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35"/>
  </p:notesMasterIdLst>
  <p:handoutMasterIdLst>
    <p:handoutMasterId r:id="rId236"/>
  </p:handoutMasterIdLst>
  <p:sldIdLst>
    <p:sldId id="273" r:id="rId2"/>
    <p:sldId id="466" r:id="rId3"/>
    <p:sldId id="275" r:id="rId4"/>
    <p:sldId id="276" r:id="rId5"/>
    <p:sldId id="277" r:id="rId6"/>
    <p:sldId id="278" r:id="rId7"/>
    <p:sldId id="27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470" r:id="rId36"/>
    <p:sldId id="47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608" r:id="rId74"/>
    <p:sldId id="349" r:id="rId75"/>
    <p:sldId id="512" r:id="rId76"/>
    <p:sldId id="350" r:id="rId77"/>
    <p:sldId id="351" r:id="rId78"/>
    <p:sldId id="352" r:id="rId79"/>
    <p:sldId id="353" r:id="rId80"/>
    <p:sldId id="354" r:id="rId81"/>
    <p:sldId id="355" r:id="rId82"/>
    <p:sldId id="621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  <p:sldId id="372" r:id="rId100"/>
    <p:sldId id="373" r:id="rId101"/>
    <p:sldId id="374" r:id="rId102"/>
    <p:sldId id="375" r:id="rId103"/>
    <p:sldId id="376" r:id="rId104"/>
    <p:sldId id="377" r:id="rId105"/>
    <p:sldId id="378" r:id="rId106"/>
    <p:sldId id="379" r:id="rId107"/>
    <p:sldId id="380" r:id="rId108"/>
    <p:sldId id="382" r:id="rId109"/>
    <p:sldId id="533" r:id="rId110"/>
    <p:sldId id="579" r:id="rId111"/>
    <p:sldId id="578" r:id="rId112"/>
    <p:sldId id="534" r:id="rId113"/>
    <p:sldId id="535" r:id="rId114"/>
    <p:sldId id="536" r:id="rId115"/>
    <p:sldId id="537" r:id="rId116"/>
    <p:sldId id="538" r:id="rId117"/>
    <p:sldId id="539" r:id="rId118"/>
    <p:sldId id="540" r:id="rId119"/>
    <p:sldId id="541" r:id="rId120"/>
    <p:sldId id="542" r:id="rId121"/>
    <p:sldId id="543" r:id="rId122"/>
    <p:sldId id="544" r:id="rId123"/>
    <p:sldId id="545" r:id="rId124"/>
    <p:sldId id="625" r:id="rId125"/>
    <p:sldId id="626" r:id="rId126"/>
    <p:sldId id="627" r:id="rId127"/>
    <p:sldId id="588" r:id="rId128"/>
    <p:sldId id="589" r:id="rId129"/>
    <p:sldId id="590" r:id="rId130"/>
    <p:sldId id="547" r:id="rId131"/>
    <p:sldId id="548" r:id="rId132"/>
    <p:sldId id="390" r:id="rId133"/>
    <p:sldId id="391" r:id="rId134"/>
    <p:sldId id="392" r:id="rId135"/>
    <p:sldId id="393" r:id="rId136"/>
    <p:sldId id="394" r:id="rId137"/>
    <p:sldId id="395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7" r:id="rId148"/>
    <p:sldId id="629" r:id="rId149"/>
    <p:sldId id="613" r:id="rId150"/>
    <p:sldId id="408" r:id="rId151"/>
    <p:sldId id="409" r:id="rId152"/>
    <p:sldId id="410" r:id="rId153"/>
    <p:sldId id="411" r:id="rId154"/>
    <p:sldId id="412" r:id="rId155"/>
    <p:sldId id="413" r:id="rId156"/>
    <p:sldId id="596" r:id="rId157"/>
    <p:sldId id="582" r:id="rId158"/>
    <p:sldId id="414" r:id="rId159"/>
    <p:sldId id="583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595" r:id="rId176"/>
    <p:sldId id="435" r:id="rId177"/>
    <p:sldId id="584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450" r:id="rId193"/>
    <p:sldId id="451" r:id="rId194"/>
    <p:sldId id="499" r:id="rId195"/>
    <p:sldId id="473" r:id="rId196"/>
    <p:sldId id="474" r:id="rId197"/>
    <p:sldId id="475" r:id="rId198"/>
    <p:sldId id="476" r:id="rId199"/>
    <p:sldId id="478" r:id="rId200"/>
    <p:sldId id="479" r:id="rId201"/>
    <p:sldId id="480" r:id="rId202"/>
    <p:sldId id="481" r:id="rId203"/>
    <p:sldId id="500" r:id="rId204"/>
    <p:sldId id="483" r:id="rId205"/>
    <p:sldId id="484" r:id="rId206"/>
    <p:sldId id="485" r:id="rId207"/>
    <p:sldId id="486" r:id="rId208"/>
    <p:sldId id="592" r:id="rId209"/>
    <p:sldId id="593" r:id="rId210"/>
    <p:sldId id="487" r:id="rId211"/>
    <p:sldId id="488" r:id="rId212"/>
    <p:sldId id="604" r:id="rId213"/>
    <p:sldId id="489" r:id="rId214"/>
    <p:sldId id="490" r:id="rId215"/>
    <p:sldId id="491" r:id="rId216"/>
    <p:sldId id="492" r:id="rId217"/>
    <p:sldId id="493" r:id="rId218"/>
    <p:sldId id="494" r:id="rId219"/>
    <p:sldId id="495" r:id="rId220"/>
    <p:sldId id="496" r:id="rId221"/>
    <p:sldId id="594" r:id="rId222"/>
    <p:sldId id="567" r:id="rId223"/>
    <p:sldId id="569" r:id="rId224"/>
    <p:sldId id="568" r:id="rId225"/>
    <p:sldId id="557" r:id="rId226"/>
    <p:sldId id="570" r:id="rId227"/>
    <p:sldId id="571" r:id="rId228"/>
    <p:sldId id="572" r:id="rId229"/>
    <p:sldId id="574" r:id="rId230"/>
    <p:sldId id="575" r:id="rId231"/>
    <p:sldId id="561" r:id="rId232"/>
    <p:sldId id="564" r:id="rId233"/>
    <p:sldId id="498" r:id="rId2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409FF"/>
    <a:srgbClr val="215968"/>
    <a:srgbClr val="FFA79D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5" autoAdjust="0"/>
    <p:restoredTop sz="94848"/>
  </p:normalViewPr>
  <p:slideViewPr>
    <p:cSldViewPr>
      <p:cViewPr>
        <p:scale>
          <a:sx n="127" d="100"/>
          <a:sy n="127" d="100"/>
        </p:scale>
        <p:origin x="4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notesMaster" Target="notesMasters/notesMaster1.xml"/><Relationship Id="rId236" Type="http://schemas.openxmlformats.org/officeDocument/2006/relationships/handoutMaster" Target="handoutMasters/handoutMaster1.xml"/><Relationship Id="rId237" Type="http://schemas.openxmlformats.org/officeDocument/2006/relationships/presProps" Target="presProps.xml"/><Relationship Id="rId238" Type="http://schemas.openxmlformats.org/officeDocument/2006/relationships/viewProps" Target="viewProps.xml"/><Relationship Id="rId23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29.06.17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29.06.17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497B-5475-684C-B597-5E8B530314EE}" type="slidenum">
              <a:rPr lang="en-US"/>
              <a:pPr/>
              <a:t>78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Update: 15.12.</a:t>
            </a:r>
          </a:p>
        </p:txBody>
      </p:sp>
    </p:spTree>
    <p:extLst>
      <p:ext uri="{BB962C8B-B14F-4D97-AF65-F5344CB8AC3E}">
        <p14:creationId xmlns:p14="http://schemas.microsoft.com/office/powerpoint/2010/main" val="151402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497B-5475-684C-B597-5E8B530314EE}" type="slidenum">
              <a:rPr lang="en-US"/>
              <a:pPr/>
              <a:t>82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Update: 15.12.</a:t>
            </a:r>
          </a:p>
        </p:txBody>
      </p:sp>
    </p:spTree>
    <p:extLst>
      <p:ext uri="{BB962C8B-B14F-4D97-AF65-F5344CB8AC3E}">
        <p14:creationId xmlns:p14="http://schemas.microsoft.com/office/powerpoint/2010/main" val="21950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51D700-6EDD-7D4A-903D-5943D48E7FC0}" type="datetime1">
              <a:rPr lang="de-DE"/>
              <a:pPr/>
              <a:t>29.06.17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9956-C9CC-D048-9419-B5698BDD18F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1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Braun und Felix </a:t>
            </a:r>
            <a:r>
              <a:rPr lang="de-DE" sz="2400" dirty="0" err="1" smtClean="0">
                <a:cs typeface="+mn-cs"/>
              </a:rPr>
              <a:t>Kuhr</a:t>
            </a:r>
            <a:r>
              <a:rPr lang="de-DE" sz="2400" dirty="0" smtClean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D3DA-BDA7-7048-90B0-F0E762946B4F}" type="slidenum">
              <a:rPr lang="de-DE"/>
              <a:pPr/>
              <a:t>10</a:t>
            </a:fld>
            <a:endParaRPr lang="de-DE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Anzahl der Knoten oft </a:t>
            </a:r>
            <a:r>
              <a:rPr lang="de-DE" sz="2800" dirty="0">
                <a:solidFill>
                  <a:schemeClr val="accent2"/>
                </a:solidFill>
              </a:rPr>
              <a:t>fest</a:t>
            </a:r>
            <a:r>
              <a:rPr lang="de-DE" sz="2800" dirty="0"/>
              <a:t>. In diesem Fall: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={1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 </a:t>
            </a:r>
            <a:r>
              <a:rPr lang="de-DE" sz="2800" dirty="0"/>
              <a:t>(Knoten hintereinander nummeriert, identifiziert durch </a:t>
            </a:r>
            <a:r>
              <a:rPr lang="de-DE" sz="2800" dirty="0" smtClean="0"/>
              <a:t>ihren Schlüssel aus </a:t>
            </a:r>
            <a:r>
              <a:rPr lang="de-DE" sz="2800" dirty="0">
                <a:solidFill>
                  <a:schemeClr val="hlink"/>
                </a:solidFill>
              </a:rPr>
              <a:t>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)</a:t>
            </a: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Relevante Operationen:</a:t>
            </a:r>
          </a:p>
          <a:p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 </a:t>
            </a:r>
            <a:r>
              <a:rPr lang="de-DE" sz="2800" dirty="0">
                <a:solidFill>
                  <a:schemeClr val="hlink"/>
                </a:solidFill>
              </a:rPr>
              <a:t>E:=</a:t>
            </a:r>
            <a:r>
              <a:rPr lang="de-DE" sz="2800" dirty="0" smtClean="0">
                <a:solidFill>
                  <a:schemeClr val="hlink"/>
                </a:solidFill>
              </a:rPr>
              <a:t>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gib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</a:t>
            </a:r>
          </a:p>
        </p:txBody>
      </p:sp>
    </p:spTree>
    <p:extLst>
      <p:ext uri="{BB962C8B-B14F-4D97-AF65-F5344CB8AC3E}">
        <p14:creationId xmlns:p14="http://schemas.microsoft.com/office/powerpoint/2010/main" val="2042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FCC-9FC4-494B-8D2E-014900D23844}" type="slidenum">
              <a:rPr lang="de-DE"/>
              <a:pPr/>
              <a:t>100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Korrektheit der topologischen Nummerierung:</a:t>
            </a:r>
            <a:br>
              <a:rPr lang="de-DE" sz="2800">
                <a:solidFill>
                  <a:schemeClr val="accent2"/>
                </a:solidFill>
              </a:rPr>
            </a:br>
            <a:r>
              <a:rPr lang="de-DE" sz="2800"/>
              <a:t>Knoten wird erst dann nummeriert, wenn alle Vorgänger nummeriert sind.</a:t>
            </a:r>
          </a:p>
        </p:txBody>
      </p:sp>
      <p:sp>
        <p:nvSpPr>
          <p:cNvPr id="399364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5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0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401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6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1B7-29A3-D347-AEC5-DD08830A8764}" type="slidenum">
              <a:rPr lang="de-DE"/>
              <a:pPr/>
              <a:t>101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>
                <a:solidFill>
                  <a:schemeClr val="accent2"/>
                </a:solidFill>
              </a:rPr>
              <a:t>Laufzeit: </a:t>
            </a:r>
            <a:r>
              <a:rPr lang="de-DE" sz="2400"/>
              <a:t>Zur Bestimmung aller Knoten ohne eingehende Kante muss Graph einmal durchlaufen werden. Danach wird jeder Knoten und jede Kante genau einmal betrachtet, also Zeit </a:t>
            </a:r>
            <a:r>
              <a:rPr lang="de-DE" sz="2400">
                <a:solidFill>
                  <a:schemeClr val="hlink"/>
                </a:solidFill>
              </a:rPr>
              <a:t>O(n+m).</a:t>
            </a:r>
          </a:p>
        </p:txBody>
      </p:sp>
      <p:sp>
        <p:nvSpPr>
          <p:cNvPr id="422916" name="Oval 4"/>
          <p:cNvSpPr>
            <a:spLocks noChangeArrowheads="1"/>
          </p:cNvSpPr>
          <p:nvPr/>
        </p:nvSpPr>
        <p:spPr bwMode="auto">
          <a:xfrm>
            <a:off x="969963" y="51575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1187450" y="386214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2338388" y="45812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3490913" y="55179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3995738" y="41494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5075238" y="53020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2843213" y="32858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4643438" y="321285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6154738" y="40780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7523163" y="357321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 flipV="1">
            <a:off x="1258888" y="436537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 flipV="1">
            <a:off x="1474788" y="494164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 flipV="1">
            <a:off x="1619250" y="357321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9" name="Line 17"/>
          <p:cNvSpPr>
            <a:spLocks noChangeShapeType="1"/>
          </p:cNvSpPr>
          <p:nvPr/>
        </p:nvSpPr>
        <p:spPr bwMode="auto">
          <a:xfrm>
            <a:off x="2770188" y="501307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2843213" y="479717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 flipV="1">
            <a:off x="3995738" y="566236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3275013" y="371767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3" name="Line 21"/>
          <p:cNvSpPr>
            <a:spLocks noChangeShapeType="1"/>
          </p:cNvSpPr>
          <p:nvPr/>
        </p:nvSpPr>
        <p:spPr bwMode="auto">
          <a:xfrm flipV="1">
            <a:off x="3346450" y="342875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 flipV="1">
            <a:off x="4498975" y="436537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V="1">
            <a:off x="5507038" y="458127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6" name="Line 24"/>
          <p:cNvSpPr>
            <a:spLocks noChangeShapeType="1"/>
          </p:cNvSpPr>
          <p:nvPr/>
        </p:nvSpPr>
        <p:spPr bwMode="auto">
          <a:xfrm>
            <a:off x="5146675" y="357321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7" name="Line 25"/>
          <p:cNvSpPr>
            <a:spLocks noChangeShapeType="1"/>
          </p:cNvSpPr>
          <p:nvPr/>
        </p:nvSpPr>
        <p:spPr bwMode="auto">
          <a:xfrm flipH="1">
            <a:off x="3851275" y="465430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8" name="Line 26"/>
          <p:cNvSpPr>
            <a:spLocks noChangeShapeType="1"/>
          </p:cNvSpPr>
          <p:nvPr/>
        </p:nvSpPr>
        <p:spPr bwMode="auto">
          <a:xfrm flipV="1">
            <a:off x="6659563" y="393357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9" name="Oval 27"/>
          <p:cNvSpPr>
            <a:spLocks noChangeArrowheads="1"/>
          </p:cNvSpPr>
          <p:nvPr/>
        </p:nvSpPr>
        <p:spPr bwMode="auto">
          <a:xfrm>
            <a:off x="7596188" y="50130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22940" name="Line 28"/>
          <p:cNvSpPr>
            <a:spLocks noChangeShapeType="1"/>
          </p:cNvSpPr>
          <p:nvPr/>
        </p:nvSpPr>
        <p:spPr bwMode="auto">
          <a:xfrm>
            <a:off x="6588125" y="450984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41" name="Text Box 29"/>
          <p:cNvSpPr txBox="1">
            <a:spLocks noChangeArrowheads="1"/>
          </p:cNvSpPr>
          <p:nvPr/>
        </p:nvSpPr>
        <p:spPr bwMode="auto">
          <a:xfrm>
            <a:off x="900113" y="45082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2" name="Text Box 30"/>
          <p:cNvSpPr txBox="1">
            <a:spLocks noChangeArrowheads="1"/>
          </p:cNvSpPr>
          <p:nvPr/>
        </p:nvSpPr>
        <p:spPr bwMode="auto">
          <a:xfrm>
            <a:off x="1979613" y="51575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3" name="Text Box 31"/>
          <p:cNvSpPr txBox="1">
            <a:spLocks noChangeArrowheads="1"/>
          </p:cNvSpPr>
          <p:nvPr/>
        </p:nvSpPr>
        <p:spPr bwMode="auto">
          <a:xfrm>
            <a:off x="2051050" y="32842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4" name="Text Box 32"/>
          <p:cNvSpPr txBox="1">
            <a:spLocks noChangeArrowheads="1"/>
          </p:cNvSpPr>
          <p:nvPr/>
        </p:nvSpPr>
        <p:spPr bwMode="auto">
          <a:xfrm>
            <a:off x="2843213" y="53004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22945" name="Text Box 33"/>
          <p:cNvSpPr txBox="1">
            <a:spLocks noChangeArrowheads="1"/>
          </p:cNvSpPr>
          <p:nvPr/>
        </p:nvSpPr>
        <p:spPr bwMode="auto">
          <a:xfrm>
            <a:off x="3276600" y="45812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2946" name="Text Box 34"/>
          <p:cNvSpPr txBox="1">
            <a:spLocks noChangeArrowheads="1"/>
          </p:cNvSpPr>
          <p:nvPr/>
        </p:nvSpPr>
        <p:spPr bwMode="auto">
          <a:xfrm>
            <a:off x="3779838" y="29969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7" name="Text Box 35"/>
          <p:cNvSpPr txBox="1">
            <a:spLocks noChangeArrowheads="1"/>
          </p:cNvSpPr>
          <p:nvPr/>
        </p:nvSpPr>
        <p:spPr bwMode="auto">
          <a:xfrm>
            <a:off x="3348038" y="39335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8" name="Text Box 36"/>
          <p:cNvSpPr txBox="1">
            <a:spLocks noChangeArrowheads="1"/>
          </p:cNvSpPr>
          <p:nvPr/>
        </p:nvSpPr>
        <p:spPr bwMode="auto">
          <a:xfrm>
            <a:off x="5003800" y="40050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9" name="Text Box 37"/>
          <p:cNvSpPr txBox="1">
            <a:spLocks noChangeArrowheads="1"/>
          </p:cNvSpPr>
          <p:nvPr/>
        </p:nvSpPr>
        <p:spPr bwMode="auto">
          <a:xfrm>
            <a:off x="5724525" y="35001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0" name="Text Box 38"/>
          <p:cNvSpPr txBox="1">
            <a:spLocks noChangeArrowheads="1"/>
          </p:cNvSpPr>
          <p:nvPr/>
        </p:nvSpPr>
        <p:spPr bwMode="auto">
          <a:xfrm>
            <a:off x="4427538" y="57338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1" name="Text Box 39"/>
          <p:cNvSpPr txBox="1">
            <a:spLocks noChangeArrowheads="1"/>
          </p:cNvSpPr>
          <p:nvPr/>
        </p:nvSpPr>
        <p:spPr bwMode="auto">
          <a:xfrm>
            <a:off x="5940425" y="50130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2" name="Text Box 40"/>
          <p:cNvSpPr txBox="1">
            <a:spLocks noChangeArrowheads="1"/>
          </p:cNvSpPr>
          <p:nvPr/>
        </p:nvSpPr>
        <p:spPr bwMode="auto">
          <a:xfrm>
            <a:off x="6877050" y="35732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3" name="Text Box 41"/>
          <p:cNvSpPr txBox="1">
            <a:spLocks noChangeArrowheads="1"/>
          </p:cNvSpPr>
          <p:nvPr/>
        </p:nvSpPr>
        <p:spPr bwMode="auto">
          <a:xfrm>
            <a:off x="7019925" y="44368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4" name="Text Box 42"/>
          <p:cNvSpPr txBox="1">
            <a:spLocks noChangeArrowheads="1"/>
          </p:cNvSpPr>
          <p:nvPr/>
        </p:nvSpPr>
        <p:spPr bwMode="auto">
          <a:xfrm>
            <a:off x="4140200" y="47257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4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AD00-6F35-454B-9A6E-1CD985C7031D}" type="slidenum">
              <a:rPr lang="de-DE"/>
              <a:pPr/>
              <a:t>102</a:t>
            </a:fld>
            <a:endParaRPr lang="de-DE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Bemerkung: </a:t>
            </a:r>
            <a:r>
              <a:rPr lang="de-DE" sz="2800"/>
              <a:t>topologische Sortierung kann nicht alle Knoten nummerieren genau dann, wenn Graph gerichteten Kreis enthält (kein DAG ist)</a:t>
            </a:r>
          </a:p>
        </p:txBody>
      </p:sp>
      <p:sp>
        <p:nvSpPr>
          <p:cNvPr id="400388" name="Oval 4"/>
          <p:cNvSpPr>
            <a:spLocks noChangeArrowheads="1"/>
          </p:cNvSpPr>
          <p:nvPr/>
        </p:nvSpPr>
        <p:spPr bwMode="auto">
          <a:xfrm>
            <a:off x="969963" y="55895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1187450" y="42941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2338388" y="50133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00391" name="Oval 7"/>
          <p:cNvSpPr>
            <a:spLocks noChangeArrowheads="1"/>
          </p:cNvSpPr>
          <p:nvPr/>
        </p:nvSpPr>
        <p:spPr bwMode="auto">
          <a:xfrm>
            <a:off x="3490913" y="59499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00392" name="Oval 8"/>
          <p:cNvSpPr>
            <a:spLocks noChangeArrowheads="1"/>
          </p:cNvSpPr>
          <p:nvPr/>
        </p:nvSpPr>
        <p:spPr bwMode="auto">
          <a:xfrm>
            <a:off x="3995738" y="45815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00393" name="Oval 9"/>
          <p:cNvSpPr>
            <a:spLocks noChangeArrowheads="1"/>
          </p:cNvSpPr>
          <p:nvPr/>
        </p:nvSpPr>
        <p:spPr bwMode="auto">
          <a:xfrm>
            <a:off x="5075238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00394" name="Oval 10"/>
          <p:cNvSpPr>
            <a:spLocks noChangeArrowheads="1"/>
          </p:cNvSpPr>
          <p:nvPr/>
        </p:nvSpPr>
        <p:spPr bwMode="auto">
          <a:xfrm>
            <a:off x="2843213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00395" name="Oval 11"/>
          <p:cNvSpPr>
            <a:spLocks noChangeArrowheads="1"/>
          </p:cNvSpPr>
          <p:nvPr/>
        </p:nvSpPr>
        <p:spPr bwMode="auto">
          <a:xfrm>
            <a:off x="4643438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00396" name="Oval 12"/>
          <p:cNvSpPr>
            <a:spLocks noChangeArrowheads="1"/>
          </p:cNvSpPr>
          <p:nvPr/>
        </p:nvSpPr>
        <p:spPr bwMode="auto">
          <a:xfrm>
            <a:off x="6154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00397" name="Oval 13"/>
          <p:cNvSpPr>
            <a:spLocks noChangeArrowheads="1"/>
          </p:cNvSpPr>
          <p:nvPr/>
        </p:nvSpPr>
        <p:spPr bwMode="auto">
          <a:xfrm>
            <a:off x="7523163" y="40052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1258888" y="47974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V="1">
            <a:off x="1474788" y="53736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 flipV="1">
            <a:off x="1619250" y="40052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>
            <a:off x="2770188" y="54451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>
            <a:off x="2843213" y="52292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 flipV="1">
            <a:off x="3995738" y="60944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>
            <a:off x="3275013" y="41497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5" name="Line 21"/>
          <p:cNvSpPr>
            <a:spLocks noChangeShapeType="1"/>
          </p:cNvSpPr>
          <p:nvPr/>
        </p:nvSpPr>
        <p:spPr bwMode="auto">
          <a:xfrm flipV="1">
            <a:off x="3346450" y="38608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6" name="Line 22"/>
          <p:cNvSpPr>
            <a:spLocks noChangeShapeType="1"/>
          </p:cNvSpPr>
          <p:nvPr/>
        </p:nvSpPr>
        <p:spPr bwMode="auto">
          <a:xfrm flipV="1">
            <a:off x="4498975" y="47974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7" name="Line 23"/>
          <p:cNvSpPr>
            <a:spLocks noChangeShapeType="1"/>
          </p:cNvSpPr>
          <p:nvPr/>
        </p:nvSpPr>
        <p:spPr bwMode="auto">
          <a:xfrm flipV="1">
            <a:off x="5507038" y="50133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8" name="Line 24"/>
          <p:cNvSpPr>
            <a:spLocks noChangeShapeType="1"/>
          </p:cNvSpPr>
          <p:nvPr/>
        </p:nvSpPr>
        <p:spPr bwMode="auto">
          <a:xfrm>
            <a:off x="5146675" y="40052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 flipH="1">
            <a:off x="3851275" y="50863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0" name="Line 26"/>
          <p:cNvSpPr>
            <a:spLocks noChangeShapeType="1"/>
          </p:cNvSpPr>
          <p:nvPr/>
        </p:nvSpPr>
        <p:spPr bwMode="auto">
          <a:xfrm flipV="1">
            <a:off x="6659563" y="43656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1" name="Oval 27"/>
          <p:cNvSpPr>
            <a:spLocks noChangeArrowheads="1"/>
          </p:cNvSpPr>
          <p:nvPr/>
        </p:nvSpPr>
        <p:spPr bwMode="auto">
          <a:xfrm>
            <a:off x="7596188" y="54451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00412" name="Line 28"/>
          <p:cNvSpPr>
            <a:spLocks noChangeShapeType="1"/>
          </p:cNvSpPr>
          <p:nvPr/>
        </p:nvSpPr>
        <p:spPr bwMode="auto">
          <a:xfrm>
            <a:off x="6588125" y="49418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3" name="Text Box 29"/>
          <p:cNvSpPr txBox="1">
            <a:spLocks noChangeArrowheads="1"/>
          </p:cNvSpPr>
          <p:nvPr/>
        </p:nvSpPr>
        <p:spPr bwMode="auto">
          <a:xfrm>
            <a:off x="900113" y="494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4" name="Text Box 30"/>
          <p:cNvSpPr txBox="1">
            <a:spLocks noChangeArrowheads="1"/>
          </p:cNvSpPr>
          <p:nvPr/>
        </p:nvSpPr>
        <p:spPr bwMode="auto">
          <a:xfrm>
            <a:off x="1979613" y="5589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205105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6" name="Text Box 32"/>
          <p:cNvSpPr txBox="1">
            <a:spLocks noChangeArrowheads="1"/>
          </p:cNvSpPr>
          <p:nvPr/>
        </p:nvSpPr>
        <p:spPr bwMode="auto">
          <a:xfrm>
            <a:off x="2843213" y="5732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0417" name="Text Box 33"/>
          <p:cNvSpPr txBox="1">
            <a:spLocks noChangeArrowheads="1"/>
          </p:cNvSpPr>
          <p:nvPr/>
        </p:nvSpPr>
        <p:spPr bwMode="auto">
          <a:xfrm>
            <a:off x="3276600" y="50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0418" name="Text Box 34"/>
          <p:cNvSpPr txBox="1">
            <a:spLocks noChangeArrowheads="1"/>
          </p:cNvSpPr>
          <p:nvPr/>
        </p:nvSpPr>
        <p:spPr bwMode="auto">
          <a:xfrm>
            <a:off x="3779838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9" name="Text Box 35"/>
          <p:cNvSpPr txBox="1">
            <a:spLocks noChangeArrowheads="1"/>
          </p:cNvSpPr>
          <p:nvPr/>
        </p:nvSpPr>
        <p:spPr bwMode="auto">
          <a:xfrm>
            <a:off x="3348038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0" name="Text Box 36"/>
          <p:cNvSpPr txBox="1">
            <a:spLocks noChangeArrowheads="1"/>
          </p:cNvSpPr>
          <p:nvPr/>
        </p:nvSpPr>
        <p:spPr bwMode="auto">
          <a:xfrm>
            <a:off x="5003800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1" name="Text Box 37"/>
          <p:cNvSpPr txBox="1">
            <a:spLocks noChangeArrowheads="1"/>
          </p:cNvSpPr>
          <p:nvPr/>
        </p:nvSpPr>
        <p:spPr bwMode="auto">
          <a:xfrm>
            <a:off x="5724525" y="3932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4427538" y="6165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3" name="Text Box 39"/>
          <p:cNvSpPr txBox="1">
            <a:spLocks noChangeArrowheads="1"/>
          </p:cNvSpPr>
          <p:nvPr/>
        </p:nvSpPr>
        <p:spPr bwMode="auto">
          <a:xfrm>
            <a:off x="5940425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4" name="Text Box 40"/>
          <p:cNvSpPr txBox="1">
            <a:spLocks noChangeArrowheads="1"/>
          </p:cNvSpPr>
          <p:nvPr/>
        </p:nvSpPr>
        <p:spPr bwMode="auto">
          <a:xfrm>
            <a:off x="6877050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5" name="Text Box 41"/>
          <p:cNvSpPr txBox="1">
            <a:spLocks noChangeArrowheads="1"/>
          </p:cNvSpPr>
          <p:nvPr/>
        </p:nvSpPr>
        <p:spPr bwMode="auto">
          <a:xfrm>
            <a:off x="7019925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6" name="Text Box 42"/>
          <p:cNvSpPr txBox="1">
            <a:spLocks noChangeArrowheads="1"/>
          </p:cNvSpPr>
          <p:nvPr/>
        </p:nvSpPr>
        <p:spPr bwMode="auto">
          <a:xfrm>
            <a:off x="4140200" y="5157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7" name="Text Box 43"/>
          <p:cNvSpPr txBox="1">
            <a:spLocks noChangeArrowheads="1"/>
          </p:cNvSpPr>
          <p:nvPr/>
        </p:nvSpPr>
        <p:spPr bwMode="auto">
          <a:xfrm>
            <a:off x="4427984" y="2636863"/>
            <a:ext cx="375285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Test auf DAG-Eigenschaft</a:t>
            </a:r>
          </a:p>
        </p:txBody>
      </p:sp>
      <p:sp>
        <p:nvSpPr>
          <p:cNvPr id="400428" name="Line 44"/>
          <p:cNvSpPr>
            <a:spLocks noChangeShapeType="1"/>
          </p:cNvSpPr>
          <p:nvPr/>
        </p:nvSpPr>
        <p:spPr bwMode="auto">
          <a:xfrm flipH="1" flipV="1">
            <a:off x="4427984" y="1628800"/>
            <a:ext cx="649287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27" grpId="0" animBg="1"/>
      <p:bldP spid="40042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9DD-F63F-4E45-8788-BAC7028C45DF}" type="slidenum">
              <a:rPr lang="de-DE"/>
              <a:pPr/>
              <a:t>103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DAG-Strategie: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endParaRPr lang="de-DE" sz="180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/>
              <a:t>Insgesamt Laufzeit </a:t>
            </a:r>
            <a:r>
              <a:rPr lang="de-DE">
                <a:solidFill>
                  <a:schemeClr val="hlink"/>
                </a:solidFill>
              </a:rPr>
              <a:t>O(n+m).</a:t>
            </a:r>
          </a:p>
          <a:p>
            <a:pPr marL="609600" indent="-609600">
              <a:buFontTx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8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E938-638B-B84A-9164-190DC20B0738}" type="slidenum">
              <a:rPr lang="de-DE"/>
              <a:pPr/>
              <a:t>104</a:t>
            </a:fld>
            <a:endParaRPr lang="de-DE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Dijkstras Algorithmus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positiven Kanten.</a:t>
            </a:r>
          </a:p>
          <a:p>
            <a:pPr>
              <a:buFontTx/>
              <a:buNone/>
            </a:pPr>
            <a:endParaRPr lang="de-DE" sz="1400" dirty="0"/>
          </a:p>
          <a:p>
            <a:pPr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Lösung:</a:t>
            </a:r>
            <a:r>
              <a:rPr lang="de-DE" sz="2800" dirty="0"/>
              <a:t> besuche Knoten in der Reihenfolge der kürzesten Distanz zur Quelle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401412" name="Oval 4"/>
          <p:cNvSpPr>
            <a:spLocks noChangeArrowheads="1"/>
          </p:cNvSpPr>
          <p:nvPr/>
        </p:nvSpPr>
        <p:spPr bwMode="auto">
          <a:xfrm>
            <a:off x="1187450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01413" name="Oval 5"/>
          <p:cNvSpPr>
            <a:spLocks noChangeArrowheads="1"/>
          </p:cNvSpPr>
          <p:nvPr/>
        </p:nvSpPr>
        <p:spPr bwMode="auto">
          <a:xfrm>
            <a:off x="27003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42116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5724525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01416" name="Oval 8"/>
          <p:cNvSpPr>
            <a:spLocks noChangeArrowheads="1"/>
          </p:cNvSpPr>
          <p:nvPr/>
        </p:nvSpPr>
        <p:spPr bwMode="auto">
          <a:xfrm>
            <a:off x="7237413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755650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7885113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16922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0" name="Line 12"/>
          <p:cNvSpPr>
            <a:spLocks noChangeShapeType="1"/>
          </p:cNvSpPr>
          <p:nvPr/>
        </p:nvSpPr>
        <p:spPr bwMode="auto">
          <a:xfrm>
            <a:off x="32035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716463" y="386023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6229350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4716463" y="335699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Edsger</a:t>
            </a:r>
            <a:r>
              <a:rPr lang="de-DE" sz="1200" dirty="0">
                <a:solidFill>
                  <a:srgbClr val="0000FF"/>
                </a:solidFill>
              </a:rPr>
              <a:t> W. Dijkstra: 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. In: Numerische Mathematik. </a:t>
            </a:r>
            <a:r>
              <a:rPr lang="de-DE" sz="1200" dirty="0" smtClean="0">
                <a:solidFill>
                  <a:srgbClr val="0000FF"/>
                </a:solidFill>
              </a:rPr>
              <a:t>1, </a:t>
            </a:r>
            <a:r>
              <a:rPr lang="de-DE" sz="1200" dirty="0">
                <a:solidFill>
                  <a:srgbClr val="0000FF"/>
                </a:solidFill>
              </a:rPr>
              <a:t>S. 269–</a:t>
            </a:r>
            <a:r>
              <a:rPr lang="de-DE" sz="1200" dirty="0" smtClean="0">
                <a:solidFill>
                  <a:srgbClr val="0000FF"/>
                </a:solidFill>
              </a:rPr>
              <a:t>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5827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E8CF-37CE-CC4A-BAB9-C7E856E79937}" type="slidenum">
              <a:rPr lang="de-DE"/>
              <a:pPr/>
              <a:t>105</a:t>
            </a:fld>
            <a:endParaRPr lang="de-DE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Am Anfang, setze </a:t>
            </a:r>
            <a:r>
              <a:rPr lang="de-DE" dirty="0">
                <a:solidFill>
                  <a:schemeClr val="hlink"/>
                </a:solidFill>
              </a:rPr>
              <a:t>d(s):=0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d(v):</a:t>
            </a:r>
            <a:r>
              <a:rPr lang="de-DE" dirty="0" smtClean="0">
                <a:solidFill>
                  <a:schemeClr val="hlink"/>
                </a:solidFill>
              </a:rPr>
              <a:t>=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für alle Knoten. Füge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in </a:t>
            </a:r>
            <a:r>
              <a:rPr lang="de-DE" dirty="0" err="1"/>
              <a:t>Priority</a:t>
            </a:r>
            <a:r>
              <a:rPr lang="de-DE" dirty="0"/>
              <a:t> Queue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 wobei die Prioritäten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gemäß der aktuellen Distanzen </a:t>
            </a:r>
            <a:r>
              <a:rPr lang="de-DE" dirty="0">
                <a:solidFill>
                  <a:schemeClr val="hlink"/>
                </a:solidFill>
              </a:rPr>
              <a:t>d(v)</a:t>
            </a:r>
            <a:r>
              <a:rPr lang="de-DE" dirty="0"/>
              <a:t> definiert sind.</a:t>
            </a:r>
          </a:p>
          <a:p>
            <a:pPr>
              <a:lnSpc>
                <a:spcPct val="90000"/>
              </a:lnSpc>
            </a:pPr>
            <a:r>
              <a:rPr lang="de-DE" dirty="0"/>
              <a:t>Wiederhole, bis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leer ist:</a:t>
            </a:r>
            <a:br>
              <a:rPr lang="de-DE" dirty="0"/>
            </a:br>
            <a:r>
              <a:rPr lang="de-DE" dirty="0"/>
              <a:t>Entferne aus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>
                <a:solidFill>
                  <a:srgbClr val="FF0000"/>
                </a:solidFill>
              </a:rPr>
              <a:t>deleteMin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/>
              <a:t>) –den </a:t>
            </a:r>
            <a:r>
              <a:rPr lang="de-DE" dirty="0"/>
              <a:t>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niedrigstem </a:t>
            </a:r>
            <a:r>
              <a:rPr lang="de-DE" dirty="0">
                <a:solidFill>
                  <a:schemeClr val="hlink"/>
                </a:solidFill>
              </a:rPr>
              <a:t>d(v)</a:t>
            </a:r>
            <a:r>
              <a:rPr lang="de-DE" dirty="0"/>
              <a:t>. Für alle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E, </a:t>
            </a:r>
            <a:r>
              <a:rPr lang="de-DE" dirty="0"/>
              <a:t>setze </a:t>
            </a:r>
            <a:r>
              <a:rPr lang="de-DE" dirty="0">
                <a:solidFill>
                  <a:schemeClr val="hlink"/>
                </a:solidFill>
              </a:rPr>
              <a:t>d(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:= min{d(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), d(v)+c(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. Falls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noch nicht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war,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98C6-DC3F-964D-A7C7-BA5F15D254E5}" type="slidenum">
              <a:rPr lang="de-DE"/>
              <a:pPr/>
              <a:t>106</a:t>
            </a:fld>
            <a:endParaRPr lang="de-DE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/>
              <a:t>Beispiel: (     </a:t>
            </a:r>
            <a:r>
              <a:rPr lang="de-DE" sz="3200" dirty="0" smtClean="0"/>
              <a:t> : </a:t>
            </a:r>
            <a:r>
              <a:rPr lang="de-DE" sz="3200" dirty="0"/>
              <a:t>aktuell,     </a:t>
            </a:r>
            <a:r>
              <a:rPr lang="de-DE" sz="3200" dirty="0" smtClean="0"/>
              <a:t> : </a:t>
            </a:r>
            <a:r>
              <a:rPr lang="de-DE" sz="3200" dirty="0"/>
              <a:t>fertig)</a:t>
            </a: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1474788" y="43638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1692275" y="306846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2843213" y="37876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7" name="Oval 7"/>
          <p:cNvSpPr>
            <a:spLocks noChangeArrowheads="1"/>
          </p:cNvSpPr>
          <p:nvPr/>
        </p:nvSpPr>
        <p:spPr bwMode="auto">
          <a:xfrm>
            <a:off x="3995738" y="47242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8" name="Oval 8"/>
          <p:cNvSpPr>
            <a:spLocks noChangeArrowheads="1"/>
          </p:cNvSpPr>
          <p:nvPr/>
        </p:nvSpPr>
        <p:spPr bwMode="auto">
          <a:xfrm>
            <a:off x="4500563" y="33558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9" name="Oval 9"/>
          <p:cNvSpPr>
            <a:spLocks noChangeArrowheads="1"/>
          </p:cNvSpPr>
          <p:nvPr/>
        </p:nvSpPr>
        <p:spPr bwMode="auto">
          <a:xfrm>
            <a:off x="5580063" y="45083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0" name="Oval 10"/>
          <p:cNvSpPr>
            <a:spLocks noChangeArrowheads="1"/>
          </p:cNvSpPr>
          <p:nvPr/>
        </p:nvSpPr>
        <p:spPr bwMode="auto">
          <a:xfrm>
            <a:off x="3348038" y="24922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1" name="Oval 11"/>
          <p:cNvSpPr>
            <a:spLocks noChangeArrowheads="1"/>
          </p:cNvSpPr>
          <p:nvPr/>
        </p:nvSpPr>
        <p:spPr bwMode="auto">
          <a:xfrm>
            <a:off x="5148263" y="241917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2" name="Oval 12"/>
          <p:cNvSpPr>
            <a:spLocks noChangeArrowheads="1"/>
          </p:cNvSpPr>
          <p:nvPr/>
        </p:nvSpPr>
        <p:spPr bwMode="auto">
          <a:xfrm>
            <a:off x="6659563" y="32843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V="1">
            <a:off x="1763713" y="357170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5" name="Line 15"/>
          <p:cNvSpPr>
            <a:spLocks noChangeShapeType="1"/>
          </p:cNvSpPr>
          <p:nvPr/>
        </p:nvSpPr>
        <p:spPr bwMode="auto">
          <a:xfrm flipV="1">
            <a:off x="1979613" y="414796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 flipV="1">
            <a:off x="2124075" y="277953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3275013" y="421940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>
            <a:off x="3348038" y="400350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9" name="Line 19"/>
          <p:cNvSpPr>
            <a:spLocks noChangeShapeType="1"/>
          </p:cNvSpPr>
          <p:nvPr/>
        </p:nvSpPr>
        <p:spPr bwMode="auto">
          <a:xfrm flipV="1">
            <a:off x="4500563" y="486868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0" name="Line 20"/>
          <p:cNvSpPr>
            <a:spLocks noChangeShapeType="1"/>
          </p:cNvSpPr>
          <p:nvPr/>
        </p:nvSpPr>
        <p:spPr bwMode="auto">
          <a:xfrm>
            <a:off x="3779838" y="292400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1" name="Line 21"/>
          <p:cNvSpPr>
            <a:spLocks noChangeShapeType="1"/>
          </p:cNvSpPr>
          <p:nvPr/>
        </p:nvSpPr>
        <p:spPr bwMode="auto">
          <a:xfrm flipV="1">
            <a:off x="3851275" y="263507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2" name="Line 22"/>
          <p:cNvSpPr>
            <a:spLocks noChangeShapeType="1"/>
          </p:cNvSpPr>
          <p:nvPr/>
        </p:nvSpPr>
        <p:spPr bwMode="auto">
          <a:xfrm flipV="1">
            <a:off x="5003800" y="357170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3" name="Line 23"/>
          <p:cNvSpPr>
            <a:spLocks noChangeShapeType="1"/>
          </p:cNvSpPr>
          <p:nvPr/>
        </p:nvSpPr>
        <p:spPr bwMode="auto">
          <a:xfrm flipV="1">
            <a:off x="6011863" y="378760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4" name="Line 24"/>
          <p:cNvSpPr>
            <a:spLocks noChangeShapeType="1"/>
          </p:cNvSpPr>
          <p:nvPr/>
        </p:nvSpPr>
        <p:spPr bwMode="auto">
          <a:xfrm>
            <a:off x="5651500" y="277953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5" name="Line 25"/>
          <p:cNvSpPr>
            <a:spLocks noChangeShapeType="1"/>
          </p:cNvSpPr>
          <p:nvPr/>
        </p:nvSpPr>
        <p:spPr bwMode="auto">
          <a:xfrm flipH="1">
            <a:off x="4356100" y="386062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9" name="Line 29"/>
          <p:cNvSpPr>
            <a:spLocks noChangeShapeType="1"/>
          </p:cNvSpPr>
          <p:nvPr/>
        </p:nvSpPr>
        <p:spPr bwMode="auto">
          <a:xfrm flipH="1" flipV="1">
            <a:off x="2197100" y="335580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11" name="Text Box 31"/>
          <p:cNvSpPr txBox="1">
            <a:spLocks noChangeArrowheads="1"/>
          </p:cNvSpPr>
          <p:nvPr/>
        </p:nvSpPr>
        <p:spPr bwMode="auto">
          <a:xfrm>
            <a:off x="1476375" y="37177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2" name="Text Box 32"/>
          <p:cNvSpPr txBox="1">
            <a:spLocks noChangeArrowheads="1"/>
          </p:cNvSpPr>
          <p:nvPr/>
        </p:nvSpPr>
        <p:spPr bwMode="auto">
          <a:xfrm>
            <a:off x="2411413" y="44368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3" name="Text Box 33"/>
          <p:cNvSpPr txBox="1">
            <a:spLocks noChangeArrowheads="1"/>
          </p:cNvSpPr>
          <p:nvPr/>
        </p:nvSpPr>
        <p:spPr bwMode="auto">
          <a:xfrm>
            <a:off x="2484438" y="24207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4" name="Text Box 34"/>
          <p:cNvSpPr txBox="1">
            <a:spLocks noChangeArrowheads="1"/>
          </p:cNvSpPr>
          <p:nvPr/>
        </p:nvSpPr>
        <p:spPr bwMode="auto">
          <a:xfrm>
            <a:off x="4427538" y="22048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5" name="Text Box 35"/>
          <p:cNvSpPr txBox="1">
            <a:spLocks noChangeArrowheads="1"/>
          </p:cNvSpPr>
          <p:nvPr/>
        </p:nvSpPr>
        <p:spPr bwMode="auto">
          <a:xfrm>
            <a:off x="6227763" y="26366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6" name="Text Box 36"/>
          <p:cNvSpPr txBox="1">
            <a:spLocks noChangeArrowheads="1"/>
          </p:cNvSpPr>
          <p:nvPr/>
        </p:nvSpPr>
        <p:spPr bwMode="auto">
          <a:xfrm>
            <a:off x="6516688" y="41495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3348038" y="458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18" name="Text Box 38"/>
          <p:cNvSpPr txBox="1">
            <a:spLocks noChangeArrowheads="1"/>
          </p:cNvSpPr>
          <p:nvPr/>
        </p:nvSpPr>
        <p:spPr bwMode="auto">
          <a:xfrm>
            <a:off x="5003800" y="494171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9" name="Text Box 39"/>
          <p:cNvSpPr txBox="1">
            <a:spLocks noChangeArrowheads="1"/>
          </p:cNvSpPr>
          <p:nvPr/>
        </p:nvSpPr>
        <p:spPr bwMode="auto">
          <a:xfrm>
            <a:off x="4140200" y="285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0" name="Text Box 40"/>
          <p:cNvSpPr txBox="1">
            <a:spLocks noChangeArrowheads="1"/>
          </p:cNvSpPr>
          <p:nvPr/>
        </p:nvSpPr>
        <p:spPr bwMode="auto">
          <a:xfrm>
            <a:off x="3203575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4521" name="Text Box 41"/>
          <p:cNvSpPr txBox="1">
            <a:spLocks noChangeArrowheads="1"/>
          </p:cNvSpPr>
          <p:nvPr/>
        </p:nvSpPr>
        <p:spPr bwMode="auto">
          <a:xfrm>
            <a:off x="5580063" y="321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2" name="Text Box 42"/>
          <p:cNvSpPr txBox="1">
            <a:spLocks noChangeArrowheads="1"/>
          </p:cNvSpPr>
          <p:nvPr/>
        </p:nvSpPr>
        <p:spPr bwMode="auto">
          <a:xfrm>
            <a:off x="4859338" y="40765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23" name="Text Box 43"/>
          <p:cNvSpPr txBox="1">
            <a:spLocks noChangeArrowheads="1"/>
          </p:cNvSpPr>
          <p:nvPr/>
        </p:nvSpPr>
        <p:spPr bwMode="auto">
          <a:xfrm>
            <a:off x="4211638" y="3789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4" name="Text Box 44"/>
          <p:cNvSpPr txBox="1">
            <a:spLocks noChangeArrowheads="1"/>
          </p:cNvSpPr>
          <p:nvPr/>
        </p:nvSpPr>
        <p:spPr bwMode="auto">
          <a:xfrm>
            <a:off x="1763688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04525" name="Text Box 45"/>
          <p:cNvSpPr txBox="1">
            <a:spLocks noChangeArrowheads="1"/>
          </p:cNvSpPr>
          <p:nvPr/>
        </p:nvSpPr>
        <p:spPr bwMode="auto">
          <a:xfrm>
            <a:off x="2916238" y="38610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6" name="Text Box 46"/>
          <p:cNvSpPr txBox="1">
            <a:spLocks noChangeArrowheads="1"/>
          </p:cNvSpPr>
          <p:nvPr/>
        </p:nvSpPr>
        <p:spPr bwMode="auto">
          <a:xfrm>
            <a:off x="3419475" y="25464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7" name="Text Box 47"/>
          <p:cNvSpPr txBox="1">
            <a:spLocks noChangeArrowheads="1"/>
          </p:cNvSpPr>
          <p:nvPr/>
        </p:nvSpPr>
        <p:spPr bwMode="auto">
          <a:xfrm>
            <a:off x="45720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8" name="Text Box 48"/>
          <p:cNvSpPr txBox="1">
            <a:spLocks noChangeArrowheads="1"/>
          </p:cNvSpPr>
          <p:nvPr/>
        </p:nvSpPr>
        <p:spPr bwMode="auto">
          <a:xfrm>
            <a:off x="4067175" y="47971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9" name="Text Box 49"/>
          <p:cNvSpPr txBox="1">
            <a:spLocks noChangeArrowheads="1"/>
          </p:cNvSpPr>
          <p:nvPr/>
        </p:nvSpPr>
        <p:spPr bwMode="auto">
          <a:xfrm>
            <a:off x="4572000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1" name="Text Box 51"/>
          <p:cNvSpPr txBox="1">
            <a:spLocks noChangeArrowheads="1"/>
          </p:cNvSpPr>
          <p:nvPr/>
        </p:nvSpPr>
        <p:spPr bwMode="auto">
          <a:xfrm>
            <a:off x="5219700" y="24494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04532" name="Text Box 52"/>
          <p:cNvSpPr txBox="1">
            <a:spLocks noChangeArrowheads="1"/>
          </p:cNvSpPr>
          <p:nvPr/>
        </p:nvSpPr>
        <p:spPr bwMode="auto">
          <a:xfrm>
            <a:off x="6732588" y="3326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3" name="Text Box 53"/>
          <p:cNvSpPr txBox="1">
            <a:spLocks noChangeArrowheads="1"/>
          </p:cNvSpPr>
          <p:nvPr/>
        </p:nvSpPr>
        <p:spPr bwMode="auto">
          <a:xfrm>
            <a:off x="5651500" y="458112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34" name="Oval 54"/>
          <p:cNvSpPr>
            <a:spLocks noChangeArrowheads="1"/>
          </p:cNvSpPr>
          <p:nvPr/>
        </p:nvSpPr>
        <p:spPr bwMode="auto">
          <a:xfrm>
            <a:off x="2135215" y="131854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4535" name="Oval 55"/>
          <p:cNvSpPr>
            <a:spLocks noChangeArrowheads="1"/>
          </p:cNvSpPr>
          <p:nvPr/>
        </p:nvSpPr>
        <p:spPr bwMode="auto">
          <a:xfrm>
            <a:off x="4128961" y="1309132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0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24" grpId="0"/>
      <p:bldP spid="404525" grpId="0"/>
      <p:bldP spid="404526" grpId="0"/>
      <p:bldP spid="404527" grpId="0"/>
      <p:bldP spid="404527" grpId="1"/>
      <p:bldP spid="404528" grpId="0"/>
      <p:bldP spid="404529" grpId="0"/>
      <p:bldP spid="404531" grpId="0"/>
      <p:bldP spid="404532" grpId="0"/>
      <p:bldP spid="40453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897-2EBC-2641-AB55-0CDD9DABD973}" type="slidenum">
              <a:rPr lang="de-DE"/>
              <a:pPr/>
              <a:t>107</a:t>
            </a:fld>
            <a:endParaRPr lang="de-DE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 err="1"/>
              <a:t>Procedure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Dijkstra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NodeId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d=</a:t>
            </a:r>
            <a:r>
              <a:rPr lang="de-DE" sz="2800" dirty="0" smtClean="0">
                <a:solidFill>
                  <a:schemeClr val="hlink"/>
                </a:solidFill>
              </a:rPr>
              <a:t>&lt;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de-DE" sz="2800" dirty="0">
                <a:solidFill>
                  <a:schemeClr val="hlink"/>
                </a:solidFill>
              </a:rPr>
              <a:t>…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NodeArray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ℝ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>
                <a:solidFill>
                  <a:schemeClr val="hlink"/>
                </a:solidFill>
              </a:rPr>
              <a:t>d</a:t>
            </a:r>
            <a:r>
              <a:rPr lang="de-DE" sz="2800" dirty="0">
                <a:solidFill>
                  <a:schemeClr val="hlink"/>
                </a:solidFill>
              </a:rPr>
              <a:t>[s]:=</a:t>
            </a:r>
            <a:r>
              <a:rPr lang="de-DE" sz="2800" dirty="0" smtClean="0">
                <a:solidFill>
                  <a:schemeClr val="hlink"/>
                </a:solidFill>
              </a:rPr>
              <a:t>0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=&lt;s&gt;: </a:t>
            </a:r>
            <a:r>
              <a:rPr lang="de-DE" sz="2800" dirty="0" smtClean="0">
                <a:solidFill>
                  <a:schemeClr val="hlink"/>
                </a:solidFill>
              </a:rPr>
              <a:t>PQ </a:t>
            </a:r>
            <a:r>
              <a:rPr lang="de-DE" sz="2800" dirty="0" smtClean="0"/>
              <a:t>mit Schlüssel </a:t>
            </a:r>
            <a:r>
              <a:rPr lang="de-DE" sz="2800" dirty="0" smtClean="0">
                <a:solidFill>
                  <a:schemeClr val="hlink"/>
                </a:solidFill>
              </a:rPr>
              <a:t>d </a:t>
            </a:r>
            <a:r>
              <a:rPr lang="de-DE" sz="2800" dirty="0" smtClean="0"/>
              <a:t>so dass </a:t>
            </a:r>
            <a:r>
              <a:rPr lang="de-DE" sz="2800" dirty="0" smtClean="0">
                <a:solidFill>
                  <a:schemeClr val="hlink"/>
                </a:solidFill>
              </a:rPr>
              <a:t>d(x) = d[x]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≠ &lt;&gt;</a:t>
            </a:r>
            <a:r>
              <a:rPr lang="de-DE" sz="2800" dirty="0" smtClean="0"/>
              <a:t> </a:t>
            </a:r>
            <a:r>
              <a:rPr lang="de-DE" sz="2800" dirty="0"/>
              <a:t>do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 smtClean="0">
                <a:solidFill>
                  <a:schemeClr val="hlink"/>
                </a:solidFill>
              </a:rPr>
              <a:t>u</a:t>
            </a:r>
            <a:r>
              <a:rPr lang="de-DE" sz="2800" dirty="0" smtClean="0">
                <a:solidFill>
                  <a:schemeClr val="hlink"/>
                </a:solidFill>
              </a:rPr>
              <a:t> :=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deleteMin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 </a:t>
            </a:r>
            <a:r>
              <a:rPr lang="de-DE" sz="2800" dirty="0">
                <a:solidFill>
                  <a:srgbClr val="FF0000"/>
                </a:solidFill>
              </a:rPr>
              <a:t>// </a:t>
            </a:r>
            <a:r>
              <a:rPr lang="de-DE" sz="2800" dirty="0" err="1">
                <a:solidFill>
                  <a:srgbClr val="FF0000"/>
                </a:solidFill>
              </a:rPr>
              <a:t>u</a:t>
            </a:r>
            <a:r>
              <a:rPr lang="de-DE" sz="2800" dirty="0">
                <a:solidFill>
                  <a:srgbClr val="FF0000"/>
                </a:solidFill>
              </a:rPr>
              <a:t>: min. Distanz zu s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r>
              <a:rPr lang="de-DE" sz="2800" dirty="0">
                <a:solidFill>
                  <a:srgbClr val="FF0000"/>
                </a:solidFill>
              </a:rPr>
              <a:t/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foreach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d[v] &gt; 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FF0000"/>
                </a:solidFill>
              </a:rPr>
              <a:t>// aktualisiere d[v</a:t>
            </a:r>
            <a:r>
              <a:rPr lang="de-DE" sz="2800" dirty="0" smtClean="0">
                <a:solidFill>
                  <a:srgbClr val="FF0000"/>
                </a:solidFill>
              </a:rPr>
              <a:t>]</a:t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            </a:t>
            </a:r>
            <a:r>
              <a:rPr lang="de-DE" sz="2800" dirty="0" smtClean="0">
                <a:solidFill>
                  <a:srgbClr val="3C8C93"/>
                </a:solidFill>
              </a:rPr>
              <a:t>dv‘ :=d[v]; </a:t>
            </a:r>
            <a:r>
              <a:rPr lang="de-DE" sz="2800" dirty="0">
                <a:solidFill>
                  <a:schemeClr val="hlink"/>
                </a:solidFill>
              </a:rPr>
              <a:t>d[v]:=d[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 smtClean="0">
                <a:solidFill>
                  <a:srgbClr val="FF0000"/>
                </a:solidFill>
              </a:rPr>
              <a:t/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/>
              <a:t>           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dv‘=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insert</a:t>
            </a:r>
            <a:r>
              <a:rPr lang="de-DE" sz="2800" dirty="0" smtClean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</a:t>
            </a:r>
            <a:r>
              <a:rPr lang="de-DE" sz="2800" dirty="0" smtClean="0">
                <a:solidFill>
                  <a:srgbClr val="FF0000"/>
                </a:solidFill>
              </a:rPr>
              <a:t>// v schon in </a:t>
            </a:r>
            <a:r>
              <a:rPr lang="de-DE" sz="2800" dirty="0" err="1" smtClean="0">
                <a:solidFill>
                  <a:srgbClr val="FF0000"/>
                </a:solidFill>
              </a:rPr>
              <a:t>q</a:t>
            </a:r>
            <a:r>
              <a:rPr lang="de-DE" sz="2800" dirty="0" smtClean="0">
                <a:solidFill>
                  <a:srgbClr val="FF0000"/>
                </a:solidFill>
              </a:rPr>
              <a:t>?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</a:t>
            </a:r>
            <a:r>
              <a:rPr lang="de-DE" sz="2800" dirty="0" err="1" smtClean="0"/>
              <a:t>else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decreaseKey</a:t>
            </a:r>
            <a:r>
              <a:rPr lang="de-DE" sz="2800" dirty="0" smtClean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q</a:t>
            </a:r>
            <a:r>
              <a:rPr lang="de-DE" sz="2800" dirty="0" smtClean="0">
                <a:solidFill>
                  <a:schemeClr val="hlink"/>
                </a:solidFill>
              </a:rPr>
              <a:t>, dv‘-d[v]</a:t>
            </a:r>
            <a:r>
              <a:rPr lang="de-DE" sz="2800" dirty="0" smtClean="0"/>
              <a:t>)</a:t>
            </a:r>
            <a:r>
              <a:rPr lang="de-DE" sz="2800" dirty="0" smtClean="0">
                <a:solidFill>
                  <a:srgbClr val="FF0000"/>
                </a:solidFill>
              </a:rPr>
              <a:t/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           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A08D-5058-164F-AD04-B3DBBFE14A8C}" type="slidenum">
              <a:rPr lang="de-DE"/>
              <a:pPr/>
              <a:t>108</a:t>
            </a:fld>
            <a:endParaRPr lang="de-DE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err="1">
                <a:solidFill>
                  <a:schemeClr val="hlink"/>
                </a:solidFill>
              </a:rPr>
              <a:t>T</a:t>
            </a:r>
            <a:r>
              <a:rPr lang="de-DE" sz="2400" baseline="-25000" err="1">
                <a:solidFill>
                  <a:schemeClr val="hlink"/>
                </a:solidFill>
              </a:rPr>
              <a:t>Dijkstra</a:t>
            </a:r>
            <a:r>
              <a:rPr lang="de-DE" sz="2400">
                <a:solidFill>
                  <a:schemeClr val="hlink"/>
                </a:solidFill>
              </a:rPr>
              <a:t> ∈ </a:t>
            </a:r>
            <a:r>
              <a:rPr lang="de-DE" sz="2400" dirty="0">
                <a:solidFill>
                  <a:schemeClr val="hlink"/>
                </a:solidFill>
              </a:rPr>
              <a:t>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</a:t>
            </a:r>
            <a:r>
              <a:rPr lang="de-DE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also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∈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</a:t>
            </a:r>
            <a:r>
              <a:rPr lang="de-DE" sz="2800" dirty="0"/>
              <a:t>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) = </a:t>
            </a:r>
            <a:r>
              <a:rPr lang="de-DE" sz="2800" dirty="0" err="1" smtClean="0">
                <a:solidFill>
                  <a:schemeClr val="hlink"/>
                </a:solidFill>
              </a:rPr>
              <a:t>T</a:t>
            </a:r>
            <a:r>
              <a:rPr lang="de-DE" sz="2800" baseline="-25000" dirty="0" err="1" smtClean="0">
                <a:solidFill>
                  <a:schemeClr val="hlink"/>
                </a:solidFill>
              </a:rPr>
              <a:t>Insert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∈ </a:t>
            </a:r>
            <a:r>
              <a:rPr lang="de-DE" sz="2800" dirty="0">
                <a:solidFill>
                  <a:schemeClr val="hlink"/>
                </a:solidFill>
              </a:rPr>
              <a:t>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+ m)</a:t>
            </a:r>
          </a:p>
        </p:txBody>
      </p:sp>
    </p:spTree>
    <p:extLst>
      <p:ext uri="{BB962C8B-B14F-4D97-AF65-F5344CB8AC3E}">
        <p14:creationId xmlns:p14="http://schemas.microsoft.com/office/powerpoint/2010/main" val="36605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Nachteil der bisherigen Verfahren: </a:t>
            </a:r>
          </a:p>
          <a:p>
            <a:pPr lvl="1"/>
            <a:r>
              <a:rPr lang="de-DE" dirty="0" smtClean="0"/>
              <a:t>Nur Länge des kürzesten Weges bestimmt</a:t>
            </a:r>
          </a:p>
          <a:p>
            <a:pPr lvl="1"/>
            <a:r>
              <a:rPr lang="de-DE" dirty="0" smtClean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  <p:pic>
        <p:nvPicPr>
          <p:cNvPr id="6" name="Bild 5" descr="Screen Shot 2015-06-18 at 15.3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638682" cy="34290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4186162" y="4609234"/>
            <a:ext cx="554199" cy="57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B625-23EB-7340-8F38-4D4D61102166}" type="slidenum">
              <a:rPr lang="de-DE"/>
              <a:pPr/>
              <a:t>11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Anzahl der Knoten </a:t>
            </a:r>
            <a:r>
              <a:rPr lang="de-DE" dirty="0">
                <a:solidFill>
                  <a:schemeClr val="accent2"/>
                </a:solidFill>
              </a:rPr>
              <a:t>variabel</a:t>
            </a:r>
            <a:r>
              <a:rPr lang="de-DE" dirty="0"/>
              <a:t>: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Hashing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/>
              <a:t>kann verwendet </a:t>
            </a:r>
            <a:r>
              <a:rPr lang="de-DE" dirty="0"/>
              <a:t>werden, um Keys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 in Bereich </a:t>
            </a:r>
            <a:r>
              <a:rPr lang="de-DE" dirty="0">
                <a:solidFill>
                  <a:schemeClr val="hlink"/>
                </a:solidFill>
              </a:rPr>
              <a:t>{1,…,O(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 zu </a:t>
            </a:r>
            <a:r>
              <a:rPr lang="de-DE" dirty="0" err="1" smtClean="0"/>
              <a:t>hashen</a:t>
            </a:r>
            <a:endParaRPr lang="de-DE" dirty="0"/>
          </a:p>
          <a:p>
            <a:r>
              <a:rPr lang="de-DE" dirty="0"/>
              <a:t>Damit kann variabler Fall auf den Fall einer statischen Knotenmenge reduziert werden. (Nur </a:t>
            </a:r>
            <a:r>
              <a:rPr lang="de-DE" dirty="0">
                <a:solidFill>
                  <a:schemeClr val="hlink"/>
                </a:solidFill>
              </a:rPr>
              <a:t>O(1)-</a:t>
            </a:r>
            <a:r>
              <a:rPr lang="de-DE" dirty="0"/>
              <a:t>Vergrößerung gegenüber statischer Datenstruktur)</a:t>
            </a:r>
          </a:p>
        </p:txBody>
      </p:sp>
    </p:spTree>
    <p:extLst>
      <p:ext uri="{BB962C8B-B14F-4D97-AF65-F5344CB8AC3E}">
        <p14:creationId xmlns:p14="http://schemas.microsoft.com/office/powerpoint/2010/main" val="11270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 Shot 2015-06-18 at 15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20" y="2757412"/>
            <a:ext cx="5691472" cy="35283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Nachteil der bisherigen Verfahren: </a:t>
            </a:r>
          </a:p>
          <a:p>
            <a:pPr lvl="1"/>
            <a:r>
              <a:rPr lang="de-DE" dirty="0" smtClean="0"/>
              <a:t>Nur Länge des kürzesten Weges bestimmt</a:t>
            </a:r>
          </a:p>
          <a:p>
            <a:pPr lvl="1"/>
            <a:r>
              <a:rPr lang="de-DE" dirty="0" smtClean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110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4291992" y="4374069"/>
            <a:ext cx="448371" cy="2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Wege: Heuristische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sollten wir machen, wenn nur der kürzeste Weg zu </a:t>
            </a:r>
            <a:r>
              <a:rPr lang="de-DE" u="sng" dirty="0" smtClean="0"/>
              <a:t>einem</a:t>
            </a:r>
            <a:r>
              <a:rPr lang="de-DE" dirty="0" smtClean="0"/>
              <a:t> gegebenen Knoten gesucht ist?</a:t>
            </a:r>
          </a:p>
          <a:p>
            <a:pPr lvl="1"/>
            <a:r>
              <a:rPr lang="de-DE" dirty="0" smtClean="0"/>
              <a:t>Es werden im Dijkstra-Algorithmus meist zu viele Knoten betrachtet  (d.h. "expandiert")</a:t>
            </a:r>
          </a:p>
          <a:p>
            <a:r>
              <a:rPr lang="de-DE" dirty="0" smtClean="0"/>
              <a:t>Keine Abschätzung der Entfernung zum Ziel</a:t>
            </a:r>
          </a:p>
          <a:p>
            <a:r>
              <a:rPr lang="de-DE" dirty="0" smtClean="0"/>
              <a:t>Informierte Suche über Zielschätzer (Heuristik)</a:t>
            </a:r>
          </a:p>
          <a:p>
            <a:r>
              <a:rPr lang="de-DE" dirty="0" smtClean="0"/>
              <a:t>A*-Algorithmus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08518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P. E. Hart, N. J. Nilsson, B. Raphael: 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, IEEE Transactions on Systems Science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Cybernetics</a:t>
            </a:r>
            <a:r>
              <a:rPr lang="de-DE" sz="1400" dirty="0">
                <a:solidFill>
                  <a:srgbClr val="0000FF"/>
                </a:solidFill>
              </a:rPr>
              <a:t> SSC4 (2), pp. 100–107, </a:t>
            </a:r>
            <a:r>
              <a:rPr lang="de-DE" sz="1400" b="1" dirty="0" smtClean="0">
                <a:solidFill>
                  <a:srgbClr val="FF0000"/>
                </a:solidFill>
              </a:rPr>
              <a:t>1968</a:t>
            </a:r>
            <a:endParaRPr lang="de-DE" sz="1400" dirty="0">
              <a:solidFill>
                <a:srgbClr val="0000FF"/>
              </a:solidFill>
            </a:endParaRPr>
          </a:p>
          <a:p>
            <a:r>
              <a:rPr lang="de-DE" sz="1400" dirty="0">
                <a:solidFill>
                  <a:srgbClr val="0000FF"/>
                </a:solidFill>
              </a:rPr>
              <a:t>P. E. Hart, N. J. Nilsson, B. Raphael: </a:t>
            </a:r>
            <a:r>
              <a:rPr lang="de-DE" sz="1400" dirty="0" err="1">
                <a:solidFill>
                  <a:srgbClr val="0000FF"/>
                </a:solidFill>
              </a:rPr>
              <a:t>Correction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to</a:t>
            </a:r>
            <a:r>
              <a:rPr lang="de-DE" sz="1400" dirty="0">
                <a:solidFill>
                  <a:srgbClr val="0000FF"/>
                </a:solidFill>
              </a:rPr>
              <a:t> „A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“, SIGART Newsletter, 37, pp. 28–29, </a:t>
            </a:r>
            <a:r>
              <a:rPr lang="de-DE" sz="1400" b="1" dirty="0" smtClean="0">
                <a:solidFill>
                  <a:srgbClr val="FF0000"/>
                </a:solidFill>
              </a:rPr>
              <a:t>1972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EA74-6211-BA49-BFDE-F528561CE0A8}" type="slidenum">
              <a:rPr lang="de-DE"/>
              <a:pPr/>
              <a:t>12</a:t>
            </a:fld>
            <a:endParaRPr lang="de-DE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</a:t>
            </a:r>
            <a:r>
              <a:rPr lang="de-DE" dirty="0" smtClean="0">
                <a:solidFill>
                  <a:schemeClr val="accent2"/>
                </a:solidFill>
              </a:rPr>
              <a:t>Folgenden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Konzentration </a:t>
            </a:r>
            <a:r>
              <a:rPr lang="de-DE" dirty="0"/>
              <a:t>auf statische Anzahl an Knoten.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Parameter für Laufzeitanalyse:</a:t>
            </a:r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Anzahl Knoten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Anzahl Kanten</a:t>
            </a:r>
          </a:p>
          <a:p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dirty="0"/>
              <a:t>: maximaler Knotengrad (maximale Anzahl ausgehender Kanten von Knoten)</a:t>
            </a:r>
          </a:p>
        </p:txBody>
      </p:sp>
    </p:spTree>
    <p:extLst>
      <p:ext uri="{BB962C8B-B14F-4D97-AF65-F5344CB8AC3E}">
        <p14:creationId xmlns:p14="http://schemas.microsoft.com/office/powerpoint/2010/main" val="557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699120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f(f) = 7 + 0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Vereinbarung: </a:t>
            </a:r>
            <a:r>
              <a:rPr lang="de-DE" dirty="0" smtClean="0">
                <a:solidFill>
                  <a:srgbClr val="0409FF"/>
                </a:solidFill>
              </a:rPr>
              <a:t>Mehrfachwertzuweisung</a:t>
            </a:r>
            <a:endParaRPr lang="de-DE" dirty="0">
              <a:solidFill>
                <a:srgbClr val="0409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147249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Sei die Variable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 smtClean="0"/>
              <a:t> an ein Tupel </a:t>
            </a:r>
            <a:r>
              <a:rPr lang="de-DE" dirty="0" smtClean="0">
                <a:solidFill>
                  <a:srgbClr val="3C8C93"/>
                </a:solidFill>
              </a:rPr>
              <a:t>(1, 2, 3)</a:t>
            </a:r>
            <a:r>
              <a:rPr lang="de-DE" dirty="0" smtClean="0"/>
              <a:t> gebunden, dann setzt der Ausdruck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(a, b, c) := x </a:t>
            </a:r>
          </a:p>
          <a:p>
            <a:pPr marL="0" indent="0">
              <a:buNone/>
            </a:pPr>
            <a:r>
              <a:rPr lang="de-DE" dirty="0" smtClean="0"/>
              <a:t>die Variablen </a:t>
            </a:r>
            <a:r>
              <a:rPr lang="de-DE" dirty="0" smtClean="0">
                <a:solidFill>
                  <a:srgbClr val="3C8C93"/>
                </a:solidFill>
              </a:rPr>
              <a:t>a, b, c </a:t>
            </a:r>
            <a:r>
              <a:rPr lang="de-DE" dirty="0" smtClean="0"/>
              <a:t>entsprechend auf </a:t>
            </a:r>
            <a:r>
              <a:rPr lang="de-DE" dirty="0" smtClean="0">
                <a:solidFill>
                  <a:srgbClr val="3C8C93"/>
                </a:solidFill>
              </a:rPr>
              <a:t>1, 2, 3 </a:t>
            </a: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Wenn ein Wert nicht interessant ist, schreiben </a:t>
            </a:r>
            <a:r>
              <a:rPr lang="de-DE" dirty="0" smtClean="0"/>
              <a:t>wir z.B.: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>
                <a:solidFill>
                  <a:srgbClr val="3C8C93"/>
                </a:solidFill>
              </a:rPr>
              <a:t>a, b, </a:t>
            </a:r>
            <a:r>
              <a:rPr lang="de-DE" dirty="0" smtClean="0">
                <a:solidFill>
                  <a:srgbClr val="3C8C93"/>
                </a:solidFill>
              </a:rPr>
              <a:t>_) </a:t>
            </a:r>
            <a:r>
              <a:rPr lang="de-DE" dirty="0">
                <a:solidFill>
                  <a:srgbClr val="3C8C93"/>
                </a:solidFill>
              </a:rPr>
              <a:t>:= x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Dann wird nur </a:t>
            </a:r>
            <a:r>
              <a:rPr lang="de-DE" dirty="0" smtClean="0">
                <a:solidFill>
                  <a:srgbClr val="3C8C93"/>
                </a:solidFill>
              </a:rPr>
              <a:t>a </a:t>
            </a:r>
            <a:r>
              <a:rPr lang="de-DE" dirty="0" smtClean="0">
                <a:solidFill>
                  <a:srgbClr val="000000"/>
                </a:solidFill>
              </a:rPr>
              <a:t>und</a:t>
            </a:r>
            <a:r>
              <a:rPr lang="de-DE" dirty="0" smtClean="0">
                <a:solidFill>
                  <a:srgbClr val="3C8C93"/>
                </a:solidFill>
              </a:rPr>
              <a:t> b </a:t>
            </a:r>
            <a:r>
              <a:rPr lang="de-DE" dirty="0" smtClean="0">
                <a:solidFill>
                  <a:srgbClr val="000000"/>
                </a:solidFill>
              </a:rPr>
              <a:t>gesetzt (auf </a:t>
            </a:r>
            <a:r>
              <a:rPr lang="de-DE" dirty="0" smtClean="0">
                <a:solidFill>
                  <a:srgbClr val="3C8C93"/>
                </a:solidFill>
              </a:rPr>
              <a:t>1 </a:t>
            </a:r>
            <a:r>
              <a:rPr lang="de-DE" dirty="0" smtClean="0">
                <a:solidFill>
                  <a:srgbClr val="000000"/>
                </a:solidFill>
              </a:rPr>
              <a:t>bzw. </a:t>
            </a:r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Vereinbarung: </a:t>
            </a:r>
            <a:r>
              <a:rPr lang="de-DE" dirty="0" smtClean="0">
                <a:solidFill>
                  <a:srgbClr val="0409FF"/>
                </a:solidFill>
              </a:rPr>
              <a:t>Getter und Setter</a:t>
            </a:r>
            <a:endParaRPr lang="de-DE" dirty="0">
              <a:solidFill>
                <a:srgbClr val="0409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147249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 smtClean="0">
                <a:solidFill>
                  <a:srgbClr val="000000"/>
                </a:solidFill>
              </a:rPr>
              <a:t> eine Funktion, die aus Datum x etwas "extrahiert"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Dann verwenden wir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f(x) </a:t>
            </a:r>
            <a:r>
              <a:rPr lang="de-DE" dirty="0">
                <a:solidFill>
                  <a:srgbClr val="3C8C93"/>
                </a:solidFill>
              </a:rPr>
              <a:t>:= </a:t>
            </a:r>
            <a:r>
              <a:rPr lang="de-DE" dirty="0" smtClean="0">
                <a:solidFill>
                  <a:srgbClr val="3C8C93"/>
                </a:solidFill>
              </a:rPr>
              <a:t>c</a:t>
            </a:r>
          </a:p>
          <a:p>
            <a:pPr marL="0" indent="0">
              <a:buNone/>
            </a:pPr>
            <a:r>
              <a:rPr lang="de-DE" dirty="0" smtClean="0"/>
              <a:t>um anzuzeigen, dass der nächste Aufruf 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f(x)</a:t>
            </a:r>
            <a:r>
              <a:rPr lang="de-DE" dirty="0" smtClean="0"/>
              <a:t> den Wert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liefern soll.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7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Vereinbarung: </a:t>
            </a:r>
            <a:r>
              <a:rPr lang="de-DE" dirty="0" smtClean="0">
                <a:solidFill>
                  <a:srgbClr val="0409FF"/>
                </a:solidFill>
              </a:rPr>
              <a:t>Datentypen, </a:t>
            </a:r>
            <a:r>
              <a:rPr lang="de-DE" dirty="0" err="1" smtClean="0">
                <a:solidFill>
                  <a:srgbClr val="0409FF"/>
                </a:solidFill>
              </a:rPr>
              <a:t>Initwerte</a:t>
            </a:r>
            <a:r>
              <a:rPr lang="de-DE" dirty="0" smtClean="0">
                <a:solidFill>
                  <a:srgbClr val="0409FF"/>
                </a:solidFill>
              </a:rPr>
              <a:t> und Keys</a:t>
            </a:r>
            <a:endParaRPr lang="de-DE" dirty="0">
              <a:solidFill>
                <a:srgbClr val="0409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147249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Wir verwenden Datentypen</a:t>
            </a:r>
          </a:p>
          <a:p>
            <a:r>
              <a:rPr lang="de-DE" sz="2400" dirty="0" smtClean="0"/>
              <a:t>Prioritätswarteschlange: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PQ</a:t>
            </a:r>
          </a:p>
          <a:p>
            <a:r>
              <a:rPr lang="de-DE" sz="2400" dirty="0" smtClean="0"/>
              <a:t>Menge: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Set</a:t>
            </a:r>
          </a:p>
          <a:p>
            <a:r>
              <a:rPr lang="de-DE" sz="2400" dirty="0" smtClean="0"/>
              <a:t>Kellerspeicher: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Stack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err="1" smtClean="0"/>
              <a:t>Initialisierungschema</a:t>
            </a:r>
            <a:r>
              <a:rPr lang="de-DE" sz="2400" dirty="0" smtClean="0"/>
              <a:t>:</a:t>
            </a:r>
          </a:p>
          <a:p>
            <a:pPr marL="0" indent="0" algn="ctr">
              <a:buNone/>
            </a:pP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var</a:t>
            </a:r>
            <a:r>
              <a:rPr lang="de-DE" sz="2400" dirty="0" smtClean="0"/>
              <a:t>=</a:t>
            </a:r>
            <a:r>
              <a:rPr lang="de-DE" sz="2400" dirty="0" err="1" smtClean="0">
                <a:solidFill>
                  <a:srgbClr val="0409FF"/>
                </a:solidFill>
              </a:rPr>
              <a:t>init</a:t>
            </a:r>
            <a:r>
              <a:rPr lang="de-DE" sz="2400" dirty="0" smtClean="0"/>
              <a:t> : </a:t>
            </a:r>
            <a:r>
              <a:rPr lang="de-DE" sz="2400" dirty="0" smtClean="0">
                <a:solidFill>
                  <a:srgbClr val="0409FF"/>
                </a:solidFill>
              </a:rPr>
              <a:t>Typ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409FF"/>
                </a:solidFill>
              </a:rPr>
              <a:t>key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400" dirty="0" smtClean="0"/>
              <a:t>) = </a:t>
            </a:r>
            <a:r>
              <a:rPr lang="de-DE" sz="2400" i="1" dirty="0" smtClean="0">
                <a:solidFill>
                  <a:schemeClr val="accent1">
                    <a:lumMod val="50000"/>
                  </a:schemeClr>
                </a:solidFill>
              </a:rPr>
              <a:t>Ausdruck</a:t>
            </a:r>
          </a:p>
          <a:p>
            <a:pPr marL="0" indent="0" algn="ctr">
              <a:buNone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Initialwert-Notation </a:t>
            </a:r>
            <a:r>
              <a:rPr lang="de-DE" sz="2400" dirty="0" err="1" smtClean="0">
                <a:solidFill>
                  <a:srgbClr val="0409FF"/>
                </a:solidFill>
              </a:rPr>
              <a:t>init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Prioritätswarteschlange oder Keller als Sequenz: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&lt;...&gt;</a:t>
            </a:r>
          </a:p>
          <a:p>
            <a:r>
              <a:rPr lang="de-DE" sz="2400" dirty="0" smtClean="0"/>
              <a:t>Menge als Menge: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∅</a:t>
            </a:r>
            <a:r>
              <a:rPr lang="de-DE" sz="2400" dirty="0" smtClean="0"/>
              <a:t> bzw.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{...}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A*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1" smtClean="0"/>
              <a:t>Function </a:t>
            </a:r>
            <a:r>
              <a:rPr lang="en-US" sz="1400" noProof="1" smtClean="0">
                <a:solidFill>
                  <a:schemeClr val="accent2"/>
                </a:solidFill>
              </a:rPr>
              <a:t>A* </a:t>
            </a:r>
            <a:r>
              <a:rPr lang="en-US" sz="1400" noProof="1" smtClean="0"/>
              <a:t>(</a:t>
            </a:r>
            <a:r>
              <a:rPr lang="en-US" sz="1400" noProof="1" smtClean="0">
                <a:solidFill>
                  <a:schemeClr val="hlink"/>
                </a:solidFill>
              </a:rPr>
              <a:t>s, ziel?, cost, h, 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(V, E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)</a:t>
            </a:r>
            <a:r>
              <a:rPr lang="en-US" sz="1400" noProof="1" smtClean="0"/>
              <a:t>):    </a:t>
            </a:r>
            <a:r>
              <a:rPr lang="en-US" sz="1400" noProof="1" smtClean="0">
                <a:solidFill>
                  <a:srgbClr val="FF0000"/>
                </a:solidFill>
              </a:rPr>
              <a:t>// Eingabe: Start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s ∈ V</a:t>
            </a:r>
            <a:r>
              <a:rPr lang="en-US" sz="1400" noProof="1" smtClean="0">
                <a:solidFill>
                  <a:srgbClr val="FF0000"/>
                </a:solidFill>
              </a:rPr>
              <a:t>, Kantenkosten </a:t>
            </a:r>
            <a:r>
              <a:rPr lang="en-US" sz="1400" noProof="1" smtClean="0">
                <a:solidFill>
                  <a:srgbClr val="3C8C93"/>
                </a:solidFill>
              </a:rPr>
              <a:t>cost</a:t>
            </a:r>
            <a:r>
              <a:rPr lang="en-US" sz="1400" noProof="1" smtClean="0">
                <a:solidFill>
                  <a:srgbClr val="FF0000"/>
                </a:solidFill>
              </a:rPr>
              <a:t>, Schätzer </a:t>
            </a:r>
            <a:r>
              <a:rPr lang="en-US" sz="1400" noProof="1" smtClean="0">
                <a:solidFill>
                  <a:srgbClr val="3C8C93"/>
                </a:solidFill>
              </a:rPr>
              <a:t>h</a:t>
            </a:r>
            <a:r>
              <a:rPr lang="en-US" sz="1400" noProof="1" smtClean="0">
                <a:solidFill>
                  <a:srgbClr val="FF0000"/>
                </a:solidFill>
              </a:rPr>
              <a:t> und Graph </a:t>
            </a:r>
            <a:r>
              <a:rPr lang="en-US" sz="1400" noProof="1" smtClean="0">
                <a:solidFill>
                  <a:srgbClr val="3C8C93"/>
                </a:solidFill>
              </a:rPr>
              <a:t>(V, E)</a:t>
            </a:r>
            <a:r>
              <a:rPr lang="en-US" sz="1400" noProof="1" smtClean="0"/>
              <a:t> </a:t>
            </a:r>
          </a:p>
          <a:p>
            <a:pPr marL="0" indent="0">
              <a:buNone/>
            </a:pPr>
            <a:r>
              <a:rPr lang="en-US" sz="1400" noProof="1" smtClean="0"/>
              <a:t>   </a:t>
            </a:r>
            <a:r>
              <a:rPr lang="en-US" sz="1400" noProof="1" smtClean="0">
                <a:solidFill>
                  <a:schemeClr val="hlink"/>
                </a:solidFill>
              </a:rPr>
              <a:t>pq=&lt;&gt;:PQ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sz="1400" noProof="1" smtClean="0">
                <a:sym typeface="Symbol" charset="0"/>
              </a:rPr>
              <a:t>with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key((_,_, n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,_)) = n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;                   </a:t>
            </a:r>
            <a:r>
              <a:rPr lang="de-DE" sz="1400" noProof="1" smtClean="0">
                <a:solidFill>
                  <a:srgbClr val="FF0000"/>
                </a:solidFill>
                <a:sym typeface="Symbol" charset="0"/>
              </a:rPr>
              <a:t>// PQ mit Einträgen </a:t>
            </a:r>
            <a:r>
              <a:rPr lang="de-DE" sz="1400" noProof="1">
                <a:solidFill>
                  <a:srgbClr val="008000"/>
                </a:solidFill>
                <a:sym typeface="Symbol" charset="0"/>
              </a:rPr>
              <a:t>(Knoten, g-Kosten, f-Kosten, Vorgänger</a:t>
            </a:r>
            <a:r>
              <a:rPr lang="de-DE" sz="1400" noProof="1" smtClean="0">
                <a:solidFill>
                  <a:srgbClr val="008000"/>
                </a:solidFill>
                <a:sym typeface="Symbol" charset="0"/>
              </a:rPr>
              <a:t>) </a:t>
            </a:r>
            <a:endParaRPr lang="de-DE" sz="1400" noProof="1" smtClean="0">
              <a:solidFill>
                <a:schemeClr val="hlink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expanded=∅:Set </a:t>
            </a:r>
            <a:r>
              <a:rPr lang="de-DE" sz="1400" noProof="1" smtClean="0">
                <a:solidFill>
                  <a:srgbClr val="000000"/>
                </a:solidFill>
                <a:sym typeface="Symbol" charset="0"/>
              </a:rPr>
              <a:t>with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1400" noProof="1" smtClean="0">
                <a:solidFill>
                  <a:schemeClr val="hlink"/>
                </a:solidFill>
              </a:rPr>
              <a:t>key(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_, _))</a:t>
            </a:r>
            <a:r>
              <a:rPr lang="en-US" sz="1400" noProof="1" smtClean="0">
                <a:solidFill>
                  <a:schemeClr val="hlink"/>
                </a:solidFill>
              </a:rPr>
              <a:t> = v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;   </a:t>
            </a:r>
            <a:r>
              <a:rPr lang="de-DE" sz="1400" noProof="1" smtClean="0">
                <a:solidFill>
                  <a:srgbClr val="FF0000"/>
                </a:solidFill>
                <a:sym typeface="Symbol" charset="0"/>
              </a:rPr>
              <a:t>// Menge expandierter Knoten</a:t>
            </a:r>
            <a:r>
              <a:rPr lang="de-DE" sz="1400" noProof="1" smtClean="0">
                <a:solidFill>
                  <a:srgbClr val="008000"/>
                </a:solidFill>
                <a:sym typeface="Symbol" charset="0"/>
              </a:rPr>
              <a:t> (Knoten, g-Kosten, Vorgänger) </a:t>
            </a:r>
            <a:endParaRPr lang="de-DE" sz="1400" noProof="1" smtClean="0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 </a:t>
            </a:r>
            <a:r>
              <a:rPr lang="de-DE" sz="1400" noProof="1" smtClean="0">
                <a:solidFill>
                  <a:srgbClr val="333399"/>
                </a:solidFill>
                <a:sym typeface="Symbol" charset="0"/>
              </a:rPr>
              <a:t>insert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((s, 0, 0+h(s), ⊥), pq) </a:t>
            </a: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</a:t>
            </a:r>
            <a:r>
              <a:rPr lang="en-US" sz="1400" noProof="1" smtClean="0"/>
              <a:t>while</a:t>
            </a:r>
            <a:r>
              <a:rPr lang="en-US" sz="1400" noProof="1" smtClean="0">
                <a:solidFill>
                  <a:schemeClr val="hlink"/>
                </a:solidFill>
              </a:rPr>
              <a:t> pq ≠ 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1400" noProof="1" smtClean="0">
                <a:sym typeface="Symbol" charset="0"/>
              </a:rPr>
              <a:t> do</a:t>
            </a:r>
            <a:endParaRPr lang="en-US" sz="1400" noProof="1" smtClean="0"/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(u,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</a:t>
            </a:r>
            <a:r>
              <a:rPr lang="en-US" sz="1400" noProof="1" smtClean="0">
                <a:solidFill>
                  <a:schemeClr val="hlink"/>
                </a:solidFill>
              </a:rPr>
              <a:t>, w) := </a:t>
            </a:r>
            <a:r>
              <a:rPr lang="en-US" sz="1400" noProof="1" smtClean="0">
                <a:solidFill>
                  <a:schemeClr val="accent2"/>
                </a:solidFill>
              </a:rPr>
              <a:t>deleteMin</a:t>
            </a:r>
            <a:r>
              <a:rPr lang="en-US" sz="1400" noProof="1" smtClean="0">
                <a:solidFill>
                  <a:schemeClr val="hlink"/>
                </a:solidFill>
              </a:rPr>
              <a:t>(pq)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</a:t>
            </a:r>
            <a:r>
              <a:rPr lang="en-US" sz="1400" noProof="1" smtClean="0">
                <a:solidFill>
                  <a:srgbClr val="333399"/>
                </a:solidFill>
              </a:rPr>
              <a:t>insert</a:t>
            </a:r>
            <a:r>
              <a:rPr lang="en-US" sz="1400" noProof="1" smtClean="0">
                <a:solidFill>
                  <a:schemeClr val="hlink"/>
                </a:solidFill>
              </a:rPr>
              <a:t>((u,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g, </a:t>
            </a:r>
            <a:r>
              <a:rPr lang="en-US" sz="1400" noProof="1" smtClean="0">
                <a:solidFill>
                  <a:schemeClr val="hlink"/>
                </a:solidFill>
              </a:rPr>
              <a:t>w), expanded)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</a:t>
            </a:r>
            <a:r>
              <a:rPr lang="en-US" sz="1400" noProof="1" smtClean="0">
                <a:solidFill>
                  <a:srgbClr val="000000"/>
                </a:solidFill>
              </a:rPr>
              <a:t>if</a:t>
            </a:r>
            <a:r>
              <a:rPr lang="en-US" sz="1400" noProof="1" smtClean="0">
                <a:solidFill>
                  <a:schemeClr val="hlink"/>
                </a:solidFill>
              </a:rPr>
              <a:t> ziel?(u) </a:t>
            </a:r>
            <a:r>
              <a:rPr lang="en-US" sz="1400" noProof="1" smtClean="0">
                <a:solidFill>
                  <a:srgbClr val="000000"/>
                </a:solidFill>
              </a:rPr>
              <a:t>then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/>
              <a:t>return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>
                <a:solidFill>
                  <a:schemeClr val="accent2"/>
                </a:solidFill>
              </a:rPr>
              <a:t>path</a:t>
            </a:r>
            <a:r>
              <a:rPr lang="en-US" sz="1400" noProof="1" smtClean="0">
                <a:solidFill>
                  <a:schemeClr val="hlink"/>
                </a:solidFill>
              </a:rPr>
              <a:t>(u, expanded)  </a:t>
            </a:r>
            <a:r>
              <a:rPr lang="en-US" sz="1400" noProof="1" smtClean="0">
                <a:solidFill>
                  <a:srgbClr val="FF0000"/>
                </a:solidFill>
              </a:rPr>
              <a:t>// Ausgabe: Lösungspfad rückwärts zum Start s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foreach </a:t>
            </a:r>
            <a:r>
              <a:rPr lang="en-US" sz="1400" noProof="1" smtClean="0">
                <a:solidFill>
                  <a:schemeClr val="hlink"/>
                </a:solidFill>
              </a:rPr>
              <a:t>(u, v)∈ E </a:t>
            </a:r>
            <a:r>
              <a:rPr lang="en-US" sz="1400" noProof="1" smtClean="0">
                <a:solidFill>
                  <a:srgbClr val="000000"/>
                </a:solidFill>
              </a:rPr>
              <a:t>do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x := </a:t>
            </a:r>
            <a:r>
              <a:rPr lang="en-US" sz="1400" noProof="1" smtClean="0">
                <a:solidFill>
                  <a:srgbClr val="333399"/>
                </a:solidFill>
              </a:rPr>
              <a:t>find</a:t>
            </a:r>
            <a:r>
              <a:rPr lang="en-US" sz="1400" noProof="1" smtClean="0">
                <a:solidFill>
                  <a:schemeClr val="hlink"/>
                </a:solidFill>
              </a:rPr>
              <a:t>(v, expanded)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Knoten schon gesehen und expandiert? 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</a:t>
            </a:r>
            <a:r>
              <a:rPr lang="en-US" sz="1400" noProof="1" smtClean="0"/>
              <a:t>if</a:t>
            </a:r>
            <a:r>
              <a:rPr lang="en-US" sz="1400" noProof="1" smtClean="0">
                <a:solidFill>
                  <a:schemeClr val="hlink"/>
                </a:solidFill>
              </a:rPr>
              <a:t> x = ⊥</a:t>
            </a:r>
            <a:r>
              <a:rPr lang="en-US" sz="1400" noProof="1" smtClean="0">
                <a:solidFill>
                  <a:srgbClr val="000000"/>
                </a:solidFill>
              </a:rPr>
              <a:t>then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 := </a:t>
            </a:r>
            <a:r>
              <a:rPr lang="en-US" sz="1400" noProof="1" smtClean="0">
                <a:solidFill>
                  <a:srgbClr val="333399"/>
                </a:solidFill>
              </a:rPr>
              <a:t>find</a:t>
            </a:r>
            <a:r>
              <a:rPr lang="en-US" sz="1400" noProof="1" smtClean="0">
                <a:solidFill>
                  <a:schemeClr val="hlink"/>
                </a:solidFill>
              </a:rPr>
              <a:t>(v, pq)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Knoten schon gesehen aber noch nicht expandiert? </a:t>
            </a:r>
          </a:p>
          <a:p>
            <a:pPr marL="0" indent="0">
              <a:buNone/>
            </a:pPr>
            <a:r>
              <a:rPr lang="en-US" sz="1400" noProof="1">
                <a:solidFill>
                  <a:srgbClr val="FF0000"/>
                </a:solidFill>
              </a:rPr>
              <a:t> </a:t>
            </a:r>
            <a:r>
              <a:rPr lang="en-US" sz="1400" noProof="1" smtClean="0">
                <a:solidFill>
                  <a:srgbClr val="FF0000"/>
                </a:solidFill>
              </a:rPr>
              <a:t>                </a:t>
            </a:r>
            <a:r>
              <a:rPr lang="en-US" sz="1400" noProof="1" smtClean="0">
                <a:solidFill>
                  <a:srgbClr val="3C8C93"/>
                </a:solidFill>
              </a:rPr>
              <a:t>v</a:t>
            </a:r>
            <a:r>
              <a:rPr lang="en-US" sz="1400" baseline="-25000" noProof="1" smtClean="0">
                <a:solidFill>
                  <a:srgbClr val="3C8C93"/>
                </a:solidFill>
              </a:rPr>
              <a:t>g</a:t>
            </a:r>
            <a:r>
              <a:rPr lang="en-US" sz="1400" noProof="1" smtClean="0">
                <a:solidFill>
                  <a:srgbClr val="3C8C93"/>
                </a:solidFill>
              </a:rPr>
              <a:t> :=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>
                <a:solidFill>
                  <a:srgbClr val="333399"/>
                </a:solidFill>
                <a:sym typeface="Symbol" charset="0"/>
              </a:rPr>
              <a:t>cost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v)</a:t>
            </a:r>
            <a:endParaRPr lang="en-US" sz="1400" baseline="-25000" noProof="1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</a:t>
            </a:r>
            <a:r>
              <a:rPr lang="en-US" sz="1400" noProof="1" smtClean="0"/>
              <a:t>if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 = ⊥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/>
              <a:t>then 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rgbClr val="333399"/>
                </a:solidFill>
              </a:rPr>
              <a:t>                       insert</a:t>
            </a:r>
            <a:r>
              <a:rPr lang="en-US" sz="1400" noProof="1" smtClean="0">
                <a:solidFill>
                  <a:schemeClr val="hlink"/>
                </a:solidFill>
              </a:rPr>
              <a:t>( (v,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v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 v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 smtClean="0">
                <a:solidFill>
                  <a:srgbClr val="333399"/>
                </a:solidFill>
                <a:sym typeface="Symbol" charset="0"/>
              </a:rPr>
              <a:t>h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(v), u) , pq)</a:t>
            </a:r>
            <a:endParaRPr lang="en-US" sz="1400" noProof="1" smtClean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</a:t>
            </a:r>
            <a:r>
              <a:rPr lang="en-US" sz="1400" noProof="1" smtClean="0">
                <a:solidFill>
                  <a:srgbClr val="000000"/>
                </a:solidFill>
              </a:rPr>
              <a:t>else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(v,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_, _) :=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endParaRPr lang="en-US" sz="1400" noProof="1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                  if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&lt; 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 smtClean="0">
                <a:solidFill>
                  <a:srgbClr val="000000"/>
                </a:solidFill>
              </a:rPr>
              <a:t> then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Günstigerer Weg zu noch nicht expandiertem Knoten?</a:t>
            </a:r>
            <a:endParaRPr lang="en-US" sz="1400" noProof="1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                        </a:t>
            </a:r>
            <a:r>
              <a:rPr lang="en-US" sz="1400" noProof="1" smtClean="0">
                <a:solidFill>
                  <a:srgbClr val="333399"/>
                </a:solidFill>
              </a:rPr>
              <a:t>decreaseKey</a:t>
            </a:r>
            <a:r>
              <a:rPr lang="en-US" sz="1400" noProof="1" smtClean="0">
                <a:solidFill>
                  <a:schemeClr val="hlink"/>
                </a:solidFill>
              </a:rPr>
              <a:t>(y, pq, v</a:t>
            </a:r>
            <a:r>
              <a:rPr lang="en-US" sz="1400" baseline="-25000" noProof="1" smtClean="0">
                <a:solidFill>
                  <a:schemeClr val="hlink"/>
                </a:solidFill>
              </a:rPr>
              <a:t>g-old</a:t>
            </a:r>
            <a:r>
              <a:rPr lang="en-US" sz="1400" noProof="1" smtClean="0">
                <a:solidFill>
                  <a:schemeClr val="hlink"/>
                </a:solidFill>
              </a:rPr>
              <a:t> -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hlink"/>
                </a:solidFill>
              </a:rPr>
              <a:t>)  </a:t>
            </a:r>
            <a:r>
              <a:rPr lang="en-US" sz="1400" noProof="1" smtClean="0">
                <a:solidFill>
                  <a:srgbClr val="FF0000"/>
                </a:solidFill>
              </a:rPr>
              <a:t>// Expandiere früher und trage</a:t>
            </a:r>
            <a:endParaRPr lang="en-US" sz="1400" noProof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               </a:t>
            </a:r>
            <a:r>
              <a:rPr lang="en-US" sz="1400" noProof="1" smtClean="0">
                <a:solidFill>
                  <a:srgbClr val="333399"/>
                </a:solidFill>
              </a:rPr>
              <a:t>parent</a:t>
            </a:r>
            <a:r>
              <a:rPr lang="en-US" sz="1400" noProof="1" smtClean="0">
                <a:solidFill>
                  <a:schemeClr val="hlink"/>
                </a:solidFill>
              </a:rPr>
              <a:t>(y) := u; </a:t>
            </a:r>
            <a:r>
              <a:rPr lang="en-US" sz="1400" noProof="1" smtClean="0">
                <a:solidFill>
                  <a:srgbClr val="333399"/>
                </a:solidFill>
              </a:rPr>
              <a:t>g</a:t>
            </a:r>
            <a:r>
              <a:rPr lang="en-US" sz="1400" noProof="1" smtClean="0">
                <a:solidFill>
                  <a:schemeClr val="hlink"/>
                </a:solidFill>
              </a:rPr>
              <a:t>(y) :=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sz="1400" noProof="1" smtClean="0">
                <a:solidFill>
                  <a:srgbClr val="FF0000"/>
                </a:solidFill>
              </a:rPr>
              <a:t>// neuen Vorgänger und neue g-Kosten ein</a:t>
            </a:r>
            <a:endParaRPr lang="de-DE" sz="1400" noProof="1" smtClean="0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</a:t>
            </a:r>
            <a:r>
              <a:rPr lang="de-DE" sz="1400" noProof="1" smtClean="0">
                <a:solidFill>
                  <a:srgbClr val="000000"/>
                </a:solidFill>
                <a:sym typeface="Symbol" charset="0"/>
              </a:rPr>
              <a:t>else</a:t>
            </a:r>
            <a:r>
              <a:rPr lang="en-US" sz="1400" noProof="1" smtClean="0">
                <a:solidFill>
                  <a:srgbClr val="000000"/>
                </a:solidFill>
              </a:rPr>
              <a:t> if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 smtClean="0">
                <a:solidFill>
                  <a:srgbClr val="333399"/>
                </a:solidFill>
              </a:rPr>
              <a:t>cost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(u, v) &lt; g(x)</a:t>
            </a:r>
            <a:r>
              <a:rPr lang="en-US" sz="1400" noProof="1" smtClean="0">
                <a:solidFill>
                  <a:srgbClr val="000000"/>
                </a:solidFill>
              </a:rPr>
              <a:t> then               </a:t>
            </a:r>
            <a:r>
              <a:rPr lang="en-US" sz="1400" noProof="1" smtClean="0">
                <a:solidFill>
                  <a:srgbClr val="FF0000"/>
                </a:solidFill>
              </a:rPr>
              <a:t>// Günstigerer Weg zu schon expandiertem Knoten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400" noProof="1" smtClean="0">
                <a:solidFill>
                  <a:schemeClr val="accent2"/>
                </a:solidFill>
              </a:rPr>
              <a:t>propagate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(u v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, u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>
                <a:solidFill>
                  <a:srgbClr val="333399"/>
                </a:solidFill>
              </a:rPr>
              <a:t>cost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(u, v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), expanded, pq, (V, E))  </a:t>
            </a:r>
            <a:r>
              <a:rPr lang="en-US" sz="1400" noProof="1" smtClean="0">
                <a:solidFill>
                  <a:srgbClr val="FF0000"/>
                </a:solidFill>
              </a:rPr>
              <a:t>// Propagiere neue Kosten für exp. Knoten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Hilfsfunktionen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 smtClean="0"/>
              <a:t>Function </a:t>
            </a:r>
            <a:r>
              <a:rPr lang="en-US" sz="2000" noProof="1" smtClean="0">
                <a:solidFill>
                  <a:schemeClr val="accent2"/>
                </a:solidFill>
              </a:rPr>
              <a:t>path</a:t>
            </a:r>
            <a:r>
              <a:rPr lang="en-US" sz="2000" noProof="1" smtClean="0"/>
              <a:t>(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v, expanded</a:t>
            </a:r>
            <a:r>
              <a:rPr lang="en-US" sz="2000" noProof="1" smtClean="0"/>
              <a:t>):    </a:t>
            </a:r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  // Konstruiere Pfad </a:t>
            </a:r>
            <a:r>
              <a:rPr lang="en-US" sz="2000" noProof="1" smtClean="0">
                <a:solidFill>
                  <a:srgbClr val="3C8C93"/>
                </a:solidFill>
              </a:rPr>
              <a:t>p</a:t>
            </a:r>
            <a:r>
              <a:rPr lang="en-US" sz="2000" noProof="1" smtClean="0">
                <a:solidFill>
                  <a:srgbClr val="FF0000"/>
                </a:solidFill>
              </a:rPr>
              <a:t> aus Menge von expandierten Knoten</a:t>
            </a:r>
            <a:endParaRPr lang="en-US" sz="2000" noProof="1" smtClean="0"/>
          </a:p>
          <a:p>
            <a:pPr marL="0" indent="0">
              <a:buNone/>
            </a:pPr>
            <a:r>
              <a:rPr lang="en-US" sz="2000" noProof="1" smtClean="0"/>
              <a:t>  </a:t>
            </a:r>
            <a:r>
              <a:rPr lang="en-US" sz="2000" noProof="1"/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// Einträge in expanded haben die Form </a:t>
            </a: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(Knoten, g-Kosten, </a:t>
            </a:r>
            <a:r>
              <a:rPr lang="de-DE" sz="2000" noProof="1" smtClean="0">
                <a:solidFill>
                  <a:srgbClr val="008000"/>
                </a:solidFill>
                <a:sym typeface="Symbol" charset="0"/>
              </a:rPr>
              <a:t>Vorgänger)</a:t>
            </a:r>
          </a:p>
          <a:p>
            <a:pPr marL="0" indent="0">
              <a:buNone/>
            </a:pP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rgbClr val="008000"/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p= &lt;&gt;:Stack (node)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</a:t>
            </a:r>
            <a:r>
              <a:rPr lang="de-DE" sz="2000" noProof="1" smtClean="0">
                <a:solidFill>
                  <a:schemeClr val="tx2"/>
                </a:solidFill>
                <a:sym typeface="Symbol" charset="0"/>
              </a:rPr>
              <a:t>while </a:t>
            </a:r>
            <a:r>
              <a:rPr lang="de-DE" sz="2000" noProof="1" smtClean="0">
                <a:solidFill>
                  <a:srgbClr val="3C8C93"/>
                </a:solidFill>
                <a:sym typeface="Symbol" charset="0"/>
              </a:rPr>
              <a:t>true</a:t>
            </a:r>
            <a:r>
              <a:rPr lang="de-DE" sz="2000" noProof="1" smtClean="0">
                <a:solidFill>
                  <a:schemeClr val="tx2"/>
                </a:solidFill>
                <a:sym typeface="Symbol" charset="0"/>
              </a:rPr>
              <a:t> do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x :=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x = ⊥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return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else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_, v) := x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push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p)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 smtClean="0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60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Hilfsfunktionen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 smtClean="0"/>
              <a:t>Function </a:t>
            </a:r>
            <a:r>
              <a:rPr lang="en-US" sz="2000" noProof="1" smtClean="0">
                <a:solidFill>
                  <a:schemeClr val="accent2"/>
                </a:solidFill>
              </a:rPr>
              <a:t>propagate</a:t>
            </a:r>
            <a:r>
              <a:rPr lang="en-US" sz="2000" noProof="1" smtClean="0"/>
              <a:t>(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u, v, new-g, expanded, pq, (V, E)</a:t>
            </a:r>
            <a:r>
              <a:rPr lang="en-US" sz="2000" noProof="1" smtClean="0"/>
              <a:t>)</a:t>
            </a:r>
            <a:r>
              <a:rPr lang="en-US" sz="2000" noProof="1"/>
              <a:t>:    </a:t>
            </a:r>
            <a:endParaRPr lang="en-US" sz="2000" noProof="1" smtClean="0"/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  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Propagieren neue Kosten g für Knoten v in die Nachfolger von v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x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:= </a:t>
            </a:r>
            <a:r>
              <a:rPr lang="de-DE" sz="2000" noProof="1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 = ⊥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x :=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pq) 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(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v,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old-g,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_,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_) := x                         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// Noch nicht expandiert!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new-g &lt; old-g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>
                <a:solidFill>
                  <a:srgbClr val="FF0000"/>
                </a:solidFill>
              </a:rPr>
              <a:t>// Besserer Weg und damit</a:t>
            </a:r>
            <a:endParaRPr lang="de-DE" sz="2000" noProof="1" smtClean="0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rgbClr val="333399"/>
                </a:solidFill>
              </a:rPr>
              <a:t>            decreaseKey</a:t>
            </a:r>
            <a:r>
              <a:rPr lang="en-US" sz="2000" noProof="1" smtClean="0">
                <a:solidFill>
                  <a:schemeClr val="hlink"/>
                </a:solidFill>
              </a:rPr>
              <a:t>(v, pq, old-g – new-g) </a:t>
            </a:r>
            <a:r>
              <a:rPr lang="en-US" sz="2000" noProof="1">
                <a:solidFill>
                  <a:srgbClr val="FF0000"/>
                </a:solidFill>
              </a:rPr>
              <a:t>// </a:t>
            </a:r>
            <a:r>
              <a:rPr lang="en-US" sz="2000" noProof="1" smtClean="0">
                <a:solidFill>
                  <a:srgbClr val="FF0000"/>
                </a:solidFill>
              </a:rPr>
              <a:t>neue Priorisierung</a:t>
            </a:r>
          </a:p>
          <a:p>
            <a:pPr marL="0" indent="0">
              <a:buNone/>
            </a:pPr>
            <a:r>
              <a:rPr lang="en-US" sz="2000" noProof="1" smtClean="0">
                <a:solidFill>
                  <a:schemeClr val="hlink"/>
                </a:solidFill>
              </a:rPr>
              <a:t>            </a:t>
            </a:r>
            <a:r>
              <a:rPr lang="en-US" sz="2000" noProof="1" smtClean="0">
                <a:solidFill>
                  <a:schemeClr val="accent2"/>
                </a:solidFill>
              </a:rPr>
              <a:t>g</a:t>
            </a:r>
            <a:r>
              <a:rPr lang="en-US" sz="2000" noProof="1" smtClean="0">
                <a:solidFill>
                  <a:schemeClr val="hlink"/>
                </a:solidFill>
              </a:rPr>
              <a:t>(x) := new-g; </a:t>
            </a:r>
            <a:r>
              <a:rPr lang="en-US" sz="2000" noProof="1">
                <a:solidFill>
                  <a:schemeClr val="accent2"/>
                </a:solidFill>
              </a:rPr>
              <a:t>parent</a:t>
            </a:r>
            <a:r>
              <a:rPr lang="en-US" sz="2000" noProof="1" smtClean="0">
                <a:solidFill>
                  <a:schemeClr val="hlink"/>
                </a:solidFill>
              </a:rPr>
              <a:t>(x) </a:t>
            </a:r>
            <a:r>
              <a:rPr lang="en-US" sz="2000" noProof="1">
                <a:solidFill>
                  <a:schemeClr val="hlink"/>
                </a:solidFill>
              </a:rPr>
              <a:t>:= </a:t>
            </a:r>
            <a:r>
              <a:rPr lang="en-US" sz="2000" noProof="1" smtClean="0">
                <a:solidFill>
                  <a:schemeClr val="hlink"/>
                </a:solidFill>
              </a:rPr>
              <a:t>u             </a:t>
            </a:r>
            <a:r>
              <a:rPr lang="en-US" sz="2000" noProof="1" smtClean="0">
                <a:solidFill>
                  <a:srgbClr val="FF0000"/>
                </a:solidFill>
              </a:rPr>
              <a:t>// neues g und neuer Vorgänger</a:t>
            </a:r>
          </a:p>
          <a:p>
            <a:pPr marL="0" indent="0">
              <a:buNone/>
            </a:pPr>
            <a:r>
              <a:rPr lang="en-US" sz="2000" noProof="1" smtClean="0">
                <a:sym typeface="Symbol" charset="0"/>
              </a:rPr>
              <a:t>   else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old-g, _) := x                         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/</a:t>
            </a:r>
            <a:r>
              <a:rPr lang="de-DE" sz="2000" noProof="1">
                <a:solidFill>
                  <a:srgbClr val="FF0000"/>
                </a:solidFill>
                <a:sym typeface="Symbol" charset="0"/>
              </a:rPr>
              <a:t>/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Schon expandiert!</a:t>
            </a:r>
            <a:endParaRPr lang="en-US" sz="2000" noProof="1" smtClean="0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</a:t>
            </a:r>
            <a:r>
              <a:rPr lang="de-DE" sz="2000" noProof="1" smtClean="0"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new-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&lt; old-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 smtClean="0">
                <a:solidFill>
                  <a:srgbClr val="FF0000"/>
                </a:solidFill>
              </a:rPr>
              <a:t>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Besserer Weg und damit</a:t>
            </a:r>
            <a:endParaRPr lang="de-DE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rgbClr val="333399"/>
                </a:solidFill>
              </a:rPr>
              <a:t> </a:t>
            </a:r>
            <a:r>
              <a:rPr lang="en-US" sz="2000" noProof="1" smtClean="0">
                <a:solidFill>
                  <a:srgbClr val="333399"/>
                </a:solidFill>
              </a:rPr>
              <a:t>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g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 :=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new-g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; </a:t>
            </a:r>
            <a:r>
              <a:rPr lang="en-US" sz="2000" noProof="1" smtClean="0">
                <a:solidFill>
                  <a:srgbClr val="333399"/>
                </a:solidFill>
              </a:rPr>
              <a:t>parent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(x) := u             </a:t>
            </a:r>
            <a:r>
              <a:rPr lang="en-US" sz="2000" noProof="1" smtClean="0">
                <a:solidFill>
                  <a:srgbClr val="FF0000"/>
                </a:solidFill>
              </a:rPr>
              <a:t>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neues </a:t>
            </a:r>
            <a:r>
              <a:rPr lang="en-US" sz="2000" noProof="1">
                <a:solidFill>
                  <a:srgbClr val="FF0000"/>
                </a:solidFill>
              </a:rPr>
              <a:t>g und neuer Vorgänger</a:t>
            </a:r>
            <a:endParaRPr lang="en-US" sz="2000" noProof="1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noProof="1" smtClean="0">
                <a:sym typeface="Symbol" charset="0"/>
              </a:rPr>
              <a:t>            foreach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w)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∈ E </a:t>
            </a:r>
            <a:r>
              <a:rPr lang="en-US" sz="2000" noProof="1" smtClean="0">
                <a:solidFill>
                  <a:srgbClr val="000000"/>
                </a:solidFill>
                <a:sym typeface="Symbol" charset="0"/>
              </a:rPr>
              <a:t>do                          </a:t>
            </a:r>
            <a:r>
              <a:rPr lang="en-US" sz="2000" noProof="1">
                <a:solidFill>
                  <a:srgbClr val="FF0000"/>
                </a:solidFill>
              </a:rPr>
              <a:t>// </a:t>
            </a:r>
            <a:r>
              <a:rPr lang="en-US" sz="2000" noProof="1" smtClean="0">
                <a:solidFill>
                  <a:srgbClr val="FF0000"/>
                </a:solidFill>
              </a:rPr>
              <a:t>weiter propagieren</a:t>
            </a:r>
            <a:endParaRPr lang="en-US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       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propagate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w, new-g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+ cost(v,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w)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, expanded, pq, (V, E))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 smtClean="0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667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A73C-B622-B64B-99DD-0D057F2BA5CE}" type="slidenum">
              <a:rPr lang="de-DE"/>
              <a:pPr/>
              <a:t>13</a:t>
            </a:fld>
            <a:endParaRPr lang="de-DE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Graphrepräsentationen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Sequenz von Kanten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Adjazenzfeld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Adjazenzmatrix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 + Hashtabelle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Implizite Repräsentationen</a:t>
            </a:r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Sei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sz="2400" dirty="0" smtClean="0"/>
              <a:t>ein Graph mit positiven Kantenkosten und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3C8C93"/>
                </a:solidFill>
              </a:rPr>
              <a:t>h*</a:t>
            </a:r>
            <a:r>
              <a:rPr lang="de-DE" sz="2400" dirty="0" smtClean="0"/>
              <a:t> eine Funktion, die die tatsächlichen Kosten von jedem Knoten </a:t>
            </a:r>
            <a:r>
              <a:rPr lang="de-DE" sz="2400" dirty="0" err="1" smtClean="0">
                <a:solidFill>
                  <a:srgbClr val="3C8C93"/>
                </a:solidFill>
              </a:rPr>
              <a:t>u</a:t>
            </a:r>
            <a:r>
              <a:rPr lang="de-DE" sz="2400" dirty="0" smtClean="0">
                <a:solidFill>
                  <a:srgbClr val="3C8C93"/>
                </a:solidFill>
              </a:rPr>
              <a:t> ∈ V </a:t>
            </a:r>
            <a:r>
              <a:rPr lang="de-DE" sz="2400" dirty="0" smtClean="0"/>
              <a:t>zum Ziel </a:t>
            </a:r>
            <a:r>
              <a:rPr lang="de-DE" sz="2400" dirty="0" smtClean="0">
                <a:solidFill>
                  <a:srgbClr val="3C8C93"/>
                </a:solidFill>
              </a:rPr>
              <a:t>v ∈ V</a:t>
            </a:r>
            <a:r>
              <a:rPr lang="de-DE" sz="2400" dirty="0" smtClean="0"/>
              <a:t> bestimmt (also: </a:t>
            </a:r>
            <a:r>
              <a:rPr lang="de-DE" sz="2400" dirty="0" smtClean="0">
                <a:solidFill>
                  <a:srgbClr val="3C8C93"/>
                </a:solidFill>
              </a:rPr>
              <a:t>ziel?(v) = </a:t>
            </a:r>
            <a:r>
              <a:rPr lang="de-DE" sz="2400" dirty="0" err="1" smtClean="0">
                <a:solidFill>
                  <a:srgbClr val="3C8C93"/>
                </a:solidFill>
              </a:rPr>
              <a:t>true</a:t>
            </a:r>
            <a:r>
              <a:rPr lang="de-DE" sz="2400" dirty="0" smtClean="0"/>
              <a:t>).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Definition: </a:t>
            </a:r>
            <a:r>
              <a:rPr lang="de-DE" sz="2400" dirty="0" smtClean="0"/>
              <a:t>Ein Schätzer </a:t>
            </a:r>
            <a:r>
              <a:rPr lang="de-DE" sz="2400" dirty="0" smtClean="0">
                <a:solidFill>
                  <a:srgbClr val="3C8C93"/>
                </a:solidFill>
              </a:rPr>
              <a:t>h</a:t>
            </a:r>
            <a:r>
              <a:rPr lang="de-DE" sz="2400" dirty="0" smtClean="0"/>
              <a:t> heißt </a:t>
            </a:r>
            <a:r>
              <a:rPr lang="de-DE" sz="2400" dirty="0" smtClean="0">
                <a:solidFill>
                  <a:srgbClr val="FF0000"/>
                </a:solidFill>
              </a:rPr>
              <a:t>zulässig</a:t>
            </a:r>
            <a:r>
              <a:rPr lang="de-DE" sz="2400" dirty="0" smtClean="0"/>
              <a:t>, wenn für alle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3C8C93"/>
                </a:solidFill>
              </a:rPr>
              <a:t>v ∈ V </a:t>
            </a:r>
            <a:r>
              <a:rPr lang="de-DE" sz="2400" dirty="0" smtClean="0"/>
              <a:t>gilt, dass </a:t>
            </a:r>
            <a:r>
              <a:rPr lang="de-DE" sz="2400" dirty="0" smtClean="0">
                <a:solidFill>
                  <a:srgbClr val="3C8C93"/>
                </a:solidFill>
              </a:rPr>
              <a:t>h(v) ≤ h*(v)</a:t>
            </a:r>
            <a:r>
              <a:rPr lang="de-DE" sz="2400" dirty="0" smtClean="0"/>
              <a:t>, wobei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h*(v)</a:t>
            </a:r>
            <a:r>
              <a:rPr lang="de-DE" sz="2400" dirty="0" smtClean="0"/>
              <a:t> die optimale Schätzfunktion darstellt, die die tatsächlichen Kosten </a:t>
            </a:r>
            <a:br>
              <a:rPr lang="de-DE" sz="2400" dirty="0" smtClean="0"/>
            </a:br>
            <a:r>
              <a:rPr lang="de-DE" sz="2400" dirty="0" smtClean="0"/>
              <a:t>genau einschätzt.</a:t>
            </a:r>
            <a:endParaRPr lang="de-DE" sz="2400" dirty="0"/>
          </a:p>
          <a:p>
            <a:pPr marL="0" indent="0">
              <a:buNone/>
            </a:pPr>
            <a:endParaRPr lang="de-DE" sz="24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333399"/>
                </a:solidFill>
              </a:rPr>
              <a:t>Behauptung: </a:t>
            </a:r>
            <a:r>
              <a:rPr lang="de-DE" sz="2400" dirty="0" smtClean="0"/>
              <a:t>A* findet die optimale Lösung, wenn h zulässig ist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Beweis:</a:t>
            </a:r>
            <a:r>
              <a:rPr lang="de-DE" sz="2400" dirty="0" smtClean="0"/>
              <a:t> (siehe Tafel)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Im schlimmsten Fall wie Dijkstra-Algorithmus: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= 0 </a:t>
            </a:r>
            <a:r>
              <a:rPr lang="de-DE" dirty="0"/>
              <a:t>für alle Knoten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endParaRPr lang="de-DE" dirty="0">
              <a:solidFill>
                <a:srgbClr val="3C8C93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Zielknoten hat höchste minimale Kosten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(dann werden die minimalen Kosten </a:t>
            </a:r>
            <a:r>
              <a:rPr lang="de-DE" dirty="0" err="1" smtClean="0">
                <a:solidFill>
                  <a:srgbClr val="000000"/>
                </a:solidFill>
              </a:rPr>
              <a:t>g</a:t>
            </a:r>
            <a:r>
              <a:rPr lang="de-DE" dirty="0" smtClean="0">
                <a:solidFill>
                  <a:srgbClr val="000000"/>
                </a:solidFill>
              </a:rPr>
              <a:t> zu allen anderen Knoten ebenfalls ermittelt)</a:t>
            </a:r>
          </a:p>
          <a:p>
            <a:r>
              <a:rPr lang="de-DE" dirty="0" smtClean="0"/>
              <a:t>Aber: Je </a:t>
            </a:r>
            <a:r>
              <a:rPr lang="de-DE" dirty="0"/>
              <a:t>besser der </a:t>
            </a:r>
            <a:r>
              <a:rPr lang="de-DE" dirty="0" smtClean="0"/>
              <a:t>Schätzer, </a:t>
            </a:r>
            <a:r>
              <a:rPr lang="de-DE" dirty="0"/>
              <a:t>desto besser das Verhalten</a:t>
            </a:r>
          </a:p>
          <a:p>
            <a:pPr lvl="1"/>
            <a:r>
              <a:rPr lang="de-DE" dirty="0"/>
              <a:t>Bei optimalem Schätzer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h*</a:t>
            </a:r>
            <a:r>
              <a:rPr lang="de-DE" dirty="0"/>
              <a:t> Verhalten linear </a:t>
            </a:r>
            <a:r>
              <a:rPr lang="de-DE" dirty="0" smtClean="0"/>
              <a:t>zur Länge des Lösungspfades (durch </a:t>
            </a:r>
            <a:r>
              <a:rPr lang="de-DE" dirty="0" smtClean="0">
                <a:solidFill>
                  <a:srgbClr val="3C8C93"/>
                </a:solidFill>
              </a:rPr>
              <a:t>h*</a:t>
            </a:r>
            <a:r>
              <a:rPr lang="de-DE" dirty="0" smtClean="0"/>
              <a:t> ist der </a:t>
            </a:r>
            <a:r>
              <a:rPr lang="de-DE" dirty="0"/>
              <a:t>Name A</a:t>
            </a:r>
            <a:r>
              <a:rPr lang="de-DE" dirty="0" smtClean="0"/>
              <a:t>* motiviert)</a:t>
            </a:r>
            <a:endParaRPr lang="de-DE" dirty="0"/>
          </a:p>
          <a:p>
            <a:r>
              <a:rPr lang="de-DE" dirty="0" smtClean="0"/>
              <a:t>Schätzer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dirty="0" smtClean="0"/>
              <a:t> ist nicht immer einfach zu bestimmen</a:t>
            </a:r>
          </a:p>
          <a:p>
            <a:pPr lvl="1"/>
            <a:r>
              <a:rPr lang="de-DE" dirty="0" smtClean="0"/>
              <a:t>All-Pairs-</a:t>
            </a:r>
            <a:r>
              <a:rPr lang="de-DE" dirty="0" err="1" smtClean="0"/>
              <a:t>Shortest</a:t>
            </a:r>
            <a:r>
              <a:rPr lang="de-DE" dirty="0" smtClean="0"/>
              <a:t>-</a:t>
            </a:r>
            <a:r>
              <a:rPr lang="de-DE" dirty="0" err="1" smtClean="0"/>
              <a:t>Paths</a:t>
            </a:r>
            <a:r>
              <a:rPr lang="de-DE" dirty="0" smtClean="0"/>
              <a:t> (offline)</a:t>
            </a:r>
          </a:p>
          <a:p>
            <a:r>
              <a:rPr lang="de-DE" dirty="0" smtClean="0"/>
              <a:t>Kantenkosten müssen positiv sein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3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68E2-5FE9-0347-94D3-B821D6A7286F}" type="slidenum">
              <a:rPr lang="de-DE"/>
              <a:pPr/>
              <a:t>132</a:t>
            </a:fld>
            <a:endParaRPr lang="de-DE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-Ford Algorithmus</a:t>
            </a:r>
            <a:endParaRPr lang="de-DE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</a:t>
            </a:r>
            <a:r>
              <a:rPr lang="de-DE" sz="2800" dirty="0">
                <a:solidFill>
                  <a:srgbClr val="FF0000"/>
                </a:solidFill>
              </a:rPr>
              <a:t>beliebigen </a:t>
            </a:r>
            <a:r>
              <a:rPr lang="de-DE" sz="2800" dirty="0" smtClean="0"/>
              <a:t>Kantenkosten (aber noch SSSP).</a:t>
            </a: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Dijkstra </a:t>
            </a:r>
            <a:r>
              <a:rPr lang="de-DE" sz="2800" dirty="0" err="1"/>
              <a:t>Algo</a:t>
            </a:r>
            <a:r>
              <a:rPr lang="de-DE" sz="2800" dirty="0"/>
              <a:t> </a:t>
            </a:r>
            <a:r>
              <a:rPr lang="de-DE" sz="2800" dirty="0" smtClean="0"/>
              <a:t>kann </a:t>
            </a:r>
            <a:r>
              <a:rPr lang="de-DE" sz="2800" dirty="0"/>
              <a:t>nicht </a:t>
            </a:r>
            <a:r>
              <a:rPr lang="de-DE" sz="2800" dirty="0" smtClean="0"/>
              <a:t>verwendet </a:t>
            </a:r>
            <a:r>
              <a:rPr lang="de-DE" sz="2800" dirty="0"/>
              <a:t>werden, da </a:t>
            </a:r>
            <a:r>
              <a:rPr lang="de-DE" sz="2800" dirty="0" smtClean="0"/>
              <a:t>im </a:t>
            </a:r>
            <a:r>
              <a:rPr lang="de-DE" sz="2800" dirty="0"/>
              <a:t>Allgemeinen nicht mehr </a:t>
            </a:r>
            <a:r>
              <a:rPr lang="de-DE" sz="2800" dirty="0" smtClean="0"/>
              <a:t>die Knoten </a:t>
            </a:r>
            <a:r>
              <a:rPr lang="de-DE" sz="2800" dirty="0"/>
              <a:t>in der Reihenfolge ihrer Distanz zu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</a:t>
            </a:r>
            <a:r>
              <a:rPr lang="de-DE" sz="2800" dirty="0" smtClean="0"/>
              <a:t>besucht werden</a:t>
            </a:r>
            <a:endParaRPr lang="de-DE" sz="2800" dirty="0"/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1187450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27003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42116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4967" name="Oval 7"/>
          <p:cNvSpPr>
            <a:spLocks noChangeArrowheads="1"/>
          </p:cNvSpPr>
          <p:nvPr/>
        </p:nvSpPr>
        <p:spPr bwMode="auto">
          <a:xfrm>
            <a:off x="5724525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4968" name="Oval 8"/>
          <p:cNvSpPr>
            <a:spLocks noChangeArrowheads="1"/>
          </p:cNvSpPr>
          <p:nvPr/>
        </p:nvSpPr>
        <p:spPr bwMode="auto">
          <a:xfrm>
            <a:off x="7237413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755650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7885113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16922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>
            <a:off x="32035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>
            <a:off x="4716463" y="3961731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6229350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716463" y="345849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E.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On a Routing Problem. In: Quarterly of Applied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. 16(1</a:t>
            </a:r>
            <a:r>
              <a:rPr lang="de-DE" sz="1200" dirty="0" smtClean="0">
                <a:solidFill>
                  <a:srgbClr val="0000FF"/>
                </a:solidFill>
              </a:rPr>
              <a:t>). </a:t>
            </a:r>
            <a:r>
              <a:rPr lang="de-DE" sz="1200" dirty="0">
                <a:solidFill>
                  <a:srgbClr val="0000FF"/>
                </a:solidFill>
              </a:rPr>
              <a:t>Brown University, S. 87-</a:t>
            </a:r>
            <a:r>
              <a:rPr lang="de-DE" sz="1200" dirty="0" smtClean="0">
                <a:solidFill>
                  <a:srgbClr val="0000FF"/>
                </a:solidFill>
              </a:rPr>
              <a:t>90, </a:t>
            </a:r>
            <a:r>
              <a:rPr lang="de-DE" sz="1200" b="1" dirty="0">
                <a:solidFill>
                  <a:srgbClr val="FF0000"/>
                </a:solidFill>
              </a:rPr>
              <a:t>1958</a:t>
            </a:r>
          </a:p>
        </p:txBody>
      </p:sp>
    </p:spTree>
    <p:extLst>
      <p:ext uri="{BB962C8B-B14F-4D97-AF65-F5344CB8AC3E}">
        <p14:creationId xmlns:p14="http://schemas.microsoft.com/office/powerpoint/2010/main" val="11199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DA8-730E-564B-B037-1BABBA734453}" type="slidenum">
              <a:rPr lang="de-DE"/>
              <a:pPr/>
              <a:t>133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 für Problem mit Dijkstra Algo:</a:t>
            </a: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/>
              <a:t>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hat falschen Distanzwert!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33997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3995738" y="18981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3924300" y="3337967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550862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>
            <a:off x="2771775" y="3050629"/>
            <a:ext cx="11525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 flipV="1">
            <a:off x="2771775" y="2187029"/>
            <a:ext cx="12239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 flipV="1">
            <a:off x="4429125" y="2979192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 flipV="1">
            <a:off x="4500563" y="2187029"/>
            <a:ext cx="10795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3113088" y="33586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5076825" y="32665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-4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5003800" y="19711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3205163" y="19711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2844800" y="2834729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4121150" y="24950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5580063" y="269128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4067175" y="19450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3995738" y="33733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067175" y="193132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5580063" y="270224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479925" y="155679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21912" name="Freeform 24"/>
          <p:cNvSpPr>
            <a:spLocks/>
          </p:cNvSpPr>
          <p:nvPr/>
        </p:nvSpPr>
        <p:spPr bwMode="auto">
          <a:xfrm>
            <a:off x="2627313" y="1825079"/>
            <a:ext cx="3948112" cy="2293938"/>
          </a:xfrm>
          <a:custGeom>
            <a:avLst/>
            <a:gdLst>
              <a:gd name="T0" fmla="*/ 0 w 2487"/>
              <a:gd name="T1" fmla="*/ 908 h 1445"/>
              <a:gd name="T2" fmla="*/ 953 w 2487"/>
              <a:gd name="T3" fmla="*/ 1407 h 1445"/>
              <a:gd name="T4" fmla="*/ 2404 w 2487"/>
              <a:gd name="T5" fmla="*/ 681 h 1445"/>
              <a:gd name="T6" fmla="*/ 1452 w 2487"/>
              <a:gd name="T7" fmla="*/ 0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7" h="1445">
                <a:moveTo>
                  <a:pt x="0" y="908"/>
                </a:moveTo>
                <a:cubicBezTo>
                  <a:pt x="276" y="1176"/>
                  <a:pt x="552" y="1445"/>
                  <a:pt x="953" y="1407"/>
                </a:cubicBezTo>
                <a:cubicBezTo>
                  <a:pt x="1354" y="1369"/>
                  <a:pt x="2321" y="916"/>
                  <a:pt x="2404" y="681"/>
                </a:cubicBezTo>
                <a:cubicBezTo>
                  <a:pt x="2487" y="446"/>
                  <a:pt x="1969" y="223"/>
                  <a:pt x="1452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4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6" grpId="0"/>
      <p:bldP spid="421906" grpId="1"/>
      <p:bldP spid="421907" grpId="0"/>
      <p:bldP spid="421907" grpId="1"/>
      <p:bldP spid="421908" grpId="0"/>
      <p:bldP spid="421909" grpId="0"/>
      <p:bldP spid="421910" grpId="0"/>
      <p:bldP spid="42191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4F48-D681-5744-8D8B-73D96686BDD4}" type="slidenum">
              <a:rPr lang="de-DE"/>
              <a:pPr/>
              <a:t>134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 &gt;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zu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gibt es </a:t>
            </a:r>
            <a:r>
              <a:rPr lang="de-DE" dirty="0">
                <a:solidFill>
                  <a:srgbClr val="FF0000"/>
                </a:solidFill>
              </a:rPr>
              <a:t>einfachen</a:t>
            </a:r>
            <a:r>
              <a:rPr lang="de-DE" dirty="0"/>
              <a:t> Weg (ohne Kreis!)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Kosten</a:t>
            </a:r>
            <a:r>
              <a:rPr lang="de-DE" dirty="0"/>
              <a:t>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 smtClean="0">
                <a:solidFill>
                  <a:schemeClr val="hlink"/>
                </a:solidFill>
              </a:rPr>
              <a:t>≥0</a:t>
            </a:r>
            <a:r>
              <a:rPr lang="de-DE" dirty="0"/>
              <a:t>: Kreisentfernung erhöht nicht die Kosten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&lt;0</a:t>
            </a:r>
            <a:r>
              <a:rPr lang="de-DE" dirty="0"/>
              <a:t>: Distanz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ist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55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B6C0-9A6A-2B4C-B839-38D0C2DD9A18}" type="slidenum">
              <a:rPr lang="de-DE"/>
              <a:pPr/>
              <a:t>135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Folgerung: </a:t>
            </a:r>
            <a:r>
              <a:rPr lang="de-DE" dirty="0" smtClean="0"/>
              <a:t>(für Graph </a:t>
            </a:r>
            <a:r>
              <a:rPr lang="de-DE" dirty="0"/>
              <a:t>mit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Knoten)    </a:t>
            </a:r>
            <a:br>
              <a:rPr lang="de-DE" dirty="0"/>
            </a:b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)&gt;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gibt es kürzesten Weg der </a:t>
            </a:r>
            <a:r>
              <a:rPr lang="de-DE" dirty="0" smtClean="0"/>
              <a:t>Länge (Anzahl Kanten!) </a:t>
            </a:r>
            <a:r>
              <a:rPr lang="de-DE" dirty="0">
                <a:solidFill>
                  <a:schemeClr val="hlink"/>
                </a:solidFill>
              </a:rPr>
              <a:t>&lt;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zu </a:t>
            </a: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Durchlaufe </a:t>
            </a:r>
            <a:r>
              <a:rPr lang="de-DE" dirty="0">
                <a:solidFill>
                  <a:schemeClr val="hlink"/>
                </a:solidFill>
              </a:rPr>
              <a:t>(n-1)-</a:t>
            </a:r>
            <a:r>
              <a:rPr lang="de-DE" dirty="0"/>
              <a:t>mal </a:t>
            </a:r>
            <a:r>
              <a:rPr lang="de-DE" dirty="0">
                <a:solidFill>
                  <a:srgbClr val="FF0000"/>
                </a:solidFill>
              </a:rPr>
              <a:t>sämtliche Kanten</a:t>
            </a:r>
            <a:r>
              <a:rPr lang="de-DE" dirty="0"/>
              <a:t> in Graph und aktualisiere Distanz. Dann alle </a:t>
            </a:r>
            <a:r>
              <a:rPr lang="de-DE" dirty="0" smtClean="0"/>
              <a:t>kürzesten </a:t>
            </a:r>
            <a:r>
              <a:rPr lang="de-DE" dirty="0"/>
              <a:t>Wege berücksichtigt.</a:t>
            </a:r>
          </a:p>
        </p:txBody>
      </p:sp>
      <p:sp>
        <p:nvSpPr>
          <p:cNvPr id="427012" name="Oval 4"/>
          <p:cNvSpPr>
            <a:spLocks noChangeArrowheads="1"/>
          </p:cNvSpPr>
          <p:nvPr/>
        </p:nvSpPr>
        <p:spPr bwMode="auto">
          <a:xfrm>
            <a:off x="1258888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27717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42830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5795963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7308850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827088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956550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>
            <a:off x="17637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>
            <a:off x="32750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4787900" y="4869036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6300788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4" name="Text Box 16"/>
          <p:cNvSpPr txBox="1">
            <a:spLocks noChangeArrowheads="1"/>
          </p:cNvSpPr>
          <p:nvPr/>
        </p:nvSpPr>
        <p:spPr bwMode="auto">
          <a:xfrm>
            <a:off x="468313" y="5229398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Durchlauf</a:t>
            </a:r>
          </a:p>
        </p:txBody>
      </p:sp>
      <p:sp>
        <p:nvSpPr>
          <p:cNvPr id="427025" name="Text Box 17"/>
          <p:cNvSpPr txBox="1">
            <a:spLocks noChangeArrowheads="1"/>
          </p:cNvSpPr>
          <p:nvPr/>
        </p:nvSpPr>
        <p:spPr bwMode="auto">
          <a:xfrm>
            <a:off x="2103438" y="52484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7026" name="Text Box 18"/>
          <p:cNvSpPr txBox="1">
            <a:spLocks noChangeArrowheads="1"/>
          </p:cNvSpPr>
          <p:nvPr/>
        </p:nvSpPr>
        <p:spPr bwMode="auto">
          <a:xfrm>
            <a:off x="3635375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7027" name="Text Box 19"/>
          <p:cNvSpPr txBox="1">
            <a:spLocks noChangeArrowheads="1"/>
          </p:cNvSpPr>
          <p:nvPr/>
        </p:nvSpPr>
        <p:spPr bwMode="auto">
          <a:xfrm>
            <a:off x="5148263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6732588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58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D521-A3B8-3648-A117-DA682C7C64C9}" type="slidenum">
              <a:rPr lang="de-DE"/>
              <a:pPr/>
              <a:t>136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Problem:</a:t>
            </a:r>
            <a:r>
              <a:rPr lang="de-DE" sz="2800" dirty="0"/>
              <a:t> Erkennung negativer Kreise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Einsicht:</a:t>
            </a:r>
            <a:r>
              <a:rPr lang="de-DE" sz="2800" dirty="0"/>
              <a:t> in negativem Kreis </a:t>
            </a:r>
            <a:r>
              <a:rPr lang="de-DE" sz="2800" dirty="0">
                <a:solidFill>
                  <a:srgbClr val="FF0000"/>
                </a:solidFill>
              </a:rPr>
              <a:t>erniedrigt sich Distanz</a:t>
            </a:r>
            <a:r>
              <a:rPr lang="de-DE" sz="2800" dirty="0"/>
              <a:t> in jeder Runde bei mindestens einem Knoten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320357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4716463" y="4221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8054" name="Text Box 22"/>
          <p:cNvSpPr txBox="1">
            <a:spLocks noChangeArrowheads="1"/>
          </p:cNvSpPr>
          <p:nvPr/>
        </p:nvSpPr>
        <p:spPr bwMode="auto">
          <a:xfrm>
            <a:off x="615632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5" name="Text Box 23"/>
          <p:cNvSpPr txBox="1">
            <a:spLocks noChangeArrowheads="1"/>
          </p:cNvSpPr>
          <p:nvPr/>
        </p:nvSpPr>
        <p:spPr bwMode="auto">
          <a:xfrm>
            <a:off x="4716463" y="27742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6" name="Text Box 24"/>
          <p:cNvSpPr txBox="1">
            <a:spLocks noChangeArrowheads="1"/>
          </p:cNvSpPr>
          <p:nvPr/>
        </p:nvSpPr>
        <p:spPr bwMode="auto">
          <a:xfrm>
            <a:off x="3203575" y="34290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4716463" y="421441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6156325" y="342232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6286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2" grpId="0"/>
      <p:bldP spid="428052" grpId="1"/>
      <p:bldP spid="428053" grpId="0"/>
      <p:bldP spid="428053" grpId="1"/>
      <p:bldP spid="428054" grpId="0"/>
      <p:bldP spid="428054" grpId="1"/>
      <p:bldP spid="428055" grpId="0"/>
      <p:bldP spid="428056" grpId="0"/>
      <p:bldP spid="428057" grpId="0"/>
      <p:bldP spid="428058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09E0-CB57-2047-BD60-A47480297B41}" type="slidenum">
              <a:rPr lang="de-DE"/>
              <a:pPr/>
              <a:t>137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Problem:</a:t>
            </a:r>
            <a:r>
              <a:rPr lang="de-DE" sz="2800"/>
              <a:t> Erkennung negativer Kreise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Zeitpunkt:</a:t>
            </a:r>
            <a:r>
              <a:rPr lang="de-DE" sz="2800"/>
              <a:t> </a:t>
            </a:r>
            <a:r>
              <a:rPr lang="de-DE" sz="2800">
                <a:solidFill>
                  <a:srgbClr val="FF0000"/>
                </a:solidFill>
              </a:rPr>
              <a:t>kontinuierliche Distanzerniedrigung </a:t>
            </a:r>
            <a:r>
              <a:rPr lang="de-DE" sz="2800"/>
              <a:t>startet spätestens in </a:t>
            </a:r>
            <a:r>
              <a:rPr lang="de-DE" sz="2800">
                <a:solidFill>
                  <a:schemeClr val="hlink"/>
                </a:solidFill>
              </a:rPr>
              <a:t>n</a:t>
            </a:r>
            <a:r>
              <a:rPr lang="de-DE" sz="2800"/>
              <a:t>-ter Runde (dann Kreis mindestens einmal durchlaufen)</a:t>
            </a:r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1109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7098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230-6FC7-1241-905E-6E9B864096ED}" type="slidenum">
              <a:rPr lang="de-DE"/>
              <a:pPr/>
              <a:t>138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Zusammenfassung:</a:t>
            </a:r>
          </a:p>
          <a:p>
            <a:r>
              <a:rPr lang="de-DE" sz="2800" dirty="0">
                <a:solidFill>
                  <a:srgbClr val="FF0000"/>
                </a:solidFill>
              </a:rPr>
              <a:t>Keine Distanzerniedrigung</a:t>
            </a:r>
            <a:r>
              <a:rPr lang="de-DE" sz="2800" dirty="0"/>
              <a:t> mehr möglich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000" dirty="0" smtClean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Fertig, </a:t>
            </a:r>
            <a:r>
              <a:rPr lang="de-DE" sz="2800" dirty="0">
                <a:solidFill>
                  <a:schemeClr val="hlink"/>
                </a:solidFill>
              </a:rPr>
              <a:t>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]=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1600" dirty="0"/>
          </a:p>
          <a:p>
            <a:r>
              <a:rPr lang="de-DE" sz="2800" dirty="0">
                <a:solidFill>
                  <a:srgbClr val="FF0000"/>
                </a:solidFill>
              </a:rPr>
              <a:t>Distanzerniedrigung möglich</a:t>
            </a:r>
            <a:r>
              <a:rPr lang="de-DE" sz="2800" dirty="0"/>
              <a:t> selbst noch in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err="1"/>
              <a:t>-ter</a:t>
            </a:r>
            <a:r>
              <a:rPr lang="de-DE" sz="2800" dirty="0"/>
              <a:t> Runde 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)&lt;d[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ein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Dann gibt es negative Kreise, also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Distanz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. </a:t>
            </a:r>
            <a:r>
              <a:rPr lang="de-DE" sz="2800" dirty="0"/>
              <a:t>Ist das wahr für ein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, dann für alle von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erreichbaren </a:t>
            </a:r>
            <a:r>
              <a:rPr lang="de-DE" sz="2800" dirty="0" smtClean="0"/>
              <a:t>Knoten (Infektion).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352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A7FC-FADC-AF4B-91A0-D989EED7C447}" type="slidenum">
              <a:rPr lang="de-DE"/>
              <a:pPr/>
              <a:t>139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BellmanFord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&gt;: </a:t>
            </a:r>
            <a:r>
              <a:rPr lang="de-DE" sz="2400" dirty="0" smtClean="0"/>
              <a:t>Array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ℝ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{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}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&gt;:</a:t>
            </a:r>
            <a:r>
              <a:rPr lang="de-DE" sz="2400" dirty="0"/>
              <a:t> Array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d[s]:=0;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[s]:=s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i:=1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n-1</a:t>
            </a:r>
            <a:r>
              <a:rPr lang="de-DE" sz="2400" dirty="0"/>
              <a:t> do  </a:t>
            </a:r>
            <a:r>
              <a:rPr lang="de-DE" sz="2400" dirty="0">
                <a:solidFill>
                  <a:srgbClr val="FF0000"/>
                </a:solidFill>
              </a:rPr>
              <a:t>// aktualisiere Kosten für n-1 Runden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bessere Distanz möglich?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       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]:=v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/>
              <a:t> do        </a:t>
            </a:r>
            <a:r>
              <a:rPr lang="de-DE" sz="2400" dirty="0">
                <a:solidFill>
                  <a:srgbClr val="FF0000"/>
                </a:solidFill>
              </a:rPr>
              <a:t>// in </a:t>
            </a:r>
            <a:r>
              <a:rPr lang="de-DE" sz="2400" dirty="0" err="1">
                <a:solidFill>
                  <a:srgbClr val="FF0000"/>
                </a:solidFill>
              </a:rPr>
              <a:t>n-ter</a:t>
            </a:r>
            <a:r>
              <a:rPr lang="de-DE" sz="2400" dirty="0">
                <a:solidFill>
                  <a:srgbClr val="FF0000"/>
                </a:solidFill>
              </a:rPr>
              <a:t> Runde noch besser?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) 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smtClean="0">
                <a:solidFill>
                  <a:srgbClr val="FF0000"/>
                </a:solidFill>
              </a:rPr>
              <a:t>propagiere -</a:t>
            </a:r>
            <a:r>
              <a:rPr lang="en-US" sz="2400" dirty="0" smtClean="0">
                <a:solidFill>
                  <a:srgbClr val="FF0000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rgbClr val="FF0000"/>
                </a:solidFill>
              </a:rPr>
              <a:t>-</a:t>
            </a:r>
            <a:r>
              <a:rPr lang="de-DE" sz="2400" dirty="0">
                <a:solidFill>
                  <a:srgbClr val="FF0000"/>
                </a:solidFill>
              </a:rPr>
              <a:t>Kosten von v aus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d[v]&gt;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    </a:t>
            </a:r>
            <a:r>
              <a:rPr lang="de-DE" sz="2400" dirty="0" smtClean="0">
                <a:solidFill>
                  <a:srgbClr val="FF0000"/>
                </a:solidFill>
              </a:rPr>
              <a:t>// noch nicht markiert?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olidFill>
                  <a:schemeClr val="hlink"/>
                </a:solidFill>
              </a:rPr>
              <a:t>d[v]:=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5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CBB9-3AE9-A242-9596-7E1C3D1132CE}" type="slidenum">
              <a:rPr lang="de-DE"/>
              <a:pPr/>
              <a:t>14</a:t>
            </a:fld>
            <a:endParaRPr lang="de-DE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1:</a:t>
            </a:r>
            <a:r>
              <a:rPr lang="de-DE"/>
              <a:t> </a:t>
            </a:r>
            <a:r>
              <a:rPr lang="de-DE">
                <a:solidFill>
                  <a:schemeClr val="accent2"/>
                </a:solidFill>
              </a:rPr>
              <a:t>Sequenz von Kanten</a:t>
            </a:r>
          </a:p>
        </p:txBody>
      </p:sp>
      <p:sp>
        <p:nvSpPr>
          <p:cNvPr id="293892" name="Oval 4"/>
          <p:cNvSpPr>
            <a:spLocks noChangeArrowheads="1"/>
          </p:cNvSpPr>
          <p:nvPr/>
        </p:nvSpPr>
        <p:spPr bwMode="auto">
          <a:xfrm>
            <a:off x="3490913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859338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3490913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4859338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3922713" y="23487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5075238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 flipH="1">
            <a:off x="3922713" y="350128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 flipH="1" flipV="1">
            <a:off x="3706813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2700338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2700338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2700338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5" name="Oval 17"/>
          <p:cNvSpPr>
            <a:spLocks noChangeArrowheads="1"/>
          </p:cNvSpPr>
          <p:nvPr/>
        </p:nvSpPr>
        <p:spPr bwMode="auto">
          <a:xfrm>
            <a:off x="3060700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6" name="Oval 18"/>
          <p:cNvSpPr>
            <a:spLocks noChangeArrowheads="1"/>
          </p:cNvSpPr>
          <p:nvPr/>
        </p:nvSpPr>
        <p:spPr bwMode="auto">
          <a:xfrm>
            <a:off x="3060700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7" name="Line 19"/>
          <p:cNvSpPr>
            <a:spLocks noChangeShapeType="1"/>
          </p:cNvSpPr>
          <p:nvPr/>
        </p:nvSpPr>
        <p:spPr bwMode="auto">
          <a:xfrm>
            <a:off x="3132138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 flipH="1">
            <a:off x="2195513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2771775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133191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133191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>
            <a:off x="133191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3" name="Oval 25"/>
          <p:cNvSpPr>
            <a:spLocks noChangeArrowheads="1"/>
          </p:cNvSpPr>
          <p:nvPr/>
        </p:nvSpPr>
        <p:spPr bwMode="auto">
          <a:xfrm>
            <a:off x="169227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4" name="Oval 26"/>
          <p:cNvSpPr>
            <a:spLocks noChangeArrowheads="1"/>
          </p:cNvSpPr>
          <p:nvPr/>
        </p:nvSpPr>
        <p:spPr bwMode="auto">
          <a:xfrm>
            <a:off x="169227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5" name="Line 27"/>
          <p:cNvSpPr>
            <a:spLocks noChangeShapeType="1"/>
          </p:cNvSpPr>
          <p:nvPr/>
        </p:nvSpPr>
        <p:spPr bwMode="auto">
          <a:xfrm>
            <a:off x="176371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6" name="Line 28"/>
          <p:cNvSpPr>
            <a:spLocks noChangeShapeType="1"/>
          </p:cNvSpPr>
          <p:nvPr/>
        </p:nvSpPr>
        <p:spPr bwMode="auto">
          <a:xfrm flipH="1">
            <a:off x="1042988" y="515704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140335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6804025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6804025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6804025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2" name="Oval 34"/>
          <p:cNvSpPr>
            <a:spLocks noChangeArrowheads="1"/>
          </p:cNvSpPr>
          <p:nvPr/>
        </p:nvSpPr>
        <p:spPr bwMode="auto">
          <a:xfrm>
            <a:off x="7164388" y="477763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3" name="Oval 35"/>
          <p:cNvSpPr>
            <a:spLocks noChangeArrowheads="1"/>
          </p:cNvSpPr>
          <p:nvPr/>
        </p:nvSpPr>
        <p:spPr bwMode="auto">
          <a:xfrm>
            <a:off x="7164388" y="5066556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4" name="Line 36"/>
          <p:cNvSpPr>
            <a:spLocks noChangeShapeType="1"/>
          </p:cNvSpPr>
          <p:nvPr/>
        </p:nvSpPr>
        <p:spPr bwMode="auto">
          <a:xfrm flipH="1">
            <a:off x="6299200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7091363" y="436488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⊥</a:t>
            </a:r>
            <a:endParaRPr lang="en-US" dirty="0">
              <a:latin typeface="cmsy10" charset="0"/>
            </a:endParaRPr>
          </a:p>
        </p:txBody>
      </p:sp>
      <p:sp>
        <p:nvSpPr>
          <p:cNvPr id="293926" name="Line 38"/>
          <p:cNvSpPr>
            <a:spLocks noChangeShapeType="1"/>
          </p:cNvSpPr>
          <p:nvPr/>
        </p:nvSpPr>
        <p:spPr bwMode="auto">
          <a:xfrm>
            <a:off x="1042988" y="5157044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7" name="Line 39"/>
          <p:cNvSpPr>
            <a:spLocks noChangeShapeType="1"/>
          </p:cNvSpPr>
          <p:nvPr/>
        </p:nvSpPr>
        <p:spPr bwMode="auto">
          <a:xfrm>
            <a:off x="1042988" y="5445969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8" name="Line 40"/>
          <p:cNvSpPr>
            <a:spLocks noChangeShapeType="1"/>
          </p:cNvSpPr>
          <p:nvPr/>
        </p:nvSpPr>
        <p:spPr bwMode="auto">
          <a:xfrm flipH="1" flipV="1">
            <a:off x="7966075" y="5137994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9" name="Line 41"/>
          <p:cNvSpPr>
            <a:spLocks noChangeShapeType="1"/>
          </p:cNvSpPr>
          <p:nvPr/>
        </p:nvSpPr>
        <p:spPr bwMode="auto">
          <a:xfrm flipH="1">
            <a:off x="7669213" y="5137994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0" name="Line 42"/>
          <p:cNvSpPr>
            <a:spLocks noChangeShapeType="1"/>
          </p:cNvSpPr>
          <p:nvPr/>
        </p:nvSpPr>
        <p:spPr bwMode="auto">
          <a:xfrm>
            <a:off x="1042988" y="4293444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1" name="Line 43"/>
          <p:cNvSpPr>
            <a:spLocks noChangeShapeType="1"/>
          </p:cNvSpPr>
          <p:nvPr/>
        </p:nvSpPr>
        <p:spPr bwMode="auto">
          <a:xfrm flipH="1" flipV="1">
            <a:off x="7966075" y="427439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2" name="Line 44"/>
          <p:cNvSpPr>
            <a:spLocks noChangeShapeType="1"/>
          </p:cNvSpPr>
          <p:nvPr/>
        </p:nvSpPr>
        <p:spPr bwMode="auto">
          <a:xfrm flipH="1">
            <a:off x="7246938" y="485065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3" name="Line 45"/>
          <p:cNvSpPr>
            <a:spLocks noChangeShapeType="1"/>
          </p:cNvSpPr>
          <p:nvPr/>
        </p:nvSpPr>
        <p:spPr bwMode="auto">
          <a:xfrm>
            <a:off x="1042988" y="429344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1042988" y="4869706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5437188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6" name="Line 48"/>
          <p:cNvSpPr>
            <a:spLocks noChangeShapeType="1"/>
          </p:cNvSpPr>
          <p:nvPr/>
        </p:nvSpPr>
        <p:spPr bwMode="auto">
          <a:xfrm>
            <a:off x="5437188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7" name="Line 49"/>
          <p:cNvSpPr>
            <a:spLocks noChangeShapeType="1"/>
          </p:cNvSpPr>
          <p:nvPr/>
        </p:nvSpPr>
        <p:spPr bwMode="auto">
          <a:xfrm>
            <a:off x="5437188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8" name="Oval 50"/>
          <p:cNvSpPr>
            <a:spLocks noChangeArrowheads="1"/>
          </p:cNvSpPr>
          <p:nvPr/>
        </p:nvSpPr>
        <p:spPr bwMode="auto">
          <a:xfrm>
            <a:off x="5797550" y="477763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9" name="Oval 51"/>
          <p:cNvSpPr>
            <a:spLocks noChangeArrowheads="1"/>
          </p:cNvSpPr>
          <p:nvPr/>
        </p:nvSpPr>
        <p:spPr bwMode="auto">
          <a:xfrm>
            <a:off x="5797550" y="506655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0" name="Line 52"/>
          <p:cNvSpPr>
            <a:spLocks noChangeShapeType="1"/>
          </p:cNvSpPr>
          <p:nvPr/>
        </p:nvSpPr>
        <p:spPr bwMode="auto">
          <a:xfrm>
            <a:off x="5868988" y="48506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1" name="Line 53"/>
          <p:cNvSpPr>
            <a:spLocks noChangeShapeType="1"/>
          </p:cNvSpPr>
          <p:nvPr/>
        </p:nvSpPr>
        <p:spPr bwMode="auto">
          <a:xfrm flipH="1">
            <a:off x="4932363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2" name="Text Box 54"/>
          <p:cNvSpPr txBox="1">
            <a:spLocks noChangeArrowheads="1"/>
          </p:cNvSpPr>
          <p:nvPr/>
        </p:nvSpPr>
        <p:spPr bwMode="auto">
          <a:xfrm>
            <a:off x="5507038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406876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5" name="Line 57"/>
          <p:cNvSpPr>
            <a:spLocks noChangeShapeType="1"/>
          </p:cNvSpPr>
          <p:nvPr/>
        </p:nvSpPr>
        <p:spPr bwMode="auto">
          <a:xfrm>
            <a:off x="406876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6" name="Line 58"/>
          <p:cNvSpPr>
            <a:spLocks noChangeShapeType="1"/>
          </p:cNvSpPr>
          <p:nvPr/>
        </p:nvSpPr>
        <p:spPr bwMode="auto">
          <a:xfrm>
            <a:off x="406876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7" name="Oval 59"/>
          <p:cNvSpPr>
            <a:spLocks noChangeArrowheads="1"/>
          </p:cNvSpPr>
          <p:nvPr/>
        </p:nvSpPr>
        <p:spPr bwMode="auto">
          <a:xfrm>
            <a:off x="442912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8" name="Oval 60"/>
          <p:cNvSpPr>
            <a:spLocks noChangeArrowheads="1"/>
          </p:cNvSpPr>
          <p:nvPr/>
        </p:nvSpPr>
        <p:spPr bwMode="auto">
          <a:xfrm>
            <a:off x="442912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9" name="Line 61"/>
          <p:cNvSpPr>
            <a:spLocks noChangeShapeType="1"/>
          </p:cNvSpPr>
          <p:nvPr/>
        </p:nvSpPr>
        <p:spPr bwMode="auto">
          <a:xfrm>
            <a:off x="450056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0" name="Line 62"/>
          <p:cNvSpPr>
            <a:spLocks noChangeShapeType="1"/>
          </p:cNvSpPr>
          <p:nvPr/>
        </p:nvSpPr>
        <p:spPr bwMode="auto">
          <a:xfrm flipH="1">
            <a:off x="3563938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1" name="Text Box 63"/>
          <p:cNvSpPr txBox="1">
            <a:spLocks noChangeArrowheads="1"/>
          </p:cNvSpPr>
          <p:nvPr/>
        </p:nvSpPr>
        <p:spPr bwMode="auto">
          <a:xfrm>
            <a:off x="414020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9818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0EFD-643F-0543-B28B-034668E81581}" type="slidenum">
              <a:rPr lang="de-DE"/>
              <a:pPr/>
              <a:t>140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Laufzeit: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Verbesserungsmöglichkeiten:</a:t>
            </a:r>
          </a:p>
          <a:p>
            <a:pPr>
              <a:lnSpc>
                <a:spcPct val="90000"/>
              </a:lnSpc>
            </a:pPr>
            <a:r>
              <a:rPr lang="de-DE" dirty="0"/>
              <a:t>Überprüfe in jeder Aktualisierungsrunde, ob noch irgendwo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ist.</a:t>
            </a:r>
            <a:br>
              <a:rPr lang="de-DE" dirty="0"/>
            </a:br>
            <a:r>
              <a:rPr lang="de-DE" dirty="0"/>
              <a:t>Nein: fertig!</a:t>
            </a:r>
          </a:p>
          <a:p>
            <a:pPr>
              <a:lnSpc>
                <a:spcPct val="90000"/>
              </a:lnSpc>
            </a:pPr>
            <a:r>
              <a:rPr lang="de-DE" dirty="0"/>
              <a:t>Besuche in jeder Runde nur die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für die Test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sinnvoll (d.h. </a:t>
            </a:r>
            <a:r>
              <a:rPr lang="de-DE" dirty="0">
                <a:solidFill>
                  <a:schemeClr val="hlink"/>
                </a:solidFill>
              </a:rPr>
              <a:t>d[v]</a:t>
            </a:r>
            <a:r>
              <a:rPr lang="de-DE" dirty="0"/>
              <a:t> hat sich in letzter Runde geändert).</a:t>
            </a:r>
          </a:p>
        </p:txBody>
      </p:sp>
    </p:spTree>
    <p:extLst>
      <p:ext uri="{BB962C8B-B14F-4D97-AF65-F5344CB8AC3E}">
        <p14:creationId xmlns:p14="http://schemas.microsoft.com/office/powerpoint/2010/main" val="36103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9334-0FF1-6742-B7A0-ED3D81F13E07}" type="slidenum">
              <a:rPr lang="de-DE"/>
              <a:pPr/>
              <a:t>141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Annahme:</a:t>
            </a:r>
            <a:r>
              <a:rPr lang="de-DE" dirty="0"/>
              <a:t> Graph mit beliebigen </a:t>
            </a:r>
            <a:r>
              <a:rPr lang="de-DE" dirty="0" smtClean="0"/>
              <a:t>Kantenkosten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aber </a:t>
            </a:r>
            <a:r>
              <a:rPr lang="de-DE" dirty="0"/>
              <a:t>keine negativen Kreise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Naive Strategie</a:t>
            </a:r>
            <a:r>
              <a:rPr lang="de-DE" dirty="0"/>
              <a:t> für Graph mit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Knoten: lass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-mal </a:t>
            </a:r>
            <a:r>
              <a:rPr lang="de-DE" dirty="0" err="1"/>
              <a:t>Bellman</a:t>
            </a:r>
            <a:r>
              <a:rPr lang="de-DE" dirty="0"/>
              <a:t>-Ford Algorithmus (einmal für jeden Knoten) laufen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Laufzeit:</a:t>
            </a:r>
            <a:r>
              <a:rPr lang="de-DE" dirty="0"/>
              <a:t> </a:t>
            </a:r>
            <a:r>
              <a:rPr lang="de-DE" dirty="0" smtClean="0">
                <a:solidFill>
                  <a:schemeClr val="hlink"/>
                </a:solidFill>
              </a:rPr>
              <a:t>O(n</a:t>
            </a:r>
            <a:r>
              <a:rPr lang="de-DE" baseline="30000" dirty="0" smtClean="0">
                <a:solidFill>
                  <a:schemeClr val="hlink"/>
                </a:solidFill>
              </a:rPr>
              <a:t>2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 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B70-0D9C-AA48-B9C1-9DBCE26825C3}" type="slidenum">
              <a:rPr lang="de-DE"/>
              <a:pPr/>
              <a:t>142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Bessere Strategie:</a:t>
            </a:r>
            <a:r>
              <a:rPr lang="de-DE" dirty="0"/>
              <a:t> Reduziere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Bellman</a:t>
            </a:r>
            <a:r>
              <a:rPr lang="de-DE" dirty="0"/>
              <a:t>-Ford Anwendungen auf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Dijkstra </a:t>
            </a:r>
            <a:r>
              <a:rPr lang="de-DE" dirty="0" smtClean="0"/>
              <a:t>Anwendungen</a:t>
            </a:r>
            <a:br>
              <a:rPr lang="de-DE" dirty="0" smtClean="0"/>
            </a:br>
            <a:r>
              <a:rPr lang="de-DE" dirty="0" smtClean="0"/>
              <a:t>(auch Johnson-Dijkstra-Algorithmus genannt)</a:t>
            </a: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wir brauchen dazu </a:t>
            </a:r>
            <a:r>
              <a:rPr lang="de-DE" dirty="0">
                <a:solidFill>
                  <a:srgbClr val="FF0000"/>
                </a:solidFill>
              </a:rPr>
              <a:t>nichtnegative</a:t>
            </a:r>
            <a:r>
              <a:rPr lang="de-DE" dirty="0"/>
              <a:t> Kantenkosten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Umwandlungsstrategie in </a:t>
            </a:r>
            <a:r>
              <a:rPr lang="de-DE" dirty="0" smtClean="0"/>
              <a:t>nichtnegative </a:t>
            </a:r>
            <a:r>
              <a:rPr lang="de-DE" dirty="0"/>
              <a:t>Kantenkosten, ohne kürzeste Wege zu verfälschen (nicht so einfach!</a:t>
            </a:r>
            <a:r>
              <a:rPr lang="de-DE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smtClean="0"/>
              <a:t>Dijkstra erfordert, dass jeder Knoten über kürzesten Weg erreichbar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339752" y="61461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Johnson, Donald B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 err="1" smtClean="0">
                <a:solidFill>
                  <a:srgbClr val="0000FF"/>
                </a:solidFill>
              </a:rPr>
              <a:t>Efficient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algorithms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shortest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sparse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networks</a:t>
            </a:r>
            <a:r>
              <a:rPr lang="de-DE" sz="1400" dirty="0" smtClean="0">
                <a:solidFill>
                  <a:srgbClr val="0000FF"/>
                </a:solidFill>
              </a:rPr>
              <a:t>, </a:t>
            </a:r>
            <a:r>
              <a:rPr lang="de-DE" sz="1400" dirty="0">
                <a:solidFill>
                  <a:srgbClr val="0000FF"/>
                </a:solidFill>
              </a:rPr>
              <a:t>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24 (1): </a:t>
            </a:r>
            <a:r>
              <a:rPr lang="de-DE" sz="1400" dirty="0" smtClean="0">
                <a:solidFill>
                  <a:srgbClr val="0000FF"/>
                </a:solidFill>
              </a:rPr>
              <a:t>pp. 1</a:t>
            </a:r>
            <a:r>
              <a:rPr lang="de-DE" sz="1400" dirty="0">
                <a:solidFill>
                  <a:srgbClr val="0000FF"/>
                </a:solidFill>
              </a:rPr>
              <a:t>–</a:t>
            </a:r>
            <a:r>
              <a:rPr lang="de-DE" sz="1400" dirty="0" smtClean="0">
                <a:solidFill>
                  <a:srgbClr val="0000FF"/>
                </a:solidFill>
              </a:rPr>
              <a:t>13, </a:t>
            </a:r>
            <a:r>
              <a:rPr lang="de-DE" sz="14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41800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3BB8-8B1E-6842-B0C6-B7BD252FA421}" type="slidenum">
              <a:rPr lang="de-DE"/>
              <a:pPr/>
              <a:t>143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Erhöhung?</a:t>
            </a:r>
            <a:endParaRPr lang="de-DE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Naive Umwandlung negativer Kantenkosten durch Addition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 := - min { 0 } ∪ { c(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|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∈ E, c(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&lt; 0 } </a:t>
            </a:r>
            <a:r>
              <a:rPr lang="de-DE" dirty="0" smtClean="0"/>
              <a:t>schlägt i.a. fehl</a:t>
            </a:r>
            <a:endParaRPr lang="de-DE" dirty="0"/>
          </a:p>
          <a:p>
            <a:r>
              <a:rPr lang="de-DE" dirty="0" smtClean="0">
                <a:solidFill>
                  <a:schemeClr val="accent2"/>
                </a:solidFill>
              </a:rPr>
              <a:t>Gegenbeispiel</a:t>
            </a:r>
            <a:r>
              <a:rPr lang="de-DE" dirty="0" smtClean="0"/>
              <a:t> </a:t>
            </a:r>
            <a:r>
              <a:rPr lang="de-DE" dirty="0"/>
              <a:t>zur Erhöhung um Wert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: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1908175" y="3142456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Vorher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5003800" y="3142456"/>
            <a:ext cx="256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Kosten +1 überall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1187450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2266950" y="386159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>
            <a:off x="327501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>
            <a:off x="2195513" y="523001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 flipV="1">
            <a:off x="1619250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1619250" y="4942681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V="1">
            <a:off x="2700338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 flipH="1" flipV="1">
            <a:off x="2771775" y="4221956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527175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3059113" y="515858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3059113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1763713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493236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91" name="Oval 19"/>
          <p:cNvSpPr>
            <a:spLocks noChangeArrowheads="1"/>
          </p:cNvSpPr>
          <p:nvPr/>
        </p:nvSpPr>
        <p:spPr bwMode="auto">
          <a:xfrm>
            <a:off x="6011863" y="386159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92" name="Oval 20"/>
          <p:cNvSpPr>
            <a:spLocks noChangeArrowheads="1"/>
          </p:cNvSpPr>
          <p:nvPr/>
        </p:nvSpPr>
        <p:spPr bwMode="auto">
          <a:xfrm>
            <a:off x="7019925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5940425" y="523001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4" name="Line 22"/>
          <p:cNvSpPr>
            <a:spLocks noChangeShapeType="1"/>
          </p:cNvSpPr>
          <p:nvPr/>
        </p:nvSpPr>
        <p:spPr bwMode="auto">
          <a:xfrm flipV="1">
            <a:off x="5364163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>
            <a:off x="5364163" y="4942681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 flipV="1">
            <a:off x="6445250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 flipH="1" flipV="1">
            <a:off x="6516688" y="4221956"/>
            <a:ext cx="576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8" name="Text Box 26"/>
          <p:cNvSpPr txBox="1">
            <a:spLocks noChangeArrowheads="1"/>
          </p:cNvSpPr>
          <p:nvPr/>
        </p:nvSpPr>
        <p:spPr bwMode="auto">
          <a:xfrm>
            <a:off x="5272088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6804025" y="51585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8300" name="Text Box 28"/>
          <p:cNvSpPr txBox="1">
            <a:spLocks noChangeArrowheads="1"/>
          </p:cNvSpPr>
          <p:nvPr/>
        </p:nvSpPr>
        <p:spPr bwMode="auto">
          <a:xfrm>
            <a:off x="6804025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5508625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2698750" y="6021388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303" name="Text Box 31"/>
          <p:cNvSpPr txBox="1">
            <a:spLocks noChangeArrowheads="1"/>
          </p:cNvSpPr>
          <p:nvPr/>
        </p:nvSpPr>
        <p:spPr bwMode="auto">
          <a:xfrm>
            <a:off x="3563938" y="5805488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kürzester Weg</a:t>
            </a:r>
          </a:p>
        </p:txBody>
      </p:sp>
    </p:spTree>
    <p:extLst>
      <p:ext uri="{BB962C8B-B14F-4D97-AF65-F5344CB8AC3E}">
        <p14:creationId xmlns:p14="http://schemas.microsoft.com/office/powerpoint/2010/main" val="22177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9F0-9F33-F44C-A510-6FFB69DDE5D8}" type="slidenum">
              <a:rPr lang="de-DE"/>
              <a:pPr/>
              <a:t>144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Neuer Ansatz</a:t>
            </a:r>
            <a:endParaRPr lang="de-DE" dirty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:V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err="1" smtClean="0">
                <a:solidFill>
                  <a:schemeClr val="hlink"/>
                </a:solidFill>
              </a:rPr>
              <a:t>ℝ</a:t>
            </a:r>
            <a:r>
              <a:rPr lang="de-DE" dirty="0" smtClean="0"/>
              <a:t> </a:t>
            </a:r>
            <a:r>
              <a:rPr lang="de-DE" dirty="0"/>
              <a:t>eine Funktion, die jedem Knoten ein </a:t>
            </a:r>
            <a:r>
              <a:rPr lang="de-DE" dirty="0">
                <a:solidFill>
                  <a:srgbClr val="FF0000"/>
                </a:solidFill>
              </a:rPr>
              <a:t>Potenzial</a:t>
            </a:r>
            <a:r>
              <a:rPr lang="de-DE" dirty="0"/>
              <a:t> zuweist.</a:t>
            </a:r>
          </a:p>
          <a:p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reduzierten Kosten</a:t>
            </a:r>
            <a:r>
              <a:rPr lang="de-DE" dirty="0"/>
              <a:t> von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sind: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:=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>
                <a:solidFill>
                  <a:schemeClr val="hlink"/>
                </a:solidFill>
              </a:rPr>
              <a:t>v) + c(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-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</a:t>
            </a:r>
          </a:p>
          <a:p>
            <a:r>
              <a:rPr lang="de-DE" dirty="0" smtClean="0"/>
              <a:t>Kantenkosten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in offensichtlicher Weise </a:t>
            </a:r>
            <a:br>
              <a:rPr lang="de-DE" dirty="0" smtClean="0"/>
            </a:br>
            <a:r>
              <a:rPr lang="de-DE" dirty="0" smtClean="0"/>
              <a:t>auf Wegekosten erweiterbar</a:t>
            </a:r>
          </a:p>
          <a:p>
            <a:endParaRPr lang="de-DE" dirty="0"/>
          </a:p>
          <a:p>
            <a:pPr>
              <a:buNone/>
            </a:pP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:</a:t>
            </a:r>
            <a:r>
              <a:rPr lang="de-DE" sz="2800" dirty="0" smtClean="0"/>
              <a:t> </a:t>
            </a:r>
            <a:r>
              <a:rPr lang="de-DE" sz="2800" dirty="0"/>
              <a:t>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>
                <a:solidFill>
                  <a:schemeClr val="hlink"/>
                </a:solidFill>
              </a:rPr>
              <a:t>G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/>
              <a:t> bis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/>
              <a:t>. 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).</a:t>
            </a:r>
          </a:p>
          <a:p>
            <a:pPr>
              <a:buFontTx/>
              <a:buNone/>
            </a:pPr>
            <a:endParaRPr lang="de-DE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2743-F440-7849-9726-36491F720FDC}" type="slidenum">
              <a:rPr lang="de-DE"/>
              <a:pPr/>
              <a:t>145</a:t>
            </a:fld>
            <a:endParaRPr lang="de-DE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:</a:t>
            </a:r>
            <a:r>
              <a:rPr lang="de-DE" sz="2800" dirty="0" smtClean="0"/>
              <a:t> </a:t>
            </a:r>
            <a:r>
              <a:rPr lang="de-DE" sz="2800" dirty="0"/>
              <a:t>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 smtClean="0">
                <a:solidFill>
                  <a:schemeClr val="hlink"/>
                </a:solidFill>
              </a:rPr>
              <a:t>G </a:t>
            </a:r>
            <a:r>
              <a:rPr lang="de-DE" sz="2800" dirty="0" smtClean="0"/>
              <a:t>von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 smtClean="0"/>
              <a:t> bis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 smtClean="0"/>
              <a:t>. </a:t>
            </a:r>
            <a:r>
              <a:rPr lang="de-DE" sz="2800" dirty="0"/>
              <a:t>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 smtClean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r>
              <a:rPr lang="de-DE" sz="2800" dirty="0"/>
              <a:t> Sei </a:t>
            </a:r>
            <a:r>
              <a:rPr lang="de-DE" sz="2800" dirty="0">
                <a:solidFill>
                  <a:schemeClr val="hlink"/>
                </a:solidFill>
              </a:rPr>
              <a:t>p=(v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ein beliebiger Weg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,v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i. </a:t>
            </a:r>
            <a:r>
              <a:rPr lang="de-DE" sz="2800" dirty="0"/>
              <a:t>Es gilt: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 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smtClean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smtClean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smtClean="0">
                <a:solidFill>
                  <a:schemeClr val="hlink"/>
                </a:solidFill>
              </a:rPr>
              <a:t>e</a:t>
            </a:r>
            <a:r>
              <a:rPr lang="de-DE" sz="2800" baseline="-25000" dirty="0" smtClean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) </a:t>
            </a:r>
            <a:r>
              <a:rPr lang="de-DE" sz="2800" dirty="0">
                <a:solidFill>
                  <a:schemeClr val="hlink"/>
                </a:solidFill>
              </a:rPr>
              <a:t>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) + c(p)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982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5E4E-5055-CD4A-B2A9-CD3284B6C7F9}" type="slidenum">
              <a:rPr lang="de-DE"/>
              <a:pPr/>
              <a:t>146</a:t>
            </a:fld>
            <a:endParaRPr lang="de-DE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:</a:t>
            </a:r>
            <a:r>
              <a:rPr lang="de-DE" sz="2800" dirty="0" smtClean="0"/>
              <a:t> </a:t>
            </a:r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habe keine negativen Kreise und </a:t>
            </a:r>
            <a:r>
              <a:rPr lang="de-DE" sz="2800" dirty="0" smtClean="0"/>
              <a:t>alle </a:t>
            </a:r>
            <a:r>
              <a:rPr lang="de-DE" sz="2800" dirty="0"/>
              <a:t>Knoten </a:t>
            </a:r>
            <a:r>
              <a:rPr lang="de-DE" sz="2800" dirty="0" smtClean="0"/>
              <a:t>können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erreicht </a:t>
            </a:r>
            <a:r>
              <a:rPr lang="de-DE" sz="2800" dirty="0" smtClean="0"/>
              <a:t>werden. </a:t>
            </a:r>
            <a:r>
              <a:rPr lang="de-DE" sz="2800" dirty="0"/>
              <a:t>Sei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.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Mit </a:t>
            </a:r>
            <a:r>
              <a:rPr lang="de-DE" sz="2800" dirty="0"/>
              <a:t>diesem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/>
              <a:t> </a:t>
            </a:r>
            <a:r>
              <a:rPr lang="de-DE" sz="2800" dirty="0"/>
              <a:t>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 smtClean="0">
                <a:solidFill>
                  <a:schemeClr val="hlink"/>
                </a:solidFill>
              </a:rPr>
              <a:t>0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für </a:t>
            </a:r>
            <a:r>
              <a:rPr lang="de-DE" sz="2800" dirty="0"/>
              <a:t>alle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 = (v, </a:t>
            </a:r>
            <a:r>
              <a:rPr lang="de-DE" sz="2800" dirty="0" err="1" smtClean="0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 ∈</a:t>
            </a:r>
            <a:r>
              <a:rPr lang="de-DE" sz="2800" dirty="0" smtClean="0">
                <a:solidFill>
                  <a:schemeClr val="hlink"/>
                </a:solidFill>
              </a:rPr>
              <a:t> E</a:t>
            </a:r>
            <a:r>
              <a:rPr lang="de-DE" sz="2800" dirty="0" smtClean="0"/>
              <a:t>.</a:t>
            </a: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</a:p>
          <a:p>
            <a:r>
              <a:rPr lang="de-DE" sz="2800" dirty="0" smtClean="0"/>
              <a:t>Nach </a:t>
            </a:r>
            <a:r>
              <a:rPr lang="de-DE" sz="2800" dirty="0"/>
              <a:t>Annahme ist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ℝ</a:t>
            </a:r>
            <a:r>
              <a:rPr lang="de-DE" sz="2800" dirty="0" smtClean="0"/>
              <a:t> </a:t>
            </a:r>
            <a:r>
              <a:rPr lang="de-DE" sz="2800" dirty="0"/>
              <a:t>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</a:p>
          <a:p>
            <a:r>
              <a:rPr lang="de-DE" sz="2800" dirty="0" smtClean="0"/>
              <a:t>Wir </a:t>
            </a:r>
            <a:r>
              <a:rPr lang="de-DE" sz="2800" dirty="0"/>
              <a:t>wissen: </a:t>
            </a:r>
            <a:r>
              <a:rPr lang="de-DE" sz="2800" dirty="0" smtClean="0"/>
              <a:t>Für </a:t>
            </a:r>
            <a:r>
              <a:rPr lang="de-DE" sz="2800" dirty="0"/>
              <a:t>jede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/>
              <a:t>(Abbruchbedingung!)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smtClean="0"/>
              <a:t>Also </a:t>
            </a:r>
            <a:r>
              <a:rPr lang="de-DE" sz="2800" dirty="0"/>
              <a:t>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 smtClean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 smtClean="0">
                <a:solidFill>
                  <a:schemeClr val="hlink"/>
                </a:solidFill>
              </a:rPr>
              <a:t>0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147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1691680" y="371824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2771180" y="306896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3779243" y="371824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2699743" y="443738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2123480" y="3429322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2123480" y="4150047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V="1">
            <a:off x="3204568" y="4150047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H="1" flipV="1">
            <a:off x="3276005" y="3429322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031405" y="438499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563343" y="436594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563343" y="314198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267943" y="30689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788024" y="1340768"/>
            <a:ext cx="3909889" cy="2377157"/>
          </a:xfrm>
          <a:prstGeom prst="cloudCallout">
            <a:avLst>
              <a:gd name="adj1" fmla="val -60080"/>
              <a:gd name="adj2" fmla="val 288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Umwandlung der Kantenkosten in positive Werte, so dass kürzeste Wege erhalten bleiben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Cloud Callout 42"/>
          <p:cNvSpPr/>
          <p:nvPr/>
        </p:nvSpPr>
        <p:spPr>
          <a:xfrm>
            <a:off x="4788024" y="3789363"/>
            <a:ext cx="3909889" cy="2025129"/>
          </a:xfrm>
          <a:prstGeom prst="cloudCallout">
            <a:avLst>
              <a:gd name="adj1" fmla="val -56854"/>
              <a:gd name="adj2" fmla="val -489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Nehme an, kürzester Weg </a:t>
            </a:r>
            <a:r>
              <a:rPr lang="de-DE" smtClean="0">
                <a:solidFill>
                  <a:schemeClr val="tx1"/>
                </a:solidFill>
              </a:rPr>
              <a:t>von Zentralkonten zu </a:t>
            </a:r>
            <a:r>
              <a:rPr lang="de-DE" dirty="0" smtClean="0">
                <a:solidFill>
                  <a:schemeClr val="tx1"/>
                </a:solidFill>
              </a:rPr>
              <a:t>Start- und Endknoten einer Kante sind bestimmt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8E26-3034-D64A-8AB6-041C3F0C14F1}" type="slidenum">
              <a:rPr lang="de-DE"/>
              <a:pPr/>
              <a:t>148</a:t>
            </a:fld>
            <a:endParaRPr lang="de-DE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Füge </a:t>
            </a:r>
            <a:r>
              <a:rPr lang="de-DE" sz="2800" dirty="0">
                <a:solidFill>
                  <a:srgbClr val="FF0000"/>
                </a:solidFill>
              </a:rPr>
              <a:t>neuen</a:t>
            </a:r>
            <a:r>
              <a:rPr lang="de-DE" sz="2800" dirty="0"/>
              <a:t> Knoten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und Kanten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hinzu mit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)=0 </a:t>
            </a:r>
            <a:r>
              <a:rPr lang="de-DE" sz="2800" dirty="0">
                <a:solidFill>
                  <a:srgbClr val="FF0000"/>
                </a:solidFill>
              </a:rPr>
              <a:t>(alle erreichbar</a:t>
            </a:r>
            <a:r>
              <a:rPr lang="de-DE" sz="2800" dirty="0" smtClean="0">
                <a:solidFill>
                  <a:srgbClr val="FF0000"/>
                </a:solidFill>
              </a:rPr>
              <a:t>!)</a:t>
            </a:r>
            <a:endParaRPr lang="de-DE" sz="28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accent2"/>
                </a:solidFill>
              </a:rPr>
              <a:t>Bellman</a:t>
            </a:r>
            <a:r>
              <a:rPr lang="de-DE" sz="2800" dirty="0">
                <a:solidFill>
                  <a:schemeClr val="accent2"/>
                </a:solidFill>
              </a:rPr>
              <a:t>-Ford </a:t>
            </a:r>
            <a:r>
              <a:rPr lang="de-DE" sz="2800" dirty="0"/>
              <a:t>und setze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):=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die reduzierten Kosten für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 = 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/>
            </a:r>
            <a:br>
              <a:rPr lang="de-DE" sz="2800" dirty="0" smtClean="0">
                <a:solidFill>
                  <a:schemeClr val="hlink"/>
                </a:solidFill>
              </a:rPr>
            </a:br>
            <a:r>
              <a:rPr lang="de-DE" sz="2800" dirty="0" err="1" smtClean="0">
                <a:solidFill>
                  <a:schemeClr val="hlink"/>
                </a:solidFill>
              </a:rPr>
              <a:t>r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) :=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endParaRPr lang="de-DE" sz="28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für alle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die Distanzen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mittels </a:t>
            </a:r>
            <a:r>
              <a:rPr lang="de-DE" sz="2800" dirty="0">
                <a:solidFill>
                  <a:schemeClr val="accent2"/>
                </a:solidFill>
              </a:rPr>
              <a:t>Dijkstra </a:t>
            </a:r>
            <a:r>
              <a:rPr lang="de-DE" sz="2800" dirty="0" smtClean="0">
                <a:solidFill>
                  <a:schemeClr val="accent2"/>
                </a:solidFill>
              </a:rPr>
              <a:t>Algorithmus</a:t>
            </a:r>
            <a:r>
              <a:rPr lang="de-DE" sz="2800" dirty="0" smtClean="0"/>
              <a:t> </a:t>
            </a:r>
            <a:r>
              <a:rPr lang="de-DE" sz="2800" dirty="0"/>
              <a:t>mit reduzierten Kosten auf Graph </a:t>
            </a:r>
            <a:r>
              <a:rPr lang="de-DE" sz="2800" dirty="0">
                <a:solidFill>
                  <a:srgbClr val="FF0000"/>
                </a:solidFill>
              </a:rPr>
              <a:t>ohne Knoten 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korrekte Distanzen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durch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/>
            </a:r>
            <a:b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</a:b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)+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v)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7236296" y="3861048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21212" y="5476754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3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7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149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697" name="Oval 17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98" name="Oval 18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99" name="Oval 19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700" name="Oval 20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707" name="Freeform 2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8" name="Freeform 2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9" name="Freeform 2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0" name="Freeform 3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>
            <a:off x="4859338" y="3933825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3" name="Text Box 3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4" name="Text Box 34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5" name="Text Box 3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6" name="Text Box 3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806485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D0F7-27C5-3D4B-8B75-164CB55E0930}" type="slidenum">
              <a:rPr lang="de-DE"/>
              <a:pPr/>
              <a:t>15</a:t>
            </a:fld>
            <a:endParaRPr lang="de-DE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Sequenz von Kanten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>
                <a:solidFill>
                  <a:schemeClr val="hlink"/>
                </a:solidFill>
              </a:rPr>
              <a:t>m)</a:t>
            </a:r>
            <a:r>
              <a:rPr lang="de-DE" dirty="0"/>
              <a:t> </a:t>
            </a:r>
            <a:r>
              <a:rPr lang="de-DE" dirty="0" smtClean="0"/>
              <a:t>im schlimmsten Fall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>
                <a:solidFill>
                  <a:schemeClr val="hlink"/>
                </a:solidFill>
              </a:rPr>
              <a:t>m)</a:t>
            </a:r>
            <a:r>
              <a:rPr lang="de-DE" dirty="0"/>
              <a:t> im schlimmsten </a:t>
            </a:r>
            <a:r>
              <a:rPr lang="de-DE" dirty="0" smtClean="0"/>
              <a:t>Fall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701925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2701925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2701925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3" name="Oval 7"/>
          <p:cNvSpPr>
            <a:spLocks noChangeArrowheads="1"/>
          </p:cNvSpPr>
          <p:nvPr/>
        </p:nvSpPr>
        <p:spPr bwMode="auto">
          <a:xfrm>
            <a:off x="3062288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4" name="Oval 8"/>
          <p:cNvSpPr>
            <a:spLocks noChangeArrowheads="1"/>
          </p:cNvSpPr>
          <p:nvPr/>
        </p:nvSpPr>
        <p:spPr bwMode="auto">
          <a:xfrm>
            <a:off x="3062288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>
            <a:off x="3133725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6" name="Line 10"/>
          <p:cNvSpPr>
            <a:spLocks noChangeShapeType="1"/>
          </p:cNvSpPr>
          <p:nvPr/>
        </p:nvSpPr>
        <p:spPr bwMode="auto">
          <a:xfrm flipH="1">
            <a:off x="2197100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2773363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33350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133350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0" name="Line 14"/>
          <p:cNvSpPr>
            <a:spLocks noChangeShapeType="1"/>
          </p:cNvSpPr>
          <p:nvPr/>
        </p:nvSpPr>
        <p:spPr bwMode="auto">
          <a:xfrm>
            <a:off x="133350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1" name="Oval 15"/>
          <p:cNvSpPr>
            <a:spLocks noChangeArrowheads="1"/>
          </p:cNvSpPr>
          <p:nvPr/>
        </p:nvSpPr>
        <p:spPr bwMode="auto">
          <a:xfrm>
            <a:off x="169386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2" name="Oval 16"/>
          <p:cNvSpPr>
            <a:spLocks noChangeArrowheads="1"/>
          </p:cNvSpPr>
          <p:nvPr/>
        </p:nvSpPr>
        <p:spPr bwMode="auto">
          <a:xfrm>
            <a:off x="169386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3" name="Line 17"/>
          <p:cNvSpPr>
            <a:spLocks noChangeShapeType="1"/>
          </p:cNvSpPr>
          <p:nvPr/>
        </p:nvSpPr>
        <p:spPr bwMode="auto">
          <a:xfrm>
            <a:off x="176530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4" name="Line 18"/>
          <p:cNvSpPr>
            <a:spLocks noChangeShapeType="1"/>
          </p:cNvSpPr>
          <p:nvPr/>
        </p:nvSpPr>
        <p:spPr bwMode="auto">
          <a:xfrm flipH="1">
            <a:off x="1044575" y="234798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140493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6805613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6805613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8" name="Line 22"/>
          <p:cNvSpPr>
            <a:spLocks noChangeShapeType="1"/>
          </p:cNvSpPr>
          <p:nvPr/>
        </p:nvSpPr>
        <p:spPr bwMode="auto">
          <a:xfrm>
            <a:off x="6805613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9" name="Oval 23"/>
          <p:cNvSpPr>
            <a:spLocks noChangeArrowheads="1"/>
          </p:cNvSpPr>
          <p:nvPr/>
        </p:nvSpPr>
        <p:spPr bwMode="auto">
          <a:xfrm>
            <a:off x="7165975" y="1968574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0" name="Oval 24"/>
          <p:cNvSpPr>
            <a:spLocks noChangeArrowheads="1"/>
          </p:cNvSpPr>
          <p:nvPr/>
        </p:nvSpPr>
        <p:spPr bwMode="auto">
          <a:xfrm>
            <a:off x="7165975" y="225749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 flipH="1">
            <a:off x="6300788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7092950" y="155582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⊥</a:t>
            </a:r>
            <a:endParaRPr lang="en-US" dirty="0">
              <a:latin typeface="cmsy10" charset="0"/>
            </a:endParaRPr>
          </a:p>
        </p:txBody>
      </p:sp>
      <p:sp>
        <p:nvSpPr>
          <p:cNvPr id="301083" name="Line 27"/>
          <p:cNvSpPr>
            <a:spLocks noChangeShapeType="1"/>
          </p:cNvSpPr>
          <p:nvPr/>
        </p:nvSpPr>
        <p:spPr bwMode="auto">
          <a:xfrm>
            <a:off x="1044575" y="234798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4" name="Line 28"/>
          <p:cNvSpPr>
            <a:spLocks noChangeShapeType="1"/>
          </p:cNvSpPr>
          <p:nvPr/>
        </p:nvSpPr>
        <p:spPr bwMode="auto">
          <a:xfrm>
            <a:off x="1044575" y="2636912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5" name="Line 29"/>
          <p:cNvSpPr>
            <a:spLocks noChangeShapeType="1"/>
          </p:cNvSpPr>
          <p:nvPr/>
        </p:nvSpPr>
        <p:spPr bwMode="auto">
          <a:xfrm flipH="1" flipV="1">
            <a:off x="7967663" y="2328937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6" name="Line 30"/>
          <p:cNvSpPr>
            <a:spLocks noChangeShapeType="1"/>
          </p:cNvSpPr>
          <p:nvPr/>
        </p:nvSpPr>
        <p:spPr bwMode="auto">
          <a:xfrm flipH="1">
            <a:off x="7670800" y="2328937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>
            <a:off x="1044575" y="1484387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H="1" flipV="1">
            <a:off x="7967663" y="146533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 flipH="1">
            <a:off x="7248525" y="204159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0" name="Line 34"/>
          <p:cNvSpPr>
            <a:spLocks noChangeShapeType="1"/>
          </p:cNvSpPr>
          <p:nvPr/>
        </p:nvSpPr>
        <p:spPr bwMode="auto">
          <a:xfrm>
            <a:off x="1044575" y="148438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1" name="Line 35"/>
          <p:cNvSpPr>
            <a:spLocks noChangeShapeType="1"/>
          </p:cNvSpPr>
          <p:nvPr/>
        </p:nvSpPr>
        <p:spPr bwMode="auto">
          <a:xfrm>
            <a:off x="1044575" y="2060649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2" name="Rectangle 36"/>
          <p:cNvSpPr>
            <a:spLocks noChangeArrowheads="1"/>
          </p:cNvSpPr>
          <p:nvPr/>
        </p:nvSpPr>
        <p:spPr bwMode="auto">
          <a:xfrm>
            <a:off x="5438775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3" name="Line 37"/>
          <p:cNvSpPr>
            <a:spLocks noChangeShapeType="1"/>
          </p:cNvSpPr>
          <p:nvPr/>
        </p:nvSpPr>
        <p:spPr bwMode="auto">
          <a:xfrm>
            <a:off x="5438775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4" name="Line 38"/>
          <p:cNvSpPr>
            <a:spLocks noChangeShapeType="1"/>
          </p:cNvSpPr>
          <p:nvPr/>
        </p:nvSpPr>
        <p:spPr bwMode="auto">
          <a:xfrm>
            <a:off x="5438775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5" name="Oval 39"/>
          <p:cNvSpPr>
            <a:spLocks noChangeArrowheads="1"/>
          </p:cNvSpPr>
          <p:nvPr/>
        </p:nvSpPr>
        <p:spPr bwMode="auto">
          <a:xfrm>
            <a:off x="5799138" y="196857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6" name="Oval 40"/>
          <p:cNvSpPr>
            <a:spLocks noChangeArrowheads="1"/>
          </p:cNvSpPr>
          <p:nvPr/>
        </p:nvSpPr>
        <p:spPr bwMode="auto">
          <a:xfrm>
            <a:off x="5799138" y="225749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7" name="Line 41"/>
          <p:cNvSpPr>
            <a:spLocks noChangeShapeType="1"/>
          </p:cNvSpPr>
          <p:nvPr/>
        </p:nvSpPr>
        <p:spPr bwMode="auto">
          <a:xfrm>
            <a:off x="5870575" y="204159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8" name="Line 42"/>
          <p:cNvSpPr>
            <a:spLocks noChangeShapeType="1"/>
          </p:cNvSpPr>
          <p:nvPr/>
        </p:nvSpPr>
        <p:spPr bwMode="auto">
          <a:xfrm flipH="1">
            <a:off x="4933950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9" name="Text Box 43"/>
          <p:cNvSpPr txBox="1">
            <a:spLocks noChangeArrowheads="1"/>
          </p:cNvSpPr>
          <p:nvPr/>
        </p:nvSpPr>
        <p:spPr bwMode="auto">
          <a:xfrm>
            <a:off x="5508625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301100" name="Rectangle 44"/>
          <p:cNvSpPr>
            <a:spLocks noChangeArrowheads="1"/>
          </p:cNvSpPr>
          <p:nvPr/>
        </p:nvSpPr>
        <p:spPr bwMode="auto">
          <a:xfrm>
            <a:off x="407035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1" name="Line 45"/>
          <p:cNvSpPr>
            <a:spLocks noChangeShapeType="1"/>
          </p:cNvSpPr>
          <p:nvPr/>
        </p:nvSpPr>
        <p:spPr bwMode="auto">
          <a:xfrm>
            <a:off x="407035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>
            <a:off x="407035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3" name="Oval 47"/>
          <p:cNvSpPr>
            <a:spLocks noChangeArrowheads="1"/>
          </p:cNvSpPr>
          <p:nvPr/>
        </p:nvSpPr>
        <p:spPr bwMode="auto">
          <a:xfrm>
            <a:off x="443071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4" name="Oval 48"/>
          <p:cNvSpPr>
            <a:spLocks noChangeArrowheads="1"/>
          </p:cNvSpPr>
          <p:nvPr/>
        </p:nvSpPr>
        <p:spPr bwMode="auto">
          <a:xfrm>
            <a:off x="443071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5" name="Line 49"/>
          <p:cNvSpPr>
            <a:spLocks noChangeShapeType="1"/>
          </p:cNvSpPr>
          <p:nvPr/>
        </p:nvSpPr>
        <p:spPr bwMode="auto">
          <a:xfrm>
            <a:off x="450215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6" name="Line 50"/>
          <p:cNvSpPr>
            <a:spLocks noChangeShapeType="1"/>
          </p:cNvSpPr>
          <p:nvPr/>
        </p:nvSpPr>
        <p:spPr bwMode="auto">
          <a:xfrm flipH="1">
            <a:off x="3565525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414178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21910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4546-E329-284C-9EC2-0200A32E2967}" type="slidenum">
              <a:rPr lang="de-DE"/>
              <a:pPr/>
              <a:t>150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6720" name="Oval 16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6721" name="Oval 17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6722" name="Oval 18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6723" name="Freeform 19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Freeform 20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5" name="Freeform 21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6" name="Freeform 22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667373" y="1628775"/>
            <a:ext cx="476284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Schritt</a:t>
            </a:r>
            <a:r>
              <a:rPr lang="en-US" sz="3200" dirty="0"/>
              <a:t> 1: </a:t>
            </a:r>
            <a:r>
              <a:rPr lang="en-US" sz="3200" dirty="0" err="1" smtClean="0"/>
              <a:t>Künstliche</a:t>
            </a:r>
            <a:r>
              <a:rPr lang="en-US" sz="3200" dirty="0" smtClean="0"/>
              <a:t> </a:t>
            </a:r>
            <a:r>
              <a:rPr lang="en-US" sz="3200" dirty="0" err="1"/>
              <a:t>Quelle</a:t>
            </a:r>
            <a:endParaRPr lang="en-US" sz="3200" dirty="0"/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6733" name="Line 29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9" name="Text Box 35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40" name="Text Box 36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59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A4B5-07C4-0D42-9942-7BCE45A6C4B9}" type="slidenum">
              <a:rPr lang="de-DE"/>
              <a:pPr/>
              <a:t>151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7731" name="Oval 3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7732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7735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7736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7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8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9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539750" y="1628775"/>
            <a:ext cx="532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Schritt 2: Bellman-Ford auf s</a:t>
            </a: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4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7745" name="Line 17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6" name="Line 18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7" name="Line 19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8" name="Line 20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7755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11104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614B-F9A4-FD4B-8959-C6019962AA50}" type="slidenum">
              <a:rPr lang="de-DE"/>
              <a:pPr/>
              <a:t>152</a:t>
            </a:fld>
            <a:endParaRPr lang="de-DE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9780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9782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9784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5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6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7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314325" y="1628775"/>
            <a:ext cx="543770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3: r(e)-</a:t>
            </a:r>
            <a:r>
              <a:rPr lang="en-US" sz="3200" dirty="0" err="1"/>
              <a:t>Werte</a:t>
            </a:r>
            <a:r>
              <a:rPr lang="en-US" sz="3200" dirty="0"/>
              <a:t> </a:t>
            </a:r>
            <a:r>
              <a:rPr lang="en-US" sz="3200" dirty="0" err="1"/>
              <a:t>berechnen</a:t>
            </a:r>
            <a:endParaRPr lang="en-US" sz="3200" dirty="0"/>
          </a:p>
          <a:p>
            <a:endParaRPr lang="de-DE" sz="3200" dirty="0"/>
          </a:p>
          <a:p>
            <a:r>
              <a:rPr lang="de-DE" sz="3200" dirty="0"/>
              <a:t>Die </a:t>
            </a:r>
            <a:r>
              <a:rPr lang="de-DE" sz="3200" dirty="0">
                <a:solidFill>
                  <a:srgbClr val="FF0000"/>
                </a:solidFill>
              </a:rPr>
              <a:t>reduzierten Kosten</a:t>
            </a:r>
            <a:r>
              <a:rPr lang="de-DE" sz="3200" dirty="0"/>
              <a:t> von </a:t>
            </a:r>
            <a:br>
              <a:rPr lang="de-DE" sz="3200" dirty="0"/>
            </a:b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=(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r>
              <a:rPr lang="de-DE" sz="3200" dirty="0"/>
              <a:t> sind:</a:t>
            </a:r>
            <a:br>
              <a:rPr lang="de-DE" sz="3200" dirty="0"/>
            </a:br>
            <a:r>
              <a:rPr lang="de-DE" sz="3200" dirty="0"/>
              <a:t>          </a:t>
            </a:r>
            <a:r>
              <a:rPr lang="de-DE" sz="3200" dirty="0" err="1">
                <a:solidFill>
                  <a:schemeClr val="hlink"/>
                </a:solidFill>
              </a:rPr>
              <a:t>r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:=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>
                <a:solidFill>
                  <a:schemeClr val="hlink"/>
                </a:solidFill>
              </a:rPr>
              <a:t>v) + c(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801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9802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9804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11624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AB7-3760-3948-AB79-E22EC838237D}" type="slidenum">
              <a:rPr lang="de-DE"/>
              <a:pPr/>
              <a:t>153</a:t>
            </a:fld>
            <a:endParaRPr lang="de-DE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0807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8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9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0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8547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4: </a:t>
            </a:r>
            <a:r>
              <a:rPr lang="en-US" sz="3200" dirty="0" err="1" smtClean="0"/>
              <a:t>Berechne</a:t>
            </a:r>
            <a:r>
              <a:rPr lang="en-US" sz="3200" dirty="0" smtClean="0"/>
              <a:t> </a:t>
            </a:r>
            <a:r>
              <a:rPr lang="en-US" sz="3200" dirty="0" err="1"/>
              <a:t>alle</a:t>
            </a:r>
            <a:r>
              <a:rPr lang="en-US" sz="3200" dirty="0"/>
              <a:t> </a:t>
            </a:r>
            <a:r>
              <a:rPr lang="en-US" sz="3200" dirty="0" err="1"/>
              <a:t>Distanzen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sz="3200" dirty="0" smtClean="0">
                <a:solidFill>
                  <a:schemeClr val="hlink"/>
                </a:solidFill>
              </a:rPr>
              <a:t>(</a:t>
            </a:r>
            <a:r>
              <a:rPr lang="en-US" sz="3200" dirty="0" err="1">
                <a:solidFill>
                  <a:schemeClr val="hlink"/>
                </a:solidFill>
              </a:rPr>
              <a:t>v,w</a:t>
            </a:r>
            <a:r>
              <a:rPr lang="en-US" sz="3200" dirty="0">
                <a:solidFill>
                  <a:schemeClr val="hlink"/>
                </a:solidFill>
              </a:rPr>
              <a:t>)</a:t>
            </a:r>
            <a:r>
              <a:rPr lang="en-US" sz="3200" dirty="0"/>
              <a:t> via Dijkstra</a:t>
            </a:r>
            <a:endParaRPr lang="de-DE" sz="3200" dirty="0"/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468313" y="2276475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6087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35052"/>
              </p:ext>
            </p:extLst>
          </p:nvPr>
        </p:nvGraphicFramePr>
        <p:xfrm>
          <a:off x="1476375" y="2997200"/>
          <a:ext cx="3624263" cy="2608264"/>
        </p:xfrm>
        <a:graphic>
          <a:graphicData uri="http://schemas.openxmlformats.org/drawingml/2006/table">
            <a:tbl>
              <a:tblPr/>
              <a:tblGrid>
                <a:gridCol w="725488"/>
                <a:gridCol w="723900"/>
                <a:gridCol w="725487"/>
                <a:gridCol w="723900"/>
                <a:gridCol w="725488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72" name="Line 72"/>
          <p:cNvSpPr>
            <a:spLocks noChangeShapeType="1"/>
          </p:cNvSpPr>
          <p:nvPr/>
        </p:nvSpPr>
        <p:spPr bwMode="auto">
          <a:xfrm>
            <a:off x="1763713" y="314166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0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0094-D763-8F40-A7D4-A1C61A90E7F6}" type="slidenum">
              <a:rPr lang="de-DE"/>
              <a:pPr/>
              <a:t>154</a:t>
            </a:fld>
            <a:endParaRPr lang="de-DE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461827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1828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1830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1831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2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3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4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2629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err="1"/>
              <a:t>Schritt</a:t>
            </a:r>
            <a:r>
              <a:rPr lang="en-US" sz="3200" dirty="0"/>
              <a:t> 5: </a:t>
            </a:r>
            <a:r>
              <a:rPr lang="en-US" sz="3200" dirty="0" err="1" smtClean="0"/>
              <a:t>Berechne</a:t>
            </a:r>
            <a:r>
              <a:rPr lang="en-US" sz="3200" dirty="0" smtClean="0"/>
              <a:t> </a:t>
            </a:r>
            <a:r>
              <a:rPr lang="en-US" sz="3200" dirty="0" err="1"/>
              <a:t>korrekte</a:t>
            </a:r>
            <a:endParaRPr lang="en-US" sz="3200" dirty="0"/>
          </a:p>
          <a:p>
            <a:r>
              <a:rPr lang="en-US" sz="3200" dirty="0" err="1"/>
              <a:t>Distanzen</a:t>
            </a:r>
            <a:r>
              <a:rPr lang="en-US" sz="3200" dirty="0"/>
              <a:t> </a:t>
            </a:r>
            <a:r>
              <a:rPr lang="de-DE" sz="3200" dirty="0"/>
              <a:t>durch die Formel</a:t>
            </a:r>
          </a:p>
          <a:p>
            <a:r>
              <a:rPr lang="de-DE" sz="3200" dirty="0" smtClean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 smtClean="0">
                <a:solidFill>
                  <a:schemeClr val="hlink"/>
                </a:solidFill>
              </a:rPr>
              <a:t>)= </a:t>
            </a:r>
            <a:r>
              <a:rPr lang="de-DE" sz="3200" dirty="0" smtClean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 smtClean="0">
                <a:solidFill>
                  <a:schemeClr val="hlink"/>
                </a:solidFill>
              </a:rPr>
              <a:t>)+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 smtClean="0">
                <a:solidFill>
                  <a:schemeClr val="hlink"/>
                </a:solidFill>
              </a:rPr>
              <a:t>)-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>
                <a:solidFill>
                  <a:schemeClr val="hlink"/>
                </a:solidFill>
              </a:rPr>
              <a:t>v)</a:t>
            </a:r>
          </a:p>
          <a:p>
            <a:endParaRPr lang="de-DE" sz="3200" dirty="0"/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graphicFrame>
        <p:nvGraphicFramePr>
          <p:cNvPr id="46184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80718"/>
              </p:ext>
            </p:extLst>
          </p:nvPr>
        </p:nvGraphicFramePr>
        <p:xfrm>
          <a:off x="900113" y="3429000"/>
          <a:ext cx="3624262" cy="2608264"/>
        </p:xfrm>
        <a:graphic>
          <a:graphicData uri="http://schemas.openxmlformats.org/drawingml/2006/table">
            <a:tbl>
              <a:tblPr/>
              <a:tblGrid>
                <a:gridCol w="725487"/>
                <a:gridCol w="723900"/>
                <a:gridCol w="725488"/>
                <a:gridCol w="723900"/>
                <a:gridCol w="725487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884" name="Line 60"/>
          <p:cNvSpPr>
            <a:spLocks noChangeShapeType="1"/>
          </p:cNvSpPr>
          <p:nvPr/>
        </p:nvSpPr>
        <p:spPr bwMode="auto">
          <a:xfrm>
            <a:off x="1835150" y="2781300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0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FACD-75A5-5147-B500-4B2163F5E0B4}" type="slidenum">
              <a:rPr lang="de-DE"/>
              <a:pPr/>
              <a:t>155</a:t>
            </a:fld>
            <a:endParaRPr lang="de-DE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</a:t>
            </a:r>
            <a:r>
              <a:rPr lang="de-DE" dirty="0"/>
              <a:t> des </a:t>
            </a:r>
            <a:r>
              <a:rPr lang="de-DE" dirty="0" smtClean="0"/>
              <a:t>APSP-Algorithmus (Johnson-Dijkstra):</a:t>
            </a:r>
            <a:endParaRPr lang="de-DE" dirty="0"/>
          </a:p>
          <a:p>
            <a:pPr>
              <a:buFontTx/>
              <a:buNone/>
            </a:pPr>
            <a:r>
              <a:rPr lang="de-DE" sz="1800" dirty="0"/>
              <a:t/>
            </a:r>
            <a:br>
              <a:rPr lang="de-DE" sz="1800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Bellman</a:t>
            </a:r>
            <a:r>
              <a:rPr lang="de-DE" baseline="-25000" dirty="0">
                <a:solidFill>
                  <a:schemeClr val="hlink"/>
                </a:solidFill>
              </a:rPr>
              <a:t>-Ford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Dijkstra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m))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/>
              <a:t>unter Verwendung von </a:t>
            </a:r>
            <a:r>
              <a:rPr lang="de-DE" dirty="0" err="1"/>
              <a:t>Fibonacci</a:t>
            </a:r>
            <a:r>
              <a:rPr lang="de-DE" dirty="0"/>
              <a:t> Heaps</a:t>
            </a:r>
            <a:r>
              <a:rPr lang="de-DE" dirty="0" smtClean="0"/>
              <a:t>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smtClean="0"/>
              <a:t>Da i.a. m&gt;</a:t>
            </a:r>
            <a:r>
              <a:rPr lang="de-DE" dirty="0" err="1" smtClean="0"/>
              <a:t>n</a:t>
            </a:r>
            <a:r>
              <a:rPr lang="de-DE" dirty="0" smtClean="0"/>
              <a:t>, ist das sicher besser als </a:t>
            </a:r>
          </a:p>
          <a:p>
            <a:pPr>
              <a:buNone/>
            </a:pPr>
            <a:r>
              <a:rPr lang="de-DE" dirty="0" err="1" smtClean="0"/>
              <a:t>n</a:t>
            </a:r>
            <a:r>
              <a:rPr lang="de-DE" dirty="0" smtClean="0"/>
              <a:t> mal </a:t>
            </a:r>
            <a:r>
              <a:rPr lang="de-DE" dirty="0" err="1" smtClean="0"/>
              <a:t>Bellman</a:t>
            </a:r>
            <a:r>
              <a:rPr lang="de-DE" dirty="0" smtClean="0"/>
              <a:t>-Ford ∈ O(n</a:t>
            </a:r>
            <a:r>
              <a:rPr lang="de-DE" baseline="30000" dirty="0" smtClean="0"/>
              <a:t>2</a:t>
            </a:r>
            <a:r>
              <a:rPr lang="de-DE" dirty="0"/>
              <a:t>∙m)</a:t>
            </a:r>
          </a:p>
          <a:p>
            <a:pPr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Annahme: </a:t>
            </a:r>
            <a:r>
              <a:rPr lang="de-DE" dirty="0" err="1" smtClean="0"/>
              <a:t>Ungerichteter</a:t>
            </a:r>
            <a:r>
              <a:rPr lang="de-DE" dirty="0" smtClean="0"/>
              <a:t> Graph gegeben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156</a:t>
            </a:fld>
            <a:endParaRPr lang="de-DE"/>
          </a:p>
        </p:txBody>
      </p:sp>
      <p:grpSp>
        <p:nvGrpSpPr>
          <p:cNvPr id="7" name="Gruppierung 6"/>
          <p:cNvGrpSpPr/>
          <p:nvPr/>
        </p:nvGrpSpPr>
        <p:grpSpPr>
          <a:xfrm>
            <a:off x="179512" y="3322016"/>
            <a:ext cx="8784976" cy="2699272"/>
            <a:chOff x="179512" y="1268760"/>
            <a:chExt cx="8784976" cy="2699272"/>
          </a:xfrm>
        </p:grpSpPr>
        <p:pic>
          <p:nvPicPr>
            <p:cNvPr id="5" name="Bild 4" descr="Screen Shot 2015-06-18 at 23.11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32" y="1484784"/>
              <a:ext cx="8532440" cy="2483248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179512" y="1268760"/>
              <a:ext cx="8784976" cy="93610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04317" y="263691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91880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412380" y="335605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836117" y="3068712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17205" y="3068712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744042" y="33036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275980" y="3284612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599758" y="26386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520258" y="335781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943995" y="307047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025083" y="307047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51920" y="328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383858" y="3263283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755576" y="1340768"/>
            <a:ext cx="6449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dirty="0" smtClean="0"/>
              <a:t>Gegeben: Kantenkosten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[i,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 algn="ctr"/>
            <a:r>
              <a:rPr lang="de-DE" sz="2800" dirty="0" smtClean="0"/>
              <a:t>Können </a:t>
            </a:r>
            <a:r>
              <a:rPr lang="de-DE" sz="2800" dirty="0"/>
              <a:t>wir </a:t>
            </a:r>
            <a:r>
              <a:rPr lang="de-DE" sz="2800" dirty="0" smtClean="0"/>
              <a:t>APSP nicht </a:t>
            </a:r>
            <a:r>
              <a:rPr lang="de-DE" sz="2800" dirty="0"/>
              <a:t>besser hinkriegen?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55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Annahme: </a:t>
            </a:r>
            <a:r>
              <a:rPr lang="de-DE" dirty="0" err="1"/>
              <a:t>Ungerichteter</a:t>
            </a:r>
            <a:r>
              <a:rPr lang="de-DE" dirty="0"/>
              <a:t> Graph gegeben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Analyse: O(n</a:t>
            </a:r>
            <a:r>
              <a:rPr lang="de-DE" baseline="30000" dirty="0" smtClean="0"/>
              <a:t>3</a:t>
            </a:r>
            <a:r>
              <a:rPr lang="de-DE" dirty="0" smtClean="0"/>
              <a:t>)</a:t>
            </a:r>
          </a:p>
          <a:p>
            <a:r>
              <a:rPr lang="de-DE" dirty="0" smtClean="0"/>
              <a:t>Wenn wir annehmen, dass m&gt;</a:t>
            </a:r>
            <a:r>
              <a:rPr lang="de-DE" dirty="0" err="1" smtClean="0"/>
              <a:t>n</a:t>
            </a:r>
            <a:r>
              <a:rPr lang="de-DE" dirty="0" smtClean="0"/>
              <a:t>, ist das immer noch besser als </a:t>
            </a:r>
            <a:r>
              <a:rPr lang="de-DE" dirty="0" err="1" smtClean="0"/>
              <a:t>n</a:t>
            </a:r>
            <a:r>
              <a:rPr lang="de-DE" dirty="0" smtClean="0"/>
              <a:t> mal </a:t>
            </a:r>
            <a:r>
              <a:rPr lang="de-DE" dirty="0" err="1" smtClean="0"/>
              <a:t>Bellman</a:t>
            </a:r>
            <a:r>
              <a:rPr lang="de-DE" dirty="0" smtClean="0"/>
              <a:t>-Ford ∈ O(n</a:t>
            </a:r>
            <a:r>
              <a:rPr lang="de-DE" baseline="30000" dirty="0" smtClean="0"/>
              <a:t>2</a:t>
            </a:r>
            <a:r>
              <a:rPr lang="de-DE" dirty="0" smtClean="0"/>
              <a:t>∙m)</a:t>
            </a:r>
          </a:p>
          <a:p>
            <a:r>
              <a:rPr lang="de-DE" dirty="0" smtClean="0"/>
              <a:t>Aber nicht besser als Johnson-Dijkstra </a:t>
            </a:r>
            <a:r>
              <a:rPr lang="de-DE" dirty="0" smtClean="0">
                <a:solidFill>
                  <a:schemeClr val="hlink"/>
                </a:solidFill>
              </a:rPr>
              <a:t>O(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m+n</a:t>
            </a:r>
            <a:r>
              <a:rPr lang="de-DE" baseline="30000" dirty="0" smtClean="0">
                <a:solidFill>
                  <a:schemeClr val="hlink"/>
                </a:solidFill>
              </a:rPr>
              <a:t>2</a:t>
            </a:r>
            <a:r>
              <a:rPr lang="de-DE" dirty="0" smtClean="0">
                <a:solidFill>
                  <a:schemeClr val="hlink"/>
                </a:solidFill>
              </a:rPr>
              <a:t>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157</a:t>
            </a:fld>
            <a:endParaRPr lang="de-DE"/>
          </a:p>
        </p:txBody>
      </p:sp>
      <p:pic>
        <p:nvPicPr>
          <p:cNvPr id="6" name="Bild 5" descr="Screen Shot 2015-06-18 at 23.1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412776"/>
            <a:ext cx="8532440" cy="24832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55976" y="1484784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95736" y="594928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Robert W. Floyd: </a:t>
            </a:r>
            <a:r>
              <a:rPr lang="de-DE" sz="1400" dirty="0" err="1">
                <a:solidFill>
                  <a:srgbClr val="0000FF"/>
                </a:solidFill>
              </a:rPr>
              <a:t>Algorithm</a:t>
            </a:r>
            <a:r>
              <a:rPr lang="de-DE" sz="1400" dirty="0">
                <a:solidFill>
                  <a:srgbClr val="0000FF"/>
                </a:solidFill>
              </a:rPr>
              <a:t> 97 (SHORTEST PATH). </a:t>
            </a:r>
            <a:r>
              <a:rPr lang="de-DE" sz="1400" dirty="0" smtClean="0">
                <a:solidFill>
                  <a:srgbClr val="0000FF"/>
                </a:solidFill>
              </a:rPr>
              <a:t/>
            </a:r>
            <a:br>
              <a:rPr lang="de-DE" sz="1400" dirty="0" smtClean="0">
                <a:solidFill>
                  <a:srgbClr val="0000FF"/>
                </a:solidFill>
              </a:rPr>
            </a:br>
            <a:r>
              <a:rPr lang="de-DE" sz="1400" dirty="0" smtClean="0">
                <a:solidFill>
                  <a:srgbClr val="0000FF"/>
                </a:solidFill>
              </a:rPr>
              <a:t>In</a:t>
            </a:r>
            <a:r>
              <a:rPr lang="de-DE" sz="1400" dirty="0">
                <a:solidFill>
                  <a:srgbClr val="0000FF"/>
                </a:solidFill>
              </a:rPr>
              <a:t>: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</a:t>
            </a:r>
            <a:r>
              <a:rPr lang="de-DE" sz="1400" dirty="0" smtClean="0">
                <a:solidFill>
                  <a:srgbClr val="0000FF"/>
                </a:solidFill>
              </a:rPr>
              <a:t>5, </a:t>
            </a:r>
            <a:r>
              <a:rPr lang="de-DE" sz="1400" dirty="0">
                <a:solidFill>
                  <a:srgbClr val="0000FF"/>
                </a:solidFill>
              </a:rPr>
              <a:t>6, S. </a:t>
            </a:r>
            <a:r>
              <a:rPr lang="de-DE" sz="1400" dirty="0" smtClean="0">
                <a:solidFill>
                  <a:srgbClr val="0000FF"/>
                </a:solidFill>
              </a:rPr>
              <a:t>345, </a:t>
            </a:r>
            <a:r>
              <a:rPr lang="de-DE" sz="1400" b="1" dirty="0" smtClean="0">
                <a:solidFill>
                  <a:srgbClr val="FF0000"/>
                </a:solidFill>
              </a:rPr>
              <a:t>1962</a:t>
            </a:r>
          </a:p>
          <a:p>
            <a:r>
              <a:rPr lang="de-DE" sz="1400" b="1" dirty="0" smtClean="0">
                <a:solidFill>
                  <a:srgbClr val="FF0000"/>
                </a:solidFill>
              </a:rPr>
              <a:t>und schon früher wurden ähnliche Verfahren veröffentlicht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1196752"/>
            <a:ext cx="8784976" cy="9361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10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C8D1-799B-514F-8FC1-CC45814823B5}" type="slidenum">
              <a:rPr lang="de-DE"/>
              <a:pPr/>
              <a:t>158</a:t>
            </a:fld>
            <a:endParaRPr lang="de-DE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</a:t>
            </a:r>
            <a:r>
              <a:rPr lang="en-US" dirty="0" err="1" smtClean="0"/>
              <a:t>Hülle</a:t>
            </a:r>
            <a:r>
              <a:rPr lang="en-US" dirty="0" smtClean="0"/>
              <a:t> / </a:t>
            </a:r>
            <a:r>
              <a:rPr lang="en-US" dirty="0" err="1" smtClean="0"/>
              <a:t>Erreichbarkeit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DAGs</a:t>
            </a:r>
            <a:endParaRPr lang="en-US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 err="1"/>
              <a:t>Konstruiere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Graphen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G=(V,E)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die die </a:t>
            </a:r>
            <a:r>
              <a:rPr lang="en-US" dirty="0" err="1"/>
              <a:t>folgende</a:t>
            </a:r>
            <a:r>
              <a:rPr lang="en-US" dirty="0"/>
              <a:t> Operation (</a:t>
            </a:r>
            <a:r>
              <a:rPr lang="en-US" dirty="0" err="1"/>
              <a:t>speicher</a:t>
            </a:r>
            <a:r>
              <a:rPr lang="en-US" dirty="0"/>
              <a:t>- und </a:t>
            </a:r>
            <a:r>
              <a:rPr lang="en-US" dirty="0" err="1" smtClean="0"/>
              <a:t>zeit</a:t>
            </a:r>
            <a:r>
              <a:rPr lang="en-US" dirty="0"/>
              <a:t>-)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unterstützt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, falls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w</a:t>
            </a:r>
            <a:r>
              <a:rPr lang="en-US" dirty="0"/>
              <a:t> in G </a:t>
            </a:r>
            <a:r>
              <a:rPr lang="en-US" dirty="0" err="1"/>
              <a:t>gibt</a:t>
            </a:r>
            <a:r>
              <a:rPr lang="en-US" dirty="0"/>
              <a:t> und </a:t>
            </a:r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0</a:t>
            </a:r>
          </a:p>
          <a:p>
            <a:pPr>
              <a:buFontTx/>
              <a:buNone/>
            </a:pP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Naives Verfahren für Erreichbarkeit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Prinzip gleiche Idee wie APSP nach Floyd, daher auch </a:t>
            </a:r>
            <a:br>
              <a:rPr lang="de-DE" dirty="0"/>
            </a:br>
            <a:r>
              <a:rPr lang="de-DE" dirty="0"/>
              <a:t>Floyd-</a:t>
            </a:r>
            <a:r>
              <a:rPr lang="de-DE" dirty="0" err="1"/>
              <a:t>Warshall</a:t>
            </a:r>
            <a:r>
              <a:rPr lang="de-DE" dirty="0"/>
              <a:t>-Algorithmus genannt</a:t>
            </a:r>
          </a:p>
          <a:p>
            <a:pPr marL="0" indent="0">
              <a:buNone/>
            </a:pPr>
            <a:r>
              <a:rPr lang="de-DE" dirty="0" smtClean="0"/>
              <a:t>Analyse: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O(n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de-DE" dirty="0" smtClean="0">
                <a:solidFill>
                  <a:srgbClr val="FF0000"/>
                </a:solidFill>
              </a:rPr>
              <a:t>Das sollten wir doch besser hinkriegen?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159</a:t>
            </a:fld>
            <a:endParaRPr lang="de-DE"/>
          </a:p>
        </p:txBody>
      </p:sp>
      <p:pic>
        <p:nvPicPr>
          <p:cNvPr id="6" name="Bild 5" descr="Screen Shot 2015-06-18 at 23.1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44608"/>
            <a:ext cx="6192688" cy="31925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2028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Stephen </a:t>
            </a:r>
            <a:r>
              <a:rPr lang="de-DE" sz="1400" dirty="0" err="1">
                <a:solidFill>
                  <a:srgbClr val="0000FF"/>
                </a:solidFill>
              </a:rPr>
              <a:t>Warshall</a:t>
            </a:r>
            <a:r>
              <a:rPr lang="de-DE" sz="1400" dirty="0">
                <a:solidFill>
                  <a:srgbClr val="0000FF"/>
                </a:solidFill>
              </a:rPr>
              <a:t>: A Theorem on Boolean Matrices. </a:t>
            </a:r>
            <a:r>
              <a:rPr lang="de-DE" sz="1400" dirty="0" smtClean="0">
                <a:solidFill>
                  <a:srgbClr val="0000FF"/>
                </a:solidFill>
              </a:rPr>
              <a:t/>
            </a:r>
            <a:br>
              <a:rPr lang="de-DE" sz="1400" dirty="0" smtClean="0">
                <a:solidFill>
                  <a:srgbClr val="0000FF"/>
                </a:solidFill>
              </a:rPr>
            </a:br>
            <a:r>
              <a:rPr lang="de-DE" sz="1400" dirty="0" smtClean="0">
                <a:solidFill>
                  <a:srgbClr val="0000FF"/>
                </a:solidFill>
              </a:rPr>
              <a:t>In</a:t>
            </a:r>
            <a:r>
              <a:rPr lang="de-DE" sz="1400" dirty="0">
                <a:solidFill>
                  <a:srgbClr val="0000FF"/>
                </a:solidFill>
              </a:rPr>
              <a:t>: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</a:t>
            </a:r>
            <a:r>
              <a:rPr lang="de-DE" sz="1400" dirty="0" smtClean="0">
                <a:solidFill>
                  <a:srgbClr val="0000FF"/>
                </a:solidFill>
              </a:rPr>
              <a:t>9, 1,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2040" y="1368078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150710" y="3882564"/>
            <a:ext cx="2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9FF1-9964-CE40-93DB-36924B61B9F3}" type="slidenum">
              <a:rPr lang="de-DE"/>
              <a:pPr/>
              <a:t>16</a:t>
            </a:fld>
            <a:endParaRPr lang="de-DE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2: Adjazenzfeld</a:t>
            </a:r>
          </a:p>
        </p:txBody>
      </p:sp>
      <p:sp>
        <p:nvSpPr>
          <p:cNvPr id="302084" name="Oval 4"/>
          <p:cNvSpPr>
            <a:spLocks noChangeArrowheads="1"/>
          </p:cNvSpPr>
          <p:nvPr/>
        </p:nvSpPr>
        <p:spPr bwMode="auto">
          <a:xfrm>
            <a:off x="1187450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2555875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1187450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087" name="Oval 7"/>
          <p:cNvSpPr>
            <a:spLocks noChangeArrowheads="1"/>
          </p:cNvSpPr>
          <p:nvPr/>
        </p:nvSpPr>
        <p:spPr bwMode="auto">
          <a:xfrm>
            <a:off x="2555875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1619250" y="25146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2771775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 flipH="1">
            <a:off x="1620838" y="36671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 flipV="1">
            <a:off x="1403350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>
            <a:off x="1547813" y="2657500"/>
            <a:ext cx="10810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48799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53117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1547813" y="2657500"/>
            <a:ext cx="1008062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57435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61753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4879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53117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57435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1" name="Rectangle 21"/>
          <p:cNvSpPr>
            <a:spLocks noChangeArrowheads="1"/>
          </p:cNvSpPr>
          <p:nvPr/>
        </p:nvSpPr>
        <p:spPr bwMode="auto">
          <a:xfrm>
            <a:off x="61753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2" name="Rectangle 22"/>
          <p:cNvSpPr>
            <a:spLocks noChangeArrowheads="1"/>
          </p:cNvSpPr>
          <p:nvPr/>
        </p:nvSpPr>
        <p:spPr bwMode="auto">
          <a:xfrm>
            <a:off x="66071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7038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>
            <a:off x="5095875" y="2565425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5527675" y="2565425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5959475" y="2565425"/>
            <a:ext cx="7921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>
            <a:off x="6391275" y="2565425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4283075" y="2152675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2109" name="Text Box 29"/>
          <p:cNvSpPr txBox="1">
            <a:spLocks noChangeArrowheads="1"/>
          </p:cNvSpPr>
          <p:nvPr/>
        </p:nvSpPr>
        <p:spPr bwMode="auto">
          <a:xfrm>
            <a:off x="4303713" y="3070250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4930775" y="1649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6246813" y="16288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/>
        </p:nvSpPr>
        <p:spPr bwMode="auto">
          <a:xfrm>
            <a:off x="4859338" y="35957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7092950" y="3595712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6732588" y="215426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2115" name="Line 35"/>
          <p:cNvSpPr>
            <a:spLocks noChangeShapeType="1"/>
          </p:cNvSpPr>
          <p:nvPr/>
        </p:nvSpPr>
        <p:spPr bwMode="auto">
          <a:xfrm>
            <a:off x="3492500" y="3017862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6" name="Line 36"/>
          <p:cNvSpPr>
            <a:spLocks noChangeShapeType="1"/>
          </p:cNvSpPr>
          <p:nvPr/>
        </p:nvSpPr>
        <p:spPr bwMode="auto">
          <a:xfrm flipH="1" flipV="1">
            <a:off x="6084888" y="3738587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3492500" y="4602187"/>
            <a:ext cx="5126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E: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[1..m]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  <p:sp>
        <p:nvSpPr>
          <p:cNvPr id="302118" name="Text Box 38"/>
          <p:cNvSpPr txBox="1">
            <a:spLocks noChangeArrowheads="1"/>
          </p:cNvSpPr>
          <p:nvPr/>
        </p:nvSpPr>
        <p:spPr bwMode="auto">
          <a:xfrm>
            <a:off x="4752702" y="3954487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(1,2),(1,3)</a:t>
            </a:r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 flipV="1">
            <a:off x="5148263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0" name="Line 40"/>
          <p:cNvSpPr>
            <a:spLocks noChangeShapeType="1"/>
          </p:cNvSpPr>
          <p:nvPr/>
        </p:nvSpPr>
        <p:spPr bwMode="auto">
          <a:xfrm flipH="1" flipV="1">
            <a:off x="5580063" y="3451250"/>
            <a:ext cx="714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6443663" y="395448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(3,4)</a:t>
            </a:r>
          </a:p>
        </p:txBody>
      </p:sp>
      <p:sp>
        <p:nvSpPr>
          <p:cNvPr id="302122" name="Line 42"/>
          <p:cNvSpPr>
            <a:spLocks noChangeShapeType="1"/>
          </p:cNvSpPr>
          <p:nvPr/>
        </p:nvSpPr>
        <p:spPr bwMode="auto">
          <a:xfrm flipV="1">
            <a:off x="6877050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3" name="Oval 43"/>
          <p:cNvSpPr>
            <a:spLocks noChangeArrowheads="1"/>
          </p:cNvSpPr>
          <p:nvPr/>
        </p:nvSpPr>
        <p:spPr bwMode="auto">
          <a:xfrm>
            <a:off x="5003800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4" name="Oval 44"/>
          <p:cNvSpPr>
            <a:spLocks noChangeArrowheads="1"/>
          </p:cNvSpPr>
          <p:nvPr/>
        </p:nvSpPr>
        <p:spPr bwMode="auto">
          <a:xfrm>
            <a:off x="5508625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5" name="Oval 45"/>
          <p:cNvSpPr>
            <a:spLocks noChangeArrowheads="1"/>
          </p:cNvSpPr>
          <p:nvPr/>
        </p:nvSpPr>
        <p:spPr bwMode="auto">
          <a:xfrm>
            <a:off x="6732588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3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BE9E-0164-7F4D-AEBB-E3C2459E8F7F}" type="slidenum">
              <a:rPr lang="de-DE"/>
              <a:pPr/>
              <a:t>160</a:t>
            </a:fld>
            <a:endParaRPr lang="de-DE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 1:</a:t>
            </a:r>
            <a:r>
              <a:rPr lang="en-US" dirty="0"/>
              <a:t> </a:t>
            </a:r>
            <a:r>
              <a:rPr lang="en-US" dirty="0" err="1"/>
              <a:t>verwende</a:t>
            </a:r>
            <a:r>
              <a:rPr lang="en-US" dirty="0"/>
              <a:t> APSP 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der DS:</a:t>
            </a:r>
            <a:br>
              <a:rPr lang="en-US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en-US" dirty="0"/>
          </a:p>
          <a:p>
            <a:r>
              <a:rPr lang="en-US" dirty="0" err="1"/>
              <a:t>Speicheraufwand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r>
              <a:rPr lang="en-US" dirty="0" err="1"/>
              <a:t>Laufzeit</a:t>
            </a:r>
            <a:r>
              <a:rPr lang="en-US" dirty="0"/>
              <a:t> von Reachable(</a:t>
            </a:r>
            <a:r>
              <a:rPr lang="en-US" dirty="0" err="1"/>
              <a:t>v,w</a:t>
            </a:r>
            <a:r>
              <a:rPr lang="en-US" dirty="0"/>
              <a:t>): </a:t>
            </a:r>
            <a:r>
              <a:rPr lang="en-US" dirty="0">
                <a:solidFill>
                  <a:schemeClr val="hlink"/>
                </a:solidFill>
              </a:rPr>
              <a:t>O(1)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/>
              <a:t>N</a:t>
            </a:r>
            <a:r>
              <a:rPr lang="en-US" dirty="0" err="1" smtClean="0"/>
              <a:t>achschauen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Tabelle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dirty="0" smtClean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v,w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</a:rPr>
              <a:t>&lt;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dirty="0" smtClean="0">
                <a:latin typeface="cmsy10" charset="0"/>
              </a:rPr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55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A985-7CAB-E141-A5F8-95F593001020}" type="slidenum">
              <a:rPr lang="de-DE"/>
              <a:pPr/>
              <a:t>161</a:t>
            </a:fld>
            <a:endParaRPr lang="de-DE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Einsicht:</a:t>
            </a:r>
            <a:r>
              <a:rPr lang="en-US"/>
              <a:t> Alle Knoten in einer starken ZHK haben </a:t>
            </a:r>
            <a:r>
              <a:rPr lang="en-US">
                <a:solidFill>
                  <a:srgbClr val="FF0000"/>
                </a:solidFill>
              </a:rPr>
              <a:t>dieselbe </a:t>
            </a:r>
            <a:r>
              <a:rPr lang="en-US"/>
              <a:t>Menge erreichbarer Knoten. Daher reicht es, sie durch Repräsentanten zu vertreten.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472068" name="Oval 4"/>
          <p:cNvSpPr>
            <a:spLocks noChangeArrowheads="1"/>
          </p:cNvSpPr>
          <p:nvPr/>
        </p:nvSpPr>
        <p:spPr bwMode="auto">
          <a:xfrm>
            <a:off x="1763688" y="2924249"/>
            <a:ext cx="29527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9" name="Oval 5"/>
          <p:cNvSpPr>
            <a:spLocks noChangeArrowheads="1"/>
          </p:cNvSpPr>
          <p:nvPr/>
        </p:nvSpPr>
        <p:spPr bwMode="auto">
          <a:xfrm>
            <a:off x="5219676" y="2636912"/>
            <a:ext cx="2160587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5075213" y="4364112"/>
            <a:ext cx="15843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4211613" y="35005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2" name="Oval 8"/>
          <p:cNvSpPr>
            <a:spLocks noChangeArrowheads="1"/>
          </p:cNvSpPr>
          <p:nvPr/>
        </p:nvSpPr>
        <p:spPr bwMode="auto">
          <a:xfrm>
            <a:off x="5435576" y="32846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3" name="Oval 9"/>
          <p:cNvSpPr>
            <a:spLocks noChangeArrowheads="1"/>
          </p:cNvSpPr>
          <p:nvPr/>
        </p:nvSpPr>
        <p:spPr bwMode="auto">
          <a:xfrm>
            <a:off x="4067151" y="39323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4" name="Oval 10"/>
          <p:cNvSpPr>
            <a:spLocks noChangeArrowheads="1"/>
          </p:cNvSpPr>
          <p:nvPr/>
        </p:nvSpPr>
        <p:spPr bwMode="auto">
          <a:xfrm>
            <a:off x="5219676" y="4653037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5" name="Line 11"/>
          <p:cNvSpPr>
            <a:spLocks noChangeShapeType="1"/>
          </p:cNvSpPr>
          <p:nvPr/>
        </p:nvSpPr>
        <p:spPr bwMode="auto">
          <a:xfrm flipV="1">
            <a:off x="4498951" y="3429074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6" name="Line 12"/>
          <p:cNvSpPr>
            <a:spLocks noChangeShapeType="1"/>
          </p:cNvSpPr>
          <p:nvPr/>
        </p:nvSpPr>
        <p:spPr bwMode="auto">
          <a:xfrm>
            <a:off x="4356076" y="4148212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7" name="Oval 13"/>
          <p:cNvSpPr>
            <a:spLocks noChangeArrowheads="1"/>
          </p:cNvSpPr>
          <p:nvPr/>
        </p:nvSpPr>
        <p:spPr bwMode="auto">
          <a:xfrm>
            <a:off x="3203551" y="3140149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8" name="Oval 14"/>
          <p:cNvSpPr>
            <a:spLocks noChangeArrowheads="1"/>
          </p:cNvSpPr>
          <p:nvPr/>
        </p:nvSpPr>
        <p:spPr bwMode="auto">
          <a:xfrm>
            <a:off x="2411388" y="39323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2914626" y="292424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2195488" y="357194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3059088" y="3644974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156301" y="314014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5651476" y="458159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4" name="Oval 20"/>
          <p:cNvSpPr>
            <a:spLocks noChangeArrowheads="1"/>
          </p:cNvSpPr>
          <p:nvPr/>
        </p:nvSpPr>
        <p:spPr bwMode="auto">
          <a:xfrm>
            <a:off x="5940401" y="2781374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85" name="Freeform 21"/>
          <p:cNvSpPr>
            <a:spLocks/>
          </p:cNvSpPr>
          <p:nvPr/>
        </p:nvSpPr>
        <p:spPr bwMode="auto">
          <a:xfrm>
            <a:off x="3490888" y="3068712"/>
            <a:ext cx="2449513" cy="373062"/>
          </a:xfrm>
          <a:custGeom>
            <a:avLst/>
            <a:gdLst>
              <a:gd name="T0" fmla="*/ 0 w 1543"/>
              <a:gd name="T1" fmla="*/ 91 h 235"/>
              <a:gd name="T2" fmla="*/ 545 w 1543"/>
              <a:gd name="T3" fmla="*/ 227 h 235"/>
              <a:gd name="T4" fmla="*/ 1225 w 1543"/>
              <a:gd name="T5" fmla="*/ 136 h 235"/>
              <a:gd name="T6" fmla="*/ 1543 w 1543"/>
              <a:gd name="T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235">
                <a:moveTo>
                  <a:pt x="0" y="91"/>
                </a:moveTo>
                <a:cubicBezTo>
                  <a:pt x="170" y="155"/>
                  <a:pt x="341" y="219"/>
                  <a:pt x="545" y="227"/>
                </a:cubicBezTo>
                <a:cubicBezTo>
                  <a:pt x="749" y="235"/>
                  <a:pt x="1059" y="174"/>
                  <a:pt x="1225" y="136"/>
                </a:cubicBezTo>
                <a:cubicBezTo>
                  <a:pt x="1391" y="98"/>
                  <a:pt x="1467" y="49"/>
                  <a:pt x="1543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87" name="Freeform 23"/>
          <p:cNvSpPr>
            <a:spLocks/>
          </p:cNvSpPr>
          <p:nvPr/>
        </p:nvSpPr>
        <p:spPr bwMode="auto">
          <a:xfrm>
            <a:off x="2771751" y="3140149"/>
            <a:ext cx="3311525" cy="865188"/>
          </a:xfrm>
          <a:custGeom>
            <a:avLst/>
            <a:gdLst>
              <a:gd name="T0" fmla="*/ 0 w 2086"/>
              <a:gd name="T1" fmla="*/ 545 h 545"/>
              <a:gd name="T2" fmla="*/ 1224 w 2086"/>
              <a:gd name="T3" fmla="*/ 409 h 545"/>
              <a:gd name="T4" fmla="*/ 1859 w 2086"/>
              <a:gd name="T5" fmla="*/ 272 h 545"/>
              <a:gd name="T6" fmla="*/ 2086 w 2086"/>
              <a:gd name="T7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6" h="545">
                <a:moveTo>
                  <a:pt x="0" y="545"/>
                </a:moveTo>
                <a:cubicBezTo>
                  <a:pt x="457" y="499"/>
                  <a:pt x="914" y="454"/>
                  <a:pt x="1224" y="409"/>
                </a:cubicBezTo>
                <a:cubicBezTo>
                  <a:pt x="1534" y="364"/>
                  <a:pt x="1715" y="340"/>
                  <a:pt x="1859" y="272"/>
                </a:cubicBezTo>
                <a:cubicBezTo>
                  <a:pt x="2003" y="204"/>
                  <a:pt x="2044" y="102"/>
                  <a:pt x="208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9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92C-FC61-D64C-B0F0-6121425185EC}" type="slidenum">
              <a:rPr lang="de-DE"/>
              <a:pPr/>
              <a:t>162</a:t>
            </a:fld>
            <a:endParaRPr lang="de-DE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ZHK-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/>
              <a:t>starke</a:t>
            </a:r>
            <a:r>
              <a:rPr lang="en-US" dirty="0"/>
              <a:t> ZHKs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>
            <a:off x="230505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>
            <a:off x="3335338" y="4375225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>
            <a:off x="4365625" y="3852937"/>
            <a:ext cx="423863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5457825" y="3273500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6548438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66953" name="Line 9"/>
          <p:cNvSpPr>
            <a:spLocks noChangeShapeType="1"/>
          </p:cNvSpPr>
          <p:nvPr/>
        </p:nvSpPr>
        <p:spPr bwMode="auto">
          <a:xfrm flipV="1">
            <a:off x="2730500" y="4662562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 flipV="1">
            <a:off x="3760788" y="4141862"/>
            <a:ext cx="604837" cy="290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 flipV="1">
            <a:off x="4791075" y="3621162"/>
            <a:ext cx="66675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 flipV="1">
            <a:off x="5881688" y="3041725"/>
            <a:ext cx="727075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>
            <a:off x="4365625" y="292742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 flipH="1" flipV="1">
            <a:off x="4791075" y="3157612"/>
            <a:ext cx="666750" cy="17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9" name="Line 15"/>
          <p:cNvSpPr>
            <a:spLocks noChangeShapeType="1"/>
          </p:cNvSpPr>
          <p:nvPr/>
        </p:nvSpPr>
        <p:spPr bwMode="auto">
          <a:xfrm flipH="1">
            <a:off x="4548188" y="3332237"/>
            <a:ext cx="6032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3275013" y="3157612"/>
            <a:ext cx="423862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66961" name="Oval 17"/>
          <p:cNvSpPr>
            <a:spLocks noChangeArrowheads="1"/>
          </p:cNvSpPr>
          <p:nvPr/>
        </p:nvSpPr>
        <p:spPr bwMode="auto">
          <a:xfrm>
            <a:off x="2246313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 flipV="1">
            <a:off x="3517900" y="3564012"/>
            <a:ext cx="0" cy="811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3" name="Line 19"/>
          <p:cNvSpPr>
            <a:spLocks noChangeShapeType="1"/>
          </p:cNvSpPr>
          <p:nvPr/>
        </p:nvSpPr>
        <p:spPr bwMode="auto">
          <a:xfrm flipH="1" flipV="1">
            <a:off x="2547938" y="3157612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4" name="Line 20"/>
          <p:cNvSpPr>
            <a:spLocks noChangeShapeType="1"/>
          </p:cNvSpPr>
          <p:nvPr/>
        </p:nvSpPr>
        <p:spPr bwMode="auto">
          <a:xfrm>
            <a:off x="2427288" y="3157612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 flipH="1" flipV="1">
            <a:off x="2668588" y="2984575"/>
            <a:ext cx="66675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466966" name="AutoShape 22"/>
          <p:cNvCxnSpPr>
            <a:cxnSpLocks noChangeShapeType="1"/>
            <a:stCxn id="466951" idx="0"/>
            <a:endCxn id="466960" idx="0"/>
          </p:cNvCxnSpPr>
          <p:nvPr/>
        </p:nvCxnSpPr>
        <p:spPr bwMode="auto">
          <a:xfrm rot="5400000" flipH="1">
            <a:off x="4521200" y="2124150"/>
            <a:ext cx="115888" cy="2182812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67" name="Oval 23"/>
          <p:cNvSpPr>
            <a:spLocks noChangeArrowheads="1"/>
          </p:cNvSpPr>
          <p:nvPr/>
        </p:nvSpPr>
        <p:spPr bwMode="auto">
          <a:xfrm>
            <a:off x="430530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66968" name="Line 24"/>
          <p:cNvSpPr>
            <a:spLocks noChangeShapeType="1"/>
          </p:cNvSpPr>
          <p:nvPr/>
        </p:nvSpPr>
        <p:spPr bwMode="auto">
          <a:xfrm flipH="1" flipV="1">
            <a:off x="3760788" y="4662562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9" name="Oval 25"/>
          <p:cNvSpPr>
            <a:spLocks noChangeArrowheads="1"/>
          </p:cNvSpPr>
          <p:nvPr/>
        </p:nvSpPr>
        <p:spPr bwMode="auto">
          <a:xfrm rot="-1562588">
            <a:off x="2609850" y="2439731"/>
            <a:ext cx="3457575" cy="2290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0" name="Oval 26"/>
          <p:cNvSpPr>
            <a:spLocks noChangeArrowheads="1"/>
          </p:cNvSpPr>
          <p:nvPr/>
        </p:nvSpPr>
        <p:spPr bwMode="auto">
          <a:xfrm>
            <a:off x="2124075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1" name="Oval 27"/>
          <p:cNvSpPr>
            <a:spLocks noChangeArrowheads="1"/>
          </p:cNvSpPr>
          <p:nvPr/>
        </p:nvSpPr>
        <p:spPr bwMode="auto">
          <a:xfrm>
            <a:off x="218440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2" name="Oval 28"/>
          <p:cNvSpPr>
            <a:spLocks noChangeArrowheads="1"/>
          </p:cNvSpPr>
          <p:nvPr/>
        </p:nvSpPr>
        <p:spPr bwMode="auto">
          <a:xfrm>
            <a:off x="418465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3" name="Oval 29"/>
          <p:cNvSpPr>
            <a:spLocks noChangeArrowheads="1"/>
          </p:cNvSpPr>
          <p:nvPr/>
        </p:nvSpPr>
        <p:spPr bwMode="auto">
          <a:xfrm>
            <a:off x="6426200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5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9" grpId="0" animBg="1"/>
      <p:bldP spid="466970" grpId="0" animBg="1"/>
      <p:bldP spid="466971" grpId="0" animBg="1"/>
      <p:bldP spid="466972" grpId="0" animBg="1"/>
      <p:bldP spid="466973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B34-2414-5940-83A2-8E89BCFC1AD2}" type="slidenum">
              <a:rPr lang="de-DE"/>
              <a:pPr/>
              <a:t>163</a:t>
            </a:fld>
            <a:endParaRPr lang="de-DE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ZHK-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/>
              <a:t>ZHK-Graph (</a:t>
            </a:r>
            <a:r>
              <a:rPr lang="en-US" dirty="0" err="1"/>
              <a:t>Repräsentanten</a:t>
            </a:r>
            <a:r>
              <a:rPr lang="en-US" dirty="0"/>
              <a:t>)</a:t>
            </a:r>
          </a:p>
        </p:txBody>
      </p:sp>
      <p:sp>
        <p:nvSpPr>
          <p:cNvPr id="470020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0021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0024" name="Oval 8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3" name="Oval 17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0035" name="Line 19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9" name="Oval 23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0040" name="Line 24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42" name="Oval 26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3" name="Oval 27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4" name="Oval 28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5" name="Oval 29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6" name="Oval 30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006C-5C1C-D44A-A216-825B91D969CD}" type="slidenum">
              <a:rPr lang="de-DE"/>
              <a:pPr/>
              <a:t>164</a:t>
            </a:fld>
            <a:endParaRPr lang="de-DE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Lösung 2: verwende ZHK-Algorithmus</a:t>
            </a:r>
          </a:p>
          <a:p>
            <a:r>
              <a:rPr lang="en-US"/>
              <a:t>Wende APSP-Algo auf ZHK-Graph an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1047" name="Line 7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8" name="Line 8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1053" name="Line 13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6" name="Oval 16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7" name="Oval 17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4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C83-F697-DE47-B261-18A528A2A024}" type="slidenum">
              <a:rPr lang="de-DE"/>
              <a:pPr/>
              <a:t>165</a:t>
            </a:fld>
            <a:endParaRPr lang="de-DE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</a:p>
          <a:p>
            <a:r>
              <a:rPr lang="en-US"/>
              <a:t>Bestimme Repräsentanten </a:t>
            </a:r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v</a:t>
            </a:r>
            <a:r>
              <a:rPr lang="en-US"/>
              <a:t> und </a:t>
            </a:r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w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von </a:t>
            </a:r>
            <a:r>
              <a:rPr lang="en-US">
                <a:solidFill>
                  <a:schemeClr val="hlink"/>
                </a:solidFill>
              </a:rPr>
              <a:t>v</a:t>
            </a:r>
            <a:r>
              <a:rPr lang="en-US"/>
              <a:t> und </a:t>
            </a:r>
            <a:r>
              <a:rPr lang="en-US">
                <a:solidFill>
                  <a:schemeClr val="hlink"/>
                </a:solidFill>
              </a:rPr>
              <a:t>w</a:t>
            </a:r>
          </a:p>
          <a:p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v</a:t>
            </a:r>
            <a:r>
              <a:rPr lang="en-US">
                <a:solidFill>
                  <a:schemeClr val="hlink"/>
                </a:solidFill>
              </a:rPr>
              <a:t>=r</a:t>
            </a:r>
            <a:r>
              <a:rPr lang="en-US" baseline="-25000">
                <a:solidFill>
                  <a:schemeClr val="hlink"/>
                </a:solidFill>
              </a:rPr>
              <a:t>w</a:t>
            </a:r>
            <a:r>
              <a:rPr lang="en-US"/>
              <a:t>: gib </a:t>
            </a:r>
            <a:r>
              <a:rPr lang="en-US">
                <a:solidFill>
                  <a:schemeClr val="hlink"/>
                </a:solidFill>
              </a:rPr>
              <a:t>1</a:t>
            </a:r>
            <a:r>
              <a:rPr lang="en-US"/>
              <a:t> aus</a:t>
            </a:r>
          </a:p>
          <a:p>
            <a:r>
              <a:rPr lang="en-US"/>
              <a:t>sonst gib </a:t>
            </a:r>
            <a:r>
              <a:rPr lang="en-US">
                <a:solidFill>
                  <a:schemeClr val="accent2"/>
                </a:solidFill>
              </a:rPr>
              <a:t>Reachable(r</a:t>
            </a:r>
            <a:r>
              <a:rPr lang="en-US" baseline="-25000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,r</a:t>
            </a:r>
            <a:r>
              <a:rPr lang="en-US" baseline="-25000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für ZHK-Graph zurück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0E49-3732-E44D-A1BC-E6E8BC162718}" type="slidenum">
              <a:rPr lang="de-DE"/>
              <a:pPr/>
              <a:t>166</a:t>
            </a:fld>
            <a:endParaRPr lang="de-DE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Graph </a:t>
            </a:r>
            <a:r>
              <a:rPr lang="en-US" dirty="0">
                <a:solidFill>
                  <a:schemeClr val="hlink"/>
                </a:solidFill>
              </a:rPr>
              <a:t>G=(V,E): n=|V|, m=|E|</a:t>
            </a:r>
          </a:p>
          <a:p>
            <a:pPr>
              <a:lnSpc>
                <a:spcPct val="90000"/>
              </a:lnSpc>
            </a:pPr>
            <a:r>
              <a:rPr lang="en-US" dirty="0"/>
              <a:t>ZHK-Graph </a:t>
            </a:r>
            <a:r>
              <a:rPr lang="en-US" dirty="0">
                <a:solidFill>
                  <a:schemeClr val="hlink"/>
                </a:solidFill>
              </a:rPr>
              <a:t>G’=(V’,E’): n’=|V’|, m’=|E’|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Berechnungszeit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O(n + m + n</a:t>
            </a:r>
            <a:r>
              <a:rPr lang="en-US" dirty="0" smtClean="0">
                <a:solidFill>
                  <a:schemeClr val="hlink"/>
                </a:solidFill>
              </a:rPr>
              <a:t>’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 ∙</a:t>
            </a:r>
            <a:r>
              <a:rPr lang="en-US" dirty="0" smtClean="0">
                <a:solidFill>
                  <a:schemeClr val="hlink"/>
                </a:solidFill>
              </a:rPr>
              <a:t>m</a:t>
            </a:r>
            <a:r>
              <a:rPr lang="en-US" dirty="0">
                <a:solidFill>
                  <a:schemeClr val="hlink"/>
                </a:solidFill>
              </a:rPr>
              <a:t>’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log n’)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Speicher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5010-54EC-7245-94F3-6BD90EC63C14}" type="slidenum">
              <a:rPr lang="de-DE"/>
              <a:pPr/>
              <a:t>167</a:t>
            </a:fld>
            <a:endParaRPr lang="de-DE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~ 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Speicher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Datenstruktur</a:t>
            </a:r>
            <a:r>
              <a:rPr lang="en-US" dirty="0"/>
              <a:t> die Operation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abzuarbeiten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 smtClean="0"/>
              <a:t>topologische</a:t>
            </a:r>
            <a:r>
              <a:rPr lang="en-US" dirty="0" smtClean="0"/>
              <a:t> </a:t>
            </a:r>
            <a:r>
              <a:rPr lang="en-US" dirty="0" err="1" smtClean="0"/>
              <a:t>Sortierung</a:t>
            </a:r>
            <a:r>
              <a:rPr lang="en-US" dirty="0" smtClean="0"/>
              <a:t> 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baseline="-25000" dirty="0">
                <a:solidFill>
                  <a:schemeClr val="hlink"/>
                </a:solidFill>
              </a:rPr>
              <a:t>v </a:t>
            </a:r>
            <a:r>
              <a:rPr lang="en-US" baseline="-25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baseline="-25000" dirty="0" smtClean="0">
                <a:solidFill>
                  <a:schemeClr val="hlink"/>
                </a:solidFill>
              </a:rPr>
              <a:t> </a:t>
            </a:r>
            <a:r>
              <a:rPr lang="en-US" baseline="-25000" dirty="0">
                <a:solidFill>
                  <a:schemeClr val="hlink"/>
                </a:solidFill>
              </a:rPr>
              <a:t>V’</a:t>
            </a:r>
            <a:r>
              <a:rPr lang="en-US" dirty="0"/>
              <a:t> der </a:t>
            </a:r>
            <a:r>
              <a:rPr lang="en-US" dirty="0" err="1"/>
              <a:t>Repräsentanten</a:t>
            </a:r>
            <a:r>
              <a:rPr lang="en-US" dirty="0"/>
              <a:t> gilt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 smtClean="0">
                <a:solidFill>
                  <a:schemeClr val="hlink"/>
                </a:solidFill>
              </a:rPr>
              <a:t>&gt;</a:t>
            </a:r>
            <a:r>
              <a:rPr lang="en-US" dirty="0" err="1" smtClean="0">
                <a:solidFill>
                  <a:schemeClr val="hlink"/>
                </a:solidFill>
              </a:rPr>
              <a:t>r</a:t>
            </a:r>
            <a:r>
              <a:rPr lang="en-US" baseline="-25000" dirty="0" err="1" smtClean="0">
                <a:solidFill>
                  <a:schemeClr val="hlink"/>
                </a:solidFill>
              </a:rPr>
              <a:t>w</a:t>
            </a:r>
            <a:r>
              <a:rPr lang="en-US" baseline="-25000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Was </a:t>
            </a:r>
            <a:r>
              <a:rPr lang="en-US" dirty="0" err="1">
                <a:solidFill>
                  <a:srgbClr val="FF0000"/>
                </a:solidFill>
              </a:rPr>
              <a:t>machen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wir</a:t>
            </a:r>
            <a:r>
              <a:rPr lang="en-US" dirty="0">
                <a:solidFill>
                  <a:srgbClr val="FF0000"/>
                </a:solidFill>
              </a:rPr>
              <a:t>, falls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76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F4A0-6E66-DB4E-9C3E-02129BE8D6AE}" type="slidenum">
              <a:rPr lang="de-DE"/>
              <a:pPr/>
              <a:t>168</a:t>
            </a:fld>
            <a:endParaRPr lang="de-DE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Der ZHK-Graph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Reachable(</a:t>
            </a:r>
            <a:r>
              <a:rPr lang="en-US" dirty="0" err="1"/>
              <a:t>v,w</a:t>
            </a:r>
            <a:r>
              <a:rPr lang="en-US" dirty="0"/>
              <a:t>) </a:t>
            </a:r>
            <a:r>
              <a:rPr lang="en-US" dirty="0" err="1"/>
              <a:t>ergibt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dirty="0" smtClean="0">
                <a:solidFill>
                  <a:schemeClr val="hlink"/>
                </a:solidFill>
              </a:rPr>
              <a:t> 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&lt;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76164" name="Oval 4"/>
          <p:cNvSpPr>
            <a:spLocks noChangeArrowheads="1"/>
          </p:cNvSpPr>
          <p:nvPr/>
        </p:nvSpPr>
        <p:spPr bwMode="auto">
          <a:xfrm>
            <a:off x="133191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6165" name="Oval 5"/>
          <p:cNvSpPr>
            <a:spLocks noChangeArrowheads="1"/>
          </p:cNvSpPr>
          <p:nvPr/>
        </p:nvSpPr>
        <p:spPr bwMode="auto">
          <a:xfrm>
            <a:off x="22685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76371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7" name="Oval 7"/>
          <p:cNvSpPr>
            <a:spLocks noChangeArrowheads="1"/>
          </p:cNvSpPr>
          <p:nvPr/>
        </p:nvSpPr>
        <p:spPr bwMode="auto">
          <a:xfrm>
            <a:off x="320357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269875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9" name="Oval 9"/>
          <p:cNvSpPr>
            <a:spLocks noChangeArrowheads="1"/>
          </p:cNvSpPr>
          <p:nvPr/>
        </p:nvSpPr>
        <p:spPr bwMode="auto">
          <a:xfrm>
            <a:off x="4140200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635375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1" name="Oval 11"/>
          <p:cNvSpPr>
            <a:spLocks noChangeArrowheads="1"/>
          </p:cNvSpPr>
          <p:nvPr/>
        </p:nvSpPr>
        <p:spPr bwMode="auto">
          <a:xfrm>
            <a:off x="507682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457200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3" name="Oval 13"/>
          <p:cNvSpPr>
            <a:spLocks noChangeArrowheads="1"/>
          </p:cNvSpPr>
          <p:nvPr/>
        </p:nvSpPr>
        <p:spPr bwMode="auto">
          <a:xfrm>
            <a:off x="601186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5507038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5" name="Oval 15"/>
          <p:cNvSpPr>
            <a:spLocks noChangeArrowheads="1"/>
          </p:cNvSpPr>
          <p:nvPr/>
        </p:nvSpPr>
        <p:spPr bwMode="auto">
          <a:xfrm>
            <a:off x="694848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644366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1DE-962E-1C4B-8548-6C8328F436E7}" type="slidenum">
              <a:rPr lang="de-DE"/>
              <a:pPr/>
              <a:t>169</a:t>
            </a:fld>
            <a:endParaRPr lang="de-DE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 </a:t>
            </a:r>
            <a:r>
              <a:rPr lang="en-US" dirty="0"/>
              <a:t>Der ZHK-Graph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, </a:t>
            </a:r>
            <a:r>
              <a:rPr lang="en-US" dirty="0">
                <a:solidFill>
                  <a:schemeClr val="hlink"/>
                </a:solidFill>
              </a:rPr>
              <a:t>O(n)</a:t>
            </a:r>
            <a:r>
              <a:rPr lang="en-US" dirty="0"/>
              <a:t> Speicher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speichere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und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 err="1"/>
              <a:t>Repr</a:t>
            </a:r>
            <a:r>
              <a:rPr lang="en-US" dirty="0"/>
              <a:t>. </a:t>
            </a:r>
            <a:r>
              <a:rPr lang="en-US" dirty="0" err="1"/>
              <a:t>Ordnungsnummern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30990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2B22-D1F2-D149-A65B-032A42119E15}" type="slidenum">
              <a:rPr lang="de-DE"/>
              <a:pPr/>
              <a:t>17</a:t>
            </a:fld>
            <a:endParaRPr lang="de-DE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Adjazenzfeld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O(m) </a:t>
            </a:r>
            <a:r>
              <a:rPr lang="de-DE" dirty="0" smtClean="0"/>
              <a:t>(schlimmster Fall)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O(m)</a:t>
            </a:r>
            <a:r>
              <a:rPr lang="de-DE" dirty="0"/>
              <a:t> (schlimmster Fall)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1116013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2484438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116013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484438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1547813" y="141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2700338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 flipH="1">
            <a:off x="1549400" y="25651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H="1" flipV="1">
            <a:off x="1331913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1476375" y="1555527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47894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52212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9" name="Line 15"/>
          <p:cNvSpPr>
            <a:spLocks noChangeShapeType="1"/>
          </p:cNvSpPr>
          <p:nvPr/>
        </p:nvSpPr>
        <p:spPr bwMode="auto">
          <a:xfrm flipH="1">
            <a:off x="1476375" y="1555527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6530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60848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4789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52212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56530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60848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65166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6948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28" name="Line 24"/>
          <p:cNvSpPr>
            <a:spLocks noChangeShapeType="1"/>
          </p:cNvSpPr>
          <p:nvPr/>
        </p:nvSpPr>
        <p:spPr bwMode="auto">
          <a:xfrm>
            <a:off x="5005388" y="1771427"/>
            <a:ext cx="15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9" name="Line 25"/>
          <p:cNvSpPr>
            <a:spLocks noChangeShapeType="1"/>
          </p:cNvSpPr>
          <p:nvPr/>
        </p:nvSpPr>
        <p:spPr bwMode="auto">
          <a:xfrm>
            <a:off x="5437188" y="1771427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0" name="Line 26"/>
          <p:cNvSpPr>
            <a:spLocks noChangeShapeType="1"/>
          </p:cNvSpPr>
          <p:nvPr/>
        </p:nvSpPr>
        <p:spPr bwMode="auto">
          <a:xfrm>
            <a:off x="5868988" y="1771427"/>
            <a:ext cx="7921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1" name="Line 27"/>
          <p:cNvSpPr>
            <a:spLocks noChangeShapeType="1"/>
          </p:cNvSpPr>
          <p:nvPr/>
        </p:nvSpPr>
        <p:spPr bwMode="auto">
          <a:xfrm>
            <a:off x="6300788" y="1771427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2" name="Text Box 28"/>
          <p:cNvSpPr txBox="1">
            <a:spLocks noChangeArrowheads="1"/>
          </p:cNvSpPr>
          <p:nvPr/>
        </p:nvSpPr>
        <p:spPr bwMode="auto">
          <a:xfrm>
            <a:off x="4192588" y="1358677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4213225" y="22762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3138" name="Text Box 34"/>
          <p:cNvSpPr txBox="1">
            <a:spLocks noChangeArrowheads="1"/>
          </p:cNvSpPr>
          <p:nvPr/>
        </p:nvSpPr>
        <p:spPr bwMode="auto">
          <a:xfrm>
            <a:off x="6642100" y="1360264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3139" name="Line 35"/>
          <p:cNvSpPr>
            <a:spLocks noChangeShapeType="1"/>
          </p:cNvSpPr>
          <p:nvPr/>
        </p:nvSpPr>
        <p:spPr bwMode="auto">
          <a:xfrm>
            <a:off x="3421063" y="1915889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32A-5B71-494B-93AE-E0D0874CC2B5}" type="slidenum">
              <a:rPr lang="de-DE"/>
              <a:pPr/>
              <a:t>170</a:t>
            </a:fld>
            <a:endParaRPr lang="de-DE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2: </a:t>
            </a:r>
            <a:r>
              <a:rPr lang="en-US" dirty="0"/>
              <a:t>Der ZHK-Graph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gerichteter</a:t>
            </a:r>
            <a:r>
              <a:rPr lang="en-US" dirty="0"/>
              <a:t> Baum</a:t>
            </a:r>
          </a:p>
        </p:txBody>
      </p:sp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1546225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2987675" y="299759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46434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643438" y="32849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8216" name="Oval 8"/>
          <p:cNvSpPr>
            <a:spLocks noChangeArrowheads="1"/>
          </p:cNvSpPr>
          <p:nvPr/>
        </p:nvSpPr>
        <p:spPr bwMode="auto">
          <a:xfrm>
            <a:off x="6227763" y="24927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8217" name="Oval 9"/>
          <p:cNvSpPr>
            <a:spLocks noChangeArrowheads="1"/>
          </p:cNvSpPr>
          <p:nvPr/>
        </p:nvSpPr>
        <p:spPr bwMode="auto">
          <a:xfrm>
            <a:off x="6227763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8218" name="Oval 10"/>
          <p:cNvSpPr>
            <a:spLocks noChangeArrowheads="1"/>
          </p:cNvSpPr>
          <p:nvPr/>
        </p:nvSpPr>
        <p:spPr bwMode="auto">
          <a:xfrm>
            <a:off x="2987675" y="458192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8219" name="Oval 11"/>
          <p:cNvSpPr>
            <a:spLocks noChangeArrowheads="1"/>
          </p:cNvSpPr>
          <p:nvPr/>
        </p:nvSpPr>
        <p:spPr bwMode="auto">
          <a:xfrm>
            <a:off x="6227763" y="45803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8220" name="Line 12"/>
          <p:cNvSpPr>
            <a:spLocks noChangeShapeType="1"/>
          </p:cNvSpPr>
          <p:nvPr/>
        </p:nvSpPr>
        <p:spPr bwMode="auto">
          <a:xfrm flipV="1">
            <a:off x="1906588" y="328493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1906588" y="400566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 flipV="1">
            <a:off x="3346450" y="256579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3419475" y="328493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 flipV="1">
            <a:off x="3419475" y="479623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 flipV="1">
            <a:off x="5003800" y="278169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5075238" y="357386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6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278F-A11F-854C-B861-18CCBFEC0DF2}" type="slidenum">
              <a:rPr lang="de-DE"/>
              <a:pPr/>
              <a:t>171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Strategie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DFS-</a:t>
            </a:r>
            <a:r>
              <a:rPr lang="en-US" dirty="0" err="1"/>
              <a:t>Durchlauf</a:t>
            </a:r>
            <a:r>
              <a:rPr lang="en-US" dirty="0"/>
              <a:t> von </a:t>
            </a:r>
            <a:r>
              <a:rPr lang="en-US" dirty="0" err="1"/>
              <a:t>Wurzel</a:t>
            </a:r>
            <a:r>
              <a:rPr lang="en-US" dirty="0"/>
              <a:t>,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dfsnum-Bereichen</a:t>
            </a:r>
            <a:r>
              <a:rPr lang="en-US" dirty="0"/>
              <a:t> </a:t>
            </a:r>
            <a:r>
              <a:rPr lang="en-US" dirty="0" err="1"/>
              <a:t>markieren</a:t>
            </a:r>
            <a:endParaRPr lang="en-US" dirty="0"/>
          </a:p>
        </p:txBody>
      </p:sp>
      <p:sp>
        <p:nvSpPr>
          <p:cNvPr id="479236" name="Oval 4"/>
          <p:cNvSpPr>
            <a:spLocks noChangeArrowheads="1"/>
          </p:cNvSpPr>
          <p:nvPr/>
        </p:nvSpPr>
        <p:spPr bwMode="auto">
          <a:xfrm>
            <a:off x="1475656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9237" name="Oval 5"/>
          <p:cNvSpPr>
            <a:spLocks noChangeArrowheads="1"/>
          </p:cNvSpPr>
          <p:nvPr/>
        </p:nvSpPr>
        <p:spPr bwMode="auto">
          <a:xfrm>
            <a:off x="2917106" y="306960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9238" name="Oval 6"/>
          <p:cNvSpPr>
            <a:spLocks noChangeArrowheads="1"/>
          </p:cNvSpPr>
          <p:nvPr/>
        </p:nvSpPr>
        <p:spPr bwMode="auto">
          <a:xfrm>
            <a:off x="4572869" y="23488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9239" name="Oval 7"/>
          <p:cNvSpPr>
            <a:spLocks noChangeArrowheads="1"/>
          </p:cNvSpPr>
          <p:nvPr/>
        </p:nvSpPr>
        <p:spPr bwMode="auto">
          <a:xfrm>
            <a:off x="4572869" y="33569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9240" name="Oval 8"/>
          <p:cNvSpPr>
            <a:spLocks noChangeArrowheads="1"/>
          </p:cNvSpPr>
          <p:nvPr/>
        </p:nvSpPr>
        <p:spPr bwMode="auto">
          <a:xfrm>
            <a:off x="6157194" y="25647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9241" name="Oval 9"/>
          <p:cNvSpPr>
            <a:spLocks noChangeArrowheads="1"/>
          </p:cNvSpPr>
          <p:nvPr/>
        </p:nvSpPr>
        <p:spPr bwMode="auto">
          <a:xfrm>
            <a:off x="6157194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9242" name="Oval 10"/>
          <p:cNvSpPr>
            <a:spLocks noChangeArrowheads="1"/>
          </p:cNvSpPr>
          <p:nvPr/>
        </p:nvSpPr>
        <p:spPr bwMode="auto">
          <a:xfrm>
            <a:off x="2917106" y="465393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9243" name="Oval 11"/>
          <p:cNvSpPr>
            <a:spLocks noChangeArrowheads="1"/>
          </p:cNvSpPr>
          <p:nvPr/>
        </p:nvSpPr>
        <p:spPr bwMode="auto">
          <a:xfrm>
            <a:off x="6157194" y="46523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9244" name="Line 12"/>
          <p:cNvSpPr>
            <a:spLocks noChangeShapeType="1"/>
          </p:cNvSpPr>
          <p:nvPr/>
        </p:nvSpPr>
        <p:spPr bwMode="auto">
          <a:xfrm flipV="1">
            <a:off x="1836019" y="335694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5" name="Line 13"/>
          <p:cNvSpPr>
            <a:spLocks noChangeShapeType="1"/>
          </p:cNvSpPr>
          <p:nvPr/>
        </p:nvSpPr>
        <p:spPr bwMode="auto">
          <a:xfrm>
            <a:off x="1836019" y="4077668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6" name="Line 14"/>
          <p:cNvSpPr>
            <a:spLocks noChangeShapeType="1"/>
          </p:cNvSpPr>
          <p:nvPr/>
        </p:nvSpPr>
        <p:spPr bwMode="auto">
          <a:xfrm flipV="1">
            <a:off x="3275881" y="2637805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7" name="Line 15"/>
          <p:cNvSpPr>
            <a:spLocks noChangeShapeType="1"/>
          </p:cNvSpPr>
          <p:nvPr/>
        </p:nvSpPr>
        <p:spPr bwMode="auto">
          <a:xfrm>
            <a:off x="3348906" y="3356943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8" name="Line 16"/>
          <p:cNvSpPr>
            <a:spLocks noChangeShapeType="1"/>
          </p:cNvSpPr>
          <p:nvPr/>
        </p:nvSpPr>
        <p:spPr bwMode="auto">
          <a:xfrm flipV="1">
            <a:off x="3348906" y="4868243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9" name="Line 17"/>
          <p:cNvSpPr>
            <a:spLocks noChangeShapeType="1"/>
          </p:cNvSpPr>
          <p:nvPr/>
        </p:nvSpPr>
        <p:spPr bwMode="auto">
          <a:xfrm flipV="1">
            <a:off x="4933231" y="2853705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5004669" y="3645868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1477244" y="34299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2988544" y="27092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9253" name="Text Box 21"/>
          <p:cNvSpPr txBox="1">
            <a:spLocks noChangeArrowheads="1"/>
          </p:cNvSpPr>
          <p:nvPr/>
        </p:nvSpPr>
        <p:spPr bwMode="auto">
          <a:xfrm>
            <a:off x="4645894" y="29981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9254" name="Text Box 22"/>
          <p:cNvSpPr txBox="1">
            <a:spLocks noChangeArrowheads="1"/>
          </p:cNvSpPr>
          <p:nvPr/>
        </p:nvSpPr>
        <p:spPr bwMode="auto">
          <a:xfrm>
            <a:off x="5006256" y="23488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9255" name="Text Box 23"/>
          <p:cNvSpPr txBox="1">
            <a:spLocks noChangeArrowheads="1"/>
          </p:cNvSpPr>
          <p:nvPr/>
        </p:nvSpPr>
        <p:spPr bwMode="auto">
          <a:xfrm>
            <a:off x="6662019" y="25663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6662019" y="37903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9257" name="Text Box 25"/>
          <p:cNvSpPr txBox="1">
            <a:spLocks noChangeArrowheads="1"/>
          </p:cNvSpPr>
          <p:nvPr/>
        </p:nvSpPr>
        <p:spPr bwMode="auto">
          <a:xfrm>
            <a:off x="2988544" y="42935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9258" name="Text Box 26"/>
          <p:cNvSpPr txBox="1">
            <a:spLocks noChangeArrowheads="1"/>
          </p:cNvSpPr>
          <p:nvPr/>
        </p:nvSpPr>
        <p:spPr bwMode="auto">
          <a:xfrm>
            <a:off x="6662019" y="46539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1837606" y="31410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79260" name="Text Box 28"/>
          <p:cNvSpPr txBox="1">
            <a:spLocks noChangeArrowheads="1"/>
          </p:cNvSpPr>
          <p:nvPr/>
        </p:nvSpPr>
        <p:spPr bwMode="auto">
          <a:xfrm>
            <a:off x="2269406" y="40062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3564806" y="242190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3709269" y="29981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79263" name="Text Box 31"/>
          <p:cNvSpPr txBox="1">
            <a:spLocks noChangeArrowheads="1"/>
          </p:cNvSpPr>
          <p:nvPr/>
        </p:nvSpPr>
        <p:spPr bwMode="auto">
          <a:xfrm>
            <a:off x="5222156" y="27092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79264" name="Text Box 32"/>
          <p:cNvSpPr txBox="1">
            <a:spLocks noChangeArrowheads="1"/>
          </p:cNvSpPr>
          <p:nvPr/>
        </p:nvSpPr>
        <p:spPr bwMode="auto">
          <a:xfrm>
            <a:off x="5438056" y="34299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79265" name="Text Box 33"/>
          <p:cNvSpPr txBox="1">
            <a:spLocks noChangeArrowheads="1"/>
          </p:cNvSpPr>
          <p:nvPr/>
        </p:nvSpPr>
        <p:spPr bwMode="auto">
          <a:xfrm>
            <a:off x="4501431" y="44380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5851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004-1845-5044-A3E1-7D14F1322275}" type="slidenum">
              <a:rPr lang="de-DE"/>
              <a:pPr/>
              <a:t>172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 err="1"/>
              <a:t>Intervall</a:t>
            </a:r>
            <a:r>
              <a:rPr lang="en-US" dirty="0"/>
              <a:t> von </a:t>
            </a:r>
            <a:r>
              <a:rPr lang="en-US" dirty="0" err="1" smtClean="0"/>
              <a:t>ausgehender</a:t>
            </a:r>
            <a:r>
              <a:rPr lang="en-US" dirty="0" smtClean="0"/>
              <a:t> </a:t>
            </a:r>
            <a:r>
              <a:rPr lang="en-US" dirty="0" err="1"/>
              <a:t>Kante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80260" name="Oval 4"/>
          <p:cNvSpPr>
            <a:spLocks noChangeArrowheads="1"/>
          </p:cNvSpPr>
          <p:nvPr/>
        </p:nvSpPr>
        <p:spPr bwMode="auto">
          <a:xfrm>
            <a:off x="1619250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0261" name="Oval 5"/>
          <p:cNvSpPr>
            <a:spLocks noChangeArrowheads="1"/>
          </p:cNvSpPr>
          <p:nvPr/>
        </p:nvSpPr>
        <p:spPr bwMode="auto">
          <a:xfrm>
            <a:off x="3060700" y="335763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0262" name="Oval 6"/>
          <p:cNvSpPr>
            <a:spLocks noChangeArrowheads="1"/>
          </p:cNvSpPr>
          <p:nvPr/>
        </p:nvSpPr>
        <p:spPr bwMode="auto">
          <a:xfrm>
            <a:off x="4716463" y="26369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0263" name="Oval 7"/>
          <p:cNvSpPr>
            <a:spLocks noChangeArrowheads="1"/>
          </p:cNvSpPr>
          <p:nvPr/>
        </p:nvSpPr>
        <p:spPr bwMode="auto">
          <a:xfrm>
            <a:off x="4716463" y="36449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0264" name="Oval 8"/>
          <p:cNvSpPr>
            <a:spLocks noChangeArrowheads="1"/>
          </p:cNvSpPr>
          <p:nvPr/>
        </p:nvSpPr>
        <p:spPr bwMode="auto">
          <a:xfrm>
            <a:off x="6300788" y="28528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0265" name="Oval 9"/>
          <p:cNvSpPr>
            <a:spLocks noChangeArrowheads="1"/>
          </p:cNvSpPr>
          <p:nvPr/>
        </p:nvSpPr>
        <p:spPr bwMode="auto">
          <a:xfrm>
            <a:off x="6300788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0266" name="Oval 10"/>
          <p:cNvSpPr>
            <a:spLocks noChangeArrowheads="1"/>
          </p:cNvSpPr>
          <p:nvPr/>
        </p:nvSpPr>
        <p:spPr bwMode="auto">
          <a:xfrm>
            <a:off x="3060700" y="494196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0267" name="Oval 11"/>
          <p:cNvSpPr>
            <a:spLocks noChangeArrowheads="1"/>
          </p:cNvSpPr>
          <p:nvPr/>
        </p:nvSpPr>
        <p:spPr bwMode="auto">
          <a:xfrm>
            <a:off x="6300788" y="49403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 flipV="1">
            <a:off x="1979613" y="364497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>
            <a:off x="1979613" y="436570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V="1">
            <a:off x="3419475" y="292583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3492500" y="364497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3492500" y="515627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V="1">
            <a:off x="5076825" y="314173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5148263" y="393390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5" name="Text Box 19"/>
          <p:cNvSpPr txBox="1">
            <a:spLocks noChangeArrowheads="1"/>
          </p:cNvSpPr>
          <p:nvPr/>
        </p:nvSpPr>
        <p:spPr bwMode="auto">
          <a:xfrm>
            <a:off x="1620838" y="37180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3132138" y="29972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4789488" y="3286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5149850" y="26369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6805613" y="28544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0280" name="Text Box 24"/>
          <p:cNvSpPr txBox="1">
            <a:spLocks noChangeArrowheads="1"/>
          </p:cNvSpPr>
          <p:nvPr/>
        </p:nvSpPr>
        <p:spPr bwMode="auto">
          <a:xfrm>
            <a:off x="6805613" y="40783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0281" name="Text Box 25"/>
          <p:cNvSpPr txBox="1">
            <a:spLocks noChangeArrowheads="1"/>
          </p:cNvSpPr>
          <p:nvPr/>
        </p:nvSpPr>
        <p:spPr bwMode="auto">
          <a:xfrm>
            <a:off x="3132138" y="45816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0282" name="Text Box 26"/>
          <p:cNvSpPr txBox="1">
            <a:spLocks noChangeArrowheads="1"/>
          </p:cNvSpPr>
          <p:nvPr/>
        </p:nvSpPr>
        <p:spPr bwMode="auto">
          <a:xfrm>
            <a:off x="6805613" y="49419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0283" name="Text Box 27"/>
          <p:cNvSpPr txBox="1">
            <a:spLocks noChangeArrowheads="1"/>
          </p:cNvSpPr>
          <p:nvPr/>
        </p:nvSpPr>
        <p:spPr bwMode="auto">
          <a:xfrm>
            <a:off x="1981200" y="34290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80284" name="Text Box 28"/>
          <p:cNvSpPr txBox="1">
            <a:spLocks noChangeArrowheads="1"/>
          </p:cNvSpPr>
          <p:nvPr/>
        </p:nvSpPr>
        <p:spPr bwMode="auto">
          <a:xfrm>
            <a:off x="2413000" y="42942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80285" name="Text Box 29"/>
          <p:cNvSpPr txBox="1">
            <a:spLocks noChangeArrowheads="1"/>
          </p:cNvSpPr>
          <p:nvPr/>
        </p:nvSpPr>
        <p:spPr bwMode="auto">
          <a:xfrm>
            <a:off x="3708400" y="2709937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80286" name="Text Box 30"/>
          <p:cNvSpPr txBox="1">
            <a:spLocks noChangeArrowheads="1"/>
          </p:cNvSpPr>
          <p:nvPr/>
        </p:nvSpPr>
        <p:spPr bwMode="auto">
          <a:xfrm>
            <a:off x="3852863" y="32862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80287" name="Text Box 31"/>
          <p:cNvSpPr txBox="1">
            <a:spLocks noChangeArrowheads="1"/>
          </p:cNvSpPr>
          <p:nvPr/>
        </p:nvSpPr>
        <p:spPr bwMode="auto">
          <a:xfrm>
            <a:off x="5365750" y="29972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80288" name="Text Box 32"/>
          <p:cNvSpPr txBox="1">
            <a:spLocks noChangeArrowheads="1"/>
          </p:cNvSpPr>
          <p:nvPr/>
        </p:nvSpPr>
        <p:spPr bwMode="auto">
          <a:xfrm>
            <a:off x="5581650" y="37180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80289" name="Text Box 33"/>
          <p:cNvSpPr txBox="1">
            <a:spLocks noChangeArrowheads="1"/>
          </p:cNvSpPr>
          <p:nvPr/>
        </p:nvSpPr>
        <p:spPr bwMode="auto">
          <a:xfrm>
            <a:off x="4645025" y="47260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302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56B3-C077-4242-8523-B06482495E10}" type="slidenum">
              <a:rPr lang="de-DE"/>
              <a:pPr/>
              <a:t>173</a:t>
            </a:fld>
            <a:endParaRPr lang="de-DE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/>
              <a:t>Kantenrichtungen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Reachable(</a:t>
            </a:r>
            <a:r>
              <a:rPr lang="en-US" sz="2800" dirty="0" err="1"/>
              <a:t>v,w</a:t>
            </a:r>
            <a:r>
              <a:rPr lang="en-US" sz="2800" dirty="0"/>
              <a:t>)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sz="2800" dirty="0" smtClean="0"/>
              <a:t> </a:t>
            </a:r>
            <a:r>
              <a:rPr lang="en-US" sz="2800" dirty="0"/>
              <a:t>Reachable(</a:t>
            </a:r>
            <a:r>
              <a:rPr lang="en-US" sz="2800" dirty="0" err="1"/>
              <a:t>w,v</a:t>
            </a:r>
            <a:r>
              <a:rPr lang="en-US" sz="2800" dirty="0"/>
              <a:t>)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umgekehrte</a:t>
            </a:r>
            <a:r>
              <a:rPr lang="en-US" sz="2800" dirty="0"/>
              <a:t> </a:t>
            </a:r>
            <a:r>
              <a:rPr lang="en-US" sz="2800" dirty="0" err="1"/>
              <a:t>Richtungen</a:t>
            </a:r>
            <a:endParaRPr lang="en-US" sz="2800" dirty="0"/>
          </a:p>
        </p:txBody>
      </p:sp>
      <p:sp>
        <p:nvSpPr>
          <p:cNvPr id="482308" name="Oval 4"/>
          <p:cNvSpPr>
            <a:spLocks noChangeArrowheads="1"/>
          </p:cNvSpPr>
          <p:nvPr/>
        </p:nvSpPr>
        <p:spPr bwMode="auto">
          <a:xfrm>
            <a:off x="1690688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2309" name="Oval 5"/>
          <p:cNvSpPr>
            <a:spLocks noChangeArrowheads="1"/>
          </p:cNvSpPr>
          <p:nvPr/>
        </p:nvSpPr>
        <p:spPr bwMode="auto">
          <a:xfrm>
            <a:off x="3132138" y="299720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2310" name="Oval 6"/>
          <p:cNvSpPr>
            <a:spLocks noChangeArrowheads="1"/>
          </p:cNvSpPr>
          <p:nvPr/>
        </p:nvSpPr>
        <p:spPr bwMode="auto">
          <a:xfrm>
            <a:off x="4787900" y="22764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2311" name="Oval 7"/>
          <p:cNvSpPr>
            <a:spLocks noChangeArrowheads="1"/>
          </p:cNvSpPr>
          <p:nvPr/>
        </p:nvSpPr>
        <p:spPr bwMode="auto">
          <a:xfrm>
            <a:off x="4787900" y="32845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2312" name="Oval 8"/>
          <p:cNvSpPr>
            <a:spLocks noChangeArrowheads="1"/>
          </p:cNvSpPr>
          <p:nvPr/>
        </p:nvSpPr>
        <p:spPr bwMode="auto">
          <a:xfrm>
            <a:off x="6372225" y="24923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2313" name="Oval 9"/>
          <p:cNvSpPr>
            <a:spLocks noChangeArrowheads="1"/>
          </p:cNvSpPr>
          <p:nvPr/>
        </p:nvSpPr>
        <p:spPr bwMode="auto">
          <a:xfrm>
            <a:off x="6372225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2314" name="Oval 10"/>
          <p:cNvSpPr>
            <a:spLocks noChangeArrowheads="1"/>
          </p:cNvSpPr>
          <p:nvPr/>
        </p:nvSpPr>
        <p:spPr bwMode="auto">
          <a:xfrm>
            <a:off x="3132138" y="458152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2315" name="Oval 11"/>
          <p:cNvSpPr>
            <a:spLocks noChangeArrowheads="1"/>
          </p:cNvSpPr>
          <p:nvPr/>
        </p:nvSpPr>
        <p:spPr bwMode="auto">
          <a:xfrm>
            <a:off x="6372225" y="45799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V="1">
            <a:off x="2051050" y="3284538"/>
            <a:ext cx="10810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2051050" y="4005263"/>
            <a:ext cx="10810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 flipV="1">
            <a:off x="3490913" y="2565400"/>
            <a:ext cx="12969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3563938" y="3284538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 flipV="1">
            <a:off x="3563938" y="4795838"/>
            <a:ext cx="28082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 flipV="1">
            <a:off x="5148263" y="2781300"/>
            <a:ext cx="12239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5219700" y="3573463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CA5F-B646-7A42-BD45-A492362C719D}" type="slidenum">
              <a:rPr lang="de-DE"/>
              <a:pPr/>
              <a:t>174</a:t>
            </a:fld>
            <a:endParaRPr lang="de-DE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2:</a:t>
            </a:r>
            <a:r>
              <a:rPr lang="en-US"/>
              <a:t> Der ZHK-Graph ist ein gerichteter Baum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Datenstruktur: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O(n+m)</a:t>
            </a:r>
            <a:r>
              <a:rPr lang="en-US"/>
              <a:t> Zeit und Speicher</a:t>
            </a:r>
            <a:br>
              <a:rPr lang="en-US"/>
            </a:br>
            <a:r>
              <a:rPr lang="en-US"/>
              <a:t>(speichere Repräsentanten zu jedem Knoten Kantenintervalle zu jedem Repräsentanten)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  <a:r>
              <a:rPr lang="en-US"/>
              <a:t> Laufzeit </a:t>
            </a:r>
            <a:r>
              <a:rPr lang="en-US">
                <a:solidFill>
                  <a:schemeClr val="hlink"/>
                </a:solidFill>
              </a:rPr>
              <a:t>O(log d)</a:t>
            </a:r>
            <a:r>
              <a:rPr lang="en-US"/>
              <a:t> (binäre Suche auf Intervallen), wobei </a:t>
            </a:r>
            <a:r>
              <a:rPr lang="en-US">
                <a:solidFill>
                  <a:schemeClr val="hlink"/>
                </a:solidFill>
              </a:rPr>
              <a:t>d</a:t>
            </a:r>
            <a:r>
              <a:rPr lang="en-US"/>
              <a:t> der maximale Grad im ZHK-Graph ist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509120"/>
            <a:ext cx="8229600" cy="180913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Fall 3:</a:t>
            </a:r>
            <a:r>
              <a:rPr lang="en-US" dirty="0" smtClean="0"/>
              <a:t> Der ZHK-Graph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beliebiger</a:t>
            </a:r>
            <a:r>
              <a:rPr lang="en-US" dirty="0" smtClean="0"/>
              <a:t> DAG</a:t>
            </a:r>
          </a:p>
          <a:p>
            <a:pPr>
              <a:buFontTx/>
              <a:buNone/>
            </a:pP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(in O(d log n),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vertieft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Anwendungsproblem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175</a:t>
            </a:fld>
            <a:endParaRPr lang="de-DE"/>
          </a:p>
        </p:txBody>
      </p:sp>
      <p:pic>
        <p:nvPicPr>
          <p:cNvPr id="5" name="Bild 4" descr="Screen Shot 2015-06-23 at 15.5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" y="1268760"/>
            <a:ext cx="6681673" cy="5040560"/>
          </a:xfrm>
          <a:prstGeom prst="rect">
            <a:avLst/>
          </a:prstGeom>
        </p:spPr>
      </p:pic>
      <p:pic>
        <p:nvPicPr>
          <p:cNvPr id="6" name="Bild 5" descr="Screen Shot 2015-06-23 at 15.5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04" y="1287301"/>
            <a:ext cx="6525852" cy="50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BFB3-E88D-AE4F-9FD3-30C2B2DE294E}" type="slidenum">
              <a:rPr lang="de-DE"/>
              <a:pPr/>
              <a:t>176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Welche Kanten muss ich nehmen, um mit minimalen Kosten alle Knoten zu verbinden?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2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3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292725" y="49408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1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15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268538" y="414865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14865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133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2987675" y="2996133"/>
            <a:ext cx="288925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577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879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 flipV="1">
            <a:off x="5508625" y="4435996"/>
            <a:ext cx="12954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03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4500563" y="2780233"/>
            <a:ext cx="21590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4572000" y="3212033"/>
            <a:ext cx="17287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70" name="Line 26"/>
          <p:cNvSpPr>
            <a:spLocks noChangeShapeType="1"/>
          </p:cNvSpPr>
          <p:nvPr/>
        </p:nvSpPr>
        <p:spPr bwMode="auto">
          <a:xfrm>
            <a:off x="3419475" y="4867796"/>
            <a:ext cx="187325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4356100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4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2195513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2411413" y="450902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508625" y="24928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4643438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3635375" y="27802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3132138" y="35723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3708400" y="40041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4427538" y="45804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867400" y="43645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6732588" y="35009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81" name="Text Box 37"/>
          <p:cNvSpPr txBox="1">
            <a:spLocks noChangeArrowheads="1"/>
          </p:cNvSpPr>
          <p:nvPr/>
        </p:nvSpPr>
        <p:spPr bwMode="auto">
          <a:xfrm>
            <a:off x="5364163" y="36438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272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Anwendungen in der Praxis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Erstellung </a:t>
            </a:r>
            <a:r>
              <a:rPr lang="de-DE" dirty="0"/>
              <a:t>von kostengünstigen zusammenhängenden </a:t>
            </a:r>
            <a:r>
              <a:rPr lang="de-DE" dirty="0" smtClean="0"/>
              <a:t>Netzwerken</a:t>
            </a:r>
            <a:endParaRPr lang="de-DE" dirty="0"/>
          </a:p>
          <a:p>
            <a:pPr lvl="1"/>
            <a:r>
              <a:rPr lang="de-DE" dirty="0" smtClean="0"/>
              <a:t>Beispielsweise </a:t>
            </a:r>
            <a:r>
              <a:rPr lang="de-DE" dirty="0"/>
              <a:t>Telefonnetze oder elektrische </a:t>
            </a:r>
            <a:r>
              <a:rPr lang="de-DE" dirty="0" smtClean="0"/>
              <a:t>Netze </a:t>
            </a:r>
          </a:p>
          <a:p>
            <a:r>
              <a:rPr lang="de-DE" dirty="0" smtClean="0"/>
              <a:t>Computernetzwerke </a:t>
            </a:r>
            <a:r>
              <a:rPr lang="de-DE" dirty="0"/>
              <a:t>mit redundanten </a:t>
            </a:r>
            <a:r>
              <a:rPr lang="de-DE" dirty="0" smtClean="0"/>
              <a:t>Pfaden:</a:t>
            </a:r>
          </a:p>
          <a:p>
            <a:pPr lvl="1"/>
            <a:r>
              <a:rPr lang="de-DE" dirty="0" smtClean="0"/>
              <a:t>Spannbäume genutzt zum Routing und dabei zur </a:t>
            </a:r>
            <a:r>
              <a:rPr lang="de-DE" dirty="0"/>
              <a:t>Vermeidung von </a:t>
            </a:r>
            <a:r>
              <a:rPr lang="de-DE" dirty="0" smtClean="0"/>
              <a:t>Paketverdopplungen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0C80-122C-2541-A7A3-0E4B22511831}" type="slidenum">
              <a:rPr lang="de-DE"/>
              <a:pPr/>
              <a:t>178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</a:p>
          <a:p>
            <a:pPr>
              <a:lnSpc>
                <a:spcPct val="80000"/>
              </a:lnSpc>
            </a:pPr>
            <a:r>
              <a:rPr lang="de-DE" sz="2800" dirty="0" err="1"/>
              <a:t>ungerichteter</a:t>
            </a:r>
            <a:r>
              <a:rPr lang="de-DE" sz="2800" dirty="0"/>
              <a:t> Graph </a:t>
            </a:r>
            <a:r>
              <a:rPr lang="de-DE" sz="28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Kantenkosten </a:t>
            </a:r>
            <a:r>
              <a:rPr lang="de-DE" sz="2800" dirty="0" smtClean="0">
                <a:solidFill>
                  <a:schemeClr val="hlink"/>
                </a:solidFill>
              </a:rPr>
              <a:t>c : E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err="1" smtClean="0">
                <a:solidFill>
                  <a:schemeClr val="hlink"/>
                </a:solidFill>
              </a:rPr>
              <a:t>ℝ</a:t>
            </a:r>
            <a:r>
              <a:rPr lang="de-DE" sz="2800" baseline="-25000" dirty="0" smtClean="0">
                <a:solidFill>
                  <a:schemeClr val="hlink"/>
                </a:solidFill>
              </a:rPr>
              <a:t>+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800" dirty="0">
                <a:solidFill>
                  <a:schemeClr val="accent2"/>
                </a:solidFill>
              </a:rPr>
              <a:t>Ausgabe</a:t>
            </a:r>
            <a:r>
              <a:rPr lang="de-DE" sz="2800" dirty="0" smtClean="0">
                <a:solidFill>
                  <a:schemeClr val="accent2"/>
                </a:solidFill>
              </a:rPr>
              <a:t>: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argmin</a:t>
            </a:r>
            <a:r>
              <a:rPr lang="de-DE" sz="28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baseline="-25000" dirty="0" smtClean="0">
                <a:solidFill>
                  <a:schemeClr val="hlink"/>
                </a:solidFill>
              </a:rPr>
              <a:t>E∧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V,T) verbunden</a:t>
            </a:r>
            <a:r>
              <a:rPr lang="de-DE" sz="2800" dirty="0" smtClean="0"/>
              <a:t>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/>
              <a:t>Teilmenge </a:t>
            </a:r>
            <a:r>
              <a:rPr lang="de-DE" sz="2800" dirty="0">
                <a:solidFill>
                  <a:schemeClr val="hlink"/>
                </a:solidFill>
              </a:rPr>
              <a:t>T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, so dass Graph </a:t>
            </a:r>
            <a:r>
              <a:rPr lang="de-DE" sz="2800" dirty="0">
                <a:solidFill>
                  <a:schemeClr val="hlink"/>
                </a:solidFill>
              </a:rPr>
              <a:t>(V,T)</a:t>
            </a:r>
            <a:r>
              <a:rPr lang="de-DE" sz="2800" dirty="0"/>
              <a:t> verbunden und </a:t>
            </a:r>
            <a:r>
              <a:rPr lang="de-DE" sz="2800" dirty="0">
                <a:solidFill>
                  <a:schemeClr val="hlink"/>
                </a:solidFill>
              </a:rPr>
              <a:t>c(T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 smtClean="0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smtClean="0"/>
              <a:t>minimal</a:t>
            </a:r>
          </a:p>
          <a:p>
            <a:pPr>
              <a:lnSpc>
                <a:spcPct val="80000"/>
              </a:lnSpc>
            </a:pPr>
            <a:endParaRPr lang="de-DE" sz="1400" dirty="0"/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formt </a:t>
            </a:r>
            <a:r>
              <a:rPr lang="de-DE" sz="2800" dirty="0">
                <a:solidFill>
                  <a:srgbClr val="FF0000"/>
                </a:solidFill>
              </a:rPr>
              <a:t>immer</a:t>
            </a:r>
            <a:r>
              <a:rPr lang="de-DE" sz="2800" dirty="0"/>
              <a:t> einen Baum (wenn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positiv).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Baum über alle Knoten in </a:t>
            </a:r>
            <a:r>
              <a:rPr lang="de-DE" sz="2800" dirty="0">
                <a:solidFill>
                  <a:schemeClr val="accent2"/>
                </a:solidFill>
              </a:rPr>
              <a:t>V</a:t>
            </a:r>
            <a:r>
              <a:rPr lang="de-DE" sz="2800" dirty="0"/>
              <a:t> mit minimalen </a:t>
            </a:r>
            <a:br>
              <a:rPr lang="de-DE" sz="2800" dirty="0"/>
            </a:br>
            <a:r>
              <a:rPr lang="de-DE" sz="2800" dirty="0"/>
              <a:t>Kosten: </a:t>
            </a:r>
            <a:r>
              <a:rPr lang="de-DE" sz="2800" dirty="0">
                <a:solidFill>
                  <a:srgbClr val="FF0000"/>
                </a:solidFill>
              </a:rPr>
              <a:t>minimaler Spannbaum (MSB)</a:t>
            </a:r>
          </a:p>
        </p:txBody>
      </p:sp>
    </p:spTree>
    <p:extLst>
      <p:ext uri="{BB962C8B-B14F-4D97-AF65-F5344CB8AC3E}">
        <p14:creationId xmlns:p14="http://schemas.microsoft.com/office/powerpoint/2010/main" val="22099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8253-E96E-5349-A69F-5C7221F3AD4B}" type="slidenum">
              <a:rPr lang="de-DE"/>
              <a:pPr/>
              <a:t>179</a:t>
            </a:fld>
            <a:endParaRPr lang="de-DE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Minimaler Spannbaum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9098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1:</a:t>
            </a:r>
            <a:r>
              <a:rPr lang="de-DE" dirty="0" smtClean="0"/>
              <a:t> </a:t>
            </a:r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</a:rPr>
              <a:t>(U,W)</a:t>
            </a:r>
            <a:r>
              <a:rPr lang="de-DE" dirty="0"/>
              <a:t> eine Partition von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(d.h. </a:t>
            </a: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W = V</a:t>
            </a:r>
            <a:r>
              <a:rPr lang="de-DE" dirty="0"/>
              <a:t>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U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⋂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W </a:t>
            </a:r>
            <a:r>
              <a:rPr lang="de-DE" dirty="0" smtClean="0">
                <a:solidFill>
                  <a:schemeClr val="hlink"/>
                </a:solidFill>
              </a:rPr>
              <a:t>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) </a:t>
            </a:r>
            <a:r>
              <a:rPr lang="de-DE" dirty="0"/>
              <a:t>und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={</a:t>
            </a:r>
            <a:r>
              <a:rPr lang="de-DE" dirty="0" err="1">
                <a:solidFill>
                  <a:schemeClr val="hlink"/>
                </a:solidFill>
              </a:rPr>
              <a:t>s,t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/>
              <a:t> eine Kante mit minimalen Kosten mit </a:t>
            </a:r>
            <a:r>
              <a:rPr lang="de-DE" dirty="0" smtClean="0">
                <a:solidFill>
                  <a:schemeClr val="hlink"/>
                </a:solidFill>
              </a:rPr>
              <a:t>s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U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smtClean="0">
                <a:solidFill>
                  <a:schemeClr val="hlink"/>
                </a:solidFill>
              </a:rPr>
              <a:t>t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W</a:t>
            </a:r>
            <a:r>
              <a:rPr lang="de-DE" dirty="0"/>
              <a:t>. Dann gibt es einen minimalen Spannbaum (MSB)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, der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enthält.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>
            <a:off x="2771775" y="3501008"/>
            <a:ext cx="1368425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>
            <a:off x="4787900" y="3572446"/>
            <a:ext cx="1368425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>
            <a:off x="3851275" y="4436046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>
            <a:off x="363537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>
            <a:off x="507682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563938" y="393280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5076825" y="3932808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2987675" y="414870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5580063" y="4148708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2382" name="Text Box 14"/>
          <p:cNvSpPr txBox="1">
            <a:spLocks noChangeArrowheads="1"/>
          </p:cNvSpPr>
          <p:nvPr/>
        </p:nvSpPr>
        <p:spPr bwMode="auto">
          <a:xfrm>
            <a:off x="4356100" y="400424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878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E45-F733-B945-BA53-D7235FA15C66}" type="slidenum">
              <a:rPr lang="de-DE"/>
              <a:pPr/>
              <a:t>18</a:t>
            </a:fld>
            <a:endParaRPr lang="de-DE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3: Adjazenzliste</a:t>
            </a:r>
          </a:p>
        </p:txBody>
      </p:sp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900113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2268538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900113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268538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>
            <a:off x="1331913" y="218556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2484438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 flipH="1">
            <a:off x="1333500" y="333809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flipH="1" flipV="1">
            <a:off x="1116013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260475" y="2328441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1260475" y="2328441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3276600" y="2690391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51482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4" name="Oval 16"/>
          <p:cNvSpPr>
            <a:spLocks noChangeArrowheads="1"/>
          </p:cNvSpPr>
          <p:nvPr/>
        </p:nvSpPr>
        <p:spPr bwMode="auto">
          <a:xfrm>
            <a:off x="52927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 flipH="1">
            <a:off x="500380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4716463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4716463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005388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 flipV="1">
            <a:off x="4860925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645025" y="225859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55800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2" name="Oval 24"/>
          <p:cNvSpPr>
            <a:spLocks noChangeArrowheads="1"/>
          </p:cNvSpPr>
          <p:nvPr/>
        </p:nvSpPr>
        <p:spPr bwMode="auto">
          <a:xfrm>
            <a:off x="57245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 flipH="1">
            <a:off x="5653088" y="2474491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4" name="Rectangle 26"/>
          <p:cNvSpPr>
            <a:spLocks noChangeArrowheads="1"/>
          </p:cNvSpPr>
          <p:nvPr/>
        </p:nvSpPr>
        <p:spPr bwMode="auto">
          <a:xfrm>
            <a:off x="5437188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55" name="Rectangle 27"/>
          <p:cNvSpPr>
            <a:spLocks noChangeArrowheads="1"/>
          </p:cNvSpPr>
          <p:nvPr/>
        </p:nvSpPr>
        <p:spPr bwMode="auto">
          <a:xfrm>
            <a:off x="5437188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5726113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 flipV="1">
            <a:off x="5580063" y="341111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8" name="Rectangle 30"/>
          <p:cNvSpPr>
            <a:spLocks noChangeArrowheads="1"/>
          </p:cNvSpPr>
          <p:nvPr/>
        </p:nvSpPr>
        <p:spPr bwMode="auto">
          <a:xfrm>
            <a:off x="60118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9" name="Oval 31"/>
          <p:cNvSpPr>
            <a:spLocks noChangeArrowheads="1"/>
          </p:cNvSpPr>
          <p:nvPr/>
        </p:nvSpPr>
        <p:spPr bwMode="auto">
          <a:xfrm>
            <a:off x="61563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>
            <a:off x="6227763" y="2474491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1" name="Rectangle 33"/>
          <p:cNvSpPr>
            <a:spLocks noChangeArrowheads="1"/>
          </p:cNvSpPr>
          <p:nvPr/>
        </p:nvSpPr>
        <p:spPr bwMode="auto">
          <a:xfrm>
            <a:off x="6156325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62" name="Rectangle 34"/>
          <p:cNvSpPr>
            <a:spLocks noChangeArrowheads="1"/>
          </p:cNvSpPr>
          <p:nvPr/>
        </p:nvSpPr>
        <p:spPr bwMode="auto">
          <a:xfrm flipH="1">
            <a:off x="6445250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3" name="Oval 35"/>
          <p:cNvSpPr>
            <a:spLocks noChangeArrowheads="1"/>
          </p:cNvSpPr>
          <p:nvPr/>
        </p:nvSpPr>
        <p:spPr bwMode="auto">
          <a:xfrm flipH="1">
            <a:off x="6589713" y="240146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4" name="Line 36"/>
          <p:cNvSpPr>
            <a:spLocks noChangeShapeType="1"/>
          </p:cNvSpPr>
          <p:nvPr/>
        </p:nvSpPr>
        <p:spPr bwMode="auto">
          <a:xfrm>
            <a:off x="666115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5" name="Rectangle 37"/>
          <p:cNvSpPr>
            <a:spLocks noChangeArrowheads="1"/>
          </p:cNvSpPr>
          <p:nvPr/>
        </p:nvSpPr>
        <p:spPr bwMode="auto">
          <a:xfrm>
            <a:off x="6877050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66" name="Text Box 38"/>
          <p:cNvSpPr txBox="1">
            <a:spLocks noChangeArrowheads="1"/>
          </p:cNvSpPr>
          <p:nvPr/>
        </p:nvSpPr>
        <p:spPr bwMode="auto">
          <a:xfrm>
            <a:off x="52006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4167" name="Text Box 39"/>
          <p:cNvSpPr txBox="1">
            <a:spLocks noChangeArrowheads="1"/>
          </p:cNvSpPr>
          <p:nvPr/>
        </p:nvSpPr>
        <p:spPr bwMode="auto">
          <a:xfrm>
            <a:off x="64960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6229350" y="398579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9" name="Text Box 41"/>
          <p:cNvSpPr txBox="1">
            <a:spLocks noChangeArrowheads="1"/>
          </p:cNvSpPr>
          <p:nvPr/>
        </p:nvSpPr>
        <p:spPr bwMode="auto">
          <a:xfrm>
            <a:off x="2555875" y="4490616"/>
            <a:ext cx="5938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V: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[1..n]</a:t>
            </a:r>
            <a:r>
              <a:rPr lang="de-DE" sz="2400"/>
              <a:t> of</a:t>
            </a:r>
            <a:r>
              <a:rPr lang="de-DE" sz="2400">
                <a:solidFill>
                  <a:schemeClr val="hlink"/>
                </a:solidFill>
              </a:rPr>
              <a:t> List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9338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347-D59B-D247-86C5-BEB0D481F42A}" type="slidenum">
              <a:rPr lang="de-DE"/>
              <a:pPr/>
              <a:t>180</a:t>
            </a:fld>
            <a:endParaRPr lang="de-DE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52988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 1: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/>
              <a:t>Betrachte beliebigen MSB </a:t>
            </a:r>
            <a:r>
              <a:rPr lang="de-DE" sz="2800" dirty="0" smtClean="0">
                <a:solidFill>
                  <a:schemeClr val="hlink"/>
                </a:solidFill>
              </a:rPr>
              <a:t>T'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={</a:t>
            </a:r>
            <a:r>
              <a:rPr lang="de-DE" sz="2800" dirty="0" err="1">
                <a:solidFill>
                  <a:schemeClr val="hlink"/>
                </a:solidFill>
              </a:rPr>
              <a:t>s,t</a:t>
            </a:r>
            <a:r>
              <a:rPr lang="de-DE" sz="2800" dirty="0">
                <a:solidFill>
                  <a:schemeClr val="hlink"/>
                </a:solidFill>
              </a:rPr>
              <a:t>}: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(U,W)-</a:t>
            </a:r>
            <a:r>
              <a:rPr lang="de-DE" sz="2800" dirty="0"/>
              <a:t>Kante minimaler Kosten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Ersetzung von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durch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führt zu Baum </a:t>
            </a:r>
            <a:r>
              <a:rPr lang="de-DE" sz="2800" dirty="0" smtClean="0">
                <a:solidFill>
                  <a:schemeClr val="hlink"/>
                </a:solidFill>
              </a:rPr>
              <a:t>T'',</a:t>
            </a:r>
            <a:r>
              <a:rPr lang="de-DE" sz="2800" dirty="0" smtClean="0"/>
              <a:t> </a:t>
            </a:r>
            <a:r>
              <a:rPr lang="de-DE" sz="2800" dirty="0"/>
              <a:t>der höchstens Kosten von MSB </a:t>
            </a:r>
            <a:r>
              <a:rPr lang="de-DE" sz="2800" dirty="0" smtClean="0">
                <a:solidFill>
                  <a:schemeClr val="hlink"/>
                </a:solidFill>
              </a:rPr>
              <a:t>T'</a:t>
            </a:r>
            <a:r>
              <a:rPr lang="de-DE" sz="2800" dirty="0" smtClean="0"/>
              <a:t> </a:t>
            </a:r>
            <a:r>
              <a:rPr lang="de-DE" sz="2800" dirty="0"/>
              <a:t>hat, also MSB ist</a:t>
            </a:r>
          </a:p>
        </p:txBody>
      </p:sp>
      <p:sp>
        <p:nvSpPr>
          <p:cNvPr id="443396" name="Oval 4"/>
          <p:cNvSpPr>
            <a:spLocks noChangeArrowheads="1"/>
          </p:cNvSpPr>
          <p:nvPr/>
        </p:nvSpPr>
        <p:spPr bwMode="auto">
          <a:xfrm>
            <a:off x="2627313" y="2852936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3397" name="Oval 5"/>
          <p:cNvSpPr>
            <a:spLocks noChangeArrowheads="1"/>
          </p:cNvSpPr>
          <p:nvPr/>
        </p:nvSpPr>
        <p:spPr bwMode="auto">
          <a:xfrm>
            <a:off x="4643438" y="2924373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398" name="Line 6"/>
          <p:cNvSpPr>
            <a:spLocks noChangeShapeType="1"/>
          </p:cNvSpPr>
          <p:nvPr/>
        </p:nvSpPr>
        <p:spPr bwMode="auto">
          <a:xfrm>
            <a:off x="3706813" y="3572073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399" name="Oval 7"/>
          <p:cNvSpPr>
            <a:spLocks noChangeArrowheads="1"/>
          </p:cNvSpPr>
          <p:nvPr/>
        </p:nvSpPr>
        <p:spPr bwMode="auto">
          <a:xfrm>
            <a:off x="349091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0" name="Oval 8"/>
          <p:cNvSpPr>
            <a:spLocks noChangeArrowheads="1"/>
          </p:cNvSpPr>
          <p:nvPr/>
        </p:nvSpPr>
        <p:spPr bwMode="auto">
          <a:xfrm>
            <a:off x="493236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3419475" y="30688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932363" y="3068836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2843213" y="350063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5435600" y="3500636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4211638" y="31402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3406" name="Freeform 14"/>
          <p:cNvSpPr>
            <a:spLocks/>
          </p:cNvSpPr>
          <p:nvPr/>
        </p:nvSpPr>
        <p:spPr bwMode="auto">
          <a:xfrm>
            <a:off x="3336925" y="3441898"/>
            <a:ext cx="2541588" cy="936625"/>
          </a:xfrm>
          <a:custGeom>
            <a:avLst/>
            <a:gdLst>
              <a:gd name="T0" fmla="*/ 143 w 1601"/>
              <a:gd name="T1" fmla="*/ 83 h 590"/>
              <a:gd name="T2" fmla="*/ 7 w 1601"/>
              <a:gd name="T3" fmla="*/ 219 h 590"/>
              <a:gd name="T4" fmla="*/ 98 w 1601"/>
              <a:gd name="T5" fmla="*/ 355 h 590"/>
              <a:gd name="T6" fmla="*/ 234 w 1601"/>
              <a:gd name="T7" fmla="*/ 536 h 590"/>
              <a:gd name="T8" fmla="*/ 1050 w 1601"/>
              <a:gd name="T9" fmla="*/ 491 h 590"/>
              <a:gd name="T10" fmla="*/ 1322 w 1601"/>
              <a:gd name="T11" fmla="*/ 582 h 590"/>
              <a:gd name="T12" fmla="*/ 1594 w 1601"/>
              <a:gd name="T13" fmla="*/ 446 h 590"/>
              <a:gd name="T14" fmla="*/ 1277 w 1601"/>
              <a:gd name="T15" fmla="*/ 264 h 590"/>
              <a:gd name="T16" fmla="*/ 1277 w 1601"/>
              <a:gd name="T17" fmla="*/ 38 h 590"/>
              <a:gd name="T18" fmla="*/ 1096 w 1601"/>
              <a:gd name="T19" fmla="*/ 3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1" h="590">
                <a:moveTo>
                  <a:pt x="143" y="83"/>
                </a:moveTo>
                <a:cubicBezTo>
                  <a:pt x="78" y="128"/>
                  <a:pt x="14" y="174"/>
                  <a:pt x="7" y="219"/>
                </a:cubicBezTo>
                <a:cubicBezTo>
                  <a:pt x="0" y="264"/>
                  <a:pt x="60" y="302"/>
                  <a:pt x="98" y="355"/>
                </a:cubicBezTo>
                <a:cubicBezTo>
                  <a:pt x="136" y="408"/>
                  <a:pt x="75" y="513"/>
                  <a:pt x="234" y="536"/>
                </a:cubicBezTo>
                <a:cubicBezTo>
                  <a:pt x="393" y="559"/>
                  <a:pt x="869" y="483"/>
                  <a:pt x="1050" y="491"/>
                </a:cubicBezTo>
                <a:cubicBezTo>
                  <a:pt x="1231" y="499"/>
                  <a:pt x="1231" y="590"/>
                  <a:pt x="1322" y="582"/>
                </a:cubicBezTo>
                <a:cubicBezTo>
                  <a:pt x="1413" y="574"/>
                  <a:pt x="1601" y="499"/>
                  <a:pt x="1594" y="446"/>
                </a:cubicBezTo>
                <a:cubicBezTo>
                  <a:pt x="1587" y="393"/>
                  <a:pt x="1330" y="332"/>
                  <a:pt x="1277" y="264"/>
                </a:cubicBezTo>
                <a:cubicBezTo>
                  <a:pt x="1224" y="196"/>
                  <a:pt x="1307" y="76"/>
                  <a:pt x="1277" y="38"/>
                </a:cubicBezTo>
                <a:cubicBezTo>
                  <a:pt x="1247" y="0"/>
                  <a:pt x="1171" y="19"/>
                  <a:pt x="1096" y="3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4067175" y="4292798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 </a:t>
            </a:r>
            <a:r>
              <a:rPr lang="de-DE" dirty="0" smtClean="0">
                <a:solidFill>
                  <a:srgbClr val="FF0000"/>
                </a:solidFill>
              </a:rPr>
              <a:t>T'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4211638" y="3860998"/>
            <a:ext cx="341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'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42F-EA59-FC4B-96E0-805DA83D1F6F}" type="slidenum">
              <a:rPr lang="de-DE"/>
              <a:pPr/>
              <a:t>181</a:t>
            </a:fld>
            <a:endParaRPr lang="de-DE"/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 flipH="1">
            <a:off x="3851275" y="2996828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29" name="Line 13"/>
          <p:cNvSpPr>
            <a:spLocks noChangeShapeType="1"/>
          </p:cNvSpPr>
          <p:nvPr/>
        </p:nvSpPr>
        <p:spPr bwMode="auto">
          <a:xfrm flipH="1">
            <a:off x="2987675" y="3069853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0" name="Line 14"/>
          <p:cNvSpPr>
            <a:spLocks noChangeShapeType="1"/>
          </p:cNvSpPr>
          <p:nvPr/>
        </p:nvSpPr>
        <p:spPr bwMode="auto">
          <a:xfrm>
            <a:off x="2916238" y="364452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2987675" y="4654178"/>
            <a:ext cx="9366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3995738" y="4941516"/>
            <a:ext cx="12969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3" name="Line 17"/>
          <p:cNvSpPr>
            <a:spLocks noChangeShapeType="1"/>
          </p:cNvSpPr>
          <p:nvPr/>
        </p:nvSpPr>
        <p:spPr bwMode="auto">
          <a:xfrm flipV="1">
            <a:off x="5292725" y="4509716"/>
            <a:ext cx="8636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flipV="1">
            <a:off x="6227763" y="3428628"/>
            <a:ext cx="730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 flipH="1" flipV="1">
            <a:off x="5148263" y="2996828"/>
            <a:ext cx="1079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2:</a:t>
            </a:r>
            <a:r>
              <a:rPr lang="de-DE" dirty="0" smtClean="0"/>
              <a:t> </a:t>
            </a:r>
            <a:r>
              <a:rPr lang="de-DE" dirty="0"/>
              <a:t>Betrachte beliebigen Kreis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und sei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Kante in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mit maximalen Kosten. Dann ist jeder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ohne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auch ein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>
            <a:off x="37798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2843213" y="35016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>
            <a:off x="2843213" y="450971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3851275" y="47970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5148263" y="487007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>
            <a:off x="6084888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6156325" y="33571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5003800" y="29253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3348038" y="43652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4427538" y="45811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5508625" y="422079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39" name="Text Box 23"/>
          <p:cNvSpPr txBox="1">
            <a:spLocks noChangeArrowheads="1"/>
          </p:cNvSpPr>
          <p:nvPr/>
        </p:nvSpPr>
        <p:spPr bwMode="auto">
          <a:xfrm>
            <a:off x="5867400" y="37889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4440" name="Text Box 24"/>
          <p:cNvSpPr txBox="1">
            <a:spLocks noChangeArrowheads="1"/>
          </p:cNvSpPr>
          <p:nvPr/>
        </p:nvSpPr>
        <p:spPr bwMode="auto">
          <a:xfrm>
            <a:off x="5435600" y="3285753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41" name="Text Box 25"/>
          <p:cNvSpPr txBox="1">
            <a:spLocks noChangeArrowheads="1"/>
          </p:cNvSpPr>
          <p:nvPr/>
        </p:nvSpPr>
        <p:spPr bwMode="auto">
          <a:xfrm>
            <a:off x="4427538" y="31412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3492500" y="33571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43" name="Text Box 27"/>
          <p:cNvSpPr txBox="1">
            <a:spLocks noChangeArrowheads="1"/>
          </p:cNvSpPr>
          <p:nvPr/>
        </p:nvSpPr>
        <p:spPr bwMode="auto">
          <a:xfrm>
            <a:off x="2987675" y="3862016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5651500" y="278092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713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1D60-24F5-2F40-A041-F33AEA2BAA75}" type="slidenum">
              <a:rPr lang="de-DE"/>
              <a:pPr/>
              <a:t>182</a:t>
            </a:fld>
            <a:endParaRPr lang="de-DE"/>
          </a:p>
        </p:txBody>
      </p:sp>
      <p:sp>
        <p:nvSpPr>
          <p:cNvPr id="445464" name="Line 24"/>
          <p:cNvSpPr>
            <a:spLocks noChangeShapeType="1"/>
          </p:cNvSpPr>
          <p:nvPr/>
        </p:nvSpPr>
        <p:spPr bwMode="auto">
          <a:xfrm flipH="1">
            <a:off x="5940425" y="4652963"/>
            <a:ext cx="6492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5" name="Line 25"/>
          <p:cNvSpPr>
            <a:spLocks noChangeShapeType="1"/>
          </p:cNvSpPr>
          <p:nvPr/>
        </p:nvSpPr>
        <p:spPr bwMode="auto">
          <a:xfrm>
            <a:off x="5868988" y="5084763"/>
            <a:ext cx="287337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6" name="Line 26"/>
          <p:cNvSpPr>
            <a:spLocks noChangeShapeType="1"/>
          </p:cNvSpPr>
          <p:nvPr/>
        </p:nvSpPr>
        <p:spPr bwMode="auto">
          <a:xfrm>
            <a:off x="6229350" y="5732463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7" name="Line 27"/>
          <p:cNvSpPr>
            <a:spLocks noChangeShapeType="1"/>
          </p:cNvSpPr>
          <p:nvPr/>
        </p:nvSpPr>
        <p:spPr bwMode="auto">
          <a:xfrm flipV="1">
            <a:off x="7021513" y="5661025"/>
            <a:ext cx="9350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 flipV="1">
            <a:off x="8029575" y="4940300"/>
            <a:ext cx="2159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 flipH="1" flipV="1">
            <a:off x="7597775" y="4652963"/>
            <a:ext cx="5746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 2: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</a:p>
          <a:p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enthalte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,  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es gibt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von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ergibt MSB </a:t>
            </a:r>
            <a:r>
              <a:rPr lang="de-DE" sz="2800" dirty="0" smtClean="0">
                <a:solidFill>
                  <a:schemeClr val="hlink"/>
                </a:solidFill>
              </a:rPr>
              <a:t>T' </a:t>
            </a:r>
            <a:r>
              <a:rPr lang="de-DE" sz="2800" dirty="0"/>
              <a:t>ohne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445444" name="Oval 4"/>
          <p:cNvSpPr>
            <a:spLocks noChangeArrowheads="1"/>
          </p:cNvSpPr>
          <p:nvPr/>
        </p:nvSpPr>
        <p:spPr bwMode="auto">
          <a:xfrm>
            <a:off x="3636963" y="350076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5" name="Oval 5"/>
          <p:cNvSpPr>
            <a:spLocks noChangeArrowheads="1"/>
          </p:cNvSpPr>
          <p:nvPr/>
        </p:nvSpPr>
        <p:spPr bwMode="auto">
          <a:xfrm>
            <a:off x="4716463" y="35007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852863" y="3645222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4141788" y="32848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 rot="5400000">
            <a:off x="2628900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9" name="AutoShape 9"/>
          <p:cNvSpPr>
            <a:spLocks noChangeArrowheads="1"/>
          </p:cNvSpPr>
          <p:nvPr/>
        </p:nvSpPr>
        <p:spPr bwMode="auto">
          <a:xfrm rot="16200000" flipH="1">
            <a:off x="4862512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2825750" y="3376935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v</a:t>
            </a: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3616325" y="30895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4716463" y="3068960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5365750" y="3357885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w</a:t>
            </a:r>
          </a:p>
        </p:txBody>
      </p:sp>
      <p:sp>
        <p:nvSpPr>
          <p:cNvPr id="445454" name="Oval 14"/>
          <p:cNvSpPr>
            <a:spLocks noChangeArrowheads="1"/>
          </p:cNvSpPr>
          <p:nvPr/>
        </p:nvSpPr>
        <p:spPr bwMode="auto">
          <a:xfrm>
            <a:off x="6445250" y="4508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7524750" y="45085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>
            <a:off x="6661150" y="46529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6948488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58" name="Oval 18"/>
          <p:cNvSpPr>
            <a:spLocks noChangeArrowheads="1"/>
          </p:cNvSpPr>
          <p:nvPr/>
        </p:nvSpPr>
        <p:spPr bwMode="auto">
          <a:xfrm>
            <a:off x="5797550" y="49403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9" name="Oval 19"/>
          <p:cNvSpPr>
            <a:spLocks noChangeArrowheads="1"/>
          </p:cNvSpPr>
          <p:nvPr/>
        </p:nvSpPr>
        <p:spPr bwMode="auto">
          <a:xfrm>
            <a:off x="6084888" y="5589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0" name="Oval 20"/>
          <p:cNvSpPr>
            <a:spLocks noChangeArrowheads="1"/>
          </p:cNvSpPr>
          <p:nvPr/>
        </p:nvSpPr>
        <p:spPr bwMode="auto">
          <a:xfrm>
            <a:off x="6948488" y="587692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1" name="Oval 21"/>
          <p:cNvSpPr>
            <a:spLocks noChangeArrowheads="1"/>
          </p:cNvSpPr>
          <p:nvPr/>
        </p:nvSpPr>
        <p:spPr bwMode="auto">
          <a:xfrm>
            <a:off x="78851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2" name="Oval 22"/>
          <p:cNvSpPr>
            <a:spLocks noChangeArrowheads="1"/>
          </p:cNvSpPr>
          <p:nvPr/>
        </p:nvSpPr>
        <p:spPr bwMode="auto">
          <a:xfrm>
            <a:off x="8101013" y="486886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6877050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</a:p>
        </p:txBody>
      </p:sp>
      <p:sp>
        <p:nvSpPr>
          <p:cNvPr id="445470" name="Oval 30"/>
          <p:cNvSpPr>
            <a:spLocks noChangeArrowheads="1"/>
          </p:cNvSpPr>
          <p:nvPr/>
        </p:nvSpPr>
        <p:spPr bwMode="auto">
          <a:xfrm>
            <a:off x="754981" y="443711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1" name="Oval 31"/>
          <p:cNvSpPr>
            <a:spLocks noChangeArrowheads="1"/>
          </p:cNvSpPr>
          <p:nvPr/>
        </p:nvSpPr>
        <p:spPr bwMode="auto">
          <a:xfrm>
            <a:off x="2030824" y="4437112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6300788" y="5876925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/>
              <a:t>e</a:t>
            </a:r>
            <a:r>
              <a:rPr lang="de-DE" dirty="0" smtClean="0"/>
              <a:t>'</a:t>
            </a:r>
            <a:endParaRPr lang="de-DE" dirty="0"/>
          </a:p>
        </p:txBody>
      </p:sp>
      <p:sp>
        <p:nvSpPr>
          <p:cNvPr id="445473" name="Text Box 33"/>
          <p:cNvSpPr txBox="1">
            <a:spLocks noChangeArrowheads="1"/>
          </p:cNvSpPr>
          <p:nvPr/>
        </p:nvSpPr>
        <p:spPr bwMode="auto">
          <a:xfrm>
            <a:off x="6208713" y="3230885"/>
            <a:ext cx="231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e</a:t>
            </a:r>
            <a:r>
              <a:rPr lang="en-US" sz="2400"/>
              <a:t> maximal für </a:t>
            </a:r>
            <a:r>
              <a:rPr lang="en-US" sz="2400">
                <a:solidFill>
                  <a:schemeClr val="hlin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924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1DA-2A8E-8B4B-9338-2993A0CB45BB}" type="slidenum">
              <a:rPr lang="de-DE"/>
              <a:pPr/>
              <a:t>183</a:t>
            </a:fld>
            <a:endParaRPr lang="de-DE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1:</a:t>
            </a:r>
            <a:r>
              <a:rPr lang="de-DE" dirty="0">
                <a:solidFill>
                  <a:schemeClr val="accent2"/>
                </a:solidFill>
              </a:rPr>
              <a:t/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Wähle wiederholt Kante mit minimalen Kosten, die verschiedene ZHKs verbindet, bis eine ZHK übrig 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>
            <a:off x="2987675" y="34423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>
            <a:off x="4787900" y="32264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5435600" y="56029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6443663" y="36582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6948488" y="49536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3" name="Line 9"/>
          <p:cNvSpPr>
            <a:spLocks noChangeShapeType="1"/>
          </p:cNvSpPr>
          <p:nvPr/>
        </p:nvSpPr>
        <p:spPr bwMode="auto">
          <a:xfrm>
            <a:off x="2411413" y="4810772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V="1">
            <a:off x="3490913" y="4810772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5" name="Line 11"/>
          <p:cNvSpPr>
            <a:spLocks noChangeShapeType="1"/>
          </p:cNvSpPr>
          <p:nvPr/>
        </p:nvSpPr>
        <p:spPr bwMode="auto">
          <a:xfrm flipV="1">
            <a:off x="2411413" y="3658247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6" name="Line 12"/>
          <p:cNvSpPr>
            <a:spLocks noChangeShapeType="1"/>
          </p:cNvSpPr>
          <p:nvPr/>
        </p:nvSpPr>
        <p:spPr bwMode="auto">
          <a:xfrm>
            <a:off x="3130550" y="3658247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7" name="Line 13"/>
          <p:cNvSpPr>
            <a:spLocks noChangeShapeType="1"/>
          </p:cNvSpPr>
          <p:nvPr/>
        </p:nvSpPr>
        <p:spPr bwMode="auto">
          <a:xfrm flipV="1">
            <a:off x="3203575" y="3297884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8" name="Line 14"/>
          <p:cNvSpPr>
            <a:spLocks noChangeShapeType="1"/>
          </p:cNvSpPr>
          <p:nvPr/>
        </p:nvSpPr>
        <p:spPr bwMode="auto">
          <a:xfrm flipH="1" flipV="1">
            <a:off x="5003800" y="3370909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 flipV="1">
            <a:off x="5651500" y="5098109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>
            <a:off x="6588125" y="3874147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 flipH="1">
            <a:off x="4643438" y="3442347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2" name="Line 18"/>
          <p:cNvSpPr>
            <a:spLocks noChangeShapeType="1"/>
          </p:cNvSpPr>
          <p:nvPr/>
        </p:nvSpPr>
        <p:spPr bwMode="auto">
          <a:xfrm flipV="1">
            <a:off x="4714875" y="3874147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3" name="Line 19"/>
          <p:cNvSpPr>
            <a:spLocks noChangeShapeType="1"/>
          </p:cNvSpPr>
          <p:nvPr/>
        </p:nvSpPr>
        <p:spPr bwMode="auto">
          <a:xfrm>
            <a:off x="3562350" y="5529909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4498975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2266950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348038" y="53870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2338388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2554288" y="517113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5651500" y="31550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4786313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3778250" y="34423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3275013" y="42345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3851275" y="46663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4" name="Text Box 30"/>
          <p:cNvSpPr txBox="1">
            <a:spLocks noChangeArrowheads="1"/>
          </p:cNvSpPr>
          <p:nvPr/>
        </p:nvSpPr>
        <p:spPr bwMode="auto">
          <a:xfrm>
            <a:off x="4570413" y="52425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6010275" y="50266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6875463" y="41630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2195513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2916238" y="3370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9" name="Oval 35"/>
          <p:cNvSpPr>
            <a:spLocks noChangeArrowheads="1"/>
          </p:cNvSpPr>
          <p:nvPr/>
        </p:nvSpPr>
        <p:spPr bwMode="auto">
          <a:xfrm>
            <a:off x="4716463" y="315342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0" name="Oval 36"/>
          <p:cNvSpPr>
            <a:spLocks noChangeArrowheads="1"/>
          </p:cNvSpPr>
          <p:nvPr/>
        </p:nvSpPr>
        <p:spPr bwMode="auto">
          <a:xfrm>
            <a:off x="4427538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1" name="Oval 37"/>
          <p:cNvSpPr>
            <a:spLocks noChangeArrowheads="1"/>
          </p:cNvSpPr>
          <p:nvPr/>
        </p:nvSpPr>
        <p:spPr bwMode="auto">
          <a:xfrm>
            <a:off x="3276600" y="53140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2" name="Oval 38"/>
          <p:cNvSpPr>
            <a:spLocks noChangeArrowheads="1"/>
          </p:cNvSpPr>
          <p:nvPr/>
        </p:nvSpPr>
        <p:spPr bwMode="auto">
          <a:xfrm>
            <a:off x="5364163" y="5529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3" name="Oval 39"/>
          <p:cNvSpPr>
            <a:spLocks noChangeArrowheads="1"/>
          </p:cNvSpPr>
          <p:nvPr/>
        </p:nvSpPr>
        <p:spPr bwMode="auto">
          <a:xfrm>
            <a:off x="6877050" y="48822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4" name="Oval 40"/>
          <p:cNvSpPr>
            <a:spLocks noChangeArrowheads="1"/>
          </p:cNvSpPr>
          <p:nvPr/>
        </p:nvSpPr>
        <p:spPr bwMode="auto">
          <a:xfrm>
            <a:off x="6372225" y="35868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5" name="Oval 41"/>
          <p:cNvSpPr>
            <a:spLocks noChangeArrowheads="1"/>
          </p:cNvSpPr>
          <p:nvPr/>
        </p:nvSpPr>
        <p:spPr bwMode="auto">
          <a:xfrm rot="1959595">
            <a:off x="1849438" y="4740922"/>
            <a:ext cx="2089150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6" name="Oval 42"/>
          <p:cNvSpPr>
            <a:spLocks noChangeArrowheads="1"/>
          </p:cNvSpPr>
          <p:nvPr/>
        </p:nvSpPr>
        <p:spPr bwMode="auto">
          <a:xfrm rot="857833">
            <a:off x="4425950" y="3153422"/>
            <a:ext cx="2592388" cy="854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7" name="Oval 43"/>
          <p:cNvSpPr>
            <a:spLocks noChangeArrowheads="1"/>
          </p:cNvSpPr>
          <p:nvPr/>
        </p:nvSpPr>
        <p:spPr bwMode="auto">
          <a:xfrm rot="193640">
            <a:off x="1979613" y="4090047"/>
            <a:ext cx="3168650" cy="1747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8" name="Oval 44"/>
          <p:cNvSpPr>
            <a:spLocks noChangeArrowheads="1"/>
          </p:cNvSpPr>
          <p:nvPr/>
        </p:nvSpPr>
        <p:spPr bwMode="auto">
          <a:xfrm rot="-265822">
            <a:off x="1835150" y="3226447"/>
            <a:ext cx="3168650" cy="26654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9" name="Oval 45"/>
          <p:cNvSpPr>
            <a:spLocks noChangeArrowheads="1"/>
          </p:cNvSpPr>
          <p:nvPr/>
        </p:nvSpPr>
        <p:spPr bwMode="auto">
          <a:xfrm rot="1867675">
            <a:off x="4257675" y="3340747"/>
            <a:ext cx="3744913" cy="16684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0" name="Oval 46"/>
          <p:cNvSpPr>
            <a:spLocks noChangeArrowheads="1"/>
          </p:cNvSpPr>
          <p:nvPr/>
        </p:nvSpPr>
        <p:spPr bwMode="auto">
          <a:xfrm rot="5120140">
            <a:off x="4297363" y="2853384"/>
            <a:ext cx="3430588" cy="3024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1" name="Oval 47"/>
          <p:cNvSpPr>
            <a:spLocks noChangeArrowheads="1"/>
          </p:cNvSpPr>
          <p:nvPr/>
        </p:nvSpPr>
        <p:spPr bwMode="auto">
          <a:xfrm>
            <a:off x="1547813" y="3010547"/>
            <a:ext cx="6192837" cy="302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2" name="Text Box 48"/>
          <p:cNvSpPr txBox="1">
            <a:spLocks noChangeArrowheads="1"/>
          </p:cNvSpPr>
          <p:nvPr/>
        </p:nvSpPr>
        <p:spPr bwMode="auto">
          <a:xfrm>
            <a:off x="5508625" y="43059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82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46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4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4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4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4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97" grpId="0" animBg="1"/>
      <p:bldP spid="446498" grpId="0" animBg="1"/>
      <p:bldP spid="446499" grpId="0" animBg="1"/>
      <p:bldP spid="446500" grpId="0" animBg="1"/>
      <p:bldP spid="446501" grpId="0" animBg="1"/>
      <p:bldP spid="446502" grpId="0" animBg="1"/>
      <p:bldP spid="446503" grpId="0" animBg="1"/>
      <p:bldP spid="446504" grpId="0" animBg="1"/>
      <p:bldP spid="446505" grpId="0" animBg="1"/>
      <p:bldP spid="446505" grpId="1" animBg="1"/>
      <p:bldP spid="446506" grpId="0" animBg="1"/>
      <p:bldP spid="446506" grpId="1" animBg="1"/>
      <p:bldP spid="446507" grpId="0" animBg="1"/>
      <p:bldP spid="446507" grpId="1" animBg="1"/>
      <p:bldP spid="446508" grpId="0" animBg="1"/>
      <p:bldP spid="446508" grpId="1" animBg="1"/>
      <p:bldP spid="446509" grpId="0" animBg="1"/>
      <p:bldP spid="446509" grpId="1" animBg="1"/>
      <p:bldP spid="446510" grpId="0" animBg="1"/>
      <p:bldP spid="446510" grpId="1" animBg="1"/>
      <p:bldP spid="446511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0594-4BBE-5D47-8DB0-3A6317ADBA68}" type="slidenum">
              <a:rPr lang="de-DE"/>
              <a:pPr/>
              <a:t>184</a:t>
            </a:fld>
            <a:endParaRPr lang="de-DE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2: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Lösche wiederholt Kante mit maximalen Kosten, die Zusammenhang nicht </a:t>
            </a:r>
            <a:r>
              <a:rPr lang="de-DE" dirty="0" smtClean="0"/>
              <a:t>gefährdet</a:t>
            </a:r>
            <a:r>
              <a:rPr lang="de-DE" dirty="0"/>
              <a:t>, bis ein Baum übrig</a:t>
            </a:r>
          </a:p>
        </p:txBody>
      </p:sp>
      <p:sp>
        <p:nvSpPr>
          <p:cNvPr id="447492" name="Oval 4"/>
          <p:cNvSpPr>
            <a:spLocks noChangeArrowheads="1"/>
          </p:cNvSpPr>
          <p:nvPr/>
        </p:nvSpPr>
        <p:spPr bwMode="auto">
          <a:xfrm>
            <a:off x="2916238" y="32122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3" name="Oval 5"/>
          <p:cNvSpPr>
            <a:spLocks noChangeArrowheads="1"/>
          </p:cNvSpPr>
          <p:nvPr/>
        </p:nvSpPr>
        <p:spPr bwMode="auto">
          <a:xfrm>
            <a:off x="4716463" y="29963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4" name="Oval 6"/>
          <p:cNvSpPr>
            <a:spLocks noChangeArrowheads="1"/>
          </p:cNvSpPr>
          <p:nvPr/>
        </p:nvSpPr>
        <p:spPr bwMode="auto">
          <a:xfrm>
            <a:off x="5364163" y="53728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5" name="Oval 7"/>
          <p:cNvSpPr>
            <a:spLocks noChangeArrowheads="1"/>
          </p:cNvSpPr>
          <p:nvPr/>
        </p:nvSpPr>
        <p:spPr bwMode="auto">
          <a:xfrm>
            <a:off x="6372225" y="34281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6" name="Oval 8"/>
          <p:cNvSpPr>
            <a:spLocks noChangeArrowheads="1"/>
          </p:cNvSpPr>
          <p:nvPr/>
        </p:nvSpPr>
        <p:spPr bwMode="auto">
          <a:xfrm>
            <a:off x="6877050" y="47235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2339975" y="4580707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3419475" y="4580707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2339975" y="3428182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3059113" y="3428182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3132138" y="3067819"/>
            <a:ext cx="15827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H="1" flipV="1">
            <a:off x="4932363" y="3140844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V="1">
            <a:off x="5580063" y="4868044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6516688" y="3644082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4572000" y="3212282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V="1">
            <a:off x="4643438" y="3644082"/>
            <a:ext cx="17287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7" name="Line 19"/>
          <p:cNvSpPr>
            <a:spLocks noChangeShapeType="1"/>
          </p:cNvSpPr>
          <p:nvPr/>
        </p:nvSpPr>
        <p:spPr bwMode="auto">
          <a:xfrm>
            <a:off x="3490913" y="5299844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8" name="Oval 20"/>
          <p:cNvSpPr>
            <a:spLocks noChangeArrowheads="1"/>
          </p:cNvSpPr>
          <p:nvPr/>
        </p:nvSpPr>
        <p:spPr bwMode="auto">
          <a:xfrm>
            <a:off x="4427538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09" name="Oval 21"/>
          <p:cNvSpPr>
            <a:spLocks noChangeArrowheads="1"/>
          </p:cNvSpPr>
          <p:nvPr/>
        </p:nvSpPr>
        <p:spPr bwMode="auto">
          <a:xfrm>
            <a:off x="2195513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0" name="Oval 22"/>
          <p:cNvSpPr>
            <a:spLocks noChangeArrowheads="1"/>
          </p:cNvSpPr>
          <p:nvPr/>
        </p:nvSpPr>
        <p:spPr bwMode="auto">
          <a:xfrm>
            <a:off x="3276600" y="51569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1" name="Text Box 23"/>
          <p:cNvSpPr txBox="1">
            <a:spLocks noChangeArrowheads="1"/>
          </p:cNvSpPr>
          <p:nvPr/>
        </p:nvSpPr>
        <p:spPr bwMode="auto">
          <a:xfrm>
            <a:off x="2266950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2482850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3" name="Text Box 25"/>
          <p:cNvSpPr txBox="1">
            <a:spLocks noChangeArrowheads="1"/>
          </p:cNvSpPr>
          <p:nvPr/>
        </p:nvSpPr>
        <p:spPr bwMode="auto">
          <a:xfrm>
            <a:off x="5580063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4" name="Text Box 26"/>
          <p:cNvSpPr txBox="1">
            <a:spLocks noChangeArrowheads="1"/>
          </p:cNvSpPr>
          <p:nvPr/>
        </p:nvSpPr>
        <p:spPr bwMode="auto">
          <a:xfrm>
            <a:off x="4714875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5" name="Text Box 27"/>
          <p:cNvSpPr txBox="1">
            <a:spLocks noChangeArrowheads="1"/>
          </p:cNvSpPr>
          <p:nvPr/>
        </p:nvSpPr>
        <p:spPr bwMode="auto">
          <a:xfrm>
            <a:off x="3706813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6" name="Text Box 28"/>
          <p:cNvSpPr txBox="1">
            <a:spLocks noChangeArrowheads="1"/>
          </p:cNvSpPr>
          <p:nvPr/>
        </p:nvSpPr>
        <p:spPr bwMode="auto">
          <a:xfrm>
            <a:off x="3203575" y="40044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7" name="Text Box 29"/>
          <p:cNvSpPr txBox="1">
            <a:spLocks noChangeArrowheads="1"/>
          </p:cNvSpPr>
          <p:nvPr/>
        </p:nvSpPr>
        <p:spPr bwMode="auto">
          <a:xfrm>
            <a:off x="3779838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8" name="Text Box 30"/>
          <p:cNvSpPr txBox="1">
            <a:spLocks noChangeArrowheads="1"/>
          </p:cNvSpPr>
          <p:nvPr/>
        </p:nvSpPr>
        <p:spPr bwMode="auto">
          <a:xfrm>
            <a:off x="4498975" y="50125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7519" name="Text Box 31"/>
          <p:cNvSpPr txBox="1">
            <a:spLocks noChangeArrowheads="1"/>
          </p:cNvSpPr>
          <p:nvPr/>
        </p:nvSpPr>
        <p:spPr bwMode="auto">
          <a:xfrm>
            <a:off x="5938838" y="47966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20" name="Text Box 32"/>
          <p:cNvSpPr txBox="1">
            <a:spLocks noChangeArrowheads="1"/>
          </p:cNvSpPr>
          <p:nvPr/>
        </p:nvSpPr>
        <p:spPr bwMode="auto">
          <a:xfrm>
            <a:off x="6804025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21" name="Text Box 33"/>
          <p:cNvSpPr txBox="1">
            <a:spLocks noChangeArrowheads="1"/>
          </p:cNvSpPr>
          <p:nvPr/>
        </p:nvSpPr>
        <p:spPr bwMode="auto">
          <a:xfrm>
            <a:off x="5364163" y="42203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8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 animBg="1"/>
      <p:bldP spid="447501" grpId="0" animBg="1"/>
      <p:bldP spid="447506" grpId="0" animBg="1"/>
      <p:bldP spid="447507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F74E-3A0E-7E42-80F5-E69C83D8D563}" type="slidenum">
              <a:rPr lang="de-DE"/>
              <a:pPr/>
              <a:t>185</a:t>
            </a:fld>
            <a:endParaRPr lang="de-DE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Wie implementiert man die Regeln effizient?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 aus </a:t>
            </a: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 1: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/>
              <a:t>Setze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800" dirty="0" smtClean="0"/>
              <a:t> </a:t>
            </a:r>
            <a:r>
              <a:rPr lang="de-DE" sz="2800" dirty="0"/>
              <a:t>und sortiere die Kanten aufsteigend nach ihren Kosten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in der sortierten Liste, teste, ob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bereits im selben Baum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sind. Falls nicht, füge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zu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hinzu.</a:t>
            </a:r>
          </a:p>
        </p:txBody>
      </p:sp>
      <p:sp>
        <p:nvSpPr>
          <p:cNvPr id="448516" name="PubRRectCallout"/>
          <p:cNvSpPr>
            <a:spLocks noEditPoints="1" noChangeArrowheads="1"/>
          </p:cNvSpPr>
          <p:nvPr/>
        </p:nvSpPr>
        <p:spPr bwMode="auto">
          <a:xfrm flipV="1">
            <a:off x="3059113" y="4725144"/>
            <a:ext cx="3671887" cy="647700"/>
          </a:xfrm>
          <a:custGeom>
            <a:avLst/>
            <a:gdLst>
              <a:gd name="G0" fmla="+- 0 0 0"/>
              <a:gd name="G1" fmla="+- 6752 0 0"/>
              <a:gd name="T0" fmla="*/ 10800 w 21600"/>
              <a:gd name="T1" fmla="*/ 0 h 21600"/>
              <a:gd name="T2" fmla="*/ 0 w 21600"/>
              <a:gd name="T3" fmla="*/ 8638 h 21600"/>
              <a:gd name="T4" fmla="*/ 6752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752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rot="10800000"/>
          <a:lstStyle/>
          <a:p>
            <a:pPr algn="ctr"/>
            <a:r>
              <a:rPr lang="en-US" sz="2400" dirty="0" err="1"/>
              <a:t>benötigt</a:t>
            </a:r>
            <a:r>
              <a:rPr lang="en-US" sz="2400" dirty="0"/>
              <a:t> Union-Find DS</a:t>
            </a:r>
          </a:p>
        </p:txBody>
      </p:sp>
    </p:spTree>
    <p:extLst>
      <p:ext uri="{BB962C8B-B14F-4D97-AF65-F5344CB8AC3E}">
        <p14:creationId xmlns:p14="http://schemas.microsoft.com/office/powerpoint/2010/main" val="30956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0E-AC5B-794E-A018-711299029921}" type="slidenum">
              <a:rPr lang="de-DE"/>
              <a:pPr/>
              <a:t>186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Erinnerung: Union-Find DS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Union(x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vereinigt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in den </a:t>
            </a:r>
            <a:r>
              <a:rPr lang="en-US" dirty="0" err="1"/>
              <a:t>Teilmengen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und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T=T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Find(x):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(</a:t>
            </a:r>
            <a:r>
              <a:rPr lang="en-US" dirty="0" err="1"/>
              <a:t>eindeutigen</a:t>
            </a:r>
            <a:r>
              <a:rPr lang="en-US" dirty="0"/>
              <a:t>) </a:t>
            </a:r>
            <a:r>
              <a:rPr lang="en-US" dirty="0" err="1"/>
              <a:t>Repräsentanten</a:t>
            </a:r>
            <a:r>
              <a:rPr lang="en-US" dirty="0"/>
              <a:t> der </a:t>
            </a:r>
            <a:r>
              <a:rPr lang="en-US" dirty="0" err="1"/>
              <a:t>Teilmenge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der Element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gehört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4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8957-96CE-3B4A-8F13-65DBB892B249}" type="slidenum">
              <a:rPr lang="de-DE"/>
              <a:pPr/>
              <a:t>187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  </a:t>
            </a:r>
            <a:r>
              <a:rPr lang="de-DE"/>
              <a:t>(    : Kanten im MSB)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>
            <a:off x="2771775" y="29956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4572000" y="2779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>
            <a:off x="5219700" y="515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>
            <a:off x="6227763" y="32115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>
            <a:off x="6732588" y="45069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2195513" y="436403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V="1">
            <a:off x="3275013" y="436403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flipV="1">
            <a:off x="2195513" y="3211513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6" name="Line 12"/>
          <p:cNvSpPr>
            <a:spLocks noChangeShapeType="1"/>
          </p:cNvSpPr>
          <p:nvPr/>
        </p:nvSpPr>
        <p:spPr bwMode="auto">
          <a:xfrm>
            <a:off x="2914650" y="3211513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 flipV="1">
            <a:off x="2987675" y="2851150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 flipH="1" flipV="1">
            <a:off x="4787900" y="2924175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 flipV="1">
            <a:off x="5435600" y="4651375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6372225" y="342741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flipH="1">
            <a:off x="4427538" y="2995613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 flipV="1">
            <a:off x="4498975" y="3427413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3346450" y="5083175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Oval 20"/>
          <p:cNvSpPr>
            <a:spLocks noChangeArrowheads="1"/>
          </p:cNvSpPr>
          <p:nvPr/>
        </p:nvSpPr>
        <p:spPr bwMode="auto">
          <a:xfrm>
            <a:off x="4283075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5" name="Oval 21"/>
          <p:cNvSpPr>
            <a:spLocks noChangeArrowheads="1"/>
          </p:cNvSpPr>
          <p:nvPr/>
        </p:nvSpPr>
        <p:spPr bwMode="auto">
          <a:xfrm>
            <a:off x="205105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6" name="Oval 22"/>
          <p:cNvSpPr>
            <a:spLocks noChangeArrowheads="1"/>
          </p:cNvSpPr>
          <p:nvPr/>
        </p:nvSpPr>
        <p:spPr bwMode="auto">
          <a:xfrm>
            <a:off x="31321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2122488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28" name="Text Box 24"/>
          <p:cNvSpPr txBox="1">
            <a:spLocks noChangeArrowheads="1"/>
          </p:cNvSpPr>
          <p:nvPr/>
        </p:nvSpPr>
        <p:spPr bwMode="auto">
          <a:xfrm>
            <a:off x="2338388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5435600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4570413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3562350" y="2995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3059113" y="37877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3" name="Text Box 29"/>
          <p:cNvSpPr txBox="1">
            <a:spLocks noChangeArrowheads="1"/>
          </p:cNvSpPr>
          <p:nvPr/>
        </p:nvSpPr>
        <p:spPr bwMode="auto">
          <a:xfrm>
            <a:off x="3635375" y="4219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4" name="Text Box 30"/>
          <p:cNvSpPr txBox="1">
            <a:spLocks noChangeArrowheads="1"/>
          </p:cNvSpPr>
          <p:nvPr/>
        </p:nvSpPr>
        <p:spPr bwMode="auto">
          <a:xfrm>
            <a:off x="4354513" y="479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56735" name="Text Box 31"/>
          <p:cNvSpPr txBox="1">
            <a:spLocks noChangeArrowheads="1"/>
          </p:cNvSpPr>
          <p:nvPr/>
        </p:nvSpPr>
        <p:spPr bwMode="auto">
          <a:xfrm>
            <a:off x="5794375" y="4579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6" name="Text Box 32"/>
          <p:cNvSpPr txBox="1">
            <a:spLocks noChangeArrowheads="1"/>
          </p:cNvSpPr>
          <p:nvPr/>
        </p:nvSpPr>
        <p:spPr bwMode="auto">
          <a:xfrm>
            <a:off x="6659563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291138" y="3859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1600200" y="402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56739" name="Line 35"/>
          <p:cNvSpPr>
            <a:spLocks noChangeShapeType="1"/>
          </p:cNvSpPr>
          <p:nvPr/>
        </p:nvSpPr>
        <p:spPr bwMode="auto">
          <a:xfrm>
            <a:off x="1835696" y="1484784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BCDA-2D75-B34B-891B-F3D82B72E14B}" type="slidenum">
              <a:rPr lang="de-DE"/>
              <a:pPr/>
              <a:t>188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  <a:solidFill>
            <a:srgbClr val="FFFFFF"/>
          </a:solidFill>
        </p:spPr>
        <p:txBody>
          <a:bodyPr/>
          <a:lstStyle/>
          <a:p>
            <a:r>
              <a:rPr lang="en-US" dirty="0" err="1" smtClean="0"/>
              <a:t>MinSpanningTree-Algorithmus</a:t>
            </a:r>
            <a:endParaRPr lang="en-US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dirty="0"/>
              <a:t>Function </a:t>
            </a:r>
            <a:r>
              <a:rPr lang="en-US" dirty="0" err="1" smtClean="0">
                <a:solidFill>
                  <a:schemeClr val="accent2"/>
                </a:solidFill>
              </a:rPr>
              <a:t>MinSpanningTree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3C8C93"/>
                </a:solidFill>
              </a:rPr>
              <a:t>(</a:t>
            </a:r>
            <a:r>
              <a:rPr lang="en-US" dirty="0" smtClean="0">
                <a:solidFill>
                  <a:schemeClr val="hlink"/>
                </a:solidFill>
              </a:rPr>
              <a:t>V, E), c</a:t>
            </a:r>
            <a:r>
              <a:rPr lang="en-US" dirty="0"/>
              <a:t>)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dirty="0" smtClean="0">
                <a:solidFill>
                  <a:schemeClr val="hlink"/>
                </a:solidFill>
              </a:rPr>
              <a:t>:=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⊘</a:t>
            </a:r>
            <a:r>
              <a:rPr lang="en-US" dirty="0">
                <a:solidFill>
                  <a:schemeClr val="hlink"/>
                </a:solidFill>
              </a:rPr>
              <a:t/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 err="1" smtClean="0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initialisiere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einelem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für</a:t>
            </a:r>
            <a:r>
              <a:rPr lang="en-US" dirty="0">
                <a:solidFill>
                  <a:srgbClr val="FF0000"/>
                </a:solidFill>
              </a:rPr>
              <a:t> V</a:t>
            </a:r>
            <a:r>
              <a:rPr lang="en-US" dirty="0">
                <a:solidFill>
                  <a:schemeClr val="hlink"/>
                </a:solidFill>
              </a:rPr>
              <a:t/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S:</a:t>
            </a:r>
            <a:r>
              <a:rPr lang="en-US" dirty="0" smtClean="0">
                <a:solidFill>
                  <a:schemeClr val="hlink"/>
                </a:solidFill>
              </a:rPr>
              <a:t>=</a:t>
            </a:r>
            <a:r>
              <a:rPr lang="en-US" dirty="0" err="1" smtClean="0">
                <a:solidFill>
                  <a:schemeClr val="accent2"/>
                </a:solidFill>
              </a:rPr>
              <a:t>mergesort</a:t>
            </a:r>
            <a:r>
              <a:rPr lang="en-US" dirty="0">
                <a:solidFill>
                  <a:schemeClr val="hlink"/>
                </a:solidFill>
              </a:rPr>
              <a:t>(E)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aufsteigend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sortiert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 smtClean="0">
                <a:solidFill>
                  <a:schemeClr val="hlink"/>
                </a:solidFill>
              </a:rPr>
              <a:t>}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S</a:t>
            </a:r>
            <a:r>
              <a:rPr lang="en-US" dirty="0"/>
              <a:t> do</a:t>
            </a:r>
            <a:br>
              <a:rPr lang="en-US" dirty="0"/>
            </a:br>
            <a:r>
              <a:rPr lang="en-US" dirty="0"/>
              <a:t>   if </a:t>
            </a:r>
            <a:r>
              <a:rPr lang="en-US" dirty="0" smtClean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(u</a:t>
            </a:r>
            <a:r>
              <a:rPr lang="en-US" dirty="0" smtClean="0">
                <a:solidFill>
                  <a:srgbClr val="3C8C93"/>
                </a:solidFill>
              </a:rPr>
              <a:t>)≠</a:t>
            </a:r>
            <a:r>
              <a:rPr lang="en-US" dirty="0" smtClean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/>
              <a:t> then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versch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T:=T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{ 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>
                <a:solidFill>
                  <a:schemeClr val="hlink"/>
                </a:solidFill>
              </a:rPr>
              <a:t>} }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       </a:t>
            </a:r>
            <a:r>
              <a:rPr lang="en-US" dirty="0" smtClean="0">
                <a:solidFill>
                  <a:schemeClr val="accent2"/>
                </a:solidFill>
              </a:rPr>
              <a:t>union</a:t>
            </a:r>
            <a:r>
              <a:rPr lang="en-US" dirty="0">
                <a:solidFill>
                  <a:srgbClr val="3C8C93"/>
                </a:solidFill>
              </a:rPr>
              <a:t>(u, v)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// u und v in </a:t>
            </a:r>
            <a:r>
              <a:rPr lang="en-US" dirty="0" err="1">
                <a:solidFill>
                  <a:srgbClr val="FF0000"/>
                </a:solidFill>
              </a:rPr>
              <a:t>einer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Menge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/>
              <a:t>return </a:t>
            </a:r>
            <a:r>
              <a:rPr lang="en-US" dirty="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Joseph Kruskal: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spanning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subtree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traveling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salesman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.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American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Society. </a:t>
            </a:r>
            <a:r>
              <a:rPr lang="de-DE" sz="1200" dirty="0" smtClean="0">
                <a:solidFill>
                  <a:srgbClr val="0000FF"/>
                </a:solidFill>
              </a:rPr>
              <a:t>7, </a:t>
            </a:r>
            <a:r>
              <a:rPr lang="de-DE" sz="1200" dirty="0">
                <a:solidFill>
                  <a:srgbClr val="0000FF"/>
                </a:solidFill>
              </a:rPr>
              <a:t>S. 48–</a:t>
            </a:r>
            <a:r>
              <a:rPr lang="de-DE" sz="1200" dirty="0" smtClean="0">
                <a:solidFill>
                  <a:srgbClr val="0000FF"/>
                </a:solidFill>
              </a:rPr>
              <a:t>50,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4606" y="333474"/>
            <a:ext cx="82296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dirty="0" err="1" smtClean="0"/>
              <a:t>Kruskal-Algorithmus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759E-26CB-C542-85F6-56DEA6688A06}" type="slidenum">
              <a:rPr lang="de-DE"/>
              <a:pPr/>
              <a:t>189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</a:t>
            </a:r>
            <a:r>
              <a:rPr lang="en-US" dirty="0" err="1"/>
              <a:t>-</a:t>
            </a:r>
            <a:r>
              <a:rPr lang="en-US" dirty="0" err="1" smtClean="0"/>
              <a:t>Algorithmus</a:t>
            </a:r>
            <a:endParaRPr lang="en-US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 err="1"/>
              <a:t>Mergesort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O(m log </a:t>
            </a:r>
            <a:r>
              <a:rPr lang="en-US" dirty="0" smtClean="0">
                <a:solidFill>
                  <a:schemeClr val="hlink"/>
                </a:solidFill>
              </a:rPr>
              <a:t>m)</a:t>
            </a:r>
            <a:r>
              <a:rPr lang="en-US" dirty="0" smtClean="0"/>
              <a:t> </a:t>
            </a:r>
            <a:r>
              <a:rPr lang="en-US" dirty="0" err="1"/>
              <a:t>Zeit</a:t>
            </a:r>
            <a:endParaRPr lang="en-US" dirty="0"/>
          </a:p>
          <a:p>
            <a:r>
              <a:rPr lang="en-US" dirty="0">
                <a:solidFill>
                  <a:schemeClr val="hlink"/>
                </a:solidFill>
              </a:rPr>
              <a:t>2m</a:t>
            </a:r>
            <a:r>
              <a:rPr lang="en-US" dirty="0"/>
              <a:t> Find-</a:t>
            </a:r>
            <a:r>
              <a:rPr lang="en-US" dirty="0" err="1"/>
              <a:t>Operationen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n-1</a:t>
            </a:r>
            <a:r>
              <a:rPr lang="en-US" dirty="0"/>
              <a:t> Union-</a:t>
            </a:r>
            <a:r>
              <a:rPr lang="en-US" dirty="0" err="1"/>
              <a:t>Operationen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O(m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 smtClean="0">
                <a:solidFill>
                  <a:schemeClr val="hlink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/>
              <a:t>Zeit</a:t>
            </a:r>
            <a:endParaRPr lang="en-US" dirty="0"/>
          </a:p>
          <a:p>
            <a:pPr>
              <a:buFontTx/>
              <a:buNone/>
            </a:pPr>
            <a:r>
              <a:rPr lang="en-US" dirty="0" err="1"/>
              <a:t>Insgesamt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log </a:t>
            </a:r>
            <a:r>
              <a:rPr lang="en-US" dirty="0" smtClean="0">
                <a:solidFill>
                  <a:schemeClr val="hlink"/>
                </a:solidFill>
              </a:rPr>
              <a:t>m)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None/>
            </a:pPr>
            <a:endParaRPr lang="en-US" sz="1600" dirty="0"/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Sortieren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durch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Verteilen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(Counting Sort, Bucket Sort</a:t>
            </a:r>
            <a:r>
              <a:rPr lang="is-IS" dirty="0" smtClean="0"/>
              <a:t>…) </a:t>
            </a:r>
            <a:br>
              <a:rPr lang="is-IS" dirty="0" smtClean="0"/>
            </a:br>
            <a:r>
              <a:rPr lang="en-US" dirty="0" err="1" smtClean="0"/>
              <a:t>weiter</a:t>
            </a:r>
            <a:r>
              <a:rPr lang="en-US" dirty="0" smtClean="0"/>
              <a:t> </a:t>
            </a:r>
            <a:r>
              <a:rPr lang="en-US" dirty="0" err="1" smtClean="0"/>
              <a:t>reduzierbar</a:t>
            </a:r>
            <a:r>
              <a:rPr lang="en-US" dirty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"</a:t>
            </a:r>
            <a:r>
              <a:rPr lang="en-US" dirty="0" err="1" smtClean="0"/>
              <a:t>kleinen</a:t>
            </a:r>
            <a:r>
              <a:rPr lang="en-US" dirty="0" smtClean="0"/>
              <a:t>" </a:t>
            </a:r>
            <a:r>
              <a:rPr lang="en-US" dirty="0" err="1" smtClean="0"/>
              <a:t>Graphen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3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D7DC-BF4A-CF4F-85F4-7B27ACF4CCF3}" type="slidenum">
              <a:rPr lang="de-DE"/>
              <a:pPr/>
              <a:t>19</a:t>
            </a:fld>
            <a:endParaRPr lang="de-DE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1331913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2700338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331913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700338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1763713" y="177212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2916238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 flipH="1">
            <a:off x="1765300" y="292464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 flipH="1" flipV="1">
            <a:off x="1547813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1692275" y="1914996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 flipH="1">
            <a:off x="1692275" y="1914996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3708400" y="2276946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55800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57245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 flipH="1">
            <a:off x="543560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0" name="Rectangle 18"/>
          <p:cNvSpPr>
            <a:spLocks noChangeArrowheads="1"/>
          </p:cNvSpPr>
          <p:nvPr/>
        </p:nvSpPr>
        <p:spPr bwMode="auto">
          <a:xfrm>
            <a:off x="5148263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71" name="Rectangle 19"/>
          <p:cNvSpPr>
            <a:spLocks noChangeArrowheads="1"/>
          </p:cNvSpPr>
          <p:nvPr/>
        </p:nvSpPr>
        <p:spPr bwMode="auto">
          <a:xfrm>
            <a:off x="5148263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5437188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 flipV="1">
            <a:off x="5292725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5076825" y="148478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5175" name="Rectangle 23"/>
          <p:cNvSpPr>
            <a:spLocks noChangeArrowheads="1"/>
          </p:cNvSpPr>
          <p:nvPr/>
        </p:nvSpPr>
        <p:spPr bwMode="auto">
          <a:xfrm>
            <a:off x="60118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6" name="Oval 24"/>
          <p:cNvSpPr>
            <a:spLocks noChangeArrowheads="1"/>
          </p:cNvSpPr>
          <p:nvPr/>
        </p:nvSpPr>
        <p:spPr bwMode="auto">
          <a:xfrm>
            <a:off x="61563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6084888" y="1700684"/>
            <a:ext cx="1428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8" name="Rectangle 26"/>
          <p:cNvSpPr>
            <a:spLocks noChangeArrowheads="1"/>
          </p:cNvSpPr>
          <p:nvPr/>
        </p:nvSpPr>
        <p:spPr bwMode="auto">
          <a:xfrm>
            <a:off x="5868988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9" name="Rectangle 27"/>
          <p:cNvSpPr>
            <a:spLocks noChangeArrowheads="1"/>
          </p:cNvSpPr>
          <p:nvPr/>
        </p:nvSpPr>
        <p:spPr bwMode="auto">
          <a:xfrm>
            <a:off x="5868988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6157913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1" name="Line 29"/>
          <p:cNvSpPr>
            <a:spLocks noChangeShapeType="1"/>
          </p:cNvSpPr>
          <p:nvPr/>
        </p:nvSpPr>
        <p:spPr bwMode="auto">
          <a:xfrm flipV="1">
            <a:off x="6011863" y="263730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2" name="Rectangle 30"/>
          <p:cNvSpPr>
            <a:spLocks noChangeArrowheads="1"/>
          </p:cNvSpPr>
          <p:nvPr/>
        </p:nvSpPr>
        <p:spPr bwMode="auto">
          <a:xfrm>
            <a:off x="64436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65881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4" name="Line 32"/>
          <p:cNvSpPr>
            <a:spLocks noChangeShapeType="1"/>
          </p:cNvSpPr>
          <p:nvPr/>
        </p:nvSpPr>
        <p:spPr bwMode="auto">
          <a:xfrm>
            <a:off x="6659563" y="1700684"/>
            <a:ext cx="1444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6588125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 flipH="1">
            <a:off x="6877050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7" name="Oval 35"/>
          <p:cNvSpPr>
            <a:spLocks noChangeArrowheads="1"/>
          </p:cNvSpPr>
          <p:nvPr/>
        </p:nvSpPr>
        <p:spPr bwMode="auto">
          <a:xfrm flipH="1">
            <a:off x="7021513" y="162765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709295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9" name="Rectangle 37"/>
          <p:cNvSpPr>
            <a:spLocks noChangeArrowheads="1"/>
          </p:cNvSpPr>
          <p:nvPr/>
        </p:nvSpPr>
        <p:spPr bwMode="auto">
          <a:xfrm>
            <a:off x="7308850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92" name="Text Box 40"/>
          <p:cNvSpPr txBox="1">
            <a:spLocks noChangeArrowheads="1"/>
          </p:cNvSpPr>
          <p:nvPr/>
        </p:nvSpPr>
        <p:spPr bwMode="auto">
          <a:xfrm>
            <a:off x="5004048" y="4221088"/>
            <a:ext cx="24336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Problem: d kann</a:t>
            </a:r>
          </a:p>
          <a:p>
            <a:r>
              <a:rPr lang="de-DE" sz="2400">
                <a:solidFill>
                  <a:srgbClr val="FF0000"/>
                </a:solidFill>
              </a:rPr>
              <a:t>groß sein!</a:t>
            </a:r>
          </a:p>
        </p:txBody>
      </p:sp>
    </p:spTree>
    <p:extLst>
      <p:ext uri="{BB962C8B-B14F-4D97-AF65-F5344CB8AC3E}">
        <p14:creationId xmlns:p14="http://schemas.microsoft.com/office/powerpoint/2010/main" val="3401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4CA-5062-DE44-B8B6-6C1C1244C78D}" type="slidenum">
              <a:rPr lang="de-DE"/>
              <a:pPr/>
              <a:t>190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Alternative </a:t>
            </a:r>
            <a:r>
              <a:rPr lang="de-DE" dirty="0">
                <a:solidFill>
                  <a:schemeClr val="accent2"/>
                </a:solidFill>
              </a:rPr>
              <a:t>Strategie </a:t>
            </a:r>
            <a:r>
              <a:rPr lang="de-DE" dirty="0" smtClean="0">
                <a:solidFill>
                  <a:schemeClr val="accent2"/>
                </a:solidFill>
              </a:rPr>
              <a:t>(motiviert aus </a:t>
            </a: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2):</a:t>
            </a: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/>
              <a:t>Starte bei beliebigem Knoten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, MSB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besteht anfangs nur aus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Ergänze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durch günstigste Kante zu äußerem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und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hinzu bis </a:t>
            </a:r>
            <a:r>
              <a:rPr lang="de-DE" dirty="0">
                <a:solidFill>
                  <a:schemeClr val="hlink"/>
                </a:solidFill>
              </a:rPr>
              <a:t>T </a:t>
            </a:r>
            <a:r>
              <a:rPr lang="de-DE" dirty="0"/>
              <a:t>alle Knoten im Graphen umfasst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5284365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solidFill>
                  <a:srgbClr val="0000FF"/>
                </a:solidFill>
              </a:rPr>
              <a:t>Jarník</a:t>
            </a:r>
            <a:r>
              <a:rPr lang="de-DE" sz="1200" dirty="0">
                <a:solidFill>
                  <a:srgbClr val="0000FF"/>
                </a:solidFill>
              </a:rPr>
              <a:t>, V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>
                <a:solidFill>
                  <a:srgbClr val="0000FF"/>
                </a:solidFill>
              </a:rPr>
              <a:t>"O </a:t>
            </a:r>
            <a:r>
              <a:rPr lang="de-DE" sz="1200" dirty="0" err="1">
                <a:solidFill>
                  <a:srgbClr val="0000FF"/>
                </a:solidFill>
              </a:rPr>
              <a:t>jistém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problému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minimálním</a:t>
            </a:r>
            <a:r>
              <a:rPr lang="de-DE" sz="1200" dirty="0" smtClean="0">
                <a:solidFill>
                  <a:srgbClr val="0000FF"/>
                </a:solidFill>
              </a:rPr>
              <a:t>" [</a:t>
            </a:r>
            <a:r>
              <a:rPr lang="de-DE" sz="1200" dirty="0" err="1" smtClean="0">
                <a:solidFill>
                  <a:srgbClr val="0000FF"/>
                </a:solidFill>
              </a:rPr>
              <a:t>About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a </a:t>
            </a:r>
            <a:r>
              <a:rPr lang="de-DE" sz="1200" dirty="0" err="1">
                <a:solidFill>
                  <a:srgbClr val="0000FF"/>
                </a:solidFill>
              </a:rPr>
              <a:t>certain</a:t>
            </a:r>
            <a:r>
              <a:rPr lang="de-DE" sz="1200" dirty="0">
                <a:solidFill>
                  <a:srgbClr val="0000FF"/>
                </a:solidFill>
              </a:rPr>
              <a:t> minimal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], </a:t>
            </a:r>
            <a:r>
              <a:rPr lang="de-DE" sz="1200" dirty="0" err="1">
                <a:solidFill>
                  <a:srgbClr val="0000FF"/>
                </a:solidFill>
              </a:rPr>
              <a:t>Práce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Moravské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Přírodovědecké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Společnosti</a:t>
            </a:r>
            <a:r>
              <a:rPr lang="de-DE" sz="1200" dirty="0">
                <a:solidFill>
                  <a:srgbClr val="0000FF"/>
                </a:solidFill>
              </a:rPr>
              <a:t> (in Czech) 6: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S. 57</a:t>
            </a:r>
            <a:r>
              <a:rPr lang="de-DE" sz="1200" dirty="0">
                <a:solidFill>
                  <a:srgbClr val="0000FF"/>
                </a:solidFill>
              </a:rPr>
              <a:t>–</a:t>
            </a:r>
            <a:r>
              <a:rPr lang="de-DE" sz="1200" dirty="0" smtClean="0">
                <a:solidFill>
                  <a:srgbClr val="0000FF"/>
                </a:solidFill>
              </a:rPr>
              <a:t>63, </a:t>
            </a:r>
            <a:r>
              <a:rPr lang="de-DE" sz="1200" b="1" dirty="0">
                <a:solidFill>
                  <a:srgbClr val="FF0000"/>
                </a:solidFill>
              </a:rPr>
              <a:t>1930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Prim</a:t>
            </a:r>
            <a:r>
              <a:rPr lang="de-DE" sz="1200" dirty="0">
                <a:solidFill>
                  <a:srgbClr val="0000FF"/>
                </a:solidFill>
              </a:rPr>
              <a:t>, R. C</a:t>
            </a:r>
            <a:r>
              <a:rPr lang="de-DE" sz="1200" dirty="0" smtClean="0">
                <a:solidFill>
                  <a:srgbClr val="0000FF"/>
                </a:solidFill>
              </a:rPr>
              <a:t>.., </a:t>
            </a:r>
            <a:r>
              <a:rPr lang="de-DE" sz="1200" dirty="0">
                <a:solidFill>
                  <a:srgbClr val="0000FF"/>
                </a:solidFill>
              </a:rPr>
              <a:t>"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connection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generalizations</a:t>
            </a:r>
            <a:r>
              <a:rPr lang="de-DE" sz="1200" dirty="0">
                <a:solidFill>
                  <a:srgbClr val="0000FF"/>
                </a:solidFill>
              </a:rPr>
              <a:t>", Bell System Technical Journal 36 (6): </a:t>
            </a:r>
            <a:r>
              <a:rPr lang="de-DE" sz="1200" dirty="0" smtClean="0">
                <a:solidFill>
                  <a:srgbClr val="0000FF"/>
                </a:solidFill>
              </a:rPr>
              <a:t>S. 1389</a:t>
            </a:r>
            <a:r>
              <a:rPr lang="de-DE" sz="1200" dirty="0">
                <a:solidFill>
                  <a:srgbClr val="0000FF"/>
                </a:solidFill>
              </a:rPr>
              <a:t>–1401, </a:t>
            </a:r>
            <a:r>
              <a:rPr lang="de-DE" sz="1200" b="1" dirty="0" smtClean="0">
                <a:solidFill>
                  <a:srgbClr val="FF0000"/>
                </a:solidFill>
              </a:rPr>
              <a:t>1957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Dijkstra</a:t>
            </a:r>
            <a:r>
              <a:rPr lang="de-DE" sz="1200" dirty="0">
                <a:solidFill>
                  <a:srgbClr val="0000FF"/>
                </a:solidFill>
              </a:rPr>
              <a:t>, E. W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>
                <a:solidFill>
                  <a:srgbClr val="0000FF"/>
                </a:solidFill>
              </a:rPr>
              <a:t>"A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graphs</a:t>
            </a:r>
            <a:r>
              <a:rPr lang="de-DE" sz="1200" dirty="0" smtClean="0">
                <a:solidFill>
                  <a:srgbClr val="0000FF"/>
                </a:solidFill>
              </a:rPr>
              <a:t>“, </a:t>
            </a:r>
            <a:r>
              <a:rPr lang="de-DE" sz="1200" dirty="0">
                <a:solidFill>
                  <a:srgbClr val="0000FF"/>
                </a:solidFill>
              </a:rPr>
              <a:t>Numerische Mathematik 1: </a:t>
            </a:r>
            <a:r>
              <a:rPr lang="de-DE" sz="1200" dirty="0" smtClean="0">
                <a:solidFill>
                  <a:srgbClr val="0000FF"/>
                </a:solidFill>
              </a:rPr>
              <a:t>S. 269</a:t>
            </a:r>
            <a:r>
              <a:rPr lang="de-DE" sz="1200" dirty="0">
                <a:solidFill>
                  <a:srgbClr val="0000FF"/>
                </a:solidFill>
              </a:rPr>
              <a:t>–271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35852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B42-B7A8-DC49-9C71-DE4B42D5D415}" type="slidenum">
              <a:rPr lang="de-DE"/>
              <a:pPr/>
              <a:t>191</a:t>
            </a:fld>
            <a:endParaRPr lang="de-DE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</a:p>
        </p:txBody>
      </p:sp>
      <p:sp>
        <p:nvSpPr>
          <p:cNvPr id="449540" name="Oval 4"/>
          <p:cNvSpPr>
            <a:spLocks noChangeArrowheads="1"/>
          </p:cNvSpPr>
          <p:nvPr/>
        </p:nvSpPr>
        <p:spPr bwMode="auto">
          <a:xfrm>
            <a:off x="2771775" y="24201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1" name="Oval 5"/>
          <p:cNvSpPr>
            <a:spLocks noChangeArrowheads="1"/>
          </p:cNvSpPr>
          <p:nvPr/>
        </p:nvSpPr>
        <p:spPr bwMode="auto">
          <a:xfrm>
            <a:off x="4572000" y="22042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2" name="Oval 6"/>
          <p:cNvSpPr>
            <a:spLocks noChangeArrowheads="1"/>
          </p:cNvSpPr>
          <p:nvPr/>
        </p:nvSpPr>
        <p:spPr bwMode="auto">
          <a:xfrm>
            <a:off x="5219700" y="45807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3" name="Oval 7"/>
          <p:cNvSpPr>
            <a:spLocks noChangeArrowheads="1"/>
          </p:cNvSpPr>
          <p:nvPr/>
        </p:nvSpPr>
        <p:spPr bwMode="auto">
          <a:xfrm>
            <a:off x="6227763" y="26360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4" name="Oval 8"/>
          <p:cNvSpPr>
            <a:spLocks noChangeArrowheads="1"/>
          </p:cNvSpPr>
          <p:nvPr/>
        </p:nvSpPr>
        <p:spPr bwMode="auto">
          <a:xfrm>
            <a:off x="6732588" y="39314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2195513" y="3788619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 flipV="1">
            <a:off x="3275013" y="3788619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 flipV="1">
            <a:off x="2195513" y="2636094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>
            <a:off x="2914650" y="2636094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 flipV="1">
            <a:off x="2987675" y="227573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 flipH="1" flipV="1">
            <a:off x="4787900" y="234875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1" name="Line 15"/>
          <p:cNvSpPr>
            <a:spLocks noChangeShapeType="1"/>
          </p:cNvSpPr>
          <p:nvPr/>
        </p:nvSpPr>
        <p:spPr bwMode="auto">
          <a:xfrm flipV="1">
            <a:off x="5435600" y="4075956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6372225" y="285199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 flipH="1">
            <a:off x="4427538" y="2420194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 flipV="1">
            <a:off x="4498975" y="2851994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3346450" y="4507756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6" name="Oval 20"/>
          <p:cNvSpPr>
            <a:spLocks noChangeArrowheads="1"/>
          </p:cNvSpPr>
          <p:nvPr/>
        </p:nvSpPr>
        <p:spPr bwMode="auto">
          <a:xfrm>
            <a:off x="4283075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7" name="Oval 21"/>
          <p:cNvSpPr>
            <a:spLocks noChangeArrowheads="1"/>
          </p:cNvSpPr>
          <p:nvPr/>
        </p:nvSpPr>
        <p:spPr bwMode="auto">
          <a:xfrm>
            <a:off x="2051050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8" name="Oval 22"/>
          <p:cNvSpPr>
            <a:spLocks noChangeArrowheads="1"/>
          </p:cNvSpPr>
          <p:nvPr/>
        </p:nvSpPr>
        <p:spPr bwMode="auto">
          <a:xfrm>
            <a:off x="3132138" y="43648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9" name="Text Box 23"/>
          <p:cNvSpPr txBox="1">
            <a:spLocks noChangeArrowheads="1"/>
          </p:cNvSpPr>
          <p:nvPr/>
        </p:nvSpPr>
        <p:spPr bwMode="auto">
          <a:xfrm>
            <a:off x="2122488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0" name="Text Box 24"/>
          <p:cNvSpPr txBox="1">
            <a:spLocks noChangeArrowheads="1"/>
          </p:cNvSpPr>
          <p:nvPr/>
        </p:nvSpPr>
        <p:spPr bwMode="auto">
          <a:xfrm>
            <a:off x="2338388" y="414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1" name="Text Box 25"/>
          <p:cNvSpPr txBox="1">
            <a:spLocks noChangeArrowheads="1"/>
          </p:cNvSpPr>
          <p:nvPr/>
        </p:nvSpPr>
        <p:spPr bwMode="auto">
          <a:xfrm>
            <a:off x="5435600" y="21328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2" name="Text Box 26"/>
          <p:cNvSpPr txBox="1">
            <a:spLocks noChangeArrowheads="1"/>
          </p:cNvSpPr>
          <p:nvPr/>
        </p:nvSpPr>
        <p:spPr bwMode="auto">
          <a:xfrm>
            <a:off x="4570413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3" name="Text Box 27"/>
          <p:cNvSpPr txBox="1">
            <a:spLocks noChangeArrowheads="1"/>
          </p:cNvSpPr>
          <p:nvPr/>
        </p:nvSpPr>
        <p:spPr bwMode="auto">
          <a:xfrm>
            <a:off x="3562350" y="24201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>
            <a:off x="3059113" y="32123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5" name="Text Box 29"/>
          <p:cNvSpPr txBox="1">
            <a:spLocks noChangeArrowheads="1"/>
          </p:cNvSpPr>
          <p:nvPr/>
        </p:nvSpPr>
        <p:spPr bwMode="auto">
          <a:xfrm>
            <a:off x="3635375" y="36441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6" name="Text Box 30"/>
          <p:cNvSpPr txBox="1">
            <a:spLocks noChangeArrowheads="1"/>
          </p:cNvSpPr>
          <p:nvPr/>
        </p:nvSpPr>
        <p:spPr bwMode="auto">
          <a:xfrm>
            <a:off x="4354513" y="42204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9567" name="Text Box 31"/>
          <p:cNvSpPr txBox="1">
            <a:spLocks noChangeArrowheads="1"/>
          </p:cNvSpPr>
          <p:nvPr/>
        </p:nvSpPr>
        <p:spPr bwMode="auto">
          <a:xfrm>
            <a:off x="5794375" y="40045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6659563" y="31409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9" name="Text Box 33"/>
          <p:cNvSpPr txBox="1">
            <a:spLocks noChangeArrowheads="1"/>
          </p:cNvSpPr>
          <p:nvPr/>
        </p:nvSpPr>
        <p:spPr bwMode="auto">
          <a:xfrm>
            <a:off x="5291138" y="32837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9570" name="Text Box 34"/>
          <p:cNvSpPr txBox="1">
            <a:spLocks noChangeArrowheads="1"/>
          </p:cNvSpPr>
          <p:nvPr/>
        </p:nvSpPr>
        <p:spPr bwMode="auto">
          <a:xfrm>
            <a:off x="1600200" y="34488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149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5E40-7116-3044-8474-F539894D14AF}" type="slidenum">
              <a:rPr lang="de-DE"/>
              <a:pPr/>
              <a:t>192</a:t>
            </a:fld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Jarnik</a:t>
            </a:r>
            <a:r>
              <a:rPr lang="de-DE" dirty="0"/>
              <a:t>-Prim Algorithmus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JarnikPrim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Array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ℝ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{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}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Array</a:t>
            </a:r>
            <a:r>
              <a:rPr lang="de-DE" sz="2400" dirty="0" smtClean="0"/>
              <a:t> </a:t>
            </a:r>
            <a:r>
              <a:rPr lang="de-DE" sz="2400" dirty="0"/>
              <a:t>of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chemeClr val="hlink"/>
                </a:solidFill>
              </a:rPr>
              <a:t>d[s</a:t>
            </a:r>
            <a:r>
              <a:rPr lang="de-DE" sz="2400" dirty="0">
                <a:solidFill>
                  <a:schemeClr val="hlink"/>
                </a:solidFill>
              </a:rPr>
              <a:t>]:=0;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[s]:=s </a:t>
            </a:r>
            <a:r>
              <a:rPr lang="de-DE" sz="2400" dirty="0">
                <a:solidFill>
                  <a:srgbClr val="FF0000"/>
                </a:solidFill>
              </a:rPr>
              <a:t>// T anfangs nur aus s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=&lt;s&gt;: </a:t>
            </a:r>
            <a:r>
              <a:rPr lang="de-DE" sz="2400" dirty="0" smtClean="0">
                <a:solidFill>
                  <a:schemeClr val="hlink"/>
                </a:solidFill>
              </a:rPr>
              <a:t>PQ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key</a:t>
            </a:r>
            <a:r>
              <a:rPr lang="de-DE" sz="2400" dirty="0" smtClean="0">
                <a:solidFill>
                  <a:schemeClr val="hlink"/>
                </a:solidFill>
              </a:rPr>
              <a:t>(x) = d[x]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smtClean="0">
                <a:solidFill>
                  <a:schemeClr val="hlink"/>
                </a:solidFill>
              </a:rPr>
              <a:t>≠ 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400" dirty="0" smtClean="0"/>
              <a:t> </a:t>
            </a:r>
            <a:r>
              <a:rPr lang="de-DE" sz="2400" dirty="0"/>
              <a:t>do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 smtClean="0">
                <a:solidFill>
                  <a:schemeClr val="hlink"/>
                </a:solidFill>
              </a:rPr>
              <a:t>=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deleteMin</a:t>
            </a:r>
            <a:r>
              <a:rPr lang="de-DE" sz="2400" dirty="0" smtClean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 smtClean="0"/>
              <a:t>)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err="1">
                <a:solidFill>
                  <a:srgbClr val="FF0000"/>
                </a:solidFill>
              </a:rPr>
              <a:t>u</a:t>
            </a:r>
            <a:r>
              <a:rPr lang="de-DE" sz="2400" dirty="0">
                <a:solidFill>
                  <a:srgbClr val="FF0000"/>
                </a:solidFill>
              </a:rPr>
              <a:t>: min. Distanz zu T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    </a:t>
            </a:r>
            <a:r>
              <a:rPr lang="de-DE" sz="2400" dirty="0" err="1"/>
              <a:t>foreach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={</a:t>
            </a:r>
            <a:r>
              <a:rPr lang="de-DE" sz="2400" dirty="0" err="1">
                <a:solidFill>
                  <a:schemeClr val="hlink"/>
                </a:solidFill>
              </a:rPr>
              <a:t>u,v</a:t>
            </a:r>
            <a:r>
              <a:rPr lang="de-DE" sz="2400" dirty="0">
                <a:solidFill>
                  <a:schemeClr val="hlink"/>
                </a:solidFill>
              </a:rPr>
              <a:t>}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</a:t>
            </a:r>
            <a:r>
              <a:rPr lang="de-DE" sz="2400" dirty="0" smtClean="0"/>
              <a:t>∧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parent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[v] =</a:t>
            </a:r>
            <a:r>
              <a:rPr lang="de-DE" sz="2400" dirty="0" smtClean="0"/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 </a:t>
            </a:r>
            <a:r>
              <a:rPr lang="de-DE" sz="2400" dirty="0" smtClean="0"/>
              <a:t>do</a:t>
            </a:r>
            <a:br>
              <a:rPr lang="de-DE" sz="2400" dirty="0" smtClean="0"/>
            </a:br>
            <a:r>
              <a:rPr lang="de-DE" sz="2400" dirty="0" smtClean="0"/>
              <a:t>          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 &lt; d[v]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// aktualisiere d[v] zu T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            </a:t>
            </a:r>
            <a:r>
              <a:rPr lang="de-DE" sz="2400" dirty="0" smtClean="0"/>
              <a:t>     </a:t>
            </a:r>
            <a:r>
              <a:rPr lang="de-DE" sz="2400" dirty="0" smtClean="0">
                <a:solidFill>
                  <a:schemeClr val="hlink"/>
                </a:solidFill>
              </a:rPr>
              <a:t>d := d[v]; d[v] := c(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[v</a:t>
            </a:r>
            <a:r>
              <a:rPr lang="de-DE" sz="2400" dirty="0" smtClean="0">
                <a:solidFill>
                  <a:schemeClr val="hlink"/>
                </a:solidFill>
              </a:rPr>
              <a:t>] := </a:t>
            </a:r>
            <a:r>
              <a:rPr lang="de-DE" sz="2400" dirty="0" err="1" smtClean="0">
                <a:solidFill>
                  <a:schemeClr val="hlink"/>
                </a:solidFill>
              </a:rPr>
              <a:t>u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	       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hlink"/>
                </a:solidFill>
              </a:rPr>
              <a:t>d=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rgbClr val="FF0000"/>
                </a:solidFill>
              </a:rPr>
              <a:t>// v </a:t>
            </a:r>
            <a:r>
              <a:rPr lang="de-DE" sz="2400" dirty="0" smtClean="0">
                <a:solidFill>
                  <a:srgbClr val="FF0000"/>
                </a:solidFill>
              </a:rPr>
              <a:t>noch nicht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?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               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v,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/>
              <a:t>) </a:t>
            </a:r>
            <a:br>
              <a:rPr lang="de-DE" sz="2400" dirty="0"/>
            </a:br>
            <a:r>
              <a:rPr lang="de-DE" sz="2400" dirty="0"/>
              <a:t> </a:t>
            </a:r>
            <a:r>
              <a:rPr lang="de-DE" sz="2400" dirty="0" smtClean="0"/>
              <a:t>                     </a:t>
            </a:r>
            <a:r>
              <a:rPr lang="de-DE" sz="2400" dirty="0" err="1" smtClean="0"/>
              <a:t>else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decreaseKey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chemeClr val="hlink"/>
                </a:solidFill>
              </a:rPr>
              <a:t>v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smtClean="0">
                <a:solidFill>
                  <a:schemeClr val="hlink"/>
                </a:solidFill>
              </a:rPr>
              <a:t>d-d[v], </a:t>
            </a:r>
            <a:r>
              <a:rPr lang="de-DE" sz="2400" dirty="0" err="1" smtClean="0">
                <a:solidFill>
                  <a:schemeClr val="hlink"/>
                </a:solidFill>
              </a:rPr>
              <a:t>q</a:t>
            </a:r>
            <a:r>
              <a:rPr lang="de-DE" sz="2400" dirty="0" smtClean="0"/>
              <a:t>)</a:t>
            </a:r>
            <a:br>
              <a:rPr lang="de-DE" sz="2400" dirty="0" smtClean="0"/>
            </a:br>
            <a:r>
              <a:rPr lang="de-DE" sz="2400" dirty="0" smtClean="0"/>
              <a:t> </a:t>
            </a: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constructTree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s,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parent</a:t>
            </a:r>
            <a:r>
              <a:rPr lang="de-DE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55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D14-1E4B-D740-B8F0-8281F4ADA494}" type="slidenum">
              <a:rPr lang="de-DE"/>
              <a:pPr/>
              <a:t>193</a:t>
            </a:fld>
            <a:endParaRPr lang="de-DE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Jarnik-Prim Algorithmus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baseline="-25000" dirty="0">
                <a:solidFill>
                  <a:schemeClr val="hlink"/>
                </a:solidFill>
              </a:rPr>
              <a:t>JP</a:t>
            </a:r>
            <a:r>
              <a:rPr lang="de-DE" sz="2400" dirty="0">
                <a:solidFill>
                  <a:schemeClr val="hlink"/>
                </a:solidFill>
              </a:rPr>
              <a:t> =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</a:t>
            </a:r>
            <a:r>
              <a:rPr lang="de-DE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also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(log 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) </a:t>
            </a:r>
            <a:r>
              <a:rPr lang="de-DE" sz="2800" dirty="0">
                <a:solidFill>
                  <a:schemeClr val="hlink"/>
                </a:solidFill>
              </a:rPr>
              <a:t>+ m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Vergleich: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O(m log m)</a:t>
            </a:r>
            <a:r>
              <a:rPr lang="de-DE" sz="2800" dirty="0" smtClean="0">
                <a:solidFill>
                  <a:srgbClr val="FF0000"/>
                </a:solidFill>
              </a:rPr>
              <a:t> bei Kruskal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(m &gt;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811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gehalten 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Betrachtete Arten von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Internet</a:t>
            </a:r>
          </a:p>
          <a:p>
            <a:r>
              <a:rPr lang="de-DE" dirty="0" smtClean="0"/>
              <a:t>Telefonnetz</a:t>
            </a:r>
          </a:p>
          <a:p>
            <a:r>
              <a:rPr lang="de-DE" dirty="0" smtClean="0"/>
              <a:t>Autobahnen/Eisenbahnnetz</a:t>
            </a:r>
          </a:p>
          <a:p>
            <a:r>
              <a:rPr lang="de-DE" dirty="0" smtClean="0"/>
              <a:t>Elektrizitätsnetz</a:t>
            </a:r>
          </a:p>
          <a:p>
            <a:r>
              <a:rPr lang="de-DE" dirty="0" smtClean="0"/>
              <a:t>Öl-/Gaspipelines</a:t>
            </a:r>
          </a:p>
          <a:p>
            <a:r>
              <a:rPr lang="de-DE" dirty="0" smtClean="0"/>
              <a:t>Kanalisation</a:t>
            </a:r>
          </a:p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686799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Gegeben: Gerichteter Graph </a:t>
            </a:r>
            <a:r>
              <a:rPr lang="de-DE" sz="2400" dirty="0" smtClean="0">
                <a:solidFill>
                  <a:srgbClr val="3C8C93"/>
                </a:solidFill>
              </a:rPr>
              <a:t>G=(V, 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Kanten repräsentieren Flüsse von Material/Energie/Daten/…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e-DE" sz="2000" dirty="0" smtClean="0"/>
              <a:t>Jede Kante hat eine maximale Kapazität, dargestellt durch (totale) Funktion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c: E ⟶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ℝ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de-DE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Knoten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 smtClean="0"/>
              <a:t>als Quelle des Flusses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Knoten </a:t>
            </a:r>
            <a:r>
              <a:rPr lang="de-DE" sz="2200" dirty="0" err="1" smtClean="0">
                <a:solidFill>
                  <a:srgbClr val="3C8C93"/>
                </a:solidFill>
              </a:rPr>
              <a:t>t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∈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200" dirty="0" smtClean="0"/>
              <a:t> als Senke des Flusses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Ein Netzwerk ist ein </a:t>
            </a:r>
            <a:r>
              <a:rPr lang="de-DE" sz="2400" dirty="0" err="1" smtClean="0"/>
              <a:t>Tupel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(G, c, s, t) </a:t>
            </a:r>
            <a:r>
              <a:rPr lang="de-DE" sz="2400" dirty="0" smtClean="0"/>
              <a:t>mit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rgbClr val="000000"/>
                </a:solidFill>
              </a:rPr>
              <a:t>und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t∈V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Die Funktion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 smtClean="0"/>
              <a:t>macht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G </a:t>
            </a:r>
            <a:r>
              <a:rPr lang="de-DE" sz="2400" dirty="0" smtClean="0"/>
              <a:t>zum </a:t>
            </a:r>
            <a:r>
              <a:rPr lang="de-DE" sz="2400" dirty="0" smtClean="0">
                <a:solidFill>
                  <a:schemeClr val="accent2"/>
                </a:solidFill>
              </a:rPr>
              <a:t>gewichteten Graphen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Für </a:t>
            </a:r>
            <a:r>
              <a:rPr lang="de-DE" sz="2400" dirty="0"/>
              <a:t>jede Kante </a:t>
            </a:r>
            <a:r>
              <a:rPr lang="de-DE" sz="2400" dirty="0" smtClean="0"/>
              <a:t>eines Netzwerks ist </a:t>
            </a:r>
            <a:r>
              <a:rPr lang="de-DE" sz="2400" dirty="0"/>
              <a:t>die Größe des Flusses steuerbar, dargestellt durch (totale)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f: E ⟶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ℝ</a:t>
            </a:r>
            <a:endParaRPr lang="de-DE" sz="2400" dirty="0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Problem des maximalen Flusses in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Gegeben sei ein gerichteter </a:t>
            </a:r>
            <a:br>
              <a:rPr lang="de-DE" sz="2400" dirty="0" smtClean="0"/>
            </a:br>
            <a:r>
              <a:rPr lang="de-DE" sz="2400" dirty="0" smtClean="0"/>
              <a:t>gewichteter Graph</a:t>
            </a:r>
          </a:p>
          <a:p>
            <a:pPr lvl="1"/>
            <a:r>
              <a:rPr lang="de-DE" sz="2000" dirty="0" smtClean="0"/>
              <a:t>nicht-negative Gewichte</a:t>
            </a:r>
          </a:p>
          <a:p>
            <a:pPr lvl="1"/>
            <a:r>
              <a:rPr lang="de-DE" sz="2000" dirty="0" smtClean="0"/>
              <a:t>Gewichte repräsentieren Kapazität</a:t>
            </a:r>
            <a:br>
              <a:rPr lang="de-DE" sz="2000" dirty="0" smtClean="0"/>
            </a:br>
            <a:r>
              <a:rPr lang="de-DE" sz="2000" dirty="0" smtClean="0"/>
              <a:t>der Kanten (Funktion </a:t>
            </a:r>
            <a:r>
              <a:rPr lang="de-DE" sz="2000" dirty="0" smtClean="0">
                <a:solidFill>
                  <a:srgbClr val="3C8C93"/>
                </a:solidFill>
              </a:rPr>
              <a:t>c</a:t>
            </a:r>
            <a:r>
              <a:rPr lang="de-DE" sz="2000" dirty="0" smtClean="0"/>
              <a:t>)</a:t>
            </a:r>
          </a:p>
          <a:p>
            <a:r>
              <a:rPr lang="de-DE" sz="2400" dirty="0" smtClean="0"/>
              <a:t>2 ausgezeichnete Knoten </a:t>
            </a:r>
            <a:r>
              <a:rPr lang="de-DE" sz="2400" dirty="0" smtClean="0">
                <a:solidFill>
                  <a:srgbClr val="3C8C93"/>
                </a:solidFill>
              </a:rPr>
              <a:t>s, t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hat nur ausgehende Kanten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dirty="0" smtClean="0"/>
              <a:t> hat nur eingehende Kanten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Finde die maximale Anzahl von Einheiten , die von der Quelle  zu der Senke  in diesem Graphen fließen kann</a:t>
            </a:r>
            <a:br>
              <a:rPr lang="de-DE" sz="2400" dirty="0" smtClean="0"/>
            </a:br>
            <a:r>
              <a:rPr lang="de-DE" sz="2400" dirty="0" smtClean="0"/>
              <a:t>(dargestellt durch Funktion </a:t>
            </a:r>
            <a:r>
              <a:rPr lang="de-DE" sz="2400" dirty="0" err="1" smtClean="0">
                <a:solidFill>
                  <a:srgbClr val="3C8C93"/>
                </a:solidFill>
              </a:rPr>
              <a:t>f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: E ⟶ </a:t>
            </a:r>
            <a:r>
              <a:rPr lang="de-DE" sz="2400" dirty="0" err="1" smtClean="0">
                <a:solidFill>
                  <a:srgbClr val="3C8C93"/>
                </a:solidFill>
              </a:rPr>
              <a:t>ℝ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5" name="Oval 3"/>
          <p:cNvSpPr/>
          <p:nvPr/>
        </p:nvSpPr>
        <p:spPr>
          <a:xfrm>
            <a:off x="62784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26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2784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262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262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4882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35688" y="17259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45088" y="1964085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783188" y="3059460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35688" y="37833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16813" y="3021360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078713" y="1925985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782395" y="2753866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154789" y="275466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364213" y="2192685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31582" y="2753866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5946730" y="4293096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Jede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Zahl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steht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für</a:t>
            </a:r>
            <a:r>
              <a:rPr lang="en-US" altLang="de-DE" sz="1800" dirty="0" smtClean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Kapazität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dieser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endParaRPr lang="en-US" altLang="de-DE" sz="1800" dirty="0" smtClean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6964288" y="14211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760963" y="18894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08751" y="23355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26088" y="2422873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07088" y="24879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6964288" y="3718273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18351" y="24879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259688" y="18132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275563" y="3249960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684763" y="3310285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Problem des maximalen Flusses in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429"/>
            <a:ext cx="8229600" cy="4968875"/>
          </a:xfrm>
        </p:spPr>
        <p:txBody>
          <a:bodyPr/>
          <a:lstStyle/>
          <a:p>
            <a:r>
              <a:rPr lang="de-DE" sz="2400" dirty="0" smtClean="0"/>
              <a:t>Jede Kante könnte ein Wasserrohr darstellen</a:t>
            </a:r>
          </a:p>
          <a:p>
            <a:pPr lvl="1"/>
            <a:r>
              <a:rPr lang="de-DE" sz="2000" dirty="0" smtClean="0"/>
              <a:t>Von einer Quelle  fließt Wasser zu</a:t>
            </a:r>
            <a:br>
              <a:rPr lang="de-DE" sz="2000" dirty="0" smtClean="0"/>
            </a:br>
            <a:r>
              <a:rPr lang="de-DE" sz="2000" dirty="0" smtClean="0"/>
              <a:t>einer Senke  </a:t>
            </a:r>
          </a:p>
          <a:p>
            <a:pPr lvl="1"/>
            <a:r>
              <a:rPr lang="de-DE" sz="2000" dirty="0" smtClean="0"/>
              <a:t>Jedes Wasserrohr kann eine maximale</a:t>
            </a:r>
            <a:br>
              <a:rPr lang="de-DE" sz="2000" dirty="0" smtClean="0"/>
            </a:br>
            <a:r>
              <a:rPr lang="de-DE" sz="2000" dirty="0" smtClean="0"/>
              <a:t>Anzahl von Litern Wasser pro Sekunde</a:t>
            </a:r>
            <a:br>
              <a:rPr lang="de-DE" sz="2000" dirty="0" smtClean="0"/>
            </a:br>
            <a:r>
              <a:rPr lang="de-DE" sz="2000" dirty="0" smtClean="0"/>
              <a:t>transportieren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Wie viel Wasser pro Sekunde kann nun von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 smtClean="0"/>
              <a:t> zu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dirty="0" smtClean="0"/>
              <a:t> maximal fließen?</a:t>
            </a:r>
          </a:p>
        </p:txBody>
      </p:sp>
      <p:sp>
        <p:nvSpPr>
          <p:cNvPr id="5" name="Oval 3"/>
          <p:cNvSpPr/>
          <p:nvPr/>
        </p:nvSpPr>
        <p:spPr>
          <a:xfrm>
            <a:off x="63246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6388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724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724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5344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81800" y="21279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91200" y="2366044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829300" y="3461419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81800" y="41853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62925" y="3423319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124825" y="2327944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828507" y="3155825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200901" y="3156619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410325" y="2594644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77694" y="3155825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6090746" y="4581128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Jede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Zahl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steht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für</a:t>
            </a:r>
            <a:r>
              <a:rPr lang="en-US" altLang="de-DE" sz="1800" dirty="0" smtClean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Kapazität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dieser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endParaRPr lang="en-US" altLang="de-DE" sz="1800" dirty="0" smtClean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7010400" y="18231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807075" y="22914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54863" y="27375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72200" y="2824832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53200" y="28899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7010400" y="4120232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64463" y="28899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305800" y="22152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321675" y="3651919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730875" y="37122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5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3854"/>
            <a:ext cx="8315325" cy="3525466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Der Fluss des Netzwerkes ist definiert als der Fluss von der Quelle </a:t>
            </a:r>
            <a:r>
              <a:rPr lang="de-DE" sz="2400" dirty="0" smtClean="0">
                <a:solidFill>
                  <a:srgbClr val="3C8C93"/>
                </a:solidFill>
              </a:rPr>
              <a:t>s</a:t>
            </a:r>
            <a:r>
              <a:rPr lang="de-DE" sz="2400" dirty="0" smtClean="0"/>
              <a:t> (oder in die Senke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Im Beispiel oben ist der Netzwerkfluss 23</a:t>
            </a:r>
          </a:p>
        </p:txBody>
      </p:sp>
      <p:sp>
        <p:nvSpPr>
          <p:cNvPr id="5" name="Oval 3"/>
          <p:cNvSpPr/>
          <p:nvPr/>
        </p:nvSpPr>
        <p:spPr>
          <a:xfrm>
            <a:off x="16561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9703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6561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039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039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8659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13305" y="14295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22705" y="1667669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160805" y="276304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13305" y="34869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494430" y="272494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456330" y="1629569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160012" y="2457450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32406" y="24582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41830" y="1896269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09199" y="2457450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96974" y="4005064"/>
            <a:ext cx="3413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Dieser Graph enthält die 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schemeClr val="accent2"/>
                </a:solidFill>
                <a:latin typeface="+mn-lt"/>
              </a:rPr>
              <a:t>Kapazitäten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jeder Kante im Graph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(Beschriftung c(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))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341905" y="11247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138580" y="15930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486368" y="20391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503705" y="2126457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884705" y="21915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2341905" y="3421857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3095968" y="21915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3637305" y="15168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3653180" y="2953544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080391" y="4005064"/>
            <a:ext cx="31640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Dieser Graph enthält zusätzlich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den </a:t>
            </a: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im Graphen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(Beschriftung f(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)/c(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33" name="TextBox 57"/>
          <p:cNvSpPr txBox="1">
            <a:spLocks noChangeArrowheads="1"/>
          </p:cNvSpPr>
          <p:nvPr/>
        </p:nvSpPr>
        <p:spPr bwMode="auto">
          <a:xfrm>
            <a:off x="1062380" y="28773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4" name="Oval 59"/>
          <p:cNvSpPr/>
          <p:nvPr/>
        </p:nvSpPr>
        <p:spPr>
          <a:xfrm>
            <a:off x="59233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2375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59233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3711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3711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1331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380505" y="15454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389905" y="1783557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428005" y="2878932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380505" y="36028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761630" y="2840832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723530" y="1745457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427212" y="2573338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6799606" y="25725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009030" y="2012157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276399" y="2573338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532905" y="124063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161305" y="1708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685305" y="196770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647080" y="227250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151905" y="230743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609105" y="357425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7920380" y="310594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06005" y="2420144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7904505" y="16581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161305" y="3105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6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ausdrücklicher Erlaubnis des Autors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</a:t>
            </a:r>
            <a:r>
              <a:rPr lang="de-DE" sz="2000" dirty="0"/>
              <a:t>Kapitel </a:t>
            </a:r>
            <a:r>
              <a:rPr lang="de-DE" sz="2000" dirty="0" smtClean="0"/>
              <a:t>7,8,9)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CDC5-94FF-A147-8403-E1AD7805A896}" type="slidenum">
              <a:rPr lang="de-DE"/>
              <a:pPr/>
              <a:t>20</a:t>
            </a:fld>
            <a:endParaRPr lang="de-DE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4: </a:t>
            </a:r>
            <a:r>
              <a:rPr lang="de-DE" dirty="0" err="1">
                <a:solidFill>
                  <a:schemeClr val="accent2"/>
                </a:solidFill>
              </a:rPr>
              <a:t>Adjazenzmatrix</a:t>
            </a: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sz="2400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{0,1} </a:t>
            </a:r>
            <a:r>
              <a:rPr lang="de-DE" dirty="0"/>
              <a:t>(bzw. Zeiger </a:t>
            </a:r>
            <a:r>
              <a:rPr lang="de-DE" dirty="0" smtClean="0"/>
              <a:t>auf ein 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 ∈ 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]=1</a:t>
            </a:r>
            <a:r>
              <a:rPr lang="de-DE" dirty="0"/>
              <a:t> genau dann, wenn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1258888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6181" name="Oval 5"/>
          <p:cNvSpPr>
            <a:spLocks noChangeArrowheads="1"/>
          </p:cNvSpPr>
          <p:nvPr/>
        </p:nvSpPr>
        <p:spPr bwMode="auto">
          <a:xfrm>
            <a:off x="2627313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258888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2627313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>
            <a:off x="1690688" y="263666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2843213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H="1">
            <a:off x="1692275" y="378918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 flipH="1" flipV="1">
            <a:off x="1474788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1619250" y="2779539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 flipH="1">
            <a:off x="1619250" y="2779539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635375" y="3141489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5580063" y="22048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5580063" y="2708102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5580063" y="3212927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5580063" y="37161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6195" name="AutoShape 19"/>
          <p:cNvSpPr>
            <a:spLocks noChangeArrowheads="1"/>
          </p:cNvSpPr>
          <p:nvPr/>
        </p:nvSpPr>
        <p:spPr bwMode="auto">
          <a:xfrm>
            <a:off x="5435600" y="2204864"/>
            <a:ext cx="1944688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4767263" y="2871614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</p:spTree>
    <p:extLst>
      <p:ext uri="{BB962C8B-B14F-4D97-AF65-F5344CB8AC3E}">
        <p14:creationId xmlns:p14="http://schemas.microsoft.com/office/powerpoint/2010/main" val="31461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810253" y="4054897"/>
            <a:ext cx="267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 smtClean="0">
                <a:solidFill>
                  <a:schemeClr val="accent2"/>
                </a:solidFill>
                <a:latin typeface="+mn-lt"/>
              </a:rPr>
              <a:t>Kapazität 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im Graph</a:t>
            </a:r>
          </a:p>
        </p:txBody>
      </p:sp>
      <p:sp>
        <p:nvSpPr>
          <p:cNvPr id="34" name="Oval 59"/>
          <p:cNvSpPr/>
          <p:nvPr/>
        </p:nvSpPr>
        <p:spPr>
          <a:xfrm>
            <a:off x="61260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402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260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738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738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358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583288" y="16455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592688" y="1883693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630788" y="2979068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583288" y="37029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64413" y="2940968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926313" y="1845593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29995" y="2673474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7002389" y="267268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211813" y="2112293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79182" y="2673474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35688" y="134076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12/12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364088" y="1809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12/16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88088" y="206784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49863" y="23726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54688" y="240756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811888" y="367439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11/14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23163" y="320608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4/4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408788" y="252028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7/7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07288" y="17582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19/20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364088" y="3206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11/13</a:t>
            </a:r>
          </a:p>
        </p:txBody>
      </p:sp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4834879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Flusserhaltung: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Mit Ausnahmen der Quelle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</a:t>
            </a:r>
            <a:r>
              <a:rPr lang="de-DE" sz="2000" dirty="0"/>
              <a:t>und </a:t>
            </a:r>
            <a:r>
              <a:rPr lang="de-DE" sz="2000" dirty="0" smtClean="0"/>
              <a:t>Senke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 smtClean="0"/>
              <a:t> </a:t>
            </a:r>
            <a:r>
              <a:rPr lang="de-DE" sz="2000" dirty="0"/>
              <a:t>ist der Fluss, der in einen Knoten </a:t>
            </a:r>
            <a:r>
              <a:rPr lang="de-DE" sz="2000" dirty="0" smtClean="0"/>
              <a:t>hineinfließt, </a:t>
            </a:r>
            <a:r>
              <a:rPr lang="de-DE" sz="2000" dirty="0"/>
              <a:t>genauso groß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wie </a:t>
            </a:r>
            <a:r>
              <a:rPr lang="de-DE" sz="2000" dirty="0"/>
              <a:t>der Fluss, der aus </a:t>
            </a:r>
            <a:r>
              <a:rPr lang="de-DE" sz="2000" dirty="0" smtClean="0"/>
              <a:t>diesem </a:t>
            </a:r>
            <a:r>
              <a:rPr lang="de-DE" sz="2000" dirty="0"/>
              <a:t>Knoten herausfließt </a:t>
            </a:r>
          </a:p>
          <a:p>
            <a:pPr>
              <a:spcBef>
                <a:spcPts val="0"/>
              </a:spcBef>
            </a:pPr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Beachtung </a:t>
            </a:r>
            <a:r>
              <a:rPr lang="de-DE" sz="2400" dirty="0"/>
              <a:t>maximaler Kapazitäten: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Jeder Fluss in einer Kante muss kleiner oder gleich der Kapazität dieser Kante </a:t>
            </a:r>
            <a:r>
              <a:rPr lang="de-DE" sz="2000" dirty="0" smtClean="0"/>
              <a:t>sein</a:t>
            </a:r>
            <a:endParaRPr lang="de-DE" sz="2000" dirty="0"/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179512" y="1219216"/>
            <a:ext cx="8686800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Restkapazität einer Kante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Unbenutzte Kapazität jeder Kante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 Beginn ist der Fluss 0 und damit ist </a:t>
            </a:r>
            <a:br>
              <a:rPr lang="de-DE" sz="2000" dirty="0" smtClean="0"/>
            </a:br>
            <a:r>
              <a:rPr lang="de-DE" sz="2000" dirty="0" smtClean="0"/>
              <a:t>die Restkapazität genau so groß wie </a:t>
            </a:r>
            <a:br>
              <a:rPr lang="de-DE" sz="2000" dirty="0" smtClean="0"/>
            </a:br>
            <a:r>
              <a:rPr lang="de-DE" sz="2000" dirty="0" smtClean="0"/>
              <a:t>die Kapazität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Existiert ein Fluss, so kann der Fluss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auch wieder reduziert werden, dies ist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wie eine Restkapazität in die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entgegengesetzte Richtung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Restkapazität eines Pfades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Minimale Restkapazität aller Kanten </a:t>
            </a:r>
            <a:br>
              <a:rPr lang="de-DE" sz="2000" dirty="0" smtClean="0"/>
            </a:br>
            <a:r>
              <a:rPr lang="de-DE" sz="2000" dirty="0" smtClean="0"/>
              <a:t>entlang des Pfades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Flusserhöhender Pfad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Pfad von der Quelle zur Senke mit Restkapazität größer als 0</a:t>
            </a:r>
          </a:p>
          <a:p>
            <a:pPr lvl="1">
              <a:spcBef>
                <a:spcPts val="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Kann auch „Restkapazitäten in die entgegengesetzte Richtung“ beinhalten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 rot="3734638">
            <a:off x="5586661" y="3095991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11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686615" y="1543775"/>
            <a:ext cx="590520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R‘:12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" name="Textfeld 86"/>
          <p:cNvSpPr txBox="1"/>
          <p:nvPr/>
        </p:nvSpPr>
        <p:spPr>
          <a:xfrm rot="3596847">
            <a:off x="7757799" y="2096003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19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6716311" y="3510300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11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" name="Textfeld 104"/>
          <p:cNvSpPr txBox="1"/>
          <p:nvPr/>
        </p:nvSpPr>
        <p:spPr>
          <a:xfrm rot="18901769">
            <a:off x="7843626" y="2836101"/>
            <a:ext cx="54373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4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Textfeld 73"/>
          <p:cNvSpPr txBox="1"/>
          <p:nvPr/>
        </p:nvSpPr>
        <p:spPr>
          <a:xfrm rot="18280189">
            <a:off x="5583319" y="1984434"/>
            <a:ext cx="72327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   R‘:12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345086" y="4221088"/>
            <a:ext cx="3331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im Graph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00B050"/>
                </a:solidFill>
                <a:latin typeface="+mn-lt"/>
              </a:rPr>
              <a:t>Restkapazität R: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– </a:t>
            </a: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C00000"/>
                </a:solidFill>
                <a:latin typeface="+mn-lt"/>
              </a:rPr>
              <a:t>Restkapazität R‘ in die entgegen-</a:t>
            </a:r>
            <a:br>
              <a:rPr lang="de-DE" altLang="de-DE" sz="1800" dirty="0" smtClean="0">
                <a:solidFill>
                  <a:srgbClr val="C00000"/>
                </a:solidFill>
                <a:latin typeface="+mn-lt"/>
              </a:rPr>
            </a:br>
            <a:r>
              <a:rPr lang="de-DE" altLang="de-DE" sz="1800" dirty="0" smtClean="0">
                <a:solidFill>
                  <a:srgbClr val="C00000"/>
                </a:solidFill>
                <a:latin typeface="+mn-lt"/>
              </a:rPr>
              <a:t>gesetzte Richtung: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endParaRPr lang="de-DE" altLang="de-DE" sz="180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" name="Oval 59"/>
          <p:cNvSpPr/>
          <p:nvPr/>
        </p:nvSpPr>
        <p:spPr>
          <a:xfrm>
            <a:off x="61067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209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067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545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545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165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7"/>
            <a:endCxn id="37" idx="1"/>
          </p:cNvCxnSpPr>
          <p:nvPr/>
        </p:nvCxnSpPr>
        <p:spPr>
          <a:xfrm>
            <a:off x="6496956" y="14433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1"/>
            <a:endCxn id="34" idx="1"/>
          </p:cNvCxnSpPr>
          <p:nvPr/>
        </p:nvCxnSpPr>
        <p:spPr>
          <a:xfrm flipV="1">
            <a:off x="5487866" y="1443382"/>
            <a:ext cx="685800" cy="10668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3"/>
            <a:endCxn id="36" idx="3"/>
          </p:cNvCxnSpPr>
          <p:nvPr/>
        </p:nvCxnSpPr>
        <p:spPr>
          <a:xfrm>
            <a:off x="5487866" y="2833472"/>
            <a:ext cx="685800" cy="9906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5"/>
            <a:endCxn id="38" idx="3"/>
          </p:cNvCxnSpPr>
          <p:nvPr/>
        </p:nvCxnSpPr>
        <p:spPr>
          <a:xfrm>
            <a:off x="6496956" y="38240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45036" y="2900427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6"/>
            <a:endCxn id="39" idx="0"/>
          </p:cNvCxnSpPr>
          <p:nvPr/>
        </p:nvCxnSpPr>
        <p:spPr>
          <a:xfrm>
            <a:off x="8011711" y="1605027"/>
            <a:ext cx="533400" cy="8382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10618" y="2632933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1"/>
            <a:endCxn id="37" idx="3"/>
          </p:cNvCxnSpPr>
          <p:nvPr/>
        </p:nvCxnSpPr>
        <p:spPr>
          <a:xfrm flipV="1">
            <a:off x="7621466" y="1766672"/>
            <a:ext cx="0" cy="173411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192436" y="2071752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59805" y="2632933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16311" y="1155939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245566" y="169653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68711" y="2027302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30486" y="2332102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35311" y="2367027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792511" y="377799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03786" y="31655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45395" y="24797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25886" y="16037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222399" y="326310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16366" y="191683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4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5286231" y="35010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2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856343" y="393305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3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8061256" y="33346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166615" y="26488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8233806" y="177281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1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781731" y="98072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6349931" y="25574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10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826181" y="1822930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9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798463" y="253930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4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71" name="Straight Arrow Connector 67"/>
          <p:cNvCxnSpPr>
            <a:stCxn id="36" idx="1"/>
            <a:endCxn id="35" idx="5"/>
          </p:cNvCxnSpPr>
          <p:nvPr/>
        </p:nvCxnSpPr>
        <p:spPr>
          <a:xfrm flipH="1" flipV="1">
            <a:off x="5811156" y="2833472"/>
            <a:ext cx="362510" cy="6673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67"/>
          <p:cNvCxnSpPr/>
          <p:nvPr/>
        </p:nvCxnSpPr>
        <p:spPr>
          <a:xfrm flipH="1">
            <a:off x="5797288" y="1822930"/>
            <a:ext cx="463411" cy="67824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5" name="Straight Arrow Connector 67"/>
          <p:cNvCxnSpPr>
            <a:stCxn id="37" idx="3"/>
            <a:endCxn id="34" idx="5"/>
          </p:cNvCxnSpPr>
          <p:nvPr/>
        </p:nvCxnSpPr>
        <p:spPr>
          <a:xfrm flipH="1">
            <a:off x="6496956" y="17666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67"/>
          <p:cNvCxnSpPr>
            <a:stCxn id="39" idx="1"/>
          </p:cNvCxnSpPr>
          <p:nvPr/>
        </p:nvCxnSpPr>
        <p:spPr>
          <a:xfrm flipH="1" flipV="1">
            <a:off x="7945036" y="1766672"/>
            <a:ext cx="438430" cy="7435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67"/>
          <p:cNvCxnSpPr>
            <a:stCxn id="38" idx="1"/>
            <a:endCxn id="36" idx="7"/>
          </p:cNvCxnSpPr>
          <p:nvPr/>
        </p:nvCxnSpPr>
        <p:spPr>
          <a:xfrm flipH="1">
            <a:off x="6496956" y="35007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0" name="Straight Arrow Connector 67"/>
          <p:cNvCxnSpPr>
            <a:stCxn id="39" idx="3"/>
          </p:cNvCxnSpPr>
          <p:nvPr/>
        </p:nvCxnSpPr>
        <p:spPr>
          <a:xfrm flipH="1">
            <a:off x="7784700" y="2833472"/>
            <a:ext cx="598766" cy="60035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4" name="Textfeld 113"/>
          <p:cNvSpPr txBox="1"/>
          <p:nvPr/>
        </p:nvSpPr>
        <p:spPr>
          <a:xfrm rot="5400000">
            <a:off x="7610082" y="2424273"/>
            <a:ext cx="53091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7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15" name="Straight Arrow Connector 67"/>
          <p:cNvCxnSpPr>
            <a:stCxn id="37" idx="4"/>
          </p:cNvCxnSpPr>
          <p:nvPr/>
        </p:nvCxnSpPr>
        <p:spPr>
          <a:xfrm>
            <a:off x="7783111" y="1833627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0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/>
      <p:bldP spid="87" grpId="0"/>
      <p:bldP spid="93" grpId="0"/>
      <p:bldP spid="105" grpId="0"/>
      <p:bldP spid="74" grpId="0"/>
      <p:bldP spid="114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1931478" y="466276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cxnSp>
        <p:nvCxnSpPr>
          <p:cNvPr id="41" name="Gerade Verbindung 40"/>
          <p:cNvCxnSpPr>
            <a:stCxn id="29" idx="1"/>
            <a:endCxn id="29" idx="3"/>
          </p:cNvCxnSpPr>
          <p:nvPr/>
        </p:nvCxnSpPr>
        <p:spPr>
          <a:xfrm>
            <a:off x="1931478" y="4832038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Beispiel für flusserhöhende Pfade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2456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8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2456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6934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6934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4554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702878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712278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750378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084003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045903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749585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121979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331403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598772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907704" y="23291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11560" y="27974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007678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969453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474278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64878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3848" y="278951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242753" y="419444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559878" y="4235723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453766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203848" y="25942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1915454" y="484691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539552" y="441828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788478" y="3929336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083723" y="2795581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2922078" y="2862536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559878" y="4405000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27" idx="1"/>
            <a:endCxn id="27" idx="3"/>
          </p:cNvCxnSpPr>
          <p:nvPr/>
        </p:nvCxnSpPr>
        <p:spPr>
          <a:xfrm>
            <a:off x="2464878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8" idx="1"/>
            <a:endCxn id="28" idx="3"/>
          </p:cNvCxnSpPr>
          <p:nvPr/>
        </p:nvCxnSpPr>
        <p:spPr>
          <a:xfrm>
            <a:off x="3203848" y="2958788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75966" y="1414517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Flusserhöhender Pfad nur mit </a:t>
            </a:r>
            <a:br>
              <a:rPr lang="de-DE" dirty="0" smtClean="0"/>
            </a:br>
            <a:r>
              <a:rPr lang="de-DE" dirty="0" smtClean="0"/>
              <a:t>„normalen“ Restkapazitäten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4212075" y="1412776"/>
            <a:ext cx="475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</a:t>
            </a:r>
            <a:r>
              <a:rPr lang="de-DE" dirty="0" smtClean="0"/>
              <a:t>auch mit Restkapazitäten</a:t>
            </a:r>
            <a:br>
              <a:rPr lang="de-DE" dirty="0" smtClean="0"/>
            </a:br>
            <a:r>
              <a:rPr lang="de-DE" dirty="0" smtClean="0"/>
              <a:t>in die entgegengesetzte Richtung</a:t>
            </a:r>
            <a:endParaRPr lang="de-DE" dirty="0"/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307942" y="2348880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cxnSp>
        <p:nvCxnSpPr>
          <p:cNvPr id="47" name="Gerade Verbindung 46"/>
          <p:cNvCxnSpPr>
            <a:stCxn id="46" idx="1"/>
            <a:endCxn id="46" idx="3"/>
          </p:cNvCxnSpPr>
          <p:nvPr/>
        </p:nvCxnSpPr>
        <p:spPr>
          <a:xfrm>
            <a:off x="6307942" y="2518157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3"/>
          <p:cNvSpPr/>
          <p:nvPr/>
        </p:nvSpPr>
        <p:spPr>
          <a:xfrm>
            <a:off x="56529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49" name="Oval 4"/>
          <p:cNvSpPr/>
          <p:nvPr/>
        </p:nvSpPr>
        <p:spPr>
          <a:xfrm>
            <a:off x="49671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50" name="Oval 5"/>
          <p:cNvSpPr/>
          <p:nvPr/>
        </p:nvSpPr>
        <p:spPr>
          <a:xfrm>
            <a:off x="56529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51" name="Oval 6"/>
          <p:cNvSpPr/>
          <p:nvPr/>
        </p:nvSpPr>
        <p:spPr>
          <a:xfrm>
            <a:off x="71007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2" name="Oval 7"/>
          <p:cNvSpPr/>
          <p:nvPr/>
        </p:nvSpPr>
        <p:spPr>
          <a:xfrm>
            <a:off x="71007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53" name="Oval 8"/>
          <p:cNvSpPr/>
          <p:nvPr/>
        </p:nvSpPr>
        <p:spPr>
          <a:xfrm>
            <a:off x="78627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54" name="Straight Arrow Connector 9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49" idx="0"/>
            <a:endCxn id="48" idx="3"/>
          </p:cNvCxnSpPr>
          <p:nvPr/>
        </p:nvCxnSpPr>
        <p:spPr>
          <a:xfrm rot="5400000" flipH="1" flipV="1">
            <a:off x="5119574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6" name="Straight Arrow Connector 11"/>
          <p:cNvCxnSpPr>
            <a:stCxn id="49" idx="4"/>
            <a:endCxn id="50" idx="1"/>
          </p:cNvCxnSpPr>
          <p:nvPr/>
        </p:nvCxnSpPr>
        <p:spPr>
          <a:xfrm rot="16200000" flipH="1">
            <a:off x="5157674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2"/>
          <p:cNvCxnSpPr>
            <a:stCxn id="50" idx="6"/>
            <a:endCxn id="52" idx="2"/>
          </p:cNvCxnSpPr>
          <p:nvPr/>
        </p:nvCxnSpPr>
        <p:spPr>
          <a:xfrm>
            <a:off x="6110174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w="med" len="med"/>
            <a:tailEnd type="stealth" w="med" len="med"/>
          </a:ln>
          <a:effectLst/>
        </p:spPr>
      </p:cxnSp>
      <p:cxnSp>
        <p:nvCxnSpPr>
          <p:cNvPr id="58" name="Straight Arrow Connector 13"/>
          <p:cNvCxnSpPr>
            <a:stCxn id="52" idx="7"/>
            <a:endCxn id="53" idx="4"/>
          </p:cNvCxnSpPr>
          <p:nvPr/>
        </p:nvCxnSpPr>
        <p:spPr>
          <a:xfrm rot="5400000" flipH="1" flipV="1">
            <a:off x="7491299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9" name="Straight Arrow Connector 14"/>
          <p:cNvCxnSpPr>
            <a:stCxn id="51" idx="5"/>
            <a:endCxn id="53" idx="0"/>
          </p:cNvCxnSpPr>
          <p:nvPr/>
        </p:nvCxnSpPr>
        <p:spPr>
          <a:xfrm rot="16200000" flipH="1">
            <a:off x="7453199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/>
          <p:nvPr/>
        </p:nvCxnSpPr>
        <p:spPr>
          <a:xfrm rot="5400000" flipH="1" flipV="1">
            <a:off x="5156881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1" name="Straight Arrow Connector 16"/>
          <p:cNvCxnSpPr>
            <a:stCxn id="52" idx="0"/>
            <a:endCxn id="51" idx="4"/>
          </p:cNvCxnSpPr>
          <p:nvPr/>
        </p:nvCxnSpPr>
        <p:spPr>
          <a:xfrm rot="5400000" flipH="1" flipV="1">
            <a:off x="6529275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17"/>
          <p:cNvCxnSpPr>
            <a:stCxn id="51" idx="3"/>
            <a:endCxn id="50" idx="7"/>
          </p:cNvCxnSpPr>
          <p:nvPr/>
        </p:nvCxnSpPr>
        <p:spPr>
          <a:xfrm rot="5400000">
            <a:off x="5738699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18"/>
          <p:cNvCxnSpPr/>
          <p:nvPr/>
        </p:nvCxnSpPr>
        <p:spPr>
          <a:xfrm rot="5400000" flipH="1" flipV="1">
            <a:off x="5006068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5" name="TextBox 20"/>
          <p:cNvSpPr txBox="1">
            <a:spLocks noChangeArrowheads="1"/>
          </p:cNvSpPr>
          <p:nvPr/>
        </p:nvSpPr>
        <p:spPr bwMode="auto">
          <a:xfrm>
            <a:off x="6295777" y="4692923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66" name="TextBox 21"/>
          <p:cNvSpPr txBox="1">
            <a:spLocks noChangeArrowheads="1"/>
          </p:cNvSpPr>
          <p:nvPr/>
        </p:nvSpPr>
        <p:spPr bwMode="auto">
          <a:xfrm>
            <a:off x="4939790" y="422108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sp>
        <p:nvSpPr>
          <p:cNvPr id="67" name="TextBox 22"/>
          <p:cNvSpPr txBox="1">
            <a:spLocks noChangeArrowheads="1"/>
          </p:cNvSpPr>
          <p:nvPr/>
        </p:nvSpPr>
        <p:spPr bwMode="auto">
          <a:xfrm>
            <a:off x="6414974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376749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5881574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6872174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7662957" y="42168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72" name="TextBox 33"/>
          <p:cNvSpPr txBox="1">
            <a:spLocks noChangeArrowheads="1"/>
          </p:cNvSpPr>
          <p:nvPr/>
        </p:nvSpPr>
        <p:spPr bwMode="auto">
          <a:xfrm>
            <a:off x="7604086" y="280104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73" name="TextBox 34"/>
          <p:cNvSpPr txBox="1">
            <a:spLocks noChangeArrowheads="1"/>
          </p:cNvSpPr>
          <p:nvPr/>
        </p:nvSpPr>
        <p:spPr bwMode="auto">
          <a:xfrm>
            <a:off x="4931654" y="293280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74" name="TextBox 41"/>
          <p:cNvSpPr txBox="1">
            <a:spLocks noChangeArrowheads="1"/>
          </p:cNvSpPr>
          <p:nvPr/>
        </p:nvSpPr>
        <p:spPr bwMode="auto">
          <a:xfrm>
            <a:off x="6861062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3/7</a:t>
            </a:r>
          </a:p>
        </p:txBody>
      </p:sp>
      <p:sp>
        <p:nvSpPr>
          <p:cNvPr id="75" name="TextBox 42"/>
          <p:cNvSpPr txBox="1">
            <a:spLocks noChangeArrowheads="1"/>
          </p:cNvSpPr>
          <p:nvPr/>
        </p:nvSpPr>
        <p:spPr bwMode="auto">
          <a:xfrm>
            <a:off x="7655669" y="441615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76" name="TextBox 43"/>
          <p:cNvSpPr txBox="1">
            <a:spLocks noChangeArrowheads="1"/>
          </p:cNvSpPr>
          <p:nvPr/>
        </p:nvSpPr>
        <p:spPr bwMode="auto">
          <a:xfrm>
            <a:off x="6307942" y="213285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4/12</a:t>
            </a:r>
          </a:p>
        </p:txBody>
      </p:sp>
      <p:sp>
        <p:nvSpPr>
          <p:cNvPr id="77" name="TextBox 44"/>
          <p:cNvSpPr txBox="1">
            <a:spLocks noChangeArrowheads="1"/>
          </p:cNvSpPr>
          <p:nvPr/>
        </p:nvSpPr>
        <p:spPr bwMode="auto">
          <a:xfrm>
            <a:off x="4932040" y="273040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4/16</a:t>
            </a:r>
          </a:p>
        </p:txBody>
      </p:sp>
      <p:cxnSp>
        <p:nvCxnSpPr>
          <p:cNvPr id="78" name="Straight Arrow Connector 45"/>
          <p:cNvCxnSpPr>
            <a:stCxn id="49" idx="0"/>
            <a:endCxn id="48" idx="3"/>
          </p:cNvCxnSpPr>
          <p:nvPr/>
        </p:nvCxnSpPr>
        <p:spPr>
          <a:xfrm flipV="1">
            <a:off x="5195774" y="2795581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46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47"/>
          <p:cNvCxnSpPr>
            <a:stCxn id="52" idx="7"/>
            <a:endCxn id="53" idx="4"/>
          </p:cNvCxnSpPr>
          <p:nvPr/>
        </p:nvCxnSpPr>
        <p:spPr>
          <a:xfrm flipV="1">
            <a:off x="7491019" y="3929336"/>
            <a:ext cx="6003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48"/>
          <p:cNvCxnSpPr>
            <a:stCxn id="51" idx="5"/>
            <a:endCxn id="52" idx="7"/>
          </p:cNvCxnSpPr>
          <p:nvPr/>
        </p:nvCxnSpPr>
        <p:spPr>
          <a:xfrm>
            <a:off x="7491019" y="2795581"/>
            <a:ext cx="0" cy="173411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Gerade Verbindung 81"/>
          <p:cNvCxnSpPr>
            <a:stCxn id="73" idx="1"/>
            <a:endCxn id="73" idx="3"/>
          </p:cNvCxnSpPr>
          <p:nvPr/>
        </p:nvCxnSpPr>
        <p:spPr>
          <a:xfrm>
            <a:off x="4931654" y="3102079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>
            <a:stCxn id="70" idx="1"/>
            <a:endCxn id="70" idx="3"/>
          </p:cNvCxnSpPr>
          <p:nvPr/>
        </p:nvCxnSpPr>
        <p:spPr>
          <a:xfrm>
            <a:off x="6872174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stCxn id="71" idx="1"/>
            <a:endCxn id="71" idx="3"/>
          </p:cNvCxnSpPr>
          <p:nvPr/>
        </p:nvCxnSpPr>
        <p:spPr>
          <a:xfrm>
            <a:off x="7662957" y="4386120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826526" y="50710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74" grpId="0"/>
      <p:bldP spid="75" grpId="0"/>
      <p:bldP spid="76" grpId="0"/>
      <p:bldP spid="77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Ford-</a:t>
            </a:r>
            <a:r>
              <a:rPr lang="de-DE" dirty="0" err="1" smtClean="0"/>
              <a:t>Fulkerson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2"/>
                </a:solidFill>
              </a:rPr>
              <a:t>Ford-</a:t>
            </a:r>
            <a:r>
              <a:rPr lang="de-DE" dirty="0" err="1" smtClean="0">
                <a:solidFill>
                  <a:schemeClr val="accent2"/>
                </a:solidFill>
              </a:rPr>
              <a:t>Fulkerson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G, f</a:t>
            </a:r>
            <a:r>
              <a:rPr lang="de-DE" dirty="0" smtClean="0"/>
              <a:t>):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smtClean="0">
                <a:solidFill>
                  <a:srgbClr val="FF0000"/>
                </a:solidFill>
              </a:rPr>
              <a:t>// Sei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Quelle und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Ziel in </a:t>
            </a:r>
            <a:r>
              <a:rPr lang="de-DE" dirty="0" smtClean="0">
                <a:solidFill>
                  <a:srgbClr val="3C8C93"/>
                </a:solidFill>
              </a:rPr>
              <a:t>G=(V, E) </a:t>
            </a:r>
            <a:r>
              <a:rPr lang="de-DE" dirty="0" smtClean="0">
                <a:solidFill>
                  <a:srgbClr val="FF0000"/>
                </a:solidFill>
              </a:rPr>
              <a:t>mit </a:t>
            </a:r>
            <a:r>
              <a:rPr lang="de-DE" dirty="0" err="1" smtClean="0">
                <a:solidFill>
                  <a:srgbClr val="3C8C93"/>
                </a:solidFill>
              </a:rPr>
              <a:t>s,t∈V</a:t>
            </a: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v)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de-DE" dirty="0" smtClean="0"/>
              <a:t>do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u,v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:= 0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dirty="0" err="1" smtClean="0">
                <a:solidFill>
                  <a:srgbClr val="3C8C93"/>
                </a:solidFill>
              </a:rPr>
              <a:t>flusserhöhenderPfad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dirty="0" smtClean="0"/>
              <a:t> do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/>
              <a:t>auf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do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de-DE" dirty="0" smtClean="0"/>
              <a:t>Restkapazität von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</a:p>
          <a:p>
            <a:pPr marL="0" indent="0">
              <a:buNone/>
            </a:pP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f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(s, t)</a:t>
            </a:r>
          </a:p>
          <a:p>
            <a:pPr marL="0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/>
              <a:t>Pfadbestimmung mit Tiefensuche, </a:t>
            </a:r>
            <a:br>
              <a:rPr lang="de-DE" dirty="0" smtClean="0"/>
            </a:br>
            <a:r>
              <a:rPr lang="de-DE" dirty="0" smtClean="0"/>
              <a:t>Flusserhöhung, wenn Restkapazität &gt; 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37215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</a:t>
            </a:r>
            <a:r>
              <a:rPr lang="en-US" dirty="0" smtClean="0"/>
              <a:t> – </a:t>
            </a:r>
            <a:r>
              <a:rPr lang="en-US" dirty="0" err="1" smtClean="0"/>
              <a:t>Beispieldurchlauf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9140" y="2276872"/>
            <a:ext cx="3600400" cy="2847119"/>
          </a:xfrm>
        </p:spPr>
        <p:txBody>
          <a:bodyPr/>
          <a:lstStyle/>
          <a:p>
            <a:r>
              <a:rPr lang="de-DE" dirty="0" smtClean="0"/>
              <a:t>Wähle flusserhöhenden Pfad</a:t>
            </a:r>
            <a:r>
              <a:rPr lang="de-DE" dirty="0"/>
              <a:t>, z.B. </a:t>
            </a:r>
            <a:r>
              <a:rPr lang="de-DE" dirty="0" smtClean="0"/>
              <a:t>s, c, d, t</a:t>
            </a:r>
          </a:p>
          <a:p>
            <a:endParaRPr lang="de-DE" dirty="0" smtClean="0"/>
          </a:p>
          <a:p>
            <a:r>
              <a:rPr lang="de-DE" dirty="0" smtClean="0"/>
              <a:t>Restkapazität dieses Pfades ist 4</a:t>
            </a:r>
            <a:endParaRPr lang="de-DE" dirty="0"/>
          </a:p>
        </p:txBody>
      </p:sp>
      <p:sp>
        <p:nvSpPr>
          <p:cNvPr id="6" name="Oval 3"/>
          <p:cNvSpPr/>
          <p:nvPr/>
        </p:nvSpPr>
        <p:spPr>
          <a:xfrm>
            <a:off x="15133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7" name="Oval 4"/>
          <p:cNvSpPr/>
          <p:nvPr/>
        </p:nvSpPr>
        <p:spPr>
          <a:xfrm>
            <a:off x="8275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8" name="Oval 5"/>
          <p:cNvSpPr/>
          <p:nvPr/>
        </p:nvSpPr>
        <p:spPr>
          <a:xfrm>
            <a:off x="15133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9" name="Oval 6"/>
          <p:cNvSpPr/>
          <p:nvPr/>
        </p:nvSpPr>
        <p:spPr>
          <a:xfrm>
            <a:off x="29611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10" name="Oval 7"/>
          <p:cNvSpPr/>
          <p:nvPr/>
        </p:nvSpPr>
        <p:spPr>
          <a:xfrm>
            <a:off x="29611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1" name="Oval 8"/>
          <p:cNvSpPr/>
          <p:nvPr/>
        </p:nvSpPr>
        <p:spPr>
          <a:xfrm>
            <a:off x="37231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2" name="Straight Arrow Connector 9"/>
          <p:cNvCxnSpPr>
            <a:stCxn id="6" idx="6"/>
            <a:endCxn id="9" idx="2"/>
          </p:cNvCxnSpPr>
          <p:nvPr/>
        </p:nvCxnSpPr>
        <p:spPr>
          <a:xfrm>
            <a:off x="1970584" y="2769364"/>
            <a:ext cx="9906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0"/>
          <p:cNvCxnSpPr>
            <a:stCxn id="7" idx="0"/>
            <a:endCxn id="6" idx="3"/>
          </p:cNvCxnSpPr>
          <p:nvPr/>
        </p:nvCxnSpPr>
        <p:spPr>
          <a:xfrm rot="5400000" flipH="1" flipV="1">
            <a:off x="979984" y="3007489"/>
            <a:ext cx="676275" cy="5238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1"/>
          <p:cNvCxnSpPr>
            <a:stCxn id="7" idx="4"/>
            <a:endCxn id="8" idx="1"/>
          </p:cNvCxnSpPr>
          <p:nvPr/>
        </p:nvCxnSpPr>
        <p:spPr>
          <a:xfrm rot="16200000" flipH="1">
            <a:off x="1018084" y="410286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2"/>
          <p:cNvCxnSpPr>
            <a:stCxn id="8" idx="6"/>
            <a:endCxn id="10" idx="2"/>
          </p:cNvCxnSpPr>
          <p:nvPr/>
        </p:nvCxnSpPr>
        <p:spPr>
          <a:xfrm>
            <a:off x="1970584" y="4826764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3"/>
          <p:cNvCxnSpPr>
            <a:stCxn id="10" idx="7"/>
            <a:endCxn id="11" idx="4"/>
          </p:cNvCxnSpPr>
          <p:nvPr/>
        </p:nvCxnSpPr>
        <p:spPr>
          <a:xfrm rot="5400000" flipH="1" flipV="1">
            <a:off x="3351709" y="406476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4"/>
          <p:cNvCxnSpPr>
            <a:stCxn id="9" idx="5"/>
            <a:endCxn id="11" idx="0"/>
          </p:cNvCxnSpPr>
          <p:nvPr/>
        </p:nvCxnSpPr>
        <p:spPr>
          <a:xfrm rot="16200000" flipH="1">
            <a:off x="3313609" y="2969389"/>
            <a:ext cx="676275" cy="6000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5"/>
          <p:cNvCxnSpPr/>
          <p:nvPr/>
        </p:nvCxnSpPr>
        <p:spPr>
          <a:xfrm rot="5400000" flipH="1" flipV="1">
            <a:off x="1017291" y="379727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" name="Straight Arrow Connector 16"/>
          <p:cNvCxnSpPr>
            <a:stCxn id="10" idx="0"/>
            <a:endCxn id="9" idx="4"/>
          </p:cNvCxnSpPr>
          <p:nvPr/>
        </p:nvCxnSpPr>
        <p:spPr>
          <a:xfrm rot="5400000" flipH="1" flipV="1">
            <a:off x="2389685" y="379647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7"/>
          <p:cNvCxnSpPr>
            <a:stCxn id="9" idx="3"/>
            <a:endCxn id="8" idx="7"/>
          </p:cNvCxnSpPr>
          <p:nvPr/>
        </p:nvCxnSpPr>
        <p:spPr>
          <a:xfrm rot="5400000">
            <a:off x="1599109" y="323608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8"/>
          <p:cNvCxnSpPr/>
          <p:nvPr/>
        </p:nvCxnSpPr>
        <p:spPr>
          <a:xfrm rot="5400000" flipH="1" flipV="1">
            <a:off x="866478" y="379727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122984" y="24645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27584" y="29328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2275384" y="31916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237159" y="34964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741984" y="35313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199184" y="47616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732584" y="36488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3494584" y="28566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3510459" y="429336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827584" y="433463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9184" y="49394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10459" y="4482276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7584" y="452355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7" name="Gerade Verbindung 36"/>
          <p:cNvCxnSpPr>
            <a:stCxn id="32" idx="1"/>
            <a:endCxn id="32" idx="3"/>
          </p:cNvCxnSpPr>
          <p:nvPr/>
        </p:nvCxnSpPr>
        <p:spPr>
          <a:xfrm>
            <a:off x="827584" y="450391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8" idx="1"/>
            <a:endCxn id="28" idx="3"/>
          </p:cNvCxnSpPr>
          <p:nvPr/>
        </p:nvCxnSpPr>
        <p:spPr>
          <a:xfrm>
            <a:off x="2199184" y="4930953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31" idx="1"/>
            <a:endCxn id="31" idx="3"/>
          </p:cNvCxnSpPr>
          <p:nvPr/>
        </p:nvCxnSpPr>
        <p:spPr>
          <a:xfrm>
            <a:off x="3510459" y="4462641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204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770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4455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597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455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8933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8933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553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12168" y="3227909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0268" y="4323284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02768" y="50471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83893" y="4285184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45793" y="3189809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49475" y="401769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21869" y="401689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1293" y="345650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798662" y="401769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55168" y="26849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9768" y="31532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07568" y="34120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69343" y="3716859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74168" y="37517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4768" y="38692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26768" y="30770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131368" y="5018609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442643" y="4550296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759768" y="4591571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2" name="Straight Arrow Connector 35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36"/>
          <p:cNvCxnSpPr>
            <a:stCxn id="6" idx="0"/>
            <a:endCxn id="5" idx="3"/>
          </p:cNvCxnSpPr>
          <p:nvPr/>
        </p:nvCxnSpPr>
        <p:spPr>
          <a:xfrm flipV="1">
            <a:off x="988368" y="3151429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4" name="Straight Arrow Connector 37"/>
          <p:cNvCxnSpPr>
            <a:stCxn id="8" idx="5"/>
            <a:endCxn id="10" idx="0"/>
          </p:cNvCxnSpPr>
          <p:nvPr/>
        </p:nvCxnSpPr>
        <p:spPr>
          <a:xfrm>
            <a:off x="3283613" y="3151429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978968" y="2492896"/>
            <a:ext cx="696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683568" y="29627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3350568" y="28865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cxnSp>
        <p:nvCxnSpPr>
          <p:cNvPr id="38" name="Gerade Verbindung 37"/>
          <p:cNvCxnSpPr>
            <a:stCxn id="23" idx="1"/>
            <a:endCxn id="23" idx="3"/>
          </p:cNvCxnSpPr>
          <p:nvPr/>
        </p:nvCxnSpPr>
        <p:spPr>
          <a:xfrm>
            <a:off x="759768" y="33223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2" idx="1"/>
            <a:endCxn id="22" idx="3"/>
          </p:cNvCxnSpPr>
          <p:nvPr/>
        </p:nvCxnSpPr>
        <p:spPr>
          <a:xfrm>
            <a:off x="2055168" y="2854053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28" idx="1"/>
            <a:endCxn id="28" idx="3"/>
          </p:cNvCxnSpPr>
          <p:nvPr/>
        </p:nvCxnSpPr>
        <p:spPr>
          <a:xfrm>
            <a:off x="3426768" y="32461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2"/>
          <p:cNvSpPr>
            <a:spLocks noGrp="1"/>
          </p:cNvSpPr>
          <p:nvPr>
            <p:ph idx="1"/>
          </p:nvPr>
        </p:nvSpPr>
        <p:spPr>
          <a:xfrm>
            <a:off x="4321324" y="2497292"/>
            <a:ext cx="3600400" cy="2847119"/>
          </a:xfrm>
        </p:spPr>
        <p:txBody>
          <a:bodyPr/>
          <a:lstStyle/>
          <a:p>
            <a:r>
              <a:rPr lang="de-DE" dirty="0" smtClean="0"/>
              <a:t>Wähle anderen zunehmenden Pfad</a:t>
            </a:r>
            <a:r>
              <a:rPr lang="de-DE" dirty="0"/>
              <a:t>, z.B. s</a:t>
            </a:r>
            <a:r>
              <a:rPr lang="de-DE" dirty="0" smtClean="0"/>
              <a:t>, a, b, t</a:t>
            </a:r>
          </a:p>
          <a:p>
            <a:endParaRPr lang="de-DE" dirty="0" smtClean="0"/>
          </a:p>
          <a:p>
            <a:r>
              <a:rPr lang="de-DE" dirty="0" smtClean="0"/>
              <a:t>Restkapazität dieses Pfades ist 12</a:t>
            </a:r>
            <a:endParaRPr lang="de-DE" dirty="0"/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205</a:t>
            </a:fld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98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336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478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336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814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814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434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90800" y="28413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200200" y="3079497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38300" y="4174872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71925" y="4136772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33825" y="3041397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37507" y="3869278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609901" y="3868484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819325" y="3308097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86694" y="3869278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43200" y="253657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71600" y="30048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95600" y="32636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57375" y="356844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62200" y="360337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2800" y="37208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38600" y="29969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419400" y="4870197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730675" y="440188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1047800" y="444315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941688" y="3911346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627488" y="28016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2347963" y="505434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976363" y="462572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1276400" y="4136772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571645" y="3003017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3410000" y="3069972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1047800" y="461243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9" idx="1"/>
            <a:endCxn id="29" idx="3"/>
          </p:cNvCxnSpPr>
          <p:nvPr/>
        </p:nvCxnSpPr>
        <p:spPr>
          <a:xfrm>
            <a:off x="2419400" y="5039474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27" idx="1"/>
            <a:endCxn id="27" idx="3"/>
          </p:cNvCxnSpPr>
          <p:nvPr/>
        </p:nvCxnSpPr>
        <p:spPr>
          <a:xfrm>
            <a:off x="2952800" y="3890124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8" idx="1"/>
            <a:endCxn id="28" idx="3"/>
          </p:cNvCxnSpPr>
          <p:nvPr/>
        </p:nvCxnSpPr>
        <p:spPr>
          <a:xfrm>
            <a:off x="3638600" y="3166224"/>
            <a:ext cx="6760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2"/>
          <p:cNvSpPr>
            <a:spLocks noGrp="1"/>
          </p:cNvSpPr>
          <p:nvPr>
            <p:ph idx="1"/>
          </p:nvPr>
        </p:nvSpPr>
        <p:spPr>
          <a:xfrm>
            <a:off x="4609356" y="2348880"/>
            <a:ext cx="3600400" cy="2847119"/>
          </a:xfrm>
        </p:spPr>
        <p:txBody>
          <a:bodyPr/>
          <a:lstStyle/>
          <a:p>
            <a:r>
              <a:rPr lang="de-DE" dirty="0" smtClean="0"/>
              <a:t>Wähle anderen zunehmenden Pfad</a:t>
            </a:r>
            <a:r>
              <a:rPr lang="de-DE" dirty="0"/>
              <a:t>, z.B. s</a:t>
            </a:r>
            <a:r>
              <a:rPr lang="de-DE" dirty="0" smtClean="0"/>
              <a:t>, c</a:t>
            </a:r>
            <a:r>
              <a:rPr lang="de-DE" dirty="0"/>
              <a:t>, d, b, 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Restkapazität dieses Pfades ist 7</a:t>
            </a:r>
            <a:endParaRPr lang="de-DE" dirty="0"/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206</a:t>
            </a:fld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246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 smtClean="0"/>
                  <a:t>Gibt es weitere flusserhöhende Pfade?</a:t>
                </a:r>
                <a:br>
                  <a:rPr lang="de-DE" dirty="0" smtClean="0"/>
                </a:br>
                <a:r>
                  <a:rPr lang="de-DE" dirty="0" smtClean="0">
                    <a:solidFill>
                      <a:srgbClr val="C00000"/>
                    </a:solidFill>
                  </a:rPr>
                  <a:t>Nein!</a:t>
                </a:r>
                <a:br>
                  <a:rPr lang="de-DE" dirty="0" smtClean="0">
                    <a:solidFill>
                      <a:srgbClr val="C00000"/>
                    </a:solidFill>
                  </a:rPr>
                </a:br>
                <a:r>
                  <a:rPr lang="de-DE" dirty="0" smtClean="0">
                    <a:solidFill>
                      <a:srgbClr val="C00000"/>
                    </a:solidFill>
                  </a:rPr>
                  <a:t> Fertig</a:t>
                </a:r>
                <a:endParaRPr lang="de-DE" b="1" dirty="0" smtClean="0">
                  <a:solidFill>
                    <a:srgbClr val="C00000"/>
                  </a:solidFill>
                </a:endParaRPr>
              </a:p>
              <a:p>
                <a:r>
                  <a:rPr lang="de-DE" dirty="0" smtClean="0"/>
                  <a:t>Maximaler Fluss:</a:t>
                </a:r>
                <a:br>
                  <a:rPr lang="de-DE" dirty="0" smtClean="0"/>
                </a:br>
                <a:r>
                  <a:rPr lang="de-DE" dirty="0" smtClean="0"/>
                  <a:t>19+4 = 23 (bzw. 11+12)</a:t>
                </a:r>
                <a:endParaRPr lang="de-DE" dirty="0"/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207</a:t>
            </a:fld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2627784" y="2132856"/>
            <a:ext cx="1584176" cy="33843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139952" y="55172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Minimaler Schnitt</a:t>
            </a:r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</p:spTree>
    <p:extLst>
      <p:ext uri="{BB962C8B-B14F-4D97-AF65-F5344CB8AC3E}">
        <p14:creationId xmlns:p14="http://schemas.microsoft.com/office/powerpoint/2010/main" val="18852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A</a:t>
            </a:r>
            <a:r>
              <a:rPr lang="en-US" dirty="0" err="1" smtClean="0"/>
              <a:t>lgorithmus</a:t>
            </a:r>
            <a:r>
              <a:rPr lang="en-US" dirty="0" smtClean="0"/>
              <a:t> </a:t>
            </a:r>
            <a:r>
              <a:rPr lang="en-US" dirty="0"/>
              <a:t>von Ford/Fulkerson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Schnitt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N=</a:t>
            </a:r>
            <a:r>
              <a:rPr lang="en-US" sz="2400" dirty="0" smtClean="0">
                <a:solidFill>
                  <a:srgbClr val="3C8C93"/>
                </a:solidFill>
              </a:rPr>
              <a:t>((V, E), c, s, t)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disjunkte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Zerlegung</a:t>
            </a:r>
            <a:r>
              <a:rPr lang="en-US" sz="2400" dirty="0">
                <a:solidFill>
                  <a:schemeClr val="tx1"/>
                </a:solidFill>
              </a:rPr>
              <a:t> von V in Mengen </a:t>
            </a:r>
            <a:r>
              <a:rPr lang="en-US" sz="2400" dirty="0" smtClean="0">
                <a:solidFill>
                  <a:srgbClr val="3C8C93"/>
                </a:solidFill>
              </a:rPr>
              <a:t>S⊆V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und </a:t>
            </a:r>
            <a:r>
              <a:rPr lang="en-US" sz="2400" dirty="0" smtClean="0">
                <a:solidFill>
                  <a:srgbClr val="3C8C93"/>
                </a:solidFill>
              </a:rPr>
              <a:t>T⊆V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∈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3C8C93"/>
                </a:solidFill>
              </a:rPr>
              <a:t>t </a:t>
            </a:r>
            <a:r>
              <a:rPr lang="en-US" sz="2400" dirty="0" smtClean="0">
                <a:solidFill>
                  <a:srgbClr val="3C8C93"/>
                </a:solidFill>
                <a:latin typeface="cmsy10" charset="0"/>
              </a:rPr>
              <a:t>∈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Die </a:t>
            </a:r>
            <a:r>
              <a:rPr lang="en-US" sz="2400" dirty="0" err="1">
                <a:solidFill>
                  <a:srgbClr val="FF0000"/>
                </a:solidFill>
              </a:rPr>
              <a:t>Kapazität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des </a:t>
            </a:r>
            <a:r>
              <a:rPr lang="en-US" sz="2400" dirty="0" err="1">
                <a:solidFill>
                  <a:srgbClr val="000000"/>
                </a:solidFill>
              </a:rPr>
              <a:t>Schnittes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c(S, T) =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⋂(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S×T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c(e)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Die </a:t>
            </a:r>
            <a:r>
              <a:rPr lang="en-US" sz="2400" dirty="0" err="1">
                <a:solidFill>
                  <a:srgbClr val="FF0000"/>
                </a:solidFill>
              </a:rPr>
              <a:t>Kapazität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minimalem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Schnittes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>
                <a:solidFill>
                  <a:srgbClr val="3C8C93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3C8C93"/>
                </a:solidFill>
              </a:rPr>
              <a:t>min</a:t>
            </a:r>
            <a:r>
              <a:rPr lang="en-US" sz="2400" dirty="0" smtClean="0">
                <a:solidFill>
                  <a:srgbClr val="3C8C93"/>
                </a:solidFill>
              </a:rPr>
              <a:t> = min</a:t>
            </a:r>
            <a:r>
              <a:rPr lang="en-US" sz="2400" baseline="-25000" dirty="0" smtClean="0">
                <a:solidFill>
                  <a:srgbClr val="3C8C93"/>
                </a:solidFill>
              </a:rPr>
              <a:t>(S</a:t>
            </a:r>
            <a:r>
              <a:rPr lang="en-US" sz="2400" baseline="-25000" dirty="0">
                <a:solidFill>
                  <a:srgbClr val="3C8C93"/>
                </a:solidFill>
              </a:rPr>
              <a:t>, T) </a:t>
            </a:r>
            <a:r>
              <a:rPr lang="en-US" sz="2400" baseline="-25000" dirty="0" err="1" smtClean="0">
                <a:solidFill>
                  <a:srgbClr val="3C8C93"/>
                </a:solidFill>
              </a:rPr>
              <a:t>Schnitt</a:t>
            </a:r>
            <a:r>
              <a:rPr lang="en-US" sz="2400" baseline="-25000" dirty="0" smtClean="0">
                <a:solidFill>
                  <a:srgbClr val="3C8C93"/>
                </a:solidFill>
              </a:rPr>
              <a:t> </a:t>
            </a:r>
            <a:r>
              <a:rPr lang="en-US" sz="2400" baseline="-25000" dirty="0">
                <a:solidFill>
                  <a:srgbClr val="3C8C93"/>
                </a:solidFill>
              </a:rPr>
              <a:t>in </a:t>
            </a:r>
            <a:r>
              <a:rPr lang="en-US" sz="2400" baseline="-25000" dirty="0" smtClean="0">
                <a:solidFill>
                  <a:srgbClr val="3C8C93"/>
                </a:solidFill>
              </a:rPr>
              <a:t>N</a:t>
            </a:r>
            <a:r>
              <a:rPr lang="en-US" sz="2400" dirty="0">
                <a:solidFill>
                  <a:srgbClr val="3C8C93"/>
                </a:solidFill>
              </a:rPr>
              <a:t> </a:t>
            </a:r>
            <a:r>
              <a:rPr lang="en-US" sz="2400" dirty="0" smtClean="0">
                <a:solidFill>
                  <a:srgbClr val="3C8C93"/>
                </a:solidFill>
              </a:rPr>
              <a:t>c(S, T)</a:t>
            </a:r>
            <a:endParaRPr lang="en-US" sz="2400" dirty="0">
              <a:solidFill>
                <a:srgbClr val="3C8C93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Der </a:t>
            </a:r>
            <a:r>
              <a:rPr lang="en-US" sz="2400" dirty="0" err="1">
                <a:solidFill>
                  <a:srgbClr val="FF0000"/>
                </a:solidFill>
              </a:rPr>
              <a:t>Flusswert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Schnittes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f((S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T))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⋂(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S×T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  -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⋂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(T×S)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f(e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bezeichnem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wir</a:t>
            </a:r>
            <a:r>
              <a:rPr lang="en-US" sz="2400" dirty="0">
                <a:solidFill>
                  <a:schemeClr val="tx1"/>
                </a:solidFill>
              </a:rPr>
              <a:t> den </a:t>
            </a:r>
            <a:r>
              <a:rPr lang="en-US" sz="2400" dirty="0"/>
              <a:t>Wert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maximalen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Flusses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4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smtClean="0"/>
              <a:t>Max Flow/Min Cut-Theorem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24744"/>
            <a:ext cx="8551863" cy="5207670"/>
          </a:xfrm>
        </p:spPr>
        <p:txBody>
          <a:bodyPr/>
          <a:lstStyle/>
          <a:p>
            <a:r>
              <a:rPr lang="de-DE" sz="2400" dirty="0" smtClean="0">
                <a:solidFill>
                  <a:schemeClr val="tx1"/>
                </a:solidFill>
              </a:rPr>
              <a:t>In jedem Netzwerk </a:t>
            </a:r>
            <a:r>
              <a:rPr lang="de-DE" sz="2400" dirty="0" smtClean="0">
                <a:solidFill>
                  <a:srgbClr val="3C8C93"/>
                </a:solidFill>
              </a:rPr>
              <a:t>N=(G, c, s, t)</a:t>
            </a:r>
            <a:r>
              <a:rPr lang="de-DE" sz="2400" dirty="0" smtClean="0">
                <a:solidFill>
                  <a:schemeClr val="tx1"/>
                </a:solidFill>
              </a:rPr>
              <a:t> gilt: Der Wert eines jeden Flusses ist kleiner oder gleich der Kapazität eines jeden Schnittes.   Insbesondere: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≤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min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Sei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 smtClean="0">
                <a:solidFill>
                  <a:schemeClr val="tx1"/>
                </a:solidFill>
              </a:rPr>
              <a:t> der vom F.F.-</a:t>
            </a:r>
            <a:r>
              <a:rPr lang="de-DE" sz="2400" dirty="0" err="1" smtClean="0">
                <a:solidFill>
                  <a:schemeClr val="tx1"/>
                </a:solidFill>
              </a:rPr>
              <a:t>Algo</a:t>
            </a:r>
            <a:r>
              <a:rPr lang="de-DE" sz="2400" dirty="0" smtClean="0">
                <a:solidFill>
                  <a:schemeClr val="tx1"/>
                </a:solidFill>
              </a:rPr>
              <a:t> für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de-DE" sz="2400" dirty="0" smtClean="0">
                <a:solidFill>
                  <a:schemeClr val="tx1"/>
                </a:solidFill>
              </a:rPr>
              <a:t>berechnete Fluss.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Dann gibt es einen Schnitt </a:t>
            </a:r>
            <a:r>
              <a:rPr lang="de-DE" sz="2400" dirty="0" smtClean="0">
                <a:solidFill>
                  <a:srgbClr val="3C8C93"/>
                </a:solidFill>
              </a:rPr>
              <a:t>(S,T) </a:t>
            </a:r>
            <a:r>
              <a:rPr lang="de-DE" sz="2400" dirty="0" smtClean="0">
                <a:solidFill>
                  <a:schemeClr val="tx1"/>
                </a:solidFill>
              </a:rPr>
              <a:t>in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smtClean="0">
                <a:solidFill>
                  <a:schemeClr val="tx1"/>
                </a:solidFill>
              </a:rPr>
              <a:t> mit </a:t>
            </a:r>
            <a:r>
              <a:rPr lang="de-DE" sz="2400" dirty="0" smtClean="0">
                <a:solidFill>
                  <a:srgbClr val="3C8C93"/>
                </a:solidFill>
              </a:rPr>
              <a:t>f(G) = c(S,T)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de-DE" sz="2400" dirty="0" smtClean="0">
              <a:solidFill>
                <a:srgbClr val="E32D0F"/>
              </a:solidFill>
            </a:endParaRPr>
          </a:p>
          <a:p>
            <a:r>
              <a:rPr lang="de-DE" sz="2400" dirty="0" smtClean="0">
                <a:solidFill>
                  <a:srgbClr val="333399"/>
                </a:solidFill>
              </a:rPr>
              <a:t>Satz: </a:t>
            </a:r>
            <a:r>
              <a:rPr lang="de-DE" sz="2000" dirty="0" smtClean="0">
                <a:solidFill>
                  <a:schemeClr val="tx1"/>
                </a:solidFill>
              </a:rPr>
              <a:t>(Max Flow-Min Cut Theorem; Satz von Ford/</a:t>
            </a:r>
            <a:r>
              <a:rPr lang="de-DE" sz="2000" dirty="0" err="1" smtClean="0">
                <a:solidFill>
                  <a:schemeClr val="tx1"/>
                </a:solidFill>
              </a:rPr>
              <a:t>Fulkerson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400" dirty="0"/>
              <a:t>Der Algorithmus von Ford/</a:t>
            </a:r>
            <a:r>
              <a:rPr lang="de-DE" sz="2400" dirty="0" err="1"/>
              <a:t>Fulkerson</a:t>
            </a:r>
            <a:r>
              <a:rPr lang="de-DE" sz="2400" dirty="0"/>
              <a:t> berechnet einen maximalen </a:t>
            </a:r>
            <a:r>
              <a:rPr lang="de-DE" sz="2400" dirty="0" smtClean="0"/>
              <a:t>Fluss. </a:t>
            </a:r>
            <a:r>
              <a:rPr lang="de-DE" sz="2400" dirty="0" smtClean="0">
                <a:solidFill>
                  <a:schemeClr val="tx1"/>
                </a:solidFill>
              </a:rPr>
              <a:t>In jedem Netzwerk gilt  </a:t>
            </a:r>
            <a:r>
              <a:rPr lang="de-DE" sz="2400" dirty="0" err="1" smtClean="0">
                <a:solidFill>
                  <a:srgbClr val="3C8C93"/>
                </a:solidFill>
              </a:rPr>
              <a:t>f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 = </a:t>
            </a:r>
            <a:r>
              <a:rPr lang="de-DE" sz="2400" dirty="0" err="1" smtClean="0">
                <a:solidFill>
                  <a:srgbClr val="3C8C93"/>
                </a:solidFill>
              </a:rPr>
              <a:t>c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min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(ohne formalen Beweis)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Der Wert eines maximalen Flusses ist gleich der Kapazität eines minimalen Schnittes.</a:t>
            </a:r>
            <a:endParaRPr lang="de-DE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861-D80B-8640-99CD-C91A94AAC4D3}" type="slidenum">
              <a:rPr lang="de-DE"/>
              <a:pPr/>
              <a:t>21</a:t>
            </a:fld>
            <a:endParaRPr lang="de-DE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Adjazenzmatrix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1403350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2771775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1403350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2771775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1835150" y="184457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2987675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 flipH="1">
            <a:off x="1836738" y="299710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 flipH="1" flipV="1">
            <a:off x="1619250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1763713" y="1987451"/>
            <a:ext cx="10810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H="1">
            <a:off x="1763713" y="1987451"/>
            <a:ext cx="10080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3779838" y="2349401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724525" y="14127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724525" y="1916014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5724525" y="2420839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724525" y="29240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7219" name="AutoShape 19"/>
          <p:cNvSpPr>
            <a:spLocks noChangeArrowheads="1"/>
          </p:cNvSpPr>
          <p:nvPr/>
        </p:nvSpPr>
        <p:spPr bwMode="auto">
          <a:xfrm>
            <a:off x="5580063" y="1412776"/>
            <a:ext cx="1944687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4911725" y="207952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5796136" y="4437112"/>
            <a:ext cx="23320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Aber: Speicher-</a:t>
            </a:r>
          </a:p>
          <a:p>
            <a:r>
              <a:rPr lang="de-DE" sz="2400">
                <a:solidFill>
                  <a:srgbClr val="FF0000"/>
                </a:solidFill>
              </a:rPr>
              <a:t>aufwand O(n</a:t>
            </a:r>
            <a:r>
              <a:rPr lang="de-DE" sz="2400" baseline="30000">
                <a:solidFill>
                  <a:srgbClr val="FF0000"/>
                </a:solidFill>
              </a:rPr>
              <a:t>2</a:t>
            </a:r>
            <a:r>
              <a:rPr lang="de-DE" sz="24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87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1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Algorithmus</a:t>
            </a:r>
            <a:r>
              <a:rPr lang="en-US" dirty="0" smtClean="0"/>
              <a:t> – </a:t>
            </a:r>
            <a:r>
              <a:rPr lang="en-US" dirty="0" err="1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Finden eines flusserhöhenden Pfades z.B. mit einer Variation der Tiefensuche: </a:t>
            </a:r>
            <a:r>
              <a:rPr lang="de-DE" dirty="0" smtClean="0">
                <a:solidFill>
                  <a:srgbClr val="3C8C93"/>
                </a:solidFill>
              </a:rPr>
              <a:t>O(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+ m) </a:t>
            </a:r>
            <a:endParaRPr lang="de-DE" dirty="0" smtClean="0"/>
          </a:p>
          <a:p>
            <a:r>
              <a:rPr lang="de-DE" dirty="0" smtClean="0"/>
              <a:t>Restkapazität des </a:t>
            </a:r>
            <a:r>
              <a:rPr lang="de-DE" dirty="0"/>
              <a:t>flusserhöhenden Pfades </a:t>
            </a:r>
            <a:r>
              <a:rPr lang="de-DE" dirty="0" smtClean="0"/>
              <a:t>kann jedes Mal nur 1 sein.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9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Schlechte Abfolge von zunehmenden Pfaden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924744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238944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924744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8"/>
          <p:cNvSpPr/>
          <p:nvPr/>
        </p:nvSpPr>
        <p:spPr>
          <a:xfrm>
            <a:off x="157971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flipV="1">
            <a:off x="467544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>
            <a:off x="467544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7" idx="7"/>
            <a:endCxn id="10" idx="4"/>
          </p:cNvCxnSpPr>
          <p:nvPr/>
        </p:nvCxnSpPr>
        <p:spPr>
          <a:xfrm flipV="1">
            <a:off x="1314989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5" idx="5"/>
            <a:endCxn id="10" idx="0"/>
          </p:cNvCxnSpPr>
          <p:nvPr/>
        </p:nvCxnSpPr>
        <p:spPr>
          <a:xfrm>
            <a:off x="1314989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>
            <a:stCxn id="7" idx="0"/>
            <a:endCxn id="5" idx="4"/>
          </p:cNvCxnSpPr>
          <p:nvPr/>
        </p:nvCxnSpPr>
        <p:spPr>
          <a:xfrm flipV="1">
            <a:off x="1153344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354087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49672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0/1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1435696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363688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54087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221423" y="1268760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1. flusserhöhender Pfad</a:t>
            </a:r>
            <a:endParaRPr lang="de-DE" sz="1600" dirty="0"/>
          </a:p>
        </p:txBody>
      </p:sp>
      <p:sp>
        <p:nvSpPr>
          <p:cNvPr id="37" name="Oval 3"/>
          <p:cNvSpPr/>
          <p:nvPr/>
        </p:nvSpPr>
        <p:spPr>
          <a:xfrm>
            <a:off x="3156992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38" name="Oval 4"/>
          <p:cNvSpPr/>
          <p:nvPr/>
        </p:nvSpPr>
        <p:spPr>
          <a:xfrm>
            <a:off x="247119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39" name="Oval 5"/>
          <p:cNvSpPr/>
          <p:nvPr/>
        </p:nvSpPr>
        <p:spPr>
          <a:xfrm>
            <a:off x="3156992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40" name="Oval 8"/>
          <p:cNvSpPr/>
          <p:nvPr/>
        </p:nvSpPr>
        <p:spPr>
          <a:xfrm>
            <a:off x="381196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41" name="Straight Arrow Connector 10"/>
          <p:cNvCxnSpPr>
            <a:stCxn id="38" idx="0"/>
            <a:endCxn id="37" idx="3"/>
          </p:cNvCxnSpPr>
          <p:nvPr/>
        </p:nvCxnSpPr>
        <p:spPr>
          <a:xfrm flipV="1">
            <a:off x="2699792" y="2090309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1"/>
          <p:cNvCxnSpPr>
            <a:stCxn id="38" idx="4"/>
            <a:endCxn id="39" idx="1"/>
          </p:cNvCxnSpPr>
          <p:nvPr/>
        </p:nvCxnSpPr>
        <p:spPr>
          <a:xfrm>
            <a:off x="2699792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3"/>
          <p:cNvCxnSpPr>
            <a:stCxn id="39" idx="7"/>
            <a:endCxn id="40" idx="4"/>
          </p:cNvCxnSpPr>
          <p:nvPr/>
        </p:nvCxnSpPr>
        <p:spPr>
          <a:xfrm flipV="1">
            <a:off x="3547237" y="2857128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4"/>
          <p:cNvCxnSpPr>
            <a:stCxn id="37" idx="5"/>
            <a:endCxn id="40" idx="0"/>
          </p:cNvCxnSpPr>
          <p:nvPr/>
        </p:nvCxnSpPr>
        <p:spPr>
          <a:xfrm>
            <a:off x="3547237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15"/>
          <p:cNvCxnSpPr>
            <a:stCxn id="39" idx="0"/>
            <a:endCxn id="37" idx="4"/>
          </p:cNvCxnSpPr>
          <p:nvPr/>
        </p:nvCxnSpPr>
        <p:spPr>
          <a:xfrm flipV="1">
            <a:off x="3385592" y="2157264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47" name="TextBox 21"/>
          <p:cNvSpPr txBox="1">
            <a:spLocks noChangeArrowheads="1"/>
          </p:cNvSpPr>
          <p:nvPr/>
        </p:nvSpPr>
        <p:spPr bwMode="auto">
          <a:xfrm>
            <a:off x="2586335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2981920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3667944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3595936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586335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2" name="Oval 3"/>
          <p:cNvSpPr/>
          <p:nvPr/>
        </p:nvSpPr>
        <p:spPr>
          <a:xfrm>
            <a:off x="5389240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53" name="Oval 4"/>
          <p:cNvSpPr/>
          <p:nvPr/>
        </p:nvSpPr>
        <p:spPr>
          <a:xfrm>
            <a:off x="470344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54" name="Oval 5"/>
          <p:cNvSpPr/>
          <p:nvPr/>
        </p:nvSpPr>
        <p:spPr>
          <a:xfrm>
            <a:off x="5389240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5" name="Oval 8"/>
          <p:cNvSpPr/>
          <p:nvPr/>
        </p:nvSpPr>
        <p:spPr>
          <a:xfrm>
            <a:off x="6044208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56" name="Straight Arrow Connector 10"/>
          <p:cNvCxnSpPr>
            <a:stCxn id="53" idx="0"/>
            <a:endCxn id="52" idx="3"/>
          </p:cNvCxnSpPr>
          <p:nvPr/>
        </p:nvCxnSpPr>
        <p:spPr>
          <a:xfrm flipV="1">
            <a:off x="4932040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1"/>
          <p:cNvCxnSpPr>
            <a:stCxn id="53" idx="4"/>
            <a:endCxn id="54" idx="1"/>
          </p:cNvCxnSpPr>
          <p:nvPr/>
        </p:nvCxnSpPr>
        <p:spPr>
          <a:xfrm>
            <a:off x="4932040" y="2857128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13"/>
          <p:cNvCxnSpPr>
            <a:stCxn id="54" idx="7"/>
            <a:endCxn id="55" idx="4"/>
          </p:cNvCxnSpPr>
          <p:nvPr/>
        </p:nvCxnSpPr>
        <p:spPr>
          <a:xfrm flipV="1">
            <a:off x="5779485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14"/>
          <p:cNvCxnSpPr>
            <a:stCxn id="52" idx="5"/>
            <a:endCxn id="55" idx="0"/>
          </p:cNvCxnSpPr>
          <p:nvPr/>
        </p:nvCxnSpPr>
        <p:spPr>
          <a:xfrm>
            <a:off x="5779485" y="2090309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>
            <a:stCxn id="52" idx="5"/>
            <a:endCxn id="54" idx="7"/>
          </p:cNvCxnSpPr>
          <p:nvPr/>
        </p:nvCxnSpPr>
        <p:spPr>
          <a:xfrm>
            <a:off x="5779485" y="2090309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4818583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3" name="TextBox 24"/>
          <p:cNvSpPr txBox="1">
            <a:spLocks noChangeArrowheads="1"/>
          </p:cNvSpPr>
          <p:nvPr/>
        </p:nvSpPr>
        <p:spPr bwMode="auto">
          <a:xfrm>
            <a:off x="5214168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4" name="TextBox 33"/>
          <p:cNvSpPr txBox="1">
            <a:spLocks noChangeArrowheads="1"/>
          </p:cNvSpPr>
          <p:nvPr/>
        </p:nvSpPr>
        <p:spPr bwMode="auto">
          <a:xfrm>
            <a:off x="5900192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5828184" y="1921032"/>
            <a:ext cx="44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1w</a:t>
            </a:r>
          </a:p>
        </p:txBody>
      </p:sp>
      <p:sp>
        <p:nvSpPr>
          <p:cNvPr id="66" name="TextBox 44"/>
          <p:cNvSpPr txBox="1">
            <a:spLocks noChangeArrowheads="1"/>
          </p:cNvSpPr>
          <p:nvPr/>
        </p:nvSpPr>
        <p:spPr bwMode="auto">
          <a:xfrm>
            <a:off x="4818583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4453671" y="1287448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2. </a:t>
            </a:r>
            <a:r>
              <a:rPr lang="de-DE" sz="1600" dirty="0"/>
              <a:t>flusserhöhender Pfad</a:t>
            </a:r>
          </a:p>
        </p:txBody>
      </p:sp>
      <p:cxnSp>
        <p:nvCxnSpPr>
          <p:cNvPr id="70" name="Straight Arrow Connector 15"/>
          <p:cNvCxnSpPr>
            <a:stCxn id="54" idx="0"/>
            <a:endCxn id="52" idx="4"/>
          </p:cNvCxnSpPr>
          <p:nvPr/>
        </p:nvCxnSpPr>
        <p:spPr>
          <a:xfrm flipV="1">
            <a:off x="5617840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6508085" y="20608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74" name="Textfeld 73"/>
          <p:cNvSpPr txBox="1"/>
          <p:nvPr/>
        </p:nvSpPr>
        <p:spPr>
          <a:xfrm>
            <a:off x="35496" y="3573016"/>
            <a:ext cx="172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2i-1. </a:t>
            </a:r>
            <a:r>
              <a:rPr lang="de-DE" sz="1600" dirty="0" err="1" smtClean="0"/>
              <a:t>flusserh</a:t>
            </a:r>
            <a:r>
              <a:rPr lang="de-DE" sz="1600" dirty="0" smtClean="0"/>
              <a:t>. Pfad</a:t>
            </a:r>
            <a:endParaRPr lang="de-DE" sz="1600" dirty="0"/>
          </a:p>
        </p:txBody>
      </p:sp>
      <p:sp>
        <p:nvSpPr>
          <p:cNvPr id="75" name="Oval 3"/>
          <p:cNvSpPr/>
          <p:nvPr/>
        </p:nvSpPr>
        <p:spPr>
          <a:xfrm>
            <a:off x="939552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76" name="Oval 4"/>
          <p:cNvSpPr/>
          <p:nvPr/>
        </p:nvSpPr>
        <p:spPr>
          <a:xfrm>
            <a:off x="253752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7" name="Oval 5"/>
          <p:cNvSpPr/>
          <p:nvPr/>
        </p:nvSpPr>
        <p:spPr>
          <a:xfrm>
            <a:off x="939552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8" name="Oval 8"/>
          <p:cNvSpPr/>
          <p:nvPr/>
        </p:nvSpPr>
        <p:spPr>
          <a:xfrm>
            <a:off x="159452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79" name="Straight Arrow Connector 10"/>
          <p:cNvCxnSpPr>
            <a:stCxn id="76" idx="0"/>
            <a:endCxn id="75" idx="3"/>
          </p:cNvCxnSpPr>
          <p:nvPr/>
        </p:nvCxnSpPr>
        <p:spPr>
          <a:xfrm flipV="1">
            <a:off x="482352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11"/>
          <p:cNvCxnSpPr>
            <a:stCxn id="76" idx="4"/>
            <a:endCxn id="77" idx="1"/>
          </p:cNvCxnSpPr>
          <p:nvPr/>
        </p:nvCxnSpPr>
        <p:spPr>
          <a:xfrm>
            <a:off x="482352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13"/>
          <p:cNvCxnSpPr>
            <a:stCxn id="77" idx="7"/>
            <a:endCxn id="78" idx="4"/>
          </p:cNvCxnSpPr>
          <p:nvPr/>
        </p:nvCxnSpPr>
        <p:spPr>
          <a:xfrm flipV="1">
            <a:off x="1329797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14"/>
          <p:cNvCxnSpPr>
            <a:stCxn id="75" idx="5"/>
            <a:endCxn id="78" idx="0"/>
          </p:cNvCxnSpPr>
          <p:nvPr/>
        </p:nvCxnSpPr>
        <p:spPr>
          <a:xfrm>
            <a:off x="1329797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15"/>
          <p:cNvCxnSpPr>
            <a:stCxn id="77" idx="0"/>
            <a:endCxn id="75" idx="4"/>
          </p:cNvCxnSpPr>
          <p:nvPr/>
        </p:nvCxnSpPr>
        <p:spPr>
          <a:xfrm flipV="1">
            <a:off x="1168152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327125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764480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87" name="TextBox 33"/>
          <p:cNvSpPr txBox="1">
            <a:spLocks noChangeArrowheads="1"/>
          </p:cNvSpPr>
          <p:nvPr/>
        </p:nvSpPr>
        <p:spPr bwMode="auto">
          <a:xfrm>
            <a:off x="1450504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8" name="TextBox 42"/>
          <p:cNvSpPr txBox="1">
            <a:spLocks noChangeArrowheads="1"/>
          </p:cNvSpPr>
          <p:nvPr/>
        </p:nvSpPr>
        <p:spPr bwMode="auto">
          <a:xfrm>
            <a:off x="1378496" y="4225288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89" name="TextBox 44"/>
          <p:cNvSpPr txBox="1">
            <a:spLocks noChangeArrowheads="1"/>
          </p:cNvSpPr>
          <p:nvPr/>
        </p:nvSpPr>
        <p:spPr bwMode="auto">
          <a:xfrm>
            <a:off x="323528" y="5245742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90" name="Oval 3"/>
          <p:cNvSpPr/>
          <p:nvPr/>
        </p:nvSpPr>
        <p:spPr>
          <a:xfrm>
            <a:off x="317180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91" name="Oval 4"/>
          <p:cNvSpPr/>
          <p:nvPr/>
        </p:nvSpPr>
        <p:spPr>
          <a:xfrm>
            <a:off x="248600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92" name="Oval 5"/>
          <p:cNvSpPr/>
          <p:nvPr/>
        </p:nvSpPr>
        <p:spPr>
          <a:xfrm>
            <a:off x="317180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3" name="Oval 8"/>
          <p:cNvSpPr/>
          <p:nvPr/>
        </p:nvSpPr>
        <p:spPr>
          <a:xfrm>
            <a:off x="382676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94" name="Straight Arrow Connector 10"/>
          <p:cNvCxnSpPr>
            <a:stCxn id="91" idx="0"/>
            <a:endCxn id="90" idx="3"/>
          </p:cNvCxnSpPr>
          <p:nvPr/>
        </p:nvCxnSpPr>
        <p:spPr>
          <a:xfrm flipV="1">
            <a:off x="2714600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11"/>
          <p:cNvCxnSpPr>
            <a:stCxn id="91" idx="4"/>
            <a:endCxn id="92" idx="1"/>
          </p:cNvCxnSpPr>
          <p:nvPr/>
        </p:nvCxnSpPr>
        <p:spPr>
          <a:xfrm>
            <a:off x="2714600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6" name="Straight Arrow Connector 13"/>
          <p:cNvCxnSpPr>
            <a:stCxn id="92" idx="7"/>
            <a:endCxn id="93" idx="4"/>
          </p:cNvCxnSpPr>
          <p:nvPr/>
        </p:nvCxnSpPr>
        <p:spPr>
          <a:xfrm flipV="1">
            <a:off x="3562045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7" name="Straight Arrow Connector 14"/>
          <p:cNvCxnSpPr>
            <a:stCxn id="90" idx="5"/>
            <a:endCxn id="93" idx="0"/>
          </p:cNvCxnSpPr>
          <p:nvPr/>
        </p:nvCxnSpPr>
        <p:spPr>
          <a:xfrm>
            <a:off x="3562045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15"/>
          <p:cNvCxnSpPr>
            <a:stCxn id="90" idx="5"/>
            <a:endCxn id="92" idx="7"/>
          </p:cNvCxnSpPr>
          <p:nvPr/>
        </p:nvCxnSpPr>
        <p:spPr>
          <a:xfrm>
            <a:off x="3562045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0" name="TextBox 21"/>
          <p:cNvSpPr txBox="1">
            <a:spLocks noChangeArrowheads="1"/>
          </p:cNvSpPr>
          <p:nvPr/>
        </p:nvSpPr>
        <p:spPr bwMode="auto">
          <a:xfrm>
            <a:off x="2601143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9672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02" name="TextBox 33"/>
          <p:cNvSpPr txBox="1">
            <a:spLocks noChangeArrowheads="1"/>
          </p:cNvSpPr>
          <p:nvPr/>
        </p:nvSpPr>
        <p:spPr bwMode="auto">
          <a:xfrm>
            <a:off x="3682752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3610744" y="4225288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4" name="TextBox 44"/>
          <p:cNvSpPr txBox="1">
            <a:spLocks noChangeArrowheads="1"/>
          </p:cNvSpPr>
          <p:nvPr/>
        </p:nvSpPr>
        <p:spPr bwMode="auto">
          <a:xfrm>
            <a:off x="2601143" y="524574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2339752" y="3573016"/>
            <a:ext cx="159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2i.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cxnSp>
        <p:nvCxnSpPr>
          <p:cNvPr id="106" name="Straight Arrow Connector 15"/>
          <p:cNvCxnSpPr>
            <a:stCxn id="92" idx="0"/>
            <a:endCxn id="90" idx="4"/>
          </p:cNvCxnSpPr>
          <p:nvPr/>
        </p:nvCxnSpPr>
        <p:spPr>
          <a:xfrm flipV="1">
            <a:off x="3400400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7" name="Textfeld 106"/>
          <p:cNvSpPr txBox="1"/>
          <p:nvPr/>
        </p:nvSpPr>
        <p:spPr>
          <a:xfrm>
            <a:off x="4572000" y="3573016"/>
            <a:ext cx="1866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2w-1.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sp>
        <p:nvSpPr>
          <p:cNvPr id="108" name="Oval 3"/>
          <p:cNvSpPr/>
          <p:nvPr/>
        </p:nvSpPr>
        <p:spPr>
          <a:xfrm>
            <a:off x="569208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09" name="Oval 4"/>
          <p:cNvSpPr/>
          <p:nvPr/>
        </p:nvSpPr>
        <p:spPr>
          <a:xfrm>
            <a:off x="500628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10" name="Oval 5"/>
          <p:cNvSpPr/>
          <p:nvPr/>
        </p:nvSpPr>
        <p:spPr>
          <a:xfrm>
            <a:off x="56920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1" name="Oval 8"/>
          <p:cNvSpPr/>
          <p:nvPr/>
        </p:nvSpPr>
        <p:spPr>
          <a:xfrm>
            <a:off x="634704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12" name="Straight Arrow Connector 10"/>
          <p:cNvCxnSpPr>
            <a:stCxn id="109" idx="0"/>
            <a:endCxn id="108" idx="3"/>
          </p:cNvCxnSpPr>
          <p:nvPr/>
        </p:nvCxnSpPr>
        <p:spPr>
          <a:xfrm flipV="1">
            <a:off x="5234880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3" name="Straight Arrow Connector 11"/>
          <p:cNvCxnSpPr>
            <a:stCxn id="109" idx="4"/>
            <a:endCxn id="110" idx="1"/>
          </p:cNvCxnSpPr>
          <p:nvPr/>
        </p:nvCxnSpPr>
        <p:spPr>
          <a:xfrm>
            <a:off x="5234880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4" name="Straight Arrow Connector 13"/>
          <p:cNvCxnSpPr>
            <a:stCxn id="110" idx="7"/>
            <a:endCxn id="111" idx="4"/>
          </p:cNvCxnSpPr>
          <p:nvPr/>
        </p:nvCxnSpPr>
        <p:spPr>
          <a:xfrm flipV="1">
            <a:off x="6082325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4"/>
          <p:cNvCxnSpPr>
            <a:stCxn id="108" idx="5"/>
            <a:endCxn id="111" idx="0"/>
          </p:cNvCxnSpPr>
          <p:nvPr/>
        </p:nvCxnSpPr>
        <p:spPr>
          <a:xfrm>
            <a:off x="6082325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5"/>
          <p:cNvCxnSpPr>
            <a:stCxn id="110" idx="0"/>
            <a:endCxn id="108" idx="4"/>
          </p:cNvCxnSpPr>
          <p:nvPr/>
        </p:nvCxnSpPr>
        <p:spPr>
          <a:xfrm flipV="1">
            <a:off x="5920680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18" name="TextBox 21"/>
          <p:cNvSpPr txBox="1">
            <a:spLocks noChangeArrowheads="1"/>
          </p:cNvSpPr>
          <p:nvPr/>
        </p:nvSpPr>
        <p:spPr bwMode="auto">
          <a:xfrm>
            <a:off x="5079653" y="4289430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19" name="TextBox 24"/>
          <p:cNvSpPr txBox="1">
            <a:spLocks noChangeArrowheads="1"/>
          </p:cNvSpPr>
          <p:nvPr/>
        </p:nvSpPr>
        <p:spPr bwMode="auto">
          <a:xfrm>
            <a:off x="551700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120" name="TextBox 33"/>
          <p:cNvSpPr txBox="1">
            <a:spLocks noChangeArrowheads="1"/>
          </p:cNvSpPr>
          <p:nvPr/>
        </p:nvSpPr>
        <p:spPr bwMode="auto">
          <a:xfrm>
            <a:off x="6203032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21" name="TextBox 42"/>
          <p:cNvSpPr txBox="1">
            <a:spLocks noChangeArrowheads="1"/>
          </p:cNvSpPr>
          <p:nvPr/>
        </p:nvSpPr>
        <p:spPr bwMode="auto">
          <a:xfrm>
            <a:off x="6223914" y="4225288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2" name="TextBox 44"/>
          <p:cNvSpPr txBox="1">
            <a:spLocks noChangeArrowheads="1"/>
          </p:cNvSpPr>
          <p:nvPr/>
        </p:nvSpPr>
        <p:spPr bwMode="auto">
          <a:xfrm>
            <a:off x="4932040" y="5245742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3" name="Oval 3"/>
          <p:cNvSpPr/>
          <p:nvPr/>
        </p:nvSpPr>
        <p:spPr>
          <a:xfrm>
            <a:off x="7924328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24" name="Oval 4"/>
          <p:cNvSpPr/>
          <p:nvPr/>
        </p:nvSpPr>
        <p:spPr>
          <a:xfrm>
            <a:off x="723852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25" name="Oval 5"/>
          <p:cNvSpPr/>
          <p:nvPr/>
        </p:nvSpPr>
        <p:spPr>
          <a:xfrm>
            <a:off x="7924328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6" name="Oval 8"/>
          <p:cNvSpPr/>
          <p:nvPr/>
        </p:nvSpPr>
        <p:spPr>
          <a:xfrm>
            <a:off x="8579296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7" name="Straight Arrow Connector 10"/>
          <p:cNvCxnSpPr>
            <a:stCxn id="124" idx="0"/>
            <a:endCxn id="123" idx="3"/>
          </p:cNvCxnSpPr>
          <p:nvPr/>
        </p:nvCxnSpPr>
        <p:spPr>
          <a:xfrm flipV="1">
            <a:off x="7467128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1"/>
          <p:cNvCxnSpPr>
            <a:stCxn id="124" idx="4"/>
            <a:endCxn id="125" idx="1"/>
          </p:cNvCxnSpPr>
          <p:nvPr/>
        </p:nvCxnSpPr>
        <p:spPr>
          <a:xfrm>
            <a:off x="7467128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9" name="Straight Arrow Connector 13"/>
          <p:cNvCxnSpPr>
            <a:stCxn id="125" idx="7"/>
            <a:endCxn id="126" idx="4"/>
          </p:cNvCxnSpPr>
          <p:nvPr/>
        </p:nvCxnSpPr>
        <p:spPr>
          <a:xfrm flipV="1">
            <a:off x="8314573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4"/>
          <p:cNvCxnSpPr>
            <a:stCxn id="123" idx="5"/>
            <a:endCxn id="126" idx="0"/>
          </p:cNvCxnSpPr>
          <p:nvPr/>
        </p:nvCxnSpPr>
        <p:spPr>
          <a:xfrm>
            <a:off x="8314573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1" name="Straight Arrow Connector 15"/>
          <p:cNvCxnSpPr>
            <a:stCxn id="123" idx="5"/>
            <a:endCxn id="125" idx="7"/>
          </p:cNvCxnSpPr>
          <p:nvPr/>
        </p:nvCxnSpPr>
        <p:spPr>
          <a:xfrm>
            <a:off x="8314573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33" name="TextBox 21"/>
          <p:cNvSpPr txBox="1">
            <a:spLocks noChangeArrowheads="1"/>
          </p:cNvSpPr>
          <p:nvPr/>
        </p:nvSpPr>
        <p:spPr bwMode="auto">
          <a:xfrm>
            <a:off x="7353671" y="42210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7749256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35" name="TextBox 33"/>
          <p:cNvSpPr txBox="1">
            <a:spLocks noChangeArrowheads="1"/>
          </p:cNvSpPr>
          <p:nvPr/>
        </p:nvSpPr>
        <p:spPr bwMode="auto">
          <a:xfrm>
            <a:off x="8435280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8363272" y="42252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7" name="TextBox 44"/>
          <p:cNvSpPr txBox="1">
            <a:spLocks noChangeArrowheads="1"/>
          </p:cNvSpPr>
          <p:nvPr/>
        </p:nvSpPr>
        <p:spPr bwMode="auto">
          <a:xfrm>
            <a:off x="7353671" y="524574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7092280" y="3573016"/>
            <a:ext cx="1691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2w.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cxnSp>
        <p:nvCxnSpPr>
          <p:cNvPr id="139" name="Straight Arrow Connector 15"/>
          <p:cNvCxnSpPr>
            <a:stCxn id="125" idx="0"/>
            <a:endCxn id="123" idx="4"/>
          </p:cNvCxnSpPr>
          <p:nvPr/>
        </p:nvCxnSpPr>
        <p:spPr>
          <a:xfrm flipV="1">
            <a:off x="8152928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40" name="Textfeld 139"/>
          <p:cNvSpPr txBox="1"/>
          <p:nvPr/>
        </p:nvSpPr>
        <p:spPr>
          <a:xfrm>
            <a:off x="4211960" y="4326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142" name="Rechteckige Legende 141"/>
          <p:cNvSpPr/>
          <p:nvPr/>
        </p:nvSpPr>
        <p:spPr>
          <a:xfrm>
            <a:off x="7323112" y="1196752"/>
            <a:ext cx="1641376" cy="2313602"/>
          </a:xfrm>
          <a:prstGeom prst="wedgeRectCallout">
            <a:avLst>
              <a:gd name="adj1" fmla="val -16112"/>
              <a:gd name="adj2" fmla="val 56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Fertig nach 2w flusserhöhenden Pfaden</a:t>
            </a:r>
            <a:r>
              <a:rPr lang="de-DE" sz="1600" dirty="0">
                <a:solidFill>
                  <a:srgbClr val="000000"/>
                </a:solidFill>
              </a:rPr>
              <a:t>, </a:t>
            </a:r>
            <a:r>
              <a:rPr lang="de-DE" sz="1600" dirty="0" smtClean="0">
                <a:solidFill>
                  <a:srgbClr val="000000"/>
                </a:solidFill>
              </a:rPr>
              <a:t>obwohl der </a:t>
            </a:r>
            <a:r>
              <a:rPr lang="de-DE" sz="1600" dirty="0" err="1">
                <a:solidFill>
                  <a:srgbClr val="000000"/>
                </a:solidFill>
              </a:rPr>
              <a:t>Algo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auch schon </a:t>
            </a:r>
            <a:r>
              <a:rPr lang="de-DE" sz="1600" dirty="0">
                <a:solidFill>
                  <a:srgbClr val="000000"/>
                </a:solidFill>
              </a:rPr>
              <a:t>mit </a:t>
            </a:r>
            <a:r>
              <a:rPr lang="de-DE" sz="1600" dirty="0" smtClean="0">
                <a:solidFill>
                  <a:srgbClr val="000000"/>
                </a:solidFill>
              </a:rPr>
              <a:t>2 günstigen flusserhöhenden Pfaden 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fertig </a:t>
            </a:r>
            <a:r>
              <a:rPr lang="de-DE" sz="1600" dirty="0">
                <a:solidFill>
                  <a:srgbClr val="000000"/>
                </a:solidFill>
              </a:rPr>
              <a:t>sein könnte</a:t>
            </a:r>
            <a:r>
              <a:rPr lang="de-DE" sz="1600" dirty="0" smtClean="0">
                <a:solidFill>
                  <a:srgbClr val="000000"/>
                </a:solidFill>
              </a:rPr>
              <a:t>!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4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0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2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 animBg="1"/>
      <p:bldP spid="109" grpId="0" animBg="1"/>
      <p:bldP spid="110" grpId="0" animBg="1"/>
      <p:bldP spid="111" grpId="0" animBg="1"/>
      <p:bldP spid="118" grpId="0"/>
      <p:bldP spid="119" grpId="0"/>
      <p:bldP spid="120" grpId="0"/>
      <p:bldP spid="121" grpId="0"/>
      <p:bldP spid="122" grpId="0"/>
      <p:bldP spid="123" grpId="0" animBg="1"/>
      <p:bldP spid="124" grpId="0" animBg="1"/>
      <p:bldP spid="125" grpId="0" animBg="1"/>
      <p:bldP spid="126" grpId="0" animBg="1"/>
      <p:bldP spid="133" grpId="0"/>
      <p:bldP spid="134" grpId="0"/>
      <p:bldP spid="135" grpId="0"/>
      <p:bldP spid="136" grpId="0"/>
      <p:bldP spid="137" grpId="0"/>
      <p:bldP spid="138" grpId="0"/>
      <p:bldP spid="140" grpId="0"/>
      <p:bldP spid="142" grpId="0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Algorithmus</a:t>
            </a:r>
            <a:r>
              <a:rPr lang="en-US" dirty="0" smtClean="0"/>
              <a:t> – </a:t>
            </a:r>
            <a:r>
              <a:rPr lang="en-US" dirty="0" err="1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Damit ergibt sich </a:t>
            </a:r>
            <a:r>
              <a:rPr lang="de-DE" dirty="0"/>
              <a:t>mit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/>
              <a:t> dem maximalen Fluss und der Verwendung von Tiefensuche als </a:t>
            </a:r>
            <a:r>
              <a:rPr lang="de-DE" dirty="0" smtClean="0"/>
              <a:t>totale Laufzeit:</a:t>
            </a:r>
            <a:endParaRPr lang="de-DE" dirty="0"/>
          </a:p>
          <a:p>
            <a:pPr marL="0" indent="0" algn="ctr">
              <a:buNone/>
            </a:pPr>
            <a:r>
              <a:rPr lang="de-DE" dirty="0" err="1" smtClean="0">
                <a:solidFill>
                  <a:srgbClr val="3C8C93"/>
                </a:solidFill>
              </a:rPr>
              <a:t>f</a:t>
            </a:r>
            <a:r>
              <a:rPr lang="de-DE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dirty="0" smtClean="0">
                <a:solidFill>
                  <a:srgbClr val="3C8C93"/>
                </a:solidFill>
              </a:rPr>
              <a:t>(G) ∙ O(</a:t>
            </a:r>
            <a:r>
              <a:rPr lang="de-DE" dirty="0" err="1" smtClean="0">
                <a:solidFill>
                  <a:srgbClr val="3C8C93"/>
                </a:solidFill>
              </a:rPr>
              <a:t>n+m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 für die betrachteten </a:t>
            </a:r>
            <a:r>
              <a:rPr lang="de-DE" dirty="0" err="1" smtClean="0"/>
              <a:t>Gs</a:t>
            </a:r>
            <a:r>
              <a:rPr lang="de-DE" dirty="0" smtClean="0"/>
              <a:t> gilt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m≫n</a:t>
            </a:r>
            <a:r>
              <a:rPr lang="de-DE" dirty="0" smtClean="0"/>
              <a:t> gilt, bekommen wir</a:t>
            </a:r>
            <a:r>
              <a:rPr lang="de-DE" dirty="0" smtClean="0">
                <a:solidFill>
                  <a:srgbClr val="3C8C93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Ford-Fulkerson</a:t>
            </a:r>
            <a:r>
              <a:rPr lang="de-DE" dirty="0" smtClean="0">
                <a:solidFill>
                  <a:srgbClr val="3C8C93"/>
                </a:solidFill>
              </a:rPr>
              <a:t>(G) ∈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>
                <a:solidFill>
                  <a:srgbClr val="3C8C93"/>
                </a:solidFill>
              </a:rPr>
              <a:t>(G) ∙ </a:t>
            </a:r>
            <a:r>
              <a:rPr lang="de-DE" dirty="0" smtClean="0">
                <a:solidFill>
                  <a:srgbClr val="3C8C93"/>
                </a:solidFill>
              </a:rPr>
              <a:t>O(m</a:t>
            </a:r>
            <a:r>
              <a:rPr lang="de-DE" dirty="0">
                <a:solidFill>
                  <a:srgbClr val="3C8C93"/>
                </a:solidFill>
              </a:rPr>
              <a:t>) </a:t>
            </a:r>
            <a:endParaRPr lang="de-DE" dirty="0" smtClean="0">
              <a:solidFill>
                <a:srgbClr val="3C8C93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Man beachte: </a:t>
            </a:r>
            <a:r>
              <a:rPr lang="de-DE" dirty="0" smtClean="0"/>
              <a:t>Wenn wir die Zahl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binär codiert </a:t>
            </a:r>
            <a:r>
              <a:rPr lang="de-DE" dirty="0" smtClean="0"/>
              <a:t>als </a:t>
            </a:r>
            <a:br>
              <a:rPr lang="de-DE" dirty="0" smtClean="0"/>
            </a:br>
            <a:r>
              <a:rPr lang="de-DE" dirty="0" err="1" smtClean="0"/>
              <a:t>k</a:t>
            </a:r>
            <a:r>
              <a:rPr lang="de-DE" dirty="0" smtClean="0"/>
              <a:t>-stelligen Bitvektor 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{0,1}</a:t>
            </a:r>
            <a:r>
              <a:rPr lang="de-DE" baseline="30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sehen, gibt es 2</a:t>
            </a:r>
            <a:r>
              <a:rPr lang="de-DE" baseline="30000" dirty="0" smtClean="0"/>
              <a:t>k</a:t>
            </a:r>
            <a:r>
              <a:rPr lang="de-DE" dirty="0" smtClean="0"/>
              <a:t> viele Erhöhungen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um 1, bis Wert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erreicht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F.F. ist also in diesem Sinne </a:t>
            </a:r>
            <a:r>
              <a:rPr lang="de-DE" dirty="0" smtClean="0">
                <a:solidFill>
                  <a:srgbClr val="FF0000"/>
                </a:solidFill>
              </a:rPr>
              <a:t>exponentiell </a:t>
            </a:r>
            <a:r>
              <a:rPr lang="de-DE" dirty="0" smtClean="0"/>
              <a:t>in der Länge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Edmonds-</a:t>
            </a:r>
            <a:r>
              <a:rPr lang="de-DE" dirty="0" err="1"/>
              <a:t>Karp</a:t>
            </a:r>
            <a:r>
              <a:rPr lang="de-DE" dirty="0"/>
              <a:t> </a:t>
            </a:r>
            <a:r>
              <a:rPr lang="de-DE" dirty="0" smtClean="0"/>
              <a:t>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Variation des Ford-</a:t>
            </a:r>
            <a:r>
              <a:rPr lang="de-DE" dirty="0" err="1" smtClean="0"/>
              <a:t>Fulkerson</a:t>
            </a:r>
            <a:r>
              <a:rPr lang="de-DE" dirty="0" smtClean="0"/>
              <a:t> </a:t>
            </a:r>
            <a:r>
              <a:rPr lang="de-DE" dirty="0" err="1" smtClean="0"/>
              <a:t>Algo</a:t>
            </a:r>
            <a:r>
              <a:rPr lang="de-DE" dirty="0" smtClean="0"/>
              <a:t> durch Wählen von günstigen flusserhöhenden Pfaden</a:t>
            </a:r>
          </a:p>
          <a:p>
            <a:pPr lvl="1"/>
            <a:r>
              <a:rPr lang="de-DE" dirty="0" smtClean="0"/>
              <a:t>Wähle als nächstes den </a:t>
            </a:r>
            <a:r>
              <a:rPr lang="de-DE" dirty="0"/>
              <a:t>flusserhöhenden Pfad </a:t>
            </a:r>
            <a:r>
              <a:rPr lang="de-DE" dirty="0" smtClean="0"/>
              <a:t>mit einer minimalen Anzahl von Kanten</a:t>
            </a:r>
          </a:p>
          <a:p>
            <a:pPr lvl="2"/>
            <a:r>
              <a:rPr lang="de-DE" dirty="0" smtClean="0"/>
              <a:t>durch Breitensuche ermittelbar</a:t>
            </a:r>
          </a:p>
          <a:p>
            <a:r>
              <a:rPr lang="de-DE" dirty="0" smtClean="0"/>
              <a:t>Maximale Anzahl von betrachteten flusserhöhenden Pfaden, und damit Schleifendurchläufen: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n⋅m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 smtClean="0"/>
              <a:t>Ohne Beweis</a:t>
            </a:r>
          </a:p>
          <a:p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Edmonds-Karp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n,m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O(n⋅m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 smtClean="0"/>
          </a:p>
          <a:p>
            <a:pPr lvl="1"/>
            <a:r>
              <a:rPr lang="de-DE" dirty="0" smtClean="0"/>
              <a:t>Berechnung des maximalen Flusses im Beispiel </a:t>
            </a:r>
            <a:br>
              <a:rPr lang="de-DE" dirty="0" smtClean="0"/>
            </a:br>
            <a:r>
              <a:rPr lang="de-DE" dirty="0" smtClean="0"/>
              <a:t>mit 2 </a:t>
            </a:r>
            <a:r>
              <a:rPr lang="de-DE" dirty="0"/>
              <a:t>flusserhöhenden </a:t>
            </a:r>
            <a:r>
              <a:rPr lang="de-DE" dirty="0" smtClean="0"/>
              <a:t>Pfaden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213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Jack Edmonds, Richard M. </a:t>
            </a:r>
            <a:r>
              <a:rPr lang="de-DE" sz="1200" dirty="0" err="1">
                <a:solidFill>
                  <a:srgbClr val="0000FF"/>
                </a:solidFill>
              </a:rPr>
              <a:t>Karp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Theoretical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Algorithmic</a:t>
            </a:r>
            <a:r>
              <a:rPr lang="de-DE" sz="1200" dirty="0">
                <a:solidFill>
                  <a:srgbClr val="0000FF"/>
                </a:solidFill>
              </a:rPr>
              <a:t> Efficiency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Flow Problems. In: J. ACM. 19, Nr. 2, S. 248-264,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0997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Praktische Fragestellung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Wie kann man durch Erhöhung der </a:t>
            </a:r>
            <a:r>
              <a:rPr lang="de-DE" sz="2400" dirty="0" smtClean="0"/>
              <a:t>Kapazität </a:t>
            </a:r>
            <a:r>
              <a:rPr lang="de-DE" sz="2400" dirty="0"/>
              <a:t>an </a:t>
            </a:r>
            <a:r>
              <a:rPr lang="de-DE" sz="2400" dirty="0" smtClean="0"/>
              <a:t>einer/wenigen Kanten </a:t>
            </a:r>
            <a:r>
              <a:rPr lang="de-DE" sz="2400" dirty="0"/>
              <a:t>den maximalen Fluss erhöhen</a:t>
            </a:r>
            <a:r>
              <a:rPr lang="de-DE" sz="2400" dirty="0" smtClean="0"/>
              <a:t>?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Betrachte Pfade von der Quelle zu der Senke, deren Fluss die volle Kapazität einer Kante ausnutzen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Erhöhe die Kapazität der Kante(n), die die volle Kapazität ausnutzen,</a:t>
            </a:r>
            <a:r>
              <a:rPr lang="de-DE" sz="2000" dirty="0"/>
              <a:t> </a:t>
            </a:r>
            <a:r>
              <a:rPr lang="de-DE" sz="2000" dirty="0" smtClean="0"/>
              <a:t>um das Minimum der Restkapazitäten der anderen Kanten des Pfades</a:t>
            </a:r>
          </a:p>
        </p:txBody>
      </p:sp>
      <p:sp>
        <p:nvSpPr>
          <p:cNvPr id="5" name="Oval 3"/>
          <p:cNvSpPr/>
          <p:nvPr/>
        </p:nvSpPr>
        <p:spPr>
          <a:xfrm>
            <a:off x="14539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681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539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9017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9017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637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11152" y="3652738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20552" y="3890863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8652" y="4986238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11152" y="5710138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92277" y="4948138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54177" y="3852763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57859" y="4680644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30253" y="4679850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9677" y="4119463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807046" y="4680644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63552" y="334793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91952" y="3816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15952" y="407501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77727" y="437981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82552" y="441473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139752" y="568156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451027" y="521325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736652" y="452745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435152" y="37654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19/50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691952" y="5213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sp>
        <p:nvSpPr>
          <p:cNvPr id="32" name="Oval 3"/>
          <p:cNvSpPr/>
          <p:nvPr/>
        </p:nvSpPr>
        <p:spPr>
          <a:xfrm>
            <a:off x="58612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3" name="Oval 4"/>
          <p:cNvSpPr/>
          <p:nvPr/>
        </p:nvSpPr>
        <p:spPr>
          <a:xfrm>
            <a:off x="51754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4" name="Oval 5"/>
          <p:cNvSpPr/>
          <p:nvPr/>
        </p:nvSpPr>
        <p:spPr>
          <a:xfrm>
            <a:off x="58612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5" name="Oval 6"/>
          <p:cNvSpPr/>
          <p:nvPr/>
        </p:nvSpPr>
        <p:spPr>
          <a:xfrm>
            <a:off x="73090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6" name="Oval 7"/>
          <p:cNvSpPr/>
          <p:nvPr/>
        </p:nvSpPr>
        <p:spPr>
          <a:xfrm>
            <a:off x="73090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7" name="Oval 8"/>
          <p:cNvSpPr/>
          <p:nvPr/>
        </p:nvSpPr>
        <p:spPr>
          <a:xfrm>
            <a:off x="80710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38" name="Straight Arrow Connector 9"/>
          <p:cNvCxnSpPr>
            <a:stCxn id="32" idx="6"/>
            <a:endCxn id="35" idx="2"/>
          </p:cNvCxnSpPr>
          <p:nvPr/>
        </p:nvCxnSpPr>
        <p:spPr>
          <a:xfrm>
            <a:off x="6318448" y="364854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33" idx="0"/>
            <a:endCxn id="32" idx="3"/>
          </p:cNvCxnSpPr>
          <p:nvPr/>
        </p:nvCxnSpPr>
        <p:spPr>
          <a:xfrm rot="5400000" flipH="1" flipV="1">
            <a:off x="5327848" y="388667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11"/>
          <p:cNvCxnSpPr>
            <a:stCxn id="33" idx="4"/>
            <a:endCxn id="34" idx="1"/>
          </p:cNvCxnSpPr>
          <p:nvPr/>
        </p:nvCxnSpPr>
        <p:spPr>
          <a:xfrm rot="16200000" flipH="1">
            <a:off x="5365948" y="4982046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2"/>
          <p:cNvCxnSpPr>
            <a:stCxn id="34" idx="6"/>
            <a:endCxn id="36" idx="2"/>
          </p:cNvCxnSpPr>
          <p:nvPr/>
        </p:nvCxnSpPr>
        <p:spPr>
          <a:xfrm>
            <a:off x="6318448" y="5705946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3"/>
          <p:cNvCxnSpPr>
            <a:stCxn id="36" idx="7"/>
            <a:endCxn id="37" idx="4"/>
          </p:cNvCxnSpPr>
          <p:nvPr/>
        </p:nvCxnSpPr>
        <p:spPr>
          <a:xfrm rot="5400000" flipH="1" flipV="1">
            <a:off x="7699573" y="494394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4"/>
          <p:cNvCxnSpPr>
            <a:stCxn id="35" idx="5"/>
            <a:endCxn id="37" idx="0"/>
          </p:cNvCxnSpPr>
          <p:nvPr/>
        </p:nvCxnSpPr>
        <p:spPr>
          <a:xfrm rot="16200000" flipH="1">
            <a:off x="7661473" y="3848571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5"/>
          <p:cNvCxnSpPr/>
          <p:nvPr/>
        </p:nvCxnSpPr>
        <p:spPr>
          <a:xfrm rot="5400000" flipH="1" flipV="1">
            <a:off x="5365155" y="467645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5" name="Straight Arrow Connector 16"/>
          <p:cNvCxnSpPr>
            <a:stCxn id="36" idx="0"/>
            <a:endCxn id="35" idx="4"/>
          </p:cNvCxnSpPr>
          <p:nvPr/>
        </p:nvCxnSpPr>
        <p:spPr>
          <a:xfrm rot="5400000" flipH="1" flipV="1">
            <a:off x="6737549" y="4675658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17"/>
          <p:cNvCxnSpPr>
            <a:stCxn id="35" idx="3"/>
            <a:endCxn id="34" idx="7"/>
          </p:cNvCxnSpPr>
          <p:nvPr/>
        </p:nvCxnSpPr>
        <p:spPr>
          <a:xfrm rot="5400000">
            <a:off x="5946973" y="411527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18"/>
          <p:cNvCxnSpPr/>
          <p:nvPr/>
        </p:nvCxnSpPr>
        <p:spPr>
          <a:xfrm rot="5400000" flipH="1" flipV="1">
            <a:off x="5214342" y="467645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6470848" y="3343746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5099248" y="3812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6623248" y="407082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5585023" y="437562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6089848" y="441054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6547048" y="5677371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/14</a:t>
            </a:r>
          </a:p>
        </p:txBody>
      </p:sp>
      <p:sp>
        <p:nvSpPr>
          <p:cNvPr id="55" name="TextBox 33"/>
          <p:cNvSpPr txBox="1">
            <a:spLocks noChangeArrowheads="1"/>
          </p:cNvSpPr>
          <p:nvPr/>
        </p:nvSpPr>
        <p:spPr bwMode="auto">
          <a:xfrm>
            <a:off x="7858323" y="520905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7143948" y="4523258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9/9</a:t>
            </a:r>
          </a:p>
        </p:txBody>
      </p:sp>
      <p:sp>
        <p:nvSpPr>
          <p:cNvPr id="57" name="TextBox 42"/>
          <p:cNvSpPr txBox="1">
            <a:spLocks noChangeArrowheads="1"/>
          </p:cNvSpPr>
          <p:nvPr/>
        </p:nvSpPr>
        <p:spPr bwMode="auto">
          <a:xfrm>
            <a:off x="7842448" y="37612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/50</a:t>
            </a:r>
          </a:p>
        </p:txBody>
      </p:sp>
      <p:sp>
        <p:nvSpPr>
          <p:cNvPr id="58" name="TextBox 44"/>
          <p:cNvSpPr txBox="1">
            <a:spLocks noChangeArrowheads="1"/>
          </p:cNvSpPr>
          <p:nvPr/>
        </p:nvSpPr>
        <p:spPr bwMode="auto">
          <a:xfrm>
            <a:off x="5099248" y="5209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/13</a:t>
            </a:r>
          </a:p>
        </p:txBody>
      </p:sp>
      <p:sp>
        <p:nvSpPr>
          <p:cNvPr id="59" name="Pfeil nach rechts 58"/>
          <p:cNvSpPr/>
          <p:nvPr/>
        </p:nvSpPr>
        <p:spPr>
          <a:xfrm>
            <a:off x="4355976" y="4440485"/>
            <a:ext cx="504056" cy="5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3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Mehrere Quellen und mehreren Senken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 smtClean="0"/>
              <a:t>Reduzierung auf maximalen Fluss in Netzwerk mit einer Quelle und einer Senke durch Einführung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einer Superquelle, die mit allen Quellen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einer Supersenke, die von allen Senken 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de-DE" sz="2400" dirty="0" smtClean="0"/>
              <a:t>mit einer Kante mit unbeschränkter Kapazität verbunden ist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Anstatt Kanten mit unbeschränkter Kapazität kann man auch Kanten mit der Kapazität der entsprechenden Quelle bzw. Senke verwenden</a:t>
            </a:r>
            <a:endParaRPr lang="de-DE" sz="2000" dirty="0"/>
          </a:p>
        </p:txBody>
      </p:sp>
      <p:sp>
        <p:nvSpPr>
          <p:cNvPr id="5" name="Oval 4"/>
          <p:cNvSpPr/>
          <p:nvPr/>
        </p:nvSpPr>
        <p:spPr>
          <a:xfrm>
            <a:off x="2285464" y="397991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8"/>
          <p:cNvSpPr/>
          <p:nvPr/>
        </p:nvSpPr>
        <p:spPr>
          <a:xfrm>
            <a:off x="6220752" y="40770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2285464" y="4483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2285464" y="498802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2285464" y="549208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4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8"/>
          <p:cNvSpPr/>
          <p:nvPr/>
        </p:nvSpPr>
        <p:spPr>
          <a:xfrm>
            <a:off x="6220752" y="47251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8"/>
          <p:cNvSpPr/>
          <p:nvPr/>
        </p:nvSpPr>
        <p:spPr>
          <a:xfrm>
            <a:off x="6220752" y="53446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4229680" y="406449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4229680" y="47377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42296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5" name="Straight Arrow Connector 10"/>
          <p:cNvCxnSpPr>
            <a:stCxn id="5" idx="6"/>
            <a:endCxn id="12" idx="2"/>
          </p:cNvCxnSpPr>
          <p:nvPr/>
        </p:nvCxnSpPr>
        <p:spPr>
          <a:xfrm>
            <a:off x="2742664" y="4208512"/>
            <a:ext cx="1487016" cy="845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0"/>
          <p:cNvCxnSpPr>
            <a:stCxn id="5" idx="6"/>
            <a:endCxn id="13" idx="2"/>
          </p:cNvCxnSpPr>
          <p:nvPr/>
        </p:nvCxnSpPr>
        <p:spPr>
          <a:xfrm>
            <a:off x="2742664" y="4208512"/>
            <a:ext cx="1487016" cy="7578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0"/>
          <p:cNvCxnSpPr>
            <a:stCxn id="7" idx="6"/>
            <a:endCxn id="13" idx="2"/>
          </p:cNvCxnSpPr>
          <p:nvPr/>
        </p:nvCxnSpPr>
        <p:spPr>
          <a:xfrm>
            <a:off x="2742664" y="4712568"/>
            <a:ext cx="1487016" cy="25375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4" name="Straight Arrow Connector 10"/>
          <p:cNvCxnSpPr>
            <a:stCxn id="7" idx="6"/>
            <a:endCxn id="12" idx="2"/>
          </p:cNvCxnSpPr>
          <p:nvPr/>
        </p:nvCxnSpPr>
        <p:spPr>
          <a:xfrm flipV="1">
            <a:off x="2742664" y="4293096"/>
            <a:ext cx="1487016" cy="4194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7" name="Straight Arrow Connector 10"/>
          <p:cNvCxnSpPr>
            <a:stCxn id="8" idx="6"/>
            <a:endCxn id="14" idx="2"/>
          </p:cNvCxnSpPr>
          <p:nvPr/>
        </p:nvCxnSpPr>
        <p:spPr>
          <a:xfrm>
            <a:off x="2742664" y="5216624"/>
            <a:ext cx="1487016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0" name="Straight Arrow Connector 10"/>
          <p:cNvCxnSpPr>
            <a:stCxn id="9" idx="6"/>
            <a:endCxn id="13" idx="2"/>
          </p:cNvCxnSpPr>
          <p:nvPr/>
        </p:nvCxnSpPr>
        <p:spPr>
          <a:xfrm flipV="1">
            <a:off x="2742664" y="4966320"/>
            <a:ext cx="1487016" cy="75436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10"/>
          <p:cNvCxnSpPr>
            <a:stCxn id="9" idx="6"/>
            <a:endCxn id="14" idx="2"/>
          </p:cNvCxnSpPr>
          <p:nvPr/>
        </p:nvCxnSpPr>
        <p:spPr>
          <a:xfrm flipV="1">
            <a:off x="2742664" y="5576664"/>
            <a:ext cx="1487016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6" name="Straight Arrow Connector 10"/>
          <p:cNvCxnSpPr>
            <a:stCxn id="12" idx="6"/>
            <a:endCxn id="6" idx="2"/>
          </p:cNvCxnSpPr>
          <p:nvPr/>
        </p:nvCxnSpPr>
        <p:spPr>
          <a:xfrm>
            <a:off x="4686880" y="4293096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13" idx="6"/>
            <a:endCxn id="10" idx="2"/>
          </p:cNvCxnSpPr>
          <p:nvPr/>
        </p:nvCxnSpPr>
        <p:spPr>
          <a:xfrm flipV="1">
            <a:off x="4686880" y="4953744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2" name="Straight Arrow Connector 10"/>
          <p:cNvCxnSpPr>
            <a:stCxn id="14" idx="6"/>
            <a:endCxn id="11" idx="2"/>
          </p:cNvCxnSpPr>
          <p:nvPr/>
        </p:nvCxnSpPr>
        <p:spPr>
          <a:xfrm flipV="1">
            <a:off x="4686880" y="5573236"/>
            <a:ext cx="1533872" cy="34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14" idx="6"/>
            <a:endCxn id="10" idx="2"/>
          </p:cNvCxnSpPr>
          <p:nvPr/>
        </p:nvCxnSpPr>
        <p:spPr>
          <a:xfrm flipV="1">
            <a:off x="4686880" y="4953744"/>
            <a:ext cx="1533872" cy="6229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13" idx="6"/>
            <a:endCxn id="6" idx="2"/>
          </p:cNvCxnSpPr>
          <p:nvPr/>
        </p:nvCxnSpPr>
        <p:spPr>
          <a:xfrm flipV="1">
            <a:off x="4686880" y="4305672"/>
            <a:ext cx="1533872" cy="6606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1" name="Oval 4"/>
          <p:cNvSpPr/>
          <p:nvPr/>
        </p:nvSpPr>
        <p:spPr>
          <a:xfrm>
            <a:off x="520940" y="469235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2" name="Oval 8"/>
          <p:cNvSpPr/>
          <p:nvPr/>
        </p:nvSpPr>
        <p:spPr>
          <a:xfrm>
            <a:off x="8190120" y="473143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3280026" y="39608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2645504" y="422982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2717512" y="4418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3015992" y="47466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32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2851650" y="501977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64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2759316" y="53606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3217040" y="5582716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128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5165784" y="403923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>
            <a:off x="5108878" y="440807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5247670" y="4674622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100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>
            <a:off x="4969516" y="5095927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50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>
            <a:off x="5361484" y="552101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20</a:t>
            </a:r>
          </a:p>
        </p:txBody>
      </p:sp>
      <p:cxnSp>
        <p:nvCxnSpPr>
          <p:cNvPr id="65" name="Straight Arrow Connector 10"/>
          <p:cNvCxnSpPr>
            <a:stCxn id="51" idx="7"/>
            <a:endCxn id="5" idx="2"/>
          </p:cNvCxnSpPr>
          <p:nvPr/>
        </p:nvCxnSpPr>
        <p:spPr>
          <a:xfrm flipV="1">
            <a:off x="911185" y="4208512"/>
            <a:ext cx="1374279" cy="55079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8" name="Straight Arrow Connector 10"/>
          <p:cNvCxnSpPr>
            <a:stCxn id="51" idx="6"/>
            <a:endCxn id="7" idx="2"/>
          </p:cNvCxnSpPr>
          <p:nvPr/>
        </p:nvCxnSpPr>
        <p:spPr>
          <a:xfrm flipV="1">
            <a:off x="978140" y="4712568"/>
            <a:ext cx="1307324" cy="20838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1" name="Straight Arrow Connector 10"/>
          <p:cNvCxnSpPr>
            <a:stCxn id="51" idx="6"/>
            <a:endCxn id="8" idx="2"/>
          </p:cNvCxnSpPr>
          <p:nvPr/>
        </p:nvCxnSpPr>
        <p:spPr>
          <a:xfrm>
            <a:off x="978140" y="4920952"/>
            <a:ext cx="1307324" cy="2956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4" name="Straight Arrow Connector 10"/>
          <p:cNvCxnSpPr>
            <a:stCxn id="51" idx="5"/>
            <a:endCxn id="9" idx="2"/>
          </p:cNvCxnSpPr>
          <p:nvPr/>
        </p:nvCxnSpPr>
        <p:spPr>
          <a:xfrm>
            <a:off x="911185" y="5082597"/>
            <a:ext cx="1374279" cy="63808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7" name="Straight Arrow Connector 10"/>
          <p:cNvCxnSpPr>
            <a:stCxn id="6" idx="6"/>
            <a:endCxn id="52" idx="1"/>
          </p:cNvCxnSpPr>
          <p:nvPr/>
        </p:nvCxnSpPr>
        <p:spPr>
          <a:xfrm>
            <a:off x="6677952" y="4305672"/>
            <a:ext cx="1579123" cy="49271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0" name="Straight Arrow Connector 10"/>
          <p:cNvCxnSpPr>
            <a:stCxn id="10" idx="6"/>
            <a:endCxn id="52" idx="2"/>
          </p:cNvCxnSpPr>
          <p:nvPr/>
        </p:nvCxnSpPr>
        <p:spPr>
          <a:xfrm>
            <a:off x="6677952" y="4953744"/>
            <a:ext cx="1512168" cy="62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3" name="Straight Arrow Connector 10"/>
          <p:cNvCxnSpPr>
            <a:stCxn id="11" idx="6"/>
            <a:endCxn id="52" idx="3"/>
          </p:cNvCxnSpPr>
          <p:nvPr/>
        </p:nvCxnSpPr>
        <p:spPr>
          <a:xfrm flipV="1">
            <a:off x="6677952" y="5121677"/>
            <a:ext cx="1579123" cy="4515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86" name="Rechteck 85"/>
          <p:cNvSpPr/>
          <p:nvPr/>
        </p:nvSpPr>
        <p:spPr>
          <a:xfrm>
            <a:off x="384696" y="3861048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 smtClean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 smtClean="0">
                <a:solidFill>
                  <a:srgbClr val="004274"/>
                </a:solidFill>
                <a:latin typeface="Gill Sans M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8029616" y="3877597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 smtClean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 smtClean="0">
                <a:solidFill>
                  <a:srgbClr val="004274"/>
                </a:solidFill>
                <a:latin typeface="Gill Sans M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8" name="TextBox 21"/>
          <p:cNvSpPr txBox="1">
            <a:spLocks noChangeArrowheads="1"/>
          </p:cNvSpPr>
          <p:nvPr/>
        </p:nvSpPr>
        <p:spPr bwMode="auto">
          <a:xfrm rot="20273064">
            <a:off x="1150113" y="4130051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32</a:t>
            </a: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 rot="21053302">
            <a:off x="1149744" y="4523077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40</a:t>
            </a:r>
          </a:p>
        </p:txBody>
      </p:sp>
      <p:sp>
        <p:nvSpPr>
          <p:cNvPr id="90" name="TextBox 21"/>
          <p:cNvSpPr txBox="1">
            <a:spLocks noChangeArrowheads="1"/>
          </p:cNvSpPr>
          <p:nvPr/>
        </p:nvSpPr>
        <p:spPr bwMode="auto">
          <a:xfrm rot="641092">
            <a:off x="1219799" y="4825359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64</a:t>
            </a:r>
          </a:p>
        </p:txBody>
      </p:sp>
      <p:sp>
        <p:nvSpPr>
          <p:cNvPr id="91" name="TextBox 21"/>
          <p:cNvSpPr txBox="1">
            <a:spLocks noChangeArrowheads="1"/>
          </p:cNvSpPr>
          <p:nvPr/>
        </p:nvSpPr>
        <p:spPr bwMode="auto">
          <a:xfrm rot="1481686">
            <a:off x="1118700" y="5191324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132</a:t>
            </a:r>
          </a:p>
        </p:txBody>
      </p:sp>
      <p:sp>
        <p:nvSpPr>
          <p:cNvPr id="92" name="TextBox 21"/>
          <p:cNvSpPr txBox="1">
            <a:spLocks noChangeArrowheads="1"/>
          </p:cNvSpPr>
          <p:nvPr/>
        </p:nvSpPr>
        <p:spPr bwMode="auto">
          <a:xfrm rot="1051290">
            <a:off x="6732500" y="4226950"/>
            <a:ext cx="11407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 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15</a:t>
            </a:r>
          </a:p>
        </p:txBody>
      </p:sp>
      <p:sp>
        <p:nvSpPr>
          <p:cNvPr id="93" name="TextBox 21"/>
          <p:cNvSpPr txBox="1">
            <a:spLocks noChangeArrowheads="1"/>
          </p:cNvSpPr>
          <p:nvPr/>
        </p:nvSpPr>
        <p:spPr bwMode="auto">
          <a:xfrm>
            <a:off x="6729886" y="4674622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150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0647598">
            <a:off x="6833077" y="5104975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20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6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Anwendung: Maximale </a:t>
            </a:r>
            <a:r>
              <a:rPr lang="de-DE" dirty="0" err="1" smtClean="0"/>
              <a:t>bipartite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Bipartite Graphen sind Graphen </a:t>
            </a:r>
            <a:r>
              <a:rPr lang="de-DE" sz="2400" dirty="0" smtClean="0">
                <a:solidFill>
                  <a:srgbClr val="3C8C93"/>
                </a:solidFill>
              </a:rPr>
              <a:t>G=(V, E)</a:t>
            </a:r>
            <a:r>
              <a:rPr lang="de-DE" sz="2400" dirty="0" smtClean="0"/>
              <a:t> in denen die Knotenmenge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dirty="0" smtClean="0"/>
              <a:t> in zwei disjunkte Knotenmengen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/>
              <a:t> aufgeteilt werden können </a:t>
            </a:r>
            <a:r>
              <a:rPr lang="de-DE" sz="2400" dirty="0" smtClean="0">
                <a:solidFill>
                  <a:srgbClr val="3C8C93"/>
                </a:solidFill>
              </a:rPr>
              <a:t>(V </a:t>
            </a:r>
            <a:r>
              <a:rPr lang="de-DE" sz="2400" dirty="0">
                <a:solidFill>
                  <a:srgbClr val="3C8C93"/>
                </a:solidFill>
              </a:rPr>
              <a:t>= 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∪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, so dass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∀ (</a:t>
            </a:r>
            <a:r>
              <a:rPr lang="de-DE" sz="2400" dirty="0" err="1" smtClean="0">
                <a:solidFill>
                  <a:srgbClr val="3C8C93"/>
                </a:solidFill>
              </a:rPr>
              <a:t>u</a:t>
            </a:r>
            <a:r>
              <a:rPr lang="de-DE" sz="2400" dirty="0" smtClean="0">
                <a:solidFill>
                  <a:srgbClr val="3C8C93"/>
                </a:solidFill>
              </a:rPr>
              <a:t>, v) ∈E: (u∈V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>
                <a:solidFill>
                  <a:srgbClr val="3C8C93"/>
                </a:solidFill>
              </a:rPr>
              <a:t> ∧ v∈V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)∨(</a:t>
            </a:r>
            <a:r>
              <a:rPr lang="de-DE" sz="2400" dirty="0">
                <a:solidFill>
                  <a:srgbClr val="3C8C93"/>
                </a:solidFill>
              </a:rPr>
              <a:t>u∈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r>
              <a:rPr lang="de-DE" sz="2400" dirty="0">
                <a:solidFill>
                  <a:srgbClr val="3C8C93"/>
                </a:solidFill>
              </a:rPr>
              <a:t>∧ v∈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endParaRPr lang="de-DE" dirty="0" smtClean="0">
              <a:solidFill>
                <a:srgbClr val="3C8C93"/>
              </a:solidFill>
              <a:latin typeface="Cambria Math"/>
            </a:endParaRPr>
          </a:p>
          <a:p>
            <a:r>
              <a:rPr lang="de-DE" sz="2400" dirty="0" smtClean="0"/>
              <a:t>Beispiel eines </a:t>
            </a:r>
            <a:r>
              <a:rPr lang="de-DE" sz="2400" dirty="0" err="1" smtClean="0"/>
              <a:t>bipartiten</a:t>
            </a:r>
            <a:r>
              <a:rPr lang="de-DE" sz="2400" dirty="0" smtClean="0"/>
              <a:t> Graphen: </a:t>
            </a:r>
          </a:p>
          <a:p>
            <a:pPr lvl="1"/>
            <a:r>
              <a:rPr lang="de-DE" sz="2000" dirty="0" smtClean="0"/>
              <a:t>Knoten aus </a:t>
            </a:r>
            <a:r>
              <a:rPr lang="de-DE" sz="2000" dirty="0" smtClean="0">
                <a:solidFill>
                  <a:srgbClr val="3C8C93"/>
                </a:solidFill>
              </a:rPr>
              <a:t>V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/>
              <a:t> repräsentieren </a:t>
            </a:r>
            <a:r>
              <a:rPr lang="de-DE" sz="2000" dirty="0" err="1" smtClean="0"/>
              <a:t>ausge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smtClean="0"/>
              <a:t>bildete Arbeiter und </a:t>
            </a:r>
          </a:p>
          <a:p>
            <a:pPr lvl="1"/>
            <a:r>
              <a:rPr lang="de-DE" sz="2000" dirty="0" smtClean="0"/>
              <a:t>Knoten aus </a:t>
            </a:r>
            <a:r>
              <a:rPr lang="de-DE" sz="2000" dirty="0" smtClean="0">
                <a:solidFill>
                  <a:srgbClr val="3C8C93"/>
                </a:solidFill>
              </a:rPr>
              <a:t>V</a:t>
            </a:r>
            <a:r>
              <a:rPr lang="de-DE" sz="2000" baseline="-25000" dirty="0" smtClean="0">
                <a:solidFill>
                  <a:srgbClr val="3C8C93"/>
                </a:solidFill>
              </a:rPr>
              <a:t>2</a:t>
            </a:r>
            <a:r>
              <a:rPr lang="de-DE" sz="2000" dirty="0" smtClean="0"/>
              <a:t> repräsentieren Aufgaben, </a:t>
            </a:r>
          </a:p>
          <a:p>
            <a:pPr lvl="1"/>
            <a:r>
              <a:rPr lang="de-DE" sz="2000" dirty="0" smtClean="0"/>
              <a:t>Kanten verbinden die Aufgaben mit den </a:t>
            </a:r>
            <a:br>
              <a:rPr lang="de-DE" sz="2000" dirty="0" smtClean="0"/>
            </a:br>
            <a:r>
              <a:rPr lang="de-DE" sz="2000" dirty="0" smtClean="0"/>
              <a:t>Arbeitern, die sie (bzgl. ihrer Ausbildung) </a:t>
            </a:r>
            <a:br>
              <a:rPr lang="de-DE" sz="2000" dirty="0" smtClean="0"/>
            </a:br>
            <a:r>
              <a:rPr lang="de-DE" sz="2000" dirty="0" smtClean="0"/>
              <a:t>ausführen können</a:t>
            </a:r>
          </a:p>
        </p:txBody>
      </p:sp>
      <p:sp>
        <p:nvSpPr>
          <p:cNvPr id="6" name="Oval 4"/>
          <p:cNvSpPr/>
          <p:nvPr/>
        </p:nvSpPr>
        <p:spPr>
          <a:xfrm>
            <a:off x="6084168" y="321297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084168" y="371703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084168" y="422108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084168" y="47251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6084168" y="52292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8075240" y="335699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8075240" y="393305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8075240" y="450912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8075240" y="508518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5" name="Straight Arrow Connector 9"/>
          <p:cNvCxnSpPr>
            <a:stCxn id="6" idx="6"/>
            <a:endCxn id="11" idx="2"/>
          </p:cNvCxnSpPr>
          <p:nvPr/>
        </p:nvCxnSpPr>
        <p:spPr>
          <a:xfrm>
            <a:off x="6541368" y="3441576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1" idx="2"/>
          </p:cNvCxnSpPr>
          <p:nvPr/>
        </p:nvCxnSpPr>
        <p:spPr>
          <a:xfrm flipV="1">
            <a:off x="6541368" y="3585592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4" name="Straight Arrow Connector 9"/>
          <p:cNvCxnSpPr>
            <a:stCxn id="6" idx="6"/>
            <a:endCxn id="13" idx="2"/>
          </p:cNvCxnSpPr>
          <p:nvPr/>
        </p:nvCxnSpPr>
        <p:spPr>
          <a:xfrm>
            <a:off x="6541368" y="3441576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7" name="Straight Arrow Connector 9"/>
          <p:cNvCxnSpPr>
            <a:stCxn id="7" idx="6"/>
            <a:endCxn id="13" idx="2"/>
          </p:cNvCxnSpPr>
          <p:nvPr/>
        </p:nvCxnSpPr>
        <p:spPr>
          <a:xfrm>
            <a:off x="6541368" y="3945632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0" name="Straight Arrow Connector 9"/>
          <p:cNvCxnSpPr>
            <a:stCxn id="12" idx="2"/>
            <a:endCxn id="8" idx="6"/>
          </p:cNvCxnSpPr>
          <p:nvPr/>
        </p:nvCxnSpPr>
        <p:spPr>
          <a:xfrm flipH="1">
            <a:off x="6541368" y="4161656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" name="Straight Arrow Connector 9"/>
          <p:cNvCxnSpPr>
            <a:stCxn id="8" idx="6"/>
            <a:endCxn id="13" idx="2"/>
          </p:cNvCxnSpPr>
          <p:nvPr/>
        </p:nvCxnSpPr>
        <p:spPr>
          <a:xfrm>
            <a:off x="6541368" y="4449688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6" name="Straight Arrow Connector 9"/>
          <p:cNvCxnSpPr>
            <a:stCxn id="8" idx="6"/>
            <a:endCxn id="14" idx="2"/>
          </p:cNvCxnSpPr>
          <p:nvPr/>
        </p:nvCxnSpPr>
        <p:spPr>
          <a:xfrm>
            <a:off x="6541368" y="4449688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Straight Arrow Connector 9"/>
          <p:cNvCxnSpPr>
            <a:stCxn id="9" idx="6"/>
            <a:endCxn id="13" idx="2"/>
          </p:cNvCxnSpPr>
          <p:nvPr/>
        </p:nvCxnSpPr>
        <p:spPr>
          <a:xfrm flipV="1">
            <a:off x="6541368" y="4737720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10" idx="6"/>
            <a:endCxn id="13" idx="2"/>
          </p:cNvCxnSpPr>
          <p:nvPr/>
        </p:nvCxnSpPr>
        <p:spPr>
          <a:xfrm flipV="1">
            <a:off x="6541368" y="4737720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6156176" y="573325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8100392" y="566124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err="1" smtClean="0"/>
              <a:t>Bipartites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 smtClean="0"/>
              <a:t>Finde </a:t>
            </a:r>
            <a:r>
              <a:rPr lang="de-DE" sz="2400" dirty="0" smtClean="0">
                <a:solidFill>
                  <a:srgbClr val="3C8C93"/>
                </a:solidFill>
              </a:rPr>
              <a:t>E‘⊆E</a:t>
            </a:r>
            <a:r>
              <a:rPr lang="de-DE" sz="2400" dirty="0" smtClean="0"/>
              <a:t>, so dass </a:t>
            </a:r>
            <a:r>
              <a:rPr lang="de-DE" sz="2400" dirty="0" smtClean="0">
                <a:solidFill>
                  <a:srgbClr val="3C8C93"/>
                </a:solidFill>
              </a:rPr>
              <a:t>∀</a:t>
            </a:r>
            <a:r>
              <a:rPr lang="de-DE" sz="2400" dirty="0" err="1" smtClean="0">
                <a:solidFill>
                  <a:srgbClr val="3C8C93"/>
                </a:solidFill>
              </a:rPr>
              <a:t>v∈V</a:t>
            </a:r>
            <a:r>
              <a:rPr lang="de-DE" sz="2400" dirty="0" smtClean="0">
                <a:solidFill>
                  <a:srgbClr val="3C8C93"/>
                </a:solidFill>
              </a:rPr>
              <a:t>: </a:t>
            </a:r>
            <a:r>
              <a:rPr lang="de-DE" sz="2400" dirty="0" err="1" smtClean="0">
                <a:solidFill>
                  <a:srgbClr val="3C8C93"/>
                </a:solidFill>
              </a:rPr>
              <a:t>degree</a:t>
            </a:r>
            <a:r>
              <a:rPr lang="de-DE" sz="2400" dirty="0" smtClean="0">
                <a:solidFill>
                  <a:srgbClr val="3C8C93"/>
                </a:solidFill>
              </a:rPr>
              <a:t>(v)≤1 bezüglich E‘</a:t>
            </a:r>
          </a:p>
          <a:p>
            <a:pPr lvl="1">
              <a:spcBef>
                <a:spcPts val="0"/>
              </a:spcBef>
            </a:pPr>
            <a:r>
              <a:rPr lang="de-DE" sz="1800" dirty="0" smtClean="0"/>
              <a:t>1 Arbeiter kann zur selben Zeit nur 1 Aufgabe erledigen und 1 Aufgabe braucht nur max. von einem Arbeiter bearbeitet zu werden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 smtClean="0"/>
              <a:t>Maximales </a:t>
            </a:r>
            <a:r>
              <a:rPr lang="de-DE" sz="2400" dirty="0" err="1" smtClean="0"/>
              <a:t>bipartites</a:t>
            </a:r>
            <a:r>
              <a:rPr lang="de-DE" sz="2400" dirty="0" smtClean="0"/>
              <a:t> </a:t>
            </a:r>
            <a:r>
              <a:rPr lang="de-DE" sz="2400" dirty="0" err="1" smtClean="0"/>
              <a:t>Matching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|E‘|</a:t>
            </a:r>
            <a:r>
              <a:rPr lang="de-DE" sz="2400" dirty="0" smtClean="0"/>
              <a:t> maximal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maximale Aufteilung der Aufgaben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so wenig Aufgaben wie möglich bleiben liegen und 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so wenig Arbeiter wie möglich sind unbeschäftigt</a:t>
            </a:r>
            <a:endParaRPr lang="de-DE" sz="1600" dirty="0"/>
          </a:p>
        </p:txBody>
      </p:sp>
      <p:sp>
        <p:nvSpPr>
          <p:cNvPr id="5" name="Oval 4"/>
          <p:cNvSpPr/>
          <p:nvPr/>
        </p:nvSpPr>
        <p:spPr>
          <a:xfrm>
            <a:off x="157318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157318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157318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157318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157318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356425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356425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356425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356425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203038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203038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203038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203038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203038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203038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203038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203038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203038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525733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6" name="Oval 4"/>
          <p:cNvSpPr/>
          <p:nvPr/>
        </p:nvSpPr>
        <p:spPr>
          <a:xfrm>
            <a:off x="525733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7" name="Oval 4"/>
          <p:cNvSpPr/>
          <p:nvPr/>
        </p:nvSpPr>
        <p:spPr>
          <a:xfrm>
            <a:off x="525733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8" name="Oval 4"/>
          <p:cNvSpPr/>
          <p:nvPr/>
        </p:nvSpPr>
        <p:spPr>
          <a:xfrm>
            <a:off x="525733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9" name="Oval 4"/>
          <p:cNvSpPr/>
          <p:nvPr/>
        </p:nvSpPr>
        <p:spPr>
          <a:xfrm>
            <a:off x="525733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0" name="Oval 4"/>
          <p:cNvSpPr/>
          <p:nvPr/>
        </p:nvSpPr>
        <p:spPr>
          <a:xfrm>
            <a:off x="724840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1" name="Oval 4"/>
          <p:cNvSpPr/>
          <p:nvPr/>
        </p:nvSpPr>
        <p:spPr>
          <a:xfrm>
            <a:off x="724840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2" name="Oval 4"/>
          <p:cNvSpPr/>
          <p:nvPr/>
        </p:nvSpPr>
        <p:spPr>
          <a:xfrm>
            <a:off x="724840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3" name="Oval 4"/>
          <p:cNvSpPr/>
          <p:nvPr/>
        </p:nvSpPr>
        <p:spPr>
          <a:xfrm>
            <a:off x="724840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34" name="Straight Arrow Connector 9"/>
          <p:cNvCxnSpPr>
            <a:stCxn id="25" idx="6"/>
            <a:endCxn id="30" idx="2"/>
          </p:cNvCxnSpPr>
          <p:nvPr/>
        </p:nvCxnSpPr>
        <p:spPr>
          <a:xfrm>
            <a:off x="571453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5" name="Straight Arrow Connector 9"/>
          <p:cNvCxnSpPr>
            <a:stCxn id="26" idx="6"/>
            <a:endCxn id="30" idx="2"/>
          </p:cNvCxnSpPr>
          <p:nvPr/>
        </p:nvCxnSpPr>
        <p:spPr>
          <a:xfrm flipV="1">
            <a:off x="571453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6" name="Straight Arrow Connector 9"/>
          <p:cNvCxnSpPr>
            <a:stCxn id="25" idx="6"/>
            <a:endCxn id="32" idx="2"/>
          </p:cNvCxnSpPr>
          <p:nvPr/>
        </p:nvCxnSpPr>
        <p:spPr>
          <a:xfrm>
            <a:off x="571453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7" name="Straight Arrow Connector 9"/>
          <p:cNvCxnSpPr>
            <a:stCxn id="26" idx="6"/>
            <a:endCxn id="32" idx="2"/>
          </p:cNvCxnSpPr>
          <p:nvPr/>
        </p:nvCxnSpPr>
        <p:spPr>
          <a:xfrm>
            <a:off x="571453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8" name="Straight Arrow Connector 9"/>
          <p:cNvCxnSpPr>
            <a:stCxn id="31" idx="2"/>
            <a:endCxn id="27" idx="6"/>
          </p:cNvCxnSpPr>
          <p:nvPr/>
        </p:nvCxnSpPr>
        <p:spPr>
          <a:xfrm flipH="1">
            <a:off x="571453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9" name="Straight Arrow Connector 9"/>
          <p:cNvCxnSpPr>
            <a:stCxn id="27" idx="6"/>
            <a:endCxn id="32" idx="2"/>
          </p:cNvCxnSpPr>
          <p:nvPr/>
        </p:nvCxnSpPr>
        <p:spPr>
          <a:xfrm>
            <a:off x="571453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0" name="Straight Arrow Connector 9"/>
          <p:cNvCxnSpPr>
            <a:stCxn id="27" idx="6"/>
            <a:endCxn id="33" idx="2"/>
          </p:cNvCxnSpPr>
          <p:nvPr/>
        </p:nvCxnSpPr>
        <p:spPr>
          <a:xfrm>
            <a:off x="571453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1" name="Straight Arrow Connector 9"/>
          <p:cNvCxnSpPr>
            <a:stCxn id="28" idx="6"/>
            <a:endCxn id="32" idx="2"/>
          </p:cNvCxnSpPr>
          <p:nvPr/>
        </p:nvCxnSpPr>
        <p:spPr>
          <a:xfrm flipV="1">
            <a:off x="571453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29" idx="6"/>
            <a:endCxn id="32" idx="2"/>
          </p:cNvCxnSpPr>
          <p:nvPr/>
        </p:nvCxnSpPr>
        <p:spPr>
          <a:xfrm flipV="1">
            <a:off x="571453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5" name="Textfeld 44"/>
          <p:cNvSpPr txBox="1"/>
          <p:nvPr/>
        </p:nvSpPr>
        <p:spPr>
          <a:xfrm>
            <a:off x="-36512" y="4595796"/>
            <a:ext cx="16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Nicht maximal: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4236983" y="4595796"/>
            <a:ext cx="104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Maximal</a:t>
            </a:r>
            <a:r>
              <a:rPr lang="de-DE" dirty="0"/>
              <a:t>:</a:t>
            </a:r>
          </a:p>
        </p:txBody>
      </p:sp>
      <p:sp>
        <p:nvSpPr>
          <p:cNvPr id="49" name="Rechteckige Legende 48"/>
          <p:cNvSpPr/>
          <p:nvPr/>
        </p:nvSpPr>
        <p:spPr>
          <a:xfrm>
            <a:off x="7879096" y="2996952"/>
            <a:ext cx="1008112" cy="3039342"/>
          </a:xfrm>
          <a:prstGeom prst="wedgeRectCallout">
            <a:avLst>
              <a:gd name="adj1" fmla="val -65822"/>
              <a:gd name="adj2" fmla="val -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/>
              <a:t>Diese Aufgaben können nur von ein und demselben Arbeiter erledigt werden, daher kein größeres </a:t>
            </a:r>
            <a:r>
              <a:rPr lang="de-DE" sz="1400" dirty="0" err="1" smtClean="0"/>
              <a:t>Bipartites</a:t>
            </a:r>
            <a:r>
              <a:rPr lang="de-DE" sz="1400" dirty="0" smtClean="0"/>
              <a:t> </a:t>
            </a:r>
            <a:r>
              <a:rPr lang="de-DE" sz="1400" dirty="0" err="1" smtClean="0"/>
              <a:t>Matching</a:t>
            </a:r>
            <a:r>
              <a:rPr lang="de-DE" sz="1400" dirty="0" smtClean="0"/>
              <a:t> möglich!</a:t>
            </a:r>
            <a:endParaRPr lang="de-DE" sz="1400" dirty="0"/>
          </a:p>
        </p:txBody>
      </p:sp>
      <p:sp>
        <p:nvSpPr>
          <p:cNvPr id="50" name="Rechteckige Legende 49"/>
          <p:cNvSpPr/>
          <p:nvPr/>
        </p:nvSpPr>
        <p:spPr>
          <a:xfrm>
            <a:off x="7879096" y="3005906"/>
            <a:ext cx="1008112" cy="3039342"/>
          </a:xfrm>
          <a:prstGeom prst="wedgeRectCallout">
            <a:avLst>
              <a:gd name="adj1" fmla="val -66548"/>
              <a:gd name="adj2" fmla="val 34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Diese Aufgaben können nur von ein und demselben Arbeiter erledigt werden, daher kein größeres </a:t>
            </a:r>
            <a:r>
              <a:rPr lang="de-DE" sz="1400" dirty="0" err="1" smtClean="0">
                <a:solidFill>
                  <a:srgbClr val="000000"/>
                </a:solidFill>
              </a:rPr>
              <a:t>Bipartites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Matching</a:t>
            </a:r>
            <a:r>
              <a:rPr lang="de-DE" sz="1400" dirty="0" smtClean="0">
                <a:solidFill>
                  <a:srgbClr val="000000"/>
                </a:solidFill>
              </a:rPr>
              <a:t> möglich!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217</a:t>
            </a:fld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1659305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3603521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5331713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7275929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/>
      <p:bldP spid="46" grpId="0"/>
      <p:bldP spid="49" grpId="0" animBg="1"/>
      <p:bldP spid="50" grpId="0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Lösung des maximalen </a:t>
            </a:r>
            <a:r>
              <a:rPr lang="de-DE" dirty="0" err="1" smtClean="0"/>
              <a:t>Bipartiten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4968552"/>
          </a:xfrm>
        </p:spPr>
        <p:txBody>
          <a:bodyPr/>
          <a:lstStyle/>
          <a:p>
            <a:r>
              <a:rPr lang="de-DE" sz="2400" dirty="0" smtClean="0"/>
              <a:t>Reduzierung auf das Problem des maximalen Flusses</a:t>
            </a:r>
          </a:p>
          <a:p>
            <a:pPr lvl="1"/>
            <a:r>
              <a:rPr lang="de-DE" sz="2000" dirty="0" smtClean="0"/>
              <a:t>Transformation des </a:t>
            </a:r>
            <a:r>
              <a:rPr lang="de-DE" sz="2000" dirty="0" err="1" smtClean="0"/>
              <a:t>bipartiten</a:t>
            </a:r>
            <a:r>
              <a:rPr lang="de-DE" sz="2000" dirty="0" smtClean="0"/>
              <a:t> Graphen auf einen Graphen für den Netzwerkfluss</a:t>
            </a:r>
          </a:p>
          <a:p>
            <a:pPr lvl="2"/>
            <a:r>
              <a:rPr lang="de-DE" sz="1800" dirty="0" smtClean="0"/>
              <a:t>Gerichtete Kanten von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1</a:t>
            </a:r>
            <a:r>
              <a:rPr lang="de-DE" sz="1800" dirty="0" smtClean="0"/>
              <a:t> zu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2</a:t>
            </a:r>
            <a:r>
              <a:rPr lang="de-DE" sz="1800" dirty="0" smtClean="0"/>
              <a:t> anstatt der </a:t>
            </a:r>
            <a:r>
              <a:rPr lang="de-DE" sz="1800" dirty="0" err="1" smtClean="0"/>
              <a:t>ungerichteten</a:t>
            </a:r>
            <a:r>
              <a:rPr lang="de-DE" sz="1800" dirty="0" smtClean="0"/>
              <a:t> Kanten des </a:t>
            </a:r>
            <a:r>
              <a:rPr lang="de-DE" sz="1800" dirty="0" err="1" smtClean="0"/>
              <a:t>bipartiten</a:t>
            </a:r>
            <a:r>
              <a:rPr lang="de-DE" sz="1800" dirty="0" smtClean="0"/>
              <a:t> Graphen</a:t>
            </a:r>
          </a:p>
          <a:p>
            <a:pPr lvl="2"/>
            <a:r>
              <a:rPr lang="de-DE" sz="1800" dirty="0" smtClean="0"/>
              <a:t>Einführung einer Quelle, die mit allen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1</a:t>
            </a:r>
            <a:r>
              <a:rPr lang="de-DE" sz="1800" dirty="0" smtClean="0"/>
              <a:t> verbunden ist</a:t>
            </a:r>
          </a:p>
          <a:p>
            <a:pPr lvl="2"/>
            <a:r>
              <a:rPr lang="de-DE" sz="1800" dirty="0"/>
              <a:t>Einführung einer </a:t>
            </a:r>
            <a:r>
              <a:rPr lang="de-DE" sz="1800" dirty="0" smtClean="0"/>
              <a:t>Senke, </a:t>
            </a:r>
            <a:r>
              <a:rPr lang="de-DE" sz="1800" dirty="0"/>
              <a:t>die mit </a:t>
            </a:r>
            <a:r>
              <a:rPr lang="de-DE" sz="1800" dirty="0" smtClean="0"/>
              <a:t>allen </a:t>
            </a:r>
            <a:r>
              <a:rPr lang="de-DE" sz="1800" dirty="0"/>
              <a:t>Knoten </a:t>
            </a:r>
            <a:r>
              <a:rPr lang="de-DE" sz="1800" dirty="0" smtClean="0"/>
              <a:t>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2</a:t>
            </a:r>
            <a:r>
              <a:rPr lang="de-DE" sz="1800" dirty="0" smtClean="0"/>
              <a:t> verbunden ist</a:t>
            </a:r>
          </a:p>
          <a:p>
            <a:pPr lvl="2"/>
            <a:r>
              <a:rPr lang="de-DE" sz="1800" dirty="0" smtClean="0"/>
              <a:t>Maximale Kapazität jeder Kante ist 1</a:t>
            </a:r>
            <a:endParaRPr lang="de-DE" sz="1800" dirty="0"/>
          </a:p>
        </p:txBody>
      </p:sp>
      <p:sp>
        <p:nvSpPr>
          <p:cNvPr id="5" name="Oval 4"/>
          <p:cNvSpPr/>
          <p:nvPr/>
        </p:nvSpPr>
        <p:spPr>
          <a:xfrm>
            <a:off x="6162937" y="184204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Oval 4"/>
          <p:cNvSpPr/>
          <p:nvPr/>
        </p:nvSpPr>
        <p:spPr>
          <a:xfrm>
            <a:off x="6162937" y="234610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162937" y="285015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162937" y="335421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162937" y="385827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755296" y="19860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755296" y="25621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755296" y="313819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755296" y="371425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4"/>
          <p:cNvSpPr/>
          <p:nvPr/>
        </p:nvSpPr>
        <p:spPr>
          <a:xfrm>
            <a:off x="5176473" y="285015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550160" y="2856446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566718" y="2232291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8145541" y="2376307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788024" y="2442374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13612" y="2420888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678246" y="232976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300187" y="238317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34" name="Straight Arrow Connector 10"/>
          <p:cNvCxnSpPr>
            <a:stCxn id="11" idx="6"/>
            <a:endCxn id="26" idx="2"/>
          </p:cNvCxnSpPr>
          <p:nvPr/>
        </p:nvCxnSpPr>
        <p:spPr>
          <a:xfrm>
            <a:off x="8212496" y="2790726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212496" y="3085046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212496" y="3246691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633673" y="2574702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25" idx="6"/>
            <a:endCxn id="7" idx="2"/>
          </p:cNvCxnSpPr>
          <p:nvPr/>
        </p:nvCxnSpPr>
        <p:spPr>
          <a:xfrm>
            <a:off x="5633673" y="3078758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1" name="Straight Arrow Connector 10"/>
          <p:cNvCxnSpPr>
            <a:stCxn id="25" idx="6"/>
            <a:endCxn id="8" idx="2"/>
          </p:cNvCxnSpPr>
          <p:nvPr/>
        </p:nvCxnSpPr>
        <p:spPr>
          <a:xfrm>
            <a:off x="5633673" y="3078758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5" name="Straight Arrow Connector 10"/>
          <p:cNvCxnSpPr>
            <a:stCxn id="25" idx="5"/>
            <a:endCxn id="9" idx="1"/>
          </p:cNvCxnSpPr>
          <p:nvPr/>
        </p:nvCxnSpPr>
        <p:spPr>
          <a:xfrm>
            <a:off x="5566718" y="324040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18840127">
            <a:off x="5781497" y="252794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5857696" y="279963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624507">
            <a:off x="5841216" y="31034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2624507">
            <a:off x="5799749" y="33384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569417">
            <a:off x="8230682" y="26713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373816">
            <a:off x="8162056" y="297792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5" name="TextBox 21"/>
          <p:cNvSpPr txBox="1">
            <a:spLocks noChangeArrowheads="1"/>
          </p:cNvSpPr>
          <p:nvPr/>
        </p:nvSpPr>
        <p:spPr bwMode="auto">
          <a:xfrm rot="18035128">
            <a:off x="8233545" y="33275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66" name="Straight Arrow Connector 10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9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2" name="Straight Arrow Connector 10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5" name="Straight Arrow Connector 10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8" name="Straight Arrow Connector 10"/>
          <p:cNvCxnSpPr>
            <a:stCxn id="7" idx="6"/>
          </p:cNvCxnSpPr>
          <p:nvPr/>
        </p:nvCxnSpPr>
        <p:spPr>
          <a:xfrm flipV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1" name="Straight Arrow Connector 10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4" name="Straight Arrow Connector 10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7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90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93" name="TextBox 21"/>
          <p:cNvSpPr txBox="1">
            <a:spLocks noChangeArrowheads="1"/>
          </p:cNvSpPr>
          <p:nvPr/>
        </p:nvSpPr>
        <p:spPr bwMode="auto">
          <a:xfrm rot="425452">
            <a:off x="6990069" y="184640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901815">
            <a:off x="6765788" y="209146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5" name="TextBox 21"/>
          <p:cNvSpPr txBox="1">
            <a:spLocks noChangeArrowheads="1"/>
          </p:cNvSpPr>
          <p:nvPr/>
        </p:nvSpPr>
        <p:spPr bwMode="auto">
          <a:xfrm rot="2100498">
            <a:off x="6808671" y="25289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6" name="TextBox 21"/>
          <p:cNvSpPr txBox="1">
            <a:spLocks noChangeArrowheads="1"/>
          </p:cNvSpPr>
          <p:nvPr/>
        </p:nvSpPr>
        <p:spPr bwMode="auto">
          <a:xfrm rot="20450318">
            <a:off x="6980784" y="21696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7" name="TextBox 21"/>
          <p:cNvSpPr txBox="1">
            <a:spLocks noChangeArrowheads="1"/>
          </p:cNvSpPr>
          <p:nvPr/>
        </p:nvSpPr>
        <p:spPr bwMode="auto">
          <a:xfrm rot="20715087">
            <a:off x="6674498" y="276722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8" name="TextBox 21"/>
          <p:cNvSpPr txBox="1">
            <a:spLocks noChangeArrowheads="1"/>
          </p:cNvSpPr>
          <p:nvPr/>
        </p:nvSpPr>
        <p:spPr bwMode="auto">
          <a:xfrm rot="845304">
            <a:off x="6984981" y="29534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9" name="TextBox 21"/>
          <p:cNvSpPr txBox="1">
            <a:spLocks noChangeArrowheads="1"/>
          </p:cNvSpPr>
          <p:nvPr/>
        </p:nvSpPr>
        <p:spPr bwMode="auto">
          <a:xfrm rot="2155492">
            <a:off x="6875180" y="312154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0" name="TextBox 21"/>
          <p:cNvSpPr txBox="1">
            <a:spLocks noChangeArrowheads="1"/>
          </p:cNvSpPr>
          <p:nvPr/>
        </p:nvSpPr>
        <p:spPr bwMode="auto">
          <a:xfrm rot="20934704">
            <a:off x="6617994" y="32781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1" name="TextBox 21"/>
          <p:cNvSpPr txBox="1">
            <a:spLocks noChangeArrowheads="1"/>
          </p:cNvSpPr>
          <p:nvPr/>
        </p:nvSpPr>
        <p:spPr bwMode="auto">
          <a:xfrm rot="19632253">
            <a:off x="6651932" y="368188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218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906119" y="450912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Arbeiter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471481" y="45091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Aufgaben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6226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782649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  <p:bldP spid="31" grpId="0"/>
      <p:bldP spid="32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656166" y="1898386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</p:spPr>
            <p:txBody>
              <a:bodyPr/>
              <a:lstStyle/>
              <a:p>
                <a:r>
                  <a:rPr lang="de-DE" dirty="0" smtClean="0"/>
                  <a:t>Maximaler Fluss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smtClean="0"/>
                  <a:t>Maximales </a:t>
                </a:r>
                <a:r>
                  <a:rPr lang="de-DE" dirty="0" err="1" smtClean="0"/>
                  <a:t>bipartites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Matching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  <a:blipFill rotWithShape="0">
                <a:blip r:embed="rId2"/>
                <a:stretch>
                  <a:fillRect l="-1926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673562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673562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673562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673562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673562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265921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265921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265921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265921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4687098" y="2372237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060785" y="2378525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077343" y="1754370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103111" y="1851841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7723121" y="2312805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7723121" y="2607125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7723121" y="2768770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144298" y="2096781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144298" y="2600837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144298" y="2600837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077343" y="2762482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266081" y="26255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7658410" y="2849617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414934" y="1368483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190653" y="161354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233536" y="20510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409846" y="2475482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300045" y="264362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042859" y="280022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5" name="Oval 4"/>
          <p:cNvSpPr/>
          <p:nvPr/>
        </p:nvSpPr>
        <p:spPr>
          <a:xfrm>
            <a:off x="651656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6" name="Oval 4"/>
          <p:cNvSpPr/>
          <p:nvPr/>
        </p:nvSpPr>
        <p:spPr>
          <a:xfrm>
            <a:off x="651656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7" name="Oval 4"/>
          <p:cNvSpPr/>
          <p:nvPr/>
        </p:nvSpPr>
        <p:spPr>
          <a:xfrm>
            <a:off x="651656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8" name="Oval 4"/>
          <p:cNvSpPr/>
          <p:nvPr/>
        </p:nvSpPr>
        <p:spPr>
          <a:xfrm>
            <a:off x="651656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9" name="Oval 4"/>
          <p:cNvSpPr/>
          <p:nvPr/>
        </p:nvSpPr>
        <p:spPr>
          <a:xfrm>
            <a:off x="651656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0" name="Oval 4"/>
          <p:cNvSpPr/>
          <p:nvPr/>
        </p:nvSpPr>
        <p:spPr>
          <a:xfrm>
            <a:off x="2642728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1" name="Oval 4"/>
          <p:cNvSpPr/>
          <p:nvPr/>
        </p:nvSpPr>
        <p:spPr>
          <a:xfrm>
            <a:off x="2642728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2" name="Oval 4"/>
          <p:cNvSpPr/>
          <p:nvPr/>
        </p:nvSpPr>
        <p:spPr>
          <a:xfrm>
            <a:off x="2642728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3" name="Oval 4"/>
          <p:cNvSpPr/>
          <p:nvPr/>
        </p:nvSpPr>
        <p:spPr>
          <a:xfrm>
            <a:off x="2642728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74" name="Straight Arrow Connector 9"/>
          <p:cNvCxnSpPr>
            <a:stCxn id="65" idx="6"/>
            <a:endCxn id="70" idx="2"/>
          </p:cNvCxnSpPr>
          <p:nvPr/>
        </p:nvCxnSpPr>
        <p:spPr>
          <a:xfrm>
            <a:off x="1108856" y="1592725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5" name="Straight Arrow Connector 9"/>
          <p:cNvCxnSpPr>
            <a:stCxn id="66" idx="6"/>
            <a:endCxn id="70" idx="2"/>
          </p:cNvCxnSpPr>
          <p:nvPr/>
        </p:nvCxnSpPr>
        <p:spPr>
          <a:xfrm flipV="1">
            <a:off x="1108856" y="1736741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6" name="Straight Arrow Connector 9"/>
          <p:cNvCxnSpPr>
            <a:stCxn id="65" idx="6"/>
            <a:endCxn id="72" idx="2"/>
          </p:cNvCxnSpPr>
          <p:nvPr/>
        </p:nvCxnSpPr>
        <p:spPr>
          <a:xfrm>
            <a:off x="1108856" y="1592725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Arrow Connector 9"/>
          <p:cNvCxnSpPr>
            <a:stCxn id="66" idx="6"/>
            <a:endCxn id="72" idx="2"/>
          </p:cNvCxnSpPr>
          <p:nvPr/>
        </p:nvCxnSpPr>
        <p:spPr>
          <a:xfrm>
            <a:off x="1108856" y="2096781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8" name="Straight Arrow Connector 9"/>
          <p:cNvCxnSpPr>
            <a:stCxn id="71" idx="2"/>
            <a:endCxn id="67" idx="6"/>
          </p:cNvCxnSpPr>
          <p:nvPr/>
        </p:nvCxnSpPr>
        <p:spPr>
          <a:xfrm flipH="1">
            <a:off x="1108856" y="2312805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9" name="Straight Arrow Connector 9"/>
          <p:cNvCxnSpPr>
            <a:stCxn id="67" idx="6"/>
            <a:endCxn id="72" idx="2"/>
          </p:cNvCxnSpPr>
          <p:nvPr/>
        </p:nvCxnSpPr>
        <p:spPr>
          <a:xfrm>
            <a:off x="1108856" y="260083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0" name="Straight Arrow Connector 9"/>
          <p:cNvCxnSpPr>
            <a:stCxn id="67" idx="6"/>
            <a:endCxn id="73" idx="2"/>
          </p:cNvCxnSpPr>
          <p:nvPr/>
        </p:nvCxnSpPr>
        <p:spPr>
          <a:xfrm>
            <a:off x="1108856" y="2600837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1" name="Straight Arrow Connector 9"/>
          <p:cNvCxnSpPr>
            <a:stCxn id="68" idx="6"/>
            <a:endCxn id="72" idx="2"/>
          </p:cNvCxnSpPr>
          <p:nvPr/>
        </p:nvCxnSpPr>
        <p:spPr>
          <a:xfrm flipV="1">
            <a:off x="1108856" y="2888869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2" name="Straight Arrow Connector 9"/>
          <p:cNvCxnSpPr>
            <a:stCxn id="69" idx="6"/>
            <a:endCxn id="72" idx="2"/>
          </p:cNvCxnSpPr>
          <p:nvPr/>
        </p:nvCxnSpPr>
        <p:spPr>
          <a:xfrm flipV="1">
            <a:off x="1108856" y="2888869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85" name="Pfeil nach links und rechts 84"/>
          <p:cNvSpPr/>
          <p:nvPr/>
        </p:nvSpPr>
        <p:spPr>
          <a:xfrm>
            <a:off x="3275856" y="2241978"/>
            <a:ext cx="1224136" cy="706323"/>
          </a:xfrm>
          <a:prstGeom prst="leftRightArrow">
            <a:avLst>
              <a:gd name="adj1" fmla="val 50000"/>
              <a:gd name="adj2" fmla="val 3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206362" y="2050023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220072" y="232171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127875" y="2775770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7655547" y="2193382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586921" y="25000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486751" y="16479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099363" y="2289299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076797" y="320396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7725052" y="1905258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219</a:t>
            </a:fld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4427984" y="2033683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8053572" y="2012197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02162" y="4437112"/>
            <a:ext cx="1797968" cy="1800944"/>
            <a:chOff x="3592761" y="4512042"/>
            <a:chExt cx="1797968" cy="1800944"/>
          </a:xfrm>
        </p:grpSpPr>
        <p:sp>
          <p:nvSpPr>
            <p:cNvPr id="89" name="Oval 3"/>
            <p:cNvSpPr/>
            <p:nvPr/>
          </p:nvSpPr>
          <p:spPr>
            <a:xfrm>
              <a:off x="4278561" y="4512042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a</a:t>
              </a:r>
            </a:p>
          </p:txBody>
        </p:sp>
        <p:sp>
          <p:nvSpPr>
            <p:cNvPr id="90" name="Oval 4"/>
            <p:cNvSpPr/>
            <p:nvPr/>
          </p:nvSpPr>
          <p:spPr>
            <a:xfrm>
              <a:off x="3592761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s</a:t>
              </a:r>
            </a:p>
          </p:txBody>
        </p:sp>
        <p:sp>
          <p:nvSpPr>
            <p:cNvPr id="95" name="Oval 5"/>
            <p:cNvSpPr/>
            <p:nvPr/>
          </p:nvSpPr>
          <p:spPr>
            <a:xfrm>
              <a:off x="4278561" y="585578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b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96" name="Oval 8"/>
            <p:cNvSpPr/>
            <p:nvPr/>
          </p:nvSpPr>
          <p:spPr>
            <a:xfrm>
              <a:off x="4933529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t</a:t>
              </a:r>
            </a:p>
          </p:txBody>
        </p:sp>
        <p:cxnSp>
          <p:nvCxnSpPr>
            <p:cNvPr id="97" name="Straight Arrow Connector 10"/>
            <p:cNvCxnSpPr>
              <a:stCxn id="97" idx="0"/>
              <a:endCxn id="96" idx="3"/>
            </p:cNvCxnSpPr>
            <p:nvPr/>
          </p:nvCxnSpPr>
          <p:spPr>
            <a:xfrm flipV="1">
              <a:off x="3821361" y="4902287"/>
              <a:ext cx="524155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8" name="Straight Arrow Connector 11"/>
            <p:cNvCxnSpPr>
              <a:stCxn id="97" idx="4"/>
              <a:endCxn id="98" idx="1"/>
            </p:cNvCxnSpPr>
            <p:nvPr/>
          </p:nvCxnSpPr>
          <p:spPr>
            <a:xfrm>
              <a:off x="3821361" y="5669106"/>
              <a:ext cx="524155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13"/>
            <p:cNvCxnSpPr>
              <a:stCxn id="98" idx="7"/>
              <a:endCxn id="101" idx="4"/>
            </p:cNvCxnSpPr>
            <p:nvPr/>
          </p:nvCxnSpPr>
          <p:spPr>
            <a:xfrm flipV="1">
              <a:off x="4668806" y="5669106"/>
              <a:ext cx="493323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0" name="Straight Arrow Connector 14"/>
            <p:cNvCxnSpPr>
              <a:stCxn id="96" idx="5"/>
              <a:endCxn id="101" idx="0"/>
            </p:cNvCxnSpPr>
            <p:nvPr/>
          </p:nvCxnSpPr>
          <p:spPr>
            <a:xfrm>
              <a:off x="4668806" y="4902287"/>
              <a:ext cx="493323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Straight Arrow Connector 15"/>
            <p:cNvCxnSpPr>
              <a:stCxn id="98" idx="0"/>
              <a:endCxn id="96" idx="4"/>
            </p:cNvCxnSpPr>
            <p:nvPr/>
          </p:nvCxnSpPr>
          <p:spPr>
            <a:xfrm flipV="1">
              <a:off x="4507161" y="4969242"/>
              <a:ext cx="0" cy="8865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02" name="TextBox 21"/>
            <p:cNvSpPr txBox="1">
              <a:spLocks noChangeArrowheads="1"/>
            </p:cNvSpPr>
            <p:nvPr/>
          </p:nvSpPr>
          <p:spPr bwMode="auto">
            <a:xfrm>
              <a:off x="3707904" y="4797152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3" name="TextBox 24"/>
            <p:cNvSpPr txBox="1">
              <a:spLocks noChangeArrowheads="1"/>
            </p:cNvSpPr>
            <p:nvPr/>
          </p:nvSpPr>
          <p:spPr bwMode="auto">
            <a:xfrm>
              <a:off x="4103489" y="5135706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0/1</a:t>
              </a:r>
            </a:p>
          </p:txBody>
        </p:sp>
        <p:sp>
          <p:nvSpPr>
            <p:cNvPr id="104" name="TextBox 33"/>
            <p:cNvSpPr txBox="1">
              <a:spLocks noChangeArrowheads="1"/>
            </p:cNvSpPr>
            <p:nvPr/>
          </p:nvSpPr>
          <p:spPr bwMode="auto">
            <a:xfrm>
              <a:off x="4789513" y="576775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5" name="TextBox 42"/>
            <p:cNvSpPr txBox="1">
              <a:spLocks noChangeArrowheads="1"/>
            </p:cNvSpPr>
            <p:nvPr/>
          </p:nvSpPr>
          <p:spPr bwMode="auto">
            <a:xfrm>
              <a:off x="4717505" y="4733010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6" name="TextBox 44"/>
            <p:cNvSpPr txBox="1">
              <a:spLocks noChangeArrowheads="1"/>
            </p:cNvSpPr>
            <p:nvPr/>
          </p:nvSpPr>
          <p:spPr bwMode="auto">
            <a:xfrm>
              <a:off x="3707904" y="575346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47695" y="4607612"/>
            <a:ext cx="4398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bipartite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-match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(G) ∈ O(c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∙ 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 smtClean="0"/>
              <a:t>bestimmt durch</a:t>
            </a:r>
            <a:r>
              <a:rPr lang="de-DE" sz="2400" dirty="0"/>
              <a:t> </a:t>
            </a:r>
            <a:r>
              <a:rPr lang="de-DE" sz="2400" dirty="0" smtClean="0"/>
              <a:t>min der </a:t>
            </a:r>
            <a:br>
              <a:rPr lang="de-DE" sz="2400" dirty="0" smtClean="0"/>
            </a:br>
            <a:r>
              <a:rPr lang="de-DE" sz="2400" dirty="0" smtClean="0"/>
              <a:t>Kantenkostensumme vom</a:t>
            </a:r>
          </a:p>
          <a:p>
            <a:r>
              <a:rPr lang="de-DE" sz="2400" dirty="0" smtClean="0"/>
              <a:t>Ausgang von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sz="2400" dirty="0" smtClean="0"/>
              <a:t>oder Eingang in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dirty="0" smtClean="0"/>
              <a:t>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90648" y="4005064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G=(V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∪V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, E)</a:t>
            </a:r>
            <a:endParaRPr lang="en-US" sz="2800" dirty="0"/>
          </a:p>
        </p:txBody>
      </p:sp>
      <p:sp>
        <p:nvSpPr>
          <p:cNvPr id="107" name="Rectangle 106"/>
          <p:cNvSpPr/>
          <p:nvPr/>
        </p:nvSpPr>
        <p:spPr>
          <a:xfrm>
            <a:off x="5752111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3C8C93"/>
                </a:solidFill>
              </a:rPr>
              <a:t>V</a:t>
            </a:r>
            <a:r>
              <a:rPr lang="de-DE" baseline="-25000">
                <a:solidFill>
                  <a:srgbClr val="3C8C93"/>
                </a:solidFill>
              </a:rPr>
              <a:t>1</a:t>
            </a:r>
            <a:r>
              <a:rPr lang="de-DE"/>
              <a:t> 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7338534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753373"/>
            <a:ext cx="1008063" cy="196850"/>
          </a:xfrm>
        </p:spPr>
        <p:txBody>
          <a:bodyPr/>
          <a:lstStyle/>
          <a:p>
            <a:fld id="{F1B15654-2727-3D4E-8295-B42132C96B2E}" type="slidenum">
              <a:rPr lang="de-DE"/>
              <a:pPr/>
              <a:t>22</a:t>
            </a:fld>
            <a:endParaRPr lang="de-DE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5: Adjazenzliste + Hashtabelle</a:t>
            </a:r>
          </a:p>
        </p:txBody>
      </p:sp>
      <p:sp>
        <p:nvSpPr>
          <p:cNvPr id="308228" name="Oval 4"/>
          <p:cNvSpPr>
            <a:spLocks noChangeArrowheads="1"/>
          </p:cNvSpPr>
          <p:nvPr/>
        </p:nvSpPr>
        <p:spPr bwMode="auto">
          <a:xfrm>
            <a:off x="1042988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8229" name="Oval 5"/>
          <p:cNvSpPr>
            <a:spLocks noChangeArrowheads="1"/>
          </p:cNvSpPr>
          <p:nvPr/>
        </p:nvSpPr>
        <p:spPr bwMode="auto">
          <a:xfrm>
            <a:off x="2411413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1042988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411413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>
            <a:off x="1474788" y="263711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2627313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H="1">
            <a:off x="1476375" y="378963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 flipH="1" flipV="1">
            <a:off x="1258888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1403350" y="2779986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flipH="1">
            <a:off x="1403350" y="2779986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55070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39" name="Oval 15"/>
          <p:cNvSpPr>
            <a:spLocks noChangeArrowheads="1"/>
          </p:cNvSpPr>
          <p:nvPr/>
        </p:nvSpPr>
        <p:spPr bwMode="auto">
          <a:xfrm>
            <a:off x="56515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H="1">
            <a:off x="536257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1" name="Rectangle 17"/>
          <p:cNvSpPr>
            <a:spLocks noChangeArrowheads="1"/>
          </p:cNvSpPr>
          <p:nvPr/>
        </p:nvSpPr>
        <p:spPr bwMode="auto">
          <a:xfrm>
            <a:off x="5075238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5075238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5364163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5219700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5003800" y="2060848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59388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7" name="Oval 23"/>
          <p:cNvSpPr>
            <a:spLocks noChangeArrowheads="1"/>
          </p:cNvSpPr>
          <p:nvPr/>
        </p:nvSpPr>
        <p:spPr bwMode="auto">
          <a:xfrm>
            <a:off x="60833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>
            <a:off x="6011863" y="2276748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5795963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250" name="Rectangle 26"/>
          <p:cNvSpPr>
            <a:spLocks noChangeArrowheads="1"/>
          </p:cNvSpPr>
          <p:nvPr/>
        </p:nvSpPr>
        <p:spPr bwMode="auto">
          <a:xfrm>
            <a:off x="5795963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>
            <a:off x="6084888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5938838" y="321337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3" name="Rectangle 29"/>
          <p:cNvSpPr>
            <a:spLocks noChangeArrowheads="1"/>
          </p:cNvSpPr>
          <p:nvPr/>
        </p:nvSpPr>
        <p:spPr bwMode="auto">
          <a:xfrm>
            <a:off x="63706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4" name="Oval 30"/>
          <p:cNvSpPr>
            <a:spLocks noChangeArrowheads="1"/>
          </p:cNvSpPr>
          <p:nvPr/>
        </p:nvSpPr>
        <p:spPr bwMode="auto">
          <a:xfrm>
            <a:off x="65151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5" name="Line 31"/>
          <p:cNvSpPr>
            <a:spLocks noChangeShapeType="1"/>
          </p:cNvSpPr>
          <p:nvPr/>
        </p:nvSpPr>
        <p:spPr bwMode="auto">
          <a:xfrm>
            <a:off x="6586538" y="2276748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6" name="Rectangle 32"/>
          <p:cNvSpPr>
            <a:spLocks noChangeArrowheads="1"/>
          </p:cNvSpPr>
          <p:nvPr/>
        </p:nvSpPr>
        <p:spPr bwMode="auto">
          <a:xfrm>
            <a:off x="6515100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257" name="Rectangle 33"/>
          <p:cNvSpPr>
            <a:spLocks noChangeArrowheads="1"/>
          </p:cNvSpPr>
          <p:nvPr/>
        </p:nvSpPr>
        <p:spPr bwMode="auto">
          <a:xfrm flipH="1">
            <a:off x="6804025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8" name="Oval 34"/>
          <p:cNvSpPr>
            <a:spLocks noChangeArrowheads="1"/>
          </p:cNvSpPr>
          <p:nvPr/>
        </p:nvSpPr>
        <p:spPr bwMode="auto">
          <a:xfrm flipH="1">
            <a:off x="6948488" y="2203723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>
            <a:off x="701992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60" name="Rectangle 36"/>
          <p:cNvSpPr>
            <a:spLocks noChangeArrowheads="1"/>
          </p:cNvSpPr>
          <p:nvPr/>
        </p:nvSpPr>
        <p:spPr bwMode="auto">
          <a:xfrm>
            <a:off x="7235825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264" name="Rectangle 40"/>
          <p:cNvSpPr>
            <a:spLocks noChangeArrowheads="1"/>
          </p:cNvSpPr>
          <p:nvPr/>
        </p:nvSpPr>
        <p:spPr bwMode="auto">
          <a:xfrm>
            <a:off x="4427538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8265" name="Rectangle 41"/>
          <p:cNvSpPr>
            <a:spLocks noChangeArrowheads="1"/>
          </p:cNvSpPr>
          <p:nvPr/>
        </p:nvSpPr>
        <p:spPr bwMode="auto">
          <a:xfrm>
            <a:off x="50768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8266" name="Rectangle 42"/>
          <p:cNvSpPr>
            <a:spLocks noChangeArrowheads="1"/>
          </p:cNvSpPr>
          <p:nvPr/>
        </p:nvSpPr>
        <p:spPr bwMode="auto">
          <a:xfrm>
            <a:off x="57245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63722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70199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76676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8271" name="Rectangle 47"/>
          <p:cNvSpPr>
            <a:spLocks noChangeArrowheads="1"/>
          </p:cNvSpPr>
          <p:nvPr/>
        </p:nvSpPr>
        <p:spPr bwMode="auto">
          <a:xfrm flipH="1">
            <a:off x="41402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3" name="Rectangle 49"/>
          <p:cNvSpPr>
            <a:spLocks noChangeArrowheads="1"/>
          </p:cNvSpPr>
          <p:nvPr/>
        </p:nvSpPr>
        <p:spPr bwMode="auto">
          <a:xfrm flipH="1">
            <a:off x="45720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4" name="Oval 50"/>
          <p:cNvSpPr>
            <a:spLocks noChangeArrowheads="1"/>
          </p:cNvSpPr>
          <p:nvPr/>
        </p:nvSpPr>
        <p:spPr bwMode="auto">
          <a:xfrm flipH="1">
            <a:off x="47164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5" name="Rectangle 51"/>
          <p:cNvSpPr>
            <a:spLocks noChangeArrowheads="1"/>
          </p:cNvSpPr>
          <p:nvPr/>
        </p:nvSpPr>
        <p:spPr bwMode="auto">
          <a:xfrm flipH="1">
            <a:off x="50038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6" name="Oval 52"/>
          <p:cNvSpPr>
            <a:spLocks noChangeArrowheads="1"/>
          </p:cNvSpPr>
          <p:nvPr/>
        </p:nvSpPr>
        <p:spPr bwMode="auto">
          <a:xfrm flipH="1">
            <a:off x="51482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7" name="Rectangle 53"/>
          <p:cNvSpPr>
            <a:spLocks noChangeArrowheads="1"/>
          </p:cNvSpPr>
          <p:nvPr/>
        </p:nvSpPr>
        <p:spPr bwMode="auto">
          <a:xfrm flipH="1">
            <a:off x="54356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9" name="Rectangle 55"/>
          <p:cNvSpPr>
            <a:spLocks noChangeArrowheads="1"/>
          </p:cNvSpPr>
          <p:nvPr/>
        </p:nvSpPr>
        <p:spPr bwMode="auto">
          <a:xfrm flipH="1">
            <a:off x="58674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0" name="Oval 56"/>
          <p:cNvSpPr>
            <a:spLocks noChangeArrowheads="1"/>
          </p:cNvSpPr>
          <p:nvPr/>
        </p:nvSpPr>
        <p:spPr bwMode="auto">
          <a:xfrm flipH="1">
            <a:off x="60118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1" name="Rectangle 57"/>
          <p:cNvSpPr>
            <a:spLocks noChangeArrowheads="1"/>
          </p:cNvSpPr>
          <p:nvPr/>
        </p:nvSpPr>
        <p:spPr bwMode="auto">
          <a:xfrm flipH="1">
            <a:off x="63007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2" name="Oval 58"/>
          <p:cNvSpPr>
            <a:spLocks noChangeArrowheads="1"/>
          </p:cNvSpPr>
          <p:nvPr/>
        </p:nvSpPr>
        <p:spPr bwMode="auto">
          <a:xfrm flipH="1">
            <a:off x="64452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3" name="Rectangle 59"/>
          <p:cNvSpPr>
            <a:spLocks noChangeArrowheads="1"/>
          </p:cNvSpPr>
          <p:nvPr/>
        </p:nvSpPr>
        <p:spPr bwMode="auto">
          <a:xfrm flipH="1">
            <a:off x="67325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4" name="Oval 60"/>
          <p:cNvSpPr>
            <a:spLocks noChangeArrowheads="1"/>
          </p:cNvSpPr>
          <p:nvPr/>
        </p:nvSpPr>
        <p:spPr bwMode="auto">
          <a:xfrm flipH="1">
            <a:off x="68770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5" name="Rectangle 61"/>
          <p:cNvSpPr>
            <a:spLocks noChangeArrowheads="1"/>
          </p:cNvSpPr>
          <p:nvPr/>
        </p:nvSpPr>
        <p:spPr bwMode="auto">
          <a:xfrm flipH="1">
            <a:off x="71643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7" name="Rectangle 63"/>
          <p:cNvSpPr>
            <a:spLocks noChangeArrowheads="1"/>
          </p:cNvSpPr>
          <p:nvPr/>
        </p:nvSpPr>
        <p:spPr bwMode="auto">
          <a:xfrm flipH="1">
            <a:off x="75961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9" name="Rectangle 65"/>
          <p:cNvSpPr>
            <a:spLocks noChangeArrowheads="1"/>
          </p:cNvSpPr>
          <p:nvPr/>
        </p:nvSpPr>
        <p:spPr bwMode="auto">
          <a:xfrm flipH="1">
            <a:off x="80279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0" name="Oval 66"/>
          <p:cNvSpPr>
            <a:spLocks noChangeArrowheads="1"/>
          </p:cNvSpPr>
          <p:nvPr/>
        </p:nvSpPr>
        <p:spPr bwMode="auto">
          <a:xfrm flipH="1">
            <a:off x="81724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1" name="Line 67"/>
          <p:cNvSpPr>
            <a:spLocks noChangeShapeType="1"/>
          </p:cNvSpPr>
          <p:nvPr/>
        </p:nvSpPr>
        <p:spPr bwMode="auto">
          <a:xfrm>
            <a:off x="4645025" y="4726261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2" name="Line 68"/>
          <p:cNvSpPr>
            <a:spLocks noChangeShapeType="1"/>
          </p:cNvSpPr>
          <p:nvPr/>
        </p:nvSpPr>
        <p:spPr bwMode="auto">
          <a:xfrm flipH="1">
            <a:off x="4787900" y="4726261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3" name="Line 69"/>
          <p:cNvSpPr>
            <a:spLocks noChangeShapeType="1"/>
          </p:cNvSpPr>
          <p:nvPr/>
        </p:nvSpPr>
        <p:spPr bwMode="auto">
          <a:xfrm>
            <a:off x="5940425" y="4726261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4" name="Line 70"/>
          <p:cNvSpPr>
            <a:spLocks noChangeShapeType="1"/>
          </p:cNvSpPr>
          <p:nvPr/>
        </p:nvSpPr>
        <p:spPr bwMode="auto">
          <a:xfrm flipH="1">
            <a:off x="6516688" y="4726261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5" name="Line 71"/>
          <p:cNvSpPr>
            <a:spLocks noChangeShapeType="1"/>
          </p:cNvSpPr>
          <p:nvPr/>
        </p:nvSpPr>
        <p:spPr bwMode="auto">
          <a:xfrm flipH="1">
            <a:off x="5219700" y="4726261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6" name="Line 72"/>
          <p:cNvSpPr>
            <a:spLocks noChangeShapeType="1"/>
          </p:cNvSpPr>
          <p:nvPr/>
        </p:nvSpPr>
        <p:spPr bwMode="auto">
          <a:xfrm>
            <a:off x="7885113" y="4726261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8" name="Line 74"/>
          <p:cNvSpPr>
            <a:spLocks noChangeShapeType="1"/>
          </p:cNvSpPr>
          <p:nvPr/>
        </p:nvSpPr>
        <p:spPr bwMode="auto">
          <a:xfrm flipV="1">
            <a:off x="4787900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9" name="Line 75"/>
          <p:cNvSpPr>
            <a:spLocks noChangeShapeType="1"/>
          </p:cNvSpPr>
          <p:nvPr/>
        </p:nvSpPr>
        <p:spPr bwMode="auto">
          <a:xfrm flipV="1">
            <a:off x="5219700" y="3213373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0" name="Line 76"/>
          <p:cNvSpPr>
            <a:spLocks noChangeShapeType="1"/>
          </p:cNvSpPr>
          <p:nvPr/>
        </p:nvSpPr>
        <p:spPr bwMode="auto">
          <a:xfrm flipH="1" flipV="1">
            <a:off x="5508625" y="3213373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1" name="Line 77"/>
          <p:cNvSpPr>
            <a:spLocks noChangeShapeType="1"/>
          </p:cNvSpPr>
          <p:nvPr/>
        </p:nvSpPr>
        <p:spPr bwMode="auto">
          <a:xfrm flipH="1" flipV="1">
            <a:off x="6011863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2" name="Line 78"/>
          <p:cNvSpPr>
            <a:spLocks noChangeShapeType="1"/>
          </p:cNvSpPr>
          <p:nvPr/>
        </p:nvSpPr>
        <p:spPr bwMode="auto">
          <a:xfrm flipH="1" flipV="1">
            <a:off x="6227763" y="3213373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3" name="Line 79"/>
          <p:cNvSpPr>
            <a:spLocks noChangeShapeType="1"/>
          </p:cNvSpPr>
          <p:nvPr/>
        </p:nvSpPr>
        <p:spPr bwMode="auto">
          <a:xfrm flipH="1" flipV="1">
            <a:off x="7451725" y="3213373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4" name="Text Box 80"/>
          <p:cNvSpPr txBox="1">
            <a:spLocks noChangeArrowheads="1"/>
          </p:cNvSpPr>
          <p:nvPr/>
        </p:nvSpPr>
        <p:spPr bwMode="auto">
          <a:xfrm>
            <a:off x="1763713" y="2276748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305" name="Text Box 81"/>
          <p:cNvSpPr txBox="1">
            <a:spLocks noChangeArrowheads="1"/>
          </p:cNvSpPr>
          <p:nvPr/>
        </p:nvSpPr>
        <p:spPr bwMode="auto">
          <a:xfrm>
            <a:off x="1547813" y="2637111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306" name="Text Box 82"/>
          <p:cNvSpPr txBox="1">
            <a:spLocks noChangeArrowheads="1"/>
          </p:cNvSpPr>
          <p:nvPr/>
        </p:nvSpPr>
        <p:spPr bwMode="auto">
          <a:xfrm>
            <a:off x="2627313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307" name="Text Box 83"/>
          <p:cNvSpPr txBox="1">
            <a:spLocks noChangeArrowheads="1"/>
          </p:cNvSpPr>
          <p:nvPr/>
        </p:nvSpPr>
        <p:spPr bwMode="auto">
          <a:xfrm>
            <a:off x="2124075" y="2853011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308" name="Text Box 84"/>
          <p:cNvSpPr txBox="1">
            <a:spLocks noChangeArrowheads="1"/>
          </p:cNvSpPr>
          <p:nvPr/>
        </p:nvSpPr>
        <p:spPr bwMode="auto">
          <a:xfrm>
            <a:off x="1835150" y="3789636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309" name="Text Box 85"/>
          <p:cNvSpPr txBox="1">
            <a:spLocks noChangeArrowheads="1"/>
          </p:cNvSpPr>
          <p:nvPr/>
        </p:nvSpPr>
        <p:spPr bwMode="auto">
          <a:xfrm>
            <a:off x="827088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312" name="Line 88"/>
          <p:cNvSpPr>
            <a:spLocks noChangeShapeType="1"/>
          </p:cNvSpPr>
          <p:nvPr/>
        </p:nvSpPr>
        <p:spPr bwMode="auto">
          <a:xfrm>
            <a:off x="3563938" y="3141936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29600" cy="503238"/>
          </a:xfrm>
        </p:spPr>
        <p:txBody>
          <a:bodyPr/>
          <a:lstStyle/>
          <a:p>
            <a:r>
              <a:rPr lang="de-DE" sz="2800" dirty="0" smtClean="0"/>
              <a:t>Weiteres Beispiel zur Lösung von kombinatorischen Problemen mit Hilfe des maximalen Flusses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64233" cy="4173538"/>
          </a:xfrm>
        </p:spPr>
        <p:txBody>
          <a:bodyPr/>
          <a:lstStyle/>
          <a:p>
            <a:r>
              <a:rPr lang="de-DE" sz="2400" dirty="0" smtClean="0"/>
              <a:t>Zuordnung von Lehrveranstaltungen zu Dozenten</a:t>
            </a:r>
          </a:p>
          <a:p>
            <a:pPr lvl="1"/>
            <a:r>
              <a:rPr lang="de-DE" sz="2000" dirty="0" smtClean="0"/>
              <a:t>Jeder Dozent hat eine Verpflichtung zur Lehre einer gewissen Anzahl von Semesterwochenstunden</a:t>
            </a:r>
          </a:p>
          <a:p>
            <a:pPr lvl="1"/>
            <a:r>
              <a:rPr lang="de-DE" sz="2000" dirty="0" smtClean="0"/>
              <a:t>Jede Lehrveranstaltung hat einen </a:t>
            </a:r>
            <a:br>
              <a:rPr lang="de-DE" sz="2000" dirty="0" smtClean="0"/>
            </a:br>
            <a:r>
              <a:rPr lang="de-DE" sz="2000" dirty="0" smtClean="0"/>
              <a:t>Umfang von gegebenen </a:t>
            </a:r>
            <a:br>
              <a:rPr lang="de-DE" sz="2000" dirty="0" smtClean="0"/>
            </a:br>
            <a:r>
              <a:rPr lang="de-DE" sz="2000" dirty="0" smtClean="0"/>
              <a:t>Semesterwochenstunden</a:t>
            </a:r>
          </a:p>
          <a:p>
            <a:pPr lvl="1"/>
            <a:r>
              <a:rPr lang="de-DE" sz="2000" dirty="0" smtClean="0"/>
              <a:t>Jeder Dozent kann nur </a:t>
            </a:r>
            <a:br>
              <a:rPr lang="de-DE" sz="2000" dirty="0" smtClean="0"/>
            </a:br>
            <a:r>
              <a:rPr lang="de-DE" sz="2000" dirty="0" smtClean="0"/>
              <a:t>bestimmte </a:t>
            </a:r>
            <a:r>
              <a:rPr lang="de-DE" sz="2000" dirty="0" err="1" smtClean="0"/>
              <a:t>Lehrveran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err="1" smtClean="0"/>
              <a:t>staltungen</a:t>
            </a:r>
            <a:r>
              <a:rPr lang="de-DE" sz="2000" dirty="0" smtClean="0"/>
              <a:t> halten</a:t>
            </a:r>
          </a:p>
          <a:p>
            <a:pPr lvl="1"/>
            <a:r>
              <a:rPr lang="de-DE" sz="2000" dirty="0" smtClean="0"/>
              <a:t>Mehrere Dozenten können sich </a:t>
            </a:r>
            <a:br>
              <a:rPr lang="de-DE" sz="2000" dirty="0" smtClean="0"/>
            </a:br>
            <a:r>
              <a:rPr lang="de-DE" sz="2000" dirty="0" smtClean="0"/>
              <a:t>eine Lehrveranstaltung teilen</a:t>
            </a:r>
          </a:p>
          <a:p>
            <a:pPr lvl="1"/>
            <a:r>
              <a:rPr lang="de-DE" sz="2000" dirty="0" smtClean="0"/>
              <a:t>Finde eine Lösung, in der möglichst </a:t>
            </a:r>
            <a:br>
              <a:rPr lang="de-DE" sz="2000" dirty="0" smtClean="0"/>
            </a:br>
            <a:r>
              <a:rPr lang="de-DE" sz="2000" dirty="0" smtClean="0"/>
              <a:t>viele Lehrveranstaltungen gehalten </a:t>
            </a:r>
            <a:br>
              <a:rPr lang="de-DE" sz="2000" dirty="0" smtClean="0"/>
            </a:br>
            <a:r>
              <a:rPr lang="de-DE" sz="2000" dirty="0" smtClean="0"/>
              <a:t>werden</a:t>
            </a:r>
            <a:endParaRPr lang="de-DE" sz="2000" dirty="0"/>
          </a:p>
        </p:txBody>
      </p:sp>
      <p:sp>
        <p:nvSpPr>
          <p:cNvPr id="5" name="Oval 4"/>
          <p:cNvSpPr/>
          <p:nvPr/>
        </p:nvSpPr>
        <p:spPr>
          <a:xfrm>
            <a:off x="5983872" y="330361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983872" y="380767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983872" y="431173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983872" y="481578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983872" y="531984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576231" y="344763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576231" y="4023698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576231" y="45997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576231" y="51758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3" name="Rechteck 22"/>
          <p:cNvSpPr/>
          <p:nvPr/>
        </p:nvSpPr>
        <p:spPr>
          <a:xfrm>
            <a:off x="5616834" y="5777042"/>
            <a:ext cx="1137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 smtClean="0"/>
              <a:t>Veranstal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tungen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7258574" y="5777042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Dozenten</a:t>
            </a:r>
            <a:endParaRPr lang="de-DE" dirty="0"/>
          </a:p>
        </p:txBody>
      </p:sp>
      <p:sp>
        <p:nvSpPr>
          <p:cNvPr id="25" name="Oval 4"/>
          <p:cNvSpPr/>
          <p:nvPr/>
        </p:nvSpPr>
        <p:spPr>
          <a:xfrm>
            <a:off x="4997408" y="4311730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371095" y="431801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387653" y="369386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966476" y="3837879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499992" y="3883929"/>
            <a:ext cx="958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4274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78987" y="3861048"/>
            <a:ext cx="701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4274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499181" y="379133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121122" y="3844751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8033431" y="4252298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033431" y="4546618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033431" y="4708263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454608" y="4036274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454608" y="4540330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454608" y="4540330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387653" y="4701975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602432" y="398951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678631" y="426120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662151" y="45650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620684" y="479998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8051617" y="41328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982991" y="443949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8054480" y="478911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811004" y="330797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586723" y="35530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629606" y="39905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801719" y="3631257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  <a:endParaRPr lang="en-US" altLang="de-DE" sz="1600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495433" y="422879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805916" y="4414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696115" y="458311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438929" y="473972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472867" y="514345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5" name="Rechteckige Legende 64"/>
          <p:cNvSpPr/>
          <p:nvPr/>
        </p:nvSpPr>
        <p:spPr>
          <a:xfrm>
            <a:off x="4673564" y="2566299"/>
            <a:ext cx="1562087" cy="667904"/>
          </a:xfrm>
          <a:prstGeom prst="wedgeRectCallout">
            <a:avLst>
              <a:gd name="adj1" fmla="val 14338"/>
              <a:gd name="adj2" fmla="val 147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SWS für eine Veranstaltung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6" name="Rechteckige Legende 65"/>
          <p:cNvSpPr/>
          <p:nvPr/>
        </p:nvSpPr>
        <p:spPr>
          <a:xfrm>
            <a:off x="7455439" y="2564904"/>
            <a:ext cx="1040556" cy="667904"/>
          </a:xfrm>
          <a:prstGeom prst="wedgeRectCallout">
            <a:avLst>
              <a:gd name="adj1" fmla="val 24179"/>
              <a:gd name="adj2" fmla="val 159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SWS eines Dozenten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7" name="Rechteckige Legende 66"/>
          <p:cNvSpPr/>
          <p:nvPr/>
        </p:nvSpPr>
        <p:spPr>
          <a:xfrm>
            <a:off x="6311014" y="2566299"/>
            <a:ext cx="1091576" cy="667904"/>
          </a:xfrm>
          <a:prstGeom prst="wedgeRectCallout">
            <a:avLst>
              <a:gd name="adj1" fmla="val 12283"/>
              <a:gd name="adj2" fmla="val 73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Kann auch  sein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3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8229600" cy="1080120"/>
          </a:xfrm>
        </p:spPr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Max-</a:t>
            </a:r>
            <a:r>
              <a:rPr lang="en-US" dirty="0" smtClean="0"/>
              <a:t>Flow-</a:t>
            </a:r>
            <a:r>
              <a:rPr lang="en-US" dirty="0" err="1" smtClean="0"/>
              <a:t>Algorithmen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</a:t>
            </a:r>
            <a:r>
              <a:rPr lang="en-US" sz="2400" dirty="0"/>
              <a:t> </a:t>
            </a:r>
            <a:r>
              <a:rPr lang="en-US" sz="2400" b="0" i="0" dirty="0"/>
              <a:t>(n=|V|, e=|E|, U=max{c(e</a:t>
            </a:r>
            <a:r>
              <a:rPr lang="en-US" sz="2400" b="0" i="0" dirty="0" smtClean="0"/>
              <a:t>) </a:t>
            </a:r>
            <a:r>
              <a:rPr lang="en-US" sz="2400" b="0" i="0" dirty="0" err="1" smtClean="0"/>
              <a:t>für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alle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e</a:t>
            </a:r>
            <a:r>
              <a:rPr lang="en-US" sz="2400" b="0" i="0" dirty="0" err="1" smtClean="0">
                <a:latin typeface="cmsy10" charset="0"/>
              </a:rPr>
              <a:t>∈</a:t>
            </a:r>
            <a:r>
              <a:rPr lang="en-US" sz="2400" b="0" i="0" dirty="0" err="1" smtClean="0"/>
              <a:t>E</a:t>
            </a:r>
            <a:r>
              <a:rPr lang="en-US" sz="2400" b="0" i="0" dirty="0" smtClean="0"/>
              <a:t>})</a:t>
            </a:r>
            <a:endParaRPr lang="en-US" sz="2400" b="0" i="0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3094"/>
            <a:ext cx="7826003" cy="55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Königsberger Brückenproblem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Gibt es einen Weg über alle sieben Brücken von einem beliebigen Ausgangspunkt zurück zum Ausgangspunkt?</a:t>
            </a:r>
          </a:p>
          <a:p>
            <a:r>
              <a:rPr lang="de-DE" dirty="0" smtClean="0"/>
              <a:t>Wobei jede Brücke nur einmal benutzt werden darf.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222</a:t>
            </a:fld>
            <a:endParaRPr lang="de-DE"/>
          </a:p>
        </p:txBody>
      </p:sp>
      <p:pic>
        <p:nvPicPr>
          <p:cNvPr id="6" name="Bild 5" descr="Screen Shot 2015-06-17 at 14.2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" y="2780928"/>
            <a:ext cx="8308023" cy="28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Transformation des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Darstellung als Prüfung von </a:t>
            </a:r>
            <a:r>
              <a:rPr lang="de-DE" dirty="0" err="1" smtClean="0"/>
              <a:t>Grapheigenschaften</a:t>
            </a:r>
            <a:endParaRPr lang="de-DE" dirty="0" smtClean="0"/>
          </a:p>
          <a:p>
            <a:r>
              <a:rPr lang="de-DE" dirty="0" smtClean="0"/>
              <a:t>Insel, Landgebiet: Knoten</a:t>
            </a:r>
          </a:p>
          <a:p>
            <a:r>
              <a:rPr lang="de-DE" dirty="0" smtClean="0"/>
              <a:t>Gebietsnamen</a:t>
            </a:r>
          </a:p>
          <a:p>
            <a:pPr lvl="1"/>
            <a:r>
              <a:rPr lang="de-DE" dirty="0" smtClean="0"/>
              <a:t>Knotenbeschriftung </a:t>
            </a:r>
            <a:br>
              <a:rPr lang="de-DE" dirty="0" smtClean="0"/>
            </a:br>
            <a:r>
              <a:rPr lang="de-DE" dirty="0" smtClean="0"/>
              <a:t>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{S, I, N ,O}</a:t>
            </a:r>
          </a:p>
          <a:p>
            <a:r>
              <a:rPr lang="de-DE" dirty="0" smtClean="0"/>
              <a:t>Brücken: Kanten</a:t>
            </a:r>
          </a:p>
          <a:p>
            <a:r>
              <a:rPr lang="de-DE" dirty="0" smtClean="0"/>
              <a:t>Brückennamen: </a:t>
            </a:r>
            <a:endParaRPr lang="de-DE" dirty="0"/>
          </a:p>
          <a:p>
            <a:pPr lvl="1"/>
            <a:r>
              <a:rPr lang="de-DE" dirty="0" smtClean="0"/>
              <a:t>Kantenbeschriftung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223</a:t>
            </a:fld>
            <a:endParaRPr lang="de-DE"/>
          </a:p>
        </p:txBody>
      </p:sp>
      <p:pic>
        <p:nvPicPr>
          <p:cNvPr id="5" name="Bild 4" descr="Screen Shot 2015-06-17 at 14.2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48" y="2780928"/>
            <a:ext cx="3640552" cy="33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des </a:t>
            </a:r>
            <a:r>
              <a:rPr lang="de-DE" dirty="0"/>
              <a:t>Problems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Eingabe: </a:t>
            </a:r>
          </a:p>
          <a:p>
            <a:pPr lvl="1"/>
            <a:r>
              <a:rPr lang="de-DE" dirty="0" smtClean="0"/>
              <a:t>Welche Brücke führt von wo nach wo?</a:t>
            </a:r>
          </a:p>
          <a:p>
            <a:r>
              <a:rPr lang="de-DE" dirty="0" smtClean="0"/>
              <a:t>Ausgabe: </a:t>
            </a:r>
          </a:p>
          <a:p>
            <a:pPr lvl="1"/>
            <a:r>
              <a:rPr lang="de-DE" dirty="0" smtClean="0"/>
              <a:t>Ja, es gibt einen geschlossenen </a:t>
            </a:r>
            <a:r>
              <a:rPr lang="de-DE" dirty="0"/>
              <a:t>Weg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alle Landstücke besucht </a:t>
            </a:r>
            <a:r>
              <a:rPr lang="de-DE" dirty="0" smtClean="0"/>
              <a:t> und Anfang = Ende) </a:t>
            </a:r>
            <a:br>
              <a:rPr lang="de-DE" dirty="0" smtClean="0"/>
            </a:br>
            <a:r>
              <a:rPr lang="de-DE" dirty="0" smtClean="0"/>
              <a:t>oder nur einen offenen Weg </a:t>
            </a:r>
            <a:br>
              <a:rPr lang="de-DE" dirty="0" smtClean="0"/>
            </a:br>
            <a:r>
              <a:rPr lang="de-DE" dirty="0" smtClean="0"/>
              <a:t>(alle Landstücke besucht aber Anfang ≠ Ende) oder</a:t>
            </a:r>
          </a:p>
          <a:p>
            <a:pPr lvl="1"/>
            <a:r>
              <a:rPr lang="de-DE" dirty="0" smtClean="0"/>
              <a:t>Nein, es gibt keine Lösung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Suchproblem?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Idee für ein Verfahren:</a:t>
            </a:r>
          </a:p>
          <a:p>
            <a:pPr lvl="1"/>
            <a:r>
              <a:rPr lang="de-DE" dirty="0" smtClean="0"/>
              <a:t>Starte an einem Ort (z.B. Süden)</a:t>
            </a:r>
          </a:p>
          <a:p>
            <a:pPr lvl="1"/>
            <a:r>
              <a:rPr lang="de-DE" dirty="0" smtClean="0"/>
              <a:t>Durchlaufe alle möglichen Wege unter Einhaltungen der Bedingungen, so dass der Startort (Süden) wieder erreicht wird und jede Brücke nur einmal benutzt wird</a:t>
            </a:r>
          </a:p>
          <a:p>
            <a:pPr lvl="1"/>
            <a:r>
              <a:rPr lang="de-DE" dirty="0" smtClean="0"/>
              <a:t>Wenn Weg gefunden, Lösung ausgeben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Und sonst ?</a:t>
            </a:r>
          </a:p>
          <a:p>
            <a:pPr lvl="1"/>
            <a:r>
              <a:rPr lang="de-DE" dirty="0" smtClean="0"/>
              <a:t>Frage: Müssen wir für einen offenen Weg sogar von jedem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Ort ∈ {N, S, O, I} </a:t>
            </a:r>
            <a:r>
              <a:rPr lang="de-DE" dirty="0" smtClean="0"/>
              <a:t>aus unsere Suche beginnen?</a:t>
            </a:r>
          </a:p>
          <a:p>
            <a:r>
              <a:rPr lang="de-DE" dirty="0" smtClean="0"/>
              <a:t>Es ergäbe sich ein Verfahren mit hohem Aufwand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Beobachtung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reicht vielleicht, nur die </a:t>
            </a:r>
            <a:br>
              <a:rPr lang="de-DE" dirty="0" smtClean="0"/>
            </a:br>
            <a:r>
              <a:rPr lang="de-DE" dirty="0" smtClean="0"/>
              <a:t>Anzahl der Brücken zwischen </a:t>
            </a:r>
            <a:br>
              <a:rPr lang="de-DE" dirty="0" smtClean="0"/>
            </a:br>
            <a:r>
              <a:rPr lang="de-DE" dirty="0" smtClean="0"/>
              <a:t>zwei Knoten zu erfassen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226</a:t>
            </a:fld>
            <a:endParaRPr lang="de-DE"/>
          </a:p>
        </p:txBody>
      </p:sp>
      <p:pic>
        <p:nvPicPr>
          <p:cNvPr id="5" name="Bild 4" descr="Screen Shot 2015-06-17 at 14.3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279305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Neuformulierung des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sz="2400" dirty="0" smtClean="0"/>
              <a:t>Gibt es einen Weg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(zusammenhängende Folge von Kanten)</a:t>
            </a:r>
            <a:r>
              <a:rPr lang="de-DE" sz="2400" dirty="0" smtClean="0"/>
              <a:t>, </a:t>
            </a:r>
            <a:br>
              <a:rPr lang="de-DE" sz="2400" dirty="0" smtClean="0"/>
            </a:br>
            <a:r>
              <a:rPr lang="de-DE" sz="2400" dirty="0" smtClean="0"/>
              <a:t>der alle Kanten genau einmal enthält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(Knoten beliebig oft)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und möglichst geschlossen ist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(Anfangsknoten = Endknoten)</a:t>
            </a:r>
          </a:p>
          <a:p>
            <a:pPr lvl="1"/>
            <a:r>
              <a:rPr lang="de-DE" sz="2000" dirty="0" smtClean="0"/>
              <a:t>Wir beschränken uns auf die Frage nach der Existenz eines solchen Wegs (und verzichten auf die Bestimmung eines solchen Weges, falls es ihn gibt)</a:t>
            </a:r>
            <a:endParaRPr lang="de-DE" sz="2000" dirty="0"/>
          </a:p>
          <a:p>
            <a:r>
              <a:rPr lang="de-DE" sz="2400" dirty="0" smtClean="0"/>
              <a:t>Besitzt der Graph einen </a:t>
            </a:r>
            <a:r>
              <a:rPr lang="de-DE" sz="2400" dirty="0" err="1" smtClean="0"/>
              <a:t>Eulerweg</a:t>
            </a:r>
            <a:r>
              <a:rPr lang="de-DE" sz="2400" dirty="0" smtClean="0"/>
              <a:t> </a:t>
            </a:r>
            <a:r>
              <a:rPr lang="de-DE" sz="2400" dirty="0"/>
              <a:t>bzw. </a:t>
            </a:r>
            <a:r>
              <a:rPr lang="de-DE" sz="2400" dirty="0" smtClean="0"/>
              <a:t>Eulerkreis?</a:t>
            </a:r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227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Trotz seines Namens </a:t>
            </a:r>
            <a:r>
              <a:rPr lang="de-DE" sz="1200" dirty="0">
                <a:solidFill>
                  <a:srgbClr val="0000FF"/>
                </a:solidFill>
              </a:rPr>
              <a:t>ist der Eulerkreis kein Kreis, zumindest wenn man der häufigen Definition folgt, nach der sich in einem Kreis kein Knoten wiederholen darf.</a:t>
            </a:r>
          </a:p>
        </p:txBody>
      </p:sp>
    </p:spTree>
    <p:extLst>
      <p:ext uri="{BB962C8B-B14F-4D97-AF65-F5344CB8AC3E}">
        <p14:creationId xmlns:p14="http://schemas.microsoft.com/office/powerpoint/2010/main" val="2651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auf </a:t>
            </a:r>
            <a:r>
              <a:rPr lang="de-DE" dirty="0" err="1" smtClean="0"/>
              <a:t>Graphenebene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 smtClean="0"/>
              <a:t>Beim Passieren eines Knotens (hin- und wieder weg) werden zwei anliegende Kanten verwendet</a:t>
            </a:r>
          </a:p>
          <a:p>
            <a:r>
              <a:rPr lang="de-DE" dirty="0" smtClean="0"/>
              <a:t>Ein Knoten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mit einer ungeraden Anzahl von anliegenden Kanten kann also nur ein Randknoten des gesuchten Weges sein</a:t>
            </a:r>
          </a:p>
          <a:p>
            <a:r>
              <a:rPr lang="de-DE" dirty="0" smtClean="0"/>
              <a:t>Die Anzahl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/>
              <a:t> solcher Knoten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kann nur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 smtClean="0"/>
              <a:t> oder ganzzahlig sein</a:t>
            </a:r>
          </a:p>
          <a:p>
            <a:r>
              <a:rPr lang="de-DE" dirty="0" smtClean="0"/>
              <a:t>Wenn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U = 0 </a:t>
            </a:r>
            <a:r>
              <a:rPr lang="de-DE" dirty="0" smtClean="0"/>
              <a:t>: dann existiert Eulerkreis (mit beliebigem Anfang)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U = 2 </a:t>
            </a:r>
            <a:r>
              <a:rPr lang="de-DE" dirty="0" smtClean="0"/>
              <a:t>: dann existiert </a:t>
            </a:r>
            <a:r>
              <a:rPr lang="de-DE" dirty="0" err="1" smtClean="0"/>
              <a:t>Eulerweg</a:t>
            </a:r>
            <a:endParaRPr lang="de-DE" dirty="0" smtClean="0"/>
          </a:p>
          <a:p>
            <a:pPr lvl="1"/>
            <a:r>
              <a:rPr lang="de-DE" dirty="0" smtClean="0"/>
              <a:t>sonst existiert keine 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843808" y="6021288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Aus einer Arbeit von Leonhard Euler, </a:t>
            </a:r>
            <a:r>
              <a:rPr lang="de-DE" sz="1200" b="1" dirty="0" smtClean="0">
                <a:solidFill>
                  <a:srgbClr val="FF0000"/>
                </a:solidFill>
              </a:rPr>
              <a:t>1736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Wladimir </a:t>
            </a:r>
            <a:r>
              <a:rPr lang="de-DE" sz="1200" dirty="0" err="1">
                <a:solidFill>
                  <a:srgbClr val="0000FF"/>
                </a:solidFill>
              </a:rPr>
              <a:t>Velminski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Leonhard Euler. Die Geburt der Graphentheorie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>Kulturverlag </a:t>
            </a:r>
            <a:r>
              <a:rPr lang="de-DE" sz="1200" dirty="0" err="1">
                <a:solidFill>
                  <a:srgbClr val="0000FF"/>
                </a:solidFill>
              </a:rPr>
              <a:t>Kadmos</a:t>
            </a:r>
            <a:r>
              <a:rPr lang="de-DE" sz="1200" dirty="0">
                <a:solidFill>
                  <a:srgbClr val="0000FF"/>
                </a:solidFill>
              </a:rPr>
              <a:t>, Berlin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097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Euler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 (V, E) 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>
                <a:solidFill>
                  <a:srgbClr val="3C8C93"/>
                </a:solidFill>
              </a:rPr>
              <a:t>U := 0; </a:t>
            </a:r>
            <a:endParaRPr lang="de-DE" sz="2000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</a:t>
            </a:r>
            <a:r>
              <a:rPr lang="de-DE" sz="2000" dirty="0" err="1" smtClean="0"/>
              <a:t>foreach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v∈ V</a:t>
            </a:r>
            <a:r>
              <a:rPr lang="de-DE" sz="2000" dirty="0" smtClean="0"/>
              <a:t> do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if</a:t>
            </a:r>
            <a:r>
              <a:rPr lang="de-DE" sz="2000" dirty="0"/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odd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?(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degree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(v, E))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U := U+1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U=0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= 2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  <a:r>
              <a:rPr lang="de-DE" sz="2000" dirty="0" err="1" smtClean="0">
                <a:solidFill>
                  <a:srgbClr val="3C8C93"/>
                </a:solidFill>
              </a:rPr>
              <a:t>Eulerweg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229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716016" y="1340768"/>
            <a:ext cx="3888432" cy="1584176"/>
          </a:xfrm>
          <a:prstGeom prst="cloudCallout">
            <a:avLst>
              <a:gd name="adj1" fmla="val -89480"/>
              <a:gd name="adj2" fmla="val 7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Wieviele</a:t>
            </a:r>
            <a:r>
              <a:rPr lang="de-DE" dirty="0" smtClean="0">
                <a:solidFill>
                  <a:schemeClr val="tx1"/>
                </a:solidFill>
              </a:rPr>
              <a:t> Schritte benötigt </a:t>
            </a:r>
            <a:r>
              <a:rPr lang="de-DE" dirty="0" err="1" smtClean="0">
                <a:solidFill>
                  <a:schemeClr val="tx1"/>
                </a:solidFill>
              </a:rPr>
              <a:t>degree</a:t>
            </a:r>
            <a:r>
              <a:rPr lang="de-DE" dirty="0" smtClean="0">
                <a:solidFill>
                  <a:schemeClr val="tx1"/>
                </a:solidFill>
              </a:rPr>
              <a:t>(v, E)?</a:t>
            </a:r>
          </a:p>
        </p:txBody>
      </p:sp>
      <p:sp>
        <p:nvSpPr>
          <p:cNvPr id="7" name="Wolkenförmige Legende 6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O(m) mit m = |E|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Oh! Und das in einer Schleife! Macht O(</a:t>
            </a:r>
            <a:r>
              <a:rPr lang="de-DE" dirty="0" err="1" smtClean="0">
                <a:solidFill>
                  <a:schemeClr val="tx1"/>
                </a:solidFill>
              </a:rPr>
              <a:t>nm</a:t>
            </a:r>
            <a:r>
              <a:rPr lang="de-DE" dirty="0" smtClean="0">
                <a:solidFill>
                  <a:schemeClr val="tx1"/>
                </a:solidFill>
              </a:rPr>
              <a:t>) insgesamt.</a:t>
            </a:r>
          </a:p>
        </p:txBody>
      </p:sp>
    </p:spTree>
    <p:extLst>
      <p:ext uri="{BB962C8B-B14F-4D97-AF65-F5344CB8AC3E}">
        <p14:creationId xmlns:p14="http://schemas.microsoft.com/office/powerpoint/2010/main" val="12509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23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Adjazenzliste+Hashtabelle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</a:t>
            </a:r>
            <a:r>
              <a:rPr lang="de-DE" dirty="0" smtClean="0">
                <a:solidFill>
                  <a:schemeClr val="accent2"/>
                </a:solidFill>
              </a:rPr>
              <a:t>(grob)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/>
              <a:t>Speicher:</a:t>
            </a:r>
            <a:r>
              <a:rPr lang="de-DE" dirty="0">
                <a:solidFill>
                  <a:schemeClr val="hlink"/>
                </a:solidFill>
              </a:rPr>
              <a:t> 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8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Euler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 (V, E) 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smtClean="0">
                <a:solidFill>
                  <a:srgbClr val="3C8C93"/>
                </a:solidFill>
              </a:rPr>
              <a:t>d=&lt;0, ... 0&gt; Array [1..length(V)] of IN  </a:t>
            </a:r>
            <a:r>
              <a:rPr lang="de-DE" sz="2000" dirty="0" smtClean="0">
                <a:solidFill>
                  <a:srgbClr val="FF0000"/>
                </a:solidFill>
              </a:rPr>
              <a:t> // Grad (</a:t>
            </a:r>
            <a:r>
              <a:rPr lang="de-DE" sz="2000" dirty="0" err="1" smtClean="0">
                <a:solidFill>
                  <a:srgbClr val="FF0000"/>
                </a:solidFill>
              </a:rPr>
              <a:t>degree</a:t>
            </a:r>
            <a:r>
              <a:rPr lang="de-DE" sz="2000" dirty="0" smtClean="0">
                <a:solidFill>
                  <a:srgbClr val="FF0000"/>
                </a:solidFill>
              </a:rPr>
              <a:t>) für alle Knoten in V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foreach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(</a:t>
            </a:r>
            <a:r>
              <a:rPr lang="de-DE" sz="2000" dirty="0" err="1" smtClean="0">
                <a:solidFill>
                  <a:srgbClr val="3C8C93"/>
                </a:solidFill>
              </a:rPr>
              <a:t>u</a:t>
            </a:r>
            <a:r>
              <a:rPr lang="de-DE" sz="2000" dirty="0" smtClean="0">
                <a:solidFill>
                  <a:srgbClr val="3C8C93"/>
                </a:solidFill>
              </a:rPr>
              <a:t>, v)∈ E</a:t>
            </a:r>
            <a:r>
              <a:rPr lang="de-DE" sz="2000" dirty="0" smtClean="0"/>
              <a:t> do</a:t>
            </a:r>
          </a:p>
          <a:p>
            <a:pPr marL="0" indent="0">
              <a:buNone/>
            </a:pPr>
            <a:r>
              <a:rPr lang="de-DE" sz="2000" dirty="0" smtClean="0"/>
              <a:t>           </a:t>
            </a:r>
            <a:r>
              <a:rPr lang="de-DE" sz="2000" dirty="0">
                <a:solidFill>
                  <a:srgbClr val="3C8C93"/>
                </a:solidFill>
              </a:rPr>
              <a:t>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 := 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]+</a:t>
            </a:r>
            <a:r>
              <a:rPr lang="de-DE" sz="2000" dirty="0" smtClean="0">
                <a:solidFill>
                  <a:srgbClr val="3C8C93"/>
                </a:solidFill>
              </a:rPr>
              <a:t>1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endParaRPr lang="de-DE" sz="2000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d[v] </a:t>
            </a:r>
            <a:r>
              <a:rPr lang="de-DE" sz="2000" dirty="0">
                <a:solidFill>
                  <a:srgbClr val="3C8C93"/>
                </a:solidFill>
              </a:rPr>
              <a:t>:= d</a:t>
            </a:r>
            <a:r>
              <a:rPr lang="de-DE" sz="2000" dirty="0" smtClean="0">
                <a:solidFill>
                  <a:srgbClr val="3C8C93"/>
                </a:solidFill>
              </a:rPr>
              <a:t>[v]</a:t>
            </a:r>
            <a:r>
              <a:rPr lang="de-DE" sz="2000" dirty="0">
                <a:solidFill>
                  <a:srgbClr val="3C8C93"/>
                </a:solidFill>
              </a:rPr>
              <a:t>+</a:t>
            </a:r>
            <a:r>
              <a:rPr lang="de-DE" sz="2000" dirty="0" smtClean="0">
                <a:solidFill>
                  <a:srgbClr val="3C8C93"/>
                </a:solidFill>
              </a:rPr>
              <a:t>1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U := 0; i := 1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while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≤ </a:t>
            </a: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(V) </a:t>
            </a:r>
            <a:r>
              <a:rPr lang="de-DE" sz="2000" dirty="0" smtClean="0"/>
              <a:t>do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odd</a:t>
            </a:r>
            <a:r>
              <a:rPr lang="de-DE" sz="2000" dirty="0" smtClean="0">
                <a:solidFill>
                  <a:srgbClr val="3C8C93"/>
                </a:solidFill>
              </a:rPr>
              <a:t>?(d[i])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:= U +1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i := i +1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U=0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= 2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  <a:r>
              <a:rPr lang="de-DE" sz="2000" dirty="0" err="1" smtClean="0">
                <a:solidFill>
                  <a:srgbClr val="3C8C93"/>
                </a:solidFill>
              </a:rPr>
              <a:t>Eulerweg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230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</a:rPr>
              <a:t>Aha!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O(</a:t>
            </a:r>
            <a:r>
              <a:rPr lang="de-DE" sz="3200" dirty="0" err="1" smtClean="0">
                <a:solidFill>
                  <a:schemeClr val="tx1"/>
                </a:solidFill>
              </a:rPr>
              <a:t>n+m</a:t>
            </a:r>
            <a:r>
              <a:rPr lang="de-DE" sz="32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41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Entwurfsmuster: </a:t>
            </a:r>
            <a:r>
              <a:rPr lang="de-DE" dirty="0" smtClean="0"/>
              <a:t>Nachdenken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Nachdenken wandelt ein scheinbares Suchproblem in eine Berechnung mit linearem Aufwand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wobei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die </a:t>
            </a:r>
            <a:r>
              <a:rPr lang="de-DE" dirty="0"/>
              <a:t>Anzahl der </a:t>
            </a:r>
            <a:r>
              <a:rPr lang="de-DE" dirty="0" smtClean="0"/>
              <a:t>Knoten und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die Anzahl der Kanten im Graphen ist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0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Kleine Modifikation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studiertes Problem: „</a:t>
            </a:r>
            <a:r>
              <a:rPr lang="de-DE" dirty="0" smtClean="0">
                <a:solidFill>
                  <a:srgbClr val="0000FF"/>
                </a:solidFill>
              </a:rPr>
              <a:t>Euler-Kreis/Weg vorhanden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Jede </a:t>
            </a:r>
            <a:r>
              <a:rPr lang="de-DE" dirty="0">
                <a:solidFill>
                  <a:srgbClr val="FF0000"/>
                </a:solidFill>
              </a:rPr>
              <a:t>Kante</a:t>
            </a:r>
            <a:r>
              <a:rPr lang="de-DE" dirty="0"/>
              <a:t> einmal </a:t>
            </a:r>
            <a:r>
              <a:rPr lang="de-DE" dirty="0" smtClean="0"/>
              <a:t>überschritten</a:t>
            </a:r>
          </a:p>
          <a:p>
            <a:r>
              <a:rPr lang="de-DE" dirty="0" smtClean="0"/>
              <a:t>Neues Problem: „</a:t>
            </a:r>
            <a:r>
              <a:rPr lang="de-DE" dirty="0" smtClean="0">
                <a:solidFill>
                  <a:srgbClr val="0000FF"/>
                </a:solidFill>
              </a:rPr>
              <a:t>Hamilton-Kreis vorhanden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Jeder </a:t>
            </a:r>
            <a:r>
              <a:rPr lang="de-DE" dirty="0" smtClean="0">
                <a:solidFill>
                  <a:srgbClr val="FF0000"/>
                </a:solidFill>
              </a:rPr>
              <a:t>Knoten</a:t>
            </a:r>
            <a:r>
              <a:rPr lang="de-DE" dirty="0" smtClean="0"/>
              <a:t> genau einmal berührt</a:t>
            </a:r>
          </a:p>
          <a:p>
            <a:r>
              <a:rPr lang="de-DE" dirty="0" smtClean="0"/>
              <a:t>Ist erheblich schwieriger, es gibt weder</a:t>
            </a:r>
            <a:br>
              <a:rPr lang="de-DE" dirty="0" smtClean="0"/>
            </a:br>
            <a:r>
              <a:rPr lang="de-DE" dirty="0" smtClean="0"/>
              <a:t>eine einfache hinreichende Bedingung</a:t>
            </a:r>
            <a:br>
              <a:rPr lang="de-DE" dirty="0" smtClean="0"/>
            </a:br>
            <a:r>
              <a:rPr lang="de-DE" dirty="0" smtClean="0"/>
              <a:t>noch eine einfache notwendige Bedingung</a:t>
            </a:r>
          </a:p>
          <a:p>
            <a:r>
              <a:rPr lang="de-DE" dirty="0" smtClean="0"/>
              <a:t>Interessanterweise ist es einfach, eine vorgeschlagene Lösung zu verifizieren</a:t>
            </a:r>
          </a:p>
          <a:p>
            <a:pPr lvl="1"/>
            <a:r>
              <a:rPr lang="de-DE" dirty="0" smtClean="0"/>
              <a:t>NB: Einfache Verifikation ist nicht immer der Fall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232</a:t>
            </a:fld>
            <a:endParaRPr lang="de-DE"/>
          </a:p>
        </p:txBody>
      </p:sp>
      <p:pic>
        <p:nvPicPr>
          <p:cNvPr id="5" name="Bild 4" descr="440px-Hamiltonian_path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88841"/>
            <a:ext cx="1973212" cy="18880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740352" y="3861048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[Wikipedia]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694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Fluss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Ford</a:t>
            </a:r>
            <a:r>
              <a:rPr lang="en-US" dirty="0"/>
              <a:t>-Fulkerson </a:t>
            </a:r>
            <a:r>
              <a:rPr lang="en-US" dirty="0" err="1" smtClean="0"/>
              <a:t>Algorithmus</a:t>
            </a:r>
            <a:endParaRPr lang="en-US" dirty="0" smtClean="0"/>
          </a:p>
          <a:p>
            <a:pPr lvl="1"/>
            <a:r>
              <a:rPr lang="en-US" dirty="0" err="1" smtClean="0"/>
              <a:t>zus</a:t>
            </a:r>
            <a:r>
              <a:rPr lang="en-US" dirty="0" smtClean="0"/>
              <a:t>. </a:t>
            </a:r>
            <a:r>
              <a:rPr lang="en-US" dirty="0" err="1" smtClean="0"/>
              <a:t>Variante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Edmonds und Karp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Auswahl</a:t>
            </a:r>
            <a:r>
              <a:rPr lang="en-US" dirty="0" smtClean="0"/>
              <a:t> der </a:t>
            </a:r>
            <a:r>
              <a:rPr lang="en-US" dirty="0" err="1" smtClean="0"/>
              <a:t>flusserhöhenden</a:t>
            </a:r>
            <a:r>
              <a:rPr lang="en-US" dirty="0" smtClean="0"/>
              <a:t> </a:t>
            </a:r>
            <a:r>
              <a:rPr lang="en-US" dirty="0" err="1" smtClean="0"/>
              <a:t>Pfade</a:t>
            </a:r>
            <a:r>
              <a:rPr lang="en-US" dirty="0" smtClean="0"/>
              <a:t> </a:t>
            </a:r>
            <a:r>
              <a:rPr lang="en-US" dirty="0" err="1" smtClean="0"/>
              <a:t>betrachtet</a:t>
            </a:r>
            <a:endParaRPr lang="en-US" dirty="0"/>
          </a:p>
          <a:p>
            <a:r>
              <a:rPr lang="de-DE" dirty="0" smtClean="0"/>
              <a:t>Anwendungen des maximalen Flusses</a:t>
            </a:r>
          </a:p>
          <a:p>
            <a:pPr lvl="1"/>
            <a:r>
              <a:rPr lang="de-DE" dirty="0" smtClean="0"/>
              <a:t>Maximale </a:t>
            </a:r>
            <a:r>
              <a:rPr lang="de-DE" dirty="0" err="1"/>
              <a:t>b</a:t>
            </a:r>
            <a:r>
              <a:rPr lang="de-DE" dirty="0" err="1" smtClean="0"/>
              <a:t>ipartite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  <a:p>
            <a:r>
              <a:rPr lang="de-DE" dirty="0" smtClean="0"/>
              <a:t>Verständnis für Probleme über Graphen</a:t>
            </a:r>
          </a:p>
          <a:p>
            <a:pPr lvl="1"/>
            <a:r>
              <a:rPr lang="de-DE" dirty="0" smtClean="0"/>
              <a:t>Nicht immer muss man nach Wegen suchen...</a:t>
            </a:r>
          </a:p>
          <a:p>
            <a:pPr lvl="1"/>
            <a:r>
              <a:rPr lang="de-DE" dirty="0" smtClean="0"/>
              <a:t>Manchmal reicht die Betrachtung von </a:t>
            </a:r>
            <a:r>
              <a:rPr lang="de-DE" dirty="0" err="1" smtClean="0"/>
              <a:t>polynomial</a:t>
            </a:r>
            <a:r>
              <a:rPr lang="de-DE" dirty="0" smtClean="0"/>
              <a:t> berechenbaren Eigenschaften des Graphen, um ein Problem zu entscheiden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5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F8C-413A-8449-A991-A8277659F703}" type="slidenum">
              <a:rPr lang="de-DE"/>
              <a:pPr/>
              <a:t>24</a:t>
            </a:fld>
            <a:endParaRPr lang="de-DE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]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>
                <a:solidFill>
                  <a:schemeClr val="hlink"/>
                </a:solidFill>
              </a:rPr>
              <a:t>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 smtClean="0">
                <a:solidFill>
                  <a:schemeClr val="hlink"/>
                </a:solidFill>
              </a:rPr>
              <a:t>a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err="1" smtClean="0">
                <a:solidFill>
                  <a:schemeClr val="hlink"/>
                </a:solidFill>
              </a:rPr>
              <a:t>ℕ</a:t>
            </a:r>
            <a:r>
              <a:rPr lang="de-DE" sz="2800" dirty="0" smtClean="0"/>
              <a:t>)</a:t>
            </a:r>
            <a:endParaRPr lang="de-DE" sz="2800" dirty="0"/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|v-x|=1)}</a:t>
            </a:r>
            <a:r>
              <a:rPr lang="de-DE" sz="2800" dirty="0"/>
              <a:t> 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536416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5940425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5508625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6516688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6084888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7092950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6661150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66921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7237413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rot="5400000">
            <a:off x="52220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 rot="5400000">
            <a:off x="5796757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rot="5400000">
            <a:off x="6373019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rot="5400000">
            <a:off x="69492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rot="5400000">
            <a:off x="7525544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>
            <a:off x="536416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5940425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5508625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6516688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6084888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7092950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6661150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766921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7237413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 rot="5400000">
            <a:off x="52220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 rot="5400000">
            <a:off x="5796757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 rot="5400000">
            <a:off x="69492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 rot="5400000">
            <a:off x="7525544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7" name="Oval 35"/>
          <p:cNvSpPr>
            <a:spLocks noChangeArrowheads="1"/>
          </p:cNvSpPr>
          <p:nvPr/>
        </p:nvSpPr>
        <p:spPr bwMode="auto">
          <a:xfrm>
            <a:off x="536416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8" name="Oval 36"/>
          <p:cNvSpPr>
            <a:spLocks noChangeArrowheads="1"/>
          </p:cNvSpPr>
          <p:nvPr/>
        </p:nvSpPr>
        <p:spPr bwMode="auto">
          <a:xfrm>
            <a:off x="5940425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5508625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0" name="Oval 38"/>
          <p:cNvSpPr>
            <a:spLocks noChangeArrowheads="1"/>
          </p:cNvSpPr>
          <p:nvPr/>
        </p:nvSpPr>
        <p:spPr bwMode="auto">
          <a:xfrm>
            <a:off x="6516688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6084888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2" name="Oval 40"/>
          <p:cNvSpPr>
            <a:spLocks noChangeArrowheads="1"/>
          </p:cNvSpPr>
          <p:nvPr/>
        </p:nvSpPr>
        <p:spPr bwMode="auto">
          <a:xfrm>
            <a:off x="7092950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>
            <a:off x="6661150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4" name="Oval 42"/>
          <p:cNvSpPr>
            <a:spLocks noChangeArrowheads="1"/>
          </p:cNvSpPr>
          <p:nvPr/>
        </p:nvSpPr>
        <p:spPr bwMode="auto">
          <a:xfrm>
            <a:off x="766921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>
            <a:off x="7237413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 rot="5400000">
            <a:off x="52220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 rot="5400000">
            <a:off x="5796757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 rot="5400000">
            <a:off x="6373019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rot="5400000">
            <a:off x="69492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 rot="5400000">
            <a:off x="7525544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536416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5940425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5508625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4" name="Oval 52"/>
          <p:cNvSpPr>
            <a:spLocks noChangeArrowheads="1"/>
          </p:cNvSpPr>
          <p:nvPr/>
        </p:nvSpPr>
        <p:spPr bwMode="auto">
          <a:xfrm>
            <a:off x="6516688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6084888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6" name="Oval 54"/>
          <p:cNvSpPr>
            <a:spLocks noChangeArrowheads="1"/>
          </p:cNvSpPr>
          <p:nvPr/>
        </p:nvSpPr>
        <p:spPr bwMode="auto">
          <a:xfrm>
            <a:off x="7092950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6661150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8" name="Oval 56"/>
          <p:cNvSpPr>
            <a:spLocks noChangeArrowheads="1"/>
          </p:cNvSpPr>
          <p:nvPr/>
        </p:nvSpPr>
        <p:spPr bwMode="auto">
          <a:xfrm>
            <a:off x="766921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7237413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1258888" y="4220716"/>
            <a:ext cx="3792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Beispiel: </a:t>
            </a:r>
            <a:r>
              <a:rPr lang="de-DE" sz="3200">
                <a:solidFill>
                  <a:schemeClr val="hlink"/>
                </a:solidFill>
              </a:rPr>
              <a:t>(5,4)-</a:t>
            </a:r>
            <a:r>
              <a:rPr lang="de-DE" sz="3200"/>
              <a:t>Gitter</a:t>
            </a:r>
          </a:p>
        </p:txBody>
      </p:sp>
    </p:spTree>
    <p:extLst>
      <p:ext uri="{BB962C8B-B14F-4D97-AF65-F5344CB8AC3E}">
        <p14:creationId xmlns:p14="http://schemas.microsoft.com/office/powerpoint/2010/main" val="8852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365-FB0F-0940-9FAF-D67D213E2BFE}" type="slidenum">
              <a:rPr lang="de-DE"/>
              <a:pPr/>
              <a:t>25</a:t>
            </a:fld>
            <a:endParaRPr lang="de-DE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]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>
                <a:solidFill>
                  <a:schemeClr val="hlink"/>
                </a:solidFill>
              </a:rPr>
              <a:t>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 smtClean="0">
                <a:solidFill>
                  <a:schemeClr val="hlink"/>
                </a:solidFill>
              </a:rPr>
              <a:t>a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IN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 smtClean="0">
                <a:solidFill>
                  <a:schemeClr val="hlink"/>
                </a:solidFill>
              </a:rPr>
              <a:t>y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|v-x|=1)}</a:t>
            </a:r>
            <a:r>
              <a:rPr lang="de-DE" sz="2800" dirty="0"/>
              <a:t> </a:t>
            </a:r>
          </a:p>
          <a:p>
            <a:endParaRPr lang="de-DE" sz="1600" dirty="0"/>
          </a:p>
          <a:p>
            <a:r>
              <a:rPr lang="de-DE" sz="2800" dirty="0"/>
              <a:t>Speicheraufwand: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+ log l)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(speichere Kantenregel sowie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</a:t>
            </a: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)</a:t>
            </a:r>
          </a:p>
          <a:p>
            <a:r>
              <a:rPr lang="de-DE" sz="2800" dirty="0"/>
              <a:t>Find-Operation: </a:t>
            </a:r>
            <a:r>
              <a:rPr lang="de-DE" sz="2800" dirty="0">
                <a:solidFill>
                  <a:schemeClr val="hlink"/>
                </a:solidFill>
              </a:rPr>
              <a:t>O(1)</a:t>
            </a:r>
            <a:r>
              <a:rPr lang="de-DE" sz="2800" dirty="0"/>
              <a:t> Zeit (reine Rechnung)</a:t>
            </a:r>
          </a:p>
        </p:txBody>
      </p:sp>
    </p:spTree>
    <p:extLst>
      <p:ext uri="{BB962C8B-B14F-4D97-AF65-F5344CB8AC3E}">
        <p14:creationId xmlns:p14="http://schemas.microsoft.com/office/powerpoint/2010/main" val="13200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43C-D3CC-B544-B7B2-1A9183C6109B}" type="slidenum">
              <a:rPr lang="de-DE"/>
              <a:pPr/>
              <a:t>26</a:t>
            </a:fld>
            <a:endParaRPr lang="de-DE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</p:txBody>
      </p:sp>
      <p:sp>
        <p:nvSpPr>
          <p:cNvPr id="331780" name="Oval 4"/>
          <p:cNvSpPr>
            <a:spLocks noChangeArrowheads="1"/>
          </p:cNvSpPr>
          <p:nvPr/>
        </p:nvSpPr>
        <p:spPr bwMode="auto">
          <a:xfrm>
            <a:off x="29162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1" name="Oval 5"/>
          <p:cNvSpPr>
            <a:spLocks noChangeArrowheads="1"/>
          </p:cNvSpPr>
          <p:nvPr/>
        </p:nvSpPr>
        <p:spPr bwMode="auto">
          <a:xfrm>
            <a:off x="4716463" y="27809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3851275" y="40048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3" name="Oval 7"/>
          <p:cNvSpPr>
            <a:spLocks noChangeArrowheads="1"/>
          </p:cNvSpPr>
          <p:nvPr/>
        </p:nvSpPr>
        <p:spPr bwMode="auto">
          <a:xfrm>
            <a:off x="5219700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4" name="Oval 8"/>
          <p:cNvSpPr>
            <a:spLocks noChangeArrowheads="1"/>
          </p:cNvSpPr>
          <p:nvPr/>
        </p:nvSpPr>
        <p:spPr bwMode="auto">
          <a:xfrm>
            <a:off x="6372225" y="32127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5" name="Oval 9"/>
          <p:cNvSpPr>
            <a:spLocks noChangeArrowheads="1"/>
          </p:cNvSpPr>
          <p:nvPr/>
        </p:nvSpPr>
        <p:spPr bwMode="auto">
          <a:xfrm>
            <a:off x="2195513" y="42207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6" name="Oval 10"/>
          <p:cNvSpPr>
            <a:spLocks noChangeArrowheads="1"/>
          </p:cNvSpPr>
          <p:nvPr/>
        </p:nvSpPr>
        <p:spPr bwMode="auto">
          <a:xfrm>
            <a:off x="3276600" y="494151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7" name="Oval 11"/>
          <p:cNvSpPr>
            <a:spLocks noChangeArrowheads="1"/>
          </p:cNvSpPr>
          <p:nvPr/>
        </p:nvSpPr>
        <p:spPr bwMode="auto">
          <a:xfrm>
            <a:off x="6877050" y="4508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2411413" y="4436690"/>
            <a:ext cx="86518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V="1">
            <a:off x="3419475" y="4220790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0" name="Line 14"/>
          <p:cNvSpPr>
            <a:spLocks noChangeShapeType="1"/>
          </p:cNvSpPr>
          <p:nvPr/>
        </p:nvSpPr>
        <p:spPr bwMode="auto">
          <a:xfrm flipV="1">
            <a:off x="2339975" y="3212728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3132138" y="3212728"/>
            <a:ext cx="719137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2" name="Line 16"/>
          <p:cNvSpPr>
            <a:spLocks noChangeShapeType="1"/>
          </p:cNvSpPr>
          <p:nvPr/>
        </p:nvSpPr>
        <p:spPr bwMode="auto">
          <a:xfrm flipV="1">
            <a:off x="3132138" y="2852365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4859338" y="2996828"/>
            <a:ext cx="433387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4067175" y="4149353"/>
            <a:ext cx="108108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5" name="Line 19"/>
          <p:cNvSpPr>
            <a:spLocks noChangeShapeType="1"/>
          </p:cNvSpPr>
          <p:nvPr/>
        </p:nvSpPr>
        <p:spPr bwMode="auto">
          <a:xfrm flipH="1" flipV="1">
            <a:off x="4932363" y="2925390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5435600" y="4508128"/>
            <a:ext cx="13684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7" name="Line 21"/>
          <p:cNvSpPr>
            <a:spLocks noChangeShapeType="1"/>
          </p:cNvSpPr>
          <p:nvPr/>
        </p:nvSpPr>
        <p:spPr bwMode="auto">
          <a:xfrm>
            <a:off x="6516688" y="3428628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8" name="Line 22"/>
          <p:cNvSpPr>
            <a:spLocks noChangeShapeType="1"/>
          </p:cNvSpPr>
          <p:nvPr/>
        </p:nvSpPr>
        <p:spPr bwMode="auto">
          <a:xfrm flipH="1">
            <a:off x="3995738" y="2996828"/>
            <a:ext cx="720725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 flipV="1">
            <a:off x="5435600" y="3428628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6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DEA4-A56C-C840-BED8-C24E1D5D7A94}" type="slidenum">
              <a:rPr lang="de-DE"/>
              <a:pPr/>
              <a:t>27</a:t>
            </a:fld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Grundlegende Strategien:</a:t>
            </a:r>
          </a:p>
          <a:p>
            <a:r>
              <a:rPr lang="de-DE"/>
              <a:t>Breitensuche</a:t>
            </a:r>
          </a:p>
          <a:p>
            <a:r>
              <a:rPr lang="de-DE"/>
              <a:t>Tiefensuche</a:t>
            </a:r>
          </a:p>
        </p:txBody>
      </p:sp>
    </p:spTree>
    <p:extLst>
      <p:ext uri="{BB962C8B-B14F-4D97-AF65-F5344CB8AC3E}">
        <p14:creationId xmlns:p14="http://schemas.microsoft.com/office/powerpoint/2010/main" val="2309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BA83-FD72-244A-8113-6B4203F04FCB}" type="slidenum">
              <a:rPr lang="de-DE"/>
              <a:pPr/>
              <a:t>28</a:t>
            </a:fld>
            <a:endParaRPr lang="de-DE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Starte von einem Knoten </a:t>
            </a:r>
            <a:r>
              <a:rPr lang="de-DE">
                <a:solidFill>
                  <a:schemeClr val="hlink"/>
                </a:solidFill>
              </a:rPr>
              <a:t>s</a:t>
            </a:r>
          </a:p>
          <a:p>
            <a:r>
              <a:rPr lang="de-DE"/>
              <a:t>Exploriere Graph Distanz für Distanz</a:t>
            </a: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969963" y="50856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1187450" y="379028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338388" y="45094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3490913" y="54460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3995738" y="40776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5075238" y="52301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2843213" y="32140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643438" y="314099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6154738" y="40061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7523163" y="350135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 flipV="1">
            <a:off x="1258888" y="429351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V="1">
            <a:off x="1474788" y="486978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V="1">
            <a:off x="1619250" y="350135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2770188" y="494121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2843213" y="472531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 flipV="1">
            <a:off x="3995738" y="559050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3275013" y="364581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5" name="Line 21"/>
          <p:cNvSpPr>
            <a:spLocks noChangeShapeType="1"/>
          </p:cNvSpPr>
          <p:nvPr/>
        </p:nvSpPr>
        <p:spPr bwMode="auto">
          <a:xfrm flipV="1">
            <a:off x="3346450" y="335689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 flipV="1">
            <a:off x="4498975" y="429351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7" name="Line 23"/>
          <p:cNvSpPr>
            <a:spLocks noChangeShapeType="1"/>
          </p:cNvSpPr>
          <p:nvPr/>
        </p:nvSpPr>
        <p:spPr bwMode="auto">
          <a:xfrm flipV="1">
            <a:off x="5507038" y="450941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8" name="Line 24"/>
          <p:cNvSpPr>
            <a:spLocks noChangeShapeType="1"/>
          </p:cNvSpPr>
          <p:nvPr/>
        </p:nvSpPr>
        <p:spPr bwMode="auto">
          <a:xfrm>
            <a:off x="5146675" y="350135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9" name="Line 25"/>
          <p:cNvSpPr>
            <a:spLocks noChangeShapeType="1"/>
          </p:cNvSpPr>
          <p:nvPr/>
        </p:nvSpPr>
        <p:spPr bwMode="auto">
          <a:xfrm flipH="1">
            <a:off x="3851275" y="458244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0" name="Line 26"/>
          <p:cNvSpPr>
            <a:spLocks noChangeShapeType="1"/>
          </p:cNvSpPr>
          <p:nvPr/>
        </p:nvSpPr>
        <p:spPr bwMode="auto">
          <a:xfrm flipV="1">
            <a:off x="6659563" y="386171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1" name="Oval 27"/>
          <p:cNvSpPr>
            <a:spLocks noChangeArrowheads="1"/>
          </p:cNvSpPr>
          <p:nvPr/>
        </p:nvSpPr>
        <p:spPr bwMode="auto">
          <a:xfrm>
            <a:off x="7596188" y="49412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52" name="Line 28"/>
          <p:cNvSpPr>
            <a:spLocks noChangeShapeType="1"/>
          </p:cNvSpPr>
          <p:nvPr/>
        </p:nvSpPr>
        <p:spPr bwMode="auto">
          <a:xfrm>
            <a:off x="6588125" y="443798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3" name="Line 29"/>
          <p:cNvSpPr>
            <a:spLocks noChangeShapeType="1"/>
          </p:cNvSpPr>
          <p:nvPr/>
        </p:nvSpPr>
        <p:spPr bwMode="auto">
          <a:xfrm flipH="1" flipV="1">
            <a:off x="1692275" y="407761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4" name="Line 30"/>
          <p:cNvSpPr>
            <a:spLocks noChangeShapeType="1"/>
          </p:cNvSpPr>
          <p:nvPr/>
        </p:nvSpPr>
        <p:spPr bwMode="auto">
          <a:xfrm flipH="1">
            <a:off x="5651500" y="530316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6988-62B2-F545-802A-908890196C03}" type="slidenum">
              <a:rPr lang="de-DE"/>
              <a:pPr/>
              <a:t>29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34852" name="Oval 4"/>
          <p:cNvSpPr>
            <a:spLocks noChangeArrowheads="1"/>
          </p:cNvSpPr>
          <p:nvPr/>
        </p:nvSpPr>
        <p:spPr bwMode="auto">
          <a:xfrm>
            <a:off x="899592" y="5157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4853" name="Oval 5"/>
          <p:cNvSpPr>
            <a:spLocks noChangeArrowheads="1"/>
          </p:cNvSpPr>
          <p:nvPr/>
        </p:nvSpPr>
        <p:spPr bwMode="auto">
          <a:xfrm>
            <a:off x="1117079" y="3862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2268017" y="4581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5" name="Oval 7"/>
          <p:cNvSpPr>
            <a:spLocks noChangeArrowheads="1"/>
          </p:cNvSpPr>
          <p:nvPr/>
        </p:nvSpPr>
        <p:spPr bwMode="auto">
          <a:xfrm>
            <a:off x="3420542" y="5518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6" name="Oval 8"/>
          <p:cNvSpPr>
            <a:spLocks noChangeArrowheads="1"/>
          </p:cNvSpPr>
          <p:nvPr/>
        </p:nvSpPr>
        <p:spPr bwMode="auto">
          <a:xfrm>
            <a:off x="3925367" y="4149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7" name="Oval 9"/>
          <p:cNvSpPr>
            <a:spLocks noChangeArrowheads="1"/>
          </p:cNvSpPr>
          <p:nvPr/>
        </p:nvSpPr>
        <p:spPr bwMode="auto">
          <a:xfrm>
            <a:off x="5004867" y="5302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8" name="Oval 10"/>
          <p:cNvSpPr>
            <a:spLocks noChangeArrowheads="1"/>
          </p:cNvSpPr>
          <p:nvPr/>
        </p:nvSpPr>
        <p:spPr bwMode="auto">
          <a:xfrm>
            <a:off x="2772842" y="3286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9" name="Oval 11"/>
          <p:cNvSpPr>
            <a:spLocks noChangeArrowheads="1"/>
          </p:cNvSpPr>
          <p:nvPr/>
        </p:nvSpPr>
        <p:spPr bwMode="auto">
          <a:xfrm>
            <a:off x="4573067" y="3213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0" name="Oval 12"/>
          <p:cNvSpPr>
            <a:spLocks noChangeArrowheads="1"/>
          </p:cNvSpPr>
          <p:nvPr/>
        </p:nvSpPr>
        <p:spPr bwMode="auto">
          <a:xfrm>
            <a:off x="6084367" y="4078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1" name="Oval 13"/>
          <p:cNvSpPr>
            <a:spLocks noChangeArrowheads="1"/>
          </p:cNvSpPr>
          <p:nvPr/>
        </p:nvSpPr>
        <p:spPr bwMode="auto">
          <a:xfrm>
            <a:off x="7452792" y="3573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 flipV="1">
            <a:off x="1188517" y="4365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 flipV="1">
            <a:off x="1404417" y="4941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 flipV="1">
            <a:off x="1548879" y="3573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2699817" y="5013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>
            <a:off x="2772842" y="4797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 flipV="1">
            <a:off x="3925367" y="5662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8" name="Line 20"/>
          <p:cNvSpPr>
            <a:spLocks noChangeShapeType="1"/>
          </p:cNvSpPr>
          <p:nvPr/>
        </p:nvSpPr>
        <p:spPr bwMode="auto">
          <a:xfrm>
            <a:off x="3204642" y="3717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9" name="Line 21"/>
          <p:cNvSpPr>
            <a:spLocks noChangeShapeType="1"/>
          </p:cNvSpPr>
          <p:nvPr/>
        </p:nvSpPr>
        <p:spPr bwMode="auto">
          <a:xfrm flipV="1">
            <a:off x="3276079" y="3428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 flipV="1">
            <a:off x="4428604" y="4365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1" name="Line 23"/>
          <p:cNvSpPr>
            <a:spLocks noChangeShapeType="1"/>
          </p:cNvSpPr>
          <p:nvPr/>
        </p:nvSpPr>
        <p:spPr bwMode="auto">
          <a:xfrm flipV="1">
            <a:off x="5436667" y="4581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>
            <a:off x="5076304" y="3573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 flipH="1">
            <a:off x="3780904" y="4654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 flipV="1">
            <a:off x="6589192" y="3933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5" name="Oval 27"/>
          <p:cNvSpPr>
            <a:spLocks noChangeArrowheads="1"/>
          </p:cNvSpPr>
          <p:nvPr/>
        </p:nvSpPr>
        <p:spPr bwMode="auto">
          <a:xfrm>
            <a:off x="7525817" y="5013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6517754" y="4509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 flipH="1" flipV="1">
            <a:off x="1621904" y="4149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8" name="Line 30"/>
          <p:cNvSpPr>
            <a:spLocks noChangeShapeType="1"/>
          </p:cNvSpPr>
          <p:nvPr/>
        </p:nvSpPr>
        <p:spPr bwMode="auto">
          <a:xfrm flipH="1">
            <a:off x="5581129" y="5375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9" name="Oval 31"/>
          <p:cNvSpPr>
            <a:spLocks noChangeArrowheads="1"/>
          </p:cNvSpPr>
          <p:nvPr/>
        </p:nvSpPr>
        <p:spPr bwMode="auto">
          <a:xfrm>
            <a:off x="2917304" y="2204864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0" name="Oval 32"/>
          <p:cNvSpPr>
            <a:spLocks noChangeArrowheads="1"/>
          </p:cNvSpPr>
          <p:nvPr/>
        </p:nvSpPr>
        <p:spPr bwMode="auto">
          <a:xfrm>
            <a:off x="1045642" y="2204864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1" name="Oval 33"/>
          <p:cNvSpPr>
            <a:spLocks noChangeArrowheads="1"/>
          </p:cNvSpPr>
          <p:nvPr/>
        </p:nvSpPr>
        <p:spPr bwMode="auto">
          <a:xfrm>
            <a:off x="5438254" y="2204864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F4B5-1437-4748-9181-FD14E136059C}" type="slidenum">
              <a:rPr lang="de-DE"/>
              <a:pPr/>
              <a:t>3</a:t>
            </a:fld>
            <a:endParaRPr lang="de-DE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Graph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G=(V</a:t>
            </a:r>
            <a:r>
              <a:rPr lang="de-DE" dirty="0" smtClean="0">
                <a:solidFill>
                  <a:schemeClr val="hlink"/>
                </a:solidFill>
              </a:rPr>
              <a:t>, E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besteht aus</a:t>
            </a:r>
          </a:p>
          <a:p>
            <a:r>
              <a:rPr lang="de-DE" dirty="0"/>
              <a:t>Knotenmenge </a:t>
            </a:r>
            <a:r>
              <a:rPr lang="de-DE" dirty="0">
                <a:solidFill>
                  <a:schemeClr val="hlink"/>
                </a:solidFill>
              </a:rPr>
              <a:t>V</a:t>
            </a:r>
          </a:p>
          <a:p>
            <a:r>
              <a:rPr lang="de-DE" dirty="0"/>
              <a:t>Kantenmenge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572000" y="182006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H="1">
            <a:off x="1189038" y="3547268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 flipH="1">
            <a:off x="2268538" y="3475831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4" name="Line 12"/>
          <p:cNvSpPr>
            <a:spLocks noChangeShapeType="1"/>
          </p:cNvSpPr>
          <p:nvPr/>
        </p:nvSpPr>
        <p:spPr bwMode="auto">
          <a:xfrm flipV="1">
            <a:off x="1404938" y="3404393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1116013" y="4555331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2844800" y="3475831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2197100" y="4483893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1331913" y="340439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2700338" y="33313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5163" y="43394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2124075" y="47712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044575" y="441245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755650" y="5276056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5508625" y="29710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0" name="Oval 18"/>
          <p:cNvSpPr>
            <a:spLocks noChangeArrowheads="1"/>
          </p:cNvSpPr>
          <p:nvPr/>
        </p:nvSpPr>
        <p:spPr bwMode="auto">
          <a:xfrm>
            <a:off x="7019925" y="31869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1" name="Oval 19"/>
          <p:cNvSpPr>
            <a:spLocks noChangeArrowheads="1"/>
          </p:cNvSpPr>
          <p:nvPr/>
        </p:nvSpPr>
        <p:spPr bwMode="auto">
          <a:xfrm>
            <a:off x="5219700" y="41235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2" name="Oval 20"/>
          <p:cNvSpPr>
            <a:spLocks noChangeArrowheads="1"/>
          </p:cNvSpPr>
          <p:nvPr/>
        </p:nvSpPr>
        <p:spPr bwMode="auto">
          <a:xfrm>
            <a:off x="6443663" y="48426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3" name="Oval 21"/>
          <p:cNvSpPr>
            <a:spLocks noChangeArrowheads="1"/>
          </p:cNvSpPr>
          <p:nvPr/>
        </p:nvSpPr>
        <p:spPr bwMode="auto">
          <a:xfrm>
            <a:off x="7524750" y="40505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6300788" y="39076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6" name="Line 24"/>
          <p:cNvSpPr>
            <a:spLocks noChangeShapeType="1"/>
          </p:cNvSpPr>
          <p:nvPr/>
        </p:nvSpPr>
        <p:spPr bwMode="auto">
          <a:xfrm>
            <a:off x="5724525" y="3115468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V="1">
            <a:off x="5364163" y="3186906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8" name="Line 26"/>
          <p:cNvSpPr>
            <a:spLocks noChangeShapeType="1"/>
          </p:cNvSpPr>
          <p:nvPr/>
        </p:nvSpPr>
        <p:spPr bwMode="auto">
          <a:xfrm flipV="1">
            <a:off x="6588125" y="3402806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35600" y="426799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0" name="Line 28"/>
          <p:cNvSpPr>
            <a:spLocks noChangeShapeType="1"/>
          </p:cNvSpPr>
          <p:nvPr/>
        </p:nvSpPr>
        <p:spPr bwMode="auto">
          <a:xfrm flipH="1">
            <a:off x="6659563" y="4267993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1" name="Line 29"/>
          <p:cNvSpPr>
            <a:spLocks noChangeShapeType="1"/>
          </p:cNvSpPr>
          <p:nvPr/>
        </p:nvSpPr>
        <p:spPr bwMode="auto">
          <a:xfrm>
            <a:off x="7235825" y="3402806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2" name="Line 30"/>
          <p:cNvSpPr>
            <a:spLocks noChangeShapeType="1"/>
          </p:cNvSpPr>
          <p:nvPr/>
        </p:nvSpPr>
        <p:spPr bwMode="auto">
          <a:xfrm>
            <a:off x="5795963" y="3042443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3" name="Line 31"/>
          <p:cNvSpPr>
            <a:spLocks noChangeShapeType="1"/>
          </p:cNvSpPr>
          <p:nvPr/>
        </p:nvSpPr>
        <p:spPr bwMode="auto">
          <a:xfrm flipH="1">
            <a:off x="5508625" y="4050506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4" name="Line 32"/>
          <p:cNvSpPr>
            <a:spLocks noChangeShapeType="1"/>
          </p:cNvSpPr>
          <p:nvPr/>
        </p:nvSpPr>
        <p:spPr bwMode="auto">
          <a:xfrm>
            <a:off x="6588125" y="4050506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148263" y="5276056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89826" name="Line 34"/>
          <p:cNvSpPr>
            <a:spLocks noChangeShapeType="1"/>
          </p:cNvSpPr>
          <p:nvPr/>
        </p:nvSpPr>
        <p:spPr bwMode="auto">
          <a:xfrm>
            <a:off x="4427538" y="24208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112321"/>
            <a:ext cx="1008063" cy="196850"/>
          </a:xfrm>
        </p:spPr>
        <p:txBody>
          <a:bodyPr/>
          <a:lstStyle/>
          <a:p>
            <a:fld id="{4A6C9B50-3767-E34D-9EF9-60E7D3E80095}" type="slidenum">
              <a:rPr lang="de-DE"/>
              <a:pPr/>
              <a:t>30</a:t>
            </a:fld>
            <a:endParaRPr lang="de-DE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5876" name="Oval 4"/>
          <p:cNvSpPr>
            <a:spLocks noChangeArrowheads="1"/>
          </p:cNvSpPr>
          <p:nvPr/>
        </p:nvSpPr>
        <p:spPr bwMode="auto">
          <a:xfrm>
            <a:off x="969963" y="52296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187450" y="393427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2338388" y="46534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9" name="Oval 7"/>
          <p:cNvSpPr>
            <a:spLocks noChangeArrowheads="1"/>
          </p:cNvSpPr>
          <p:nvPr/>
        </p:nvSpPr>
        <p:spPr bwMode="auto">
          <a:xfrm>
            <a:off x="3490913" y="55900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0" name="Oval 8"/>
          <p:cNvSpPr>
            <a:spLocks noChangeArrowheads="1"/>
          </p:cNvSpPr>
          <p:nvPr/>
        </p:nvSpPr>
        <p:spPr bwMode="auto">
          <a:xfrm>
            <a:off x="3995738" y="42216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1" name="Oval 9"/>
          <p:cNvSpPr>
            <a:spLocks noChangeArrowheads="1"/>
          </p:cNvSpPr>
          <p:nvPr/>
        </p:nvSpPr>
        <p:spPr bwMode="auto">
          <a:xfrm>
            <a:off x="5075238" y="53741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2" name="Oval 10"/>
          <p:cNvSpPr>
            <a:spLocks noChangeArrowheads="1"/>
          </p:cNvSpPr>
          <p:nvPr/>
        </p:nvSpPr>
        <p:spPr bwMode="auto">
          <a:xfrm>
            <a:off x="2843213" y="33580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auto">
          <a:xfrm>
            <a:off x="4643438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4" name="Oval 12"/>
          <p:cNvSpPr>
            <a:spLocks noChangeArrowheads="1"/>
          </p:cNvSpPr>
          <p:nvPr/>
        </p:nvSpPr>
        <p:spPr bwMode="auto">
          <a:xfrm>
            <a:off x="6154738" y="41501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5" name="Oval 13"/>
          <p:cNvSpPr>
            <a:spLocks noChangeArrowheads="1"/>
          </p:cNvSpPr>
          <p:nvPr/>
        </p:nvSpPr>
        <p:spPr bwMode="auto">
          <a:xfrm>
            <a:off x="7523163" y="36453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flipV="1">
            <a:off x="1258888" y="4437509"/>
            <a:ext cx="1444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 flipV="1">
            <a:off x="1474788" y="5013771"/>
            <a:ext cx="8636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V="1">
            <a:off x="1619250" y="3645346"/>
            <a:ext cx="12239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2770188" y="5085209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2843213" y="4869309"/>
            <a:ext cx="22320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 flipV="1">
            <a:off x="3995738" y="5734496"/>
            <a:ext cx="10795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3275013" y="3789809"/>
            <a:ext cx="7207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 flipV="1">
            <a:off x="3346450" y="350088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 flipV="1">
            <a:off x="4498975" y="4437509"/>
            <a:ext cx="15843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 flipV="1">
            <a:off x="5507038" y="4653409"/>
            <a:ext cx="7921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5146675" y="3645346"/>
            <a:ext cx="10080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 flipH="1">
            <a:off x="3851275" y="472643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 flipV="1">
            <a:off x="6659563" y="4005709"/>
            <a:ext cx="8636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9" name="Oval 27"/>
          <p:cNvSpPr>
            <a:spLocks noChangeArrowheads="1"/>
          </p:cNvSpPr>
          <p:nvPr/>
        </p:nvSpPr>
        <p:spPr bwMode="auto">
          <a:xfrm>
            <a:off x="7596188" y="50852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900" name="Line 28"/>
          <p:cNvSpPr>
            <a:spLocks noChangeShapeType="1"/>
          </p:cNvSpPr>
          <p:nvPr/>
        </p:nvSpPr>
        <p:spPr bwMode="auto">
          <a:xfrm>
            <a:off x="6588125" y="4581971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1" name="Text Box 29"/>
          <p:cNvSpPr txBox="1">
            <a:spLocks noChangeArrowheads="1"/>
          </p:cNvSpPr>
          <p:nvPr/>
        </p:nvSpPr>
        <p:spPr bwMode="auto">
          <a:xfrm>
            <a:off x="468313" y="2781300"/>
            <a:ext cx="210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Distanzen:</a:t>
            </a:r>
          </a:p>
        </p:txBody>
      </p:sp>
      <p:sp>
        <p:nvSpPr>
          <p:cNvPr id="335902" name="Line 30"/>
          <p:cNvSpPr>
            <a:spLocks noChangeShapeType="1"/>
          </p:cNvSpPr>
          <p:nvPr/>
        </p:nvSpPr>
        <p:spPr bwMode="auto">
          <a:xfrm flipH="1" flipV="1">
            <a:off x="1692275" y="422002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3" name="Line 31"/>
          <p:cNvSpPr>
            <a:spLocks noChangeShapeType="1"/>
          </p:cNvSpPr>
          <p:nvPr/>
        </p:nvSpPr>
        <p:spPr bwMode="auto">
          <a:xfrm flipH="1">
            <a:off x="5651500" y="5445571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8CB9-D9D5-6E49-A836-4CEC390433DA}" type="slidenum">
              <a:rPr lang="de-DE"/>
              <a:pPr/>
              <a:t>31</a:t>
            </a:fld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6900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6901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3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4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5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6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8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9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468313" y="2781300"/>
            <a:ext cx="674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Mögliche Parent-Beziehungen in rot:</a:t>
            </a:r>
          </a:p>
        </p:txBody>
      </p:sp>
    </p:spTree>
    <p:extLst>
      <p:ext uri="{BB962C8B-B14F-4D97-AF65-F5344CB8AC3E}">
        <p14:creationId xmlns:p14="http://schemas.microsoft.com/office/powerpoint/2010/main" val="8728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1884-B2AB-0A44-B938-B7A225D9A0B6}" type="slidenum">
              <a:rPr lang="de-DE"/>
              <a:pPr/>
              <a:t>32</a:t>
            </a:fld>
            <a:endParaRPr lang="de-DE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Parent-Beziehung eindeutig:</a:t>
            </a:r>
            <a:r>
              <a:rPr lang="de-DE" sz="2800" dirty="0"/>
              <a:t> wenn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zum </a:t>
            </a:r>
            <a:r>
              <a:rPr lang="de-DE" sz="2800" dirty="0" err="1"/>
              <a:t>erstenmal</a:t>
            </a:r>
            <a:r>
              <a:rPr lang="de-DE" sz="2800" dirty="0"/>
              <a:t> besucht wird, wird </a:t>
            </a:r>
            <a:r>
              <a:rPr lang="de-DE" sz="2800" dirty="0" err="1">
                <a:solidFill>
                  <a:schemeClr val="hlink"/>
                </a:solidFill>
              </a:rPr>
              <a:t>parent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  <a:r>
              <a:rPr lang="de-DE" sz="2800" dirty="0"/>
              <a:t> gesetzt </a:t>
            </a:r>
            <a:r>
              <a:rPr lang="de-DE" sz="2800" dirty="0" smtClean="0"/>
              <a:t>und dadurch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markiert</a:t>
            </a:r>
            <a:r>
              <a:rPr lang="de-DE" sz="2800" dirty="0"/>
              <a:t>, so dass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nicht nochmal besucht wird</a:t>
            </a:r>
          </a:p>
        </p:txBody>
      </p:sp>
      <p:sp>
        <p:nvSpPr>
          <p:cNvPr id="337924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7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28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29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0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3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44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9DDE-5680-2247-94CD-2DF8C8B68D2F}" type="slidenum">
              <a:rPr lang="de-DE"/>
              <a:pPr/>
              <a:t>33</a:t>
            </a:fld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8948" name="Oval 4"/>
          <p:cNvSpPr>
            <a:spLocks noChangeArrowheads="1"/>
          </p:cNvSpPr>
          <p:nvPr/>
        </p:nvSpPr>
        <p:spPr bwMode="auto">
          <a:xfrm>
            <a:off x="969963" y="55165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1187450" y="42211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2338388" y="49403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1" name="Oval 7"/>
          <p:cNvSpPr>
            <a:spLocks noChangeArrowheads="1"/>
          </p:cNvSpPr>
          <p:nvPr/>
        </p:nvSpPr>
        <p:spPr bwMode="auto">
          <a:xfrm>
            <a:off x="3490913" y="5876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2" name="Oval 8"/>
          <p:cNvSpPr>
            <a:spLocks noChangeArrowheads="1"/>
          </p:cNvSpPr>
          <p:nvPr/>
        </p:nvSpPr>
        <p:spPr bwMode="auto">
          <a:xfrm>
            <a:off x="3995738" y="4508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3" name="Oval 9"/>
          <p:cNvSpPr>
            <a:spLocks noChangeArrowheads="1"/>
          </p:cNvSpPr>
          <p:nvPr/>
        </p:nvSpPr>
        <p:spPr bwMode="auto">
          <a:xfrm>
            <a:off x="5075238" y="5661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4" name="Oval 10"/>
          <p:cNvSpPr>
            <a:spLocks noChangeArrowheads="1"/>
          </p:cNvSpPr>
          <p:nvPr/>
        </p:nvSpPr>
        <p:spPr bwMode="auto">
          <a:xfrm>
            <a:off x="2843213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4643438" y="35718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6" name="Oval 12"/>
          <p:cNvSpPr>
            <a:spLocks noChangeArrowheads="1"/>
          </p:cNvSpPr>
          <p:nvPr/>
        </p:nvSpPr>
        <p:spPr bwMode="auto">
          <a:xfrm>
            <a:off x="61547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7523163" y="39322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 flipV="1">
            <a:off x="1258888" y="4724400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1474788" y="5300663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 flipV="1">
            <a:off x="1619250" y="3932238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2770188" y="5372100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2843213" y="5156200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3995738" y="6021388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3275013" y="4076700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3346450" y="3787775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 flipV="1">
            <a:off x="4498975" y="4724400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 flipV="1">
            <a:off x="5507038" y="4940300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>
            <a:off x="5146675" y="39322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 flipH="1">
            <a:off x="3851275" y="5013325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 flipV="1">
            <a:off x="6659563" y="4292600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1" name="Oval 27"/>
          <p:cNvSpPr>
            <a:spLocks noChangeArrowheads="1"/>
          </p:cNvSpPr>
          <p:nvPr/>
        </p:nvSpPr>
        <p:spPr bwMode="auto">
          <a:xfrm>
            <a:off x="7596188" y="53721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72" name="Line 28"/>
          <p:cNvSpPr>
            <a:spLocks noChangeShapeType="1"/>
          </p:cNvSpPr>
          <p:nvPr/>
        </p:nvSpPr>
        <p:spPr bwMode="auto">
          <a:xfrm>
            <a:off x="6588125" y="486886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3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4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7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1205-0EDD-E14E-A902-4A8621AB8F23}" type="slidenum">
              <a:rPr lang="de-DE"/>
              <a:pPr/>
              <a:t>34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6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8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9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1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 flipV="1">
            <a:off x="3995738" y="6022975"/>
            <a:ext cx="1079500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V="1">
            <a:off x="4498975" y="4725988"/>
            <a:ext cx="1584325" cy="714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>
            <a:off x="5146675" y="3933825"/>
            <a:ext cx="1008063" cy="5762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 flipH="1">
            <a:off x="3851275" y="5014913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5" name="Oval 27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dirty="0" smtClean="0"/>
              <a:t>ein Graph</a:t>
            </a:r>
          </a:p>
          <a:p>
            <a:r>
              <a:rPr lang="de-DE" dirty="0" smtClean="0"/>
              <a:t>Iteration über Kanten (</a:t>
            </a:r>
            <a:r>
              <a:rPr lang="de-DE" dirty="0" err="1">
                <a:solidFill>
                  <a:srgbClr val="3C8C93"/>
                </a:solidFill>
              </a:rPr>
              <a:t>u</a:t>
            </a:r>
            <a:r>
              <a:rPr lang="de-DE"/>
              <a:t> </a:t>
            </a:r>
            <a:r>
              <a:rPr lang="de-DE" smtClean="0"/>
              <a:t>und </a:t>
            </a:r>
            <a:r>
              <a:rPr lang="de-DE">
                <a:solidFill>
                  <a:srgbClr val="3C8C93"/>
                </a:solidFill>
              </a:rPr>
              <a:t>v</a:t>
            </a:r>
            <a:r>
              <a:rPr lang="de-DE"/>
              <a:t> </a:t>
            </a:r>
            <a:r>
              <a:rPr lang="de-DE" smtClean="0"/>
              <a:t>nicht </a:t>
            </a:r>
            <a:r>
              <a:rPr lang="de-DE" dirty="0" err="1" smtClean="0"/>
              <a:t>instantiiert</a:t>
            </a:r>
            <a:r>
              <a:rPr lang="de-DE" dirty="0" smtClean="0"/>
              <a:t>): </a:t>
            </a:r>
          </a:p>
          <a:p>
            <a:pPr lvl="1"/>
            <a:r>
              <a:rPr lang="de-DE" b="1" dirty="0" err="1" smtClean="0"/>
              <a:t>foreach</a:t>
            </a:r>
            <a:r>
              <a:rPr lang="de-DE" dirty="0" smtClean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 smtClean="0"/>
              <a:t>do</a:t>
            </a:r>
          </a:p>
          <a:p>
            <a:r>
              <a:rPr lang="de-DE" dirty="0" smtClean="0"/>
              <a:t>Iteration über Knoten: </a:t>
            </a:r>
          </a:p>
          <a:p>
            <a:pPr lvl="1"/>
            <a:r>
              <a:rPr lang="de-DE" b="1" dirty="0" err="1"/>
              <a:t>foreach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V</a:t>
            </a:r>
            <a:r>
              <a:rPr lang="de-DE" dirty="0" smtClean="0"/>
              <a:t> </a:t>
            </a:r>
            <a:r>
              <a:rPr lang="de-DE" b="1" dirty="0"/>
              <a:t>do</a:t>
            </a:r>
            <a:endParaRPr lang="de-DE" b="1" dirty="0" smtClean="0"/>
          </a:p>
          <a:p>
            <a:pPr lvl="1"/>
            <a:r>
              <a:rPr lang="de-DE" b="1" dirty="0" err="1" smtClean="0"/>
              <a:t>foreach</a:t>
            </a:r>
            <a:r>
              <a:rPr lang="de-DE" dirty="0" smtClean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 smtClean="0"/>
              <a:t>do</a:t>
            </a:r>
            <a:r>
              <a:rPr lang="de-DE" dirty="0" smtClean="0"/>
              <a:t>, wobei </a:t>
            </a:r>
          </a:p>
          <a:p>
            <a:pPr lvl="2"/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/>
              <a:t> </a:t>
            </a:r>
            <a:r>
              <a:rPr lang="de-DE" dirty="0" err="1" smtClean="0"/>
              <a:t>instantiiert</a:t>
            </a:r>
            <a:endParaRPr lang="de-DE" dirty="0" smtClean="0"/>
          </a:p>
          <a:p>
            <a:pPr lvl="3"/>
            <a:r>
              <a:rPr lang="de-DE" dirty="0" smtClean="0"/>
              <a:t>Finde alle von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/>
              <a:t> ausgehenden Kanten</a:t>
            </a:r>
          </a:p>
          <a:p>
            <a:pPr lvl="2"/>
            <a:r>
              <a:rPr lang="de-DE" dirty="0" smtClean="0"/>
              <a:t>oder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 </a:t>
            </a:r>
            <a:r>
              <a:rPr lang="de-DE" dirty="0" err="1" smtClean="0"/>
              <a:t>instantiiert</a:t>
            </a:r>
            <a:endParaRPr lang="de-DE" dirty="0" smtClean="0"/>
          </a:p>
          <a:p>
            <a:pPr lvl="3"/>
            <a:r>
              <a:rPr lang="de-DE" dirty="0" smtClean="0"/>
              <a:t>Finde alle bei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 eintreffenden Kanten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36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Iteratoren</a:t>
            </a:r>
            <a:endParaRPr lang="de-DE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</a:t>
            </a:r>
            <a:r>
              <a:rPr lang="de-DE" dirty="0" smtClean="0">
                <a:solidFill>
                  <a:schemeClr val="accent2"/>
                </a:solidFill>
              </a:rPr>
              <a:t>(grob)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getIteratorOut</a:t>
            </a:r>
            <a:r>
              <a:rPr lang="de-DE" dirty="0" smtClean="0"/>
              <a:t>(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</a:t>
            </a:r>
            <a:r>
              <a:rPr lang="de-DE" dirty="0" smtClean="0">
                <a:solidFill>
                  <a:schemeClr val="hlink"/>
                </a:solidFill>
              </a:rPr>
              <a:t>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getIteratorIn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hlink"/>
                </a:solidFill>
              </a:rPr>
              <a:t>v,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 smtClean="0">
                <a:solidFill>
                  <a:schemeClr val="hlink"/>
                </a:solidFill>
              </a:rPr>
              <a:t>O(?)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8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37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2"/>
                </a:solidFill>
              </a:rPr>
              <a:t>BFS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 = 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of </a:t>
            </a:r>
            <a:r>
              <a:rPr lang="de-DE" sz="2400" dirty="0">
                <a:solidFill>
                  <a:schemeClr val="hlink"/>
                </a:solidFill>
              </a:rPr>
              <a:t>IN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 = 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⊥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d</a:t>
            </a:r>
            <a:r>
              <a:rPr lang="de-DE" sz="2400" dirty="0" smtClean="0">
                <a:solidFill>
                  <a:schemeClr val="hlink"/>
                </a:solidFill>
              </a:rPr>
              <a:t>[</a:t>
            </a:r>
            <a:r>
              <a:rPr lang="de-DE" sz="2400" dirty="0" err="1" smtClean="0">
                <a:solidFill>
                  <a:schemeClr val="accent2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(s)]:=0            </a:t>
            </a:r>
            <a:r>
              <a:rPr lang="de-DE" sz="2400" dirty="0" smtClean="0">
                <a:solidFill>
                  <a:schemeClr val="hlink"/>
                </a:solidFill>
              </a:rPr>
              <a:t>   </a:t>
            </a:r>
            <a:r>
              <a:rPr lang="de-DE" sz="2400" dirty="0" smtClean="0">
                <a:solidFill>
                  <a:srgbClr val="FF0000"/>
                </a:solidFill>
              </a:rPr>
              <a:t>// </a:t>
            </a:r>
            <a:r>
              <a:rPr lang="de-DE" sz="2400" dirty="0">
                <a:solidFill>
                  <a:srgbClr val="FF0000"/>
                </a:solidFill>
              </a:rPr>
              <a:t>s hat Distanz 0 zu sich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[Key(s)]:=s    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// </a:t>
            </a:r>
            <a:r>
              <a:rPr lang="de-DE" sz="2400" dirty="0">
                <a:solidFill>
                  <a:srgbClr val="FF0000"/>
                </a:solidFill>
              </a:rPr>
              <a:t>s ist sein eigener Vater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:=&lt;s&gt;: </a:t>
            </a:r>
            <a:r>
              <a:rPr lang="de-DE" sz="2400" dirty="0" smtClean="0">
                <a:solidFill>
                  <a:schemeClr val="hlink"/>
                </a:solidFill>
              </a:rPr>
              <a:t>Queue         </a:t>
            </a:r>
            <a:r>
              <a:rPr lang="de-DE" sz="2400" dirty="0" smtClean="0">
                <a:solidFill>
                  <a:srgbClr val="FF0000"/>
                </a:solidFill>
              </a:rPr>
              <a:t>// </a:t>
            </a:r>
            <a:r>
              <a:rPr lang="de-DE" sz="2400" dirty="0" err="1">
                <a:solidFill>
                  <a:srgbClr val="FF0000"/>
                </a:solidFill>
              </a:rPr>
              <a:t>q:Queue</a:t>
            </a:r>
            <a:r>
              <a:rPr lang="de-DE" sz="2400" dirty="0">
                <a:solidFill>
                  <a:srgbClr val="FF0000"/>
                </a:solidFill>
              </a:rPr>
              <a:t> zu besuchender Knoten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smtClean="0">
                <a:solidFill>
                  <a:schemeClr val="hlink"/>
                </a:solidFill>
              </a:rPr>
              <a:t>≠ </a:t>
            </a:r>
            <a:r>
              <a:rPr lang="de-DE" sz="2400" dirty="0">
                <a:solidFill>
                  <a:schemeClr val="hlink"/>
                </a:solidFill>
              </a:rPr>
              <a:t>&lt;&gt;</a:t>
            </a:r>
            <a:r>
              <a:rPr lang="de-DE" sz="2400" dirty="0"/>
              <a:t> do       </a:t>
            </a:r>
            <a:r>
              <a:rPr lang="de-DE" sz="2400" dirty="0">
                <a:solidFill>
                  <a:srgbClr val="FF0000"/>
                </a:solidFill>
              </a:rPr>
              <a:t>// solange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nicht leer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:= </a:t>
            </a:r>
            <a:r>
              <a:rPr lang="de-DE" sz="2400" dirty="0" err="1" smtClean="0">
                <a:solidFill>
                  <a:schemeClr val="accent2"/>
                </a:solidFill>
              </a:rPr>
              <a:t>dequeue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q</a:t>
            </a:r>
            <a:r>
              <a:rPr lang="de-DE" sz="2400" dirty="0" smtClean="0">
                <a:solidFill>
                  <a:schemeClr val="hlink"/>
                </a:solidFill>
              </a:rPr>
              <a:t>)    </a:t>
            </a:r>
            <a:r>
              <a:rPr lang="de-DE" sz="2400" dirty="0" smtClean="0">
                <a:solidFill>
                  <a:srgbClr val="FF0000"/>
                </a:solidFill>
              </a:rPr>
              <a:t>// </a:t>
            </a:r>
            <a:r>
              <a:rPr lang="de-DE" sz="2400" dirty="0">
                <a:solidFill>
                  <a:srgbClr val="FF0000"/>
                </a:solidFill>
              </a:rPr>
              <a:t>nimm Knoten nach FIFO-Regel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/>
              <a:t>    </a:t>
            </a:r>
            <a:r>
              <a:rPr lang="de-DE" sz="2400" dirty="0" err="1"/>
              <a:t>foreach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u,v</a:t>
            </a:r>
            <a:r>
              <a:rPr lang="de-DE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parent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key</a:t>
            </a:r>
            <a:r>
              <a:rPr lang="de-DE" sz="2400" dirty="0" smtClean="0">
                <a:solidFill>
                  <a:schemeClr val="hlink"/>
                </a:solidFill>
              </a:rPr>
              <a:t>(v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  <a:r>
              <a:rPr lang="de-DE" sz="2400" dirty="0" smtClean="0">
                <a:solidFill>
                  <a:schemeClr val="hlink"/>
                </a:solidFill>
              </a:rPr>
              <a:t>=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v schon besucht?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>            </a:t>
            </a:r>
            <a:r>
              <a:rPr lang="de-DE" sz="2400" dirty="0" err="1" smtClean="0">
                <a:solidFill>
                  <a:schemeClr val="accent2"/>
                </a:solidFill>
              </a:rPr>
              <a:t>enqueue</a:t>
            </a:r>
            <a:r>
              <a:rPr lang="de-DE" sz="2400" dirty="0" smtClean="0">
                <a:solidFill>
                  <a:schemeClr val="hlink"/>
                </a:solidFill>
              </a:rPr>
              <a:t>(v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)  </a:t>
            </a:r>
            <a:r>
              <a:rPr lang="de-DE" sz="2400" dirty="0">
                <a:solidFill>
                  <a:srgbClr val="FF0000"/>
                </a:solidFill>
              </a:rPr>
              <a:t>// nein, dann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hinten einfügen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d[Key(v)]:=</a:t>
            </a:r>
            <a:r>
              <a:rPr lang="de-DE" sz="2400" dirty="0" smtClean="0">
                <a:solidFill>
                  <a:schemeClr val="hlink"/>
                </a:solidFill>
              </a:rPr>
              <a:t>d[</a:t>
            </a:r>
            <a:r>
              <a:rPr lang="de-DE" sz="2400" dirty="0" err="1" smtClean="0">
                <a:solidFill>
                  <a:schemeClr val="hlink"/>
                </a:solidFill>
              </a:rPr>
              <a:t>key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)]+1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</a:t>
            </a:r>
            <a:r>
              <a:rPr lang="de-DE" sz="2400" dirty="0" err="1" smtClean="0">
                <a:solidFill>
                  <a:schemeClr val="hlink"/>
                </a:solidFill>
              </a:rPr>
              <a:t>parent</a:t>
            </a:r>
            <a:r>
              <a:rPr lang="de-DE" sz="2400" dirty="0" smtClean="0">
                <a:solidFill>
                  <a:schemeClr val="hlink"/>
                </a:solidFill>
              </a:rPr>
              <a:t>[</a:t>
            </a:r>
            <a:r>
              <a:rPr lang="de-DE" sz="2400" dirty="0" err="1" smtClean="0">
                <a:solidFill>
                  <a:schemeClr val="hlink"/>
                </a:solidFill>
              </a:rPr>
              <a:t>key</a:t>
            </a:r>
            <a:r>
              <a:rPr lang="de-DE" sz="2400" dirty="0" smtClean="0">
                <a:solidFill>
                  <a:schemeClr val="hlink"/>
                </a:solidFill>
              </a:rPr>
              <a:t>(v</a:t>
            </a:r>
            <a:r>
              <a:rPr lang="de-DE" sz="2400" dirty="0">
                <a:solidFill>
                  <a:schemeClr val="hlink"/>
                </a:solidFill>
              </a:rPr>
              <a:t>)]:=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AC2-6E0A-094C-8F36-C408AE51561C}" type="slidenum">
              <a:rPr lang="de-DE"/>
              <a:pPr/>
              <a:t>38</a:t>
            </a:fld>
            <a:endParaRPr lang="de-DE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BFS(b)</a:t>
            </a:r>
          </a:p>
        </p:txBody>
      </p:sp>
      <p:sp>
        <p:nvSpPr>
          <p:cNvPr id="342019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2020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2021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2023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8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2029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0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1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2032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2033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5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2037" name="AutoShape 21"/>
          <p:cNvCxnSpPr>
            <a:cxnSpLocks noChangeShapeType="1"/>
            <a:stCxn id="342022" idx="0"/>
            <a:endCxn id="342031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038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40" name="Oval 24"/>
          <p:cNvSpPr>
            <a:spLocks noChangeArrowheads="1"/>
          </p:cNvSpPr>
          <p:nvPr/>
        </p:nvSpPr>
        <p:spPr bwMode="auto">
          <a:xfrm>
            <a:off x="755650" y="5876925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2041" name="Text Box 25"/>
          <p:cNvSpPr txBox="1">
            <a:spLocks noChangeArrowheads="1"/>
          </p:cNvSpPr>
          <p:nvPr/>
        </p:nvSpPr>
        <p:spPr bwMode="auto">
          <a:xfrm>
            <a:off x="1258888" y="5876925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noch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2" name="Oval 26"/>
          <p:cNvSpPr>
            <a:spLocks noChangeArrowheads="1"/>
          </p:cNvSpPr>
          <p:nvPr/>
        </p:nvSpPr>
        <p:spPr bwMode="auto">
          <a:xfrm>
            <a:off x="4356100" y="5876925"/>
            <a:ext cx="503238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4859338" y="5876925"/>
            <a:ext cx="358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nicht mehr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4" name="Text Box 28"/>
          <p:cNvSpPr txBox="1">
            <a:spLocks noChangeArrowheads="1"/>
          </p:cNvSpPr>
          <p:nvPr/>
        </p:nvSpPr>
        <p:spPr bwMode="auto">
          <a:xfrm>
            <a:off x="4643438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(0,b)</a:t>
            </a:r>
          </a:p>
        </p:txBody>
      </p:sp>
      <p:sp>
        <p:nvSpPr>
          <p:cNvPr id="342045" name="Text Box 29"/>
          <p:cNvSpPr txBox="1">
            <a:spLocks noChangeArrowheads="1"/>
          </p:cNvSpPr>
          <p:nvPr/>
        </p:nvSpPr>
        <p:spPr bwMode="auto">
          <a:xfrm>
            <a:off x="2916238" y="46529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(1,b)</a:t>
            </a:r>
          </a:p>
        </p:txBody>
      </p:sp>
      <p:sp>
        <p:nvSpPr>
          <p:cNvPr id="342046" name="Text Box 30"/>
          <p:cNvSpPr txBox="1">
            <a:spLocks noChangeArrowheads="1"/>
          </p:cNvSpPr>
          <p:nvPr/>
        </p:nvSpPr>
        <p:spPr bwMode="auto">
          <a:xfrm>
            <a:off x="1042988" y="4941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7" name="Text Box 31"/>
          <p:cNvSpPr txBox="1">
            <a:spLocks noChangeArrowheads="1"/>
          </p:cNvSpPr>
          <p:nvPr/>
        </p:nvSpPr>
        <p:spPr bwMode="auto">
          <a:xfrm>
            <a:off x="1042988" y="2133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8" name="Text Box 32"/>
          <p:cNvSpPr txBox="1">
            <a:spLocks noChangeArrowheads="1"/>
          </p:cNvSpPr>
          <p:nvPr/>
        </p:nvSpPr>
        <p:spPr bwMode="auto">
          <a:xfrm>
            <a:off x="3276600" y="24209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9" name="Text Box 33"/>
          <p:cNvSpPr txBox="1">
            <a:spLocks noChangeArrowheads="1"/>
          </p:cNvSpPr>
          <p:nvPr/>
        </p:nvSpPr>
        <p:spPr bwMode="auto">
          <a:xfrm>
            <a:off x="4211638" y="40052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50" name="Text Box 34"/>
          <p:cNvSpPr txBox="1">
            <a:spLocks noChangeArrowheads="1"/>
          </p:cNvSpPr>
          <p:nvPr/>
        </p:nvSpPr>
        <p:spPr bwMode="auto">
          <a:xfrm>
            <a:off x="5508625" y="328453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(3,f)</a:t>
            </a:r>
          </a:p>
        </p:txBody>
      </p:sp>
      <p:sp>
        <p:nvSpPr>
          <p:cNvPr id="342051" name="Text Box 35"/>
          <p:cNvSpPr txBox="1">
            <a:spLocks noChangeArrowheads="1"/>
          </p:cNvSpPr>
          <p:nvPr/>
        </p:nvSpPr>
        <p:spPr bwMode="auto">
          <a:xfrm>
            <a:off x="4500563" y="27813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6732588" y="26368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3" name="Text Box 37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</p:spTree>
    <p:extLst>
      <p:ext uri="{BB962C8B-B14F-4D97-AF65-F5344CB8AC3E}">
        <p14:creationId xmlns:p14="http://schemas.microsoft.com/office/powerpoint/2010/main" val="2366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4" grpId="0"/>
      <p:bldP spid="342045" grpId="0"/>
      <p:bldP spid="342046" grpId="0"/>
      <p:bldP spid="342047" grpId="0"/>
      <p:bldP spid="342048" grpId="0"/>
      <p:bldP spid="342049" grpId="0"/>
      <p:bldP spid="342050" grpId="0"/>
      <p:bldP spid="342051" grpId="0"/>
      <p:bldP spid="3420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579A-E13C-3C49-901C-8E7A1E81FAB3}" type="slidenum">
              <a:rPr lang="de-DE"/>
              <a:pPr/>
              <a:t>39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BFS(a)</a:t>
            </a:r>
          </a:p>
        </p:txBody>
      </p:sp>
      <p:sp>
        <p:nvSpPr>
          <p:cNvPr id="343043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3044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3045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3056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3061" name="AutoShape 21"/>
          <p:cNvCxnSpPr>
            <a:cxnSpLocks noChangeShapeType="1"/>
            <a:stCxn id="343046" idx="0"/>
            <a:endCxn id="343055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339975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(0,a)</a:t>
            </a: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900113" y="5805488"/>
            <a:ext cx="535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Von </a:t>
            </a:r>
            <a:r>
              <a:rPr lang="de-DE" sz="2400">
                <a:solidFill>
                  <a:schemeClr val="hlink"/>
                </a:solidFill>
              </a:rPr>
              <a:t>a</a:t>
            </a:r>
            <a:r>
              <a:rPr lang="de-DE" sz="2400"/>
              <a:t> kein anderer Knoten erreichbar.</a:t>
            </a:r>
          </a:p>
        </p:txBody>
      </p:sp>
    </p:spTree>
    <p:extLst>
      <p:ext uri="{BB962C8B-B14F-4D97-AF65-F5344CB8AC3E}">
        <p14:creationId xmlns:p14="http://schemas.microsoft.com/office/powerpoint/2010/main" val="22135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4" grpId="0"/>
      <p:bldP spid="343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47C-EB9F-694B-8B3C-0FB1998A8715}" type="slidenum">
              <a:rPr lang="de-DE"/>
              <a:pPr/>
              <a:t>4</a:t>
            </a:fld>
            <a:endParaRPr lang="de-DE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 err="1">
                <a:solidFill>
                  <a:schemeClr val="accent2"/>
                </a:solidFill>
              </a:rPr>
              <a:t>Ungerichteter</a:t>
            </a:r>
            <a:r>
              <a:rPr lang="de-DE" sz="2800" dirty="0">
                <a:solidFill>
                  <a:schemeClr val="accent2"/>
                </a:solidFill>
              </a:rPr>
              <a:t> Graph:</a:t>
            </a:r>
            <a:r>
              <a:rPr lang="de-DE" sz="2800" dirty="0"/>
              <a:t> Kante repräsentiert durch </a:t>
            </a:r>
            <a:r>
              <a:rPr lang="de-DE" sz="2800" dirty="0" smtClean="0"/>
              <a:t>Menge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 mit 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w</a:t>
            </a:r>
            <a:r>
              <a:rPr lang="de-DE" sz="2800" dirty="0" err="1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err="1" smtClean="0">
                <a:solidFill>
                  <a:schemeClr val="hlink"/>
                </a:solidFill>
              </a:rPr>
              <a:t>V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Gerichteter Graph:</a:t>
            </a:r>
            <a:r>
              <a:rPr lang="de-DE" sz="2800" dirty="0"/>
              <a:t> Kante repräsentiert </a:t>
            </a:r>
            <a:r>
              <a:rPr lang="de-DE" sz="2800" dirty="0" err="1"/>
              <a:t>duch</a:t>
            </a:r>
            <a:r>
              <a:rPr lang="de-DE" sz="2800" dirty="0"/>
              <a:t> Paar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 </a:t>
            </a:r>
            <a:r>
              <a:rPr lang="de-DE" sz="2800" dirty="0"/>
              <a:t>(bedeutet  </a:t>
            </a:r>
            <a:r>
              <a:rPr lang="de-DE" sz="2800" dirty="0" smtClean="0"/>
              <a:t>v        </a:t>
            </a:r>
            <a:r>
              <a:rPr lang="de-DE" sz="2800" dirty="0" err="1" smtClean="0"/>
              <a:t>w</a:t>
            </a:r>
            <a:r>
              <a:rPr lang="de-DE" sz="2800" dirty="0" smtClean="0"/>
              <a:t> </a:t>
            </a:r>
            <a:r>
              <a:rPr lang="de-DE" sz="2800" dirty="0"/>
              <a:t>)</a:t>
            </a:r>
            <a:r>
              <a:rPr lang="de-DE" dirty="0"/>
              <a:t> </a:t>
            </a:r>
            <a:endParaRPr lang="de-DE" dirty="0">
              <a:solidFill>
                <a:schemeClr val="hlink"/>
              </a:solidFill>
            </a:endParaRPr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 flipH="1">
            <a:off x="1189038" y="3933254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 flipH="1">
            <a:off x="2268538" y="3861817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flipV="1">
            <a:off x="1404938" y="3790379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1116013" y="4941317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844800" y="3861817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V="1">
            <a:off x="2197100" y="4869879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1331913" y="3790379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2700338" y="37173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3205163" y="47254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2124075" y="51572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1" name="Oval 15"/>
          <p:cNvSpPr>
            <a:spLocks noChangeArrowheads="1"/>
          </p:cNvSpPr>
          <p:nvPr/>
        </p:nvSpPr>
        <p:spPr bwMode="auto">
          <a:xfrm>
            <a:off x="1044575" y="479844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755650" y="5662042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5508625" y="33569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4" name="Oval 18"/>
          <p:cNvSpPr>
            <a:spLocks noChangeArrowheads="1"/>
          </p:cNvSpPr>
          <p:nvPr/>
        </p:nvSpPr>
        <p:spPr bwMode="auto">
          <a:xfrm>
            <a:off x="7019925" y="35728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5" name="Oval 19"/>
          <p:cNvSpPr>
            <a:spLocks noChangeArrowheads="1"/>
          </p:cNvSpPr>
          <p:nvPr/>
        </p:nvSpPr>
        <p:spPr bwMode="auto">
          <a:xfrm>
            <a:off x="5219700" y="45095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6" name="Oval 20"/>
          <p:cNvSpPr>
            <a:spLocks noChangeArrowheads="1"/>
          </p:cNvSpPr>
          <p:nvPr/>
        </p:nvSpPr>
        <p:spPr bwMode="auto">
          <a:xfrm>
            <a:off x="6443663" y="52286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7" name="Oval 21"/>
          <p:cNvSpPr>
            <a:spLocks noChangeArrowheads="1"/>
          </p:cNvSpPr>
          <p:nvPr/>
        </p:nvSpPr>
        <p:spPr bwMode="auto">
          <a:xfrm>
            <a:off x="7524750" y="44364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8" name="Oval 22"/>
          <p:cNvSpPr>
            <a:spLocks noChangeArrowheads="1"/>
          </p:cNvSpPr>
          <p:nvPr/>
        </p:nvSpPr>
        <p:spPr bwMode="auto">
          <a:xfrm>
            <a:off x="6300788" y="42936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9" name="Line 23"/>
          <p:cNvSpPr>
            <a:spLocks noChangeShapeType="1"/>
          </p:cNvSpPr>
          <p:nvPr/>
        </p:nvSpPr>
        <p:spPr bwMode="auto">
          <a:xfrm>
            <a:off x="5724525" y="3501454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0" name="Line 24"/>
          <p:cNvSpPr>
            <a:spLocks noChangeShapeType="1"/>
          </p:cNvSpPr>
          <p:nvPr/>
        </p:nvSpPr>
        <p:spPr bwMode="auto">
          <a:xfrm flipV="1">
            <a:off x="5364163" y="3572892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1" name="Line 25"/>
          <p:cNvSpPr>
            <a:spLocks noChangeShapeType="1"/>
          </p:cNvSpPr>
          <p:nvPr/>
        </p:nvSpPr>
        <p:spPr bwMode="auto">
          <a:xfrm flipV="1">
            <a:off x="6588125" y="3788792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2" name="Line 26"/>
          <p:cNvSpPr>
            <a:spLocks noChangeShapeType="1"/>
          </p:cNvSpPr>
          <p:nvPr/>
        </p:nvSpPr>
        <p:spPr bwMode="auto">
          <a:xfrm>
            <a:off x="5435600" y="465397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3" name="Line 27"/>
          <p:cNvSpPr>
            <a:spLocks noChangeShapeType="1"/>
          </p:cNvSpPr>
          <p:nvPr/>
        </p:nvSpPr>
        <p:spPr bwMode="auto">
          <a:xfrm flipH="1">
            <a:off x="6659563" y="4653979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4" name="Line 28"/>
          <p:cNvSpPr>
            <a:spLocks noChangeShapeType="1"/>
          </p:cNvSpPr>
          <p:nvPr/>
        </p:nvSpPr>
        <p:spPr bwMode="auto">
          <a:xfrm>
            <a:off x="7235825" y="3788792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5" name="Line 29"/>
          <p:cNvSpPr>
            <a:spLocks noChangeShapeType="1"/>
          </p:cNvSpPr>
          <p:nvPr/>
        </p:nvSpPr>
        <p:spPr bwMode="auto">
          <a:xfrm>
            <a:off x="5795963" y="3428429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H="1">
            <a:off x="5508625" y="4436492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>
            <a:off x="6588125" y="4436492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8" name="Text Box 32"/>
          <p:cNvSpPr txBox="1">
            <a:spLocks noChangeArrowheads="1"/>
          </p:cNvSpPr>
          <p:nvPr/>
        </p:nvSpPr>
        <p:spPr bwMode="auto">
          <a:xfrm>
            <a:off x="5148263" y="5662042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90850" name="Line 34"/>
          <p:cNvSpPr>
            <a:spLocks noChangeShapeType="1"/>
          </p:cNvSpPr>
          <p:nvPr/>
        </p:nvSpPr>
        <p:spPr bwMode="auto">
          <a:xfrm>
            <a:off x="4859263" y="2852936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F3C7-C456-C347-B8A0-89F077C605BE}" type="slidenum">
              <a:rPr lang="de-DE"/>
              <a:pPr/>
              <a:t>40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406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5" name="Oval 31"/>
          <p:cNvSpPr>
            <a:spLocks noChangeArrowheads="1"/>
          </p:cNvSpPr>
          <p:nvPr/>
        </p:nvSpPr>
        <p:spPr bwMode="auto">
          <a:xfrm>
            <a:off x="2965197" y="2275532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6" name="Oval 32"/>
          <p:cNvSpPr>
            <a:spLocks noChangeArrowheads="1"/>
          </p:cNvSpPr>
          <p:nvPr/>
        </p:nvSpPr>
        <p:spPr bwMode="auto">
          <a:xfrm>
            <a:off x="1093535" y="2275532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7" name="Oval 33"/>
          <p:cNvSpPr>
            <a:spLocks noChangeArrowheads="1"/>
          </p:cNvSpPr>
          <p:nvPr/>
        </p:nvSpPr>
        <p:spPr bwMode="auto">
          <a:xfrm>
            <a:off x="5486147" y="2275532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41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 - Schema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Prozedur: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s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V</a:t>
            </a:r>
            <a:r>
              <a:rPr lang="de-DE" sz="2000" dirty="0" smtClean="0"/>
              <a:t> </a:t>
            </a:r>
            <a:r>
              <a:rPr lang="de-DE" sz="2000" dirty="0"/>
              <a:t>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E</a:t>
            </a:r>
            <a:r>
              <a:rPr lang="de-DE" sz="2000" dirty="0" smtClean="0"/>
              <a:t> </a:t>
            </a:r>
            <a:r>
              <a:rPr lang="de-DE" sz="2000" dirty="0"/>
              <a:t>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/>
              <a:t>Prozeduren </a:t>
            </a:r>
            <a:r>
              <a:rPr lang="de-DE" sz="2400" dirty="0"/>
              <a:t>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3594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CBC4-8F04-B541-BF58-496FE4DEF306}" type="slidenum">
              <a:rPr lang="de-DE"/>
              <a:pPr/>
              <a:t>42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Variablen: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    </a:t>
            </a:r>
            <a:r>
              <a:rPr lang="de-DE" sz="2000" dirty="0">
                <a:solidFill>
                  <a:srgbClr val="FF0000"/>
                </a:solidFill>
              </a:rPr>
              <a:t>// Zeitpunkt wenn Knoten 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</a:t>
            </a:r>
            <a:r>
              <a:rPr lang="de-DE" sz="2000" dirty="0">
                <a:solidFill>
                  <a:srgbClr val="FF0000"/>
                </a:solidFill>
              </a:rPr>
              <a:t>// Zeitpunkt wenn Knoten      </a:t>
            </a:r>
            <a:r>
              <a:rPr lang="de-DE" sz="2000" dirty="0" smtClean="0">
                <a:solidFill>
                  <a:srgbClr val="FF0000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  <a:latin typeface="cmsy10" charset="0"/>
              </a:rPr>
              <a:t>⟶</a:t>
            </a:r>
            <a:endParaRPr lang="en-US" sz="2000" dirty="0">
              <a:solidFill>
                <a:srgbClr val="FF0000"/>
              </a:solidFill>
              <a:latin typeface="cmsy10" charset="0"/>
            </a:endParaRP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 IN</a:t>
            </a:r>
            <a:r>
              <a:rPr lang="de-DE" sz="2000" dirty="0"/>
              <a:t>          </a:t>
            </a:r>
            <a:r>
              <a:rPr lang="de-DE" sz="2000" dirty="0">
                <a:solidFill>
                  <a:srgbClr val="FF0000"/>
                </a:solidFill>
              </a:rPr>
              <a:t>// Zähler</a:t>
            </a:r>
          </a:p>
          <a:p>
            <a:pPr>
              <a:lnSpc>
                <a:spcPct val="80000"/>
              </a:lnSpc>
            </a:pPr>
            <a:endParaRPr lang="de-DE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2"/>
                </a:solidFill>
              </a:rPr>
              <a:t>Prozeduren</a:t>
            </a:r>
            <a:r>
              <a:rPr lang="de-DE" sz="20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:=1;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:=1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[s]:=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>
                <a:solidFill>
                  <a:schemeClr val="hlink"/>
                </a:solidFill>
              </a:rPr>
              <a:t>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>
                <a:solidFill>
                  <a:schemeClr val="hlink"/>
                </a:solidFill>
              </a:rPr>
              <a:t>-</a:t>
            </a:r>
          </a:p>
          <a:p>
            <a:pPr>
              <a:lnSpc>
                <a:spcPct val="80000"/>
              </a:lnSpc>
            </a:pPr>
            <a:r>
              <a:rPr lang="de-DE" sz="2000" dirty="0" err="1" smtClean="0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[v]:=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 smtClean="0">
                <a:solidFill>
                  <a:schemeClr val="hlink"/>
                </a:solidFill>
              </a:rPr>
              <a:t>finishingTime</a:t>
            </a:r>
            <a:r>
              <a:rPr lang="de-DE" sz="2000" dirty="0" smtClean="0">
                <a:solidFill>
                  <a:schemeClr val="hlink"/>
                </a:solidFill>
              </a:rPr>
              <a:t> := finishingTime+1</a:t>
            </a:r>
            <a:endParaRPr lang="de-DE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de-DE" sz="2000" dirty="0"/>
          </a:p>
        </p:txBody>
      </p:sp>
      <p:sp>
        <p:nvSpPr>
          <p:cNvPr id="346116" name="Oval 4"/>
          <p:cNvSpPr>
            <a:spLocks noChangeArrowheads="1"/>
          </p:cNvSpPr>
          <p:nvPr/>
        </p:nvSpPr>
        <p:spPr bwMode="auto">
          <a:xfrm>
            <a:off x="6948264" y="1916832"/>
            <a:ext cx="288925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6948264" y="2277195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7668989" y="2277195"/>
            <a:ext cx="2889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624B-5FE9-604C-A1BC-7CCE53ECB053}" type="slidenum">
              <a:rPr lang="de-DE"/>
              <a:pPr/>
              <a:t>43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Paare</a:t>
            </a:r>
            <a:r>
              <a:rPr lang="de-DE" sz="3200" dirty="0">
                <a:solidFill>
                  <a:schemeClr val="hlink"/>
                </a:solidFill>
              </a:rPr>
              <a:t> (</a:t>
            </a:r>
            <a:r>
              <a:rPr lang="de-DE" sz="3200" dirty="0" err="1">
                <a:solidFill>
                  <a:schemeClr val="hlink"/>
                </a:solidFill>
              </a:rPr>
              <a:t>i,j</a:t>
            </a:r>
            <a:r>
              <a:rPr lang="de-DE" sz="3200" dirty="0">
                <a:solidFill>
                  <a:schemeClr val="hlink"/>
                </a:solidFill>
              </a:rPr>
              <a:t>): i: </a:t>
            </a:r>
            <a:r>
              <a:rPr lang="de-DE" sz="3200" dirty="0" err="1"/>
              <a:t>dfsNum</a:t>
            </a:r>
            <a:r>
              <a:rPr lang="de-DE" sz="3200" dirty="0"/>
              <a:t>,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j</a:t>
            </a:r>
            <a:r>
              <a:rPr lang="de-DE" sz="3200" dirty="0">
                <a:solidFill>
                  <a:schemeClr val="hlink"/>
                </a:solidFill>
              </a:rPr>
              <a:t>: </a:t>
            </a:r>
            <a:r>
              <a:rPr lang="de-DE" sz="3200" dirty="0" err="1"/>
              <a:t>finishTime</a:t>
            </a: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7140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7141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3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5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6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7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8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9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7" name="Oval 31"/>
          <p:cNvSpPr>
            <a:spLocks noChangeArrowheads="1"/>
          </p:cNvSpPr>
          <p:nvPr/>
        </p:nvSpPr>
        <p:spPr bwMode="auto">
          <a:xfrm>
            <a:off x="2931480" y="1700808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1059818" y="1700808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9" name="Oval 33"/>
          <p:cNvSpPr>
            <a:spLocks noChangeArrowheads="1"/>
          </p:cNvSpPr>
          <p:nvPr/>
        </p:nvSpPr>
        <p:spPr bwMode="auto">
          <a:xfrm>
            <a:off x="5452430" y="1700808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</a:t>
            </a:r>
            <a:r>
              <a:rPr lang="de-DE" dirty="0" smtClean="0"/>
              <a:t>4,    )</a:t>
            </a:r>
            <a:endParaRPr lang="de-DE" dirty="0"/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7451725" y="429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(6,   )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1403350" y="45085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</a:t>
            </a:r>
            <a:r>
              <a:rPr lang="de-DE" dirty="0" smtClean="0"/>
              <a:t>10,    )</a:t>
            </a:r>
            <a:endParaRPr lang="de-DE" dirty="0"/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507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0" grpId="0"/>
      <p:bldP spid="347171" grpId="0"/>
      <p:bldP spid="347172" grpId="0"/>
      <p:bldP spid="347173" grpId="0"/>
      <p:bldP spid="347174" grpId="0"/>
      <p:bldP spid="347175" grpId="0"/>
      <p:bldP spid="347176" grpId="0"/>
      <p:bldP spid="347177" grpId="0"/>
      <p:bldP spid="347178" grpId="0"/>
      <p:bldP spid="347179" grpId="0"/>
      <p:bldP spid="347180" grpId="0"/>
      <p:bldP spid="347181" grpId="0"/>
      <p:bldP spid="347182" grpId="0"/>
      <p:bldP spid="347183" grpId="0"/>
      <p:bldP spid="347184" grpId="0"/>
      <p:bldP spid="347185" grpId="0"/>
      <p:bldP spid="347186" grpId="0"/>
      <p:bldP spid="347187" grpId="0"/>
      <p:bldP spid="347188" grpId="0"/>
      <p:bldP spid="347189" grpId="0"/>
      <p:bldP spid="347190" grpId="0"/>
      <p:bldP spid="3471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0B6C-F724-8042-AF1C-AC01B5475DEA}" type="slidenum">
              <a:rPr lang="de-DE"/>
              <a:pPr/>
              <a:t>44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Ordnung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/>
              <a:t>auf den Knoten:</a:t>
            </a:r>
            <a:br>
              <a:rPr lang="de-DE" sz="2800" dirty="0"/>
            </a:br>
            <a:r>
              <a:rPr lang="de-DE" sz="2800" dirty="0"/>
              <a:t>      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 smtClean="0">
                <a:solidFill>
                  <a:schemeClr val="hlink"/>
                </a:solidFill>
              </a:rPr>
              <a:t>v </a:t>
            </a:r>
            <a:r>
              <a:rPr lang="de-DE" sz="2800" dirty="0" err="1" smtClean="0">
                <a:solidFill>
                  <a:schemeClr val="hlink"/>
                </a:solidFill>
              </a:rPr>
              <a:t>gdw</a:t>
            </a:r>
            <a:r>
              <a:rPr lang="de-DE" sz="2800" dirty="0" smtClean="0">
                <a:solidFill>
                  <a:schemeClr val="hlink"/>
                </a:solidFill>
              </a:rPr>
              <a:t>. </a:t>
            </a:r>
            <a:r>
              <a:rPr lang="de-DE" sz="2800" dirty="0" err="1" smtClean="0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]&lt;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[v]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Lemma </a:t>
            </a:r>
            <a:r>
              <a:rPr lang="de-DE" sz="2800" dirty="0" smtClean="0">
                <a:solidFill>
                  <a:schemeClr val="accent2"/>
                </a:solidFill>
              </a:rPr>
              <a:t>1:</a:t>
            </a:r>
            <a:r>
              <a:rPr lang="de-DE" sz="2800" dirty="0" smtClean="0"/>
              <a:t> </a:t>
            </a:r>
            <a:r>
              <a:rPr lang="de-DE" sz="2800" dirty="0"/>
              <a:t>Die Knoten im DFS-</a:t>
            </a:r>
            <a:r>
              <a:rPr lang="de-DE" sz="2800" dirty="0" err="1"/>
              <a:t>Rekursionsstack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/>
              <a:t>alle      Knoten) sind sortiert bezüglich 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 err="1"/>
              <a:t>dfsPos</a:t>
            </a:r>
            <a:r>
              <a:rPr lang="de-DE" sz="2800" dirty="0"/>
              <a:t> wird nach jeder Zuweisung von </a:t>
            </a:r>
            <a:r>
              <a:rPr lang="de-DE" sz="2800" dirty="0" err="1"/>
              <a:t>dfsNum</a:t>
            </a:r>
            <a:r>
              <a:rPr lang="de-DE" sz="2800" dirty="0"/>
              <a:t> erhöht. Jeder neue aktive Knoten hat also immer die höchste </a:t>
            </a:r>
            <a:r>
              <a:rPr lang="de-DE" sz="2800" dirty="0" err="1"/>
              <a:t>dfsNum</a:t>
            </a:r>
            <a:r>
              <a:rPr lang="de-DE" sz="2800" dirty="0"/>
              <a:t>.</a:t>
            </a:r>
          </a:p>
        </p:txBody>
      </p:sp>
      <p:sp>
        <p:nvSpPr>
          <p:cNvPr id="348164" name="Oval 4"/>
          <p:cNvSpPr>
            <a:spLocks noChangeArrowheads="1"/>
          </p:cNvSpPr>
          <p:nvPr/>
        </p:nvSpPr>
        <p:spPr bwMode="auto">
          <a:xfrm>
            <a:off x="1548929" y="3140968"/>
            <a:ext cx="358775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A5B-6193-1D47-A11C-D2B341EE2DC9}" type="slidenum">
              <a:rPr lang="de-DE"/>
              <a:pPr/>
              <a:t>45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Überprüfung von Lemma </a:t>
            </a:r>
            <a:r>
              <a:rPr lang="de-DE" sz="2800" dirty="0" smtClean="0">
                <a:solidFill>
                  <a:schemeClr val="accent2"/>
                </a:solidFill>
              </a:rPr>
              <a:t>1: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err="1"/>
              <a:t>Rekursionsstack</a:t>
            </a:r>
            <a:r>
              <a:rPr lang="de-DE" sz="2800" dirty="0"/>
              <a:t>: roter Pfad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Paare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i,j</a:t>
            </a:r>
            <a:r>
              <a:rPr lang="de-DE" sz="2800" dirty="0">
                <a:solidFill>
                  <a:schemeClr val="hlink"/>
                </a:solidFill>
              </a:rPr>
              <a:t>): i: </a:t>
            </a:r>
            <a:r>
              <a:rPr lang="de-DE" sz="2800" dirty="0" err="1"/>
              <a:t>dfsNum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/>
              <a:t>finishTime</a:t>
            </a: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4918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918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21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48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33E9-A35C-5A4E-8698-0F3B5FD6BC97}" type="slidenum">
              <a:rPr lang="de-DE"/>
              <a:pPr/>
              <a:t>46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>
                <a:solidFill>
                  <a:srgbClr val="FF0000"/>
                </a:solidFill>
              </a:rPr>
              <a:t>Baumkante:</a:t>
            </a:r>
            <a:r>
              <a:rPr lang="de-DE" sz="2400"/>
              <a:t> zum Kind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rgbClr val="FF6600"/>
                </a:solidFill>
              </a:rPr>
              <a:t>Vorwärtskante:</a:t>
            </a:r>
            <a:r>
              <a:rPr lang="de-DE" sz="2400"/>
              <a:t> zu einem Nachkommen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accent2"/>
                </a:solidFill>
              </a:rPr>
              <a:t>Rückwärtskante:</a:t>
            </a:r>
            <a:r>
              <a:rPr lang="de-DE" sz="240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hlink"/>
                </a:solidFill>
              </a:rPr>
              <a:t>Kreuzkante:</a:t>
            </a:r>
            <a:r>
              <a:rPr lang="de-DE" sz="2400"/>
              <a:t> alle sonstige Kanten</a:t>
            </a:r>
          </a:p>
          <a:p>
            <a:pPr>
              <a:lnSpc>
                <a:spcPct val="90000"/>
              </a:lnSpc>
            </a:pPr>
            <a:endParaRPr lang="de-DE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/>
              <a:t> </a:t>
            </a: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50213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5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7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9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0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1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3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5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(2,   )</a:t>
            </a:r>
          </a:p>
        </p:txBody>
      </p:sp>
      <p:sp>
        <p:nvSpPr>
          <p:cNvPr id="350241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2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50246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7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50250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50251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50252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3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4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7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50258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50259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1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BCF4-1471-2F4A-AC1B-2E169EC5925D}" type="slidenum">
              <a:rPr lang="de-DE"/>
              <a:pPr/>
              <a:t>47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Beobachtung für Kante </a:t>
            </a:r>
            <a:r>
              <a:rPr lang="de-DE">
                <a:solidFill>
                  <a:schemeClr val="hlink"/>
                </a:solidFill>
              </a:rPr>
              <a:t>(v,w):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endParaRPr lang="de-DE"/>
          </a:p>
        </p:txBody>
      </p:sp>
      <p:graphicFrame>
        <p:nvGraphicFramePr>
          <p:cNvPr id="351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6938"/>
              </p:ext>
            </p:extLst>
          </p:nvPr>
        </p:nvGraphicFramePr>
        <p:xfrm>
          <a:off x="539750" y="2204864"/>
          <a:ext cx="7272611" cy="3311328"/>
        </p:xfrm>
        <a:graphic>
          <a:graphicData uri="http://schemas.openxmlformats.org/drawingml/2006/table">
            <a:tbl>
              <a:tblPr/>
              <a:tblGrid>
                <a:gridCol w="2423727"/>
                <a:gridCol w="2425158"/>
                <a:gridCol w="2423726"/>
              </a:tblGrid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3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2039-8E8A-3E41-B9B3-FA9233B2EE22}" type="slidenum">
              <a:rPr lang="de-DE"/>
              <a:pPr/>
              <a:t>48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Anwendung:</a:t>
            </a:r>
          </a:p>
          <a:p>
            <a:r>
              <a:rPr lang="de-DE" dirty="0"/>
              <a:t>Erkennung eines </a:t>
            </a:r>
            <a:r>
              <a:rPr lang="de-DE" dirty="0">
                <a:solidFill>
                  <a:srgbClr val="FF0000"/>
                </a:solidFill>
              </a:rPr>
              <a:t>azyklischen</a:t>
            </a:r>
            <a:r>
              <a:rPr lang="de-DE" dirty="0"/>
              <a:t> gerichteten Graphen (engl. DAG)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FontTx/>
              <a:buNone/>
            </a:pPr>
            <a:r>
              <a:rPr lang="de-DE" dirty="0"/>
              <a:t>   Merkmal: keine </a:t>
            </a:r>
            <a:r>
              <a:rPr lang="de-DE" dirty="0" smtClean="0"/>
              <a:t>gerichteten Kreise</a:t>
            </a:r>
          </a:p>
          <a:p>
            <a:pPr>
              <a:buFontTx/>
              <a:buNone/>
            </a:pPr>
            <a:r>
              <a:rPr lang="de-DE" dirty="0" smtClean="0"/>
              <a:t>   DFS-Nummerierung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53284" name="Oval 4"/>
          <p:cNvSpPr>
            <a:spLocks noChangeArrowheads="1"/>
          </p:cNvSpPr>
          <p:nvPr/>
        </p:nvSpPr>
        <p:spPr bwMode="auto">
          <a:xfrm>
            <a:off x="1042988" y="37181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5" name="Oval 5"/>
          <p:cNvSpPr>
            <a:spLocks noChangeArrowheads="1"/>
          </p:cNvSpPr>
          <p:nvPr/>
        </p:nvSpPr>
        <p:spPr bwMode="auto">
          <a:xfrm>
            <a:off x="2195513" y="32863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6" name="Oval 6"/>
          <p:cNvSpPr>
            <a:spLocks noChangeArrowheads="1"/>
          </p:cNvSpPr>
          <p:nvPr/>
        </p:nvSpPr>
        <p:spPr bwMode="auto">
          <a:xfrm>
            <a:off x="32766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7" name="Oval 7"/>
          <p:cNvSpPr>
            <a:spLocks noChangeArrowheads="1"/>
          </p:cNvSpPr>
          <p:nvPr/>
        </p:nvSpPr>
        <p:spPr bwMode="auto">
          <a:xfrm>
            <a:off x="43561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3851275" y="36450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9" name="Oval 9"/>
          <p:cNvSpPr>
            <a:spLocks noChangeArrowheads="1"/>
          </p:cNvSpPr>
          <p:nvPr/>
        </p:nvSpPr>
        <p:spPr bwMode="auto">
          <a:xfrm>
            <a:off x="2627313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0" name="Oval 10"/>
          <p:cNvSpPr>
            <a:spLocks noChangeArrowheads="1"/>
          </p:cNvSpPr>
          <p:nvPr/>
        </p:nvSpPr>
        <p:spPr bwMode="auto">
          <a:xfrm>
            <a:off x="406717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1" name="Oval 11"/>
          <p:cNvSpPr>
            <a:spLocks noChangeArrowheads="1"/>
          </p:cNvSpPr>
          <p:nvPr/>
        </p:nvSpPr>
        <p:spPr bwMode="auto">
          <a:xfrm>
            <a:off x="7812088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2" name="Oval 12"/>
          <p:cNvSpPr>
            <a:spLocks noChangeArrowheads="1"/>
          </p:cNvSpPr>
          <p:nvPr/>
        </p:nvSpPr>
        <p:spPr bwMode="auto">
          <a:xfrm>
            <a:off x="550862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V="1">
            <a:off x="1258888" y="3429199"/>
            <a:ext cx="9366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 flipV="1">
            <a:off x="2484438" y="3141861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492500" y="307042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2484438" y="3502224"/>
            <a:ext cx="13668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1258888" y="3934024"/>
            <a:ext cx="12969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6948488" y="3934024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V="1">
            <a:off x="2916238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 flipV="1">
            <a:off x="4356100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V="1">
            <a:off x="5795963" y="4078486"/>
            <a:ext cx="8636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651500" y="3500636"/>
            <a:ext cx="8651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Oval 23"/>
          <p:cNvSpPr>
            <a:spLocks noChangeArrowheads="1"/>
          </p:cNvSpPr>
          <p:nvPr/>
        </p:nvSpPr>
        <p:spPr bwMode="auto">
          <a:xfrm>
            <a:off x="6659563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4" name="Oval 24"/>
          <p:cNvSpPr>
            <a:spLocks noChangeArrowheads="1"/>
          </p:cNvSpPr>
          <p:nvPr/>
        </p:nvSpPr>
        <p:spPr bwMode="auto">
          <a:xfrm>
            <a:off x="5364163" y="33577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4643438" y="3141861"/>
            <a:ext cx="7207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 flipV="1">
            <a:off x="4140200" y="3573661"/>
            <a:ext cx="11525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>
            <a:off x="4140200" y="3860999"/>
            <a:ext cx="13684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Oval 28"/>
          <p:cNvSpPr>
            <a:spLocks noChangeArrowheads="1"/>
          </p:cNvSpPr>
          <p:nvPr/>
        </p:nvSpPr>
        <p:spPr bwMode="auto">
          <a:xfrm>
            <a:off x="7092950" y="285293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 flipV="1">
            <a:off x="5651500" y="2997399"/>
            <a:ext cx="14414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8782-9279-DC4A-9AE9-401DD28D324E}" type="slidenum">
              <a:rPr lang="de-DE"/>
              <a:pPr/>
              <a:t>49</a:t>
            </a:fld>
            <a:endParaRPr lang="de-DE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Beweis </a:t>
            </a:r>
            <a:r>
              <a:rPr lang="de-DE" dirty="0" smtClean="0"/>
              <a:t>( 2</a:t>
            </a:r>
            <a:r>
              <a:rPr lang="de-DE" dirty="0"/>
              <a:t>. </a:t>
            </a:r>
            <a:r>
              <a:rPr lang="en-US" dirty="0">
                <a:latin typeface="cmsy10" charset="0"/>
              </a:rPr>
              <a:t>⇔</a:t>
            </a:r>
            <a:r>
              <a:rPr lang="de-DE" dirty="0"/>
              <a:t> 3</a:t>
            </a:r>
            <a:r>
              <a:rPr lang="de-DE" dirty="0" smtClean="0"/>
              <a:t>. 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/>
              <a:t>2. </a:t>
            </a:r>
            <a:r>
              <a:rPr lang="en-US" dirty="0" smtClean="0">
                <a:latin typeface="cmsy10" charset="0"/>
              </a:rPr>
              <a:t>⇔</a:t>
            </a:r>
            <a:r>
              <a:rPr lang="de-DE" dirty="0" smtClean="0"/>
              <a:t> </a:t>
            </a:r>
            <a:r>
              <a:rPr lang="de-DE" dirty="0"/>
              <a:t>3.: folgt aus Tabelle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4064"/>
              </p:ext>
            </p:extLst>
          </p:nvPr>
        </p:nvGraphicFramePr>
        <p:xfrm>
          <a:off x="4644008" y="3933056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/>
                <a:gridCol w="1104557"/>
                <a:gridCol w="1103905"/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709-BEC1-764B-A1DD-0B22C233FD4B}" type="slidenum">
              <a:rPr lang="de-DE"/>
              <a:pPr/>
              <a:t>5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Ungerichtete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Symmetrische</a:t>
            </a:r>
            <a:r>
              <a:rPr lang="de-DE" dirty="0"/>
              <a:t> Beziehungen jeglicher Art </a:t>
            </a:r>
            <a:endParaRPr lang="de-DE" dirty="0" smtClean="0"/>
          </a:p>
          <a:p>
            <a:pPr lvl="1"/>
            <a:r>
              <a:rPr lang="de-DE" dirty="0" smtClean="0"/>
              <a:t>z.B</a:t>
            </a:r>
            <a:r>
              <a:rPr lang="de-DE" dirty="0"/>
              <a:t>.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}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  <a:r>
              <a:rPr lang="de-DE" dirty="0"/>
              <a:t> genau dann, wenn Distanz zwischen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maximal 1 </a:t>
            </a:r>
            <a:r>
              <a:rPr lang="de-DE" dirty="0" smtClean="0"/>
              <a:t>km</a:t>
            </a: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Gerichtete</a:t>
            </a:r>
            <a:r>
              <a:rPr lang="de-DE" dirty="0">
                <a:solidFill>
                  <a:schemeClr val="accent2"/>
                </a:solidFill>
              </a:rPr>
              <a:t> Graphen:</a:t>
            </a: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Asymmetrische </a:t>
            </a:r>
            <a:r>
              <a:rPr lang="de-DE" dirty="0"/>
              <a:t>Beziehungen </a:t>
            </a:r>
            <a:endParaRPr lang="de-DE" dirty="0" smtClean="0"/>
          </a:p>
          <a:p>
            <a:pPr lvl="1"/>
            <a:r>
              <a:rPr lang="de-DE" dirty="0" smtClean="0"/>
              <a:t>z.B</a:t>
            </a:r>
            <a:r>
              <a:rPr lang="de-DE" dirty="0"/>
              <a:t>.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  <a:r>
              <a:rPr lang="de-DE" dirty="0"/>
              <a:t> genau dann, wenn Person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einer Person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</a:t>
            </a:r>
            <a:r>
              <a:rPr lang="de-DE" dirty="0" smtClean="0"/>
              <a:t>eine Nachricht sendet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chemeClr val="accent2"/>
                </a:solidFill>
              </a:rPr>
              <a:t>Grad eines Knotens: </a:t>
            </a:r>
            <a:r>
              <a:rPr lang="de-DE" dirty="0" smtClean="0"/>
              <a:t>Anzahl der ausgehenden Kanten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6E58-D076-154B-BA23-3A779E012529}" type="slidenum">
              <a:rPr lang="de-DE"/>
              <a:pPr/>
              <a:t>50</a:t>
            </a:fld>
            <a:endParaRPr lang="de-DE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None/>
            </a:pPr>
            <a:r>
              <a:rPr lang="de-DE" dirty="0" smtClean="0">
                <a:solidFill>
                  <a:schemeClr val="accent2"/>
                </a:solidFill>
              </a:rPr>
              <a:t>Beweis </a:t>
            </a:r>
            <a:r>
              <a:rPr lang="de-DE" dirty="0"/>
              <a:t>( </a:t>
            </a:r>
            <a:r>
              <a:rPr lang="de-DE" dirty="0" smtClean="0"/>
              <a:t>1.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 smtClean="0"/>
              <a:t>2. )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 smtClean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</a:t>
            </a:r>
            <a:r>
              <a:rPr lang="de-DE" dirty="0" smtClean="0"/>
              <a:t>2.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</a:t>
            </a:r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>
            <a:off x="1547813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3" name="Oval 5"/>
          <p:cNvSpPr>
            <a:spLocks noChangeArrowheads="1"/>
          </p:cNvSpPr>
          <p:nvPr/>
        </p:nvSpPr>
        <p:spPr bwMode="auto">
          <a:xfrm>
            <a:off x="2555875" y="47263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4" name="Oval 6"/>
          <p:cNvSpPr>
            <a:spLocks noChangeArrowheads="1"/>
          </p:cNvSpPr>
          <p:nvPr/>
        </p:nvSpPr>
        <p:spPr bwMode="auto">
          <a:xfrm>
            <a:off x="3708400" y="49422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5" name="Oval 7"/>
          <p:cNvSpPr>
            <a:spLocks noChangeArrowheads="1"/>
          </p:cNvSpPr>
          <p:nvPr/>
        </p:nvSpPr>
        <p:spPr bwMode="auto">
          <a:xfrm>
            <a:off x="4716463" y="45818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6" name="Oval 8"/>
          <p:cNvSpPr>
            <a:spLocks noChangeArrowheads="1"/>
          </p:cNvSpPr>
          <p:nvPr/>
        </p:nvSpPr>
        <p:spPr bwMode="auto">
          <a:xfrm>
            <a:off x="6011863" y="443741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6877050" y="51581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 flipV="1">
            <a:off x="1763713" y="4869210"/>
            <a:ext cx="7207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2843213" y="4870797"/>
            <a:ext cx="792162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3995738" y="4726335"/>
            <a:ext cx="6477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 flipV="1">
            <a:off x="5003800" y="4510435"/>
            <a:ext cx="936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6227763" y="4653310"/>
            <a:ext cx="6492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 flipV="1">
            <a:off x="3995738" y="5158135"/>
            <a:ext cx="2808287" cy="144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4" name="Oval 16"/>
          <p:cNvSpPr>
            <a:spLocks noChangeArrowheads="1"/>
          </p:cNvSpPr>
          <p:nvPr/>
        </p:nvSpPr>
        <p:spPr bwMode="auto">
          <a:xfrm>
            <a:off x="3419475" y="4221510"/>
            <a:ext cx="4321175" cy="1655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4284663" y="5374035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Kreis</a:t>
            </a:r>
          </a:p>
        </p:txBody>
      </p:sp>
    </p:spTree>
    <p:extLst>
      <p:ext uri="{BB962C8B-B14F-4D97-AF65-F5344CB8AC3E}">
        <p14:creationId xmlns:p14="http://schemas.microsoft.com/office/powerpoint/2010/main" val="39046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9B99576-EA41-E341-86E5-A65D492AF576}" type="slidenum">
              <a:rPr lang="de-DE"/>
              <a:pPr/>
              <a:t>51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 smtClean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 smtClean="0"/>
              <a:t>1. </a:t>
            </a:r>
            <a:r>
              <a:rPr lang="de-DE" dirty="0"/>
              <a:t>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 smtClean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4140200" y="54454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2339975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3348038" y="4653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9" name="Oval 7"/>
          <p:cNvSpPr>
            <a:spLocks noChangeArrowheads="1"/>
          </p:cNvSpPr>
          <p:nvPr/>
        </p:nvSpPr>
        <p:spPr bwMode="auto">
          <a:xfrm>
            <a:off x="4643438" y="45088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0" name="Oval 8"/>
          <p:cNvSpPr>
            <a:spLocks noChangeArrowheads="1"/>
          </p:cNvSpPr>
          <p:nvPr/>
        </p:nvSpPr>
        <p:spPr bwMode="auto">
          <a:xfrm>
            <a:off x="5508625" y="52295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 flipV="1">
            <a:off x="2627313" y="5229572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H="1">
            <a:off x="4427538" y="5445472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 flipV="1">
            <a:off x="2627313" y="4797772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3635375" y="4581872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4859338" y="4724747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6372225" y="4437409"/>
            <a:ext cx="2354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Eine davon </a:t>
            </a:r>
            <a:br>
              <a:rPr lang="de-DE" sz="2400"/>
            </a:br>
            <a:r>
              <a:rPr lang="de-DE" sz="2400"/>
              <a:t>Rückwärtskante</a:t>
            </a:r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1690688" y="4724747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4932363" y="4437409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 flipV="1">
            <a:off x="1690688" y="5229572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0" name="Line 18"/>
          <p:cNvSpPr>
            <a:spLocks noChangeShapeType="1"/>
          </p:cNvSpPr>
          <p:nvPr/>
        </p:nvSpPr>
        <p:spPr bwMode="auto">
          <a:xfrm flipH="1">
            <a:off x="4356100" y="4869209"/>
            <a:ext cx="19446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1" name="Oval 19"/>
          <p:cNvSpPr>
            <a:spLocks noChangeArrowheads="1"/>
          </p:cNvSpPr>
          <p:nvPr/>
        </p:nvSpPr>
        <p:spPr bwMode="auto">
          <a:xfrm>
            <a:off x="2124075" y="4365972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8F0-3CB3-9444-995A-050CDCAEFF04}" type="slidenum">
              <a:rPr lang="de-DE"/>
              <a:pPr/>
              <a:t>52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1. )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Kontrapositiv</a:t>
            </a:r>
          </a:p>
          <a:p>
            <a:pPr marL="609600" indent="-609600">
              <a:buFontTx/>
              <a:buNone/>
            </a:pPr>
            <a:r>
              <a:rPr lang="de-DE" dirty="0" smtClean="0"/>
              <a:t> </a:t>
            </a:r>
            <a:r>
              <a:rPr lang="en-US" dirty="0" smtClean="0">
                <a:latin typeface="cmsy10" charset="0"/>
              </a:rPr>
              <a:t>¬</a:t>
            </a:r>
            <a:r>
              <a:rPr lang="de-DE" dirty="0" smtClean="0"/>
              <a:t> </a:t>
            </a:r>
            <a:r>
              <a:rPr lang="de-DE" dirty="0"/>
              <a:t>1. </a:t>
            </a:r>
            <a:r>
              <a:rPr lang="en-US" dirty="0" smtClean="0">
                <a:latin typeface="cmsy10" charset="0"/>
              </a:rPr>
              <a:t>⇒</a:t>
            </a:r>
            <a:r>
              <a:rPr lang="de-DE" dirty="0" smtClean="0"/>
              <a:t> </a:t>
            </a:r>
            <a:r>
              <a:rPr lang="en-US" dirty="0" smtClean="0">
                <a:latin typeface="cmsy10" charset="0"/>
              </a:rPr>
              <a:t>¬</a:t>
            </a:r>
            <a:r>
              <a:rPr lang="de-DE" dirty="0" smtClean="0"/>
              <a:t> </a:t>
            </a:r>
            <a:r>
              <a:rPr lang="de-DE" dirty="0"/>
              <a:t>2.</a:t>
            </a:r>
          </a:p>
        </p:txBody>
      </p:sp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2989064" y="54090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1" name="Oval 5"/>
          <p:cNvSpPr>
            <a:spLocks noChangeArrowheads="1"/>
          </p:cNvSpPr>
          <p:nvPr/>
        </p:nvSpPr>
        <p:spPr bwMode="auto">
          <a:xfrm>
            <a:off x="1188839" y="49772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2" name="Oval 6"/>
          <p:cNvSpPr>
            <a:spLocks noChangeArrowheads="1"/>
          </p:cNvSpPr>
          <p:nvPr/>
        </p:nvSpPr>
        <p:spPr bwMode="auto">
          <a:xfrm>
            <a:off x="2196902" y="4616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3492302" y="447245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4" name="Oval 8"/>
          <p:cNvSpPr>
            <a:spLocks noChangeArrowheads="1"/>
          </p:cNvSpPr>
          <p:nvPr/>
        </p:nvSpPr>
        <p:spPr bwMode="auto">
          <a:xfrm>
            <a:off x="4357489" y="51931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 flipH="1" flipV="1">
            <a:off x="1476177" y="5193184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 flipH="1">
            <a:off x="3276402" y="5409084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 flipV="1">
            <a:off x="1476177" y="476138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 flipV="1">
            <a:off x="2484239" y="4545484"/>
            <a:ext cx="936625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>
            <a:off x="3708202" y="4688359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5148064" y="3308791"/>
            <a:ext cx="17940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Annahme: Erster </a:t>
            </a:r>
            <a:br>
              <a:rPr lang="de-DE"/>
            </a:br>
            <a:r>
              <a:rPr lang="de-DE"/>
              <a:t>von DFS besuch-</a:t>
            </a:r>
            <a:br>
              <a:rPr lang="de-DE"/>
            </a:br>
            <a:r>
              <a:rPr lang="de-DE"/>
              <a:t>ter Knoten im</a:t>
            </a:r>
            <a:br>
              <a:rPr lang="de-DE"/>
            </a:br>
            <a:r>
              <a:rPr lang="de-DE"/>
              <a:t>Kreis</a:t>
            </a: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539552" y="4688359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2" name="Line 16"/>
          <p:cNvSpPr>
            <a:spLocks noChangeShapeType="1"/>
          </p:cNvSpPr>
          <p:nvPr/>
        </p:nvSpPr>
        <p:spPr bwMode="auto">
          <a:xfrm flipV="1">
            <a:off x="3781227" y="4401021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3" name="Line 17"/>
          <p:cNvSpPr>
            <a:spLocks noChangeShapeType="1"/>
          </p:cNvSpPr>
          <p:nvPr/>
        </p:nvSpPr>
        <p:spPr bwMode="auto">
          <a:xfrm flipV="1">
            <a:off x="539552" y="5193184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 flipH="1">
            <a:off x="3635896" y="3645023"/>
            <a:ext cx="1512168" cy="86409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5" name="Oval 19"/>
          <p:cNvSpPr>
            <a:spLocks noChangeArrowheads="1"/>
          </p:cNvSpPr>
          <p:nvPr/>
        </p:nvSpPr>
        <p:spPr bwMode="auto">
          <a:xfrm>
            <a:off x="972939" y="4329584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7396" name="Freeform 20"/>
          <p:cNvSpPr>
            <a:spLocks/>
          </p:cNvSpPr>
          <p:nvPr/>
        </p:nvSpPr>
        <p:spPr bwMode="auto">
          <a:xfrm>
            <a:off x="1933377" y="4761384"/>
            <a:ext cx="2195512" cy="1331912"/>
          </a:xfrm>
          <a:custGeom>
            <a:avLst/>
            <a:gdLst>
              <a:gd name="T0" fmla="*/ 1028 w 1383"/>
              <a:gd name="T1" fmla="*/ 0 h 839"/>
              <a:gd name="T2" fmla="*/ 1164 w 1383"/>
              <a:gd name="T3" fmla="*/ 136 h 839"/>
              <a:gd name="T4" fmla="*/ 1164 w 1383"/>
              <a:gd name="T5" fmla="*/ 363 h 839"/>
              <a:gd name="T6" fmla="*/ 1345 w 1383"/>
              <a:gd name="T7" fmla="*/ 589 h 839"/>
              <a:gd name="T8" fmla="*/ 937 w 1383"/>
              <a:gd name="T9" fmla="*/ 816 h 839"/>
              <a:gd name="T10" fmla="*/ 257 w 1383"/>
              <a:gd name="T11" fmla="*/ 725 h 839"/>
              <a:gd name="T12" fmla="*/ 30 w 1383"/>
              <a:gd name="T13" fmla="*/ 499 h 839"/>
              <a:gd name="T14" fmla="*/ 75 w 1383"/>
              <a:gd name="T15" fmla="*/ 181 h 839"/>
              <a:gd name="T16" fmla="*/ 166 w 1383"/>
              <a:gd name="T17" fmla="*/ 45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3" h="839">
                <a:moveTo>
                  <a:pt x="1028" y="0"/>
                </a:moveTo>
                <a:cubicBezTo>
                  <a:pt x="1084" y="37"/>
                  <a:pt x="1141" y="75"/>
                  <a:pt x="1164" y="136"/>
                </a:cubicBezTo>
                <a:cubicBezTo>
                  <a:pt x="1187" y="197"/>
                  <a:pt x="1134" y="288"/>
                  <a:pt x="1164" y="363"/>
                </a:cubicBezTo>
                <a:cubicBezTo>
                  <a:pt x="1194" y="438"/>
                  <a:pt x="1383" y="514"/>
                  <a:pt x="1345" y="589"/>
                </a:cubicBezTo>
                <a:cubicBezTo>
                  <a:pt x="1307" y="664"/>
                  <a:pt x="1118" y="793"/>
                  <a:pt x="937" y="816"/>
                </a:cubicBezTo>
                <a:cubicBezTo>
                  <a:pt x="756" y="839"/>
                  <a:pt x="408" y="778"/>
                  <a:pt x="257" y="725"/>
                </a:cubicBezTo>
                <a:cubicBezTo>
                  <a:pt x="106" y="672"/>
                  <a:pt x="60" y="590"/>
                  <a:pt x="30" y="499"/>
                </a:cubicBezTo>
                <a:cubicBezTo>
                  <a:pt x="0" y="408"/>
                  <a:pt x="52" y="257"/>
                  <a:pt x="75" y="181"/>
                </a:cubicBezTo>
                <a:cubicBezTo>
                  <a:pt x="98" y="105"/>
                  <a:pt x="132" y="75"/>
                  <a:pt x="166" y="4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916039" y="569642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DFS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2843808" y="3356992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Rückwärtskante</a:t>
            </a:r>
          </a:p>
        </p:txBody>
      </p:sp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91269"/>
              </p:ext>
            </p:extLst>
          </p:nvPr>
        </p:nvGraphicFramePr>
        <p:xfrm>
          <a:off x="5724128" y="4509120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/>
                <a:gridCol w="1104557"/>
                <a:gridCol w="1103905"/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915816" y="3717033"/>
            <a:ext cx="576064" cy="86409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365177" y="4743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 flipH="1">
            <a:off x="3175618" y="4715852"/>
            <a:ext cx="31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462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/>
      <p:bldP spid="357394" grpId="0" animBg="1"/>
      <p:bldP spid="357396" grpId="0" animBg="1"/>
      <p:bldP spid="357397" grpId="0"/>
      <p:bldP spid="357398" grpId="0"/>
      <p:bldP spid="26" grpId="0" animBg="1"/>
      <p:bldP spid="2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B3AC-4D9A-8F46-B068-E01094F2FC08}" type="slidenum">
              <a:rPr lang="de-DE"/>
              <a:pPr/>
              <a:t>53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Definition: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G=(V,E)</a:t>
            </a:r>
            <a:r>
              <a:rPr lang="de-DE" dirty="0"/>
              <a:t> ein gerichteter Graph.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U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 smtClean="0"/>
              <a:t> </a:t>
            </a:r>
            <a:r>
              <a:rPr lang="de-DE" dirty="0"/>
              <a:t>ist eine </a:t>
            </a:r>
            <a:r>
              <a:rPr lang="de-DE" dirty="0">
                <a:solidFill>
                  <a:srgbClr val="FF0000"/>
                </a:solidFill>
              </a:rPr>
              <a:t>starke </a:t>
            </a:r>
            <a:r>
              <a:rPr lang="de-DE" dirty="0" smtClean="0">
                <a:solidFill>
                  <a:srgbClr val="FF0000"/>
                </a:solidFill>
              </a:rPr>
              <a:t>Zusammenhangskomponente</a:t>
            </a:r>
            <a:r>
              <a:rPr lang="de-DE" dirty="0" smtClean="0"/>
              <a:t> </a:t>
            </a:r>
            <a:r>
              <a:rPr lang="de-DE" dirty="0"/>
              <a:t>(ZHK) von </a:t>
            </a:r>
            <a:r>
              <a:rPr lang="de-DE" dirty="0">
                <a:solidFill>
                  <a:schemeClr val="hlink"/>
                </a:solidFill>
              </a:rPr>
              <a:t>V </a:t>
            </a:r>
            <a:r>
              <a:rPr lang="en-US" dirty="0" err="1" smtClean="0"/>
              <a:t>gdw</a:t>
            </a:r>
            <a:r>
              <a:rPr lang="en-US" dirty="0" smtClean="0"/>
              <a:t>. </a:t>
            </a:r>
            <a:r>
              <a:rPr lang="de-DE" dirty="0" smtClean="0"/>
              <a:t>für </a:t>
            </a:r>
            <a:r>
              <a:rPr lang="de-DE" dirty="0"/>
              <a:t>alle 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U</a:t>
            </a:r>
            <a:r>
              <a:rPr lang="de-DE" dirty="0"/>
              <a:t> gibt es einen gerichteten Weg von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 </a:t>
            </a:r>
            <a:r>
              <a:rPr lang="de-DE" dirty="0"/>
              <a:t>und</a:t>
            </a:r>
            <a:r>
              <a:rPr lang="de-DE" dirty="0">
                <a:solidFill>
                  <a:schemeClr val="hlink"/>
                </a:solidFill>
              </a:rPr>
              <a:t> U </a:t>
            </a:r>
            <a:r>
              <a:rPr lang="de-DE" dirty="0"/>
              <a:t>maximal</a:t>
            </a:r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48593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5" name="Oval 5"/>
          <p:cNvSpPr>
            <a:spLocks noChangeArrowheads="1"/>
          </p:cNvSpPr>
          <p:nvPr/>
        </p:nvSpPr>
        <p:spPr bwMode="auto">
          <a:xfrm>
            <a:off x="2987675" y="40767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3995738" y="371633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7" name="Oval 7"/>
          <p:cNvSpPr>
            <a:spLocks noChangeArrowheads="1"/>
          </p:cNvSpPr>
          <p:nvPr/>
        </p:nvSpPr>
        <p:spPr bwMode="auto">
          <a:xfrm>
            <a:off x="5291138" y="35718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6156325" y="4292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 flipH="1" flipV="1">
            <a:off x="3275013" y="4292600"/>
            <a:ext cx="15128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 flipH="1">
            <a:off x="5075238" y="4508500"/>
            <a:ext cx="10810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 flipV="1">
            <a:off x="3275013" y="386080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 flipV="1">
            <a:off x="4283075" y="3644900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5507038" y="3787775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>
            <a:off x="2338388" y="3787775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flipV="1">
            <a:off x="5580063" y="3500437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V="1">
            <a:off x="2338388" y="4292600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7" name="Oval 17"/>
          <p:cNvSpPr>
            <a:spLocks noChangeArrowheads="1"/>
          </p:cNvSpPr>
          <p:nvPr/>
        </p:nvSpPr>
        <p:spPr bwMode="auto">
          <a:xfrm>
            <a:off x="2771775" y="3429000"/>
            <a:ext cx="3960813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8" name="Oval 18"/>
          <p:cNvSpPr>
            <a:spLocks noChangeArrowheads="1"/>
          </p:cNvSpPr>
          <p:nvPr/>
        </p:nvSpPr>
        <p:spPr bwMode="auto">
          <a:xfrm>
            <a:off x="478790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flipH="1" flipV="1">
            <a:off x="4211638" y="3932237"/>
            <a:ext cx="5762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 flipH="1">
            <a:off x="5003800" y="3787775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>
            <a:off x="6443663" y="4364037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6269038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279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8AE2-C9A9-7047-B3B8-1D234A761965}" type="slidenum">
              <a:rPr lang="de-DE"/>
              <a:pPr/>
              <a:t>54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Beobachtung:</a:t>
            </a:r>
            <a:r>
              <a:rPr lang="de-DE"/>
              <a:t> Schrumpft man starke ZHKs zu einzelnen Knoten, dann ergibt sich DAG.</a:t>
            </a: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>
            <a:off x="4572000" y="3932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29" name="Oval 5"/>
          <p:cNvSpPr>
            <a:spLocks noChangeArrowheads="1"/>
          </p:cNvSpPr>
          <p:nvPr/>
        </p:nvSpPr>
        <p:spPr bwMode="auto">
          <a:xfrm>
            <a:off x="2700338" y="3068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3708400" y="2708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>
            <a:off x="5003800" y="25637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5868988" y="3284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flipH="1" flipV="1">
            <a:off x="2987675" y="3284488"/>
            <a:ext cx="15128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H="1">
            <a:off x="4787900" y="3500388"/>
            <a:ext cx="1081088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 flipV="1">
            <a:off x="2987675" y="285268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3995738" y="2636788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5219700" y="2779663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2051050" y="2779663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 flipV="1">
            <a:off x="5292725" y="2492325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0" name="Line 16"/>
          <p:cNvSpPr>
            <a:spLocks noChangeShapeType="1"/>
          </p:cNvSpPr>
          <p:nvPr/>
        </p:nvSpPr>
        <p:spPr bwMode="auto">
          <a:xfrm flipV="1">
            <a:off x="2051050" y="3284488"/>
            <a:ext cx="5762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1" name="Oval 17"/>
          <p:cNvSpPr>
            <a:spLocks noChangeArrowheads="1"/>
          </p:cNvSpPr>
          <p:nvPr/>
        </p:nvSpPr>
        <p:spPr bwMode="auto">
          <a:xfrm>
            <a:off x="2484438" y="2420888"/>
            <a:ext cx="3960812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2" name="Oval 18"/>
          <p:cNvSpPr>
            <a:spLocks noChangeArrowheads="1"/>
          </p:cNvSpPr>
          <p:nvPr/>
        </p:nvSpPr>
        <p:spPr bwMode="auto">
          <a:xfrm>
            <a:off x="4500563" y="3211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3" name="Line 19"/>
          <p:cNvSpPr>
            <a:spLocks noChangeShapeType="1"/>
          </p:cNvSpPr>
          <p:nvPr/>
        </p:nvSpPr>
        <p:spPr bwMode="auto">
          <a:xfrm flipH="1" flipV="1">
            <a:off x="3924300" y="292412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4" name="Line 20"/>
          <p:cNvSpPr>
            <a:spLocks noChangeShapeType="1"/>
          </p:cNvSpPr>
          <p:nvPr/>
        </p:nvSpPr>
        <p:spPr bwMode="auto">
          <a:xfrm flipH="1">
            <a:off x="4716463" y="2779663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5" name="Line 21"/>
          <p:cNvSpPr>
            <a:spLocks noChangeShapeType="1"/>
          </p:cNvSpPr>
          <p:nvPr/>
        </p:nvSpPr>
        <p:spPr bwMode="auto">
          <a:xfrm>
            <a:off x="6156325" y="3355925"/>
            <a:ext cx="7921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6" name="Line 22"/>
          <p:cNvSpPr>
            <a:spLocks noChangeShapeType="1"/>
          </p:cNvSpPr>
          <p:nvPr/>
        </p:nvSpPr>
        <p:spPr bwMode="auto">
          <a:xfrm flipH="1">
            <a:off x="4500563" y="443701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7" name="Oval 23"/>
          <p:cNvSpPr>
            <a:spLocks noChangeArrowheads="1"/>
          </p:cNvSpPr>
          <p:nvPr/>
        </p:nvSpPr>
        <p:spPr bwMode="auto">
          <a:xfrm>
            <a:off x="4067175" y="5084713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59448" name="Line 24"/>
          <p:cNvSpPr>
            <a:spLocks noChangeShapeType="1"/>
          </p:cNvSpPr>
          <p:nvPr/>
        </p:nvSpPr>
        <p:spPr bwMode="auto">
          <a:xfrm>
            <a:off x="3492500" y="4940250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9" name="Line 25"/>
          <p:cNvSpPr>
            <a:spLocks noChangeShapeType="1"/>
          </p:cNvSpPr>
          <p:nvPr/>
        </p:nvSpPr>
        <p:spPr bwMode="auto">
          <a:xfrm flipV="1">
            <a:off x="3492500" y="544507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0" name="Line 26"/>
          <p:cNvSpPr>
            <a:spLocks noChangeShapeType="1"/>
          </p:cNvSpPr>
          <p:nvPr/>
        </p:nvSpPr>
        <p:spPr bwMode="auto">
          <a:xfrm flipV="1">
            <a:off x="4716463" y="4940250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4932363" y="5445075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3A12-C30D-264C-9210-5C8EF0F93DA9}" type="slidenum">
              <a:rPr lang="de-DE"/>
              <a:pPr/>
              <a:t>55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0451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0452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0453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0454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0455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0456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0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0461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2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3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0464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0465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6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7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8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0469" name="AutoShape 21"/>
          <p:cNvCxnSpPr>
            <a:cxnSpLocks noChangeShapeType="1"/>
            <a:stCxn id="360454" idx="0"/>
            <a:endCxn id="360463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0470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0471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72" name="Oval 24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3" name="Oval 25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4" name="Oval 26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5" name="Oval 27"/>
          <p:cNvSpPr>
            <a:spLocks noChangeArrowheads="1"/>
          </p:cNvSpPr>
          <p:nvPr/>
        </p:nvSpPr>
        <p:spPr bwMode="auto">
          <a:xfrm>
            <a:off x="3995738" y="4724400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6" name="Oval 28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2" grpId="0" animBg="1"/>
      <p:bldP spid="360473" grpId="0" animBg="1"/>
      <p:bldP spid="360474" grpId="0" animBg="1"/>
      <p:bldP spid="360475" grpId="0" animBg="1"/>
      <p:bldP spid="36047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BAF-53CC-D64C-8CA3-E04825C6E709}" type="slidenum">
              <a:rPr lang="de-DE"/>
              <a:pPr/>
              <a:t>56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1475" name="Oval 3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6" name="Oval 4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7" name="Oval 5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8" name="Oval 6"/>
          <p:cNvSpPr>
            <a:spLocks noChangeArrowheads="1"/>
          </p:cNvSpPr>
          <p:nvPr/>
        </p:nvSpPr>
        <p:spPr bwMode="auto">
          <a:xfrm>
            <a:off x="4211638" y="515778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9" name="Oval 7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H="1" flipV="1">
            <a:off x="2268538" y="2636838"/>
            <a:ext cx="2873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1908175" y="2781300"/>
            <a:ext cx="71438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 flipH="1">
            <a:off x="2339975" y="4581525"/>
            <a:ext cx="3603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 flipV="1">
            <a:off x="6084888" y="2492375"/>
            <a:ext cx="5746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4" name="Line 12"/>
          <p:cNvSpPr>
            <a:spLocks noChangeShapeType="1"/>
          </p:cNvSpPr>
          <p:nvPr/>
        </p:nvSpPr>
        <p:spPr bwMode="auto">
          <a:xfrm flipH="1" flipV="1">
            <a:off x="4356100" y="4724400"/>
            <a:ext cx="144463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6280150" y="4260850"/>
            <a:ext cx="954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DAG</a:t>
            </a:r>
          </a:p>
        </p:txBody>
      </p:sp>
    </p:spTree>
    <p:extLst>
      <p:ext uri="{BB962C8B-B14F-4D97-AF65-F5344CB8AC3E}">
        <p14:creationId xmlns:p14="http://schemas.microsoft.com/office/powerpoint/2010/main" val="23186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AB64-E73A-E54D-AC0C-CE988DB314F2}" type="slidenum">
              <a:rPr lang="de-DE"/>
              <a:pPr/>
              <a:t>57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Ziel:</a:t>
            </a:r>
            <a:r>
              <a:rPr lang="de-DE" dirty="0"/>
              <a:t> Finde alle starken ZHKs im Graphen in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#Knoten,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#Kanten)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Verwende DFS-Verfahren mit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>
                <a:solidFill>
                  <a:schemeClr val="hlink"/>
                </a:solidFill>
              </a:rPr>
              <a:t>1..n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Am Ende: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[v]=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/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sind in derselben starken ZHK </a:t>
            </a:r>
          </a:p>
        </p:txBody>
      </p:sp>
      <p:sp>
        <p:nvSpPr>
          <p:cNvPr id="2" name="Rechteck 1"/>
          <p:cNvSpPr/>
          <p:nvPr/>
        </p:nvSpPr>
        <p:spPr>
          <a:xfrm>
            <a:off x="266429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err="1">
                <a:solidFill>
                  <a:srgbClr val="0000FF"/>
                </a:solidFill>
              </a:rPr>
              <a:t>Depth</a:t>
            </a:r>
            <a:r>
              <a:rPr lang="de-DE" sz="1200" i="1" dirty="0">
                <a:solidFill>
                  <a:srgbClr val="0000FF"/>
                </a:solidFill>
              </a:rPr>
              <a:t>-first </a:t>
            </a:r>
            <a:r>
              <a:rPr lang="de-DE" sz="1200" i="1" dirty="0" err="1">
                <a:solidFill>
                  <a:srgbClr val="0000FF"/>
                </a:solidFill>
              </a:rPr>
              <a:t>search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and</a:t>
            </a:r>
            <a:r>
              <a:rPr lang="de-DE" sz="1200" i="1" dirty="0">
                <a:solidFill>
                  <a:srgbClr val="0000FF"/>
                </a:solidFill>
              </a:rPr>
              <a:t> linear </a:t>
            </a:r>
            <a:r>
              <a:rPr lang="de-DE" sz="1200" i="1" dirty="0" err="1">
                <a:solidFill>
                  <a:srgbClr val="0000FF"/>
                </a:solidFill>
              </a:rPr>
              <a:t>graph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In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SIAM Journal on Computing</a:t>
            </a:r>
            <a:r>
              <a:rPr lang="de-DE" sz="1200" dirty="0">
                <a:solidFill>
                  <a:srgbClr val="0000FF"/>
                </a:solidFill>
              </a:rPr>
              <a:t>. Bd. </a:t>
            </a:r>
            <a:r>
              <a:rPr lang="de-DE" sz="1200" dirty="0" smtClean="0">
                <a:solidFill>
                  <a:srgbClr val="0000FF"/>
                </a:solidFill>
              </a:rPr>
              <a:t>1, </a:t>
            </a:r>
            <a:r>
              <a:rPr lang="de-DE" sz="1200" dirty="0">
                <a:solidFill>
                  <a:srgbClr val="0000FF"/>
                </a:solidFill>
              </a:rPr>
              <a:t>Nr. 2, S. 146-</a:t>
            </a:r>
            <a:r>
              <a:rPr lang="de-DE" sz="1200" dirty="0" smtClean="0">
                <a:solidFill>
                  <a:srgbClr val="0000FF"/>
                </a:solidFill>
              </a:rPr>
              <a:t>160,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801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A16E-B06E-5D43-8628-313F0371A301}" type="slidenum">
              <a:rPr lang="de-DE"/>
              <a:pPr/>
              <a:t>58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/>
              <a:t>Betrachte DFS auf </a:t>
            </a:r>
            <a:r>
              <a:rPr lang="de-DE" sz="24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Sei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 err="1">
                <a:solidFill>
                  <a:schemeClr val="hlink"/>
                </a:solidFill>
              </a:rPr>
              <a:t>,E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bereits besuchter Teilgraph von </a:t>
            </a:r>
            <a:r>
              <a:rPr lang="de-DE" sz="2400" dirty="0">
                <a:solidFill>
                  <a:schemeClr val="hlink"/>
                </a:solidFill>
              </a:rPr>
              <a:t>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Ziel:</a:t>
            </a:r>
            <a:r>
              <a:rPr lang="de-DE" sz="2400" dirty="0"/>
              <a:t> bewahre starke ZHKs in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 smtClean="0">
                <a:solidFill>
                  <a:schemeClr val="accent2"/>
                </a:solidFill>
              </a:rPr>
              <a:t>Idee:</a:t>
            </a:r>
          </a:p>
          <a:p>
            <a:pPr lvl="1">
              <a:lnSpc>
                <a:spcPct val="90000"/>
              </a:lnSpc>
            </a:pPr>
            <a:r>
              <a:rPr lang="de-DE" sz="2200" dirty="0" smtClean="0"/>
              <a:t>a</a:t>
            </a:r>
            <a:r>
              <a:rPr lang="de-DE" sz="2200" dirty="0"/>
              <a:t>)</a:t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endParaRPr lang="de-DE" sz="2200" dirty="0" smtClean="0"/>
          </a:p>
          <a:p>
            <a:pPr lvl="1">
              <a:lnSpc>
                <a:spcPct val="90000"/>
              </a:lnSpc>
            </a:pPr>
            <a:r>
              <a:rPr lang="de-DE" sz="2200" dirty="0" smtClean="0"/>
              <a:t>b</a:t>
            </a:r>
            <a:r>
              <a:rPr lang="de-DE" sz="2200" dirty="0"/>
              <a:t>)</a:t>
            </a:r>
            <a:br>
              <a:rPr lang="de-DE" sz="2200" dirty="0"/>
            </a:br>
            <a:endParaRPr lang="de-DE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</a:t>
            </a:r>
          </a:p>
        </p:txBody>
      </p:sp>
      <p:sp>
        <p:nvSpPr>
          <p:cNvPr id="363524" name="Oval 4"/>
          <p:cNvSpPr>
            <a:spLocks noChangeArrowheads="1"/>
          </p:cNvSpPr>
          <p:nvPr/>
        </p:nvSpPr>
        <p:spPr bwMode="auto">
          <a:xfrm>
            <a:off x="2124075" y="306871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5" name="Oval 5"/>
          <p:cNvSpPr>
            <a:spLocks noChangeArrowheads="1"/>
          </p:cNvSpPr>
          <p:nvPr/>
        </p:nvSpPr>
        <p:spPr bwMode="auto">
          <a:xfrm>
            <a:off x="4284663" y="2852812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6" name="Oval 6"/>
          <p:cNvSpPr>
            <a:spLocks noChangeArrowheads="1"/>
          </p:cNvSpPr>
          <p:nvPr/>
        </p:nvSpPr>
        <p:spPr bwMode="auto">
          <a:xfrm>
            <a:off x="3419475" y="3573537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7" name="Oval 7"/>
          <p:cNvSpPr>
            <a:spLocks noChangeArrowheads="1"/>
          </p:cNvSpPr>
          <p:nvPr/>
        </p:nvSpPr>
        <p:spPr bwMode="auto">
          <a:xfrm>
            <a:off x="5867400" y="3357637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8" name="Oval 8"/>
          <p:cNvSpPr>
            <a:spLocks noChangeArrowheads="1"/>
          </p:cNvSpPr>
          <p:nvPr/>
        </p:nvSpPr>
        <p:spPr bwMode="auto">
          <a:xfrm>
            <a:off x="5435600" y="321476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2843213" y="3068712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5076825" y="3140150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 flipV="1">
            <a:off x="3851275" y="3284612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2" name="Line 12"/>
          <p:cNvSpPr>
            <a:spLocks noChangeShapeType="1"/>
          </p:cNvSpPr>
          <p:nvPr/>
        </p:nvSpPr>
        <p:spPr bwMode="auto">
          <a:xfrm>
            <a:off x="2843213" y="3500512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3" name="Line 13"/>
          <p:cNvSpPr>
            <a:spLocks noChangeShapeType="1"/>
          </p:cNvSpPr>
          <p:nvPr/>
        </p:nvSpPr>
        <p:spPr bwMode="auto">
          <a:xfrm flipH="1">
            <a:off x="3851275" y="3500512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4932363" y="3716412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3535" name="Oval 15"/>
          <p:cNvSpPr>
            <a:spLocks noChangeArrowheads="1"/>
          </p:cNvSpPr>
          <p:nvPr/>
        </p:nvSpPr>
        <p:spPr bwMode="auto">
          <a:xfrm>
            <a:off x="3059113" y="2708350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5867400" y="2636912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37" name="Oval 17"/>
          <p:cNvSpPr>
            <a:spLocks noChangeArrowheads="1"/>
          </p:cNvSpPr>
          <p:nvPr/>
        </p:nvSpPr>
        <p:spPr bwMode="auto">
          <a:xfrm>
            <a:off x="2051050" y="49403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8" name="Oval 18"/>
          <p:cNvSpPr>
            <a:spLocks noChangeArrowheads="1"/>
          </p:cNvSpPr>
          <p:nvPr/>
        </p:nvSpPr>
        <p:spPr bwMode="auto">
          <a:xfrm>
            <a:off x="3562350" y="53721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9" name="Oval 19"/>
          <p:cNvSpPr>
            <a:spLocks noChangeArrowheads="1"/>
          </p:cNvSpPr>
          <p:nvPr/>
        </p:nvSpPr>
        <p:spPr bwMode="auto">
          <a:xfrm>
            <a:off x="4859338" y="4868937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0" name="Oval 20"/>
          <p:cNvSpPr>
            <a:spLocks noChangeArrowheads="1"/>
          </p:cNvSpPr>
          <p:nvPr/>
        </p:nvSpPr>
        <p:spPr bwMode="auto">
          <a:xfrm>
            <a:off x="5291138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1" name="Line 21"/>
          <p:cNvSpPr>
            <a:spLocks noChangeShapeType="1"/>
          </p:cNvSpPr>
          <p:nvPr/>
        </p:nvSpPr>
        <p:spPr bwMode="auto">
          <a:xfrm>
            <a:off x="5507038" y="5084837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2" name="Oval 22"/>
          <p:cNvSpPr>
            <a:spLocks noChangeArrowheads="1"/>
          </p:cNvSpPr>
          <p:nvPr/>
        </p:nvSpPr>
        <p:spPr bwMode="auto">
          <a:xfrm>
            <a:off x="6299200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3" name="Oval 23"/>
          <p:cNvSpPr>
            <a:spLocks noChangeArrowheads="1"/>
          </p:cNvSpPr>
          <p:nvPr/>
        </p:nvSpPr>
        <p:spPr bwMode="auto">
          <a:xfrm>
            <a:off x="6154738" y="4868937"/>
            <a:ext cx="503237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6731000" y="4940375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45" name="Line 25"/>
          <p:cNvSpPr>
            <a:spLocks noChangeShapeType="1"/>
          </p:cNvSpPr>
          <p:nvPr/>
        </p:nvSpPr>
        <p:spPr bwMode="auto">
          <a:xfrm>
            <a:off x="2770188" y="5300737"/>
            <a:ext cx="7921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6" name="Line 26"/>
          <p:cNvSpPr>
            <a:spLocks noChangeShapeType="1"/>
          </p:cNvSpPr>
          <p:nvPr/>
        </p:nvSpPr>
        <p:spPr bwMode="auto">
          <a:xfrm flipV="1">
            <a:off x="4354513" y="5300737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7" name="Line 27"/>
          <p:cNvSpPr>
            <a:spLocks noChangeShapeType="1"/>
          </p:cNvSpPr>
          <p:nvPr/>
        </p:nvSpPr>
        <p:spPr bwMode="auto">
          <a:xfrm>
            <a:off x="2843213" y="5084837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8" name="Text Box 28"/>
          <p:cNvSpPr txBox="1">
            <a:spLocks noChangeArrowheads="1"/>
          </p:cNvSpPr>
          <p:nvPr/>
        </p:nvSpPr>
        <p:spPr bwMode="auto">
          <a:xfrm>
            <a:off x="4211638" y="32846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</p:spTree>
    <p:extLst>
      <p:ext uri="{BB962C8B-B14F-4D97-AF65-F5344CB8AC3E}">
        <p14:creationId xmlns:p14="http://schemas.microsoft.com/office/powerpoint/2010/main" val="33907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3" grpId="0" animBg="1"/>
      <p:bldP spid="363535" grpId="0" animBg="1"/>
      <p:bldP spid="363536" grpId="0"/>
      <p:bldP spid="363537" grpId="0" animBg="1"/>
      <p:bldP spid="363538" grpId="0" animBg="1"/>
      <p:bldP spid="363539" grpId="0" animBg="1"/>
      <p:bldP spid="363540" grpId="0" animBg="1"/>
      <p:bldP spid="363541" grpId="0" animBg="1"/>
      <p:bldP spid="363542" grpId="0" animBg="1"/>
      <p:bldP spid="363543" grpId="0" animBg="1"/>
      <p:bldP spid="363544" grpId="0"/>
      <p:bldP spid="363545" grpId="0" animBg="1"/>
      <p:bldP spid="363546" grpId="0" animBg="1"/>
      <p:bldP spid="363547" grpId="0" animBg="1"/>
      <p:bldP spid="36354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AEA2-8BD9-FA40-B105-700FC809380C}" type="slidenum">
              <a:rPr lang="de-DE"/>
              <a:pPr/>
              <a:t>59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/>
              <a:t>Warum ZHKs zu einer zusammenfassbar?</a:t>
            </a:r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r>
              <a:rPr lang="de-DE"/>
              <a:t>Grund:</a:t>
            </a:r>
          </a:p>
        </p:txBody>
      </p:sp>
      <p:sp>
        <p:nvSpPr>
          <p:cNvPr id="364548" name="Oval 4"/>
          <p:cNvSpPr>
            <a:spLocks noChangeArrowheads="1"/>
          </p:cNvSpPr>
          <p:nvPr/>
        </p:nvSpPr>
        <p:spPr bwMode="auto">
          <a:xfrm>
            <a:off x="1620838" y="220461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9" name="Oval 5"/>
          <p:cNvSpPr>
            <a:spLocks noChangeArrowheads="1"/>
          </p:cNvSpPr>
          <p:nvPr/>
        </p:nvSpPr>
        <p:spPr bwMode="auto">
          <a:xfrm>
            <a:off x="3781425" y="1988716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2916238" y="2709441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5364163" y="249354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4932363" y="235066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V="1">
            <a:off x="2339975" y="2204616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4573588" y="2276054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 flipV="1">
            <a:off x="3348038" y="2420516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2339975" y="2636416"/>
            <a:ext cx="5762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7" name="Line 13"/>
          <p:cNvSpPr>
            <a:spLocks noChangeShapeType="1"/>
          </p:cNvSpPr>
          <p:nvPr/>
        </p:nvSpPr>
        <p:spPr bwMode="auto">
          <a:xfrm flipH="1">
            <a:off x="3348038" y="2636416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4429125" y="2852316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4559" name="Oval 15"/>
          <p:cNvSpPr>
            <a:spLocks noChangeArrowheads="1"/>
          </p:cNvSpPr>
          <p:nvPr/>
        </p:nvSpPr>
        <p:spPr bwMode="auto">
          <a:xfrm>
            <a:off x="2555875" y="1844254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5364163" y="1772816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3708400" y="242051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  <p:sp>
        <p:nvSpPr>
          <p:cNvPr id="364562" name="Oval 18"/>
          <p:cNvSpPr>
            <a:spLocks noChangeArrowheads="1"/>
          </p:cNvSpPr>
          <p:nvPr/>
        </p:nvSpPr>
        <p:spPr bwMode="auto">
          <a:xfrm>
            <a:off x="5580063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3" name="Oval 19"/>
          <p:cNvSpPr>
            <a:spLocks noChangeArrowheads="1"/>
          </p:cNvSpPr>
          <p:nvPr/>
        </p:nvSpPr>
        <p:spPr bwMode="auto">
          <a:xfrm>
            <a:off x="270033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4" name="Oval 20"/>
          <p:cNvSpPr>
            <a:spLocks noChangeArrowheads="1"/>
          </p:cNvSpPr>
          <p:nvPr/>
        </p:nvSpPr>
        <p:spPr bwMode="auto">
          <a:xfrm>
            <a:off x="3779838" y="45096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5" name="Oval 21"/>
          <p:cNvSpPr>
            <a:spLocks noChangeArrowheads="1"/>
          </p:cNvSpPr>
          <p:nvPr/>
        </p:nvSpPr>
        <p:spPr bwMode="auto">
          <a:xfrm>
            <a:off x="4932363" y="44382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6" name="Oval 22"/>
          <p:cNvSpPr>
            <a:spLocks noChangeArrowheads="1"/>
          </p:cNvSpPr>
          <p:nvPr/>
        </p:nvSpPr>
        <p:spPr bwMode="auto">
          <a:xfrm>
            <a:off x="608488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7" name="Oval 23"/>
          <p:cNvSpPr>
            <a:spLocks noChangeArrowheads="1"/>
          </p:cNvSpPr>
          <p:nvPr/>
        </p:nvSpPr>
        <p:spPr bwMode="auto">
          <a:xfrm>
            <a:off x="3563938" y="4077866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8" name="Oval 24"/>
          <p:cNvSpPr>
            <a:spLocks noChangeArrowheads="1"/>
          </p:cNvSpPr>
          <p:nvPr/>
        </p:nvSpPr>
        <p:spPr bwMode="auto">
          <a:xfrm>
            <a:off x="1476375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9" name="Oval 25"/>
          <p:cNvSpPr>
            <a:spLocks noChangeArrowheads="1"/>
          </p:cNvSpPr>
          <p:nvPr/>
        </p:nvSpPr>
        <p:spPr bwMode="auto">
          <a:xfrm>
            <a:off x="5795963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0" name="Oval 26"/>
          <p:cNvSpPr>
            <a:spLocks noChangeArrowheads="1"/>
          </p:cNvSpPr>
          <p:nvPr/>
        </p:nvSpPr>
        <p:spPr bwMode="auto">
          <a:xfrm>
            <a:off x="2771775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1" name="Oval 27"/>
          <p:cNvSpPr>
            <a:spLocks noChangeArrowheads="1"/>
          </p:cNvSpPr>
          <p:nvPr/>
        </p:nvSpPr>
        <p:spPr bwMode="auto">
          <a:xfrm>
            <a:off x="1763713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2" name="Oval 28"/>
          <p:cNvSpPr>
            <a:spLocks noChangeArrowheads="1"/>
          </p:cNvSpPr>
          <p:nvPr/>
        </p:nvSpPr>
        <p:spPr bwMode="auto">
          <a:xfrm>
            <a:off x="6948488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3" name="Text Box 29"/>
          <p:cNvSpPr txBox="1">
            <a:spLocks noChangeArrowheads="1"/>
          </p:cNvSpPr>
          <p:nvPr/>
        </p:nvSpPr>
        <p:spPr bwMode="auto">
          <a:xfrm>
            <a:off x="1619250" y="494146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64574" name="Text Box 30"/>
          <p:cNvSpPr txBox="1">
            <a:spLocks noChangeArrowheads="1"/>
          </p:cNvSpPr>
          <p:nvPr/>
        </p:nvSpPr>
        <p:spPr bwMode="auto">
          <a:xfrm>
            <a:off x="6877050" y="4870029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64575" name="Line 31"/>
          <p:cNvSpPr>
            <a:spLocks noChangeShapeType="1"/>
          </p:cNvSpPr>
          <p:nvPr/>
        </p:nvSpPr>
        <p:spPr bwMode="auto">
          <a:xfrm flipV="1">
            <a:off x="2916238" y="46541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6" name="Line 32"/>
          <p:cNvSpPr>
            <a:spLocks noChangeShapeType="1"/>
          </p:cNvSpPr>
          <p:nvPr/>
        </p:nvSpPr>
        <p:spPr bwMode="auto">
          <a:xfrm>
            <a:off x="5148263" y="4581104"/>
            <a:ext cx="9366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7" name="Line 33"/>
          <p:cNvSpPr>
            <a:spLocks noChangeShapeType="1"/>
          </p:cNvSpPr>
          <p:nvPr/>
        </p:nvSpPr>
        <p:spPr bwMode="auto">
          <a:xfrm flipH="1">
            <a:off x="2987675" y="5446291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4578" name="AutoShape 34"/>
          <p:cNvCxnSpPr>
            <a:cxnSpLocks noChangeShapeType="1"/>
            <a:stCxn id="364564" idx="0"/>
            <a:endCxn id="364565" idx="0"/>
          </p:cNvCxnSpPr>
          <p:nvPr/>
        </p:nvCxnSpPr>
        <p:spPr bwMode="auto">
          <a:xfrm rot="16200000">
            <a:off x="4428332" y="3897685"/>
            <a:ext cx="71437" cy="1152525"/>
          </a:xfrm>
          <a:prstGeom prst="curvedConnector3">
            <a:avLst>
              <a:gd name="adj1" fmla="val 41555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79" name="AutoShape 35"/>
          <p:cNvCxnSpPr>
            <a:cxnSpLocks noChangeShapeType="1"/>
            <a:stCxn id="364566" idx="7"/>
            <a:endCxn id="364572" idx="1"/>
          </p:cNvCxnSpPr>
          <p:nvPr/>
        </p:nvCxnSpPr>
        <p:spPr bwMode="auto">
          <a:xfrm rot="5400000" flipV="1">
            <a:off x="6480175" y="4762079"/>
            <a:ext cx="288925" cy="711200"/>
          </a:xfrm>
          <a:prstGeom prst="curvedConnector3">
            <a:avLst>
              <a:gd name="adj1" fmla="val -549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0" name="AutoShape 36"/>
          <p:cNvCxnSpPr>
            <a:cxnSpLocks noChangeShapeType="1"/>
            <a:stCxn id="364572" idx="3"/>
            <a:endCxn id="364569" idx="5"/>
          </p:cNvCxnSpPr>
          <p:nvPr/>
        </p:nvCxnSpPr>
        <p:spPr bwMode="auto">
          <a:xfrm rot="5400000">
            <a:off x="6444457" y="4951785"/>
            <a:ext cx="71437" cy="1000125"/>
          </a:xfrm>
          <a:prstGeom prst="curvedConnector3">
            <a:avLst>
              <a:gd name="adj1" fmla="val 28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1" name="AutoShape 37"/>
          <p:cNvCxnSpPr>
            <a:cxnSpLocks noChangeShapeType="1"/>
            <a:stCxn id="364571" idx="7"/>
            <a:endCxn id="364563" idx="1"/>
          </p:cNvCxnSpPr>
          <p:nvPr/>
        </p:nvCxnSpPr>
        <p:spPr bwMode="auto">
          <a:xfrm rot="16200000">
            <a:off x="2195513" y="4725566"/>
            <a:ext cx="288925" cy="784225"/>
          </a:xfrm>
          <a:prstGeom prst="curvedConnector3">
            <a:avLst>
              <a:gd name="adj1" fmla="val 104944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2" name="AutoShape 38"/>
          <p:cNvCxnSpPr>
            <a:cxnSpLocks noChangeShapeType="1"/>
            <a:stCxn id="364570" idx="3"/>
            <a:endCxn id="364571" idx="5"/>
          </p:cNvCxnSpPr>
          <p:nvPr/>
        </p:nvCxnSpPr>
        <p:spPr bwMode="auto">
          <a:xfrm rot="16200000" flipV="1">
            <a:off x="2339975" y="5024017"/>
            <a:ext cx="71437" cy="855662"/>
          </a:xfrm>
          <a:prstGeom prst="curvedConnector3">
            <a:avLst>
              <a:gd name="adj1" fmla="val -186667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5580063" y="3861966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für alle </a:t>
            </a:r>
            <a:r>
              <a:rPr lang="de-DE">
                <a:solidFill>
                  <a:schemeClr val="hlink"/>
                </a:solidFill>
              </a:rPr>
              <a:t>v,w</a:t>
            </a:r>
            <a:r>
              <a:rPr lang="de-DE"/>
              <a:t>: Weg von</a:t>
            </a:r>
            <a:br>
              <a:rPr lang="de-DE"/>
            </a:b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nach </a:t>
            </a:r>
            <a:r>
              <a:rPr lang="de-DE">
                <a:solidFill>
                  <a:schemeClr val="hlink"/>
                </a:solidFill>
              </a:rPr>
              <a:t>w</a:t>
            </a:r>
            <a:r>
              <a:rPr lang="de-DE"/>
              <a:t> und umgekehrt</a:t>
            </a:r>
          </a:p>
        </p:txBody>
      </p:sp>
    </p:spTree>
    <p:extLst>
      <p:ext uri="{BB962C8B-B14F-4D97-AF65-F5344CB8AC3E}">
        <p14:creationId xmlns:p14="http://schemas.microsoft.com/office/powerpoint/2010/main" val="40008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FC7-8726-E544-BED1-4C371A45FCFF}" type="slidenum">
              <a:rPr lang="de-DE"/>
              <a:pPr/>
              <a:t>6</a:t>
            </a:fld>
            <a:endParaRPr lang="de-DE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</a:t>
            </a:r>
            <a:r>
              <a:rPr lang="de-DE" dirty="0" smtClean="0">
                <a:solidFill>
                  <a:schemeClr val="accent2"/>
                </a:solidFill>
              </a:rPr>
              <a:t>Folgenden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nur gerichtete Graphen</a:t>
            </a:r>
            <a:r>
              <a:rPr lang="de-DE" dirty="0"/>
              <a:t>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Modellierung </a:t>
            </a:r>
            <a:r>
              <a:rPr lang="de-DE" dirty="0"/>
              <a:t>eines </a:t>
            </a:r>
            <a:r>
              <a:rPr lang="de-DE" dirty="0" err="1"/>
              <a:t>ungerichteten</a:t>
            </a:r>
            <a:r>
              <a:rPr lang="de-DE" dirty="0"/>
              <a:t> Graphen als gerichteter Graph: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aktuelle Anzahl Knoten 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aktuelle Anzahl Kanten</a:t>
            </a:r>
          </a:p>
        </p:txBody>
      </p:sp>
      <p:sp>
        <p:nvSpPr>
          <p:cNvPr id="292868" name="Oval 4"/>
          <p:cNvSpPr>
            <a:spLocks noChangeArrowheads="1"/>
          </p:cNvSpPr>
          <p:nvPr/>
        </p:nvSpPr>
        <p:spPr bwMode="auto">
          <a:xfrm>
            <a:off x="190976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>
            <a:off x="33496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2125663" y="292449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50768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658971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5292725" y="2924498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5292725" y="2995935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4068763" y="299593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611188" y="3284984"/>
            <a:ext cx="789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/>
              <a:t>Ungerichtete</a:t>
            </a:r>
            <a:r>
              <a:rPr lang="de-DE" sz="2400" dirty="0"/>
              <a:t> Kante ersetzt durch zwei gerichtete Kanten.</a:t>
            </a:r>
          </a:p>
        </p:txBody>
      </p:sp>
    </p:spTree>
    <p:extLst>
      <p:ext uri="{BB962C8B-B14F-4D97-AF65-F5344CB8AC3E}">
        <p14:creationId xmlns:p14="http://schemas.microsoft.com/office/powerpoint/2010/main" val="14089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63AF-81AE-6A46-8C5B-C154D026EFE4}" type="slidenum">
              <a:rPr lang="de-DE"/>
              <a:pPr/>
              <a:t>60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Beispiel</a:t>
            </a:r>
          </a:p>
        </p:txBody>
      </p:sp>
      <p:sp>
        <p:nvSpPr>
          <p:cNvPr id="365571" name="Oval 3"/>
          <p:cNvSpPr>
            <a:spLocks noChangeArrowheads="1"/>
          </p:cNvSpPr>
          <p:nvPr/>
        </p:nvSpPr>
        <p:spPr bwMode="auto">
          <a:xfrm>
            <a:off x="1763713" y="45085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5572" name="Oval 4"/>
          <p:cNvSpPr>
            <a:spLocks noChangeArrowheads="1"/>
          </p:cNvSpPr>
          <p:nvPr/>
        </p:nvSpPr>
        <p:spPr bwMode="auto">
          <a:xfrm>
            <a:off x="2987675" y="378938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5573" name="Oval 5"/>
          <p:cNvSpPr>
            <a:spLocks noChangeArrowheads="1"/>
          </p:cNvSpPr>
          <p:nvPr/>
        </p:nvSpPr>
        <p:spPr bwMode="auto">
          <a:xfrm>
            <a:off x="4211638" y="3140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5574" name="Oval 6"/>
          <p:cNvSpPr>
            <a:spLocks noChangeArrowheads="1"/>
          </p:cNvSpPr>
          <p:nvPr/>
        </p:nvSpPr>
        <p:spPr bwMode="auto">
          <a:xfrm>
            <a:off x="5508625" y="24209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5575" name="Oval 7"/>
          <p:cNvSpPr>
            <a:spLocks noChangeArrowheads="1"/>
          </p:cNvSpPr>
          <p:nvPr/>
        </p:nvSpPr>
        <p:spPr bwMode="auto">
          <a:xfrm>
            <a:off x="680402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 flipV="1">
            <a:off x="2268538" y="4148162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7" name="Line 9"/>
          <p:cNvSpPr>
            <a:spLocks noChangeShapeType="1"/>
          </p:cNvSpPr>
          <p:nvPr/>
        </p:nvSpPr>
        <p:spPr bwMode="auto">
          <a:xfrm flipV="1">
            <a:off x="3492500" y="3500462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8" name="Line 10"/>
          <p:cNvSpPr>
            <a:spLocks noChangeShapeType="1"/>
          </p:cNvSpPr>
          <p:nvPr/>
        </p:nvSpPr>
        <p:spPr bwMode="auto">
          <a:xfrm flipV="1">
            <a:off x="4716463" y="2852762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 flipV="1">
            <a:off x="6011863" y="2132037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0" name="Oval 12"/>
          <p:cNvSpPr>
            <a:spLocks noChangeArrowheads="1"/>
          </p:cNvSpPr>
          <p:nvPr/>
        </p:nvSpPr>
        <p:spPr bwMode="auto">
          <a:xfrm>
            <a:off x="4211638" y="19891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 flipH="1" flipV="1">
            <a:off x="4716463" y="2276500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2" name="Line 14"/>
          <p:cNvSpPr>
            <a:spLocks noChangeShapeType="1"/>
          </p:cNvSpPr>
          <p:nvPr/>
        </p:nvSpPr>
        <p:spPr bwMode="auto">
          <a:xfrm flipH="1">
            <a:off x="4427538" y="2492400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3" name="Oval 15"/>
          <p:cNvSpPr>
            <a:spLocks noChangeArrowheads="1"/>
          </p:cNvSpPr>
          <p:nvPr/>
        </p:nvSpPr>
        <p:spPr bwMode="auto">
          <a:xfrm>
            <a:off x="2916238" y="22765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5584" name="Oval 16"/>
          <p:cNvSpPr>
            <a:spLocks noChangeArrowheads="1"/>
          </p:cNvSpPr>
          <p:nvPr/>
        </p:nvSpPr>
        <p:spPr bwMode="auto">
          <a:xfrm>
            <a:off x="169227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5585" name="Line 17"/>
          <p:cNvSpPr>
            <a:spLocks noChangeShapeType="1"/>
          </p:cNvSpPr>
          <p:nvPr/>
        </p:nvSpPr>
        <p:spPr bwMode="auto">
          <a:xfrm flipV="1">
            <a:off x="3203575" y="2781325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6" name="Line 18"/>
          <p:cNvSpPr>
            <a:spLocks noChangeShapeType="1"/>
          </p:cNvSpPr>
          <p:nvPr/>
        </p:nvSpPr>
        <p:spPr bwMode="auto">
          <a:xfrm flipH="1" flipV="1">
            <a:off x="2051050" y="2276500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7" name="Line 19"/>
          <p:cNvSpPr>
            <a:spLocks noChangeShapeType="1"/>
          </p:cNvSpPr>
          <p:nvPr/>
        </p:nvSpPr>
        <p:spPr bwMode="auto">
          <a:xfrm>
            <a:off x="1908175" y="2276500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 flipH="1" flipV="1">
            <a:off x="2195513" y="2060600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5589" name="AutoShape 21"/>
          <p:cNvCxnSpPr>
            <a:cxnSpLocks noChangeShapeType="1"/>
            <a:stCxn id="365574" idx="0"/>
            <a:endCxn id="365583" idx="0"/>
          </p:cNvCxnSpPr>
          <p:nvPr/>
        </p:nvCxnSpPr>
        <p:spPr bwMode="auto">
          <a:xfrm rot="5400000" flipH="1">
            <a:off x="4392613" y="1052537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5590" name="Oval 22"/>
          <p:cNvSpPr>
            <a:spLocks noChangeArrowheads="1"/>
          </p:cNvSpPr>
          <p:nvPr/>
        </p:nvSpPr>
        <p:spPr bwMode="auto">
          <a:xfrm>
            <a:off x="4140200" y="450852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5591" name="Line 23"/>
          <p:cNvSpPr>
            <a:spLocks noChangeShapeType="1"/>
          </p:cNvSpPr>
          <p:nvPr/>
        </p:nvSpPr>
        <p:spPr bwMode="auto">
          <a:xfrm flipH="1" flipV="1">
            <a:off x="3492500" y="4148162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92" name="Oval 24"/>
          <p:cNvSpPr>
            <a:spLocks noChangeArrowheads="1"/>
          </p:cNvSpPr>
          <p:nvPr/>
        </p:nvSpPr>
        <p:spPr bwMode="auto">
          <a:xfrm>
            <a:off x="3995738" y="4364062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3" name="Oval 25"/>
          <p:cNvSpPr>
            <a:spLocks noChangeArrowheads="1"/>
          </p:cNvSpPr>
          <p:nvPr/>
        </p:nvSpPr>
        <p:spPr bwMode="auto">
          <a:xfrm>
            <a:off x="2843213" y="3644925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4" name="Oval 26"/>
          <p:cNvSpPr>
            <a:spLocks noChangeArrowheads="1"/>
          </p:cNvSpPr>
          <p:nvPr/>
        </p:nvSpPr>
        <p:spPr bwMode="auto">
          <a:xfrm>
            <a:off x="1619250" y="4364062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5" name="Oval 27"/>
          <p:cNvSpPr>
            <a:spLocks noChangeArrowheads="1"/>
          </p:cNvSpPr>
          <p:nvPr/>
        </p:nvSpPr>
        <p:spPr bwMode="auto">
          <a:xfrm>
            <a:off x="2771775" y="2132037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6" name="Oval 28"/>
          <p:cNvSpPr>
            <a:spLocks noChangeArrowheads="1"/>
          </p:cNvSpPr>
          <p:nvPr/>
        </p:nvSpPr>
        <p:spPr bwMode="auto">
          <a:xfrm rot="-239444">
            <a:off x="2551113" y="1846287"/>
            <a:ext cx="1296987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7" name="Oval 29"/>
          <p:cNvSpPr>
            <a:spLocks noChangeArrowheads="1"/>
          </p:cNvSpPr>
          <p:nvPr/>
        </p:nvSpPr>
        <p:spPr bwMode="auto">
          <a:xfrm>
            <a:off x="154781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8" name="Oval 30"/>
          <p:cNvSpPr>
            <a:spLocks noChangeArrowheads="1"/>
          </p:cNvSpPr>
          <p:nvPr/>
        </p:nvSpPr>
        <p:spPr bwMode="auto">
          <a:xfrm>
            <a:off x="4067175" y="2997225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9" name="Oval 31"/>
          <p:cNvSpPr>
            <a:spLocks noChangeArrowheads="1"/>
          </p:cNvSpPr>
          <p:nvPr/>
        </p:nvSpPr>
        <p:spPr bwMode="auto">
          <a:xfrm>
            <a:off x="5364163" y="22765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0" name="Oval 32"/>
          <p:cNvSpPr>
            <a:spLocks noChangeArrowheads="1"/>
          </p:cNvSpPr>
          <p:nvPr/>
        </p:nvSpPr>
        <p:spPr bwMode="auto">
          <a:xfrm rot="-1562588">
            <a:off x="2124075" y="1450281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1" name="Oval 33"/>
          <p:cNvSpPr>
            <a:spLocks noChangeArrowheads="1"/>
          </p:cNvSpPr>
          <p:nvPr/>
        </p:nvSpPr>
        <p:spPr bwMode="auto">
          <a:xfrm>
            <a:off x="4067175" y="1844700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2" name="Oval 34"/>
          <p:cNvSpPr>
            <a:spLocks noChangeArrowheads="1"/>
          </p:cNvSpPr>
          <p:nvPr/>
        </p:nvSpPr>
        <p:spPr bwMode="auto">
          <a:xfrm>
            <a:off x="665956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3" name="Text Box 35"/>
          <p:cNvSpPr txBox="1">
            <a:spLocks noChangeArrowheads="1"/>
          </p:cNvSpPr>
          <p:nvPr/>
        </p:nvSpPr>
        <p:spPr bwMode="auto">
          <a:xfrm>
            <a:off x="1042988" y="5445150"/>
            <a:ext cx="708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Problem: wie fasst man ZHKs effizient zusammen?</a:t>
            </a:r>
          </a:p>
        </p:txBody>
      </p:sp>
    </p:spTree>
    <p:extLst>
      <p:ext uri="{BB962C8B-B14F-4D97-AF65-F5344CB8AC3E}">
        <p14:creationId xmlns:p14="http://schemas.microsoft.com/office/powerpoint/2010/main" val="737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92" grpId="0" animBg="1"/>
      <p:bldP spid="365593" grpId="0" animBg="1"/>
      <p:bldP spid="365593" grpId="1" animBg="1"/>
      <p:bldP spid="365594" grpId="0" animBg="1"/>
      <p:bldP spid="365595" grpId="0" animBg="1"/>
      <p:bldP spid="365595" grpId="1" animBg="1"/>
      <p:bldP spid="365596" grpId="0" animBg="1"/>
      <p:bldP spid="365596" grpId="1" animBg="1"/>
      <p:bldP spid="365597" grpId="0" animBg="1"/>
      <p:bldP spid="365598" grpId="0" animBg="1"/>
      <p:bldP spid="365598" grpId="1" animBg="1"/>
      <p:bldP spid="365599" grpId="0" animBg="1"/>
      <p:bldP spid="365599" grpId="1" animBg="1"/>
      <p:bldP spid="365600" grpId="0" animBg="1"/>
      <p:bldP spid="365601" grpId="0" animBg="1"/>
      <p:bldP spid="365601" grpId="1" animBg="1"/>
      <p:bldP spid="365602" grpId="0" animBg="1"/>
      <p:bldP spid="3656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B95-F830-0840-A742-1FBE225C14EC}" type="slidenum">
              <a:rPr lang="de-DE"/>
              <a:pPr/>
              <a:t>61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>
                <a:solidFill>
                  <a:schemeClr val="accent2"/>
                </a:solidFill>
              </a:rPr>
              <a:t>Definition:</a:t>
            </a:r>
          </a:p>
          <a:p>
            <a:r>
              <a:rPr lang="de-DE" sz="3200" dirty="0"/>
              <a:t>          : </a:t>
            </a:r>
            <a:r>
              <a:rPr lang="de-DE" sz="3200" dirty="0">
                <a:solidFill>
                  <a:srgbClr val="FF0000"/>
                </a:solidFill>
              </a:rPr>
              <a:t>unfertiger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    : </a:t>
            </a:r>
            <a:r>
              <a:rPr lang="de-DE" sz="3200" dirty="0">
                <a:solidFill>
                  <a:srgbClr val="FF0000"/>
                </a:solidFill>
              </a:rPr>
              <a:t>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Eine ZHK in </a:t>
            </a:r>
            <a:r>
              <a:rPr lang="de-DE" sz="3200" dirty="0">
                <a:solidFill>
                  <a:schemeClr val="hlink"/>
                </a:solidFill>
              </a:rPr>
              <a:t>G</a:t>
            </a:r>
            <a:r>
              <a:rPr lang="de-DE" sz="3200" dirty="0"/>
              <a:t> heißt </a:t>
            </a:r>
            <a:r>
              <a:rPr lang="de-DE" sz="3200" dirty="0">
                <a:solidFill>
                  <a:srgbClr val="FF0000"/>
                </a:solidFill>
              </a:rPr>
              <a:t>offen</a:t>
            </a:r>
            <a:r>
              <a:rPr lang="de-DE" sz="3200" dirty="0"/>
              <a:t>, falls sie noch unfertige Knoten enthält. Sonst heißt sie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(</a:t>
            </a:r>
            <a:r>
              <a:rPr lang="de-DE" sz="3200" dirty="0"/>
              <a:t>und ihre Knoten) </a:t>
            </a:r>
            <a:r>
              <a:rPr lang="de-DE" sz="3200" dirty="0">
                <a:solidFill>
                  <a:srgbClr val="FF0000"/>
                </a:solidFill>
              </a:rPr>
              <a:t>geschlossen</a:t>
            </a:r>
            <a:r>
              <a:rPr lang="de-DE" sz="3200" dirty="0"/>
              <a:t>.</a:t>
            </a:r>
          </a:p>
          <a:p>
            <a:r>
              <a:rPr lang="de-DE" sz="3200" dirty="0">
                <a:solidFill>
                  <a:srgbClr val="FF0000"/>
                </a:solidFill>
              </a:rPr>
              <a:t>Repräsentant</a:t>
            </a:r>
            <a:r>
              <a:rPr lang="de-DE" sz="3200" dirty="0"/>
              <a:t> einer ZHK: Knoten mit kleinster </a:t>
            </a:r>
            <a:r>
              <a:rPr lang="de-DE" sz="3200" dirty="0" err="1"/>
              <a:t>dfsNum</a:t>
            </a:r>
            <a:r>
              <a:rPr lang="de-DE" sz="3200" dirty="0"/>
              <a:t>.</a:t>
            </a:r>
          </a:p>
        </p:txBody>
      </p:sp>
      <p:sp>
        <p:nvSpPr>
          <p:cNvPr id="366596" name="Oval 4"/>
          <p:cNvSpPr>
            <a:spLocks noChangeArrowheads="1"/>
          </p:cNvSpPr>
          <p:nvPr/>
        </p:nvSpPr>
        <p:spPr bwMode="auto">
          <a:xfrm>
            <a:off x="798962" y="1894405"/>
            <a:ext cx="358775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7" name="Oval 5"/>
          <p:cNvSpPr>
            <a:spLocks noChangeArrowheads="1"/>
          </p:cNvSpPr>
          <p:nvPr/>
        </p:nvSpPr>
        <p:spPr bwMode="auto">
          <a:xfrm>
            <a:off x="798962" y="2542105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8" name="Oval 6"/>
          <p:cNvSpPr>
            <a:spLocks noChangeArrowheads="1"/>
          </p:cNvSpPr>
          <p:nvPr/>
        </p:nvSpPr>
        <p:spPr bwMode="auto">
          <a:xfrm>
            <a:off x="1375224" y="1894405"/>
            <a:ext cx="358775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1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3E6A-3ED6-F749-A715-B26D61A700E5}" type="slidenum">
              <a:rPr lang="de-DE"/>
              <a:pPr/>
              <a:t>62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offenen </a:t>
            </a:r>
            <a:r>
              <a:rPr lang="de-DE" dirty="0"/>
              <a:t>ZHKs sortiert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nach </a:t>
            </a:r>
            <a:r>
              <a:rPr lang="de-DE" dirty="0"/>
              <a:t>DFS-Nummern.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Repräsentanten </a:t>
            </a:r>
            <a:br>
              <a:rPr lang="de-DE" dirty="0" smtClean="0"/>
            </a:br>
            <a:r>
              <a:rPr lang="de-DE" dirty="0" smtClean="0"/>
              <a:t>partitionieren </a:t>
            </a:r>
            <a:r>
              <a:rPr lang="de-DE" dirty="0"/>
              <a:t>diese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Folge </a:t>
            </a:r>
            <a:r>
              <a:rPr lang="de-DE" dirty="0"/>
              <a:t>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pic>
        <p:nvPicPr>
          <p:cNvPr id="2" name="Bild 1" descr="Screen Shot 2015-06-12 at 09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355976" cy="2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63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 sind </a:t>
            </a:r>
            <a:r>
              <a:rPr lang="de-DE" dirty="0">
                <a:solidFill>
                  <a:srgbClr val="FF0000"/>
                </a:solidFill>
              </a:rPr>
              <a:t>Invarianten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offenen ZHKs sortiert nach DFS-Nummern. Die </a:t>
            </a:r>
            <a:r>
              <a:rPr lang="de-DE" dirty="0" smtClean="0"/>
              <a:t>Repräsentanten </a:t>
            </a:r>
            <a:r>
              <a:rPr lang="de-DE" dirty="0"/>
              <a:t>partitionieren diese 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6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595D-3421-9940-8750-CC7D19C01A9F}" type="slidenum">
              <a:rPr lang="de-DE"/>
              <a:pPr/>
              <a:t>64</a:t>
            </a:fld>
            <a:endParaRPr lang="de-DE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Wir betrachten verschiedene Fälle</a:t>
            </a:r>
          </a:p>
          <a:p>
            <a:endParaRPr lang="de-DE"/>
          </a:p>
        </p:txBody>
      </p:sp>
      <p:sp>
        <p:nvSpPr>
          <p:cNvPr id="369668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69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0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1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2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3" name="Oval 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4" name="Oval 1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5" name="Oval 1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7" name="Line 13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8" name="Line 14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9" name="Line 15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0" name="Line 16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1" name="Line 17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2" name="Line 18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3" name="Oval 19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69684" name="Oval 20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5" name="Oval 21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7" name="Oval 23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69689" name="Line 25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0" name="Line 26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1" name="Line 27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2" name="Line 28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3" name="Line 29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4" name="Line 30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5" name="Text Box 31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69696" name="Line 32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7" name="Text Box 33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9" name="Oval 35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69702" name="Line 38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7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8196-DDF0-154E-8D10-F217E28842E1}" type="slidenum">
              <a:rPr lang="de-DE"/>
              <a:pPr/>
              <a:t>65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1: Kante zu unfertigem Knoten</a:t>
            </a:r>
          </a:p>
          <a:p>
            <a:endParaRPr lang="de-DE"/>
          </a:p>
        </p:txBody>
      </p:sp>
      <p:sp>
        <p:nvSpPr>
          <p:cNvPr id="370692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5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6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3" name="Oval 15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0704" name="Oval 16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5" name="Oval 17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7" name="Oval 19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2844800" y="3860999"/>
            <a:ext cx="1800225" cy="865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6" name="Oval 28"/>
          <p:cNvSpPr>
            <a:spLocks noChangeArrowheads="1"/>
          </p:cNvSpPr>
          <p:nvPr/>
        </p:nvSpPr>
        <p:spPr bwMode="auto">
          <a:xfrm rot="-687328">
            <a:off x="1973263" y="3510161"/>
            <a:ext cx="3887787" cy="1438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7" name="Oval 2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8" name="Oval 3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9" name="Oval 3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0" name="Line 32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1" name="Line 33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2" name="Line 34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0724" name="Line 36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5" name="Oval 37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0727" name="Text Box 39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0728" name="Line 40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9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4" grpId="0" animBg="1"/>
      <p:bldP spid="370705" grpId="0" animBg="1"/>
      <p:bldP spid="370712" grpId="0" animBg="1"/>
      <p:bldP spid="3707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5F5C-C031-C441-B9D7-54818A5D0BF0}" type="slidenum">
              <a:rPr lang="de-DE"/>
              <a:pPr/>
              <a:t>66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2: Kante zu geschlossenem Knoten</a:t>
            </a:r>
          </a:p>
          <a:p>
            <a:endParaRPr lang="de-DE"/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7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1728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0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1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1739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0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1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3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1746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7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51" name="Line 39"/>
          <p:cNvSpPr>
            <a:spLocks noChangeShapeType="1"/>
          </p:cNvSpPr>
          <p:nvPr/>
        </p:nvSpPr>
        <p:spPr bwMode="auto">
          <a:xfrm flipH="1" flipV="1">
            <a:off x="4141788" y="3501207"/>
            <a:ext cx="431800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E702-279A-114E-AD45-125ABA065CFC}" type="slidenum">
              <a:rPr lang="de-DE"/>
              <a:pPr/>
              <a:t>67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3: Kante zu fertigem Knoten</a:t>
            </a:r>
          </a:p>
          <a:p>
            <a:endParaRPr lang="de-DE"/>
          </a:p>
        </p:txBody>
      </p:sp>
      <p:sp>
        <p:nvSpPr>
          <p:cNvPr id="372740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2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3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4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1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2752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3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4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5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9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0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1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2763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4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5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6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7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8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9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1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72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2773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2774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5" name="Line 39"/>
          <p:cNvSpPr>
            <a:spLocks noChangeShapeType="1"/>
          </p:cNvSpPr>
          <p:nvPr/>
        </p:nvSpPr>
        <p:spPr bwMode="auto">
          <a:xfrm>
            <a:off x="4716463" y="4076452"/>
            <a:ext cx="503237" cy="288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6" name="Oval 40"/>
          <p:cNvSpPr>
            <a:spLocks noChangeArrowheads="1"/>
          </p:cNvSpPr>
          <p:nvPr/>
        </p:nvSpPr>
        <p:spPr bwMode="auto">
          <a:xfrm>
            <a:off x="5219700" y="4293940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01EB-A7F3-E642-9E4A-BF43CF244FF7}" type="slidenum">
              <a:rPr lang="de-DE"/>
              <a:pPr/>
              <a:t>68</a:t>
            </a:fld>
            <a:endParaRPr lang="de-DE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4: Kante zu nicht exploriertem Knoten</a:t>
            </a:r>
          </a:p>
          <a:p>
            <a:endParaRPr lang="de-DE"/>
          </a:p>
        </p:txBody>
      </p:sp>
      <p:sp>
        <p:nvSpPr>
          <p:cNvPr id="373764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5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6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7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8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5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3776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7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8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9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0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2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3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4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5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6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3787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8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9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0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1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2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3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3794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5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6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3797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3798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9" name="Line 39"/>
          <p:cNvSpPr>
            <a:spLocks noChangeShapeType="1"/>
          </p:cNvSpPr>
          <p:nvPr/>
        </p:nvSpPr>
        <p:spPr bwMode="auto">
          <a:xfrm flipV="1">
            <a:off x="4643438" y="3357315"/>
            <a:ext cx="433387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800" name="Oval 40"/>
          <p:cNvSpPr>
            <a:spLocks noChangeArrowheads="1"/>
          </p:cNvSpPr>
          <p:nvPr/>
        </p:nvSpPr>
        <p:spPr bwMode="auto">
          <a:xfrm>
            <a:off x="5076825" y="3212852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801" name="Oval 41"/>
          <p:cNvSpPr>
            <a:spLocks noChangeArrowheads="1"/>
          </p:cNvSpPr>
          <p:nvPr/>
        </p:nvSpPr>
        <p:spPr bwMode="auto">
          <a:xfrm>
            <a:off x="5003800" y="31414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0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1275-0A43-3F40-A81C-864DB4443D39}" type="slidenum">
              <a:rPr lang="de-DE"/>
              <a:pPr/>
              <a:t>69</a:t>
            </a:fld>
            <a:endParaRPr lang="de-DE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89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1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2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9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1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3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4811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2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3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4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5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6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7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4818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9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20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4821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4822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23" name="Line 39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7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16" grpId="0" animBg="1"/>
      <p:bldP spid="3748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442-2180-D64F-8350-5B4307BD36E1}" type="slidenum">
              <a:rPr lang="de-DE"/>
              <a:pPr/>
              <a:t>7</a:t>
            </a:fld>
            <a:endParaRPr lang="de-DE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Graphen</a:t>
            </a:r>
            <a:endParaRPr lang="de-DE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de-DE" dirty="0" smtClean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Distanz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Länge </a:t>
            </a:r>
            <a:r>
              <a:rPr lang="de-DE" dirty="0"/>
              <a:t>eines kürzesten gerichteten </a:t>
            </a:r>
            <a:r>
              <a:rPr lang="de-DE" dirty="0" smtClean="0"/>
              <a:t>Weges</a:t>
            </a:r>
            <a:br>
              <a:rPr lang="de-DE" dirty="0" smtClean="0"/>
            </a:br>
            <a:r>
              <a:rPr lang="de-DE" dirty="0" smtClean="0"/>
              <a:t>	von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accent2"/>
                </a:solidFill>
              </a:rPr>
              <a:t>v</a:t>
            </a:r>
            <a:r>
              <a:rPr lang="de-DE" dirty="0"/>
              <a:t> in </a:t>
            </a:r>
            <a:r>
              <a:rPr lang="de-DE" dirty="0" smtClean="0">
                <a:solidFill>
                  <a:schemeClr val="accent2"/>
                </a:solidFill>
              </a:rPr>
              <a:t>G, ∞ </a:t>
            </a:r>
            <a:r>
              <a:rPr lang="de-DE" dirty="0" smtClean="0"/>
              <a:t>wenn</a:t>
            </a:r>
            <a:r>
              <a:rPr lang="de-DE" dirty="0" smtClean="0">
                <a:solidFill>
                  <a:schemeClr val="accent2"/>
                </a:solidFill>
              </a:rPr>
              <a:t> v </a:t>
            </a:r>
            <a:r>
              <a:rPr lang="de-DE" dirty="0" smtClean="0">
                <a:solidFill>
                  <a:srgbClr val="000000"/>
                </a:solidFill>
              </a:rPr>
              <a:t>von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nicht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erreichbar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D=</a:t>
            </a:r>
            <a:r>
              <a:rPr lang="de-DE" dirty="0" err="1">
                <a:solidFill>
                  <a:schemeClr val="accent2"/>
                </a:solidFill>
              </a:rPr>
              <a:t>max</a:t>
            </a:r>
            <a:r>
              <a:rPr lang="de-DE" baseline="-25000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Durchmesser</a:t>
            </a:r>
            <a:r>
              <a:rPr lang="de-DE" dirty="0"/>
              <a:t> von </a:t>
            </a:r>
            <a:r>
              <a:rPr lang="de-DE" dirty="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 flipV="1">
            <a:off x="2209800" y="3491334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2209800" y="4405734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 flipV="1">
            <a:off x="3505200" y="4481934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10000" y="3567534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 flipV="1">
            <a:off x="4876800" y="3872334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4876800" y="4558134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 flipH="1">
            <a:off x="6096000" y="3948534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1981200" y="41771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581400" y="3338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4648200" y="4329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276600" y="5091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5943600" y="5243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6372225" y="37453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1508125" y="398822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505200" y="364690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4643438" y="3818359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6918325" y="4547022"/>
            <a:ext cx="847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D=4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3203575" y="453749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3203575" y="5042322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65" name="Oval 25"/>
          <p:cNvSpPr>
            <a:spLocks noChangeArrowheads="1"/>
          </p:cNvSpPr>
          <p:nvPr/>
        </p:nvSpPr>
        <p:spPr bwMode="auto">
          <a:xfrm>
            <a:off x="6300788" y="3673897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781800" y="362696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H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228184" y="527159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F</a:t>
            </a: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4" grpId="0" animBg="1"/>
      <p:bldP spid="31746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DF8F-81BB-034C-BBAC-EA9265CD25CE}" type="slidenum">
              <a:rPr lang="de-DE"/>
              <a:pPr/>
              <a:t>70</a:t>
            </a:fld>
            <a:endParaRPr lang="de-DE"/>
          </a:p>
        </p:txBody>
      </p:sp>
      <p:sp>
        <p:nvSpPr>
          <p:cNvPr id="375810" name="Oval 2"/>
          <p:cNvSpPr>
            <a:spLocks noChangeArrowheads="1"/>
          </p:cNvSpPr>
          <p:nvPr/>
        </p:nvSpPr>
        <p:spPr bwMode="auto">
          <a:xfrm rot="-1165313">
            <a:off x="3995738" y="3572644"/>
            <a:ext cx="1873250" cy="1223963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5813" name="Oval 5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4" name="Oval 6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5" name="Oval 7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7" name="Oval 9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4" name="Oval 16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5825" name="Oval 17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6" name="Oval 18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9" name="Text Box 21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5836" name="Oval 28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7" name="Oval 29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8" name="Oval 30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9" name="Line 31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5843" name="Line 35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4" name="Line 36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5" name="Line 37"/>
          <p:cNvSpPr>
            <a:spLocks noChangeShapeType="1"/>
          </p:cNvSpPr>
          <p:nvPr/>
        </p:nvSpPr>
        <p:spPr bwMode="auto">
          <a:xfrm flipH="1">
            <a:off x="3563938" y="4077469"/>
            <a:ext cx="25923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5867400" y="3069407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geschlossener Knoten</a:t>
            </a: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6084888" y="4869632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 ZHK</a:t>
            </a:r>
          </a:p>
        </p:txBody>
      </p:sp>
    </p:spTree>
    <p:extLst>
      <p:ext uri="{BB962C8B-B14F-4D97-AF65-F5344CB8AC3E}">
        <p14:creationId xmlns:p14="http://schemas.microsoft.com/office/powerpoint/2010/main" val="17210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  <p:bldP spid="375826" grpId="0" animBg="1"/>
      <p:bldP spid="375833" grpId="0" animBg="1"/>
      <p:bldP spid="375835" grpId="0"/>
      <p:bldP spid="375842" grpId="0"/>
      <p:bldP spid="375844" grpId="0" animBg="1"/>
      <p:bldP spid="375845" grpId="0" animBg="1"/>
      <p:bldP spid="375846" grpId="0"/>
      <p:bldP spid="37584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1F5-EFA4-B640-A409-7FA0010ADAFF}" type="slidenum">
              <a:rPr lang="de-DE"/>
              <a:pPr/>
              <a:t>71</a:t>
            </a:fld>
            <a:endParaRPr lang="de-DE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Eine geschlossene </a:t>
            </a:r>
            <a:r>
              <a:rPr lang="de-DE" dirty="0" smtClean="0"/>
              <a:t>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</a:t>
            </a:r>
            <a:r>
              <a:rPr lang="de-DE" dirty="0" smtClean="0"/>
              <a:t>im besuchten Teilgraphen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 smtClean="0"/>
              <a:t> ist </a:t>
            </a:r>
            <a:r>
              <a:rPr lang="de-DE" dirty="0"/>
              <a:t>eine ZHK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: geschlossener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: ZHK in</a:t>
            </a:r>
            <a:r>
              <a:rPr lang="de-DE" dirty="0">
                <a:solidFill>
                  <a:schemeClr val="hlink"/>
                </a:solidFill>
              </a:rPr>
              <a:t> G</a:t>
            </a:r>
            <a:r>
              <a:rPr lang="de-DE" dirty="0"/>
              <a:t>, die</a:t>
            </a:r>
            <a:r>
              <a:rPr lang="de-DE" dirty="0">
                <a:solidFill>
                  <a:schemeClr val="hlink"/>
                </a:solidFill>
              </a:rPr>
              <a:t> 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: ZHK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, die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/>
              <a:t>Es gilt: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Zu zeigen: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endParaRPr lang="de-DE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0491-5E7B-C341-803C-7DF5A6574823}" type="slidenum">
              <a:rPr lang="de-DE"/>
              <a:pPr/>
              <a:t>72</a:t>
            </a:fld>
            <a:endParaRPr lang="de-DE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Beweis: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: beliebiger Knoten in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r>
              <a:rPr lang="de-DE" sz="2800" dirty="0"/>
              <a:t>Es gibt gerichteten Kreis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smtClean="0">
                <a:solidFill>
                  <a:srgbClr val="000000"/>
                </a:solidFill>
              </a:rPr>
              <a:t>Nutze </a:t>
            </a:r>
            <a:r>
              <a:rPr lang="de-DE" sz="2800" dirty="0" smtClean="0">
                <a:solidFill>
                  <a:schemeClr val="accent2"/>
                </a:solidFill>
              </a:rPr>
              <a:t>Invariante </a:t>
            </a:r>
            <a:r>
              <a:rPr lang="de-DE" sz="2800" dirty="0">
                <a:solidFill>
                  <a:schemeClr val="accent2"/>
                </a:solidFill>
              </a:rPr>
              <a:t>1:</a:t>
            </a:r>
            <a:r>
              <a:rPr lang="de-DE" sz="2800" dirty="0"/>
              <a:t> alle Knoten in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geschlossen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Da alle Kanten geschlossener Knoten exploriert worden sind, ist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G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daher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endParaRPr lang="de-DE" sz="2800" baseline="-25000" dirty="0">
              <a:solidFill>
                <a:schemeClr val="hlink"/>
              </a:solidFill>
            </a:endParaRPr>
          </a:p>
        </p:txBody>
      </p:sp>
      <p:sp>
        <p:nvSpPr>
          <p:cNvPr id="377860" name="Oval 4"/>
          <p:cNvSpPr>
            <a:spLocks noChangeArrowheads="1"/>
          </p:cNvSpPr>
          <p:nvPr/>
        </p:nvSpPr>
        <p:spPr bwMode="auto">
          <a:xfrm>
            <a:off x="5940425" y="1440210"/>
            <a:ext cx="223202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1" name="Oval 5"/>
          <p:cNvSpPr>
            <a:spLocks noChangeArrowheads="1"/>
          </p:cNvSpPr>
          <p:nvPr/>
        </p:nvSpPr>
        <p:spPr bwMode="auto">
          <a:xfrm>
            <a:off x="6372225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7524750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6372225" y="144021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7380288" y="144021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5" name="Oval 9"/>
          <p:cNvSpPr>
            <a:spLocks noChangeArrowheads="1"/>
          </p:cNvSpPr>
          <p:nvPr/>
        </p:nvSpPr>
        <p:spPr bwMode="auto">
          <a:xfrm>
            <a:off x="2843213" y="41770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2843213" y="374526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7" name="Oval 11"/>
          <p:cNvSpPr>
            <a:spLocks noChangeArrowheads="1"/>
          </p:cNvSpPr>
          <p:nvPr/>
        </p:nvSpPr>
        <p:spPr bwMode="auto">
          <a:xfrm>
            <a:off x="5651500" y="39611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5580063" y="360238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9" name="Oval 13"/>
          <p:cNvSpPr>
            <a:spLocks noChangeArrowheads="1"/>
          </p:cNvSpPr>
          <p:nvPr/>
        </p:nvSpPr>
        <p:spPr bwMode="auto">
          <a:xfrm>
            <a:off x="3490913" y="367382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0" name="Oval 14"/>
          <p:cNvSpPr>
            <a:spLocks noChangeArrowheads="1"/>
          </p:cNvSpPr>
          <p:nvPr/>
        </p:nvSpPr>
        <p:spPr bwMode="auto">
          <a:xfrm>
            <a:off x="4716463" y="360238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1" name="Oval 15"/>
          <p:cNvSpPr>
            <a:spLocks noChangeArrowheads="1"/>
          </p:cNvSpPr>
          <p:nvPr/>
        </p:nvSpPr>
        <p:spPr bwMode="auto">
          <a:xfrm>
            <a:off x="4283075" y="43929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 flipV="1">
            <a:off x="3059113" y="3889723"/>
            <a:ext cx="4318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3" name="Line 17"/>
          <p:cNvSpPr>
            <a:spLocks noChangeShapeType="1"/>
          </p:cNvSpPr>
          <p:nvPr/>
        </p:nvSpPr>
        <p:spPr bwMode="auto">
          <a:xfrm>
            <a:off x="3708400" y="374526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4932363" y="3745260"/>
            <a:ext cx="7191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5" name="Line 19"/>
          <p:cNvSpPr>
            <a:spLocks noChangeShapeType="1"/>
          </p:cNvSpPr>
          <p:nvPr/>
        </p:nvSpPr>
        <p:spPr bwMode="auto">
          <a:xfrm flipH="1">
            <a:off x="4498975" y="4177060"/>
            <a:ext cx="1152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 flipH="1" flipV="1">
            <a:off x="3059113" y="4321523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4211638" y="388972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877050" y="172913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375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73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 Invarianten</a:t>
            </a:r>
            <a:endParaRPr lang="de-DE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 smtClean="0"/>
              <a:t>Alle </a:t>
            </a:r>
            <a:r>
              <a:rPr lang="de-DE" dirty="0"/>
              <a:t>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offenen ZHKs sortiert nach DFS-Nummern. Die </a:t>
            </a:r>
            <a:r>
              <a:rPr lang="de-DE" dirty="0" smtClean="0"/>
              <a:t>Repräsentanten </a:t>
            </a:r>
            <a:r>
              <a:rPr lang="de-DE" dirty="0"/>
              <a:t>partitionieren diese 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60" y="3064729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8785" y="3064729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52022" y="3064729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56847" y="3064729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43960" y="559718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74878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52022" y="559718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756847" y="559718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6008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64910" y="559718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174465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292080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79690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300142" y="559718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804967" y="559718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30820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813030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694383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733788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8248166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3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FC5C-368B-5247-915C-D0DA9B908167}" type="slidenum">
              <a:rPr lang="de-DE"/>
              <a:pPr/>
              <a:t>74</a:t>
            </a:fld>
            <a:endParaRPr lang="de-DE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Invarianten 2 und </a:t>
            </a:r>
            <a:r>
              <a:rPr lang="de-DE" dirty="0" smtClean="0">
                <a:solidFill>
                  <a:schemeClr val="accent2"/>
                </a:solidFill>
              </a:rPr>
              <a:t>3:</a:t>
            </a:r>
            <a:r>
              <a:rPr lang="de-DE" dirty="0"/>
              <a:t> </a:t>
            </a:r>
            <a:endParaRPr lang="de-DE" dirty="0" smtClean="0"/>
          </a:p>
          <a:p>
            <a:pPr>
              <a:buFontTx/>
              <a:buNone/>
            </a:pPr>
            <a:r>
              <a:rPr lang="de-DE" dirty="0" smtClean="0"/>
              <a:t>einfache </a:t>
            </a:r>
            <a:r>
              <a:rPr lang="de-DE" dirty="0"/>
              <a:t>Methode, um offene ZHKs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</a:t>
            </a:r>
            <a:r>
              <a:rPr lang="de-DE" dirty="0" smtClean="0"/>
              <a:t>zu repräsentieren</a:t>
            </a:r>
            <a:r>
              <a:rPr lang="de-DE" dirty="0"/>
              <a:t>:</a:t>
            </a:r>
          </a:p>
          <a:p>
            <a:r>
              <a:rPr lang="de-DE" dirty="0"/>
              <a:t>Wir verwalten Folge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/>
              <a:t> aller offenen (nicht geschl.) Knoten in steigender DFS-Nummer und eine Teilfolge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aller offenen ZHK-Repräsentanten</a:t>
            </a:r>
          </a:p>
          <a:p>
            <a:r>
              <a:rPr lang="de-DE" dirty="0">
                <a:solidFill>
                  <a:schemeClr val="hlink"/>
                </a:solidFill>
              </a:rPr>
              <a:t>Stack</a:t>
            </a:r>
            <a:r>
              <a:rPr lang="de-DE" dirty="0"/>
              <a:t> ausreichend für beide Folgen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26853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27733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276600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781425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2846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478948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124075" y="4653136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1" name="Line 11"/>
          <p:cNvSpPr>
            <a:spLocks noChangeShapeType="1"/>
          </p:cNvSpPr>
          <p:nvPr/>
        </p:nvSpPr>
        <p:spPr bwMode="auto">
          <a:xfrm>
            <a:off x="2124075" y="4653136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>
            <a:off x="2124075" y="5302423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5795963" y="4942061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3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75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Wiederholung: Tiefensuche-Schema</a:t>
            </a:r>
            <a:endParaRPr lang="de-DE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</a:t>
            </a:r>
            <a:r>
              <a:rPr lang="de-DE" sz="2000" dirty="0" smtClean="0">
                <a:solidFill>
                  <a:schemeClr val="accent2"/>
                </a:solidFill>
              </a:rPr>
              <a:t>Prozedur </a:t>
            </a:r>
            <a:r>
              <a:rPr lang="de-DE" sz="2000" smtClean="0">
                <a:solidFill>
                  <a:schemeClr val="accent2"/>
                </a:solidFill>
              </a:rPr>
              <a:t>= Bestimme ZHKs</a:t>
            </a:r>
            <a:r>
              <a:rPr lang="de-DE" sz="2000" dirty="0">
                <a:solidFill>
                  <a:schemeClr val="accent2"/>
                </a:solidFill>
              </a:rPr>
              <a:t/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s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V</a:t>
            </a:r>
            <a:r>
              <a:rPr lang="de-DE" sz="2000" dirty="0" smtClean="0"/>
              <a:t> </a:t>
            </a:r>
            <a:r>
              <a:rPr lang="de-DE" sz="2000" dirty="0"/>
              <a:t>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E</a:t>
            </a:r>
            <a:r>
              <a:rPr lang="de-DE" sz="2000" dirty="0" smtClean="0"/>
              <a:t> </a:t>
            </a:r>
            <a:r>
              <a:rPr lang="de-DE" sz="2000" dirty="0"/>
              <a:t>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/>
              <a:t>Prozeduren </a:t>
            </a:r>
            <a:r>
              <a:rPr lang="de-DE" sz="2400" dirty="0"/>
              <a:t>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4596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C2E9-477E-5D41-ADBF-EAD9F504A243}" type="slidenum">
              <a:rPr lang="de-DE"/>
              <a:pPr/>
              <a:t>76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init</a:t>
            </a:r>
            <a:r>
              <a:rPr lang="de-DE" dirty="0" smtClean="0">
                <a:solidFill>
                  <a:srgbClr val="FF0000"/>
                </a:solidFill>
              </a:rPr>
              <a:t>()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r>
              <a:rPr lang="de-DE" dirty="0">
                <a:solidFill>
                  <a:schemeClr val="accent2"/>
                </a:solidFill>
              </a:rPr>
              <a:t/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>
                <a:solidFill>
                  <a:schemeClr val="hlink"/>
                </a:solidFill>
              </a:rPr>
              <a:t> = &lt;&gt;: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= &lt;&gt;: 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>
                <a:solidFill>
                  <a:schemeClr val="hlink"/>
                </a:solidFill>
              </a:rPr>
              <a:t/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:=1</a:t>
            </a:r>
            <a:r>
              <a:rPr lang="de-DE" dirty="0"/>
              <a:t/>
            </a:r>
            <a:br>
              <a:rPr lang="de-DE" dirty="0"/>
            </a:b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rgbClr val="FF0000"/>
                </a:solidFill>
              </a:rPr>
              <a:t>root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)</a:t>
            </a:r>
            <a:r>
              <a:rPr lang="de-DE" dirty="0"/>
              <a:t> oder </a:t>
            </a:r>
            <a:r>
              <a:rPr lang="de-DE" dirty="0" err="1">
                <a:solidFill>
                  <a:srgbClr val="FF0000"/>
                </a:solidFill>
              </a:rPr>
              <a:t>traverseTreeEdge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v,w</a:t>
            </a:r>
            <a:r>
              <a:rPr lang="de-DE" dirty="0">
                <a:solidFill>
                  <a:srgbClr val="FF0000"/>
                </a:solidFill>
              </a:rPr>
              <a:t>)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smtClean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 smtClean="0"/>
              <a:t>)     </a:t>
            </a:r>
            <a:r>
              <a:rPr lang="de-DE" dirty="0">
                <a:solidFill>
                  <a:srgbClr val="FF0000"/>
                </a:solidFill>
              </a:rPr>
              <a:t>// neue ZHK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 smtClean="0"/>
              <a:t>)   </a:t>
            </a:r>
            <a:r>
              <a:rPr lang="de-DE" dirty="0">
                <a:solidFill>
                  <a:srgbClr val="FF0000"/>
                </a:solidFill>
              </a:rPr>
              <a:t>// neuer offener Knoten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dfsNum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]:=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; 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E0D-6C16-5E48-A91E-9B9F4F260E3E}" type="slidenum">
              <a:rPr lang="de-DE"/>
              <a:pPr/>
              <a:t>77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rgbClr val="FF0000"/>
                </a:solidFill>
              </a:rPr>
              <a:t>traverseNonTreeEdge</a:t>
            </a:r>
            <a:r>
              <a:rPr lang="de-DE" sz="2800" dirty="0">
                <a:solidFill>
                  <a:srgbClr val="FF0000"/>
                </a:solidFill>
              </a:rPr>
              <a:t>(</a:t>
            </a:r>
            <a:r>
              <a:rPr lang="de-DE" sz="2800" dirty="0" err="1">
                <a:solidFill>
                  <a:srgbClr val="FF0000"/>
                </a:solidFill>
              </a:rPr>
              <a:t>v,w</a:t>
            </a:r>
            <a:r>
              <a:rPr lang="de-DE" sz="2800" dirty="0">
                <a:solidFill>
                  <a:srgbClr val="FF0000"/>
                </a:solidFill>
              </a:rPr>
              <a:t>)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kombiniere ZHKs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 &lt;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 smtClean="0">
                <a:solidFill>
                  <a:schemeClr val="accent2"/>
                </a:solidFill>
              </a:rPr>
              <a:t>top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 smtClean="0"/>
              <a:t>       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>
                <a:solidFill>
                  <a:schemeClr val="accent2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>
                <a:solidFill>
                  <a:schemeClr val="accent2"/>
                </a:solidFill>
              </a:rPr>
              <a:t>)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rgbClr val="FF0000"/>
                </a:solidFill>
              </a:rPr>
              <a:t>backtrack</a:t>
            </a:r>
            <a:r>
              <a:rPr lang="de-DE" sz="2800" dirty="0">
                <a:solidFill>
                  <a:srgbClr val="FF0000"/>
                </a:solidFill>
              </a:rPr>
              <a:t>(</a:t>
            </a:r>
            <a:r>
              <a:rPr lang="de-DE" sz="2800" dirty="0" err="1">
                <a:solidFill>
                  <a:srgbClr val="FF0000"/>
                </a:solidFill>
              </a:rPr>
              <a:t>u,v</a:t>
            </a:r>
            <a:r>
              <a:rPr lang="de-DE" sz="2800" dirty="0">
                <a:solidFill>
                  <a:srgbClr val="FF0000"/>
                </a:solidFill>
              </a:rPr>
              <a:t>)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v </a:t>
            </a:r>
            <a:r>
              <a:rPr lang="de-DE" sz="2800" dirty="0" smtClean="0">
                <a:solidFill>
                  <a:schemeClr val="hlink"/>
                </a:solidFill>
              </a:rPr>
              <a:t>= </a:t>
            </a:r>
            <a:r>
              <a:rPr lang="de-DE" sz="2800" dirty="0" smtClean="0">
                <a:solidFill>
                  <a:schemeClr val="accent2"/>
                </a:solidFill>
              </a:rPr>
              <a:t>top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v Repräsentant?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>
                <a:solidFill>
                  <a:schemeClr val="hlink"/>
                </a:solidFill>
              </a:rPr>
              <a:t>   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  </a:t>
            </a:r>
            <a:r>
              <a:rPr lang="de-DE" sz="2800" dirty="0">
                <a:solidFill>
                  <a:srgbClr val="FF0000"/>
                </a:solidFill>
              </a:rPr>
              <a:t>// ja: entferne v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repeat</a:t>
            </a:r>
            <a:r>
              <a:rPr lang="de-DE" sz="2800" dirty="0"/>
              <a:t>            </a:t>
            </a:r>
            <a:r>
              <a:rPr lang="de-DE" sz="2800" dirty="0">
                <a:solidFill>
                  <a:srgbClr val="FF0000"/>
                </a:solidFill>
              </a:rPr>
              <a:t>// und offene Knoten bis v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 smtClean="0"/>
              <a:t>)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component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]:=v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until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=v</a:t>
            </a:r>
          </a:p>
        </p:txBody>
      </p:sp>
    </p:spTree>
    <p:extLst>
      <p:ext uri="{BB962C8B-B14F-4D97-AF65-F5344CB8AC3E}">
        <p14:creationId xmlns:p14="http://schemas.microsoft.com/office/powerpoint/2010/main" val="37382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B82C-D969-8B49-8589-45445194B546}" type="slidenum">
              <a:rPr lang="de-DE"/>
              <a:pPr/>
              <a:t>78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Beispiel</a:t>
            </a:r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1908175" y="436450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3132138" y="36453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4356100" y="29960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5653088" y="22769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694848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2413000" y="4004146"/>
            <a:ext cx="71913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3636963" y="3356446"/>
            <a:ext cx="7191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V="1">
            <a:off x="4860925" y="2708746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V="1">
            <a:off x="6156325" y="1988021"/>
            <a:ext cx="8651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4356100" y="1845146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 flipV="1">
            <a:off x="4860925" y="2132484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4572000" y="2348384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Oval 15"/>
          <p:cNvSpPr>
            <a:spLocks noChangeArrowheads="1"/>
          </p:cNvSpPr>
          <p:nvPr/>
        </p:nvSpPr>
        <p:spPr bwMode="auto">
          <a:xfrm>
            <a:off x="3060700" y="21324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84016" name="Oval 16"/>
          <p:cNvSpPr>
            <a:spLocks noChangeArrowheads="1"/>
          </p:cNvSpPr>
          <p:nvPr/>
        </p:nvSpPr>
        <p:spPr bwMode="auto">
          <a:xfrm>
            <a:off x="183673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 flipV="1">
            <a:off x="3348038" y="2637309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 flipH="1" flipV="1">
            <a:off x="2195513" y="2132484"/>
            <a:ext cx="1008062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>
            <a:off x="2052638" y="2132484"/>
            <a:ext cx="7143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 flipV="1">
            <a:off x="2339975" y="191658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4021" name="AutoShape 21"/>
          <p:cNvCxnSpPr>
            <a:cxnSpLocks noChangeShapeType="1"/>
            <a:stCxn id="384006" idx="0"/>
            <a:endCxn id="384015" idx="0"/>
          </p:cNvCxnSpPr>
          <p:nvPr/>
        </p:nvCxnSpPr>
        <p:spPr bwMode="auto">
          <a:xfrm rot="5400000" flipH="1">
            <a:off x="4537076" y="908521"/>
            <a:ext cx="144462" cy="2592387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22" name="Oval 22"/>
          <p:cNvSpPr>
            <a:spLocks noChangeArrowheads="1"/>
          </p:cNvSpPr>
          <p:nvPr/>
        </p:nvSpPr>
        <p:spPr bwMode="auto">
          <a:xfrm>
            <a:off x="4284663" y="43645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H="1" flipV="1">
            <a:off x="3636963" y="4004146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Oval 24"/>
          <p:cNvSpPr>
            <a:spLocks noChangeArrowheads="1"/>
          </p:cNvSpPr>
          <p:nvPr/>
        </p:nvSpPr>
        <p:spPr bwMode="auto">
          <a:xfrm>
            <a:off x="4140200" y="4220046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5" name="Oval 25"/>
          <p:cNvSpPr>
            <a:spLocks noChangeArrowheads="1"/>
          </p:cNvSpPr>
          <p:nvPr/>
        </p:nvSpPr>
        <p:spPr bwMode="auto">
          <a:xfrm>
            <a:off x="2987675" y="3500909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6" name="Oval 26"/>
          <p:cNvSpPr>
            <a:spLocks noChangeArrowheads="1"/>
          </p:cNvSpPr>
          <p:nvPr/>
        </p:nvSpPr>
        <p:spPr bwMode="auto">
          <a:xfrm>
            <a:off x="1763713" y="4220046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2916238" y="1988021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8" name="Oval 28"/>
          <p:cNvSpPr>
            <a:spLocks noChangeArrowheads="1"/>
          </p:cNvSpPr>
          <p:nvPr/>
        </p:nvSpPr>
        <p:spPr bwMode="auto">
          <a:xfrm rot="-239444">
            <a:off x="2695575" y="1702271"/>
            <a:ext cx="1296988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9" name="Oval 29"/>
          <p:cNvSpPr>
            <a:spLocks noChangeArrowheads="1"/>
          </p:cNvSpPr>
          <p:nvPr/>
        </p:nvSpPr>
        <p:spPr bwMode="auto">
          <a:xfrm>
            <a:off x="169227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0" name="Oval 30"/>
          <p:cNvSpPr>
            <a:spLocks noChangeArrowheads="1"/>
          </p:cNvSpPr>
          <p:nvPr/>
        </p:nvSpPr>
        <p:spPr bwMode="auto">
          <a:xfrm>
            <a:off x="4211638" y="2853209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5508625" y="21324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2" name="Oval 32"/>
          <p:cNvSpPr>
            <a:spLocks noChangeArrowheads="1"/>
          </p:cNvSpPr>
          <p:nvPr/>
        </p:nvSpPr>
        <p:spPr bwMode="auto">
          <a:xfrm rot="-1562588">
            <a:off x="2268538" y="1701800"/>
            <a:ext cx="4110037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4211638" y="1700684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680402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611188" y="5299546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oNodes:</a:t>
            </a:r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5146675" y="5299546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oReps:</a:t>
            </a:r>
          </a:p>
        </p:txBody>
      </p:sp>
      <p:sp>
        <p:nvSpPr>
          <p:cNvPr id="384038" name="Rectangle 38"/>
          <p:cNvSpPr>
            <a:spLocks noChangeArrowheads="1"/>
          </p:cNvSpPr>
          <p:nvPr/>
        </p:nvSpPr>
        <p:spPr bwMode="auto">
          <a:xfrm>
            <a:off x="20510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24828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43" name="Rectangle 43"/>
          <p:cNvSpPr>
            <a:spLocks noChangeArrowheads="1"/>
          </p:cNvSpPr>
          <p:nvPr/>
        </p:nvSpPr>
        <p:spPr bwMode="auto">
          <a:xfrm>
            <a:off x="6370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44" name="Rectangle 44"/>
          <p:cNvSpPr>
            <a:spLocks noChangeArrowheads="1"/>
          </p:cNvSpPr>
          <p:nvPr/>
        </p:nvSpPr>
        <p:spPr bwMode="auto">
          <a:xfrm>
            <a:off x="6802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5" name="Rectangle 45"/>
          <p:cNvSpPr>
            <a:spLocks noChangeArrowheads="1"/>
          </p:cNvSpPr>
          <p:nvPr/>
        </p:nvSpPr>
        <p:spPr bwMode="auto">
          <a:xfrm>
            <a:off x="72342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1978025" y="5228109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7" name="Line 47"/>
          <p:cNvSpPr>
            <a:spLocks noChangeShapeType="1"/>
          </p:cNvSpPr>
          <p:nvPr/>
        </p:nvSpPr>
        <p:spPr bwMode="auto">
          <a:xfrm flipH="1">
            <a:off x="1978025" y="5228109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8" name="Line 48"/>
          <p:cNvSpPr>
            <a:spLocks noChangeShapeType="1"/>
          </p:cNvSpPr>
          <p:nvPr/>
        </p:nvSpPr>
        <p:spPr bwMode="auto">
          <a:xfrm>
            <a:off x="1978025" y="5731346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>
            <a:off x="6297613" y="5226521"/>
            <a:ext cx="1944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0" name="Line 50"/>
          <p:cNvSpPr>
            <a:spLocks noChangeShapeType="1"/>
          </p:cNvSpPr>
          <p:nvPr/>
        </p:nvSpPr>
        <p:spPr bwMode="auto">
          <a:xfrm flipH="1">
            <a:off x="6297613" y="5226521"/>
            <a:ext cx="0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1" name="Line 51"/>
          <p:cNvSpPr>
            <a:spLocks noChangeShapeType="1"/>
          </p:cNvSpPr>
          <p:nvPr/>
        </p:nvSpPr>
        <p:spPr bwMode="auto">
          <a:xfrm>
            <a:off x="6297613" y="5729759"/>
            <a:ext cx="19446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2" name="Rectangle 5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54" name="Rectangle 54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55" name="Rectangle 55"/>
          <p:cNvSpPr>
            <a:spLocks noChangeArrowheads="1"/>
          </p:cNvSpPr>
          <p:nvPr/>
        </p:nvSpPr>
        <p:spPr bwMode="auto">
          <a:xfrm>
            <a:off x="37782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6" name="Rectangle 56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7" name="Rectangle 57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8" name="Rectangle 58"/>
          <p:cNvSpPr>
            <a:spLocks noChangeArrowheads="1"/>
          </p:cNvSpPr>
          <p:nvPr/>
        </p:nvSpPr>
        <p:spPr bwMode="auto">
          <a:xfrm>
            <a:off x="76676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9" name="Rectangle 59"/>
          <p:cNvSpPr>
            <a:spLocks noChangeArrowheads="1"/>
          </p:cNvSpPr>
          <p:nvPr/>
        </p:nvSpPr>
        <p:spPr bwMode="auto">
          <a:xfrm>
            <a:off x="4211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0" name="Rectangle 60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1" name="Rectangle 61"/>
          <p:cNvSpPr>
            <a:spLocks noChangeArrowheads="1"/>
          </p:cNvSpPr>
          <p:nvPr/>
        </p:nvSpPr>
        <p:spPr bwMode="auto">
          <a:xfrm>
            <a:off x="4643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84062" name="Rectangle 6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387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  <p:bldP spid="384025" grpId="0" animBg="1"/>
      <p:bldP spid="384025" grpId="1" animBg="1"/>
      <p:bldP spid="384026" grpId="0" animBg="1"/>
      <p:bldP spid="384027" grpId="0" animBg="1"/>
      <p:bldP spid="384027" grpId="1" animBg="1"/>
      <p:bldP spid="384028" grpId="0" animBg="1"/>
      <p:bldP spid="384028" grpId="1" animBg="1"/>
      <p:bldP spid="384029" grpId="0" animBg="1"/>
      <p:bldP spid="384030" grpId="0" animBg="1"/>
      <p:bldP spid="384030" grpId="1" animBg="1"/>
      <p:bldP spid="384031" grpId="0" animBg="1"/>
      <p:bldP spid="384031" grpId="1" animBg="1"/>
      <p:bldP spid="384032" grpId="0" animBg="1"/>
      <p:bldP spid="384033" grpId="0" animBg="1"/>
      <p:bldP spid="384033" grpId="1" animBg="1"/>
      <p:bldP spid="384034" grpId="0" animBg="1"/>
      <p:bldP spid="384038" grpId="0" animBg="1"/>
      <p:bldP spid="384038" grpId="1" animBg="1"/>
      <p:bldP spid="384039" grpId="0" animBg="1"/>
      <p:bldP spid="384039" grpId="1" animBg="1"/>
      <p:bldP spid="384040" grpId="0" animBg="1"/>
      <p:bldP spid="384040" grpId="1" animBg="1"/>
      <p:bldP spid="384041" grpId="0" animBg="1"/>
      <p:bldP spid="384041" grpId="1" animBg="1"/>
      <p:bldP spid="384042" grpId="0" animBg="1"/>
      <p:bldP spid="384042" grpId="1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52" grpId="0" animBg="1"/>
      <p:bldP spid="384052" grpId="1" animBg="1"/>
      <p:bldP spid="384054" grpId="0" animBg="1"/>
      <p:bldP spid="384054" grpId="1" animBg="1"/>
      <p:bldP spid="384055" grpId="0" animBg="1"/>
      <p:bldP spid="384055" grpId="1" animBg="1"/>
      <p:bldP spid="384056" grpId="0" animBg="1"/>
      <p:bldP spid="384056" grpId="1" animBg="1"/>
      <p:bldP spid="384057" grpId="0" animBg="1"/>
      <p:bldP spid="384057" grpId="1" animBg="1"/>
      <p:bldP spid="384058" grpId="0" animBg="1"/>
      <p:bldP spid="384058" grpId="1" animBg="1"/>
      <p:bldP spid="384059" grpId="0" animBg="1"/>
      <p:bldP spid="384059" grpId="1" animBg="1"/>
      <p:bldP spid="384060" grpId="0" animBg="1"/>
      <p:bldP spid="384060" grpId="1" animBg="1"/>
      <p:bldP spid="384061" grpId="0" animBg="1"/>
      <p:bldP spid="384061" grpId="1" animBg="1"/>
      <p:bldP spid="384062" grpId="0" animBg="1"/>
      <p:bldP spid="384062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EE5-691B-714E-9B16-240ADA71269A}" type="slidenum">
              <a:rPr lang="de-DE"/>
              <a:pPr/>
              <a:t>79</a:t>
            </a:fld>
            <a:endParaRPr lang="de-DE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Der DFS-basierte Algorithmus für starke ZHKs benötigt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init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root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traverseTreeEdge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>
                <a:solidFill>
                  <a:schemeClr val="accent2"/>
                </a:solidFill>
              </a:rPr>
              <a:t>Backtrack, </a:t>
            </a:r>
            <a:r>
              <a:rPr lang="de-DE" dirty="0" err="1">
                <a:solidFill>
                  <a:schemeClr val="accent2"/>
                </a:solidFill>
              </a:rPr>
              <a:t>traverseNonTreeEdge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da jeder Knoten nur höchstens einmal in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landet, insgesamt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r>
              <a:rPr lang="de-DE" dirty="0"/>
              <a:t>DFS-Gerüst: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08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05CF-7874-2843-9215-95E67E640937}" type="slidenum">
              <a:rPr lang="de-DE"/>
              <a:pPr/>
              <a:t>8</a:t>
            </a:fld>
            <a:endParaRPr lang="de-DE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Graphen</a:t>
            </a:r>
            <a:endParaRPr lang="de-DE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heißt 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(schwach) zusammenhängend</a:t>
            </a:r>
            <a:r>
              <a:rPr lang="de-DE" sz="2800" dirty="0"/>
              <a:t>: Durchmesser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endlich, wenn alle Kanten </a:t>
            </a:r>
            <a:r>
              <a:rPr lang="de-DE" sz="2800" dirty="0" smtClean="0"/>
              <a:t>als </a:t>
            </a:r>
            <a:r>
              <a:rPr lang="de-DE" sz="2800" dirty="0" err="1" smtClean="0"/>
              <a:t>ungerichtet</a:t>
            </a:r>
            <a:r>
              <a:rPr lang="de-DE" sz="2800" dirty="0" smtClean="0"/>
              <a:t> betrachtet werden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stark zusammenhängend</a:t>
            </a:r>
            <a:r>
              <a:rPr lang="de-DE" sz="2800" dirty="0"/>
              <a:t>: </a:t>
            </a:r>
            <a:r>
              <a:rPr lang="de-DE" sz="2800" dirty="0" smtClean="0"/>
              <a:t>wenn </a:t>
            </a:r>
            <a:r>
              <a:rPr lang="de-DE" sz="2800" dirty="0" smtClean="0">
                <a:solidFill>
                  <a:schemeClr val="hlink"/>
                </a:solidFill>
              </a:rPr>
              <a:t>D</a:t>
            </a:r>
            <a:r>
              <a:rPr lang="de-DE" sz="2800" dirty="0" smtClean="0"/>
              <a:t> </a:t>
            </a:r>
            <a:r>
              <a:rPr lang="de-DE" sz="2800" dirty="0"/>
              <a:t>endlich</a:t>
            </a:r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 flipV="1">
            <a:off x="2209800" y="3983831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2209800" y="4898231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V="1">
            <a:off x="3505200" y="4974431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3810000" y="4060031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V="1">
            <a:off x="4876800" y="4364831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4876800" y="5050631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6096000" y="4441031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1981200" y="46696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0" name="Oval 12"/>
          <p:cNvSpPr>
            <a:spLocks noChangeArrowheads="1"/>
          </p:cNvSpPr>
          <p:nvPr/>
        </p:nvSpPr>
        <p:spPr bwMode="auto">
          <a:xfrm>
            <a:off x="3581400" y="3831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1" name="Oval 13"/>
          <p:cNvSpPr>
            <a:spLocks noChangeArrowheads="1"/>
          </p:cNvSpPr>
          <p:nvPr/>
        </p:nvSpPr>
        <p:spPr bwMode="auto">
          <a:xfrm>
            <a:off x="4648200" y="4822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2" name="Oval 14"/>
          <p:cNvSpPr>
            <a:spLocks noChangeArrowheads="1"/>
          </p:cNvSpPr>
          <p:nvPr/>
        </p:nvSpPr>
        <p:spPr bwMode="auto">
          <a:xfrm>
            <a:off x="3276600" y="5584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3" name="Oval 15"/>
          <p:cNvSpPr>
            <a:spLocks noChangeArrowheads="1"/>
          </p:cNvSpPr>
          <p:nvPr/>
        </p:nvSpPr>
        <p:spPr bwMode="auto">
          <a:xfrm>
            <a:off x="5943600" y="5736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4" name="Oval 16"/>
          <p:cNvSpPr>
            <a:spLocks noChangeArrowheads="1"/>
          </p:cNvSpPr>
          <p:nvPr/>
        </p:nvSpPr>
        <p:spPr bwMode="auto">
          <a:xfrm>
            <a:off x="6372225" y="42378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508125" y="448071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781800" y="398700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H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3505200" y="413940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4643438" y="431085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3203575" y="502999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228184" y="563163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F</a:t>
            </a: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236-600B-9F49-B588-DCD8566B3710}" type="slidenum">
              <a:rPr lang="de-DE"/>
              <a:pPr/>
              <a:t>80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komme ich am schnellsten von A nach B?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8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9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3779838" y="37888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148263" y="414922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7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7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549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21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339975" y="4220667"/>
            <a:ext cx="8651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004767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704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3060700" y="2996704"/>
            <a:ext cx="719138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6342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>
            <a:off x="4787900" y="2780804"/>
            <a:ext cx="4333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3995738" y="3933329"/>
            <a:ext cx="10810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9367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>
            <a:off x="5364163" y="4292104"/>
            <a:ext cx="13684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60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3924300" y="2780804"/>
            <a:ext cx="7207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5364163" y="3212604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1619250" y="38603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6732588" y="27808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9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1A39-0CFD-4641-9794-AA2CC8D6FEEA}" type="slidenum">
              <a:rPr lang="de-DE"/>
              <a:pPr/>
              <a:t>81</a:t>
            </a:fld>
            <a:endParaRPr lang="de-DE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komme ich am schnellsten von A nach B?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Fälle:</a:t>
            </a:r>
          </a:p>
          <a:p>
            <a:r>
              <a:rPr lang="de-DE" dirty="0"/>
              <a:t>Kantenkosten 1</a:t>
            </a:r>
          </a:p>
          <a:p>
            <a:r>
              <a:rPr lang="de-DE" dirty="0"/>
              <a:t>DAG, beliebige Kantenkosten</a:t>
            </a:r>
          </a:p>
          <a:p>
            <a:r>
              <a:rPr lang="de-DE" dirty="0"/>
              <a:t>Beliebiger Graph, positive Kantenkosten</a:t>
            </a:r>
          </a:p>
          <a:p>
            <a:r>
              <a:rPr lang="de-DE" dirty="0"/>
              <a:t>Beliebiger Graph, beliebige Kosten</a:t>
            </a:r>
          </a:p>
        </p:txBody>
      </p:sp>
    </p:spTree>
    <p:extLst>
      <p:ext uri="{BB962C8B-B14F-4D97-AF65-F5344CB8AC3E}">
        <p14:creationId xmlns:p14="http://schemas.microsoft.com/office/powerpoint/2010/main" val="2138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B82C-D969-8B49-8589-45445194B546}" type="slidenum">
              <a:rPr lang="de-DE"/>
              <a:pPr/>
              <a:t>82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</a:t>
            </a:r>
            <a:r>
              <a:rPr lang="de-DE" dirty="0" smtClean="0"/>
              <a:t>Wiederholung</a:t>
            </a:r>
            <a:endParaRPr lang="de-DE" dirty="0"/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1908175" y="436450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3132138" y="36453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4356100" y="29960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5653088" y="22769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694848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2413000" y="4004146"/>
            <a:ext cx="71913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3636963" y="3356446"/>
            <a:ext cx="7191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V="1">
            <a:off x="4860925" y="2708746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V="1">
            <a:off x="6156325" y="1988021"/>
            <a:ext cx="8651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4356100" y="1845146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 flipV="1">
            <a:off x="4860925" y="2132484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4572000" y="2348384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Oval 15"/>
          <p:cNvSpPr>
            <a:spLocks noChangeArrowheads="1"/>
          </p:cNvSpPr>
          <p:nvPr/>
        </p:nvSpPr>
        <p:spPr bwMode="auto">
          <a:xfrm>
            <a:off x="3060700" y="21324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84016" name="Oval 16"/>
          <p:cNvSpPr>
            <a:spLocks noChangeArrowheads="1"/>
          </p:cNvSpPr>
          <p:nvPr/>
        </p:nvSpPr>
        <p:spPr bwMode="auto">
          <a:xfrm>
            <a:off x="183673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 flipV="1">
            <a:off x="3348038" y="2637309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 flipH="1" flipV="1">
            <a:off x="2195513" y="2132484"/>
            <a:ext cx="1008062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>
            <a:off x="2052638" y="2132484"/>
            <a:ext cx="7143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 flipV="1">
            <a:off x="2339975" y="191658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4021" name="AutoShape 21"/>
          <p:cNvCxnSpPr>
            <a:cxnSpLocks noChangeShapeType="1"/>
            <a:stCxn id="384006" idx="0"/>
            <a:endCxn id="384015" idx="0"/>
          </p:cNvCxnSpPr>
          <p:nvPr/>
        </p:nvCxnSpPr>
        <p:spPr bwMode="auto">
          <a:xfrm rot="5400000" flipH="1">
            <a:off x="4537076" y="908521"/>
            <a:ext cx="144462" cy="2592387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22" name="Oval 22"/>
          <p:cNvSpPr>
            <a:spLocks noChangeArrowheads="1"/>
          </p:cNvSpPr>
          <p:nvPr/>
        </p:nvSpPr>
        <p:spPr bwMode="auto">
          <a:xfrm>
            <a:off x="4284663" y="43645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H="1" flipV="1">
            <a:off x="3636963" y="4004146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Oval 24"/>
          <p:cNvSpPr>
            <a:spLocks noChangeArrowheads="1"/>
          </p:cNvSpPr>
          <p:nvPr/>
        </p:nvSpPr>
        <p:spPr bwMode="auto">
          <a:xfrm>
            <a:off x="4140200" y="4220046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5" name="Oval 25"/>
          <p:cNvSpPr>
            <a:spLocks noChangeArrowheads="1"/>
          </p:cNvSpPr>
          <p:nvPr/>
        </p:nvSpPr>
        <p:spPr bwMode="auto">
          <a:xfrm>
            <a:off x="2987675" y="3500909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6" name="Oval 26"/>
          <p:cNvSpPr>
            <a:spLocks noChangeArrowheads="1"/>
          </p:cNvSpPr>
          <p:nvPr/>
        </p:nvSpPr>
        <p:spPr bwMode="auto">
          <a:xfrm>
            <a:off x="1763713" y="4220046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2916238" y="1988021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8" name="Oval 28"/>
          <p:cNvSpPr>
            <a:spLocks noChangeArrowheads="1"/>
          </p:cNvSpPr>
          <p:nvPr/>
        </p:nvSpPr>
        <p:spPr bwMode="auto">
          <a:xfrm rot="-239444">
            <a:off x="2695575" y="1702271"/>
            <a:ext cx="1296988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9" name="Oval 29"/>
          <p:cNvSpPr>
            <a:spLocks noChangeArrowheads="1"/>
          </p:cNvSpPr>
          <p:nvPr/>
        </p:nvSpPr>
        <p:spPr bwMode="auto">
          <a:xfrm>
            <a:off x="169227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0" name="Oval 30"/>
          <p:cNvSpPr>
            <a:spLocks noChangeArrowheads="1"/>
          </p:cNvSpPr>
          <p:nvPr/>
        </p:nvSpPr>
        <p:spPr bwMode="auto">
          <a:xfrm>
            <a:off x="4211638" y="2853209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5508625" y="21324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2" name="Oval 32"/>
          <p:cNvSpPr>
            <a:spLocks noChangeArrowheads="1"/>
          </p:cNvSpPr>
          <p:nvPr/>
        </p:nvSpPr>
        <p:spPr bwMode="auto">
          <a:xfrm rot="-1562588">
            <a:off x="2268538" y="1701800"/>
            <a:ext cx="4110037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4211638" y="1700684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680402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611188" y="5299546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oNodes:</a:t>
            </a:r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5146675" y="5299546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oReps:</a:t>
            </a:r>
          </a:p>
        </p:txBody>
      </p:sp>
      <p:sp>
        <p:nvSpPr>
          <p:cNvPr id="384038" name="Rectangle 38"/>
          <p:cNvSpPr>
            <a:spLocks noChangeArrowheads="1"/>
          </p:cNvSpPr>
          <p:nvPr/>
        </p:nvSpPr>
        <p:spPr bwMode="auto">
          <a:xfrm>
            <a:off x="20510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24828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43" name="Rectangle 43"/>
          <p:cNvSpPr>
            <a:spLocks noChangeArrowheads="1"/>
          </p:cNvSpPr>
          <p:nvPr/>
        </p:nvSpPr>
        <p:spPr bwMode="auto">
          <a:xfrm>
            <a:off x="6370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44" name="Rectangle 44"/>
          <p:cNvSpPr>
            <a:spLocks noChangeArrowheads="1"/>
          </p:cNvSpPr>
          <p:nvPr/>
        </p:nvSpPr>
        <p:spPr bwMode="auto">
          <a:xfrm>
            <a:off x="6802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5" name="Rectangle 45"/>
          <p:cNvSpPr>
            <a:spLocks noChangeArrowheads="1"/>
          </p:cNvSpPr>
          <p:nvPr/>
        </p:nvSpPr>
        <p:spPr bwMode="auto">
          <a:xfrm>
            <a:off x="72342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1978025" y="5228109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7" name="Line 47"/>
          <p:cNvSpPr>
            <a:spLocks noChangeShapeType="1"/>
          </p:cNvSpPr>
          <p:nvPr/>
        </p:nvSpPr>
        <p:spPr bwMode="auto">
          <a:xfrm flipH="1">
            <a:off x="1978025" y="5228109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8" name="Line 48"/>
          <p:cNvSpPr>
            <a:spLocks noChangeShapeType="1"/>
          </p:cNvSpPr>
          <p:nvPr/>
        </p:nvSpPr>
        <p:spPr bwMode="auto">
          <a:xfrm>
            <a:off x="1978025" y="5731346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>
            <a:off x="6297613" y="5226521"/>
            <a:ext cx="1944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0" name="Line 50"/>
          <p:cNvSpPr>
            <a:spLocks noChangeShapeType="1"/>
          </p:cNvSpPr>
          <p:nvPr/>
        </p:nvSpPr>
        <p:spPr bwMode="auto">
          <a:xfrm flipH="1">
            <a:off x="6297613" y="5226521"/>
            <a:ext cx="0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1" name="Line 51"/>
          <p:cNvSpPr>
            <a:spLocks noChangeShapeType="1"/>
          </p:cNvSpPr>
          <p:nvPr/>
        </p:nvSpPr>
        <p:spPr bwMode="auto">
          <a:xfrm>
            <a:off x="6297613" y="5729759"/>
            <a:ext cx="19446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2" name="Rectangle 5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54" name="Rectangle 54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55" name="Rectangle 55"/>
          <p:cNvSpPr>
            <a:spLocks noChangeArrowheads="1"/>
          </p:cNvSpPr>
          <p:nvPr/>
        </p:nvSpPr>
        <p:spPr bwMode="auto">
          <a:xfrm>
            <a:off x="37782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6" name="Rectangle 56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7" name="Rectangle 57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8" name="Rectangle 58"/>
          <p:cNvSpPr>
            <a:spLocks noChangeArrowheads="1"/>
          </p:cNvSpPr>
          <p:nvPr/>
        </p:nvSpPr>
        <p:spPr bwMode="auto">
          <a:xfrm>
            <a:off x="76676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9" name="Rectangle 59"/>
          <p:cNvSpPr>
            <a:spLocks noChangeArrowheads="1"/>
          </p:cNvSpPr>
          <p:nvPr/>
        </p:nvSpPr>
        <p:spPr bwMode="auto">
          <a:xfrm>
            <a:off x="4211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0" name="Rectangle 60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1" name="Rectangle 61"/>
          <p:cNvSpPr>
            <a:spLocks noChangeArrowheads="1"/>
          </p:cNvSpPr>
          <p:nvPr/>
        </p:nvSpPr>
        <p:spPr bwMode="auto">
          <a:xfrm>
            <a:off x="4643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84062" name="Rectangle 6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546314" y="3481398"/>
            <a:ext cx="5580536" cy="1539089"/>
          </a:xfrm>
          <a:prstGeom prst="cloudCallout">
            <a:avLst>
              <a:gd name="adj1" fmla="val -29045"/>
              <a:gd name="adj2" fmla="val -1477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>
                <a:solidFill>
                  <a:srgbClr val="215968"/>
                </a:solidFill>
              </a:rPr>
              <a:t>traverseNonTreeEdge</a:t>
            </a:r>
            <a:r>
              <a:rPr lang="de-DE" sz="1400" dirty="0">
                <a:solidFill>
                  <a:srgbClr val="215968"/>
                </a:solidFill>
              </a:rPr>
              <a:t>(</a:t>
            </a:r>
            <a:r>
              <a:rPr lang="de-DE" sz="1400" dirty="0" err="1">
                <a:solidFill>
                  <a:srgbClr val="215968"/>
                </a:solidFill>
              </a:rPr>
              <a:t>v,w</a:t>
            </a:r>
            <a:r>
              <a:rPr lang="de-DE" sz="1400" dirty="0">
                <a:solidFill>
                  <a:srgbClr val="215968"/>
                </a:solidFill>
              </a:rPr>
              <a:t>):</a:t>
            </a:r>
            <a:br>
              <a:rPr lang="de-DE" sz="1400" dirty="0">
                <a:solidFill>
                  <a:srgbClr val="215968"/>
                </a:solidFill>
              </a:rPr>
            </a:br>
            <a:r>
              <a:rPr lang="de-DE" sz="1400" dirty="0" err="1">
                <a:solidFill>
                  <a:srgbClr val="215968"/>
                </a:solidFill>
              </a:rPr>
              <a:t>if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de-DE" sz="1400" dirty="0" err="1">
                <a:solidFill>
                  <a:srgbClr val="215968"/>
                </a:solidFill>
              </a:rPr>
              <a:t>w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en-US" sz="1400" dirty="0">
                <a:solidFill>
                  <a:srgbClr val="215968"/>
                </a:solidFill>
                <a:latin typeface="cmsy10" charset="0"/>
              </a:rPr>
              <a:t>∈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de-DE" sz="1400" dirty="0" err="1">
                <a:solidFill>
                  <a:srgbClr val="215968"/>
                </a:solidFill>
              </a:rPr>
              <a:t>oNodes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de-DE" sz="1400" dirty="0" err="1">
                <a:solidFill>
                  <a:srgbClr val="215968"/>
                </a:solidFill>
              </a:rPr>
              <a:t>then</a:t>
            </a:r>
            <a:r>
              <a:rPr lang="de-DE" sz="1400" dirty="0">
                <a:solidFill>
                  <a:srgbClr val="215968"/>
                </a:solidFill>
              </a:rPr>
              <a:t>  // kombiniere ZHKs</a:t>
            </a:r>
            <a:br>
              <a:rPr lang="de-DE" sz="1400" dirty="0">
                <a:solidFill>
                  <a:srgbClr val="215968"/>
                </a:solidFill>
              </a:rPr>
            </a:br>
            <a:r>
              <a:rPr lang="de-DE" sz="1400" dirty="0">
                <a:solidFill>
                  <a:srgbClr val="215968"/>
                </a:solidFill>
              </a:rPr>
              <a:t>    </a:t>
            </a:r>
            <a:r>
              <a:rPr lang="de-DE" sz="1400" dirty="0" err="1">
                <a:solidFill>
                  <a:srgbClr val="215968"/>
                </a:solidFill>
              </a:rPr>
              <a:t>while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de-DE" sz="1400" dirty="0" err="1">
                <a:solidFill>
                  <a:srgbClr val="215968"/>
                </a:solidFill>
              </a:rPr>
              <a:t>dfsNum</a:t>
            </a:r>
            <a:r>
              <a:rPr lang="de-DE" sz="1400" dirty="0">
                <a:solidFill>
                  <a:srgbClr val="215968"/>
                </a:solidFill>
              </a:rPr>
              <a:t>[</a:t>
            </a:r>
            <a:r>
              <a:rPr lang="de-DE" sz="1400" dirty="0" err="1">
                <a:solidFill>
                  <a:srgbClr val="215968"/>
                </a:solidFill>
              </a:rPr>
              <a:t>w</a:t>
            </a:r>
            <a:r>
              <a:rPr lang="de-DE" sz="1400" dirty="0">
                <a:solidFill>
                  <a:srgbClr val="215968"/>
                </a:solidFill>
              </a:rPr>
              <a:t>] &lt; </a:t>
            </a:r>
            <a:r>
              <a:rPr lang="de-DE" sz="1400" dirty="0" err="1">
                <a:solidFill>
                  <a:srgbClr val="215968"/>
                </a:solidFill>
              </a:rPr>
              <a:t>dfsNum</a:t>
            </a:r>
            <a:r>
              <a:rPr lang="de-DE" sz="1400" dirty="0">
                <a:solidFill>
                  <a:srgbClr val="215968"/>
                </a:solidFill>
              </a:rPr>
              <a:t>[top(</a:t>
            </a:r>
            <a:r>
              <a:rPr lang="de-DE" sz="1400" dirty="0" err="1">
                <a:solidFill>
                  <a:srgbClr val="215968"/>
                </a:solidFill>
              </a:rPr>
              <a:t>oReps</a:t>
            </a:r>
            <a:r>
              <a:rPr lang="de-DE" sz="1400" dirty="0">
                <a:solidFill>
                  <a:srgbClr val="215968"/>
                </a:solidFill>
              </a:rPr>
              <a:t>)] do</a:t>
            </a:r>
            <a:br>
              <a:rPr lang="de-DE" sz="1400" dirty="0">
                <a:solidFill>
                  <a:srgbClr val="215968"/>
                </a:solidFill>
              </a:rPr>
            </a:br>
            <a:r>
              <a:rPr lang="de-DE" sz="1400" dirty="0">
                <a:solidFill>
                  <a:srgbClr val="215968"/>
                </a:solidFill>
              </a:rPr>
              <a:t>        </a:t>
            </a:r>
            <a:r>
              <a:rPr lang="de-DE" sz="1400" dirty="0" err="1">
                <a:solidFill>
                  <a:srgbClr val="215968"/>
                </a:solidFill>
              </a:rPr>
              <a:t>pop</a:t>
            </a:r>
            <a:r>
              <a:rPr lang="de-DE" sz="1400" dirty="0">
                <a:solidFill>
                  <a:srgbClr val="215968"/>
                </a:solidFill>
              </a:rPr>
              <a:t>(</a:t>
            </a:r>
            <a:r>
              <a:rPr lang="de-DE" sz="1400" dirty="0" err="1">
                <a:solidFill>
                  <a:srgbClr val="215968"/>
                </a:solidFill>
              </a:rPr>
              <a:t>oReps</a:t>
            </a:r>
            <a:r>
              <a:rPr lang="de-DE" sz="1400" dirty="0" smtClean="0">
                <a:solidFill>
                  <a:srgbClr val="215968"/>
                </a:solidFill>
              </a:rPr>
              <a:t>)</a:t>
            </a:r>
            <a:endParaRPr lang="de-DE" sz="1400" dirty="0">
              <a:solidFill>
                <a:srgbClr val="215968"/>
              </a:solidFill>
            </a:endParaRPr>
          </a:p>
        </p:txBody>
      </p:sp>
      <p:sp>
        <p:nvSpPr>
          <p:cNvPr id="64" name="Cloud Callout 63"/>
          <p:cNvSpPr/>
          <p:nvPr/>
        </p:nvSpPr>
        <p:spPr>
          <a:xfrm>
            <a:off x="4698714" y="3101986"/>
            <a:ext cx="5580536" cy="2070902"/>
          </a:xfrm>
          <a:prstGeom prst="cloudCallout">
            <a:avLst>
              <a:gd name="adj1" fmla="val -67897"/>
              <a:gd name="adj2" fmla="val -124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backtrack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u,v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):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if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v = top(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oReps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then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// v Repräsentant?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pop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oReps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)  // ja: entferne v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repeat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        // und offene Knoten bis v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:=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pop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oNodes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component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]:=v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until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=v</a:t>
            </a:r>
          </a:p>
        </p:txBody>
      </p:sp>
    </p:spTree>
    <p:extLst>
      <p:ext uri="{BB962C8B-B14F-4D97-AF65-F5344CB8AC3E}">
        <p14:creationId xmlns:p14="http://schemas.microsoft.com/office/powerpoint/2010/main" val="126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2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0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4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500"/>
                            </p:stCondLst>
                            <p:childTnLst>
                              <p:par>
                                <p:cTn id="3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2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000"/>
                            </p:stCondLst>
                            <p:childTnLst>
                              <p:par>
                                <p:cTn id="34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9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8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1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  <p:bldP spid="384025" grpId="0" animBg="1"/>
      <p:bldP spid="384025" grpId="1" animBg="1"/>
      <p:bldP spid="384026" grpId="0" animBg="1"/>
      <p:bldP spid="384027" grpId="0" animBg="1"/>
      <p:bldP spid="384027" grpId="1" animBg="1"/>
      <p:bldP spid="384028" grpId="0" animBg="1"/>
      <p:bldP spid="384028" grpId="1" animBg="1"/>
      <p:bldP spid="384029" grpId="0" animBg="1"/>
      <p:bldP spid="384030" grpId="0" animBg="1"/>
      <p:bldP spid="384030" grpId="1" animBg="1"/>
      <p:bldP spid="384031" grpId="0" animBg="1"/>
      <p:bldP spid="384031" grpId="1" animBg="1"/>
      <p:bldP spid="384032" grpId="0" animBg="1"/>
      <p:bldP spid="384033" grpId="0" animBg="1"/>
      <p:bldP spid="384033" grpId="1" animBg="1"/>
      <p:bldP spid="384034" grpId="0" animBg="1"/>
      <p:bldP spid="384038" grpId="0" animBg="1"/>
      <p:bldP spid="384038" grpId="1" animBg="1"/>
      <p:bldP spid="384039" grpId="0" animBg="1"/>
      <p:bldP spid="384039" grpId="1" animBg="1"/>
      <p:bldP spid="384040" grpId="0" animBg="1"/>
      <p:bldP spid="384040" grpId="1" animBg="1"/>
      <p:bldP spid="384041" grpId="0" animBg="1"/>
      <p:bldP spid="384041" grpId="1" animBg="1"/>
      <p:bldP spid="384042" grpId="0" animBg="1"/>
      <p:bldP spid="384042" grpId="1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52" grpId="0" animBg="1"/>
      <p:bldP spid="384052" grpId="1" animBg="1"/>
      <p:bldP spid="384054" grpId="0" animBg="1"/>
      <p:bldP spid="384054" grpId="1" animBg="1"/>
      <p:bldP spid="384055" grpId="0" animBg="1"/>
      <p:bldP spid="384055" grpId="1" animBg="1"/>
      <p:bldP spid="384056" grpId="0" animBg="1"/>
      <p:bldP spid="384056" grpId="1" animBg="1"/>
      <p:bldP spid="384057" grpId="0" animBg="1"/>
      <p:bldP spid="384057" grpId="1" animBg="1"/>
      <p:bldP spid="384058" grpId="0" animBg="1"/>
      <p:bldP spid="384058" grpId="1" animBg="1"/>
      <p:bldP spid="384059" grpId="0" animBg="1"/>
      <p:bldP spid="384059" grpId="1" animBg="1"/>
      <p:bldP spid="384060" grpId="0" animBg="1"/>
      <p:bldP spid="384060" grpId="1" animBg="1"/>
      <p:bldP spid="384061" grpId="0" animBg="1"/>
      <p:bldP spid="384061" grpId="1" animBg="1"/>
      <p:bldP spid="384062" grpId="0" animBg="1"/>
      <p:bldP spid="384062" grpId="1" animBg="1"/>
      <p:bldP spid="3" grpId="0" animBg="1"/>
      <p:bldP spid="3" grpId="1" animBg="1"/>
      <p:bldP spid="64" grpId="0" animBg="1"/>
      <p:bldP spid="64" grpId="2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43A0-A8DB-434D-9F3C-9C29952CACE8}" type="slidenum">
              <a:rPr lang="de-DE"/>
              <a:pPr/>
              <a:t>83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Kürzeste-Wege-Problem:</a:t>
            </a:r>
          </a:p>
          <a:p>
            <a:pPr>
              <a:lnSpc>
                <a:spcPct val="90000"/>
              </a:lnSpc>
            </a:pPr>
            <a:r>
              <a:rPr lang="de-DE" dirty="0"/>
              <a:t>gerichteter Graph </a:t>
            </a:r>
            <a:r>
              <a:rPr lang="de-DE" dirty="0" smtClean="0">
                <a:solidFill>
                  <a:schemeClr val="hlink"/>
                </a:solidFill>
              </a:rPr>
              <a:t>G = (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 smtClean="0">
                <a:solidFill>
                  <a:schemeClr val="hlink"/>
                </a:solidFill>
              </a:rPr>
              <a:t>, E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dirty="0"/>
              <a:t>Kantenkosten </a:t>
            </a:r>
            <a:r>
              <a:rPr lang="de-DE" dirty="0" smtClean="0">
                <a:solidFill>
                  <a:schemeClr val="hlink"/>
                </a:solidFill>
              </a:rPr>
              <a:t>c : E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err="1" smtClean="0">
                <a:solidFill>
                  <a:schemeClr val="hlink"/>
                </a:solidFill>
              </a:rPr>
              <a:t>ℝ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SSSP</a:t>
            </a:r>
            <a:r>
              <a:rPr lang="de-DE" dirty="0"/>
              <a:t> (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von einer Quelle zu allen anderen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APSP</a:t>
            </a:r>
            <a:r>
              <a:rPr lang="de-DE" dirty="0"/>
              <a:t> (all </a:t>
            </a:r>
            <a:r>
              <a:rPr lang="de-DE" dirty="0" err="1"/>
              <a:t>pairs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zwischen allen Paaren</a:t>
            </a:r>
          </a:p>
        </p:txBody>
      </p:sp>
      <p:sp>
        <p:nvSpPr>
          <p:cNvPr id="2" name="Rechteck 1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H. C. </a:t>
            </a:r>
            <a:r>
              <a:rPr lang="de-DE" sz="1200" dirty="0" smtClean="0">
                <a:solidFill>
                  <a:srgbClr val="0000FF"/>
                </a:solidFill>
              </a:rPr>
              <a:t>Joksch. </a:t>
            </a:r>
            <a:r>
              <a:rPr lang="de-DE" sz="1200" i="1" dirty="0">
                <a:solidFill>
                  <a:srgbClr val="0000FF"/>
                </a:solidFill>
              </a:rPr>
              <a:t>The </a:t>
            </a:r>
            <a:r>
              <a:rPr lang="de-DE" sz="1200" i="1" dirty="0" err="1">
                <a:solidFill>
                  <a:srgbClr val="0000FF"/>
                </a:solidFill>
              </a:rPr>
              <a:t>shortest</a:t>
            </a:r>
            <a:r>
              <a:rPr lang="de-DE" sz="1200" i="1" dirty="0">
                <a:solidFill>
                  <a:srgbClr val="0000FF"/>
                </a:solidFill>
              </a:rPr>
              <a:t> route </a:t>
            </a:r>
            <a:r>
              <a:rPr lang="de-DE" sz="1200" i="1" dirty="0" err="1">
                <a:solidFill>
                  <a:srgbClr val="0000FF"/>
                </a:solidFill>
              </a:rPr>
              <a:t>problem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with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constraints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Math. </a:t>
            </a:r>
            <a:r>
              <a:rPr lang="de-DE" sz="1200" dirty="0" smtClean="0">
                <a:solidFill>
                  <a:srgbClr val="0000FF"/>
                </a:solidFill>
              </a:rPr>
              <a:t>Analysis </a:t>
            </a:r>
            <a:r>
              <a:rPr lang="de-DE" sz="1200" dirty="0" err="1" smtClean="0">
                <a:solidFill>
                  <a:srgbClr val="0000FF"/>
                </a:solidFill>
              </a:rPr>
              <a:t>and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Applications</a:t>
            </a:r>
            <a:r>
              <a:rPr lang="de-DE" sz="1200" dirty="0" smtClean="0">
                <a:solidFill>
                  <a:srgbClr val="0000FF"/>
                </a:solidFill>
              </a:rPr>
              <a:t>. </a:t>
            </a:r>
            <a:r>
              <a:rPr lang="de-DE" sz="1200" dirty="0">
                <a:solidFill>
                  <a:srgbClr val="0000FF"/>
                </a:solidFill>
              </a:rPr>
              <a:t>14, Seite 191–</a:t>
            </a:r>
            <a:r>
              <a:rPr lang="de-DE" sz="1200" dirty="0" smtClean="0">
                <a:solidFill>
                  <a:srgbClr val="0000FF"/>
                </a:solidFill>
              </a:rPr>
              <a:t>197, </a:t>
            </a:r>
            <a:r>
              <a:rPr lang="de-DE" sz="1200" b="1" dirty="0">
                <a:solidFill>
                  <a:srgbClr val="FF0000"/>
                </a:solidFill>
              </a:rPr>
              <a:t>1966</a:t>
            </a:r>
          </a:p>
        </p:txBody>
      </p:sp>
    </p:spTree>
    <p:extLst>
      <p:ext uri="{BB962C8B-B14F-4D97-AF65-F5344CB8AC3E}">
        <p14:creationId xmlns:p14="http://schemas.microsoft.com/office/powerpoint/2010/main" val="17134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18CB-260A-0449-ACC6-DFE9B5C61BF7}" type="slidenum">
              <a:rPr lang="de-DE"/>
              <a:pPr/>
              <a:t>84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0932" name="Oval 4"/>
          <p:cNvSpPr>
            <a:spLocks noChangeArrowheads="1"/>
          </p:cNvSpPr>
          <p:nvPr/>
        </p:nvSpPr>
        <p:spPr bwMode="auto">
          <a:xfrm>
            <a:off x="1981200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1981200" y="2566194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+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429125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3205163" y="1342231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6" name="Oval 8"/>
          <p:cNvSpPr>
            <a:spLocks noChangeArrowheads="1"/>
          </p:cNvSpPr>
          <p:nvPr/>
        </p:nvSpPr>
        <p:spPr bwMode="auto">
          <a:xfrm>
            <a:off x="4429125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7" name="Oval 9"/>
          <p:cNvSpPr>
            <a:spLocks noChangeArrowheads="1"/>
          </p:cNvSpPr>
          <p:nvPr/>
        </p:nvSpPr>
        <p:spPr bwMode="auto">
          <a:xfrm>
            <a:off x="3205163" y="2566194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8" name="Oval 10"/>
          <p:cNvSpPr>
            <a:spLocks noChangeArrowheads="1"/>
          </p:cNvSpPr>
          <p:nvPr/>
        </p:nvSpPr>
        <p:spPr bwMode="auto">
          <a:xfrm>
            <a:off x="5581650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0939" name="Oval 11"/>
          <p:cNvSpPr>
            <a:spLocks noChangeArrowheads="1"/>
          </p:cNvSpPr>
          <p:nvPr/>
        </p:nvSpPr>
        <p:spPr bwMode="auto">
          <a:xfrm>
            <a:off x="6805613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0" name="Oval 12"/>
          <p:cNvSpPr>
            <a:spLocks noChangeArrowheads="1"/>
          </p:cNvSpPr>
          <p:nvPr/>
        </p:nvSpPr>
        <p:spPr bwMode="auto">
          <a:xfrm>
            <a:off x="5581650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0941" name="Oval 13"/>
          <p:cNvSpPr>
            <a:spLocks noChangeArrowheads="1"/>
          </p:cNvSpPr>
          <p:nvPr/>
        </p:nvSpPr>
        <p:spPr bwMode="auto">
          <a:xfrm>
            <a:off x="6805613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2" name="Line 14"/>
          <p:cNvSpPr>
            <a:spLocks noChangeShapeType="1"/>
          </p:cNvSpPr>
          <p:nvPr/>
        </p:nvSpPr>
        <p:spPr bwMode="auto">
          <a:xfrm flipV="1">
            <a:off x="47164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3" name="Line 15"/>
          <p:cNvSpPr>
            <a:spLocks noChangeShapeType="1"/>
          </p:cNvSpPr>
          <p:nvPr/>
        </p:nvSpPr>
        <p:spPr bwMode="auto">
          <a:xfrm flipV="1">
            <a:off x="3636963" y="1774031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4" name="Line 16"/>
          <p:cNvSpPr>
            <a:spLocks noChangeShapeType="1"/>
          </p:cNvSpPr>
          <p:nvPr/>
        </p:nvSpPr>
        <p:spPr bwMode="auto">
          <a:xfrm>
            <a:off x="4932363" y="2782094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5" name="Line 17"/>
          <p:cNvSpPr>
            <a:spLocks noChangeShapeType="1"/>
          </p:cNvSpPr>
          <p:nvPr/>
        </p:nvSpPr>
        <p:spPr bwMode="auto">
          <a:xfrm flipH="1">
            <a:off x="3708400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6" name="Line 18"/>
          <p:cNvSpPr>
            <a:spLocks noChangeShapeType="1"/>
          </p:cNvSpPr>
          <p:nvPr/>
        </p:nvSpPr>
        <p:spPr bwMode="auto">
          <a:xfrm flipH="1">
            <a:off x="248443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7" name="Line 19"/>
          <p:cNvSpPr>
            <a:spLocks noChangeShapeType="1"/>
          </p:cNvSpPr>
          <p:nvPr/>
        </p:nvSpPr>
        <p:spPr bwMode="auto">
          <a:xfrm>
            <a:off x="248443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8" name="Line 20"/>
          <p:cNvSpPr>
            <a:spLocks noChangeShapeType="1"/>
          </p:cNvSpPr>
          <p:nvPr/>
        </p:nvSpPr>
        <p:spPr bwMode="auto">
          <a:xfrm>
            <a:off x="34210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9" name="Line 21"/>
          <p:cNvSpPr>
            <a:spLocks noChangeShapeType="1"/>
          </p:cNvSpPr>
          <p:nvPr/>
        </p:nvSpPr>
        <p:spPr bwMode="auto">
          <a:xfrm>
            <a:off x="5868988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0" name="Line 22"/>
          <p:cNvSpPr>
            <a:spLocks noChangeShapeType="1"/>
          </p:cNvSpPr>
          <p:nvPr/>
        </p:nvSpPr>
        <p:spPr bwMode="auto">
          <a:xfrm flipV="1">
            <a:off x="6084888" y="1845469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1" name="Line 23"/>
          <p:cNvSpPr>
            <a:spLocks noChangeShapeType="1"/>
          </p:cNvSpPr>
          <p:nvPr/>
        </p:nvSpPr>
        <p:spPr bwMode="auto">
          <a:xfrm flipH="1">
            <a:off x="608488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2" name="Line 24"/>
          <p:cNvSpPr>
            <a:spLocks noChangeShapeType="1"/>
          </p:cNvSpPr>
          <p:nvPr/>
        </p:nvSpPr>
        <p:spPr bwMode="auto">
          <a:xfrm>
            <a:off x="608488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4068763" y="25661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768850" y="200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5148263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6300788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6661150" y="20613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8" name="Text Box 30"/>
          <p:cNvSpPr txBox="1">
            <a:spLocks noChangeArrowheads="1"/>
          </p:cNvSpPr>
          <p:nvPr/>
        </p:nvSpPr>
        <p:spPr bwMode="auto">
          <a:xfrm>
            <a:off x="6300788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0959" name="Text Box 31"/>
          <p:cNvSpPr txBox="1">
            <a:spLocks noChangeArrowheads="1"/>
          </p:cNvSpPr>
          <p:nvPr/>
        </p:nvSpPr>
        <p:spPr bwMode="auto">
          <a:xfrm>
            <a:off x="5508625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0960" name="Text Box 32"/>
          <p:cNvSpPr txBox="1">
            <a:spLocks noChangeArrowheads="1"/>
          </p:cNvSpPr>
          <p:nvPr/>
        </p:nvSpPr>
        <p:spPr bwMode="auto">
          <a:xfrm>
            <a:off x="3781425" y="1916906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61" name="Text Box 33"/>
          <p:cNvSpPr txBox="1">
            <a:spLocks noChangeArrowheads="1"/>
          </p:cNvSpPr>
          <p:nvPr/>
        </p:nvSpPr>
        <p:spPr bwMode="auto">
          <a:xfrm>
            <a:off x="3924300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2" name="Text Box 34"/>
          <p:cNvSpPr txBox="1">
            <a:spLocks noChangeArrowheads="1"/>
          </p:cNvSpPr>
          <p:nvPr/>
        </p:nvSpPr>
        <p:spPr bwMode="auto">
          <a:xfrm>
            <a:off x="3060700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2700338" y="29249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64" name="Text Box 36"/>
          <p:cNvSpPr txBox="1">
            <a:spLocks noChangeArrowheads="1"/>
          </p:cNvSpPr>
          <p:nvPr/>
        </p:nvSpPr>
        <p:spPr bwMode="auto">
          <a:xfrm>
            <a:off x="2700338" y="112474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0965" name="Text Box 37"/>
          <p:cNvSpPr txBox="1">
            <a:spLocks noChangeArrowheads="1"/>
          </p:cNvSpPr>
          <p:nvPr/>
        </p:nvSpPr>
        <p:spPr bwMode="auto">
          <a:xfrm>
            <a:off x="2339975" y="3572669"/>
            <a:ext cx="4193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):</a:t>
            </a:r>
            <a:r>
              <a:rPr lang="de-DE" sz="2400" dirty="0"/>
              <a:t> Distanz zwischen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und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6" name="Text Box 38"/>
          <p:cNvSpPr txBox="1">
            <a:spLocks noChangeArrowheads="1"/>
          </p:cNvSpPr>
          <p:nvPr/>
        </p:nvSpPr>
        <p:spPr bwMode="auto">
          <a:xfrm>
            <a:off x="873323" y="4796631"/>
            <a:ext cx="691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 =       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     </a:t>
            </a:r>
            <a:r>
              <a:rPr lang="de-DE" sz="2400" dirty="0"/>
              <a:t>Weg </a:t>
            </a:r>
            <a:r>
              <a:rPr lang="de-DE" sz="2400" dirty="0" err="1"/>
              <a:t>bel</a:t>
            </a:r>
            <a:r>
              <a:rPr lang="de-DE" sz="2400" dirty="0"/>
              <a:t>. kleiner Kosten von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nach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2339975" y="4293394"/>
            <a:ext cx="363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400" dirty="0" smtClean="0"/>
              <a:t>     </a:t>
            </a:r>
            <a:r>
              <a:rPr lang="de-DE" sz="2400" dirty="0"/>
              <a:t>kein Weg von s nach v</a:t>
            </a:r>
          </a:p>
        </p:txBody>
      </p:sp>
      <p:sp>
        <p:nvSpPr>
          <p:cNvPr id="380968" name="Text Box 40"/>
          <p:cNvSpPr txBox="1">
            <a:spLocks noChangeArrowheads="1"/>
          </p:cNvSpPr>
          <p:nvPr/>
        </p:nvSpPr>
        <p:spPr bwMode="auto">
          <a:xfrm>
            <a:off x="2268538" y="5372894"/>
            <a:ext cx="480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min{ c(p) | p</a:t>
            </a:r>
            <a:r>
              <a:rPr lang="de-DE" sz="2400"/>
              <a:t> ist Weg von </a:t>
            </a:r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/>
              <a:t> nach </a:t>
            </a:r>
            <a:r>
              <a:rPr lang="de-DE" sz="2400">
                <a:solidFill>
                  <a:schemeClr val="hlink"/>
                </a:solidFill>
              </a:rPr>
              <a:t>v}</a:t>
            </a:r>
          </a:p>
        </p:txBody>
      </p:sp>
      <p:sp>
        <p:nvSpPr>
          <p:cNvPr id="380969" name="AutoShape 41"/>
          <p:cNvSpPr>
            <a:spLocks noChangeArrowheads="1"/>
          </p:cNvSpPr>
          <p:nvPr/>
        </p:nvSpPr>
        <p:spPr bwMode="auto">
          <a:xfrm>
            <a:off x="1979613" y="4220369"/>
            <a:ext cx="6624637" cy="1584325"/>
          </a:xfrm>
          <a:prstGeom prst="bracePair">
            <a:avLst>
              <a:gd name="adj" fmla="val 8333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3576-0174-DC45-AEED-F3797E396033}" type="slidenum">
              <a:rPr lang="de-DE"/>
              <a:pPr/>
              <a:t>85</a:t>
            </a:fld>
            <a:endParaRPr lang="de-DE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2979" name="Oval 3"/>
          <p:cNvSpPr>
            <a:spLocks noChangeArrowheads="1"/>
          </p:cNvSpPr>
          <p:nvPr/>
        </p:nvSpPr>
        <p:spPr bwMode="auto">
          <a:xfrm>
            <a:off x="1981200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0" name="Oval 4"/>
          <p:cNvSpPr>
            <a:spLocks noChangeArrowheads="1"/>
          </p:cNvSpPr>
          <p:nvPr/>
        </p:nvSpPr>
        <p:spPr bwMode="auto">
          <a:xfrm>
            <a:off x="1981200" y="2638202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+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1" name="Oval 5"/>
          <p:cNvSpPr>
            <a:spLocks noChangeArrowheads="1"/>
          </p:cNvSpPr>
          <p:nvPr/>
        </p:nvSpPr>
        <p:spPr bwMode="auto">
          <a:xfrm>
            <a:off x="4429125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3205163" y="1414239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3" name="Oval 7"/>
          <p:cNvSpPr>
            <a:spLocks noChangeArrowheads="1"/>
          </p:cNvSpPr>
          <p:nvPr/>
        </p:nvSpPr>
        <p:spPr bwMode="auto">
          <a:xfrm>
            <a:off x="4429125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4" name="Oval 8"/>
          <p:cNvSpPr>
            <a:spLocks noChangeArrowheads="1"/>
          </p:cNvSpPr>
          <p:nvPr/>
        </p:nvSpPr>
        <p:spPr bwMode="auto">
          <a:xfrm>
            <a:off x="3205163" y="2638202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5" name="Oval 9"/>
          <p:cNvSpPr>
            <a:spLocks noChangeArrowheads="1"/>
          </p:cNvSpPr>
          <p:nvPr/>
        </p:nvSpPr>
        <p:spPr bwMode="auto">
          <a:xfrm>
            <a:off x="5581650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2986" name="Oval 10"/>
          <p:cNvSpPr>
            <a:spLocks noChangeArrowheads="1"/>
          </p:cNvSpPr>
          <p:nvPr/>
        </p:nvSpPr>
        <p:spPr bwMode="auto">
          <a:xfrm>
            <a:off x="6805613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7" name="Oval 11"/>
          <p:cNvSpPr>
            <a:spLocks noChangeArrowheads="1"/>
          </p:cNvSpPr>
          <p:nvPr/>
        </p:nvSpPr>
        <p:spPr bwMode="auto">
          <a:xfrm>
            <a:off x="5581650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2988" name="Oval 12"/>
          <p:cNvSpPr>
            <a:spLocks noChangeArrowheads="1"/>
          </p:cNvSpPr>
          <p:nvPr/>
        </p:nvSpPr>
        <p:spPr bwMode="auto">
          <a:xfrm>
            <a:off x="6805613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 flipV="1">
            <a:off x="47164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 flipV="1">
            <a:off x="3636963" y="1846039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1" name="Line 15"/>
          <p:cNvSpPr>
            <a:spLocks noChangeShapeType="1"/>
          </p:cNvSpPr>
          <p:nvPr/>
        </p:nvSpPr>
        <p:spPr bwMode="auto">
          <a:xfrm>
            <a:off x="4932363" y="2854102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2" name="Line 16"/>
          <p:cNvSpPr>
            <a:spLocks noChangeShapeType="1"/>
          </p:cNvSpPr>
          <p:nvPr/>
        </p:nvSpPr>
        <p:spPr bwMode="auto">
          <a:xfrm flipH="1">
            <a:off x="3708400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3" name="Line 17"/>
          <p:cNvSpPr>
            <a:spLocks noChangeShapeType="1"/>
          </p:cNvSpPr>
          <p:nvPr/>
        </p:nvSpPr>
        <p:spPr bwMode="auto">
          <a:xfrm flipH="1">
            <a:off x="248443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248443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5" name="Line 19"/>
          <p:cNvSpPr>
            <a:spLocks noChangeShapeType="1"/>
          </p:cNvSpPr>
          <p:nvPr/>
        </p:nvSpPr>
        <p:spPr bwMode="auto">
          <a:xfrm>
            <a:off x="34210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5868988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84888" y="1917477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8" name="Line 22"/>
          <p:cNvSpPr>
            <a:spLocks noChangeShapeType="1"/>
          </p:cNvSpPr>
          <p:nvPr/>
        </p:nvSpPr>
        <p:spPr bwMode="auto">
          <a:xfrm flipH="1">
            <a:off x="608488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608488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4068763" y="263820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4768850" y="20809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5148263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300788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6661150" y="21333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5" name="Text Box 29"/>
          <p:cNvSpPr txBox="1">
            <a:spLocks noChangeArrowheads="1"/>
          </p:cNvSpPr>
          <p:nvPr/>
        </p:nvSpPr>
        <p:spPr bwMode="auto">
          <a:xfrm>
            <a:off x="6300788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5508625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3007" name="Text Box 31"/>
          <p:cNvSpPr txBox="1">
            <a:spLocks noChangeArrowheads="1"/>
          </p:cNvSpPr>
          <p:nvPr/>
        </p:nvSpPr>
        <p:spPr bwMode="auto">
          <a:xfrm>
            <a:off x="3781425" y="1988914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8" name="Text Box 32"/>
          <p:cNvSpPr txBox="1">
            <a:spLocks noChangeArrowheads="1"/>
          </p:cNvSpPr>
          <p:nvPr/>
        </p:nvSpPr>
        <p:spPr bwMode="auto">
          <a:xfrm>
            <a:off x="3924300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9" name="Text Box 33"/>
          <p:cNvSpPr txBox="1">
            <a:spLocks noChangeArrowheads="1"/>
          </p:cNvSpPr>
          <p:nvPr/>
        </p:nvSpPr>
        <p:spPr bwMode="auto">
          <a:xfrm>
            <a:off x="3060700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10" name="Text Box 34"/>
          <p:cNvSpPr txBox="1">
            <a:spLocks noChangeArrowheads="1"/>
          </p:cNvSpPr>
          <p:nvPr/>
        </p:nvSpPr>
        <p:spPr bwMode="auto">
          <a:xfrm>
            <a:off x="2700338" y="29969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11" name="Text Box 35"/>
          <p:cNvSpPr txBox="1">
            <a:spLocks noChangeArrowheads="1"/>
          </p:cNvSpPr>
          <p:nvPr/>
        </p:nvSpPr>
        <p:spPr bwMode="auto">
          <a:xfrm>
            <a:off x="2700338" y="119675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3017" name="Text Box 41"/>
          <p:cNvSpPr txBox="1">
            <a:spLocks noChangeArrowheads="1"/>
          </p:cNvSpPr>
          <p:nvPr/>
        </p:nvSpPr>
        <p:spPr bwMode="auto">
          <a:xfrm>
            <a:off x="900113" y="3716114"/>
            <a:ext cx="3445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Wann sind die Kosten 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383018" name="Text Box 42"/>
          <p:cNvSpPr txBox="1">
            <a:spLocks noChangeArrowheads="1"/>
          </p:cNvSpPr>
          <p:nvPr/>
        </p:nvSpPr>
        <p:spPr bwMode="auto">
          <a:xfrm>
            <a:off x="900113" y="4220939"/>
            <a:ext cx="506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Wenn es einen negativen Kreis gibt:</a:t>
            </a:r>
          </a:p>
        </p:txBody>
      </p:sp>
      <p:sp>
        <p:nvSpPr>
          <p:cNvPr id="383019" name="Oval 43"/>
          <p:cNvSpPr>
            <a:spLocks noChangeArrowheads="1"/>
          </p:cNvSpPr>
          <p:nvPr/>
        </p:nvSpPr>
        <p:spPr bwMode="auto">
          <a:xfrm>
            <a:off x="2216150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0" name="Oval 44"/>
          <p:cNvSpPr>
            <a:spLocks noChangeArrowheads="1"/>
          </p:cNvSpPr>
          <p:nvPr/>
        </p:nvSpPr>
        <p:spPr bwMode="auto">
          <a:xfrm>
            <a:off x="315118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1" name="Oval 45"/>
          <p:cNvSpPr>
            <a:spLocks noChangeArrowheads="1"/>
          </p:cNvSpPr>
          <p:nvPr/>
        </p:nvSpPr>
        <p:spPr bwMode="auto">
          <a:xfrm>
            <a:off x="4519613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2" name="Oval 46"/>
          <p:cNvSpPr>
            <a:spLocks noChangeArrowheads="1"/>
          </p:cNvSpPr>
          <p:nvPr/>
        </p:nvSpPr>
        <p:spPr bwMode="auto">
          <a:xfrm>
            <a:off x="545623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3" name="Text Box 47"/>
          <p:cNvSpPr txBox="1">
            <a:spLocks noChangeArrowheads="1"/>
          </p:cNvSpPr>
          <p:nvPr/>
        </p:nvSpPr>
        <p:spPr bwMode="auto">
          <a:xfrm>
            <a:off x="1835150" y="508453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3024" name="Text Box 48"/>
          <p:cNvSpPr txBox="1">
            <a:spLocks noChangeArrowheads="1"/>
          </p:cNvSpPr>
          <p:nvPr/>
        </p:nvSpPr>
        <p:spPr bwMode="auto">
          <a:xfrm>
            <a:off x="5795963" y="515597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3025" name="Line 49"/>
          <p:cNvSpPr>
            <a:spLocks noChangeShapeType="1"/>
          </p:cNvSpPr>
          <p:nvPr/>
        </p:nvSpPr>
        <p:spPr bwMode="auto">
          <a:xfrm>
            <a:off x="2432050" y="527980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3026" name="AutoShape 50"/>
          <p:cNvCxnSpPr>
            <a:cxnSpLocks noChangeShapeType="1"/>
            <a:stCxn id="383020" idx="7"/>
            <a:endCxn id="383021" idx="1"/>
          </p:cNvCxnSpPr>
          <p:nvPr/>
        </p:nvCxnSpPr>
        <p:spPr bwMode="auto">
          <a:xfrm rot="5400000" flipV="1">
            <a:off x="3942557" y="4632895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27" name="AutoShape 51"/>
          <p:cNvCxnSpPr>
            <a:cxnSpLocks noChangeShapeType="1"/>
            <a:stCxn id="383021" idx="3"/>
            <a:endCxn id="383020" idx="5"/>
          </p:cNvCxnSpPr>
          <p:nvPr/>
        </p:nvCxnSpPr>
        <p:spPr bwMode="auto">
          <a:xfrm rot="5400000">
            <a:off x="3942557" y="4785295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3028" name="Line 52"/>
          <p:cNvSpPr>
            <a:spLocks noChangeShapeType="1"/>
          </p:cNvSpPr>
          <p:nvPr/>
        </p:nvSpPr>
        <p:spPr bwMode="auto">
          <a:xfrm>
            <a:off x="4735513" y="527980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29" name="Text Box 53"/>
          <p:cNvSpPr txBox="1">
            <a:spLocks noChangeArrowheads="1"/>
          </p:cNvSpPr>
          <p:nvPr/>
        </p:nvSpPr>
        <p:spPr bwMode="auto">
          <a:xfrm>
            <a:off x="3779838" y="508453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3030" name="Text Box 54"/>
          <p:cNvSpPr txBox="1">
            <a:spLocks noChangeArrowheads="1"/>
          </p:cNvSpPr>
          <p:nvPr/>
        </p:nvSpPr>
        <p:spPr bwMode="auto">
          <a:xfrm>
            <a:off x="6751638" y="5062314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9455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585-8BF6-DE4F-84E6-4E38A05843ED}" type="slidenum">
              <a:rPr lang="de-DE"/>
              <a:pPr/>
              <a:t>86</a:t>
            </a:fld>
            <a:endParaRPr lang="de-DE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5060" name="Text Box 36"/>
          <p:cNvSpPr txBox="1">
            <a:spLocks noChangeArrowheads="1"/>
          </p:cNvSpPr>
          <p:nvPr/>
        </p:nvSpPr>
        <p:spPr bwMode="auto">
          <a:xfrm>
            <a:off x="827088" y="1340768"/>
            <a:ext cx="6712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hinreichend und notwendig</a:t>
            </a:r>
            <a:br>
              <a:rPr lang="de-DE" sz="2800" dirty="0"/>
            </a:br>
            <a:r>
              <a:rPr lang="de-DE" sz="2800" dirty="0"/>
              <a:t>für Wegekosten 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385061" name="Text Box 37"/>
          <p:cNvSpPr txBox="1">
            <a:spLocks noChangeArrowheads="1"/>
          </p:cNvSpPr>
          <p:nvPr/>
        </p:nvSpPr>
        <p:spPr bwMode="auto">
          <a:xfrm>
            <a:off x="827088" y="2399630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Negativer Kreis hinreichend:</a:t>
            </a:r>
          </a:p>
        </p:txBody>
      </p:sp>
      <p:sp>
        <p:nvSpPr>
          <p:cNvPr id="385062" name="Oval 38"/>
          <p:cNvSpPr>
            <a:spLocks noChangeArrowheads="1"/>
          </p:cNvSpPr>
          <p:nvPr/>
        </p:nvSpPr>
        <p:spPr bwMode="auto">
          <a:xfrm>
            <a:off x="2143125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3" name="Oval 39"/>
          <p:cNvSpPr>
            <a:spLocks noChangeArrowheads="1"/>
          </p:cNvSpPr>
          <p:nvPr/>
        </p:nvSpPr>
        <p:spPr bwMode="auto">
          <a:xfrm>
            <a:off x="307816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4" name="Oval 40"/>
          <p:cNvSpPr>
            <a:spLocks noChangeArrowheads="1"/>
          </p:cNvSpPr>
          <p:nvPr/>
        </p:nvSpPr>
        <p:spPr bwMode="auto">
          <a:xfrm>
            <a:off x="4446588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5" name="Oval 41"/>
          <p:cNvSpPr>
            <a:spLocks noChangeArrowheads="1"/>
          </p:cNvSpPr>
          <p:nvPr/>
        </p:nvSpPr>
        <p:spPr bwMode="auto">
          <a:xfrm>
            <a:off x="538321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6" name="Text Box 42"/>
          <p:cNvSpPr txBox="1">
            <a:spLocks noChangeArrowheads="1"/>
          </p:cNvSpPr>
          <p:nvPr/>
        </p:nvSpPr>
        <p:spPr bwMode="auto">
          <a:xfrm>
            <a:off x="1762125" y="331403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5067" name="Text Box 43"/>
          <p:cNvSpPr txBox="1">
            <a:spLocks noChangeArrowheads="1"/>
          </p:cNvSpPr>
          <p:nvPr/>
        </p:nvSpPr>
        <p:spPr bwMode="auto">
          <a:xfrm>
            <a:off x="5722938" y="338546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5068" name="Line 44"/>
          <p:cNvSpPr>
            <a:spLocks noChangeShapeType="1"/>
          </p:cNvSpPr>
          <p:nvPr/>
        </p:nvSpPr>
        <p:spPr bwMode="auto">
          <a:xfrm>
            <a:off x="2359025" y="350929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5069" name="AutoShape 45"/>
          <p:cNvCxnSpPr>
            <a:cxnSpLocks noChangeShapeType="1"/>
            <a:stCxn id="385063" idx="7"/>
            <a:endCxn id="385064" idx="1"/>
          </p:cNvCxnSpPr>
          <p:nvPr/>
        </p:nvCxnSpPr>
        <p:spPr bwMode="auto">
          <a:xfrm rot="5400000" flipV="1">
            <a:off x="3869532" y="2862386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5070" name="AutoShape 46"/>
          <p:cNvCxnSpPr>
            <a:cxnSpLocks noChangeShapeType="1"/>
            <a:stCxn id="385064" idx="3"/>
            <a:endCxn id="385063" idx="5"/>
          </p:cNvCxnSpPr>
          <p:nvPr/>
        </p:nvCxnSpPr>
        <p:spPr bwMode="auto">
          <a:xfrm rot="5400000">
            <a:off x="3869532" y="3014786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5071" name="Line 47"/>
          <p:cNvSpPr>
            <a:spLocks noChangeShapeType="1"/>
          </p:cNvSpPr>
          <p:nvPr/>
        </p:nvSpPr>
        <p:spPr bwMode="auto">
          <a:xfrm flipV="1">
            <a:off x="4572000" y="340769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5072" name="Text Box 48"/>
          <p:cNvSpPr txBox="1">
            <a:spLocks noChangeArrowheads="1"/>
          </p:cNvSpPr>
          <p:nvPr/>
        </p:nvSpPr>
        <p:spPr bwMode="auto">
          <a:xfrm>
            <a:off x="3706813" y="331403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5073" name="Text Box 49"/>
          <p:cNvSpPr txBox="1">
            <a:spLocks noChangeArrowheads="1"/>
          </p:cNvSpPr>
          <p:nvPr/>
        </p:nvSpPr>
        <p:spPr bwMode="auto">
          <a:xfrm>
            <a:off x="6678613" y="3291805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385074" name="Text Box 50"/>
          <p:cNvSpPr txBox="1">
            <a:spLocks noChangeArrowheads="1"/>
          </p:cNvSpPr>
          <p:nvPr/>
        </p:nvSpPr>
        <p:spPr bwMode="auto">
          <a:xfrm>
            <a:off x="2339975" y="311876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Weg p</a:t>
            </a:r>
          </a:p>
        </p:txBody>
      </p:sp>
      <p:sp>
        <p:nvSpPr>
          <p:cNvPr id="385075" name="Text Box 51"/>
          <p:cNvSpPr txBox="1">
            <a:spLocks noChangeArrowheads="1"/>
          </p:cNvSpPr>
          <p:nvPr/>
        </p:nvSpPr>
        <p:spPr bwMode="auto">
          <a:xfrm>
            <a:off x="4427538" y="297589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Weg q</a:t>
            </a:r>
          </a:p>
        </p:txBody>
      </p:sp>
      <p:sp>
        <p:nvSpPr>
          <p:cNvPr id="385076" name="Text Box 52"/>
          <p:cNvSpPr txBox="1">
            <a:spLocks noChangeArrowheads="1"/>
          </p:cNvSpPr>
          <p:nvPr/>
        </p:nvSpPr>
        <p:spPr bwMode="auto">
          <a:xfrm>
            <a:off x="827088" y="4342730"/>
            <a:ext cx="55474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Kosten 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/>
              <a:t>-fachen Durchlauf von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c(p) + 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800" dirty="0" smtClean="0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(C) + 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r>
              <a:rPr lang="de-DE" sz="2800" dirty="0"/>
              <a:t>Für 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⟶∞</a:t>
            </a:r>
            <a:r>
              <a:rPr lang="de-DE" sz="2800" dirty="0" smtClean="0"/>
              <a:t> </a:t>
            </a:r>
            <a:r>
              <a:rPr lang="de-DE" sz="2800" dirty="0"/>
              <a:t>geht Ausdruck gegen 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.</a:t>
            </a:r>
            <a:endParaRPr lang="de-DE" sz="2800" dirty="0">
              <a:solidFill>
                <a:schemeClr val="hlink"/>
              </a:solidFill>
            </a:endParaRPr>
          </a:p>
        </p:txBody>
      </p:sp>
      <p:cxnSp>
        <p:nvCxnSpPr>
          <p:cNvPr id="385078" name="AutoShape 54"/>
          <p:cNvCxnSpPr>
            <a:cxnSpLocks noChangeShapeType="1"/>
            <a:stCxn id="385063" idx="0"/>
            <a:endCxn id="385064" idx="0"/>
          </p:cNvCxnSpPr>
          <p:nvPr/>
        </p:nvCxnSpPr>
        <p:spPr bwMode="auto">
          <a:xfrm rot="5400000" flipV="1">
            <a:off x="3869532" y="2754436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53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4BF1-F1C4-0341-8C30-E2FCDA2243E1}" type="slidenum">
              <a:rPr lang="de-DE"/>
              <a:pPr/>
              <a:t>87</a:t>
            </a:fld>
            <a:endParaRPr lang="de-DE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827088" y="1412776"/>
            <a:ext cx="789831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notwendig:</a:t>
            </a:r>
          </a:p>
          <a:p>
            <a:pPr>
              <a:buFontTx/>
              <a:buChar char="•"/>
            </a:pPr>
            <a:r>
              <a:rPr lang="de-DE" sz="2800" dirty="0" smtClean="0"/>
              <a:t> Kosten v=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, also Kreis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800" dirty="0" smtClean="0"/>
              <a:t> vorhanden</a:t>
            </a:r>
          </a:p>
          <a:p>
            <a:pPr>
              <a:buFontTx/>
              <a:buChar char="•"/>
            </a:pPr>
            <a:r>
              <a:rPr lang="de-DE" sz="2800" dirty="0" smtClean="0">
                <a:solidFill>
                  <a:schemeClr val="hlink"/>
                </a:solidFill>
              </a:rPr>
              <a:t> l</a:t>
            </a:r>
            <a:r>
              <a:rPr lang="de-DE" sz="2800" dirty="0"/>
              <a:t>: minimale Kosten eines </a:t>
            </a:r>
            <a:r>
              <a:rPr lang="de-DE" sz="2800" dirty="0">
                <a:solidFill>
                  <a:srgbClr val="FF0000"/>
                </a:solidFill>
              </a:rPr>
              <a:t>einfachen</a:t>
            </a:r>
            <a:r>
              <a:rPr lang="de-DE" sz="2800" dirty="0"/>
              <a:t> Weges</a:t>
            </a:r>
            <a:br>
              <a:rPr lang="de-DE" sz="2800" dirty="0"/>
            </a:br>
            <a:r>
              <a:rPr lang="de-DE" sz="2800" dirty="0"/>
              <a:t>    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smtClean="0"/>
              <a:t>Es </a:t>
            </a:r>
            <a:r>
              <a:rPr lang="de-DE" sz="2800" dirty="0"/>
              <a:t>gibt </a:t>
            </a:r>
            <a:r>
              <a:rPr lang="de-DE" sz="2800" dirty="0" smtClean="0">
                <a:solidFill>
                  <a:srgbClr val="FF0000"/>
                </a:solidFill>
              </a:rPr>
              <a:t>nicht einfachen</a:t>
            </a:r>
            <a:r>
              <a:rPr lang="de-DE" sz="2800" dirty="0" smtClean="0"/>
              <a:t> </a:t>
            </a:r>
            <a:r>
              <a:rPr lang="de-DE" sz="2800" dirty="0"/>
              <a:t>Weg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</a:t>
            </a:r>
            <a:br>
              <a:rPr lang="de-DE" sz="2800" dirty="0"/>
            </a:br>
            <a:r>
              <a:rPr lang="de-DE" sz="2800" dirty="0"/>
              <a:t>  Kosten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)&lt;</a:t>
            </a:r>
            <a:r>
              <a:rPr lang="de-DE" sz="2800" dirty="0" smtClean="0">
                <a:solidFill>
                  <a:schemeClr val="hlink"/>
                </a:solidFill>
              </a:rPr>
              <a:t>l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nicht einfach: Zerlegung </a:t>
            </a:r>
            <a:r>
              <a:rPr lang="de-DE" sz="2800" dirty="0" smtClean="0"/>
              <a:t>von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/>
              <a:t>in </a:t>
            </a:r>
            <a:r>
              <a:rPr lang="de-DE" sz="2800" dirty="0" err="1">
                <a:solidFill>
                  <a:schemeClr val="hlink"/>
                </a:solidFill>
              </a:rPr>
              <a:t>pCq</a:t>
            </a:r>
            <a:r>
              <a:rPr lang="de-DE" sz="2800" dirty="0"/>
              <a:t>, wobei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ein</a:t>
            </a:r>
            <a:br>
              <a:rPr lang="de-DE" sz="2800" dirty="0"/>
            </a:br>
            <a:r>
              <a:rPr lang="de-DE" sz="2800" dirty="0"/>
              <a:t>  Kreis ist und 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/>
              <a:t> ein einfacher </a:t>
            </a:r>
            <a:r>
              <a:rPr lang="de-DE" sz="2800" dirty="0" smtClean="0"/>
              <a:t>Weg</a:t>
            </a:r>
            <a:endParaRPr lang="de-DE" sz="2800" dirty="0"/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smtClean="0"/>
              <a:t>Da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 &lt; l 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ist, gilt </a:t>
            </a:r>
            <a:r>
              <a:rPr lang="de-DE" sz="2800" dirty="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389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D737B-D419-EB43-932F-83913EF9098D}" type="slidenum">
              <a:rPr lang="de-DE"/>
              <a:pPr/>
              <a:t>88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</a:t>
            </a:r>
            <a:r>
              <a:rPr lang="de-DE" dirty="0" smtClean="0"/>
              <a:t>Wege in Graphen</a:t>
            </a:r>
            <a:endParaRPr lang="de-DE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Graph mit Kantenkosten 1:</a:t>
            </a:r>
          </a:p>
          <a:p>
            <a:pPr>
              <a:buFontTx/>
              <a:buNone/>
            </a:pPr>
            <a:r>
              <a:rPr lang="de-DE"/>
              <a:t>Führe Breitensuche durch.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969963" y="45816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1187450" y="328620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2338388" y="40053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3490913" y="49419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3995738" y="35735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09" name="Oval 9"/>
          <p:cNvSpPr>
            <a:spLocks noChangeArrowheads="1"/>
          </p:cNvSpPr>
          <p:nvPr/>
        </p:nvSpPr>
        <p:spPr bwMode="auto">
          <a:xfrm>
            <a:off x="5075238" y="47260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0" name="Oval 10"/>
          <p:cNvSpPr>
            <a:spLocks noChangeArrowheads="1"/>
          </p:cNvSpPr>
          <p:nvPr/>
        </p:nvSpPr>
        <p:spPr bwMode="auto">
          <a:xfrm>
            <a:off x="2843213" y="27099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1" name="Oval 11"/>
          <p:cNvSpPr>
            <a:spLocks noChangeArrowheads="1"/>
          </p:cNvSpPr>
          <p:nvPr/>
        </p:nvSpPr>
        <p:spPr bwMode="auto">
          <a:xfrm>
            <a:off x="4643438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6154738" y="3502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3" name="Oval 13"/>
          <p:cNvSpPr>
            <a:spLocks noChangeArrowheads="1"/>
          </p:cNvSpPr>
          <p:nvPr/>
        </p:nvSpPr>
        <p:spPr bwMode="auto">
          <a:xfrm>
            <a:off x="7523163" y="299727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V="1">
            <a:off x="1258888" y="378943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 flipV="1">
            <a:off x="1474788" y="436570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6" name="Line 16"/>
          <p:cNvSpPr>
            <a:spLocks noChangeShapeType="1"/>
          </p:cNvSpPr>
          <p:nvPr/>
        </p:nvSpPr>
        <p:spPr bwMode="auto">
          <a:xfrm flipV="1">
            <a:off x="1619250" y="299727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>
            <a:off x="2770188" y="443713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>
            <a:off x="2843213" y="422123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 flipV="1">
            <a:off x="3995738" y="508642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>
            <a:off x="3275013" y="314173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1" name="Line 21"/>
          <p:cNvSpPr>
            <a:spLocks noChangeShapeType="1"/>
          </p:cNvSpPr>
          <p:nvPr/>
        </p:nvSpPr>
        <p:spPr bwMode="auto">
          <a:xfrm flipV="1">
            <a:off x="3346450" y="285281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2" name="Line 22"/>
          <p:cNvSpPr>
            <a:spLocks noChangeShapeType="1"/>
          </p:cNvSpPr>
          <p:nvPr/>
        </p:nvSpPr>
        <p:spPr bwMode="auto">
          <a:xfrm flipV="1">
            <a:off x="4498975" y="378943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V="1">
            <a:off x="5507038" y="400533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Line 24"/>
          <p:cNvSpPr>
            <a:spLocks noChangeShapeType="1"/>
          </p:cNvSpPr>
          <p:nvPr/>
        </p:nvSpPr>
        <p:spPr bwMode="auto">
          <a:xfrm>
            <a:off x="5146675" y="299727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5" name="Line 25"/>
          <p:cNvSpPr>
            <a:spLocks noChangeShapeType="1"/>
          </p:cNvSpPr>
          <p:nvPr/>
        </p:nvSpPr>
        <p:spPr bwMode="auto">
          <a:xfrm flipH="1">
            <a:off x="3851275" y="407836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6" name="Line 26"/>
          <p:cNvSpPr>
            <a:spLocks noChangeShapeType="1"/>
          </p:cNvSpPr>
          <p:nvPr/>
        </p:nvSpPr>
        <p:spPr bwMode="auto">
          <a:xfrm flipV="1">
            <a:off x="6659563" y="335763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7596188" y="44371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28" name="Line 28"/>
          <p:cNvSpPr>
            <a:spLocks noChangeShapeType="1"/>
          </p:cNvSpPr>
          <p:nvPr/>
        </p:nvSpPr>
        <p:spPr bwMode="auto">
          <a:xfrm>
            <a:off x="6588125" y="393390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9" name="Line 29"/>
          <p:cNvSpPr>
            <a:spLocks noChangeShapeType="1"/>
          </p:cNvSpPr>
          <p:nvPr/>
        </p:nvSpPr>
        <p:spPr bwMode="auto">
          <a:xfrm flipH="1" flipV="1">
            <a:off x="1692275" y="357353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30" name="Line 30"/>
          <p:cNvSpPr>
            <a:spLocks noChangeShapeType="1"/>
          </p:cNvSpPr>
          <p:nvPr/>
        </p:nvSpPr>
        <p:spPr bwMode="auto">
          <a:xfrm flipH="1">
            <a:off x="5651500" y="479908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16B2-19E6-3F45-A329-AD134DDAD455}" type="slidenum">
              <a:rPr lang="de-DE"/>
              <a:pPr/>
              <a:t>89</a:t>
            </a:fld>
            <a:endParaRPr lang="de-DE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</a:t>
            </a:r>
            <a:r>
              <a:rPr lang="de-DE" dirty="0">
                <a:solidFill>
                  <a:srgbClr val="FF0000"/>
                </a:solidFill>
              </a:rPr>
              <a:t>in DAGs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Reine Breitensuche funktioniert </a:t>
            </a:r>
            <a:r>
              <a:rPr lang="de-DE" dirty="0" smtClean="0"/>
              <a:t>nicht, wenn Kantenkosten nicht gleich 1.</a:t>
            </a:r>
            <a:endParaRPr lang="de-DE" dirty="0"/>
          </a:p>
        </p:txBody>
      </p:sp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8101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8102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3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8104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8105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8106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7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8108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88109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1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2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0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7" name="Text Box 31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3" name="Text Box 37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6" name="Text Box 40"/>
          <p:cNvSpPr txBox="1">
            <a:spLocks noChangeArrowheads="1"/>
          </p:cNvSpPr>
          <p:nvPr/>
        </p:nvSpPr>
        <p:spPr bwMode="auto">
          <a:xfrm>
            <a:off x="4427538" y="530175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7" name="Text Box 41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8" name="Text Box 42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9" name="Text Box 43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40" name="Text Box 44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11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AB86-5172-E540-81F2-752418128DAE}" type="slidenum">
              <a:rPr lang="de-DE"/>
              <a:pPr/>
              <a:t>9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 smtClean="0">
                <a:solidFill>
                  <a:srgbClr val="000000"/>
                </a:solidFill>
              </a:rPr>
              <a:t>Sei </a:t>
            </a:r>
            <a:r>
              <a:rPr lang="de-DE" sz="2800" dirty="0" smtClean="0">
                <a:solidFill>
                  <a:schemeClr val="hlink"/>
                </a:solidFill>
              </a:rPr>
              <a:t>G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dirty="0" smtClean="0">
                <a:solidFill>
                  <a:schemeClr val="hlink"/>
                </a:solidFill>
              </a:rPr>
              <a:t>, E)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ein Graph,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800" dirty="0" smtClean="0">
                <a:solidFill>
                  <a:srgbClr val="000000"/>
                </a:solidFill>
              </a:rPr>
              <a:t> eine Kante und </a:t>
            </a:r>
            <a:r>
              <a:rPr lang="de-DE" sz="2800" dirty="0" smtClean="0">
                <a:solidFill>
                  <a:srgbClr val="3C8C93"/>
                </a:solidFill>
              </a:rPr>
              <a:t>v</a:t>
            </a:r>
            <a:r>
              <a:rPr lang="de-DE" sz="2800" dirty="0" smtClean="0">
                <a:solidFill>
                  <a:srgbClr val="000000"/>
                </a:solidFill>
              </a:rPr>
              <a:t> ein Knoten</a:t>
            </a:r>
            <a:endParaRPr lang="de-DE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Operationen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 </a:t>
            </a:r>
            <a:r>
              <a:rPr lang="de-DE" sz="2800" dirty="0">
                <a:solidFill>
                  <a:schemeClr val="hlink"/>
                </a:solidFill>
              </a:rPr>
              <a:t>E:=</a:t>
            </a:r>
            <a:r>
              <a:rPr lang="de-DE" sz="2800" dirty="0" smtClean="0">
                <a:solidFill>
                  <a:schemeClr val="hlink"/>
                </a:solidFill>
              </a:rPr>
              <a:t>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 smtClean="0">
                <a:solidFill>
                  <a:schemeClr val="hlink"/>
                </a:solidFill>
              </a:rPr>
              <a:t/>
            </a:r>
            <a:br>
              <a:rPr lang="de-DE" sz="2800" dirty="0" smtClean="0">
                <a:solidFill>
                  <a:schemeClr val="hlink"/>
                </a:solidFill>
              </a:rPr>
            </a:br>
            <a:r>
              <a:rPr lang="de-DE" sz="2800" dirty="0" smtClean="0">
                <a:solidFill>
                  <a:schemeClr val="hlink"/>
                </a:solidFill>
              </a:rPr>
              <a:t>                             </a:t>
            </a:r>
            <a:r>
              <a:rPr lang="de-DE" sz="2800" dirty="0" smtClean="0"/>
              <a:t>mit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err="1" smtClean="0">
                <a:solidFill>
                  <a:schemeClr val="hlink"/>
                </a:solidFill>
              </a:rPr>
              <a:t>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V:=V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{v}</a:t>
            </a: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i,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 smtClean="0"/>
              <a:t>Sei 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</a:t>
            </a:r>
            <a:r>
              <a:rPr lang="de-DE" sz="2800" dirty="0"/>
              <a:t>der Knoten mit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de-DE" sz="2800" dirty="0" smtClean="0"/>
              <a:t>  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                         </a:t>
            </a:r>
            <a:r>
              <a:rPr lang="de-DE" sz="2800" dirty="0" smtClean="0">
                <a:solidFill>
                  <a:schemeClr val="hlink"/>
                </a:solidFill>
              </a:rPr>
              <a:t>V := V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>
                <a:solidFill>
                  <a:schemeClr val="hlink"/>
                </a:solidFill>
              </a:rPr>
              <a:t>v}, </a:t>
            </a:r>
            <a:r>
              <a:rPr lang="de-DE" sz="2800" dirty="0" smtClean="0">
                <a:solidFill>
                  <a:schemeClr val="hlink"/>
                </a:solidFill>
              </a:rPr>
              <a:t>E := E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 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 | x=v </a:t>
            </a:r>
            <a:r>
              <a:rPr lang="en-US" sz="14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=v} </a:t>
            </a:r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i, G</a:t>
            </a:r>
            <a:r>
              <a:rPr lang="de-DE" sz="2800" dirty="0" smtClean="0"/>
              <a:t>)</a:t>
            </a:r>
            <a:r>
              <a:rPr lang="de-DE" sz="2800" dirty="0"/>
              <a:t>: gib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mit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gib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         mit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err="1" smtClean="0">
                <a:solidFill>
                  <a:schemeClr val="hlink"/>
                </a:solidFill>
              </a:rPr>
              <a:t>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und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1FCF-FF6D-E749-9CFC-08D942DC701C}" type="slidenum">
              <a:rPr lang="de-DE"/>
              <a:pPr/>
              <a:t>90</a:t>
            </a:fld>
            <a:endParaRPr lang="de-DE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DAGs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Korrekte Distanzen:</a:t>
            </a:r>
          </a:p>
        </p:txBody>
      </p:sp>
      <p:sp>
        <p:nvSpPr>
          <p:cNvPr id="389124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9125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9126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27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28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9129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0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3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8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9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0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1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2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3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7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0" name="Text Box 30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1" name="Text Box 31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2" name="Text Box 32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9153" name="Text Box 33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5" name="Text Box 35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6" name="Text Box 36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7" name="Text Box 37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8" name="Text Box 38"/>
          <p:cNvSpPr txBox="1">
            <a:spLocks noChangeArrowheads="1"/>
          </p:cNvSpPr>
          <p:nvPr/>
        </p:nvSpPr>
        <p:spPr bwMode="auto">
          <a:xfrm>
            <a:off x="4427538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9" name="Text Box 39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0" name="Text Box 40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61" name="Text Box 41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2" name="Text Box 42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1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07A9-AC60-1A43-B170-AAE3F824F23F}" type="slidenum">
              <a:rPr lang="de-DE"/>
              <a:pPr/>
              <a:t>91</a:t>
            </a:fld>
            <a:endParaRPr lang="de-DE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nutze aus, dass Knoten in DAGs topologisch sortiert werden können (alle Kanten </a:t>
            </a:r>
            <a:r>
              <a:rPr lang="de-DE" dirty="0" smtClean="0"/>
              <a:t>erfüllen </a:t>
            </a:r>
            <a:r>
              <a:rPr lang="de-DE" dirty="0">
                <a:solidFill>
                  <a:schemeClr val="hlink"/>
                </a:solidFill>
              </a:rPr>
              <a:t>a&lt;b</a:t>
            </a:r>
            <a:r>
              <a:rPr lang="de-DE" dirty="0"/>
              <a:t>) </a:t>
            </a:r>
          </a:p>
        </p:txBody>
      </p:sp>
      <p:sp>
        <p:nvSpPr>
          <p:cNvPr id="390148" name="Oval 4"/>
          <p:cNvSpPr>
            <a:spLocks noChangeArrowheads="1"/>
          </p:cNvSpPr>
          <p:nvPr/>
        </p:nvSpPr>
        <p:spPr bwMode="auto">
          <a:xfrm>
            <a:off x="969963" y="52223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0149" name="Oval 5"/>
          <p:cNvSpPr>
            <a:spLocks noChangeArrowheads="1"/>
          </p:cNvSpPr>
          <p:nvPr/>
        </p:nvSpPr>
        <p:spPr bwMode="auto">
          <a:xfrm>
            <a:off x="1187450" y="392692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0" name="Oval 6"/>
          <p:cNvSpPr>
            <a:spLocks noChangeArrowheads="1"/>
          </p:cNvSpPr>
          <p:nvPr/>
        </p:nvSpPr>
        <p:spPr bwMode="auto">
          <a:xfrm>
            <a:off x="2338388" y="46460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1" name="Oval 7"/>
          <p:cNvSpPr>
            <a:spLocks noChangeArrowheads="1"/>
          </p:cNvSpPr>
          <p:nvPr/>
        </p:nvSpPr>
        <p:spPr bwMode="auto">
          <a:xfrm>
            <a:off x="3490913" y="55826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3995738" y="42142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5075238" y="53667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4" name="Oval 10"/>
          <p:cNvSpPr>
            <a:spLocks noChangeArrowheads="1"/>
          </p:cNvSpPr>
          <p:nvPr/>
        </p:nvSpPr>
        <p:spPr bwMode="auto">
          <a:xfrm>
            <a:off x="2843213" y="33506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5" name="Oval 11"/>
          <p:cNvSpPr>
            <a:spLocks noChangeArrowheads="1"/>
          </p:cNvSpPr>
          <p:nvPr/>
        </p:nvSpPr>
        <p:spPr bwMode="auto">
          <a:xfrm>
            <a:off x="4643438" y="327764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6" name="Oval 12"/>
          <p:cNvSpPr>
            <a:spLocks noChangeArrowheads="1"/>
          </p:cNvSpPr>
          <p:nvPr/>
        </p:nvSpPr>
        <p:spPr bwMode="auto">
          <a:xfrm>
            <a:off x="6154738" y="41428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7" name="Oval 13"/>
          <p:cNvSpPr>
            <a:spLocks noChangeArrowheads="1"/>
          </p:cNvSpPr>
          <p:nvPr/>
        </p:nvSpPr>
        <p:spPr bwMode="auto">
          <a:xfrm>
            <a:off x="7523163" y="363800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1258888" y="4430166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1474788" y="50064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 flipV="1">
            <a:off x="1619250" y="3638004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2770188" y="5077866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2" name="Line 18"/>
          <p:cNvSpPr>
            <a:spLocks noChangeShapeType="1"/>
          </p:cNvSpPr>
          <p:nvPr/>
        </p:nvSpPr>
        <p:spPr bwMode="auto">
          <a:xfrm>
            <a:off x="2843213" y="4861966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 flipV="1">
            <a:off x="3995738" y="5727154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3275013" y="3782466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 flipV="1">
            <a:off x="3346450" y="3493541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6" name="Line 22"/>
          <p:cNvSpPr>
            <a:spLocks noChangeShapeType="1"/>
          </p:cNvSpPr>
          <p:nvPr/>
        </p:nvSpPr>
        <p:spPr bwMode="auto">
          <a:xfrm flipV="1">
            <a:off x="4498975" y="4430166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7" name="Line 23"/>
          <p:cNvSpPr>
            <a:spLocks noChangeShapeType="1"/>
          </p:cNvSpPr>
          <p:nvPr/>
        </p:nvSpPr>
        <p:spPr bwMode="auto">
          <a:xfrm flipV="1">
            <a:off x="5507038" y="4646066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8" name="Line 24"/>
          <p:cNvSpPr>
            <a:spLocks noChangeShapeType="1"/>
          </p:cNvSpPr>
          <p:nvPr/>
        </p:nvSpPr>
        <p:spPr bwMode="auto">
          <a:xfrm>
            <a:off x="5146675" y="3638004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9" name="Line 25"/>
          <p:cNvSpPr>
            <a:spLocks noChangeShapeType="1"/>
          </p:cNvSpPr>
          <p:nvPr/>
        </p:nvSpPr>
        <p:spPr bwMode="auto">
          <a:xfrm flipH="1">
            <a:off x="3851275" y="4719091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0" name="Line 26"/>
          <p:cNvSpPr>
            <a:spLocks noChangeShapeType="1"/>
          </p:cNvSpPr>
          <p:nvPr/>
        </p:nvSpPr>
        <p:spPr bwMode="auto">
          <a:xfrm flipV="1">
            <a:off x="6659563" y="3998366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1" name="Oval 27"/>
          <p:cNvSpPr>
            <a:spLocks noChangeArrowheads="1"/>
          </p:cNvSpPr>
          <p:nvPr/>
        </p:nvSpPr>
        <p:spPr bwMode="auto">
          <a:xfrm>
            <a:off x="7596188" y="50778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72" name="Line 28"/>
          <p:cNvSpPr>
            <a:spLocks noChangeShapeType="1"/>
          </p:cNvSpPr>
          <p:nvPr/>
        </p:nvSpPr>
        <p:spPr bwMode="auto">
          <a:xfrm>
            <a:off x="6588125" y="457462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3" name="Text Box 29"/>
          <p:cNvSpPr txBox="1">
            <a:spLocks noChangeArrowheads="1"/>
          </p:cNvSpPr>
          <p:nvPr/>
        </p:nvSpPr>
        <p:spPr bwMode="auto">
          <a:xfrm>
            <a:off x="900113" y="45730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4" name="Text Box 30"/>
          <p:cNvSpPr txBox="1">
            <a:spLocks noChangeArrowheads="1"/>
          </p:cNvSpPr>
          <p:nvPr/>
        </p:nvSpPr>
        <p:spPr bwMode="auto">
          <a:xfrm>
            <a:off x="1979613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5" name="Text Box 31"/>
          <p:cNvSpPr txBox="1">
            <a:spLocks noChangeArrowheads="1"/>
          </p:cNvSpPr>
          <p:nvPr/>
        </p:nvSpPr>
        <p:spPr bwMode="auto">
          <a:xfrm>
            <a:off x="2051050" y="33490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6" name="Text Box 32"/>
          <p:cNvSpPr txBox="1">
            <a:spLocks noChangeArrowheads="1"/>
          </p:cNvSpPr>
          <p:nvPr/>
        </p:nvSpPr>
        <p:spPr bwMode="auto">
          <a:xfrm>
            <a:off x="2843213" y="53652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0177" name="Text Box 33"/>
          <p:cNvSpPr txBox="1">
            <a:spLocks noChangeArrowheads="1"/>
          </p:cNvSpPr>
          <p:nvPr/>
        </p:nvSpPr>
        <p:spPr bwMode="auto">
          <a:xfrm>
            <a:off x="3276600" y="46460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0178" name="Text Box 34"/>
          <p:cNvSpPr txBox="1">
            <a:spLocks noChangeArrowheads="1"/>
          </p:cNvSpPr>
          <p:nvPr/>
        </p:nvSpPr>
        <p:spPr bwMode="auto">
          <a:xfrm>
            <a:off x="3779838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9" name="Text Box 35"/>
          <p:cNvSpPr txBox="1">
            <a:spLocks noChangeArrowheads="1"/>
          </p:cNvSpPr>
          <p:nvPr/>
        </p:nvSpPr>
        <p:spPr bwMode="auto">
          <a:xfrm>
            <a:off x="3348038" y="39983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0" name="Text Box 36"/>
          <p:cNvSpPr txBox="1">
            <a:spLocks noChangeArrowheads="1"/>
          </p:cNvSpPr>
          <p:nvPr/>
        </p:nvSpPr>
        <p:spPr bwMode="auto">
          <a:xfrm>
            <a:off x="5003800" y="4069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1" name="Text Box 37"/>
          <p:cNvSpPr txBox="1">
            <a:spLocks noChangeArrowheads="1"/>
          </p:cNvSpPr>
          <p:nvPr/>
        </p:nvSpPr>
        <p:spPr bwMode="auto">
          <a:xfrm>
            <a:off x="5724525" y="35649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2" name="Text Box 38"/>
          <p:cNvSpPr txBox="1">
            <a:spLocks noChangeArrowheads="1"/>
          </p:cNvSpPr>
          <p:nvPr/>
        </p:nvSpPr>
        <p:spPr bwMode="auto">
          <a:xfrm>
            <a:off x="4427538" y="57985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3" name="Text Box 39"/>
          <p:cNvSpPr txBox="1">
            <a:spLocks noChangeArrowheads="1"/>
          </p:cNvSpPr>
          <p:nvPr/>
        </p:nvSpPr>
        <p:spPr bwMode="auto">
          <a:xfrm>
            <a:off x="5940425" y="50778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4" name="Text Box 40"/>
          <p:cNvSpPr txBox="1">
            <a:spLocks noChangeArrowheads="1"/>
          </p:cNvSpPr>
          <p:nvPr/>
        </p:nvSpPr>
        <p:spPr bwMode="auto">
          <a:xfrm>
            <a:off x="6877050" y="36380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5" name="Text Box 41"/>
          <p:cNvSpPr txBox="1">
            <a:spLocks noChangeArrowheads="1"/>
          </p:cNvSpPr>
          <p:nvPr/>
        </p:nvSpPr>
        <p:spPr bwMode="auto">
          <a:xfrm>
            <a:off x="7019925" y="45016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6" name="Text Box 42"/>
          <p:cNvSpPr txBox="1">
            <a:spLocks noChangeArrowheads="1"/>
          </p:cNvSpPr>
          <p:nvPr/>
        </p:nvSpPr>
        <p:spPr bwMode="auto">
          <a:xfrm>
            <a:off x="4140200" y="47905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7" name="Oval 43"/>
          <p:cNvSpPr>
            <a:spLocks noChangeArrowheads="1"/>
          </p:cNvSpPr>
          <p:nvPr/>
        </p:nvSpPr>
        <p:spPr bwMode="auto">
          <a:xfrm>
            <a:off x="24844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0188" name="Oval 44"/>
          <p:cNvSpPr>
            <a:spLocks noChangeArrowheads="1"/>
          </p:cNvSpPr>
          <p:nvPr/>
        </p:nvSpPr>
        <p:spPr bwMode="auto">
          <a:xfrm>
            <a:off x="33480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>
            <a:off x="2771775" y="2485479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90" name="Text Box 46"/>
          <p:cNvSpPr txBox="1">
            <a:spLocks noChangeArrowheads="1"/>
          </p:cNvSpPr>
          <p:nvPr/>
        </p:nvSpPr>
        <p:spPr bwMode="auto">
          <a:xfrm>
            <a:off x="611188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0191" name="Text Box 47"/>
          <p:cNvSpPr txBox="1">
            <a:spLocks noChangeArrowheads="1"/>
          </p:cNvSpPr>
          <p:nvPr/>
        </p:nvSpPr>
        <p:spPr bwMode="auto">
          <a:xfrm>
            <a:off x="1042988" y="3566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0192" name="Text Box 48"/>
          <p:cNvSpPr txBox="1">
            <a:spLocks noChangeArrowheads="1"/>
          </p:cNvSpPr>
          <p:nvPr/>
        </p:nvSpPr>
        <p:spPr bwMode="auto">
          <a:xfrm>
            <a:off x="2411413" y="42142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0193" name="Text Box 49"/>
          <p:cNvSpPr txBox="1">
            <a:spLocks noChangeArrowheads="1"/>
          </p:cNvSpPr>
          <p:nvPr/>
        </p:nvSpPr>
        <p:spPr bwMode="auto">
          <a:xfrm>
            <a:off x="2627313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0194" name="Text Box 50"/>
          <p:cNvSpPr txBox="1">
            <a:spLocks noChangeArrowheads="1"/>
          </p:cNvSpPr>
          <p:nvPr/>
        </p:nvSpPr>
        <p:spPr bwMode="auto">
          <a:xfrm>
            <a:off x="5076825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0195" name="Text Box 51"/>
          <p:cNvSpPr txBox="1">
            <a:spLocks noChangeArrowheads="1"/>
          </p:cNvSpPr>
          <p:nvPr/>
        </p:nvSpPr>
        <p:spPr bwMode="auto">
          <a:xfrm>
            <a:off x="4427538" y="39253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0196" name="Text Box 52"/>
          <p:cNvSpPr txBox="1">
            <a:spLocks noChangeArrowheads="1"/>
          </p:cNvSpPr>
          <p:nvPr/>
        </p:nvSpPr>
        <p:spPr bwMode="auto">
          <a:xfrm>
            <a:off x="3203575" y="5725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0197" name="Text Box 53"/>
          <p:cNvSpPr txBox="1">
            <a:spLocks noChangeArrowheads="1"/>
          </p:cNvSpPr>
          <p:nvPr/>
        </p:nvSpPr>
        <p:spPr bwMode="auto">
          <a:xfrm>
            <a:off x="5651500" y="55826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0198" name="Text Box 54"/>
          <p:cNvSpPr txBox="1">
            <a:spLocks noChangeArrowheads="1"/>
          </p:cNvSpPr>
          <p:nvPr/>
        </p:nvSpPr>
        <p:spPr bwMode="auto">
          <a:xfrm>
            <a:off x="6372225" y="37824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0199" name="Text Box 55"/>
          <p:cNvSpPr txBox="1">
            <a:spLocks noChangeArrowheads="1"/>
          </p:cNvSpPr>
          <p:nvPr/>
        </p:nvSpPr>
        <p:spPr bwMode="auto">
          <a:xfrm>
            <a:off x="7596188" y="327764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200" name="Text Box 56"/>
          <p:cNvSpPr txBox="1">
            <a:spLocks noChangeArrowheads="1"/>
          </p:cNvSpPr>
          <p:nvPr/>
        </p:nvSpPr>
        <p:spPr bwMode="auto">
          <a:xfrm>
            <a:off x="7667625" y="471750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719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90" grpId="0"/>
      <p:bldP spid="390191" grpId="0"/>
      <p:bldP spid="390192" grpId="0"/>
      <p:bldP spid="390193" grpId="0"/>
      <p:bldP spid="390194" grpId="0"/>
      <p:bldP spid="390195" grpId="0"/>
      <p:bldP spid="390196" grpId="0"/>
      <p:bldP spid="390197" grpId="0"/>
      <p:bldP spid="390198" grpId="0"/>
      <p:bldP spid="390199" grpId="0"/>
      <p:bldP spid="39020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A68-CB76-1749-84C8-21DE9119B0E4}" type="slidenum">
              <a:rPr lang="de-DE"/>
              <a:pPr/>
              <a:t>92</a:t>
            </a:fld>
            <a:endParaRPr 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 </a:t>
            </a:r>
            <a:r>
              <a:rPr lang="de-DE" dirty="0" smtClean="0">
                <a:solidFill>
                  <a:schemeClr val="accent2"/>
                </a:solidFill>
              </a:rPr>
              <a:t/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/>
              <a:t>Betrachte </a:t>
            </a:r>
            <a:r>
              <a:rPr lang="de-DE" dirty="0"/>
              <a:t>dann Knoten in der Reihenfolge </a:t>
            </a:r>
            <a:r>
              <a:rPr lang="de-DE" dirty="0" smtClean="0"/>
              <a:t>ihrer </a:t>
            </a:r>
            <a:r>
              <a:rPr lang="de-DE" dirty="0" err="1" smtClean="0"/>
              <a:t>topo</a:t>
            </a:r>
            <a:r>
              <a:rPr lang="de-DE" dirty="0" smtClean="0"/>
              <a:t>-logischen </a:t>
            </a:r>
            <a:r>
              <a:rPr lang="de-DE" dirty="0"/>
              <a:t>Sortierung und aktualisiere Distanzen zu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392238" name="Oval 46"/>
          <p:cNvSpPr>
            <a:spLocks noChangeArrowheads="1"/>
          </p:cNvSpPr>
          <p:nvPr/>
        </p:nvSpPr>
        <p:spPr bwMode="auto">
          <a:xfrm>
            <a:off x="969963" y="50135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2239" name="Oval 47"/>
          <p:cNvSpPr>
            <a:spLocks noChangeArrowheads="1"/>
          </p:cNvSpPr>
          <p:nvPr/>
        </p:nvSpPr>
        <p:spPr bwMode="auto">
          <a:xfrm>
            <a:off x="1187450" y="371812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2240" name="Oval 48"/>
          <p:cNvSpPr>
            <a:spLocks noChangeArrowheads="1"/>
          </p:cNvSpPr>
          <p:nvPr/>
        </p:nvSpPr>
        <p:spPr bwMode="auto">
          <a:xfrm>
            <a:off x="2338388" y="44372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1" name="Oval 49"/>
          <p:cNvSpPr>
            <a:spLocks noChangeArrowheads="1"/>
          </p:cNvSpPr>
          <p:nvPr/>
        </p:nvSpPr>
        <p:spPr bwMode="auto">
          <a:xfrm>
            <a:off x="3490913" y="53738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2" name="Oval 50"/>
          <p:cNvSpPr>
            <a:spLocks noChangeArrowheads="1"/>
          </p:cNvSpPr>
          <p:nvPr/>
        </p:nvSpPr>
        <p:spPr bwMode="auto">
          <a:xfrm>
            <a:off x="3995738" y="40054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2243" name="Oval 51"/>
          <p:cNvSpPr>
            <a:spLocks noChangeArrowheads="1"/>
          </p:cNvSpPr>
          <p:nvPr/>
        </p:nvSpPr>
        <p:spPr bwMode="auto">
          <a:xfrm>
            <a:off x="5075238" y="51579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4" name="Oval 52"/>
          <p:cNvSpPr>
            <a:spLocks noChangeArrowheads="1"/>
          </p:cNvSpPr>
          <p:nvPr/>
        </p:nvSpPr>
        <p:spPr bwMode="auto">
          <a:xfrm>
            <a:off x="2843213" y="31418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5" name="Oval 53"/>
          <p:cNvSpPr>
            <a:spLocks noChangeArrowheads="1"/>
          </p:cNvSpPr>
          <p:nvPr/>
        </p:nvSpPr>
        <p:spPr bwMode="auto">
          <a:xfrm>
            <a:off x="4643438" y="306883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2246" name="Oval 54"/>
          <p:cNvSpPr>
            <a:spLocks noChangeArrowheads="1"/>
          </p:cNvSpPr>
          <p:nvPr/>
        </p:nvSpPr>
        <p:spPr bwMode="auto">
          <a:xfrm>
            <a:off x="6154738" y="39340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7" name="Oval 55"/>
          <p:cNvSpPr>
            <a:spLocks noChangeArrowheads="1"/>
          </p:cNvSpPr>
          <p:nvPr/>
        </p:nvSpPr>
        <p:spPr bwMode="auto">
          <a:xfrm>
            <a:off x="7523163" y="342919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8" name="Line 56"/>
          <p:cNvSpPr>
            <a:spLocks noChangeShapeType="1"/>
          </p:cNvSpPr>
          <p:nvPr/>
        </p:nvSpPr>
        <p:spPr bwMode="auto">
          <a:xfrm flipV="1">
            <a:off x="1258888" y="422136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49" name="Line 57"/>
          <p:cNvSpPr>
            <a:spLocks noChangeShapeType="1"/>
          </p:cNvSpPr>
          <p:nvPr/>
        </p:nvSpPr>
        <p:spPr bwMode="auto">
          <a:xfrm flipV="1">
            <a:off x="1474788" y="479762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0" name="Line 58"/>
          <p:cNvSpPr>
            <a:spLocks noChangeShapeType="1"/>
          </p:cNvSpPr>
          <p:nvPr/>
        </p:nvSpPr>
        <p:spPr bwMode="auto">
          <a:xfrm flipV="1">
            <a:off x="1619250" y="342919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1" name="Line 59"/>
          <p:cNvSpPr>
            <a:spLocks noChangeShapeType="1"/>
          </p:cNvSpPr>
          <p:nvPr/>
        </p:nvSpPr>
        <p:spPr bwMode="auto">
          <a:xfrm>
            <a:off x="2770188" y="486906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2" name="Line 60"/>
          <p:cNvSpPr>
            <a:spLocks noChangeShapeType="1"/>
          </p:cNvSpPr>
          <p:nvPr/>
        </p:nvSpPr>
        <p:spPr bwMode="auto">
          <a:xfrm>
            <a:off x="2843213" y="465316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3" name="Line 61"/>
          <p:cNvSpPr>
            <a:spLocks noChangeShapeType="1"/>
          </p:cNvSpPr>
          <p:nvPr/>
        </p:nvSpPr>
        <p:spPr bwMode="auto">
          <a:xfrm flipV="1">
            <a:off x="3995738" y="551834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4" name="Line 62"/>
          <p:cNvSpPr>
            <a:spLocks noChangeShapeType="1"/>
          </p:cNvSpPr>
          <p:nvPr/>
        </p:nvSpPr>
        <p:spPr bwMode="auto">
          <a:xfrm>
            <a:off x="3275013" y="357366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5" name="Line 63"/>
          <p:cNvSpPr>
            <a:spLocks noChangeShapeType="1"/>
          </p:cNvSpPr>
          <p:nvPr/>
        </p:nvSpPr>
        <p:spPr bwMode="auto">
          <a:xfrm flipV="1">
            <a:off x="3346450" y="328473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6" name="Line 64"/>
          <p:cNvSpPr>
            <a:spLocks noChangeShapeType="1"/>
          </p:cNvSpPr>
          <p:nvPr/>
        </p:nvSpPr>
        <p:spPr bwMode="auto">
          <a:xfrm flipV="1">
            <a:off x="4498975" y="422136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7" name="Line 65"/>
          <p:cNvSpPr>
            <a:spLocks noChangeShapeType="1"/>
          </p:cNvSpPr>
          <p:nvPr/>
        </p:nvSpPr>
        <p:spPr bwMode="auto">
          <a:xfrm flipV="1">
            <a:off x="5507038" y="443726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8" name="Line 66"/>
          <p:cNvSpPr>
            <a:spLocks noChangeShapeType="1"/>
          </p:cNvSpPr>
          <p:nvPr/>
        </p:nvSpPr>
        <p:spPr bwMode="auto">
          <a:xfrm>
            <a:off x="5146675" y="342919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9" name="Line 67"/>
          <p:cNvSpPr>
            <a:spLocks noChangeShapeType="1"/>
          </p:cNvSpPr>
          <p:nvPr/>
        </p:nvSpPr>
        <p:spPr bwMode="auto">
          <a:xfrm flipH="1">
            <a:off x="3851275" y="451028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0" name="Line 68"/>
          <p:cNvSpPr>
            <a:spLocks noChangeShapeType="1"/>
          </p:cNvSpPr>
          <p:nvPr/>
        </p:nvSpPr>
        <p:spPr bwMode="auto">
          <a:xfrm flipV="1">
            <a:off x="6659563" y="3789561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1" name="Oval 69"/>
          <p:cNvSpPr>
            <a:spLocks noChangeArrowheads="1"/>
          </p:cNvSpPr>
          <p:nvPr/>
        </p:nvSpPr>
        <p:spPr bwMode="auto">
          <a:xfrm>
            <a:off x="7596188" y="48690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62" name="Line 70"/>
          <p:cNvSpPr>
            <a:spLocks noChangeShapeType="1"/>
          </p:cNvSpPr>
          <p:nvPr/>
        </p:nvSpPr>
        <p:spPr bwMode="auto">
          <a:xfrm>
            <a:off x="6588125" y="4365824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3" name="Text Box 71"/>
          <p:cNvSpPr txBox="1">
            <a:spLocks noChangeArrowheads="1"/>
          </p:cNvSpPr>
          <p:nvPr/>
        </p:nvSpPr>
        <p:spPr bwMode="auto">
          <a:xfrm>
            <a:off x="900113" y="43642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4" name="Text Box 72"/>
          <p:cNvSpPr txBox="1">
            <a:spLocks noChangeArrowheads="1"/>
          </p:cNvSpPr>
          <p:nvPr/>
        </p:nvSpPr>
        <p:spPr bwMode="auto">
          <a:xfrm>
            <a:off x="1979613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5" name="Text Box 73"/>
          <p:cNvSpPr txBox="1">
            <a:spLocks noChangeArrowheads="1"/>
          </p:cNvSpPr>
          <p:nvPr/>
        </p:nvSpPr>
        <p:spPr bwMode="auto">
          <a:xfrm>
            <a:off x="2051050" y="31402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6" name="Text Box 74"/>
          <p:cNvSpPr txBox="1">
            <a:spLocks noChangeArrowheads="1"/>
          </p:cNvSpPr>
          <p:nvPr/>
        </p:nvSpPr>
        <p:spPr bwMode="auto">
          <a:xfrm>
            <a:off x="2843213" y="51563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67" name="Text Box 75"/>
          <p:cNvSpPr txBox="1">
            <a:spLocks noChangeArrowheads="1"/>
          </p:cNvSpPr>
          <p:nvPr/>
        </p:nvSpPr>
        <p:spPr bwMode="auto">
          <a:xfrm>
            <a:off x="3276600" y="44372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2268" name="Text Box 76"/>
          <p:cNvSpPr txBox="1">
            <a:spLocks noChangeArrowheads="1"/>
          </p:cNvSpPr>
          <p:nvPr/>
        </p:nvSpPr>
        <p:spPr bwMode="auto">
          <a:xfrm>
            <a:off x="3779838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9" name="Text Box 77"/>
          <p:cNvSpPr txBox="1">
            <a:spLocks noChangeArrowheads="1"/>
          </p:cNvSpPr>
          <p:nvPr/>
        </p:nvSpPr>
        <p:spPr bwMode="auto">
          <a:xfrm>
            <a:off x="3348038" y="37895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0" name="Text Box 78"/>
          <p:cNvSpPr txBox="1">
            <a:spLocks noChangeArrowheads="1"/>
          </p:cNvSpPr>
          <p:nvPr/>
        </p:nvSpPr>
        <p:spPr bwMode="auto">
          <a:xfrm>
            <a:off x="5003800" y="38609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1" name="Text Box 79"/>
          <p:cNvSpPr txBox="1">
            <a:spLocks noChangeArrowheads="1"/>
          </p:cNvSpPr>
          <p:nvPr/>
        </p:nvSpPr>
        <p:spPr bwMode="auto">
          <a:xfrm>
            <a:off x="5724525" y="33561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2" name="Text Box 80"/>
          <p:cNvSpPr txBox="1">
            <a:spLocks noChangeArrowheads="1"/>
          </p:cNvSpPr>
          <p:nvPr/>
        </p:nvSpPr>
        <p:spPr bwMode="auto">
          <a:xfrm>
            <a:off x="4427538" y="55897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3" name="Text Box 81"/>
          <p:cNvSpPr txBox="1">
            <a:spLocks noChangeArrowheads="1"/>
          </p:cNvSpPr>
          <p:nvPr/>
        </p:nvSpPr>
        <p:spPr bwMode="auto">
          <a:xfrm>
            <a:off x="5940425" y="48690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4" name="Text Box 82"/>
          <p:cNvSpPr txBox="1">
            <a:spLocks noChangeArrowheads="1"/>
          </p:cNvSpPr>
          <p:nvPr/>
        </p:nvSpPr>
        <p:spPr bwMode="auto">
          <a:xfrm>
            <a:off x="6877050" y="34291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5" name="Text Box 83"/>
          <p:cNvSpPr txBox="1">
            <a:spLocks noChangeArrowheads="1"/>
          </p:cNvSpPr>
          <p:nvPr/>
        </p:nvSpPr>
        <p:spPr bwMode="auto">
          <a:xfrm>
            <a:off x="7019925" y="42927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6" name="Text Box 84"/>
          <p:cNvSpPr txBox="1">
            <a:spLocks noChangeArrowheads="1"/>
          </p:cNvSpPr>
          <p:nvPr/>
        </p:nvSpPr>
        <p:spPr bwMode="auto">
          <a:xfrm>
            <a:off x="4140200" y="45817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7" name="Text Box 85"/>
          <p:cNvSpPr txBox="1">
            <a:spLocks noChangeArrowheads="1"/>
          </p:cNvSpPr>
          <p:nvPr/>
        </p:nvSpPr>
        <p:spPr bwMode="auto">
          <a:xfrm>
            <a:off x="611188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2278" name="Text Box 86"/>
          <p:cNvSpPr txBox="1">
            <a:spLocks noChangeArrowheads="1"/>
          </p:cNvSpPr>
          <p:nvPr/>
        </p:nvSpPr>
        <p:spPr bwMode="auto">
          <a:xfrm>
            <a:off x="1042988" y="3357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2279" name="Text Box 87"/>
          <p:cNvSpPr txBox="1">
            <a:spLocks noChangeArrowheads="1"/>
          </p:cNvSpPr>
          <p:nvPr/>
        </p:nvSpPr>
        <p:spPr bwMode="auto">
          <a:xfrm>
            <a:off x="241141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2280" name="Text Box 88"/>
          <p:cNvSpPr txBox="1">
            <a:spLocks noChangeArrowheads="1"/>
          </p:cNvSpPr>
          <p:nvPr/>
        </p:nvSpPr>
        <p:spPr bwMode="auto">
          <a:xfrm>
            <a:off x="2627313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2281" name="Text Box 89"/>
          <p:cNvSpPr txBox="1">
            <a:spLocks noChangeArrowheads="1"/>
          </p:cNvSpPr>
          <p:nvPr/>
        </p:nvSpPr>
        <p:spPr bwMode="auto">
          <a:xfrm>
            <a:off x="5076825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2282" name="Text Box 90"/>
          <p:cNvSpPr txBox="1">
            <a:spLocks noChangeArrowheads="1"/>
          </p:cNvSpPr>
          <p:nvPr/>
        </p:nvSpPr>
        <p:spPr bwMode="auto">
          <a:xfrm>
            <a:off x="4427538" y="37165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2283" name="Text Box 91"/>
          <p:cNvSpPr txBox="1">
            <a:spLocks noChangeArrowheads="1"/>
          </p:cNvSpPr>
          <p:nvPr/>
        </p:nvSpPr>
        <p:spPr bwMode="auto">
          <a:xfrm>
            <a:off x="3203575" y="5516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2284" name="Text Box 92"/>
          <p:cNvSpPr txBox="1">
            <a:spLocks noChangeArrowheads="1"/>
          </p:cNvSpPr>
          <p:nvPr/>
        </p:nvSpPr>
        <p:spPr bwMode="auto">
          <a:xfrm>
            <a:off x="5651500" y="53738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2285" name="Text Box 93"/>
          <p:cNvSpPr txBox="1">
            <a:spLocks noChangeArrowheads="1"/>
          </p:cNvSpPr>
          <p:nvPr/>
        </p:nvSpPr>
        <p:spPr bwMode="auto">
          <a:xfrm>
            <a:off x="6372225" y="35736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2286" name="Text Box 94"/>
          <p:cNvSpPr txBox="1">
            <a:spLocks noChangeArrowheads="1"/>
          </p:cNvSpPr>
          <p:nvPr/>
        </p:nvSpPr>
        <p:spPr bwMode="auto">
          <a:xfrm>
            <a:off x="7596188" y="306883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2287" name="Text Box 95"/>
          <p:cNvSpPr txBox="1">
            <a:spLocks noChangeArrowheads="1"/>
          </p:cNvSpPr>
          <p:nvPr/>
        </p:nvSpPr>
        <p:spPr bwMode="auto">
          <a:xfrm>
            <a:off x="7667625" y="4508699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2288" name="Text Box 96"/>
          <p:cNvSpPr txBox="1">
            <a:spLocks noChangeArrowheads="1"/>
          </p:cNvSpPr>
          <p:nvPr/>
        </p:nvSpPr>
        <p:spPr bwMode="auto">
          <a:xfrm>
            <a:off x="622776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89" name="Text Box 97"/>
          <p:cNvSpPr txBox="1">
            <a:spLocks noChangeArrowheads="1"/>
          </p:cNvSpPr>
          <p:nvPr/>
        </p:nvSpPr>
        <p:spPr bwMode="auto">
          <a:xfrm>
            <a:off x="3563938" y="54453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41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9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88" grpId="0"/>
      <p:bldP spid="39228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F551-8278-3946-B06B-A0AFCBEAAB36}" type="slidenum">
              <a:rPr lang="de-DE"/>
              <a:pPr/>
              <a:t>93</a:t>
            </a:fld>
            <a:endParaRPr lang="de-DE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Warum funktioniert das??</a:t>
            </a:r>
          </a:p>
        </p:txBody>
      </p:sp>
    </p:spTree>
    <p:extLst>
      <p:ext uri="{BB962C8B-B14F-4D97-AF65-F5344CB8AC3E}">
        <p14:creationId xmlns:p14="http://schemas.microsoft.com/office/powerpoint/2010/main" val="13893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AB9-9575-504B-87DC-7108856EF567}" type="slidenum">
              <a:rPr lang="de-DE"/>
              <a:pPr/>
              <a:t>94</a:t>
            </a:fld>
            <a:endParaRPr lang="de-DE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Betrachte </a:t>
            </a:r>
            <a:r>
              <a:rPr lang="de-DE" dirty="0">
                <a:solidFill>
                  <a:srgbClr val="FF0000"/>
                </a:solidFill>
              </a:rPr>
              <a:t>kürzesten Weg</a:t>
            </a:r>
            <a:r>
              <a:rPr lang="de-DE" dirty="0"/>
              <a:t>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Dieser hat topologische Sortierung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mit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&lt;t</a:t>
            </a:r>
            <a:r>
              <a:rPr lang="de-DE" baseline="-25000" dirty="0">
                <a:solidFill>
                  <a:schemeClr val="hlink"/>
                </a:solidFill>
              </a:rPr>
              <a:t>i+1</a:t>
            </a:r>
            <a:r>
              <a:rPr lang="de-DE" dirty="0"/>
              <a:t> </a:t>
            </a:r>
            <a:r>
              <a:rPr lang="de-DE" dirty="0" smtClean="0"/>
              <a:t>für </a:t>
            </a:r>
            <a:r>
              <a:rPr lang="de-DE" dirty="0"/>
              <a:t>alle 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/>
              <a:t>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/>
              <a:t>Besuch in topologischer Reihenfolge führt zu richtigen Distanzen (</a:t>
            </a:r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baseline="-25000" dirty="0" err="1" smtClean="0">
                <a:solidFill>
                  <a:schemeClr val="hlink"/>
                </a:solidFill>
                <a:sym typeface="Symbol" charset="0"/>
              </a:rPr>
              <a:t>j≤i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).</a:t>
            </a:r>
          </a:p>
        </p:txBody>
      </p:sp>
      <p:sp>
        <p:nvSpPr>
          <p:cNvPr id="393222" name="Oval 6"/>
          <p:cNvSpPr>
            <a:spLocks noChangeArrowheads="1"/>
          </p:cNvSpPr>
          <p:nvPr/>
        </p:nvSpPr>
        <p:spPr bwMode="auto">
          <a:xfrm>
            <a:off x="1185863" y="270911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698750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393224" name="Oval 8"/>
          <p:cNvSpPr>
            <a:spLocks noChangeArrowheads="1"/>
          </p:cNvSpPr>
          <p:nvPr/>
        </p:nvSpPr>
        <p:spPr bwMode="auto">
          <a:xfrm>
            <a:off x="4210050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393225" name="Oval 9"/>
          <p:cNvSpPr>
            <a:spLocks noChangeArrowheads="1"/>
          </p:cNvSpPr>
          <p:nvPr/>
        </p:nvSpPr>
        <p:spPr bwMode="auto">
          <a:xfrm>
            <a:off x="5722938" y="270911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393226" name="Oval 10"/>
          <p:cNvSpPr>
            <a:spLocks noChangeArrowheads="1"/>
          </p:cNvSpPr>
          <p:nvPr/>
        </p:nvSpPr>
        <p:spPr bwMode="auto">
          <a:xfrm>
            <a:off x="7235825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754063" y="27091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7883525" y="27091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393229" name="Line 13"/>
          <p:cNvSpPr>
            <a:spLocks noChangeShapeType="1"/>
          </p:cNvSpPr>
          <p:nvPr/>
        </p:nvSpPr>
        <p:spPr bwMode="auto">
          <a:xfrm>
            <a:off x="1690688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0" name="Line 14"/>
          <p:cNvSpPr>
            <a:spLocks noChangeShapeType="1"/>
          </p:cNvSpPr>
          <p:nvPr/>
        </p:nvSpPr>
        <p:spPr bwMode="auto">
          <a:xfrm>
            <a:off x="3201988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1" name="Line 15"/>
          <p:cNvSpPr>
            <a:spLocks noChangeShapeType="1"/>
          </p:cNvSpPr>
          <p:nvPr/>
        </p:nvSpPr>
        <p:spPr bwMode="auto">
          <a:xfrm>
            <a:off x="4714875" y="2925018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2" name="Line 16"/>
          <p:cNvSpPr>
            <a:spLocks noChangeShapeType="1"/>
          </p:cNvSpPr>
          <p:nvPr/>
        </p:nvSpPr>
        <p:spPr bwMode="auto">
          <a:xfrm>
            <a:off x="6227763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4" name="Text Box 18"/>
          <p:cNvSpPr txBox="1">
            <a:spLocks noChangeArrowheads="1"/>
          </p:cNvSpPr>
          <p:nvPr/>
        </p:nvSpPr>
        <p:spPr bwMode="auto">
          <a:xfrm>
            <a:off x="1331913" y="213285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393235" name="Text Box 19"/>
          <p:cNvSpPr txBox="1">
            <a:spLocks noChangeArrowheads="1"/>
          </p:cNvSpPr>
          <p:nvPr/>
        </p:nvSpPr>
        <p:spPr bwMode="auto">
          <a:xfrm>
            <a:off x="284321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393236" name="Text Box 20"/>
          <p:cNvSpPr txBox="1">
            <a:spLocks noChangeArrowheads="1"/>
          </p:cNvSpPr>
          <p:nvPr/>
        </p:nvSpPr>
        <p:spPr bwMode="auto">
          <a:xfrm>
            <a:off x="428466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3</a:t>
            </a:r>
          </a:p>
        </p:txBody>
      </p:sp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579596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4</a:t>
            </a:r>
          </a:p>
        </p:txBody>
      </p:sp>
      <p:sp>
        <p:nvSpPr>
          <p:cNvPr id="393238" name="Text Box 22"/>
          <p:cNvSpPr txBox="1">
            <a:spLocks noChangeArrowheads="1"/>
          </p:cNvSpPr>
          <p:nvPr/>
        </p:nvSpPr>
        <p:spPr bwMode="auto">
          <a:xfrm>
            <a:off x="7308850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5</a:t>
            </a:r>
          </a:p>
        </p:txBody>
      </p:sp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1958975" y="301709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1</a:t>
            </a:r>
          </a:p>
        </p:txBody>
      </p:sp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3492500" y="299804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2</a:t>
            </a:r>
          </a:p>
        </p:txBody>
      </p:sp>
      <p:sp>
        <p:nvSpPr>
          <p:cNvPr id="393241" name="Text Box 25"/>
          <p:cNvSpPr txBox="1">
            <a:spLocks noChangeArrowheads="1"/>
          </p:cNvSpPr>
          <p:nvPr/>
        </p:nvSpPr>
        <p:spPr bwMode="auto">
          <a:xfrm>
            <a:off x="5003800" y="299804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3</a:t>
            </a:r>
          </a:p>
        </p:txBody>
      </p:sp>
      <p:sp>
        <p:nvSpPr>
          <p:cNvPr id="393242" name="Text Box 26"/>
          <p:cNvSpPr txBox="1">
            <a:spLocks noChangeArrowheads="1"/>
          </p:cNvSpPr>
          <p:nvPr/>
        </p:nvSpPr>
        <p:spPr bwMode="auto">
          <a:xfrm>
            <a:off x="6516688" y="2998043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51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3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3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F56-239A-D946-ADF7-89F23BDFCC58}" type="slidenum">
              <a:rPr lang="de-DE"/>
              <a:pPr/>
              <a:t>95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2026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Betrachte </a:t>
            </a:r>
            <a:r>
              <a:rPr lang="de-DE" dirty="0">
                <a:solidFill>
                  <a:srgbClr val="FF0000"/>
                </a:solidFill>
              </a:rPr>
              <a:t>kürzesten Weg</a:t>
            </a:r>
            <a:r>
              <a:rPr lang="de-DE" dirty="0"/>
              <a:t>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Dieser hat topologische Sortierung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mit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&lt;t</a:t>
            </a:r>
            <a:r>
              <a:rPr lang="de-DE" baseline="-25000" dirty="0">
                <a:solidFill>
                  <a:schemeClr val="hlink"/>
                </a:solidFill>
              </a:rPr>
              <a:t>i+1</a:t>
            </a:r>
            <a:r>
              <a:rPr lang="de-DE" dirty="0"/>
              <a:t> für alle 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Bemerkung:</a:t>
            </a:r>
            <a:r>
              <a:rPr lang="de-DE" dirty="0"/>
              <a:t> kein Knoten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i+1</a:t>
            </a:r>
            <a:r>
              <a:rPr lang="de-DE" dirty="0" smtClean="0"/>
              <a:t> auf </a:t>
            </a:r>
            <a:r>
              <a:rPr lang="de-DE" dirty="0"/>
              <a:t>dem Weg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kann </a:t>
            </a:r>
            <a:r>
              <a:rPr lang="de-DE" dirty="0"/>
              <a:t>Distanz </a:t>
            </a:r>
            <a:r>
              <a:rPr lang="de-DE" dirty="0" smtClean="0">
                <a:solidFill>
                  <a:schemeClr val="hlink"/>
                </a:solidFill>
              </a:rPr>
              <a:t>&lt; </a:t>
            </a:r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haben,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 </a:t>
            </a:r>
            <a:r>
              <a:rPr lang="de-DE" dirty="0"/>
              <a:t>sonst kürzerer Weg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>bzw.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i+1</a:t>
            </a:r>
            <a:r>
              <a:rPr lang="de-DE" dirty="0"/>
              <a:t> möglich wäre.</a:t>
            </a:r>
          </a:p>
        </p:txBody>
      </p:sp>
      <p:sp>
        <p:nvSpPr>
          <p:cNvPr id="395268" name="Oval 4"/>
          <p:cNvSpPr>
            <a:spLocks noChangeArrowheads="1"/>
          </p:cNvSpPr>
          <p:nvPr/>
        </p:nvSpPr>
        <p:spPr bwMode="auto">
          <a:xfrm>
            <a:off x="1185863" y="270973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95269" name="Oval 5"/>
          <p:cNvSpPr>
            <a:spLocks noChangeArrowheads="1"/>
          </p:cNvSpPr>
          <p:nvPr/>
        </p:nvSpPr>
        <p:spPr bwMode="auto">
          <a:xfrm>
            <a:off x="2698750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395270" name="Oval 6"/>
          <p:cNvSpPr>
            <a:spLocks noChangeArrowheads="1"/>
          </p:cNvSpPr>
          <p:nvPr/>
        </p:nvSpPr>
        <p:spPr bwMode="auto">
          <a:xfrm>
            <a:off x="4210050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395271" name="Oval 7"/>
          <p:cNvSpPr>
            <a:spLocks noChangeArrowheads="1"/>
          </p:cNvSpPr>
          <p:nvPr/>
        </p:nvSpPr>
        <p:spPr bwMode="auto">
          <a:xfrm>
            <a:off x="5722938" y="270973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395272" name="Oval 8"/>
          <p:cNvSpPr>
            <a:spLocks noChangeArrowheads="1"/>
          </p:cNvSpPr>
          <p:nvPr/>
        </p:nvSpPr>
        <p:spPr bwMode="auto">
          <a:xfrm>
            <a:off x="7235825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754063" y="27097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7883525" y="27097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>
            <a:off x="1690688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6" name="Line 12"/>
          <p:cNvSpPr>
            <a:spLocks noChangeShapeType="1"/>
          </p:cNvSpPr>
          <p:nvPr/>
        </p:nvSpPr>
        <p:spPr bwMode="auto">
          <a:xfrm>
            <a:off x="3201988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7" name="Line 13"/>
          <p:cNvSpPr>
            <a:spLocks noChangeShapeType="1"/>
          </p:cNvSpPr>
          <p:nvPr/>
        </p:nvSpPr>
        <p:spPr bwMode="auto">
          <a:xfrm>
            <a:off x="4714875" y="2925639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8" name="Line 14"/>
          <p:cNvSpPr>
            <a:spLocks noChangeShapeType="1"/>
          </p:cNvSpPr>
          <p:nvPr/>
        </p:nvSpPr>
        <p:spPr bwMode="auto">
          <a:xfrm>
            <a:off x="6227763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9" name="Text Box 15"/>
          <p:cNvSpPr txBox="1">
            <a:spLocks noChangeArrowheads="1"/>
          </p:cNvSpPr>
          <p:nvPr/>
        </p:nvSpPr>
        <p:spPr bwMode="auto">
          <a:xfrm>
            <a:off x="1331913" y="213347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395280" name="Text Box 16"/>
          <p:cNvSpPr txBox="1">
            <a:spLocks noChangeArrowheads="1"/>
          </p:cNvSpPr>
          <p:nvPr/>
        </p:nvSpPr>
        <p:spPr bwMode="auto">
          <a:xfrm>
            <a:off x="284321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395281" name="Text Box 17"/>
          <p:cNvSpPr txBox="1">
            <a:spLocks noChangeArrowheads="1"/>
          </p:cNvSpPr>
          <p:nvPr/>
        </p:nvSpPr>
        <p:spPr bwMode="auto">
          <a:xfrm>
            <a:off x="428466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3</a:t>
            </a:r>
          </a:p>
        </p:txBody>
      </p:sp>
      <p:sp>
        <p:nvSpPr>
          <p:cNvPr id="395282" name="Text Box 18"/>
          <p:cNvSpPr txBox="1">
            <a:spLocks noChangeArrowheads="1"/>
          </p:cNvSpPr>
          <p:nvPr/>
        </p:nvSpPr>
        <p:spPr bwMode="auto">
          <a:xfrm>
            <a:off x="579596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4</a:t>
            </a:r>
          </a:p>
        </p:txBody>
      </p:sp>
      <p:sp>
        <p:nvSpPr>
          <p:cNvPr id="395283" name="Text Box 19"/>
          <p:cNvSpPr txBox="1">
            <a:spLocks noChangeArrowheads="1"/>
          </p:cNvSpPr>
          <p:nvPr/>
        </p:nvSpPr>
        <p:spPr bwMode="auto">
          <a:xfrm>
            <a:off x="7308850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5</a:t>
            </a:r>
          </a:p>
        </p:txBody>
      </p: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1958975" y="301600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1</a:t>
            </a:r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>
            <a:off x="3492500" y="299695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2</a:t>
            </a: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5003800" y="299695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3</a:t>
            </a:r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>
            <a:off x="6516688" y="2996952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5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0DE3-F0FC-FA43-8BE9-49BC79BF1420}" type="slidenum">
              <a:rPr lang="de-DE"/>
              <a:pPr/>
              <a:t>96</a:t>
            </a:fld>
            <a:endParaRPr lang="de-DE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Graphen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Allgemeine Strategie: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Am Anfang, setze </a:t>
            </a:r>
            <a:r>
              <a:rPr lang="de-DE" sz="2800" dirty="0">
                <a:solidFill>
                  <a:schemeClr val="hlink"/>
                </a:solidFill>
              </a:rPr>
              <a:t>d(s):=0</a:t>
            </a:r>
            <a:r>
              <a:rPr lang="de-DE" sz="2800" dirty="0"/>
              <a:t> und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d(v</a:t>
            </a:r>
            <a:r>
              <a:rPr lang="de-DE" sz="2800" dirty="0">
                <a:solidFill>
                  <a:schemeClr val="hlink"/>
                </a:solidFill>
              </a:rPr>
              <a:t>):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/>
              <a:t>für alle </a:t>
            </a:r>
            <a:r>
              <a:rPr lang="de-DE" sz="2800" dirty="0" smtClean="0"/>
              <a:t>Knoten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v ∈ V \ {s}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smtClean="0"/>
              <a:t>Besuche </a:t>
            </a:r>
            <a:r>
              <a:rPr lang="de-DE" sz="2800" dirty="0"/>
              <a:t>Knoten in einer Reihenfolge, die </a:t>
            </a:r>
            <a:r>
              <a:rPr lang="de-DE" sz="2800" dirty="0">
                <a:solidFill>
                  <a:srgbClr val="FF0000"/>
                </a:solidFill>
              </a:rPr>
              <a:t>sicherstellt</a:t>
            </a:r>
            <a:r>
              <a:rPr lang="de-DE" sz="2800" dirty="0"/>
              <a:t>, dass </a:t>
            </a:r>
            <a:r>
              <a:rPr lang="de-DE" sz="2800" dirty="0">
                <a:solidFill>
                  <a:srgbClr val="FF0000"/>
                </a:solidFill>
              </a:rPr>
              <a:t>mindestens ein</a:t>
            </a:r>
            <a:r>
              <a:rPr lang="de-DE" sz="2800" dirty="0"/>
              <a:t> kürzester Weg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zu jedem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in der Reihenfolge seiner Knoten besucht wird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Für </a:t>
            </a:r>
            <a:r>
              <a:rPr lang="de-DE" sz="2800" dirty="0"/>
              <a:t>jeden besuchten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, aktualisiere die Distanzen der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E, </a:t>
            </a:r>
            <a:r>
              <a:rPr lang="de-DE" sz="2800" dirty="0"/>
              <a:t>d.h. setze </a:t>
            </a:r>
            <a:r>
              <a:rPr lang="de-DE" sz="2800" dirty="0">
                <a:solidFill>
                  <a:schemeClr val="hlink"/>
                </a:solidFill>
              </a:rPr>
              <a:t>d(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 := min{d(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), d(v)+c(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8547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5EDD-63DA-A049-8CFA-F2FB75B0CC12}" type="slidenum">
              <a:rPr lang="de-DE"/>
              <a:pPr/>
              <a:t>97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Zurück zur 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Wie führe ich eine topologische </a:t>
            </a:r>
            <a:br>
              <a:rPr lang="de-DE">
                <a:solidFill>
                  <a:srgbClr val="FF0000"/>
                </a:solidFill>
              </a:rPr>
            </a:br>
            <a:r>
              <a:rPr lang="de-DE">
                <a:solidFill>
                  <a:srgbClr val="FF0000"/>
                </a:solidFill>
              </a:rPr>
              <a:t>Sortierung durch?</a:t>
            </a:r>
          </a:p>
        </p:txBody>
      </p:sp>
    </p:spTree>
    <p:extLst>
      <p:ext uri="{BB962C8B-B14F-4D97-AF65-F5344CB8AC3E}">
        <p14:creationId xmlns:p14="http://schemas.microsoft.com/office/powerpoint/2010/main" val="34239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77B0-4F89-E440-9D86-21223C614D1E}" type="slidenum">
              <a:rPr lang="de-DE"/>
              <a:pPr/>
              <a:t>98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Topologische Sortierung: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Verwende eine FIFO Queue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800" dirty="0"/>
              <a:t>Anfangs enthält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alle Knoten, die </a:t>
            </a:r>
            <a:r>
              <a:rPr lang="de-DE" sz="2800" dirty="0">
                <a:solidFill>
                  <a:srgbClr val="FF0000"/>
                </a:solidFill>
              </a:rPr>
              <a:t>keine</a:t>
            </a:r>
            <a:r>
              <a:rPr lang="de-DE" sz="2800" dirty="0"/>
              <a:t> eingehende Kante haben (Quellen).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Entnehme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und markiere alle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. Falls alle Kanten nach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markiert sind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noch nicht in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war, füge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ein. Wiederhole das, bis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leer ist.</a:t>
            </a:r>
          </a:p>
        </p:txBody>
      </p:sp>
      <p:sp>
        <p:nvSpPr>
          <p:cNvPr id="397316" name="Line 4"/>
          <p:cNvSpPr>
            <a:spLocks noChangeShapeType="1"/>
          </p:cNvSpPr>
          <p:nvPr/>
        </p:nvSpPr>
        <p:spPr bwMode="auto">
          <a:xfrm>
            <a:off x="2268538" y="2492152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7" name="Line 5"/>
          <p:cNvSpPr>
            <a:spLocks noChangeShapeType="1"/>
          </p:cNvSpPr>
          <p:nvPr/>
        </p:nvSpPr>
        <p:spPr bwMode="auto">
          <a:xfrm>
            <a:off x="2268538" y="3068415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2484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29162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3480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37798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42116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4643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50768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55086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59404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 flipH="1">
            <a:off x="665956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 flipH="1">
            <a:off x="154781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780-6FE7-8D4B-9FA4-33D898110A50}" type="slidenum">
              <a:rPr lang="de-DE"/>
              <a:pPr/>
              <a:t>99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Beispiel:</a:t>
            </a:r>
          </a:p>
          <a:p>
            <a:r>
              <a:rPr lang="de-DE" sz="2800"/>
              <a:t>     : Knoten momentan in Queue </a:t>
            </a:r>
            <a:r>
              <a:rPr lang="de-DE" sz="2800">
                <a:solidFill>
                  <a:schemeClr val="hlink"/>
                </a:solidFill>
              </a:rPr>
              <a:t>q</a:t>
            </a:r>
          </a:p>
          <a:p>
            <a:r>
              <a:rPr lang="de-DE" sz="2800"/>
              <a:t>Nummerierung nach Einfügereihenfolge</a:t>
            </a:r>
          </a:p>
        </p:txBody>
      </p:sp>
      <p:sp>
        <p:nvSpPr>
          <p:cNvPr id="398340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8342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3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8344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5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8346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8347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8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9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2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3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7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8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90" name="Oval 54"/>
          <p:cNvSpPr>
            <a:spLocks noChangeArrowheads="1"/>
          </p:cNvSpPr>
          <p:nvPr/>
        </p:nvSpPr>
        <p:spPr bwMode="auto">
          <a:xfrm>
            <a:off x="827584" y="1773064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3999</TotalTime>
  <Words>10047</Words>
  <Application>Microsoft Macintosh PowerPoint</Application>
  <PresentationFormat>On-screen Show (4:3)</PresentationFormat>
  <Paragraphs>3520</Paragraphs>
  <Slides>233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233</vt:i4>
      </vt:variant>
    </vt:vector>
  </HeadingPairs>
  <TitlesOfParts>
    <vt:vector size="245" baseType="lpstr">
      <vt:lpstr>Arial Unicode MS</vt:lpstr>
      <vt:lpstr>Calibri</vt:lpstr>
      <vt:lpstr>Cambria Math</vt:lpstr>
      <vt:lpstr>cmsy10</vt:lpstr>
      <vt:lpstr>Gill Sans MT</vt:lpstr>
      <vt:lpstr>Lucida Grande</vt:lpstr>
      <vt:lpstr>ＭＳ Ｐゴシック</vt:lpstr>
      <vt:lpstr>msam6</vt:lpstr>
      <vt:lpstr>Myriad Pro</vt:lpstr>
      <vt:lpstr>Symbol</vt:lpstr>
      <vt:lpstr>Arial</vt:lpstr>
      <vt:lpstr>7_Standarddesign</vt:lpstr>
      <vt:lpstr>Algorithmen und Datenstrukturen</vt:lpstr>
      <vt:lpstr>Danksagung</vt:lpstr>
      <vt:lpstr>Graphen</vt:lpstr>
      <vt:lpstr>Graphen</vt:lpstr>
      <vt:lpstr>Graphen</vt:lpstr>
      <vt:lpstr>Graphen</vt:lpstr>
      <vt:lpstr>Graphen</vt:lpstr>
      <vt:lpstr>Graphen</vt:lpstr>
      <vt:lpstr>Operationen auf Graphen</vt:lpstr>
      <vt:lpstr>Operationen auf Graphen</vt:lpstr>
      <vt:lpstr>Operationen auf Graphen</vt:lpstr>
      <vt:lpstr>Operationen auf Graphen</vt:lpstr>
      <vt:lpstr>Graphrepräsentationen</vt:lpstr>
      <vt:lpstr>Graphrepräsentationen</vt:lpstr>
      <vt:lpstr>Sequenz von Kanten</vt:lpstr>
      <vt:lpstr>Graphrepräsentationen</vt:lpstr>
      <vt:lpstr>Adjazenzfeld</vt:lpstr>
      <vt:lpstr>Graphrepräsentationen</vt:lpstr>
      <vt:lpstr>Adjazenzliste</vt:lpstr>
      <vt:lpstr>Graphrepräsentationen</vt:lpstr>
      <vt:lpstr>Adjazenzmatrix</vt:lpstr>
      <vt:lpstr>Graphrepräsentationen</vt:lpstr>
      <vt:lpstr>Adjazenzliste+Hashtabelle</vt:lpstr>
      <vt:lpstr>Graphrepräsentationen</vt:lpstr>
      <vt:lpstr>Graphrepräsentationen</vt:lpstr>
      <vt:lpstr>Graphdurchlauf</vt:lpstr>
      <vt:lpstr>Graphdurchlauf</vt:lpstr>
      <vt:lpstr>Breitensuche</vt:lpstr>
      <vt:lpstr>Tiefensuche</vt:lpstr>
      <vt:lpstr>Breitensuche</vt:lpstr>
      <vt:lpstr>Breitensuche</vt:lpstr>
      <vt:lpstr>Breitensuche</vt:lpstr>
      <vt:lpstr>Breitensuche</vt:lpstr>
      <vt:lpstr>Breitensuche</vt:lpstr>
      <vt:lpstr>Iteratoren</vt:lpstr>
      <vt:lpstr>Iteratoren</vt:lpstr>
      <vt:lpstr>Breitensuche</vt:lpstr>
      <vt:lpstr>BFS(b)</vt:lpstr>
      <vt:lpstr>BFS(a)</vt:lpstr>
      <vt:lpstr>Tiefensuche</vt:lpstr>
      <vt:lpstr>Tiefensuche - Schema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Starke ZHKs</vt:lpstr>
      <vt:lpstr>Starke ZHKs</vt:lpstr>
      <vt:lpstr>Starke ZHKs - Beispiel</vt:lpstr>
      <vt:lpstr>Starke ZHKs - Beispiel</vt:lpstr>
      <vt:lpstr>Starke ZHKs</vt:lpstr>
      <vt:lpstr>Starke ZHKs</vt:lpstr>
      <vt:lpstr>Starke ZHKs</vt:lpstr>
      <vt:lpstr>Starke ZHKs - Beispiel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Wiederholung Invarianten</vt:lpstr>
      <vt:lpstr>Starke ZHKs</vt:lpstr>
      <vt:lpstr>Wiederholung: Tiefensuche-Schema</vt:lpstr>
      <vt:lpstr>Starke ZHKs</vt:lpstr>
      <vt:lpstr>Starke ZHKs</vt:lpstr>
      <vt:lpstr>Starke ZHKs - Beispiel</vt:lpstr>
      <vt:lpstr>Starke ZHKs</vt:lpstr>
      <vt:lpstr>Kürzeste Wege</vt:lpstr>
      <vt:lpstr>Kürzeste Wege</vt:lpstr>
      <vt:lpstr>Starke ZHKs - Wiederholung</vt:lpstr>
      <vt:lpstr>Kürzeste Wege</vt:lpstr>
      <vt:lpstr>Kürzeste Wege</vt:lpstr>
      <vt:lpstr>Kürzeste Wege</vt:lpstr>
      <vt:lpstr>Kürzeste Wege</vt:lpstr>
      <vt:lpstr>Kürzeste Wege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Dijkstras Algorithmus</vt:lpstr>
      <vt:lpstr>Dijkstras Algorithmus</vt:lpstr>
      <vt:lpstr>Dijkstras Algorithmus</vt:lpstr>
      <vt:lpstr>Dijkstras Algorithmus</vt:lpstr>
      <vt:lpstr>Dijkstras Algorithmus</vt:lpstr>
      <vt:lpstr>Kürzeste Wege</vt:lpstr>
      <vt:lpstr>Kürzeste Wege</vt:lpstr>
      <vt:lpstr>Kürzeste Wege: Heuristische Suche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Vereinbarung: Mehrfachwertzuweisung</vt:lpstr>
      <vt:lpstr>Vereinbarung: Getter und Setter</vt:lpstr>
      <vt:lpstr>Vereinbarung: Datentypen, Initwerte und Keys</vt:lpstr>
      <vt:lpstr>Funktion A*</vt:lpstr>
      <vt:lpstr>Hilfsfunktionen</vt:lpstr>
      <vt:lpstr>Hilfsfunktionen</vt:lpstr>
      <vt:lpstr>Analyse</vt:lpstr>
      <vt:lpstr>Analyse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All Pairs Shortest Paths</vt:lpstr>
      <vt:lpstr>All Pairs Shortest Paths</vt:lpstr>
      <vt:lpstr>Naive Erhöhung?</vt:lpstr>
      <vt:lpstr>Neuer Ansatz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Annahme: Ungerichteter Graph gegeben</vt:lpstr>
      <vt:lpstr>Annahme: Ungerichteter Graph gegeben</vt:lpstr>
      <vt:lpstr>Transitive Hülle / Erreichbarkeit für DAGs</vt:lpstr>
      <vt:lpstr>Naives Verfahren für Erreichbarkeit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Neues Anwendungsproblem</vt:lpstr>
      <vt:lpstr>Minimaler Spannbaum</vt:lpstr>
      <vt:lpstr>Anwendungen in der Praxis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Erinnerung: Union-Find DS</vt:lpstr>
      <vt:lpstr>Minimaler Spannbaum</vt:lpstr>
      <vt:lpstr>MinSpanningTree-Algorithmus</vt:lpstr>
      <vt:lpstr>Kruskal-Algorithmus</vt:lpstr>
      <vt:lpstr>Minimaler Spannbaum</vt:lpstr>
      <vt:lpstr>Minimaler Spannbaum</vt:lpstr>
      <vt:lpstr>Jarnik-Prim Algorithmus</vt:lpstr>
      <vt:lpstr>Jarnik-Prim Algorithmus</vt:lpstr>
      <vt:lpstr>Danksagung</vt:lpstr>
      <vt:lpstr>Betrachtete Arten von Netzwerken</vt:lpstr>
      <vt:lpstr>Netzwerke</vt:lpstr>
      <vt:lpstr>Problem des maximalen Flusses in Netzwerken</vt:lpstr>
      <vt:lpstr>Problem des maximalen Flusses in Netzwerken</vt:lpstr>
      <vt:lpstr>Netzwerkfluss</vt:lpstr>
      <vt:lpstr>Netzwerkfluss</vt:lpstr>
      <vt:lpstr>Netzwerkfluss</vt:lpstr>
      <vt:lpstr>Beispiel für flusserhöhende Pfade</vt:lpstr>
      <vt:lpstr>Ford-Fulkerson-Algorithmus</vt:lpstr>
      <vt:lpstr>Ford-Fulkerson Algo – Beispieldurchlauf</vt:lpstr>
      <vt:lpstr>Ford-Fulkerson Algo – Beispieldurchlauf</vt:lpstr>
      <vt:lpstr>Ford-Fulkerson Algo – Beispieldurchlauf</vt:lpstr>
      <vt:lpstr>Ford-Fulkerson Algo – Beispieldurchlauf</vt:lpstr>
      <vt:lpstr>Analyse des Algorithmus von Ford/Fulkerson</vt:lpstr>
      <vt:lpstr>Max Flow/Min Cut-Theorem</vt:lpstr>
      <vt:lpstr>Ford-Fulkerson Algorithmus – Analyse</vt:lpstr>
      <vt:lpstr>Schlechte Abfolge von zunehmenden Pfaden</vt:lpstr>
      <vt:lpstr>Ford-Fulkerson Algorithmus – Analyse</vt:lpstr>
      <vt:lpstr>Edmonds-Karp Algorithmus</vt:lpstr>
      <vt:lpstr>Praktische Fragestellung</vt:lpstr>
      <vt:lpstr>Mehrere Quellen und mehreren Senken</vt:lpstr>
      <vt:lpstr>Anwendung: Maximale bipartite Matchings</vt:lpstr>
      <vt:lpstr>Bipartites Matching</vt:lpstr>
      <vt:lpstr>Lösung des maximalen Bipartiten Matchings</vt:lpstr>
      <vt:lpstr>Maximaler Fluss ⇔  Maximales bipartites Matching</vt:lpstr>
      <vt:lpstr>Weiteres Beispiel zur Lösung von kombinatorischen Problemen mit Hilfe des maximalen Flusses</vt:lpstr>
      <vt:lpstr>Übersicht über Max-Flow-Algorithmen          (n=|V|, e=|E|, U=max{c(e) für alle e∈E})</vt:lpstr>
      <vt:lpstr>Königsberger Brückenproblem</vt:lpstr>
      <vt:lpstr>Transformation des Problems</vt:lpstr>
      <vt:lpstr>Definition des Problems </vt:lpstr>
      <vt:lpstr>Entwurfsmuster Suchproblem?</vt:lpstr>
      <vt:lpstr>Beobachtung</vt:lpstr>
      <vt:lpstr>Neuformulierung des Problems</vt:lpstr>
      <vt:lpstr>Analyse auf Graphenebene</vt:lpstr>
      <vt:lpstr>Algorithmus Euler (1)</vt:lpstr>
      <vt:lpstr>Algorithmus Euler (2)</vt:lpstr>
      <vt:lpstr>Entwurfsmuster: Nachdenken</vt:lpstr>
      <vt:lpstr>Kleine Modifikation</vt:lpstr>
      <vt:lpstr>Zusammenfassung Fluss in Netzwerken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1952</cp:revision>
  <cp:lastPrinted>2017-06-22T09:38:33Z</cp:lastPrinted>
  <dcterms:created xsi:type="dcterms:W3CDTF">2010-04-27T12:26:40Z</dcterms:created>
  <dcterms:modified xsi:type="dcterms:W3CDTF">2017-06-29T16:02:02Z</dcterms:modified>
</cp:coreProperties>
</file>