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9"/>
  </p:notesMasterIdLst>
  <p:handoutMasterIdLst>
    <p:handoutMasterId r:id="rId50"/>
  </p:handoutMasterIdLst>
  <p:sldIdLst>
    <p:sldId id="273" r:id="rId2"/>
    <p:sldId id="474" r:id="rId3"/>
    <p:sldId id="479" r:id="rId4"/>
    <p:sldId id="420" r:id="rId5"/>
    <p:sldId id="421" r:id="rId6"/>
    <p:sldId id="478" r:id="rId7"/>
    <p:sldId id="422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76" r:id="rId20"/>
    <p:sldId id="437" r:id="rId21"/>
    <p:sldId id="466" r:id="rId22"/>
    <p:sldId id="439" r:id="rId23"/>
    <p:sldId id="440" r:id="rId24"/>
    <p:sldId id="441" r:id="rId25"/>
    <p:sldId id="442" r:id="rId26"/>
    <p:sldId id="443" r:id="rId27"/>
    <p:sldId id="445" r:id="rId28"/>
    <p:sldId id="481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7" r:id="rId46"/>
    <p:sldId id="468" r:id="rId47"/>
    <p:sldId id="477" r:id="rId4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735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9"/>
    <p:restoredTop sz="94702"/>
  </p:normalViewPr>
  <p:slideViewPr>
    <p:cSldViewPr>
      <p:cViewPr varScale="1">
        <p:scale>
          <a:sx n="107" d="100"/>
          <a:sy n="107" d="100"/>
        </p:scale>
        <p:origin x="18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29.06.17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29.06.17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654FCC-8EC1-844D-8B26-183CCE76230A}" type="slidenum">
              <a:rPr lang="de-DE" altLang="en-US" sz="1300">
                <a:ea typeface="MS PGothic" charset="-128"/>
              </a:rPr>
              <a:pPr/>
              <a:t>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36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7CBE8F5-E6B6-F641-B666-0290E1AF38DF}" type="slidenum">
              <a:rPr lang="de-DE" altLang="en-US" sz="1300">
                <a:ea typeface="MS PGothic" charset="-128"/>
              </a:rPr>
              <a:pPr/>
              <a:t>12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08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8EE4F0C-C720-314B-9AD6-8210E2CECAFA}" type="slidenum">
              <a:rPr lang="de-DE" altLang="en-US" sz="1300">
                <a:ea typeface="MS PGothic" charset="-128"/>
              </a:rPr>
              <a:pPr/>
              <a:t>13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837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84E7AB0-38D6-E142-81E1-F7D51A2929CB}" type="slidenum">
              <a:rPr lang="de-DE" altLang="en-US" sz="1300">
                <a:ea typeface="MS PGothic" charset="-128"/>
              </a:rPr>
              <a:pPr/>
              <a:t>14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24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1354E2-0785-EA42-B876-AE5FAD0BD42D}" type="slidenum">
              <a:rPr lang="de-DE" altLang="en-US" sz="1300">
                <a:ea typeface="MS PGothic" charset="-128"/>
              </a:rPr>
              <a:pPr/>
              <a:t>15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23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483E49-072D-0842-95BE-C4759EEFFB7F}" type="slidenum">
              <a:rPr lang="de-DE" altLang="en-US" sz="1300">
                <a:ea typeface="MS PGothic" charset="-128"/>
              </a:rPr>
              <a:pPr/>
              <a:t>16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88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E1BA97F-4670-9048-8454-0B4B0DC13D88}" type="slidenum">
              <a:rPr lang="de-DE" altLang="en-US" sz="1300">
                <a:ea typeface="MS PGothic" charset="-128"/>
              </a:rPr>
              <a:pPr/>
              <a:t>17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172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865F42-5BD5-A948-8A3D-C7F554573E62}" type="slidenum">
              <a:rPr lang="de-DE" altLang="en-US" sz="1300">
                <a:ea typeface="MS PGothic" charset="-128"/>
              </a:rPr>
              <a:pPr/>
              <a:t>18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75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207F7A-3897-C94D-BEC4-089E8E2B19D2}" type="slidenum">
              <a:rPr lang="de-DE" altLang="en-US" sz="1300">
                <a:ea typeface="MS PGothic" charset="-128"/>
              </a:rPr>
              <a:pPr/>
              <a:t>19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722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BCCDCD-4BF6-0E44-9E3F-CEC8113D91A1}" type="slidenum">
              <a:rPr lang="de-DE" altLang="en-US" sz="1300">
                <a:ea typeface="MS PGothic" charset="-128"/>
              </a:rPr>
              <a:pPr/>
              <a:t>20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This means that if there is a solution, breadth-first search will find it regardless of the kind of graph.</a:t>
            </a:r>
            <a:endParaRPr lang="de-DE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00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405FB9-9269-5B4E-9900-14FFC4CE0677}" type="slidenum">
              <a:rPr lang="de-DE" altLang="en-US" sz="1300">
                <a:ea typeface="MS PGothic" charset="-128"/>
              </a:rPr>
              <a:pPr/>
              <a:t>22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44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654FCC-8EC1-844D-8B26-183CCE76230A}" type="slidenum">
              <a:rPr lang="de-DE" altLang="en-US" sz="1300">
                <a:ea typeface="MS PGothic" charset="-128"/>
              </a:rPr>
              <a:pPr/>
              <a:t>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4877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9A4271-850E-524C-B3AB-AA2050E09236}" type="slidenum">
              <a:rPr lang="de-DE" altLang="en-US" sz="1300">
                <a:ea typeface="MS PGothic" charset="-128"/>
              </a:rPr>
              <a:pPr/>
              <a:t>23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419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591D55C-627B-3144-8530-6208023F5EDD}" type="slidenum">
              <a:rPr lang="de-DE" altLang="en-US" sz="1300">
                <a:ea typeface="MS PGothic" charset="-128"/>
              </a:rPr>
              <a:pPr/>
              <a:t>24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368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E05AE1-F522-5246-96D2-6CD471AB97D8}" type="slidenum">
              <a:rPr lang="de-DE" altLang="en-US" sz="1300">
                <a:ea typeface="MS PGothic" charset="-128"/>
              </a:rPr>
              <a:pPr/>
              <a:t>25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657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7D68E15-93AC-924C-ADAB-2AA90064C142}" type="slidenum">
              <a:rPr lang="de-DE" altLang="en-US" sz="1300">
                <a:ea typeface="MS PGothic" charset="-128"/>
              </a:rPr>
              <a:pPr/>
              <a:t>26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885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795E6C-B121-D944-8191-13BC60812809}" type="slidenum">
              <a:rPr lang="de-DE" altLang="en-US" sz="1300">
                <a:ea typeface="MS PGothic" charset="-128"/>
              </a:rPr>
              <a:pPr/>
              <a:t>27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131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207F7A-3897-C94D-BEC4-089E8E2B19D2}" type="slidenum">
              <a:rPr lang="de-DE" altLang="en-US" sz="1300">
                <a:ea typeface="MS PGothic" charset="-128"/>
              </a:rPr>
              <a:pPr/>
              <a:t>29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967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F77AE1A-3FCA-F14F-8F8B-4440FEE5B992}" type="slidenum">
              <a:rPr lang="de-DE" altLang="en-US" sz="1300">
                <a:ea typeface="MS PGothic" charset="-128"/>
              </a:rPr>
              <a:pPr/>
              <a:t>30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623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DFE6817-CC68-9F46-966A-DC8C3C34E239}" type="slidenum">
              <a:rPr lang="de-DE" altLang="en-US" sz="1300">
                <a:ea typeface="MS PGothic" charset="-128"/>
              </a:rPr>
              <a:pPr/>
              <a:t>31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660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D3EA2D-2E49-BB4E-9B61-5A70D0689512}" type="slidenum">
              <a:rPr lang="de-DE" altLang="en-US" sz="1300">
                <a:ea typeface="MS PGothic" charset="-128"/>
              </a:rPr>
              <a:pPr/>
              <a:t>32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317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BD487AC-1C01-E54B-B936-8C14F5D02091}" type="slidenum">
              <a:rPr lang="de-DE" altLang="en-US" sz="1300">
                <a:ea typeface="MS PGothic" charset="-128"/>
              </a:rPr>
              <a:pPr/>
              <a:t>33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60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FE05620-9B9A-E342-A812-0C023FBF208C}" type="slidenum">
              <a:rPr lang="de-DE" altLang="en-US" sz="1300">
                <a:ea typeface="MS PGothic" charset="-128"/>
              </a:rPr>
              <a:pPr/>
              <a:t>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014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9835933-48F6-234C-8D6F-E36A5AC07D64}" type="slidenum">
              <a:rPr lang="de-DE" altLang="en-US" sz="1300">
                <a:ea typeface="MS PGothic" charset="-128"/>
              </a:rPr>
              <a:pPr/>
              <a:t>34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56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A71CC32-B8C7-2640-AE6F-2D33D269FD99}" type="slidenum">
              <a:rPr lang="de-DE" altLang="en-US" sz="1300">
                <a:ea typeface="MS PGothic" charset="-128"/>
              </a:rPr>
              <a:pPr/>
              <a:t>35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469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8E1019C-988A-6940-9E23-514A45570AD0}" type="slidenum">
              <a:rPr lang="de-DE" altLang="en-US" sz="1300">
                <a:ea typeface="MS PGothic" charset="-128"/>
              </a:rPr>
              <a:pPr/>
              <a:t>36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421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AAC4CC4-37AD-444F-82AE-92D63E971140}" type="slidenum">
              <a:rPr lang="de-DE" altLang="en-US" sz="1300">
                <a:ea typeface="MS PGothic" charset="-128"/>
              </a:rPr>
              <a:pPr/>
              <a:t>37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311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6C2E307-A05E-614F-A264-AF1A61935C2C}" type="slidenum">
              <a:rPr lang="de-DE" altLang="en-US" sz="1300">
                <a:ea typeface="MS PGothic" charset="-128"/>
              </a:rPr>
              <a:pPr/>
              <a:t>38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103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83C3FC-5FE7-2E46-B58A-8B3E0EB3222B}" type="slidenum">
              <a:rPr lang="de-DE" altLang="en-US" sz="1300">
                <a:ea typeface="MS PGothic" charset="-128"/>
              </a:rPr>
              <a:pPr/>
              <a:t>40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650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D7F4194-45C4-704D-BA9C-3710D9AA4FDF}" type="slidenum">
              <a:rPr lang="de-DE" altLang="en-US" sz="1300">
                <a:ea typeface="MS PGothic" charset="-128"/>
              </a:rPr>
              <a:pPr/>
              <a:t>43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56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D4F11D-8714-9642-8788-0E3C53E1FE52}" type="slidenum">
              <a:rPr lang="de-DE" altLang="en-US" sz="1300">
                <a:ea typeface="MS PGothic" charset="-128"/>
              </a:rPr>
              <a:pPr/>
              <a:t>5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80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37E821-761D-2D42-9556-F354F128FF54}" type="slidenum">
              <a:rPr lang="de-DE" altLang="en-US" sz="1300">
                <a:ea typeface="MS PGothic" charset="-128"/>
              </a:rPr>
              <a:pPr/>
              <a:t>7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65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A1B6CEB-72D7-824B-9299-FB121D560003}" type="slidenum">
              <a:rPr lang="de-DE" altLang="en-US" sz="1300">
                <a:ea typeface="MS PGothic" charset="-128"/>
              </a:rPr>
              <a:pPr/>
              <a:t>8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19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E6F6A53-F034-CB45-9DBA-9ADC4927EF8B}" type="slidenum">
              <a:rPr lang="de-DE" altLang="en-US" sz="1300">
                <a:ea typeface="MS PGothic" charset="-128"/>
              </a:rPr>
              <a:pPr/>
              <a:t>9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75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4F1492C-4D09-C345-B9D6-DC3A79C9A98D}" type="slidenum">
              <a:rPr lang="de-DE" altLang="en-US" sz="1300">
                <a:ea typeface="MS PGothic" charset="-128"/>
              </a:rPr>
              <a:pPr/>
              <a:t>10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98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8977BF-FBC6-5F4E-AA3A-CB1622C3664D}" type="slidenum">
              <a:rPr lang="de-DE" altLang="en-US" sz="1300">
                <a:ea typeface="MS PGothic" charset="-128"/>
              </a:rPr>
              <a:pPr/>
              <a:t>11</a:t>
            </a:fld>
            <a:endParaRPr lang="de-DE" altLang="en-US" sz="1300">
              <a:ea typeface="MS PGothic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6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F6C69-4479-F045-ABD8-9D932FE5FB9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640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87483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213225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E3F06-D9C7-254C-9BE7-49E2815E857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035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g"/><Relationship Id="rId8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gif"/><Relationship Id="rId7" Type="http://schemas.openxmlformats.org/officeDocument/2006/relationships/oleObject" Target="../embeddings/oleObject1.bin"/><Relationship Id="rId8" Type="http://schemas.openxmlformats.org/officeDocument/2006/relationships/image" Target="../media/image9.pn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1" Type="http://schemas.openxmlformats.org/officeDocument/2006/relationships/image" Target="../media/image7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Braun </a:t>
            </a:r>
            <a:r>
              <a:rPr lang="de-DE" sz="2400" dirty="0" smtClean="0">
                <a:cs typeface="+mn-cs"/>
              </a:rPr>
              <a:t>und Felix </a:t>
            </a:r>
            <a:r>
              <a:rPr lang="de-DE" sz="2400" dirty="0" err="1" smtClean="0">
                <a:cs typeface="+mn-cs"/>
              </a:rPr>
              <a:t>Kuhr</a:t>
            </a:r>
            <a:r>
              <a:rPr lang="de-DE" sz="2400" smtClean="0">
                <a:cs typeface="+mn-cs"/>
              </a:rPr>
              <a:t> (Übungen</a:t>
            </a:r>
            <a:r>
              <a:rPr lang="de-DE" sz="24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3283" name="Group 3"/>
          <p:cNvGraphicFramePr>
            <a:graphicFrameLocks noGrp="1"/>
          </p:cNvGraphicFramePr>
          <p:nvPr/>
        </p:nvGraphicFramePr>
        <p:xfrm>
          <a:off x="4189413" y="190182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09" name="Group 29"/>
          <p:cNvGraphicFramePr>
            <a:graphicFrameLocks noGrp="1"/>
          </p:cNvGraphicFramePr>
          <p:nvPr/>
        </p:nvGraphicFramePr>
        <p:xfrm>
          <a:off x="3276600" y="3244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35" name="Group 55"/>
          <p:cNvGraphicFramePr>
            <a:graphicFrameLocks noGrp="1"/>
          </p:cNvGraphicFramePr>
          <p:nvPr/>
        </p:nvGraphicFramePr>
        <p:xfrm>
          <a:off x="5105400" y="321310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61" name="Group 81"/>
          <p:cNvGraphicFramePr>
            <a:graphicFrameLocks noGrp="1"/>
          </p:cNvGraphicFramePr>
          <p:nvPr/>
        </p:nvGraphicFramePr>
        <p:xfrm>
          <a:off x="6400800" y="321310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3387" name="Group 107"/>
          <p:cNvGraphicFramePr>
            <a:graphicFrameLocks noGrp="1"/>
          </p:cNvGraphicFramePr>
          <p:nvPr/>
        </p:nvGraphicFramePr>
        <p:xfrm>
          <a:off x="1752600" y="3244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2" name="Line 133"/>
          <p:cNvSpPr>
            <a:spLocks noChangeShapeType="1"/>
          </p:cNvSpPr>
          <p:nvPr/>
        </p:nvSpPr>
        <p:spPr bwMode="auto">
          <a:xfrm flipH="1">
            <a:off x="2514600" y="2663825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3" name="Line 134"/>
          <p:cNvSpPr>
            <a:spLocks noChangeShapeType="1"/>
          </p:cNvSpPr>
          <p:nvPr/>
        </p:nvSpPr>
        <p:spPr bwMode="auto">
          <a:xfrm flipH="1">
            <a:off x="3962400" y="2892425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4" name="Line 135"/>
          <p:cNvSpPr>
            <a:spLocks noChangeShapeType="1"/>
          </p:cNvSpPr>
          <p:nvPr/>
        </p:nvSpPr>
        <p:spPr bwMode="auto">
          <a:xfrm>
            <a:off x="5105400" y="2816225"/>
            <a:ext cx="3429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5" name="Line 136"/>
          <p:cNvSpPr>
            <a:spLocks noChangeShapeType="1"/>
          </p:cNvSpPr>
          <p:nvPr/>
        </p:nvSpPr>
        <p:spPr bwMode="auto">
          <a:xfrm>
            <a:off x="5181600" y="2740025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4307" name="Group 3"/>
          <p:cNvGraphicFramePr>
            <a:graphicFrameLocks noGrp="1"/>
          </p:cNvGraphicFramePr>
          <p:nvPr/>
        </p:nvGraphicFramePr>
        <p:xfrm>
          <a:off x="4189413" y="17716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33" name="Group 29"/>
          <p:cNvGraphicFramePr>
            <a:graphicFrameLocks noGrp="1"/>
          </p:cNvGraphicFramePr>
          <p:nvPr/>
        </p:nvGraphicFramePr>
        <p:xfrm>
          <a:off x="3276600" y="311467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9" name="Group 55"/>
          <p:cNvGraphicFramePr>
            <a:graphicFrameLocks noGrp="1"/>
          </p:cNvGraphicFramePr>
          <p:nvPr/>
        </p:nvGraphicFramePr>
        <p:xfrm>
          <a:off x="2987675" y="4941888"/>
          <a:ext cx="787584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4638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85" name="Group 81"/>
          <p:cNvGraphicFramePr>
            <a:graphicFrameLocks noGrp="1"/>
          </p:cNvGraphicFramePr>
          <p:nvPr/>
        </p:nvGraphicFramePr>
        <p:xfrm>
          <a:off x="4189413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411" name="Group 107"/>
          <p:cNvGraphicFramePr>
            <a:graphicFrameLocks noGrp="1"/>
          </p:cNvGraphicFramePr>
          <p:nvPr/>
        </p:nvGraphicFramePr>
        <p:xfrm>
          <a:off x="5410200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62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437" name="Group 133"/>
          <p:cNvGraphicFramePr>
            <a:graphicFrameLocks noGrp="1"/>
          </p:cNvGraphicFramePr>
          <p:nvPr/>
        </p:nvGraphicFramePr>
        <p:xfrm>
          <a:off x="1187450" y="4941888"/>
          <a:ext cx="1046163" cy="1554192"/>
        </p:xfrm>
        <a:graphic>
          <a:graphicData uri="http://schemas.openxmlformats.org/drawingml/2006/table">
            <a:tbl>
              <a:tblPr/>
              <a:tblGrid>
                <a:gridCol w="311150"/>
                <a:gridCol w="360363"/>
                <a:gridCol w="374650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54" name="Line 159"/>
          <p:cNvSpPr>
            <a:spLocks noChangeShapeType="1"/>
          </p:cNvSpPr>
          <p:nvPr/>
        </p:nvSpPr>
        <p:spPr bwMode="auto">
          <a:xfrm flipH="1">
            <a:off x="27432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5" name="Line 160"/>
          <p:cNvSpPr>
            <a:spLocks noChangeShapeType="1"/>
          </p:cNvSpPr>
          <p:nvPr/>
        </p:nvSpPr>
        <p:spPr bwMode="auto">
          <a:xfrm flipH="1">
            <a:off x="3962400" y="276225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Line 161"/>
          <p:cNvSpPr>
            <a:spLocks noChangeShapeType="1"/>
          </p:cNvSpPr>
          <p:nvPr/>
        </p:nvSpPr>
        <p:spPr bwMode="auto">
          <a:xfrm flipH="1">
            <a:off x="3581400" y="42100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7" name="Line 162"/>
          <p:cNvSpPr>
            <a:spLocks noChangeShapeType="1"/>
          </p:cNvSpPr>
          <p:nvPr/>
        </p:nvSpPr>
        <p:spPr bwMode="auto">
          <a:xfrm>
            <a:off x="39624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Line 163"/>
          <p:cNvSpPr>
            <a:spLocks noChangeShapeType="1"/>
          </p:cNvSpPr>
          <p:nvPr/>
        </p:nvSpPr>
        <p:spPr bwMode="auto">
          <a:xfrm>
            <a:off x="4114800" y="421005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Erzeuge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5331" name="Group 3"/>
          <p:cNvGraphicFramePr>
            <a:graphicFrameLocks noGrp="1"/>
          </p:cNvGraphicFramePr>
          <p:nvPr/>
        </p:nvGraphicFramePr>
        <p:xfrm>
          <a:off x="4189413" y="17716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357" name="Group 29"/>
          <p:cNvGraphicFramePr>
            <a:graphicFrameLocks noGrp="1"/>
          </p:cNvGraphicFramePr>
          <p:nvPr/>
        </p:nvGraphicFramePr>
        <p:xfrm>
          <a:off x="3276600" y="311467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409" name="Group 81"/>
          <p:cNvGraphicFramePr>
            <a:graphicFrameLocks noGrp="1"/>
          </p:cNvGraphicFramePr>
          <p:nvPr/>
        </p:nvGraphicFramePr>
        <p:xfrm>
          <a:off x="4189413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5435" name="Group 107"/>
          <p:cNvGraphicFramePr>
            <a:graphicFrameLocks noGrp="1"/>
          </p:cNvGraphicFramePr>
          <p:nvPr/>
        </p:nvGraphicFramePr>
        <p:xfrm>
          <a:off x="5410200" y="4895850"/>
          <a:ext cx="789171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62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74" name="Line 159"/>
          <p:cNvSpPr>
            <a:spLocks noChangeShapeType="1"/>
          </p:cNvSpPr>
          <p:nvPr/>
        </p:nvSpPr>
        <p:spPr bwMode="auto">
          <a:xfrm flipH="1">
            <a:off x="27432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Line 160"/>
          <p:cNvSpPr>
            <a:spLocks noChangeShapeType="1"/>
          </p:cNvSpPr>
          <p:nvPr/>
        </p:nvSpPr>
        <p:spPr bwMode="auto">
          <a:xfrm flipH="1">
            <a:off x="3962400" y="2762250"/>
            <a:ext cx="3429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Line 161"/>
          <p:cNvSpPr>
            <a:spLocks noChangeShapeType="1"/>
          </p:cNvSpPr>
          <p:nvPr/>
        </p:nvSpPr>
        <p:spPr bwMode="auto">
          <a:xfrm flipH="1">
            <a:off x="3581400" y="42100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7" name="Line 162"/>
          <p:cNvSpPr>
            <a:spLocks noChangeShapeType="1"/>
          </p:cNvSpPr>
          <p:nvPr/>
        </p:nvSpPr>
        <p:spPr bwMode="auto">
          <a:xfrm>
            <a:off x="3962400" y="421005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Line 163"/>
          <p:cNvSpPr>
            <a:spLocks noChangeShapeType="1"/>
          </p:cNvSpPr>
          <p:nvPr/>
        </p:nvSpPr>
        <p:spPr bwMode="auto">
          <a:xfrm>
            <a:off x="4114800" y="421005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Text Box 164"/>
          <p:cNvSpPr txBox="1">
            <a:spLocks noChangeArrowheads="1"/>
          </p:cNvSpPr>
          <p:nvPr/>
        </p:nvSpPr>
        <p:spPr bwMode="auto">
          <a:xfrm>
            <a:off x="5364088" y="3335338"/>
            <a:ext cx="1572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 dirty="0">
                <a:ea typeface="MS PGothic" charset="-128"/>
              </a:rPr>
              <a:t>1 </a:t>
            </a:r>
            <a:r>
              <a:rPr lang="en-US" altLang="en-US" i="0" dirty="0" err="1" smtClean="0">
                <a:ea typeface="MS PGothic" charset="-128"/>
              </a:rPr>
              <a:t>Halbzug</a:t>
            </a:r>
            <a:endParaRPr lang="en-US" altLang="en-US" i="0" dirty="0">
              <a:ea typeface="MS PGothic" charset="-128"/>
            </a:endParaRPr>
          </a:p>
        </p:txBody>
      </p:sp>
      <p:sp>
        <p:nvSpPr>
          <p:cNvPr id="34880" name="AutoShape 165"/>
          <p:cNvSpPr>
            <a:spLocks/>
          </p:cNvSpPr>
          <p:nvPr/>
        </p:nvSpPr>
        <p:spPr bwMode="auto">
          <a:xfrm>
            <a:off x="6705600" y="2762250"/>
            <a:ext cx="609600" cy="3429000"/>
          </a:xfrm>
          <a:prstGeom prst="rightBrace">
            <a:avLst>
              <a:gd name="adj1" fmla="val 468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4881" name="Text Box 166"/>
          <p:cNvSpPr txBox="1">
            <a:spLocks noChangeArrowheads="1"/>
          </p:cNvSpPr>
          <p:nvPr/>
        </p:nvSpPr>
        <p:spPr bwMode="auto">
          <a:xfrm>
            <a:off x="7543800" y="4267200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 dirty="0">
                <a:ea typeface="MS PGothic" charset="-128"/>
              </a:rPr>
              <a:t>1 </a:t>
            </a:r>
            <a:r>
              <a:rPr lang="en-US" altLang="en-US" i="0" dirty="0" smtClean="0">
                <a:ea typeface="MS PGothic" charset="-128"/>
              </a:rPr>
              <a:t>Zug</a:t>
            </a:r>
            <a:endParaRPr lang="en-US" altLang="en-US" i="0" dirty="0">
              <a:ea typeface="MS PGothic" charset="-128"/>
            </a:endParaRPr>
          </a:p>
        </p:txBody>
      </p:sp>
      <p:graphicFrame>
        <p:nvGraphicFramePr>
          <p:cNvPr id="17" name="Group 55"/>
          <p:cNvGraphicFramePr>
            <a:graphicFrameLocks noGrp="1"/>
          </p:cNvGraphicFramePr>
          <p:nvPr/>
        </p:nvGraphicFramePr>
        <p:xfrm>
          <a:off x="2987675" y="4941888"/>
          <a:ext cx="787584" cy="1554192"/>
        </p:xfrm>
        <a:graphic>
          <a:graphicData uri="http://schemas.openxmlformats.org/drawingml/2006/table">
            <a:tbl>
              <a:tblPr/>
              <a:tblGrid>
                <a:gridCol w="304800"/>
                <a:gridCol w="274638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133"/>
          <p:cNvGraphicFramePr>
            <a:graphicFrameLocks noGrp="1"/>
          </p:cNvGraphicFramePr>
          <p:nvPr/>
        </p:nvGraphicFramePr>
        <p:xfrm>
          <a:off x="1187450" y="4941888"/>
          <a:ext cx="1046163" cy="1554192"/>
        </p:xfrm>
        <a:graphic>
          <a:graphicData uri="http://schemas.openxmlformats.org/drawingml/2006/table">
            <a:tbl>
              <a:tblPr/>
              <a:tblGrid>
                <a:gridCol w="311150"/>
                <a:gridCol w="360363"/>
                <a:gridCol w="374650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x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1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ea typeface="MS PGothic" charset="-128"/>
                        </a:rPr>
                        <a:t>o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6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Ein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Teilbaum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6866" name="Line 4"/>
          <p:cNvSpPr>
            <a:spLocks noChangeShapeType="1"/>
          </p:cNvSpPr>
          <p:nvPr/>
        </p:nvSpPr>
        <p:spPr bwMode="auto">
          <a:xfrm flipH="1">
            <a:off x="2466975" y="2700338"/>
            <a:ext cx="90805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3502025" y="2700338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3660775" y="2719388"/>
            <a:ext cx="71120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 flipH="1">
            <a:off x="1323975" y="4052888"/>
            <a:ext cx="908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 flipH="1">
            <a:off x="2162175" y="4071938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>
            <a:off x="3048000" y="398938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3581400" y="3989388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4419600" y="3989388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4419600" y="398938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129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>
            <a:off x="3200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>
            <a:off x="510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60198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7"/>
          <p:cNvSpPr>
            <a:spLocks noChangeArrowheads="1"/>
          </p:cNvSpPr>
          <p:nvPr/>
        </p:nvSpPr>
        <p:spPr bwMode="auto">
          <a:xfrm>
            <a:off x="6400800" y="225425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880" name="AutoShape 18"/>
          <p:cNvSpPr>
            <a:spLocks noChangeArrowheads="1"/>
          </p:cNvSpPr>
          <p:nvPr/>
        </p:nvSpPr>
        <p:spPr bwMode="auto">
          <a:xfrm>
            <a:off x="6477000" y="27114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881" name="AutoShape 19"/>
          <p:cNvSpPr>
            <a:spLocks noChangeArrowheads="1"/>
          </p:cNvSpPr>
          <p:nvPr/>
        </p:nvSpPr>
        <p:spPr bwMode="auto">
          <a:xfrm>
            <a:off x="6477000" y="315753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Text Box 20"/>
          <p:cNvSpPr txBox="1">
            <a:spLocks noChangeArrowheads="1"/>
          </p:cNvSpPr>
          <p:nvPr/>
        </p:nvSpPr>
        <p:spPr bwMode="auto">
          <a:xfrm>
            <a:off x="6842125" y="2162175"/>
            <a:ext cx="1369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gewonnen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6842125" y="264636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verloren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4" name="Text Box 22"/>
          <p:cNvSpPr txBox="1">
            <a:spLocks noChangeArrowheads="1"/>
          </p:cNvSpPr>
          <p:nvPr/>
        </p:nvSpPr>
        <p:spPr bwMode="auto">
          <a:xfrm>
            <a:off x="6823064" y="3092450"/>
            <a:ext cx="1853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unentschieden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6885" name="AutoShape 23"/>
          <p:cNvSpPr>
            <a:spLocks noChangeArrowheads="1"/>
          </p:cNvSpPr>
          <p:nvPr/>
        </p:nvSpPr>
        <p:spPr bwMode="auto">
          <a:xfrm>
            <a:off x="5943600" y="63690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utoShape 24"/>
          <p:cNvSpPr>
            <a:spLocks noChangeArrowheads="1"/>
          </p:cNvSpPr>
          <p:nvPr/>
        </p:nvSpPr>
        <p:spPr bwMode="auto">
          <a:xfrm>
            <a:off x="3124200" y="62928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AutoShape 25"/>
          <p:cNvSpPr>
            <a:spLocks noChangeArrowheads="1"/>
          </p:cNvSpPr>
          <p:nvPr/>
        </p:nvSpPr>
        <p:spPr bwMode="auto">
          <a:xfrm>
            <a:off x="1042988" y="63500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8" name="Group 26"/>
          <p:cNvGrpSpPr>
            <a:grpSpLocks/>
          </p:cNvGrpSpPr>
          <p:nvPr/>
        </p:nvGrpSpPr>
        <p:grpSpPr bwMode="auto">
          <a:xfrm>
            <a:off x="3048000" y="1720850"/>
            <a:ext cx="844550" cy="936625"/>
            <a:chOff x="1920" y="960"/>
            <a:chExt cx="542" cy="628"/>
          </a:xfrm>
        </p:grpSpPr>
        <p:sp>
          <p:nvSpPr>
            <p:cNvPr id="37120" name="Rectangle 27"/>
            <p:cNvSpPr>
              <a:spLocks noChangeArrowheads="1"/>
            </p:cNvSpPr>
            <p:nvPr/>
          </p:nvSpPr>
          <p:spPr bwMode="auto">
            <a:xfrm>
              <a:off x="2256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7121" name="Rectangle 28"/>
            <p:cNvSpPr>
              <a:spLocks noChangeArrowheads="1"/>
            </p:cNvSpPr>
            <p:nvPr/>
          </p:nvSpPr>
          <p:spPr bwMode="auto">
            <a:xfrm>
              <a:off x="1920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7122" name="Group 29"/>
            <p:cNvGrpSpPr>
              <a:grpSpLocks/>
            </p:cNvGrpSpPr>
            <p:nvPr/>
          </p:nvGrpSpPr>
          <p:grpSpPr bwMode="auto">
            <a:xfrm>
              <a:off x="1958" y="971"/>
              <a:ext cx="504" cy="617"/>
              <a:chOff x="1958" y="971"/>
              <a:chExt cx="504" cy="617"/>
            </a:xfrm>
          </p:grpSpPr>
          <p:grpSp>
            <p:nvGrpSpPr>
              <p:cNvPr id="37123" name="Group 30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128" name="Group 31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3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29" name="Group 34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13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3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124" name="Rectangle 3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5" name="Rectangle 3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6" name="Rectangle 39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27" name="Rectangle 4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00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6889" name="Group 41"/>
          <p:cNvGrpSpPr>
            <a:grpSpLocks/>
          </p:cNvGrpSpPr>
          <p:nvPr/>
        </p:nvGrpSpPr>
        <p:grpSpPr bwMode="auto">
          <a:xfrm>
            <a:off x="4114800" y="3092450"/>
            <a:ext cx="854075" cy="973138"/>
            <a:chOff x="1920" y="960"/>
            <a:chExt cx="538" cy="613"/>
          </a:xfrm>
        </p:grpSpPr>
        <p:sp>
          <p:nvSpPr>
            <p:cNvPr id="37106" name="Rectangle 42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7107" name="Rectangle 43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7108" name="Group 44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7109" name="Group 45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114" name="Group 46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118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1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15" name="Group 49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11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17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110" name="Rectangle 52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1" name="Rectangle 53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2" name="Rectangle 54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113" name="Rectangle 55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6890" name="Group 56"/>
          <p:cNvGrpSpPr>
            <a:grpSpLocks/>
          </p:cNvGrpSpPr>
          <p:nvPr/>
        </p:nvGrpSpPr>
        <p:grpSpPr bwMode="auto">
          <a:xfrm>
            <a:off x="1905000" y="3092450"/>
            <a:ext cx="854075" cy="973138"/>
            <a:chOff x="1200" y="1824"/>
            <a:chExt cx="538" cy="613"/>
          </a:xfrm>
        </p:grpSpPr>
        <p:grpSp>
          <p:nvGrpSpPr>
            <p:cNvPr id="37090" name="Group 57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92" name="Rectangle 58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93" name="Rectangle 59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94" name="Group 60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95" name="Group 61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100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10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05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10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102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03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96" name="Rectangle 6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7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8" name="Rectangle 70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9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91" name="Rectangle 72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1" name="Group 73"/>
          <p:cNvGrpSpPr>
            <a:grpSpLocks/>
          </p:cNvGrpSpPr>
          <p:nvPr/>
        </p:nvGrpSpPr>
        <p:grpSpPr bwMode="auto">
          <a:xfrm>
            <a:off x="3009900" y="3092450"/>
            <a:ext cx="854075" cy="973138"/>
            <a:chOff x="1896" y="1824"/>
            <a:chExt cx="538" cy="613"/>
          </a:xfrm>
        </p:grpSpPr>
        <p:grpSp>
          <p:nvGrpSpPr>
            <p:cNvPr id="37074" name="Group 74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76" name="Rectangle 75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77" name="Rectangle 76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78" name="Group 77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79" name="Group 78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84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88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89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85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86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87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80" name="Rectangle 8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1" name="Rectangle 86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2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83" name="Rectangle 88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75" name="Rectangle 89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6892" name="Rectangle 90"/>
          <p:cNvSpPr>
            <a:spLocks noChangeArrowheads="1"/>
          </p:cNvSpPr>
          <p:nvPr/>
        </p:nvSpPr>
        <p:spPr bwMode="auto">
          <a:xfrm>
            <a:off x="4419600" y="3702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893" name="Group 91"/>
          <p:cNvGrpSpPr>
            <a:grpSpLocks/>
          </p:cNvGrpSpPr>
          <p:nvPr/>
        </p:nvGrpSpPr>
        <p:grpSpPr bwMode="auto">
          <a:xfrm>
            <a:off x="1752600" y="4235450"/>
            <a:ext cx="854075" cy="973138"/>
            <a:chOff x="1200" y="1824"/>
            <a:chExt cx="538" cy="613"/>
          </a:xfrm>
        </p:grpSpPr>
        <p:grpSp>
          <p:nvGrpSpPr>
            <p:cNvPr id="37058" name="Group 92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60" name="Rectangle 93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61" name="Rectangle 94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62" name="Group 95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63" name="Group 96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68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7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73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69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70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71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6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5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6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59" name="Rectangle 107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4" name="Group 108"/>
          <p:cNvGrpSpPr>
            <a:grpSpLocks/>
          </p:cNvGrpSpPr>
          <p:nvPr/>
        </p:nvGrpSpPr>
        <p:grpSpPr bwMode="auto">
          <a:xfrm>
            <a:off x="762000" y="4235450"/>
            <a:ext cx="854075" cy="973138"/>
            <a:chOff x="1200" y="1824"/>
            <a:chExt cx="538" cy="613"/>
          </a:xfrm>
        </p:grpSpPr>
        <p:grpSp>
          <p:nvGrpSpPr>
            <p:cNvPr id="37042" name="Group 109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7044" name="Rectangle 110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45" name="Rectangle 111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46" name="Group 112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47" name="Group 113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52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56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57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5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54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55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49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43" name="Rectangle 124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5" name="Group 125"/>
          <p:cNvGrpSpPr>
            <a:grpSpLocks/>
          </p:cNvGrpSpPr>
          <p:nvPr/>
        </p:nvGrpSpPr>
        <p:grpSpPr bwMode="auto">
          <a:xfrm>
            <a:off x="3581400" y="4235450"/>
            <a:ext cx="854075" cy="973138"/>
            <a:chOff x="1896" y="1824"/>
            <a:chExt cx="538" cy="613"/>
          </a:xfrm>
        </p:grpSpPr>
        <p:grpSp>
          <p:nvGrpSpPr>
            <p:cNvPr id="37026" name="Group 126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28" name="Rectangle 127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29" name="Rectangle 128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30" name="Group 129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31" name="Group 130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36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4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41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37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38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39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32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3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4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35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27" name="Rectangle 141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6" name="Group 142"/>
          <p:cNvGrpSpPr>
            <a:grpSpLocks/>
          </p:cNvGrpSpPr>
          <p:nvPr/>
        </p:nvGrpSpPr>
        <p:grpSpPr bwMode="auto">
          <a:xfrm>
            <a:off x="2590800" y="4235450"/>
            <a:ext cx="854075" cy="973138"/>
            <a:chOff x="1896" y="1824"/>
            <a:chExt cx="538" cy="613"/>
          </a:xfrm>
        </p:grpSpPr>
        <p:grpSp>
          <p:nvGrpSpPr>
            <p:cNvPr id="37010" name="Group 143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7012" name="Rectangle 144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7013" name="Rectangle 145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7014" name="Group 146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7015" name="Group 147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7020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7024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25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21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7022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23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01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701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7011" name="Rectangle 158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6897" name="Group 159"/>
          <p:cNvGrpSpPr>
            <a:grpSpLocks/>
          </p:cNvGrpSpPr>
          <p:nvPr/>
        </p:nvGrpSpPr>
        <p:grpSpPr bwMode="auto">
          <a:xfrm>
            <a:off x="4556125" y="4176713"/>
            <a:ext cx="854075" cy="973137"/>
            <a:chOff x="1920" y="960"/>
            <a:chExt cx="538" cy="613"/>
          </a:xfrm>
        </p:grpSpPr>
        <p:sp>
          <p:nvSpPr>
            <p:cNvPr id="36996" name="Rectangle 160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97" name="Rectangle 161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98" name="Group 162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99" name="Group 163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7004" name="Group 164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7008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09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005" name="Group 167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7006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07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000" name="Rectangle 170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1" name="Rectangle 171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2" name="Rectangle 172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7003" name="Rectangle 17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898" name="Rectangle 174"/>
          <p:cNvSpPr>
            <a:spLocks noChangeArrowheads="1"/>
          </p:cNvSpPr>
          <p:nvPr/>
        </p:nvSpPr>
        <p:spPr bwMode="auto">
          <a:xfrm>
            <a:off x="4860925" y="47863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899" name="Group 175"/>
          <p:cNvGrpSpPr>
            <a:grpSpLocks/>
          </p:cNvGrpSpPr>
          <p:nvPr/>
        </p:nvGrpSpPr>
        <p:grpSpPr bwMode="auto">
          <a:xfrm>
            <a:off x="5486400" y="4159250"/>
            <a:ext cx="854075" cy="973138"/>
            <a:chOff x="1920" y="960"/>
            <a:chExt cx="538" cy="613"/>
          </a:xfrm>
        </p:grpSpPr>
        <p:sp>
          <p:nvSpPr>
            <p:cNvPr id="36982" name="Rectangle 17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83" name="Rectangle 17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84" name="Group 17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85" name="Group 17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90" name="Group 18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94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95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91" name="Group 18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92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93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86" name="Rectangle 18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7" name="Rectangle 18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8" name="Rectangle 18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89" name="Rectangle 18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00" name="Rectangle 190"/>
          <p:cNvSpPr>
            <a:spLocks noChangeArrowheads="1"/>
          </p:cNvSpPr>
          <p:nvPr/>
        </p:nvSpPr>
        <p:spPr bwMode="auto">
          <a:xfrm>
            <a:off x="5791200" y="4768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01" name="Rectangle 191"/>
          <p:cNvSpPr>
            <a:spLocks noChangeArrowheads="1"/>
          </p:cNvSpPr>
          <p:nvPr/>
        </p:nvSpPr>
        <p:spPr bwMode="auto">
          <a:xfrm>
            <a:off x="4572000" y="4464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2" name="Rectangle 192"/>
          <p:cNvSpPr>
            <a:spLocks noChangeArrowheads="1"/>
          </p:cNvSpPr>
          <p:nvPr/>
        </p:nvSpPr>
        <p:spPr bwMode="auto">
          <a:xfrm>
            <a:off x="5486400" y="47688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3" name="Rectangle 193"/>
          <p:cNvSpPr>
            <a:spLocks noChangeArrowheads="1"/>
          </p:cNvSpPr>
          <p:nvPr/>
        </p:nvSpPr>
        <p:spPr bwMode="auto">
          <a:xfrm>
            <a:off x="7620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4" name="Rectangle 194"/>
          <p:cNvSpPr>
            <a:spLocks noChangeArrowheads="1"/>
          </p:cNvSpPr>
          <p:nvPr/>
        </p:nvSpPr>
        <p:spPr bwMode="auto">
          <a:xfrm>
            <a:off x="20574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5" name="Rectangle 195"/>
          <p:cNvSpPr>
            <a:spLocks noChangeArrowheads="1"/>
          </p:cNvSpPr>
          <p:nvPr/>
        </p:nvSpPr>
        <p:spPr bwMode="auto">
          <a:xfrm>
            <a:off x="2590800" y="4540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6" name="Rectangle 196"/>
          <p:cNvSpPr>
            <a:spLocks noChangeArrowheads="1"/>
          </p:cNvSpPr>
          <p:nvPr/>
        </p:nvSpPr>
        <p:spPr bwMode="auto">
          <a:xfrm>
            <a:off x="38862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07" name="AutoShape 197"/>
          <p:cNvSpPr>
            <a:spLocks noChangeArrowheads="1"/>
          </p:cNvSpPr>
          <p:nvPr/>
        </p:nvSpPr>
        <p:spPr bwMode="auto">
          <a:xfrm>
            <a:off x="3886200" y="51498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908" name="Rectangle 198"/>
          <p:cNvSpPr>
            <a:spLocks noChangeArrowheads="1"/>
          </p:cNvSpPr>
          <p:nvPr/>
        </p:nvSpPr>
        <p:spPr bwMode="auto">
          <a:xfrm>
            <a:off x="12954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09" name="Rectangle 199"/>
          <p:cNvSpPr>
            <a:spLocks noChangeArrowheads="1"/>
          </p:cNvSpPr>
          <p:nvPr/>
        </p:nvSpPr>
        <p:spPr bwMode="auto">
          <a:xfrm>
            <a:off x="7620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10" name="Group 200"/>
          <p:cNvGrpSpPr>
            <a:grpSpLocks/>
          </p:cNvGrpSpPr>
          <p:nvPr/>
        </p:nvGrpSpPr>
        <p:grpSpPr bwMode="auto">
          <a:xfrm>
            <a:off x="822325" y="5395913"/>
            <a:ext cx="793750" cy="955675"/>
            <a:chOff x="1958" y="971"/>
            <a:chExt cx="500" cy="602"/>
          </a:xfrm>
        </p:grpSpPr>
        <p:grpSp>
          <p:nvGrpSpPr>
            <p:cNvPr id="36971" name="Group 201"/>
            <p:cNvGrpSpPr>
              <a:grpSpLocks/>
            </p:cNvGrpSpPr>
            <p:nvPr/>
          </p:nvGrpSpPr>
          <p:grpSpPr bwMode="auto">
            <a:xfrm>
              <a:off x="1958" y="1061"/>
              <a:ext cx="448" cy="448"/>
              <a:chOff x="2368" y="1264"/>
              <a:chExt cx="448" cy="448"/>
            </a:xfrm>
          </p:grpSpPr>
          <p:grpSp>
            <p:nvGrpSpPr>
              <p:cNvPr id="36976" name="Group 202"/>
              <p:cNvGrpSpPr>
                <a:grpSpLocks/>
              </p:cNvGrpSpPr>
              <p:nvPr/>
            </p:nvGrpSpPr>
            <p:grpSpPr bwMode="auto">
              <a:xfrm>
                <a:off x="2368" y="1380"/>
                <a:ext cx="448" cy="192"/>
                <a:chOff x="2368" y="1380"/>
                <a:chExt cx="448" cy="192"/>
              </a:xfrm>
            </p:grpSpPr>
            <p:sp>
              <p:nvSpPr>
                <p:cNvPr id="36980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1380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81" name="Line 204"/>
                <p:cNvSpPr>
                  <a:spLocks noChangeShapeType="1"/>
                </p:cNvSpPr>
                <p:nvPr/>
              </p:nvSpPr>
              <p:spPr bwMode="auto">
                <a:xfrm>
                  <a:off x="2368" y="1572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77" name="Group 205"/>
              <p:cNvGrpSpPr>
                <a:grpSpLocks/>
              </p:cNvGrpSpPr>
              <p:nvPr/>
            </p:nvGrpSpPr>
            <p:grpSpPr bwMode="auto">
              <a:xfrm>
                <a:off x="2508" y="1264"/>
                <a:ext cx="192" cy="448"/>
                <a:chOff x="2508" y="1264"/>
                <a:chExt cx="192" cy="448"/>
              </a:xfrm>
            </p:grpSpPr>
            <p:sp>
              <p:nvSpPr>
                <p:cNvPr id="36978" name="Line 206"/>
                <p:cNvSpPr>
                  <a:spLocks noChangeShapeType="1"/>
                </p:cNvSpPr>
                <p:nvPr/>
              </p:nvSpPr>
              <p:spPr bwMode="auto">
                <a:xfrm>
                  <a:off x="2700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79" name="Line 207"/>
                <p:cNvSpPr>
                  <a:spLocks noChangeShapeType="1"/>
                </p:cNvSpPr>
                <p:nvPr/>
              </p:nvSpPr>
              <p:spPr bwMode="auto">
                <a:xfrm>
                  <a:off x="2508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972" name="Rectangle 208"/>
            <p:cNvSpPr>
              <a:spLocks noChangeArrowheads="1"/>
            </p:cNvSpPr>
            <p:nvPr/>
          </p:nvSpPr>
          <p:spPr bwMode="auto">
            <a:xfrm>
              <a:off x="2112" y="1152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3" name="Rectangle 209"/>
            <p:cNvSpPr>
              <a:spLocks noChangeArrowheads="1"/>
            </p:cNvSpPr>
            <p:nvPr/>
          </p:nvSpPr>
          <p:spPr bwMode="auto">
            <a:xfrm>
              <a:off x="2256" y="1344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4" name="Rectangle 210"/>
            <p:cNvSpPr>
              <a:spLocks noChangeArrowheads="1"/>
            </p:cNvSpPr>
            <p:nvPr/>
          </p:nvSpPr>
          <p:spPr bwMode="auto">
            <a:xfrm>
              <a:off x="2064" y="971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6975" name="Rectangle 211"/>
            <p:cNvSpPr>
              <a:spLocks noChangeArrowheads="1"/>
            </p:cNvSpPr>
            <p:nvPr/>
          </p:nvSpPr>
          <p:spPr bwMode="auto">
            <a:xfrm>
              <a:off x="2256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ko-KR" sz="1800" b="1" i="0">
                  <a:ea typeface="Gulim" charset="-127"/>
                </a:rPr>
                <a:t>x</a:t>
              </a:r>
              <a:endParaRPr kumimoji="1" lang="en-US" altLang="en-US" sz="1800" b="1" i="0">
                <a:ea typeface="Gulim" charset="-127"/>
              </a:endParaRPr>
            </a:p>
          </p:txBody>
        </p:sp>
      </p:grpSp>
      <p:sp>
        <p:nvSpPr>
          <p:cNvPr id="36911" name="Rectangle 212"/>
          <p:cNvSpPr>
            <a:spLocks noChangeArrowheads="1"/>
          </p:cNvSpPr>
          <p:nvPr/>
        </p:nvSpPr>
        <p:spPr bwMode="auto">
          <a:xfrm>
            <a:off x="762000" y="56832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2" name="Rectangle 213"/>
          <p:cNvSpPr>
            <a:spLocks noChangeArrowheads="1"/>
          </p:cNvSpPr>
          <p:nvPr/>
        </p:nvSpPr>
        <p:spPr bwMode="auto">
          <a:xfrm>
            <a:off x="762000" y="5988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13" name="Rectangle 214"/>
          <p:cNvSpPr>
            <a:spLocks noChangeArrowheads="1"/>
          </p:cNvSpPr>
          <p:nvPr/>
        </p:nvSpPr>
        <p:spPr bwMode="auto">
          <a:xfrm>
            <a:off x="106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4" name="Rectangle 215"/>
          <p:cNvSpPr>
            <a:spLocks noChangeArrowheads="1"/>
          </p:cNvSpPr>
          <p:nvPr/>
        </p:nvSpPr>
        <p:spPr bwMode="auto">
          <a:xfrm>
            <a:off x="45720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15" name="Rectangle 216"/>
          <p:cNvSpPr>
            <a:spLocks noChangeArrowheads="1"/>
          </p:cNvSpPr>
          <p:nvPr/>
        </p:nvSpPr>
        <p:spPr bwMode="auto">
          <a:xfrm>
            <a:off x="3121025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16" name="Group 217"/>
          <p:cNvGrpSpPr>
            <a:grpSpLocks/>
          </p:cNvGrpSpPr>
          <p:nvPr/>
        </p:nvGrpSpPr>
        <p:grpSpPr bwMode="auto">
          <a:xfrm>
            <a:off x="2803525" y="5378450"/>
            <a:ext cx="854075" cy="973138"/>
            <a:chOff x="1896" y="1824"/>
            <a:chExt cx="538" cy="613"/>
          </a:xfrm>
        </p:grpSpPr>
        <p:grpSp>
          <p:nvGrpSpPr>
            <p:cNvPr id="36955" name="Group 218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6957" name="Rectangle 219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6958" name="Rectangle 220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6959" name="Group 221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6960" name="Group 222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6965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6969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70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966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6967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68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6961" name="Rectangle 229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2" name="Rectangle 230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3" name="Rectangle 231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6964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6956" name="Rectangle 233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6917" name="Rectangle 234"/>
          <p:cNvSpPr>
            <a:spLocks noChangeArrowheads="1"/>
          </p:cNvSpPr>
          <p:nvPr/>
        </p:nvSpPr>
        <p:spPr bwMode="auto">
          <a:xfrm>
            <a:off x="2803525" y="5683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grpSp>
        <p:nvGrpSpPr>
          <p:cNvPr id="36918" name="Group 235"/>
          <p:cNvGrpSpPr>
            <a:grpSpLocks/>
          </p:cNvGrpSpPr>
          <p:nvPr/>
        </p:nvGrpSpPr>
        <p:grpSpPr bwMode="auto">
          <a:xfrm>
            <a:off x="4572000" y="5378450"/>
            <a:ext cx="854075" cy="973138"/>
            <a:chOff x="1920" y="960"/>
            <a:chExt cx="538" cy="613"/>
          </a:xfrm>
        </p:grpSpPr>
        <p:sp>
          <p:nvSpPr>
            <p:cNvPr id="36941" name="Rectangle 23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42" name="Rectangle 23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43" name="Group 23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44" name="Group 23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49" name="Group 24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53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4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50" name="Group 24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51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52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45" name="Rectangle 24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6" name="Rectangle 24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7" name="Rectangle 24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48" name="Rectangle 24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19" name="Rectangle 250"/>
          <p:cNvSpPr>
            <a:spLocks noChangeArrowheads="1"/>
          </p:cNvSpPr>
          <p:nvPr/>
        </p:nvSpPr>
        <p:spPr bwMode="auto">
          <a:xfrm>
            <a:off x="487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20" name="Rectangle 251"/>
          <p:cNvSpPr>
            <a:spLocks noChangeArrowheads="1"/>
          </p:cNvSpPr>
          <p:nvPr/>
        </p:nvSpPr>
        <p:spPr bwMode="auto">
          <a:xfrm>
            <a:off x="4587875" y="5665788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21" name="Rectangle 252"/>
          <p:cNvSpPr>
            <a:spLocks noChangeArrowheads="1"/>
          </p:cNvSpPr>
          <p:nvPr/>
        </p:nvSpPr>
        <p:spPr bwMode="auto">
          <a:xfrm>
            <a:off x="5638800" y="57007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6922" name="Group 254"/>
          <p:cNvGrpSpPr>
            <a:grpSpLocks/>
          </p:cNvGrpSpPr>
          <p:nvPr/>
        </p:nvGrpSpPr>
        <p:grpSpPr bwMode="auto">
          <a:xfrm>
            <a:off x="5638800" y="5395913"/>
            <a:ext cx="854075" cy="973137"/>
            <a:chOff x="1920" y="960"/>
            <a:chExt cx="538" cy="613"/>
          </a:xfrm>
        </p:grpSpPr>
        <p:sp>
          <p:nvSpPr>
            <p:cNvPr id="36927" name="Rectangle 255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6928" name="Rectangle 256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6929" name="Group 257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6930" name="Group 258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6935" name="Group 259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6939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40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36" name="Group 262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693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3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31" name="Rectangle 26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2" name="Rectangle 266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3" name="Rectangle 267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6934" name="Rectangle 26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6923" name="Rectangle 269"/>
          <p:cNvSpPr>
            <a:spLocks noChangeArrowheads="1"/>
          </p:cNvSpPr>
          <p:nvPr/>
        </p:nvSpPr>
        <p:spPr bwMode="auto">
          <a:xfrm>
            <a:off x="5943600" y="60055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6924" name="Rectangle 270"/>
          <p:cNvSpPr>
            <a:spLocks noChangeArrowheads="1"/>
          </p:cNvSpPr>
          <p:nvPr/>
        </p:nvSpPr>
        <p:spPr bwMode="auto">
          <a:xfrm>
            <a:off x="5638800" y="600551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6925" name="AutoShape 271"/>
          <p:cNvSpPr>
            <a:spLocks noChangeArrowheads="1"/>
          </p:cNvSpPr>
          <p:nvPr/>
        </p:nvSpPr>
        <p:spPr bwMode="auto">
          <a:xfrm>
            <a:off x="2133600" y="525780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6926" name="AutoShape 272"/>
          <p:cNvSpPr>
            <a:spLocks noChangeArrowheads="1"/>
          </p:cNvSpPr>
          <p:nvPr/>
        </p:nvSpPr>
        <p:spPr bwMode="auto">
          <a:xfrm>
            <a:off x="4876800" y="63246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Was </a:t>
            </a:r>
            <a:r>
              <a:rPr lang="en-US" altLang="en-US" dirty="0" err="1" smtClean="0">
                <a:ea typeface="ＭＳ Ｐゴシック" charset="-128"/>
              </a:rPr>
              <a:t>ist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ein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guter</a:t>
            </a:r>
            <a:r>
              <a:rPr lang="en-US" altLang="en-US" dirty="0" smtClean="0">
                <a:ea typeface="ＭＳ Ｐゴシック" charset="-128"/>
              </a:rPr>
              <a:t> Zug?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8914" name="Line 4"/>
          <p:cNvSpPr>
            <a:spLocks noChangeShapeType="1"/>
          </p:cNvSpPr>
          <p:nvPr/>
        </p:nvSpPr>
        <p:spPr bwMode="auto">
          <a:xfrm>
            <a:off x="3951288" y="2700338"/>
            <a:ext cx="476250" cy="34925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3502025" y="2700338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 flipH="1">
            <a:off x="2555875" y="2617788"/>
            <a:ext cx="576263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H="1">
            <a:off x="1323975" y="4052888"/>
            <a:ext cx="908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 flipH="1">
            <a:off x="2162175" y="4071938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H="1">
            <a:off x="3048000" y="398938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3581400" y="3989388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4419600" y="3989388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4419600" y="3989388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129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>
            <a:off x="3200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>
            <a:off x="51054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>
            <a:off x="6019800" y="513238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AutoShape 17"/>
          <p:cNvSpPr>
            <a:spLocks noChangeArrowheads="1"/>
          </p:cNvSpPr>
          <p:nvPr/>
        </p:nvSpPr>
        <p:spPr bwMode="auto">
          <a:xfrm>
            <a:off x="6400800" y="2254250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28" name="AutoShape 18"/>
          <p:cNvSpPr>
            <a:spLocks noChangeArrowheads="1"/>
          </p:cNvSpPr>
          <p:nvPr/>
        </p:nvSpPr>
        <p:spPr bwMode="auto">
          <a:xfrm>
            <a:off x="6477000" y="27114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29" name="AutoShape 19"/>
          <p:cNvSpPr>
            <a:spLocks noChangeArrowheads="1"/>
          </p:cNvSpPr>
          <p:nvPr/>
        </p:nvSpPr>
        <p:spPr bwMode="auto">
          <a:xfrm>
            <a:off x="6477000" y="3157538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20"/>
          <p:cNvSpPr txBox="1">
            <a:spLocks noChangeArrowheads="1"/>
          </p:cNvSpPr>
          <p:nvPr/>
        </p:nvSpPr>
        <p:spPr bwMode="auto">
          <a:xfrm>
            <a:off x="6842125" y="2162175"/>
            <a:ext cx="1369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gewonnen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1" name="Text Box 21"/>
          <p:cNvSpPr txBox="1">
            <a:spLocks noChangeArrowheads="1"/>
          </p:cNvSpPr>
          <p:nvPr/>
        </p:nvSpPr>
        <p:spPr bwMode="auto">
          <a:xfrm>
            <a:off x="6842125" y="2646363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dirty="0" err="1" smtClean="0">
                <a:ea typeface="MS PGothic" charset="-128"/>
              </a:rPr>
              <a:t>verloren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2" name="Text Box 22"/>
          <p:cNvSpPr txBox="1">
            <a:spLocks noChangeArrowheads="1"/>
          </p:cNvSpPr>
          <p:nvPr/>
        </p:nvSpPr>
        <p:spPr bwMode="auto">
          <a:xfrm>
            <a:off x="6823064" y="3092450"/>
            <a:ext cx="1853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i="0" smtClean="0">
                <a:ea typeface="MS PGothic" charset="-128"/>
              </a:rPr>
              <a:t>unentschieden</a:t>
            </a:r>
            <a:endParaRPr lang="en-US" altLang="en-US" sz="2000" i="0" dirty="0">
              <a:ea typeface="MS PGothic" charset="-128"/>
            </a:endParaRPr>
          </a:p>
        </p:txBody>
      </p:sp>
      <p:sp>
        <p:nvSpPr>
          <p:cNvPr id="38933" name="AutoShape 23"/>
          <p:cNvSpPr>
            <a:spLocks noChangeArrowheads="1"/>
          </p:cNvSpPr>
          <p:nvPr/>
        </p:nvSpPr>
        <p:spPr bwMode="auto">
          <a:xfrm>
            <a:off x="5943600" y="63690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AutoShape 25"/>
          <p:cNvSpPr>
            <a:spLocks noChangeArrowheads="1"/>
          </p:cNvSpPr>
          <p:nvPr/>
        </p:nvSpPr>
        <p:spPr bwMode="auto">
          <a:xfrm>
            <a:off x="1103313" y="63500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35" name="Group 26"/>
          <p:cNvGrpSpPr>
            <a:grpSpLocks/>
          </p:cNvGrpSpPr>
          <p:nvPr/>
        </p:nvGrpSpPr>
        <p:grpSpPr bwMode="auto">
          <a:xfrm>
            <a:off x="3048000" y="1720850"/>
            <a:ext cx="844550" cy="936625"/>
            <a:chOff x="1920" y="960"/>
            <a:chExt cx="542" cy="628"/>
          </a:xfrm>
        </p:grpSpPr>
        <p:sp>
          <p:nvSpPr>
            <p:cNvPr id="39168" name="Rectangle 27"/>
            <p:cNvSpPr>
              <a:spLocks noChangeArrowheads="1"/>
            </p:cNvSpPr>
            <p:nvPr/>
          </p:nvSpPr>
          <p:spPr bwMode="auto">
            <a:xfrm>
              <a:off x="2256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169" name="Rectangle 28"/>
            <p:cNvSpPr>
              <a:spLocks noChangeArrowheads="1"/>
            </p:cNvSpPr>
            <p:nvPr/>
          </p:nvSpPr>
          <p:spPr bwMode="auto">
            <a:xfrm>
              <a:off x="1920" y="960"/>
              <a:ext cx="19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170" name="Group 29"/>
            <p:cNvGrpSpPr>
              <a:grpSpLocks/>
            </p:cNvGrpSpPr>
            <p:nvPr/>
          </p:nvGrpSpPr>
          <p:grpSpPr bwMode="auto">
            <a:xfrm>
              <a:off x="1958" y="971"/>
              <a:ext cx="504" cy="617"/>
              <a:chOff x="1958" y="971"/>
              <a:chExt cx="504" cy="617"/>
            </a:xfrm>
          </p:grpSpPr>
          <p:grpSp>
            <p:nvGrpSpPr>
              <p:cNvPr id="39171" name="Group 30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176" name="Group 31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1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8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77" name="Group 34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17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7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172" name="Rectangle 3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3" name="Rectangle 3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6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4" name="Rectangle 39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75" name="Rectangle 40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200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8936" name="Group 41"/>
          <p:cNvGrpSpPr>
            <a:grpSpLocks/>
          </p:cNvGrpSpPr>
          <p:nvPr/>
        </p:nvGrpSpPr>
        <p:grpSpPr bwMode="auto">
          <a:xfrm>
            <a:off x="4114800" y="3092450"/>
            <a:ext cx="854075" cy="973138"/>
            <a:chOff x="1920" y="960"/>
            <a:chExt cx="538" cy="613"/>
          </a:xfrm>
        </p:grpSpPr>
        <p:sp>
          <p:nvSpPr>
            <p:cNvPr id="39154" name="Rectangle 42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155" name="Rectangle 43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156" name="Group 44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157" name="Group 45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162" name="Group 46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16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163" name="Group 49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16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6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158" name="Rectangle 52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59" name="Rectangle 53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60" name="Rectangle 54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161" name="Rectangle 55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grpSp>
        <p:nvGrpSpPr>
          <p:cNvPr id="38937" name="Group 56"/>
          <p:cNvGrpSpPr>
            <a:grpSpLocks/>
          </p:cNvGrpSpPr>
          <p:nvPr/>
        </p:nvGrpSpPr>
        <p:grpSpPr bwMode="auto">
          <a:xfrm>
            <a:off x="1905000" y="3092450"/>
            <a:ext cx="854075" cy="973138"/>
            <a:chOff x="1200" y="1824"/>
            <a:chExt cx="538" cy="613"/>
          </a:xfrm>
        </p:grpSpPr>
        <p:grpSp>
          <p:nvGrpSpPr>
            <p:cNvPr id="39138" name="Group 57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140" name="Rectangle 58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41" name="Rectangle 59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42" name="Group 60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43" name="Group 61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48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52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53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49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51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44" name="Rectangle 6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5" name="Rectangle 69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6" name="Rectangle 70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47" name="Rectangle 71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39" name="Rectangle 72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38" name="Group 73"/>
          <p:cNvGrpSpPr>
            <a:grpSpLocks/>
          </p:cNvGrpSpPr>
          <p:nvPr/>
        </p:nvGrpSpPr>
        <p:grpSpPr bwMode="auto">
          <a:xfrm>
            <a:off x="3009900" y="3092450"/>
            <a:ext cx="854075" cy="973138"/>
            <a:chOff x="1896" y="1824"/>
            <a:chExt cx="538" cy="613"/>
          </a:xfrm>
        </p:grpSpPr>
        <p:grpSp>
          <p:nvGrpSpPr>
            <p:cNvPr id="39122" name="Group 74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124" name="Rectangle 75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25" name="Rectangle 76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26" name="Group 77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27" name="Group 78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32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36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37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33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34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35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28" name="Rectangle 8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29" name="Rectangle 86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30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31" name="Rectangle 88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23" name="Rectangle 89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8939" name="Rectangle 90"/>
          <p:cNvSpPr>
            <a:spLocks noChangeArrowheads="1"/>
          </p:cNvSpPr>
          <p:nvPr/>
        </p:nvSpPr>
        <p:spPr bwMode="auto">
          <a:xfrm>
            <a:off x="4419600" y="3702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40" name="Group 91"/>
          <p:cNvGrpSpPr>
            <a:grpSpLocks/>
          </p:cNvGrpSpPr>
          <p:nvPr/>
        </p:nvGrpSpPr>
        <p:grpSpPr bwMode="auto">
          <a:xfrm>
            <a:off x="1752600" y="4235450"/>
            <a:ext cx="854075" cy="973138"/>
            <a:chOff x="1200" y="1824"/>
            <a:chExt cx="538" cy="613"/>
          </a:xfrm>
        </p:grpSpPr>
        <p:grpSp>
          <p:nvGrpSpPr>
            <p:cNvPr id="39106" name="Group 92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108" name="Rectangle 93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109" name="Rectangle 94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110" name="Group 95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111" name="Group 96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1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20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21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17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18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19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112" name="Rectangle 103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3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4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115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107" name="Rectangle 107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1" name="Group 108"/>
          <p:cNvGrpSpPr>
            <a:grpSpLocks/>
          </p:cNvGrpSpPr>
          <p:nvPr/>
        </p:nvGrpSpPr>
        <p:grpSpPr bwMode="auto">
          <a:xfrm>
            <a:off x="762000" y="4235450"/>
            <a:ext cx="854075" cy="973138"/>
            <a:chOff x="1200" y="1824"/>
            <a:chExt cx="538" cy="613"/>
          </a:xfrm>
        </p:grpSpPr>
        <p:grpSp>
          <p:nvGrpSpPr>
            <p:cNvPr id="39090" name="Group 109"/>
            <p:cNvGrpSpPr>
              <a:grpSpLocks/>
            </p:cNvGrpSpPr>
            <p:nvPr/>
          </p:nvGrpSpPr>
          <p:grpSpPr bwMode="auto">
            <a:xfrm>
              <a:off x="1200" y="1824"/>
              <a:ext cx="538" cy="613"/>
              <a:chOff x="1920" y="960"/>
              <a:chExt cx="538" cy="613"/>
            </a:xfrm>
          </p:grpSpPr>
          <p:sp>
            <p:nvSpPr>
              <p:cNvPr id="39092" name="Rectangle 110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93" name="Rectangle 111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94" name="Group 112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95" name="Group 113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100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104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05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101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102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9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99" name="Rectangle 123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91" name="Rectangle 124"/>
            <p:cNvSpPr>
              <a:spLocks noChangeArrowheads="1"/>
            </p:cNvSpPr>
            <p:nvPr/>
          </p:nvSpPr>
          <p:spPr bwMode="auto">
            <a:xfrm>
              <a:off x="1200" y="2016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2" name="Group 125"/>
          <p:cNvGrpSpPr>
            <a:grpSpLocks/>
          </p:cNvGrpSpPr>
          <p:nvPr/>
        </p:nvGrpSpPr>
        <p:grpSpPr bwMode="auto">
          <a:xfrm>
            <a:off x="3581400" y="4235450"/>
            <a:ext cx="854075" cy="973138"/>
            <a:chOff x="1896" y="1824"/>
            <a:chExt cx="538" cy="613"/>
          </a:xfrm>
        </p:grpSpPr>
        <p:grpSp>
          <p:nvGrpSpPr>
            <p:cNvPr id="39074" name="Group 126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76" name="Rectangle 127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77" name="Rectangle 128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78" name="Group 129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79" name="Group 130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84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88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8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85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86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87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80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1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2" name="Rectangle 139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75" name="Rectangle 141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3" name="Group 142"/>
          <p:cNvGrpSpPr>
            <a:grpSpLocks/>
          </p:cNvGrpSpPr>
          <p:nvPr/>
        </p:nvGrpSpPr>
        <p:grpSpPr bwMode="auto">
          <a:xfrm>
            <a:off x="2590800" y="4235450"/>
            <a:ext cx="854075" cy="973138"/>
            <a:chOff x="1896" y="1824"/>
            <a:chExt cx="538" cy="613"/>
          </a:xfrm>
        </p:grpSpPr>
        <p:grpSp>
          <p:nvGrpSpPr>
            <p:cNvPr id="39058" name="Group 143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60" name="Rectangle 144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61" name="Rectangle 145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62" name="Group 146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63" name="Group 147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68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72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73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69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70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71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64" name="Rectangle 154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5" name="Rectangle 155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6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67" name="Rectangle 157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59" name="Rectangle 158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grpSp>
        <p:nvGrpSpPr>
          <p:cNvPr id="38944" name="Group 159"/>
          <p:cNvGrpSpPr>
            <a:grpSpLocks/>
          </p:cNvGrpSpPr>
          <p:nvPr/>
        </p:nvGrpSpPr>
        <p:grpSpPr bwMode="auto">
          <a:xfrm>
            <a:off x="4556125" y="4176713"/>
            <a:ext cx="854075" cy="973137"/>
            <a:chOff x="1920" y="960"/>
            <a:chExt cx="538" cy="613"/>
          </a:xfrm>
        </p:grpSpPr>
        <p:sp>
          <p:nvSpPr>
            <p:cNvPr id="39044" name="Rectangle 160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045" name="Rectangle 161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046" name="Group 162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047" name="Group 163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052" name="Group 164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56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7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53" name="Group 167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054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55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048" name="Rectangle 170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49" name="Rectangle 171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50" name="Rectangle 172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51" name="Rectangle 17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45" name="Rectangle 174"/>
          <p:cNvSpPr>
            <a:spLocks noChangeArrowheads="1"/>
          </p:cNvSpPr>
          <p:nvPr/>
        </p:nvSpPr>
        <p:spPr bwMode="auto">
          <a:xfrm>
            <a:off x="4860925" y="47863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46" name="Group 175"/>
          <p:cNvGrpSpPr>
            <a:grpSpLocks/>
          </p:cNvGrpSpPr>
          <p:nvPr/>
        </p:nvGrpSpPr>
        <p:grpSpPr bwMode="auto">
          <a:xfrm>
            <a:off x="5486400" y="4159250"/>
            <a:ext cx="854075" cy="973138"/>
            <a:chOff x="1920" y="960"/>
            <a:chExt cx="538" cy="613"/>
          </a:xfrm>
        </p:grpSpPr>
        <p:sp>
          <p:nvSpPr>
            <p:cNvPr id="39030" name="Rectangle 17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9031" name="Rectangle 17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9032" name="Group 17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9033" name="Group 17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9038" name="Group 18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42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3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039" name="Group 18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904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41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034" name="Rectangle 18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5" name="Rectangle 18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6" name="Rectangle 18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9037" name="Rectangle 18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47" name="Rectangle 190"/>
          <p:cNvSpPr>
            <a:spLocks noChangeArrowheads="1"/>
          </p:cNvSpPr>
          <p:nvPr/>
        </p:nvSpPr>
        <p:spPr bwMode="auto">
          <a:xfrm>
            <a:off x="5791200" y="47688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48" name="Rectangle 191"/>
          <p:cNvSpPr>
            <a:spLocks noChangeArrowheads="1"/>
          </p:cNvSpPr>
          <p:nvPr/>
        </p:nvSpPr>
        <p:spPr bwMode="auto">
          <a:xfrm>
            <a:off x="4572000" y="4464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49" name="Rectangle 192"/>
          <p:cNvSpPr>
            <a:spLocks noChangeArrowheads="1"/>
          </p:cNvSpPr>
          <p:nvPr/>
        </p:nvSpPr>
        <p:spPr bwMode="auto">
          <a:xfrm>
            <a:off x="5486400" y="47688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0" name="Rectangle 193"/>
          <p:cNvSpPr>
            <a:spLocks noChangeArrowheads="1"/>
          </p:cNvSpPr>
          <p:nvPr/>
        </p:nvSpPr>
        <p:spPr bwMode="auto">
          <a:xfrm>
            <a:off x="7620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1" name="Rectangle 194"/>
          <p:cNvSpPr>
            <a:spLocks noChangeArrowheads="1"/>
          </p:cNvSpPr>
          <p:nvPr/>
        </p:nvSpPr>
        <p:spPr bwMode="auto">
          <a:xfrm>
            <a:off x="20574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2" name="Rectangle 195"/>
          <p:cNvSpPr>
            <a:spLocks noChangeArrowheads="1"/>
          </p:cNvSpPr>
          <p:nvPr/>
        </p:nvSpPr>
        <p:spPr bwMode="auto">
          <a:xfrm>
            <a:off x="2590800" y="4540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3" name="Rectangle 196"/>
          <p:cNvSpPr>
            <a:spLocks noChangeArrowheads="1"/>
          </p:cNvSpPr>
          <p:nvPr/>
        </p:nvSpPr>
        <p:spPr bwMode="auto">
          <a:xfrm>
            <a:off x="3886200" y="4845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54" name="AutoShape 197"/>
          <p:cNvSpPr>
            <a:spLocks noChangeArrowheads="1"/>
          </p:cNvSpPr>
          <p:nvPr/>
        </p:nvSpPr>
        <p:spPr bwMode="auto">
          <a:xfrm>
            <a:off x="3851275" y="5149850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55" name="Rectangle 198"/>
          <p:cNvSpPr>
            <a:spLocks noChangeArrowheads="1"/>
          </p:cNvSpPr>
          <p:nvPr/>
        </p:nvSpPr>
        <p:spPr bwMode="auto">
          <a:xfrm>
            <a:off x="12954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56" name="Rectangle 199"/>
          <p:cNvSpPr>
            <a:spLocks noChangeArrowheads="1"/>
          </p:cNvSpPr>
          <p:nvPr/>
        </p:nvSpPr>
        <p:spPr bwMode="auto">
          <a:xfrm>
            <a:off x="762000" y="53784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57" name="Group 200"/>
          <p:cNvGrpSpPr>
            <a:grpSpLocks/>
          </p:cNvGrpSpPr>
          <p:nvPr/>
        </p:nvGrpSpPr>
        <p:grpSpPr bwMode="auto">
          <a:xfrm>
            <a:off x="822325" y="5395913"/>
            <a:ext cx="793750" cy="955675"/>
            <a:chOff x="1958" y="971"/>
            <a:chExt cx="500" cy="602"/>
          </a:xfrm>
        </p:grpSpPr>
        <p:grpSp>
          <p:nvGrpSpPr>
            <p:cNvPr id="39019" name="Group 201"/>
            <p:cNvGrpSpPr>
              <a:grpSpLocks/>
            </p:cNvGrpSpPr>
            <p:nvPr/>
          </p:nvGrpSpPr>
          <p:grpSpPr bwMode="auto">
            <a:xfrm>
              <a:off x="1958" y="1061"/>
              <a:ext cx="448" cy="448"/>
              <a:chOff x="2368" y="1264"/>
              <a:chExt cx="448" cy="448"/>
            </a:xfrm>
          </p:grpSpPr>
          <p:grpSp>
            <p:nvGrpSpPr>
              <p:cNvPr id="39024" name="Group 202"/>
              <p:cNvGrpSpPr>
                <a:grpSpLocks/>
              </p:cNvGrpSpPr>
              <p:nvPr/>
            </p:nvGrpSpPr>
            <p:grpSpPr bwMode="auto">
              <a:xfrm>
                <a:off x="2368" y="1380"/>
                <a:ext cx="448" cy="192"/>
                <a:chOff x="2368" y="1380"/>
                <a:chExt cx="448" cy="192"/>
              </a:xfrm>
            </p:grpSpPr>
            <p:sp>
              <p:nvSpPr>
                <p:cNvPr id="39028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1380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9" name="Line 204"/>
                <p:cNvSpPr>
                  <a:spLocks noChangeShapeType="1"/>
                </p:cNvSpPr>
                <p:nvPr/>
              </p:nvSpPr>
              <p:spPr bwMode="auto">
                <a:xfrm>
                  <a:off x="2368" y="1572"/>
                  <a:ext cx="4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025" name="Group 205"/>
              <p:cNvGrpSpPr>
                <a:grpSpLocks/>
              </p:cNvGrpSpPr>
              <p:nvPr/>
            </p:nvGrpSpPr>
            <p:grpSpPr bwMode="auto">
              <a:xfrm>
                <a:off x="2508" y="1264"/>
                <a:ext cx="192" cy="448"/>
                <a:chOff x="2508" y="1264"/>
                <a:chExt cx="192" cy="448"/>
              </a:xfrm>
            </p:grpSpPr>
            <p:sp>
              <p:nvSpPr>
                <p:cNvPr id="39026" name="Line 206"/>
                <p:cNvSpPr>
                  <a:spLocks noChangeShapeType="1"/>
                </p:cNvSpPr>
                <p:nvPr/>
              </p:nvSpPr>
              <p:spPr bwMode="auto">
                <a:xfrm>
                  <a:off x="2700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27" name="Line 207"/>
                <p:cNvSpPr>
                  <a:spLocks noChangeShapeType="1"/>
                </p:cNvSpPr>
                <p:nvPr/>
              </p:nvSpPr>
              <p:spPr bwMode="auto">
                <a:xfrm>
                  <a:off x="2508" y="1264"/>
                  <a:ext cx="0" cy="4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9020" name="Rectangle 208"/>
            <p:cNvSpPr>
              <a:spLocks noChangeArrowheads="1"/>
            </p:cNvSpPr>
            <p:nvPr/>
          </p:nvSpPr>
          <p:spPr bwMode="auto">
            <a:xfrm>
              <a:off x="2112" y="1152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1" name="Rectangle 209"/>
            <p:cNvSpPr>
              <a:spLocks noChangeArrowheads="1"/>
            </p:cNvSpPr>
            <p:nvPr/>
          </p:nvSpPr>
          <p:spPr bwMode="auto">
            <a:xfrm>
              <a:off x="2256" y="1344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2" name="Rectangle 210"/>
            <p:cNvSpPr>
              <a:spLocks noChangeArrowheads="1"/>
            </p:cNvSpPr>
            <p:nvPr/>
          </p:nvSpPr>
          <p:spPr bwMode="auto">
            <a:xfrm>
              <a:off x="2064" y="971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o</a:t>
              </a:r>
            </a:p>
          </p:txBody>
        </p:sp>
        <p:sp>
          <p:nvSpPr>
            <p:cNvPr id="39023" name="Rectangle 211"/>
            <p:cNvSpPr>
              <a:spLocks noChangeArrowheads="1"/>
            </p:cNvSpPr>
            <p:nvPr/>
          </p:nvSpPr>
          <p:spPr bwMode="auto">
            <a:xfrm>
              <a:off x="2256" y="115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ko-KR" sz="1800" b="1" i="0">
                  <a:ea typeface="Gulim" charset="-127"/>
                </a:rPr>
                <a:t>x</a:t>
              </a:r>
              <a:endParaRPr kumimoji="1" lang="en-US" altLang="en-US" sz="1800" b="1" i="0">
                <a:ea typeface="Gulim" charset="-127"/>
              </a:endParaRPr>
            </a:p>
          </p:txBody>
        </p:sp>
      </p:grpSp>
      <p:sp>
        <p:nvSpPr>
          <p:cNvPr id="38958" name="Rectangle 212"/>
          <p:cNvSpPr>
            <a:spLocks noChangeArrowheads="1"/>
          </p:cNvSpPr>
          <p:nvPr/>
        </p:nvSpPr>
        <p:spPr bwMode="auto">
          <a:xfrm>
            <a:off x="762000" y="56832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59" name="Rectangle 213"/>
          <p:cNvSpPr>
            <a:spLocks noChangeArrowheads="1"/>
          </p:cNvSpPr>
          <p:nvPr/>
        </p:nvSpPr>
        <p:spPr bwMode="auto">
          <a:xfrm>
            <a:off x="762000" y="59880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60" name="Rectangle 214"/>
          <p:cNvSpPr>
            <a:spLocks noChangeArrowheads="1"/>
          </p:cNvSpPr>
          <p:nvPr/>
        </p:nvSpPr>
        <p:spPr bwMode="auto">
          <a:xfrm>
            <a:off x="106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1" name="Rectangle 215"/>
          <p:cNvSpPr>
            <a:spLocks noChangeArrowheads="1"/>
          </p:cNvSpPr>
          <p:nvPr/>
        </p:nvSpPr>
        <p:spPr bwMode="auto">
          <a:xfrm>
            <a:off x="45720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2" name="Rectangle 216"/>
          <p:cNvSpPr>
            <a:spLocks noChangeArrowheads="1"/>
          </p:cNvSpPr>
          <p:nvPr/>
        </p:nvSpPr>
        <p:spPr bwMode="auto">
          <a:xfrm>
            <a:off x="3121025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63" name="Group 217"/>
          <p:cNvGrpSpPr>
            <a:grpSpLocks/>
          </p:cNvGrpSpPr>
          <p:nvPr/>
        </p:nvGrpSpPr>
        <p:grpSpPr bwMode="auto">
          <a:xfrm>
            <a:off x="2803525" y="5378450"/>
            <a:ext cx="854075" cy="973138"/>
            <a:chOff x="1896" y="1824"/>
            <a:chExt cx="538" cy="613"/>
          </a:xfrm>
        </p:grpSpPr>
        <p:grpSp>
          <p:nvGrpSpPr>
            <p:cNvPr id="39003" name="Group 218"/>
            <p:cNvGrpSpPr>
              <a:grpSpLocks/>
            </p:cNvGrpSpPr>
            <p:nvPr/>
          </p:nvGrpSpPr>
          <p:grpSpPr bwMode="auto">
            <a:xfrm>
              <a:off x="1896" y="1824"/>
              <a:ext cx="538" cy="613"/>
              <a:chOff x="1920" y="960"/>
              <a:chExt cx="538" cy="613"/>
            </a:xfrm>
          </p:grpSpPr>
          <p:sp>
            <p:nvSpPr>
              <p:cNvPr id="39005" name="Rectangle 219"/>
              <p:cNvSpPr>
                <a:spLocks noChangeArrowheads="1"/>
              </p:cNvSpPr>
              <p:nvPr/>
            </p:nvSpPr>
            <p:spPr bwMode="auto">
              <a:xfrm>
                <a:off x="2256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sp>
            <p:nvSpPr>
              <p:cNvPr id="39006" name="Rectangle 220"/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x</a:t>
                </a:r>
              </a:p>
            </p:txBody>
          </p:sp>
          <p:grpSp>
            <p:nvGrpSpPr>
              <p:cNvPr id="39007" name="Group 221"/>
              <p:cNvGrpSpPr>
                <a:grpSpLocks/>
              </p:cNvGrpSpPr>
              <p:nvPr/>
            </p:nvGrpSpPr>
            <p:grpSpPr bwMode="auto">
              <a:xfrm>
                <a:off x="1958" y="971"/>
                <a:ext cx="500" cy="602"/>
                <a:chOff x="1958" y="971"/>
                <a:chExt cx="500" cy="602"/>
              </a:xfrm>
            </p:grpSpPr>
            <p:grpSp>
              <p:nvGrpSpPr>
                <p:cNvPr id="39008" name="Group 222"/>
                <p:cNvGrpSpPr>
                  <a:grpSpLocks/>
                </p:cNvGrpSpPr>
                <p:nvPr/>
              </p:nvGrpSpPr>
              <p:grpSpPr bwMode="auto">
                <a:xfrm>
                  <a:off x="1958" y="1061"/>
                  <a:ext cx="448" cy="448"/>
                  <a:chOff x="2368" y="1264"/>
                  <a:chExt cx="448" cy="448"/>
                </a:xfrm>
              </p:grpSpPr>
              <p:grpSp>
                <p:nvGrpSpPr>
                  <p:cNvPr id="39013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368" y="1380"/>
                    <a:ext cx="448" cy="192"/>
                    <a:chOff x="2368" y="1380"/>
                    <a:chExt cx="448" cy="192"/>
                  </a:xfrm>
                </p:grpSpPr>
                <p:sp>
                  <p:nvSpPr>
                    <p:cNvPr id="39017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380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18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1572"/>
                      <a:ext cx="4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014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508" y="1264"/>
                    <a:ext cx="192" cy="448"/>
                    <a:chOff x="2508" y="1264"/>
                    <a:chExt cx="192" cy="448"/>
                  </a:xfrm>
                </p:grpSpPr>
                <p:sp>
                  <p:nvSpPr>
                    <p:cNvPr id="39015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0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16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264"/>
                      <a:ext cx="0" cy="4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9009" name="Rectangle 229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0" name="Rectangle 230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1" name="Rectangle 231"/>
                <p:cNvSpPr>
                  <a:spLocks noChangeArrowheads="1"/>
                </p:cNvSpPr>
                <p:nvPr/>
              </p:nvSpPr>
              <p:spPr bwMode="auto">
                <a:xfrm>
                  <a:off x="2064" y="971"/>
                  <a:ext cx="20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kumimoji="1" lang="en-US" altLang="ko-KR" sz="1800" b="1" i="0">
                      <a:ea typeface="Gulim" charset="-127"/>
                    </a:rPr>
                    <a:t>o</a:t>
                  </a:r>
                </a:p>
              </p:txBody>
            </p:sp>
            <p:sp>
              <p:nvSpPr>
                <p:cNvPr id="39012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56" y="115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kumimoji="1" lang="en-US" altLang="ko-KR" sz="1800" b="1" i="0">
                      <a:ea typeface="Gulim" charset="-127"/>
                    </a:rPr>
                    <a:t>x</a:t>
                  </a:r>
                  <a:endParaRPr kumimoji="1" lang="en-US" altLang="en-US" sz="1800" b="1" i="0">
                    <a:ea typeface="Gulim" charset="-127"/>
                  </a:endParaRPr>
                </a:p>
              </p:txBody>
            </p:sp>
          </p:grpSp>
        </p:grpSp>
        <p:sp>
          <p:nvSpPr>
            <p:cNvPr id="39004" name="Rectangle 233"/>
            <p:cNvSpPr>
              <a:spLocks noChangeArrowheads="1"/>
            </p:cNvSpPr>
            <p:nvPr/>
          </p:nvSpPr>
          <p:spPr bwMode="auto">
            <a:xfrm>
              <a:off x="1918" y="2208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</p:grpSp>
      <p:sp>
        <p:nvSpPr>
          <p:cNvPr id="38964" name="Rectangle 234"/>
          <p:cNvSpPr>
            <a:spLocks noChangeArrowheads="1"/>
          </p:cNvSpPr>
          <p:nvPr/>
        </p:nvSpPr>
        <p:spPr bwMode="auto">
          <a:xfrm>
            <a:off x="2803525" y="568325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grpSp>
        <p:nvGrpSpPr>
          <p:cNvPr id="38965" name="Group 235"/>
          <p:cNvGrpSpPr>
            <a:grpSpLocks/>
          </p:cNvGrpSpPr>
          <p:nvPr/>
        </p:nvGrpSpPr>
        <p:grpSpPr bwMode="auto">
          <a:xfrm>
            <a:off x="4572000" y="5378450"/>
            <a:ext cx="854075" cy="973138"/>
            <a:chOff x="1920" y="960"/>
            <a:chExt cx="538" cy="613"/>
          </a:xfrm>
        </p:grpSpPr>
        <p:sp>
          <p:nvSpPr>
            <p:cNvPr id="38989" name="Rectangle 236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8990" name="Rectangle 237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8991" name="Group 238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8992" name="Group 239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8997" name="Group 240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9001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2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98" name="Group 243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8999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00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993" name="Rectangle 246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4" name="Rectangle 247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5" name="Rectangle 248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96" name="Rectangle 249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66" name="Rectangle 250"/>
          <p:cNvSpPr>
            <a:spLocks noChangeArrowheads="1"/>
          </p:cNvSpPr>
          <p:nvPr/>
        </p:nvSpPr>
        <p:spPr bwMode="auto">
          <a:xfrm>
            <a:off x="4876800" y="598805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67" name="Rectangle 251"/>
          <p:cNvSpPr>
            <a:spLocks noChangeArrowheads="1"/>
          </p:cNvSpPr>
          <p:nvPr/>
        </p:nvSpPr>
        <p:spPr bwMode="auto">
          <a:xfrm>
            <a:off x="4587875" y="5665788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68" name="Rectangle 252"/>
          <p:cNvSpPr>
            <a:spLocks noChangeArrowheads="1"/>
          </p:cNvSpPr>
          <p:nvPr/>
        </p:nvSpPr>
        <p:spPr bwMode="auto">
          <a:xfrm>
            <a:off x="5638800" y="57007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grpSp>
        <p:nvGrpSpPr>
          <p:cNvPr id="38969" name="Group 254"/>
          <p:cNvGrpSpPr>
            <a:grpSpLocks/>
          </p:cNvGrpSpPr>
          <p:nvPr/>
        </p:nvGrpSpPr>
        <p:grpSpPr bwMode="auto">
          <a:xfrm>
            <a:off x="5638800" y="5395913"/>
            <a:ext cx="854075" cy="973137"/>
            <a:chOff x="1920" y="960"/>
            <a:chExt cx="538" cy="613"/>
          </a:xfrm>
        </p:grpSpPr>
        <p:sp>
          <p:nvSpPr>
            <p:cNvPr id="38975" name="Rectangle 255"/>
            <p:cNvSpPr>
              <a:spLocks noChangeArrowheads="1"/>
            </p:cNvSpPr>
            <p:nvPr/>
          </p:nvSpPr>
          <p:spPr bwMode="auto">
            <a:xfrm>
              <a:off x="2256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sp>
          <p:nvSpPr>
            <p:cNvPr id="38976" name="Rectangle 256"/>
            <p:cNvSpPr>
              <a:spLocks noChangeArrowheads="1"/>
            </p:cNvSpPr>
            <p:nvPr/>
          </p:nvSpPr>
          <p:spPr bwMode="auto">
            <a:xfrm>
              <a:off x="1920" y="960"/>
              <a:ext cx="1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ko-KR" sz="1800" b="1" i="0">
                  <a:ea typeface="Gulim" charset="-127"/>
                </a:rPr>
                <a:t>x</a:t>
              </a:r>
            </a:p>
          </p:txBody>
        </p:sp>
        <p:grpSp>
          <p:nvGrpSpPr>
            <p:cNvPr id="38977" name="Group 257"/>
            <p:cNvGrpSpPr>
              <a:grpSpLocks/>
            </p:cNvGrpSpPr>
            <p:nvPr/>
          </p:nvGrpSpPr>
          <p:grpSpPr bwMode="auto">
            <a:xfrm>
              <a:off x="1958" y="971"/>
              <a:ext cx="500" cy="602"/>
              <a:chOff x="1958" y="971"/>
              <a:chExt cx="500" cy="602"/>
            </a:xfrm>
          </p:grpSpPr>
          <p:grpSp>
            <p:nvGrpSpPr>
              <p:cNvPr id="38978" name="Group 258"/>
              <p:cNvGrpSpPr>
                <a:grpSpLocks/>
              </p:cNvGrpSpPr>
              <p:nvPr/>
            </p:nvGrpSpPr>
            <p:grpSpPr bwMode="auto">
              <a:xfrm>
                <a:off x="1958" y="1061"/>
                <a:ext cx="448" cy="448"/>
                <a:chOff x="2368" y="1264"/>
                <a:chExt cx="448" cy="448"/>
              </a:xfrm>
            </p:grpSpPr>
            <p:grpSp>
              <p:nvGrpSpPr>
                <p:cNvPr id="38983" name="Group 259"/>
                <p:cNvGrpSpPr>
                  <a:grpSpLocks/>
                </p:cNvGrpSpPr>
                <p:nvPr/>
              </p:nvGrpSpPr>
              <p:grpSpPr bwMode="auto">
                <a:xfrm>
                  <a:off x="2368" y="1380"/>
                  <a:ext cx="448" cy="192"/>
                  <a:chOff x="2368" y="1380"/>
                  <a:chExt cx="448" cy="192"/>
                </a:xfrm>
              </p:grpSpPr>
              <p:sp>
                <p:nvSpPr>
                  <p:cNvPr id="3898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380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8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2368" y="1572"/>
                    <a:ext cx="4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84" name="Group 262"/>
                <p:cNvGrpSpPr>
                  <a:grpSpLocks/>
                </p:cNvGrpSpPr>
                <p:nvPr/>
              </p:nvGrpSpPr>
              <p:grpSpPr bwMode="auto">
                <a:xfrm>
                  <a:off x="2508" y="1264"/>
                  <a:ext cx="192" cy="448"/>
                  <a:chOff x="2508" y="1264"/>
                  <a:chExt cx="192" cy="448"/>
                </a:xfrm>
              </p:grpSpPr>
              <p:sp>
                <p:nvSpPr>
                  <p:cNvPr id="38985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86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508" y="1264"/>
                    <a:ext cx="0" cy="4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979" name="Rectangle 26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0" name="Rectangle 266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1" name="Rectangle 267"/>
              <p:cNvSpPr>
                <a:spLocks noChangeArrowheads="1"/>
              </p:cNvSpPr>
              <p:nvPr/>
            </p:nvSpPr>
            <p:spPr bwMode="auto">
              <a:xfrm>
                <a:off x="2064" y="971"/>
                <a:ext cx="20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ko-KR" sz="1800" b="1" i="0">
                    <a:ea typeface="Gulim" charset="-127"/>
                  </a:rPr>
                  <a:t>o</a:t>
                </a:r>
              </a:p>
            </p:txBody>
          </p:sp>
          <p:sp>
            <p:nvSpPr>
              <p:cNvPr id="38982" name="Rectangle 26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kumimoji="1" lang="en-US" altLang="ko-KR" sz="1800" b="1" i="0">
                    <a:ea typeface="Gulim" charset="-127"/>
                  </a:rPr>
                  <a:t>x</a:t>
                </a:r>
                <a:endParaRPr kumimoji="1" lang="en-US" altLang="en-US" sz="1800" b="1" i="0">
                  <a:ea typeface="Gulim" charset="-127"/>
                </a:endParaRPr>
              </a:p>
            </p:txBody>
          </p:sp>
        </p:grpSp>
      </p:grpSp>
      <p:sp>
        <p:nvSpPr>
          <p:cNvPr id="38970" name="Rectangle 269"/>
          <p:cNvSpPr>
            <a:spLocks noChangeArrowheads="1"/>
          </p:cNvSpPr>
          <p:nvPr/>
        </p:nvSpPr>
        <p:spPr bwMode="auto">
          <a:xfrm>
            <a:off x="5943600" y="600551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x</a:t>
            </a:r>
          </a:p>
        </p:txBody>
      </p:sp>
      <p:sp>
        <p:nvSpPr>
          <p:cNvPr id="38971" name="Rectangle 270"/>
          <p:cNvSpPr>
            <a:spLocks noChangeArrowheads="1"/>
          </p:cNvSpPr>
          <p:nvPr/>
        </p:nvSpPr>
        <p:spPr bwMode="auto">
          <a:xfrm>
            <a:off x="5638800" y="600551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ko-KR" sz="1800" b="1" i="0">
                <a:ea typeface="Gulim" charset="-127"/>
              </a:rPr>
              <a:t>o</a:t>
            </a:r>
          </a:p>
        </p:txBody>
      </p:sp>
      <p:sp>
        <p:nvSpPr>
          <p:cNvPr id="38972" name="AutoShape 271"/>
          <p:cNvSpPr>
            <a:spLocks noChangeArrowheads="1"/>
          </p:cNvSpPr>
          <p:nvPr/>
        </p:nvSpPr>
        <p:spPr bwMode="auto">
          <a:xfrm>
            <a:off x="2111375" y="5192713"/>
            <a:ext cx="228600" cy="3048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38973" name="AutoShape 272"/>
          <p:cNvSpPr>
            <a:spLocks noChangeArrowheads="1"/>
          </p:cNvSpPr>
          <p:nvPr/>
        </p:nvSpPr>
        <p:spPr bwMode="auto">
          <a:xfrm>
            <a:off x="3124200" y="629285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4" name="AutoShape 273"/>
          <p:cNvSpPr>
            <a:spLocks noChangeArrowheads="1"/>
          </p:cNvSpPr>
          <p:nvPr/>
        </p:nvSpPr>
        <p:spPr bwMode="auto">
          <a:xfrm>
            <a:off x="4876800" y="6324600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0574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5052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2743200" y="3548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44196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8006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5410200" y="3548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67818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61722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962400" y="35480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 flipH="1">
            <a:off x="3505200" y="1871663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 flipH="1">
            <a:off x="2362200" y="2786063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 flipH="1">
            <a:off x="31242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3505200" y="2786063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4572000" y="2709863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>
            <a:off x="6019800" y="2786063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 flipH="1">
            <a:off x="41910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 flipH="1">
            <a:off x="5638800" y="2786063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>
            <a:off x="4572000" y="286226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5943600" y="2786063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2"/>
          <p:cNvSpPr>
            <a:spLocks noChangeShapeType="1"/>
          </p:cNvSpPr>
          <p:nvPr/>
        </p:nvSpPr>
        <p:spPr bwMode="auto">
          <a:xfrm>
            <a:off x="4800600" y="1947863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3"/>
          <p:cNvSpPr>
            <a:spLocks noChangeShapeType="1"/>
          </p:cNvSpPr>
          <p:nvPr/>
        </p:nvSpPr>
        <p:spPr bwMode="auto">
          <a:xfrm flipH="1">
            <a:off x="4572000" y="1947863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9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004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43942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0574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5638800" y="23286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5052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2743200" y="354786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44196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48006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5410200" y="354786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3019" name="Text Box 12"/>
          <p:cNvSpPr txBox="1">
            <a:spLocks noChangeArrowheads="1"/>
          </p:cNvSpPr>
          <p:nvPr/>
        </p:nvSpPr>
        <p:spPr bwMode="auto">
          <a:xfrm>
            <a:off x="67818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61722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3962400" y="354786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 flipH="1">
            <a:off x="3505200" y="1871464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 flipH="1">
            <a:off x="2362200" y="278586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7"/>
          <p:cNvSpPr>
            <a:spLocks noChangeShapeType="1"/>
          </p:cNvSpPr>
          <p:nvPr/>
        </p:nvSpPr>
        <p:spPr bwMode="auto">
          <a:xfrm flipH="1">
            <a:off x="31242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3505200" y="278586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>
            <a:off x="4572000" y="270966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6019800" y="278586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Line 21"/>
          <p:cNvSpPr>
            <a:spLocks noChangeShapeType="1"/>
          </p:cNvSpPr>
          <p:nvPr/>
        </p:nvSpPr>
        <p:spPr bwMode="auto">
          <a:xfrm flipH="1">
            <a:off x="41910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22"/>
          <p:cNvSpPr>
            <a:spLocks noChangeShapeType="1"/>
          </p:cNvSpPr>
          <p:nvPr/>
        </p:nvSpPr>
        <p:spPr bwMode="auto">
          <a:xfrm flipH="1">
            <a:off x="5638800" y="278586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23"/>
          <p:cNvSpPr>
            <a:spLocks noChangeShapeType="1"/>
          </p:cNvSpPr>
          <p:nvPr/>
        </p:nvSpPr>
        <p:spPr bwMode="auto">
          <a:xfrm>
            <a:off x="4572000" y="286206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4"/>
          <p:cNvSpPr>
            <a:spLocks noChangeShapeType="1"/>
          </p:cNvSpPr>
          <p:nvPr/>
        </p:nvSpPr>
        <p:spPr bwMode="auto">
          <a:xfrm>
            <a:off x="5943600" y="278586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4800600" y="194766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 flipH="1">
            <a:off x="4572000" y="194766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Text Box 27"/>
          <p:cNvSpPr txBox="1">
            <a:spLocks noChangeArrowheads="1"/>
          </p:cNvSpPr>
          <p:nvPr/>
        </p:nvSpPr>
        <p:spPr bwMode="auto">
          <a:xfrm>
            <a:off x="914400" y="278586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4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2004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4394200" y="14847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43942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2057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6388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3505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2743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4419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4800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5410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67818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69" name="Text Box 14"/>
          <p:cNvSpPr txBox="1">
            <a:spLocks noChangeArrowheads="1"/>
          </p:cNvSpPr>
          <p:nvPr/>
        </p:nvSpPr>
        <p:spPr bwMode="auto">
          <a:xfrm>
            <a:off x="6172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5070" name="Text Box 15"/>
          <p:cNvSpPr txBox="1">
            <a:spLocks noChangeArrowheads="1"/>
          </p:cNvSpPr>
          <p:nvPr/>
        </p:nvSpPr>
        <p:spPr bwMode="auto">
          <a:xfrm>
            <a:off x="3962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 flipH="1">
            <a:off x="3505200" y="1865784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7"/>
          <p:cNvSpPr>
            <a:spLocks noChangeShapeType="1"/>
          </p:cNvSpPr>
          <p:nvPr/>
        </p:nvSpPr>
        <p:spPr bwMode="auto">
          <a:xfrm flipH="1">
            <a:off x="2362200" y="278018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 flipH="1">
            <a:off x="31242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3505200" y="278018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>
            <a:off x="4572000" y="270398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Line 21"/>
          <p:cNvSpPr>
            <a:spLocks noChangeShapeType="1"/>
          </p:cNvSpPr>
          <p:nvPr/>
        </p:nvSpPr>
        <p:spPr bwMode="auto">
          <a:xfrm>
            <a:off x="6019800" y="278018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2"/>
          <p:cNvSpPr>
            <a:spLocks noChangeShapeType="1"/>
          </p:cNvSpPr>
          <p:nvPr/>
        </p:nvSpPr>
        <p:spPr bwMode="auto">
          <a:xfrm flipH="1">
            <a:off x="41910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23"/>
          <p:cNvSpPr>
            <a:spLocks noChangeShapeType="1"/>
          </p:cNvSpPr>
          <p:nvPr/>
        </p:nvSpPr>
        <p:spPr bwMode="auto">
          <a:xfrm flipH="1">
            <a:off x="56388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Line 24"/>
          <p:cNvSpPr>
            <a:spLocks noChangeShapeType="1"/>
          </p:cNvSpPr>
          <p:nvPr/>
        </p:nvSpPr>
        <p:spPr bwMode="auto">
          <a:xfrm>
            <a:off x="4572000" y="285638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Line 25"/>
          <p:cNvSpPr>
            <a:spLocks noChangeShapeType="1"/>
          </p:cNvSpPr>
          <p:nvPr/>
        </p:nvSpPr>
        <p:spPr bwMode="auto">
          <a:xfrm>
            <a:off x="5943600" y="278018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>
            <a:off x="4800600" y="194198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2" name="Line 27"/>
          <p:cNvSpPr>
            <a:spLocks noChangeShapeType="1"/>
          </p:cNvSpPr>
          <p:nvPr/>
        </p:nvSpPr>
        <p:spPr bwMode="auto">
          <a:xfrm flipH="1">
            <a:off x="4572000" y="194198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3" name="Text Box 28"/>
          <p:cNvSpPr txBox="1">
            <a:spLocks noChangeArrowheads="1"/>
          </p:cNvSpPr>
          <p:nvPr/>
        </p:nvSpPr>
        <p:spPr bwMode="auto">
          <a:xfrm>
            <a:off x="974725" y="16768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MAX</a:t>
            </a:r>
          </a:p>
        </p:txBody>
      </p:sp>
      <p:sp>
        <p:nvSpPr>
          <p:cNvPr id="45084" name="Text Box 29"/>
          <p:cNvSpPr txBox="1">
            <a:spLocks noChangeArrowheads="1"/>
          </p:cNvSpPr>
          <p:nvPr/>
        </p:nvSpPr>
        <p:spPr bwMode="auto">
          <a:xfrm>
            <a:off x="914400" y="278018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1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Minimax</a:t>
            </a: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2004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394200" y="14847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3942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057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3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5638800" y="23229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3505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8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2743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12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419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4</a:t>
            </a: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48006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6</a:t>
            </a: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410200" y="354218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14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67818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61722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5</a:t>
            </a:r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3962400" y="3542184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2</a:t>
            </a:r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 flipH="1">
            <a:off x="3505200" y="1865784"/>
            <a:ext cx="838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 flipH="1">
            <a:off x="2362200" y="2780184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 flipH="1">
            <a:off x="31242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19"/>
          <p:cNvSpPr>
            <a:spLocks noChangeShapeType="1"/>
          </p:cNvSpPr>
          <p:nvPr/>
        </p:nvSpPr>
        <p:spPr bwMode="auto">
          <a:xfrm>
            <a:off x="3505200" y="2780184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>
            <a:off x="4572000" y="2703984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>
            <a:off x="6019800" y="2780184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 flipH="1">
            <a:off x="41910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3"/>
          <p:cNvSpPr>
            <a:spLocks noChangeShapeType="1"/>
          </p:cNvSpPr>
          <p:nvPr/>
        </p:nvSpPr>
        <p:spPr bwMode="auto">
          <a:xfrm flipH="1">
            <a:off x="5638800" y="2780184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4"/>
          <p:cNvSpPr>
            <a:spLocks noChangeShapeType="1"/>
          </p:cNvSpPr>
          <p:nvPr/>
        </p:nvSpPr>
        <p:spPr bwMode="auto">
          <a:xfrm>
            <a:off x="4572000" y="285638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5"/>
          <p:cNvSpPr>
            <a:spLocks noChangeShapeType="1"/>
          </p:cNvSpPr>
          <p:nvPr/>
        </p:nvSpPr>
        <p:spPr bwMode="auto">
          <a:xfrm>
            <a:off x="5943600" y="2780184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26"/>
          <p:cNvSpPr>
            <a:spLocks noChangeShapeType="1"/>
          </p:cNvSpPr>
          <p:nvPr/>
        </p:nvSpPr>
        <p:spPr bwMode="auto">
          <a:xfrm>
            <a:off x="4800600" y="194198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Line 27"/>
          <p:cNvSpPr>
            <a:spLocks noChangeShapeType="1"/>
          </p:cNvSpPr>
          <p:nvPr/>
        </p:nvSpPr>
        <p:spPr bwMode="auto">
          <a:xfrm flipH="1">
            <a:off x="4572000" y="1941984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Text Box 28"/>
          <p:cNvSpPr txBox="1">
            <a:spLocks noChangeArrowheads="1"/>
          </p:cNvSpPr>
          <p:nvPr/>
        </p:nvSpPr>
        <p:spPr bwMode="auto">
          <a:xfrm>
            <a:off x="974725" y="1676872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MAX</a:t>
            </a:r>
          </a:p>
        </p:txBody>
      </p:sp>
      <p:sp>
        <p:nvSpPr>
          <p:cNvPr id="47132" name="Text Box 29"/>
          <p:cNvSpPr txBox="1">
            <a:spLocks noChangeArrowheads="1"/>
          </p:cNvSpPr>
          <p:nvPr/>
        </p:nvSpPr>
        <p:spPr bwMode="auto">
          <a:xfrm>
            <a:off x="914400" y="2780184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ea typeface="MS PGothic" charset="-128"/>
              </a:rPr>
              <a:t>MIN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83567" y="4740275"/>
            <a:ext cx="8014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Minimiere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für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den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Gegner</a:t>
            </a:r>
            <a:endParaRPr lang="en-US" altLang="en-US" sz="2800" i="0" dirty="0">
              <a:latin typeface="+mn-lt"/>
              <a:ea typeface="MS PGothic" charset="-128"/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i="0" dirty="0" err="1" smtClean="0">
                <a:latin typeface="+mn-lt"/>
                <a:ea typeface="MS PGothic" charset="-128"/>
              </a:rPr>
              <a:t>Maximiere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eigene</a:t>
            </a:r>
            <a:r>
              <a:rPr lang="en-US" altLang="en-US" sz="2800" i="0" dirty="0" smtClean="0">
                <a:latin typeface="+mn-lt"/>
                <a:ea typeface="MS PGothic" charset="-128"/>
              </a:rPr>
              <a:t> </a:t>
            </a:r>
            <a:r>
              <a:rPr lang="en-US" altLang="en-US" sz="2800" i="0" dirty="0" err="1" smtClean="0">
                <a:latin typeface="+mn-lt"/>
                <a:ea typeface="MS PGothic" charset="-128"/>
              </a:rPr>
              <a:t>Gewinnmöglichkeiten</a:t>
            </a:r>
            <a:endParaRPr lang="en-US" altLang="en-US" sz="2800" i="0" dirty="0"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3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77552" y="260648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Minimax: </a:t>
            </a:r>
            <a:r>
              <a:rPr lang="en-US" altLang="en-US" dirty="0" err="1">
                <a:ea typeface="ＭＳ Ｐゴシック" charset="-128"/>
              </a:rPr>
              <a:t>Rekursive</a:t>
            </a:r>
            <a:r>
              <a:rPr lang="en-US" altLang="en-US" dirty="0">
                <a:ea typeface="ＭＳ Ｐゴシック" charset="-128"/>
              </a:rPr>
              <a:t> Implementation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5374957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Vollständig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 ?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/>
            </a:r>
            <a:br>
              <a:rPr lang="en-US" altLang="en-US" sz="1800" i="0" dirty="0">
                <a:latin typeface="Tahoma" charset="0"/>
                <a:ea typeface="MS PGothic" charset="-128"/>
              </a:rPr>
            </a:br>
            <a:r>
              <a:rPr lang="en-US" altLang="en-US" sz="1800" b="1" i="0" dirty="0">
                <a:latin typeface="Tahoma" charset="0"/>
                <a:ea typeface="MS PGothic" charset="-128"/>
              </a:rPr>
              <a:t>Optimal: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?</a:t>
            </a:r>
            <a:endParaRPr lang="en-US" altLang="en-US" sz="1800" i="0" dirty="0">
              <a:latin typeface="Tahoma" charset="0"/>
              <a:ea typeface="MS PGothic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24400" y="537495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Zeitkomplexität</a:t>
            </a:r>
            <a:r>
              <a:rPr lang="en-US" altLang="en-US" sz="1800" b="1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  ?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/>
            </a:r>
            <a:b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</a:b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Platzkomplexität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?</a:t>
            </a:r>
            <a:endParaRPr lang="en-US" altLang="en-US" sz="1800" i="0" dirty="0">
              <a:solidFill>
                <a:schemeClr val="bg2"/>
              </a:solidFill>
              <a:latin typeface="Tahoma" charset="0"/>
              <a:ea typeface="MS PGothic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6308"/>
            <a:ext cx="5796136" cy="39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etforp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915959"/>
            <a:ext cx="1676400" cy="2057400"/>
          </a:xfrm>
        </p:spPr>
      </p:pic>
      <p:pic>
        <p:nvPicPr>
          <p:cNvPr id="24579" name="Picture 4" descr="fig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275" y="1443856"/>
            <a:ext cx="2371725" cy="2305050"/>
          </a:xfrm>
        </p:spPr>
      </p:pic>
      <p:pic>
        <p:nvPicPr>
          <p:cNvPr id="24586" name="Picture 11" descr="monopol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00981"/>
            <a:ext cx="2962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reversus_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3096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3717032"/>
            <a:ext cx="580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152400" y="260648"/>
            <a:ext cx="8915400" cy="882352"/>
          </a:xfrm>
        </p:spPr>
        <p:txBody>
          <a:bodyPr/>
          <a:lstStyle/>
          <a:p>
            <a:r>
              <a:rPr lang="en-US" altLang="en-US" dirty="0" err="1" smtClean="0">
                <a:ea typeface="ＭＳ Ｐゴシック" charset="-128"/>
              </a:rPr>
              <a:t>Suchgraphen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2-Personen-Nullsummenspiele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21" y="3973359"/>
            <a:ext cx="3999107" cy="2663180"/>
          </a:xfrm>
          <a:prstGeom prst="rect">
            <a:avLst/>
          </a:prstGeom>
        </p:spPr>
      </p:pic>
      <p:pic>
        <p:nvPicPr>
          <p:cNvPr id="24580" name="Picture 5" descr="chessanimatio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375" y="1634355"/>
            <a:ext cx="1552575" cy="1552575"/>
          </a:xfrm>
        </p:spPr>
      </p:pic>
    </p:spTree>
    <p:extLst>
      <p:ext uri="{BB962C8B-B14F-4D97-AF65-F5344CB8AC3E}">
        <p14:creationId xmlns:p14="http://schemas.microsoft.com/office/powerpoint/2010/main" val="10120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685800" y="5374957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Vollständig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 Ja,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für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endl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.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Zust.raum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/>
            </a:r>
            <a:br>
              <a:rPr lang="en-US" altLang="en-US" sz="1800" i="0" dirty="0">
                <a:latin typeface="Tahoma" charset="0"/>
                <a:ea typeface="MS PGothic" charset="-128"/>
              </a:rPr>
            </a:br>
            <a:r>
              <a:rPr lang="en-US" altLang="en-US" sz="1800" b="1" i="0" dirty="0">
                <a:latin typeface="Tahoma" charset="0"/>
                <a:ea typeface="MS PGothic" charset="-128"/>
              </a:rPr>
              <a:t>Optimal: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Ja</a:t>
            </a:r>
            <a:endParaRPr lang="en-US" altLang="en-US" sz="1800" i="0" dirty="0">
              <a:latin typeface="Tahoma" charset="0"/>
              <a:ea typeface="MS PGothic" charset="-128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4724400" y="5374957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 dirty="0" err="1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Zeitkomplexität</a:t>
            </a:r>
            <a:r>
              <a:rPr lang="en-US" altLang="en-US" sz="1800" b="1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solidFill>
                  <a:srgbClr val="CC3300"/>
                </a:solidFill>
                <a:latin typeface="Tahoma" charset="0"/>
                <a:ea typeface="MS PGothic" charset="-128"/>
              </a:rPr>
              <a:t>  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O(</a:t>
            </a:r>
            <a:r>
              <a:rPr lang="en-US" altLang="en-US" sz="1800" i="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b</a:t>
            </a:r>
            <a:r>
              <a:rPr lang="en-US" altLang="en-US" sz="1800" i="0" baseline="30000" dirty="0" err="1">
                <a:solidFill>
                  <a:srgbClr val="CC3300"/>
                </a:solidFill>
                <a:latin typeface="Tahoma" charset="0"/>
                <a:ea typeface="MS PGothic" charset="-128"/>
              </a:rPr>
              <a:t>m</a:t>
            </a:r>
            <a: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  <a:t>)</a:t>
            </a:r>
            <a:br>
              <a:rPr lang="en-US" altLang="en-US" sz="1800" i="0" dirty="0">
                <a:solidFill>
                  <a:srgbClr val="CC3300"/>
                </a:solidFill>
                <a:latin typeface="Tahoma" charset="0"/>
                <a:ea typeface="MS PGothic" charset="-128"/>
              </a:rPr>
            </a:br>
            <a:r>
              <a:rPr lang="en-US" altLang="en-US" sz="1800" b="1" i="0" dirty="0" err="1" smtClean="0">
                <a:latin typeface="Tahoma" charset="0"/>
                <a:ea typeface="MS PGothic" charset="-128"/>
              </a:rPr>
              <a:t>Platzkomplexität</a:t>
            </a:r>
            <a:r>
              <a:rPr lang="en-US" altLang="en-US" sz="1800" b="1" i="0" dirty="0" smtClean="0">
                <a:latin typeface="Tahoma" charset="0"/>
                <a:ea typeface="MS PGothic" charset="-128"/>
              </a:rPr>
              <a:t>: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O(</a:t>
            </a:r>
            <a:r>
              <a:rPr lang="en-US" altLang="en-US" sz="1800" i="0" dirty="0" err="1">
                <a:latin typeface="Tahoma" charset="0"/>
                <a:ea typeface="MS PGothic" charset="-128"/>
              </a:rPr>
              <a:t>bm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)   </a:t>
            </a:r>
            <a:r>
              <a:rPr lang="en-US" altLang="en-US" sz="1800" i="0" dirty="0">
                <a:solidFill>
                  <a:schemeClr val="bg2"/>
                </a:solidFill>
                <a:latin typeface="Tahoma" charset="0"/>
                <a:ea typeface="MS PGothic" charset="-128"/>
              </a:rPr>
              <a:t>(= </a:t>
            </a:r>
            <a:r>
              <a:rPr lang="en-US" altLang="en-US" sz="1800" i="0" dirty="0" smtClean="0">
                <a:solidFill>
                  <a:schemeClr val="bg2"/>
                </a:solidFill>
                <a:latin typeface="Tahoma" charset="0"/>
                <a:ea typeface="MS PGothic" charset="-128"/>
              </a:rPr>
              <a:t>DFS)</a:t>
            </a:r>
            <a:endParaRPr lang="en-US" altLang="en-US" sz="1800" i="0" dirty="0">
              <a:solidFill>
                <a:schemeClr val="bg2"/>
              </a:solidFill>
              <a:latin typeface="Tahoma" charset="0"/>
              <a:ea typeface="MS P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65" y="260350"/>
            <a:ext cx="8229600" cy="5032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Minimax: </a:t>
            </a:r>
            <a:r>
              <a:rPr lang="en-US" altLang="en-US" dirty="0" err="1">
                <a:ea typeface="ＭＳ Ｐゴシック" charset="-128"/>
              </a:rPr>
              <a:t>Rekursive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Implementation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8987" y="6146140"/>
            <a:ext cx="311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 = </a:t>
            </a:r>
            <a:r>
              <a:rPr lang="en-US" sz="1400" dirty="0" err="1" smtClean="0"/>
              <a:t>Suchtiefe</a:t>
            </a:r>
            <a:r>
              <a:rPr lang="en-US" sz="1400" dirty="0" smtClean="0"/>
              <a:t> </a:t>
            </a:r>
            <a:r>
              <a:rPr lang="en-US" sz="1400" dirty="0" err="1" smtClean="0"/>
              <a:t>bis</a:t>
            </a:r>
            <a:r>
              <a:rPr lang="en-US" sz="1400" dirty="0" smtClean="0"/>
              <a:t> </a:t>
            </a:r>
            <a:r>
              <a:rPr lang="en-US" sz="1400" dirty="0" err="1" smtClean="0"/>
              <a:t>Endzustände</a:t>
            </a:r>
            <a:r>
              <a:rPr lang="en-US" sz="1400" dirty="0" smtClean="0"/>
              <a:t> </a:t>
            </a:r>
            <a:r>
              <a:rPr lang="en-US" sz="1400" dirty="0" err="1" smtClean="0"/>
              <a:t>erreicht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b = </a:t>
            </a:r>
            <a:r>
              <a:rPr lang="en-US" sz="1400" dirty="0" err="1" smtClean="0"/>
              <a:t>Verzweigungsfaktor</a:t>
            </a:r>
            <a:r>
              <a:rPr lang="en-US" sz="1400" dirty="0" smtClean="0"/>
              <a:t> (</a:t>
            </a:r>
            <a:r>
              <a:rPr lang="en-US" sz="1400" dirty="0" err="1" smtClean="0"/>
              <a:t>braching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26308"/>
            <a:ext cx="5796136" cy="39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Spielen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naive </a:t>
            </a:r>
            <a:r>
              <a:rPr lang="en-US" dirty="0" err="1" smtClean="0"/>
              <a:t>Suche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/>
            <a:r>
              <a:rPr lang="en-US" altLang="en-US" sz="2400" b="1" dirty="0" err="1">
                <a:ea typeface="ＭＳ Ｐゴシック" charset="-128"/>
              </a:rPr>
              <a:t>Komplexität</a:t>
            </a:r>
            <a:r>
              <a:rPr lang="en-US" altLang="en-US" sz="2400" b="1" dirty="0">
                <a:ea typeface="ＭＳ Ｐゴシック" charset="-128"/>
              </a:rPr>
              <a:t>: </a:t>
            </a:r>
            <a:r>
              <a:rPr lang="en-US" altLang="en-US" sz="2400" dirty="0" err="1">
                <a:ea typeface="ＭＳ Ｐゴシック" charset="-128"/>
              </a:rPr>
              <a:t>Viele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Spiele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haben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einen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großen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err="1">
                <a:ea typeface="ＭＳ Ｐゴシック" charset="-128"/>
              </a:rPr>
              <a:t>Suchraum</a:t>
            </a:r>
            <a:endParaRPr lang="en-US" altLang="en-US" sz="2400" dirty="0">
              <a:ea typeface="ＭＳ Ｐゴシック" charset="-128"/>
            </a:endParaRPr>
          </a:p>
          <a:p>
            <a:pPr marL="800100" lvl="1" indent="-342900" eaLnBrk="1" hangingPunct="1"/>
            <a:r>
              <a:rPr lang="en-US" altLang="en-US" sz="2000" b="1" dirty="0" err="1">
                <a:ea typeface="ＭＳ Ｐゴシック" charset="-128"/>
              </a:rPr>
              <a:t>Schach</a:t>
            </a:r>
            <a:r>
              <a:rPr lang="en-US" altLang="en-US" sz="2000" b="1" dirty="0">
                <a:ea typeface="ＭＳ Ｐゴシック" charset="-128"/>
              </a:rPr>
              <a:t>:	</a:t>
            </a:r>
            <a:r>
              <a:rPr lang="en-US" altLang="en-US" sz="2000" i="1" dirty="0">
                <a:ea typeface="ＭＳ Ｐゴシック" charset="-128"/>
              </a:rPr>
              <a:t>b = 35, m=100</a:t>
            </a:r>
            <a:r>
              <a:rPr lang="en-US" altLang="en-US" sz="2000" b="1" dirty="0">
                <a:ea typeface="ＭＳ Ｐゴシック" charset="-128"/>
              </a:rPr>
              <a:t>  </a:t>
            </a:r>
            <a:r>
              <a:rPr lang="en-US" altLang="en-US" sz="2000" b="1" dirty="0">
                <a:ea typeface="ＭＳ Ｐゴシック" charset="-128"/>
                <a:sym typeface="Symbol" charset="2"/>
              </a:rPr>
              <a:t>#</a:t>
            </a:r>
            <a:r>
              <a:rPr lang="en-US" altLang="en-US" sz="2000" i="1" dirty="0" err="1">
                <a:ea typeface="ＭＳ Ｐゴシック" charset="-128"/>
                <a:sym typeface="Symbol" charset="2"/>
              </a:rPr>
              <a:t>Knoten</a:t>
            </a:r>
            <a:r>
              <a:rPr lang="en-US" altLang="en-US" sz="2000" i="1" dirty="0">
                <a:ea typeface="ＭＳ Ｐゴシック" charset="-128"/>
                <a:sym typeface="Symbol" charset="2"/>
              </a:rPr>
              <a:t>=</a:t>
            </a:r>
            <a:r>
              <a:rPr lang="en-US" altLang="en-US" sz="2000" b="1" i="1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i="1" dirty="0">
                <a:ea typeface="ＭＳ Ｐゴシック" charset="-128"/>
                <a:sym typeface="Symbol" charset="2"/>
              </a:rPr>
              <a:t>35 </a:t>
            </a:r>
            <a:r>
              <a:rPr lang="en-US" altLang="en-US" sz="2000" baseline="30000" dirty="0">
                <a:ea typeface="ＭＳ Ｐゴシック" charset="-128"/>
                <a:sym typeface="Symbol" charset="2"/>
              </a:rPr>
              <a:t>100</a:t>
            </a:r>
            <a:br>
              <a:rPr lang="en-US" altLang="en-US" sz="2000" baseline="30000" dirty="0">
                <a:ea typeface="ＭＳ Ｐゴシック" charset="-128"/>
                <a:sym typeface="Symbol" charset="2"/>
              </a:rPr>
            </a:br>
            <a:r>
              <a:rPr lang="en-US" altLang="en-US" sz="2000" baseline="30000" dirty="0">
                <a:ea typeface="ＭＳ Ｐゴシック" charset="-128"/>
                <a:sym typeface="Symbol" charset="2"/>
              </a:rPr>
              <a:t>		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Falls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Betrachtung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eines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Knotens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1 ns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benötigt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,</a:t>
            </a:r>
            <a:br>
              <a:rPr lang="en-US" altLang="en-US" sz="2000" dirty="0">
                <a:ea typeface="ＭＳ Ｐゴシック" charset="-128"/>
                <a:sym typeface="Symbol" charset="2"/>
              </a:rPr>
            </a:br>
            <a:r>
              <a:rPr lang="en-US" altLang="en-US" sz="2000" dirty="0">
                <a:ea typeface="ＭＳ Ｐゴシック" charset="-128"/>
                <a:sym typeface="Symbol" charset="2"/>
              </a:rPr>
              <a:t>		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braucht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jeder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Zug </a:t>
            </a:r>
            <a:r>
              <a:rPr lang="en-US" altLang="en-US" sz="2000" b="1" i="1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10 </a:t>
            </a:r>
            <a:r>
              <a:rPr lang="en-US" altLang="en-US" sz="2000" b="1" i="1" u="sng" baseline="30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50</a:t>
            </a:r>
            <a:r>
              <a:rPr lang="en-US" altLang="en-US" sz="2000" b="1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 </a:t>
            </a:r>
            <a:r>
              <a:rPr lang="en-US" altLang="en-US" sz="2000" b="1" u="sng" dirty="0" err="1">
                <a:solidFill>
                  <a:srgbClr val="CC3300"/>
                </a:solidFill>
                <a:ea typeface="ＭＳ Ｐゴシック" charset="-128"/>
                <a:sym typeface="Symbol" charset="2"/>
              </a:rPr>
              <a:t>Jahrhunderte</a:t>
            </a:r>
            <a:r>
              <a:rPr lang="en-US" altLang="en-US" sz="2000" u="sng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/>
            </a:r>
            <a:br>
              <a:rPr lang="en-US" altLang="en-US" sz="2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</a:br>
            <a:r>
              <a:rPr lang="en-US" altLang="en-US" sz="2000" dirty="0">
                <a:solidFill>
                  <a:srgbClr val="CC3300"/>
                </a:solidFill>
                <a:ea typeface="ＭＳ Ｐゴシック" charset="-128"/>
                <a:sym typeface="Symbol" charset="2"/>
              </a:rPr>
              <a:t>		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zur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> </a:t>
            </a:r>
            <a:r>
              <a:rPr lang="en-US" altLang="en-US" sz="2000" dirty="0" err="1">
                <a:ea typeface="ＭＳ Ｐゴシック" charset="-128"/>
                <a:sym typeface="Symbol" charset="2"/>
              </a:rPr>
              <a:t>Berechnung</a:t>
            </a:r>
            <a:r>
              <a:rPr lang="en-US" altLang="en-US" sz="2000" dirty="0">
                <a:ea typeface="ＭＳ Ｐゴシック" charset="-128"/>
                <a:sym typeface="Symbol" charset="2"/>
              </a:rPr>
              <a:t/>
            </a:r>
            <a:br>
              <a:rPr lang="en-US" altLang="en-US" sz="2000" dirty="0">
                <a:ea typeface="ＭＳ Ｐゴシック" charset="-128"/>
                <a:sym typeface="Symbol" charset="2"/>
              </a:rPr>
            </a:br>
            <a:endParaRPr lang="en-US" altLang="en-US" sz="2000" dirty="0" smtClean="0">
              <a:ea typeface="ＭＳ Ｐゴシック" charset="-128"/>
              <a:sym typeface="Symbol" charset="2"/>
            </a:endParaRPr>
          </a:p>
          <a:p>
            <a:pPr marL="400050" eaLnBrk="1" hangingPunct="1"/>
            <a:r>
              <a:rPr lang="en-US" sz="2400" dirty="0" err="1" smtClean="0"/>
              <a:t>Endzustände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in </a:t>
            </a:r>
            <a:r>
              <a:rPr lang="en-US" sz="2400" dirty="0" err="1" smtClean="0"/>
              <a:t>vertretbarer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generiert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Rechteck 1"/>
          <p:cNvSpPr/>
          <p:nvPr/>
        </p:nvSpPr>
        <p:spPr>
          <a:xfrm>
            <a:off x="1259632" y="5046275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Algorithmen für perfektes Spiel: John von Neumann, </a:t>
            </a:r>
            <a:r>
              <a:rPr lang="de-DE" sz="1200" b="1" dirty="0" smtClean="0">
                <a:solidFill>
                  <a:srgbClr val="FF0000"/>
                </a:solidFill>
              </a:rPr>
              <a:t>1944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Endlicher Horizont, approximative Zustandsbewertung: Zuse </a:t>
            </a:r>
            <a:r>
              <a:rPr lang="de-DE" sz="1200" b="1" dirty="0" smtClean="0">
                <a:solidFill>
                  <a:srgbClr val="FF0000"/>
                </a:solidFill>
              </a:rPr>
              <a:t>1945</a:t>
            </a:r>
            <a:r>
              <a:rPr lang="de-DE" sz="1200" dirty="0">
                <a:solidFill>
                  <a:srgbClr val="0000FF"/>
                </a:solidFill>
              </a:rPr>
              <a:t> , Shannon </a:t>
            </a:r>
            <a:r>
              <a:rPr lang="de-DE" sz="1200" b="1" dirty="0" smtClean="0">
                <a:solidFill>
                  <a:srgbClr val="FF0000"/>
                </a:solidFill>
              </a:rPr>
              <a:t>1950</a:t>
            </a:r>
            <a:r>
              <a:rPr lang="de-DE" sz="1200" dirty="0">
                <a:solidFill>
                  <a:srgbClr val="0000FF"/>
                </a:solidFill>
              </a:rPr>
              <a:t> , </a:t>
            </a:r>
            <a:r>
              <a:rPr lang="de-DE" sz="1200" dirty="0" smtClean="0">
                <a:solidFill>
                  <a:srgbClr val="0000FF"/>
                </a:solidFill>
              </a:rPr>
              <a:t>Samuel </a:t>
            </a:r>
            <a:r>
              <a:rPr lang="de-DE" sz="1200" b="1" dirty="0" smtClean="0">
                <a:solidFill>
                  <a:srgbClr val="FF0000"/>
                </a:solidFill>
              </a:rPr>
              <a:t>1952-57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Suchbaumabschneidungen zur Einsparung von Zeit: McCarthy </a:t>
            </a:r>
            <a:r>
              <a:rPr lang="de-DE" sz="1200" b="1" dirty="0" smtClean="0">
                <a:solidFill>
                  <a:srgbClr val="FF0000"/>
                </a:solidFill>
              </a:rPr>
              <a:t>1956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Lösungsansätze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268760"/>
            <a:ext cx="8084815" cy="452596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/>
            <a:endParaRPr lang="en-US" altLang="en-US" sz="900" dirty="0">
              <a:ea typeface="ＭＳ Ｐゴシック" charset="-128"/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altLang="en-US" sz="2000" b="1" dirty="0" err="1" smtClean="0">
                <a:ea typeface="ＭＳ Ｐゴシック" charset="-128"/>
              </a:rPr>
              <a:t>Reduktion</a:t>
            </a:r>
            <a:r>
              <a:rPr lang="en-US" altLang="en-US" sz="2000" b="1" dirty="0" smtClean="0">
                <a:ea typeface="ＭＳ Ｐゴシック" charset="-128"/>
              </a:rPr>
              <a:t> des </a:t>
            </a:r>
            <a:r>
              <a:rPr lang="en-US" altLang="en-US" sz="2000" b="1" dirty="0" err="1" smtClean="0">
                <a:ea typeface="ＭＳ Ｐゴシック" charset="-128"/>
              </a:rPr>
              <a:t>Ressourcenproblems</a:t>
            </a:r>
            <a:r>
              <a:rPr lang="en-US" altLang="en-US" sz="2000" b="1" dirty="0" smtClean="0">
                <a:ea typeface="ＭＳ Ｐゴシック" charset="-128"/>
              </a:rPr>
              <a:t> (</a:t>
            </a:r>
            <a:r>
              <a:rPr lang="en-US" altLang="en-US" sz="2000" b="1" dirty="0" err="1" smtClean="0">
                <a:ea typeface="ＭＳ Ｐゴシック" charset="-128"/>
              </a:rPr>
              <a:t>Zeit</a:t>
            </a:r>
            <a:r>
              <a:rPr lang="en-US" altLang="en-US" sz="2000" b="1" dirty="0" smtClean="0">
                <a:ea typeface="ＭＳ Ｐゴシック" charset="-128"/>
              </a:rPr>
              <a:t>, Speicher): </a:t>
            </a:r>
            <a:r>
              <a:rPr lang="en-US" altLang="en-US" sz="2000" dirty="0">
                <a:ea typeface="ＭＳ Ｐゴシック" charset="-128"/>
              </a:rPr>
              <a:t/>
            </a:r>
            <a:br>
              <a:rPr lang="en-US" altLang="en-US" sz="2000" dirty="0">
                <a:ea typeface="ＭＳ Ｐゴシック" charset="-128"/>
              </a:rPr>
            </a:br>
            <a:endParaRPr lang="en-US" altLang="en-US" sz="1000" b="1" dirty="0">
              <a:ea typeface="ＭＳ Ｐゴシック" charset="-128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z="2000" b="1" dirty="0" err="1" smtClean="0">
                <a:solidFill>
                  <a:srgbClr val="33CC33"/>
                </a:solidFill>
                <a:ea typeface="ＭＳ Ｐゴシック" charset="-128"/>
              </a:rPr>
              <a:t>Suchraumbeschneidung</a:t>
            </a:r>
            <a:r>
              <a:rPr lang="en-US" altLang="en-US" sz="2000" b="1" dirty="0" smtClean="0">
                <a:solidFill>
                  <a:srgbClr val="33CC33"/>
                </a:solidFill>
                <a:ea typeface="ＭＳ Ｐゴシック" charset="-128"/>
              </a:rPr>
              <a:t> (Pruning):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macht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Suche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schneller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Entfernen</a:t>
            </a:r>
            <a:r>
              <a:rPr lang="en-US" altLang="en-US" sz="2000" dirty="0" smtClean="0">
                <a:ea typeface="ＭＳ Ｐゴシック" charset="-128"/>
              </a:rPr>
              <a:t> von </a:t>
            </a:r>
            <a:r>
              <a:rPr lang="en-US" altLang="en-US" sz="2000" dirty="0" err="1" smtClean="0">
                <a:ea typeface="ＭＳ Ｐゴシック" charset="-128"/>
              </a:rPr>
              <a:t>Teilen</a:t>
            </a:r>
            <a:r>
              <a:rPr lang="en-US" altLang="en-US" sz="2000" dirty="0" smtClean="0">
                <a:ea typeface="ＭＳ Ｐゴシック" charset="-128"/>
              </a:rPr>
              <a:t> des </a:t>
            </a:r>
            <a:r>
              <a:rPr lang="en-US" altLang="en-US" sz="2000" dirty="0" err="1" smtClean="0">
                <a:ea typeface="ＭＳ Ｐゴシック" charset="-128"/>
              </a:rPr>
              <a:t>Suchbaums</a:t>
            </a:r>
            <a:r>
              <a:rPr lang="en-US" altLang="en-US" sz="2000" dirty="0" smtClean="0">
                <a:ea typeface="ＭＳ Ｐゴシック" charset="-128"/>
              </a:rPr>
              <a:t>, in </a:t>
            </a:r>
            <a:r>
              <a:rPr lang="en-US" altLang="en-US" sz="2000" dirty="0" err="1" smtClean="0">
                <a:ea typeface="ＭＳ Ｐゴシック" charset="-128"/>
              </a:rPr>
              <a:t>denen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beweisbar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keine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bessere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als</a:t>
            </a:r>
            <a:r>
              <a:rPr lang="en-US" altLang="en-US" sz="2000" dirty="0" smtClean="0">
                <a:ea typeface="ＭＳ Ｐゴシック" charset="-128"/>
              </a:rPr>
              <a:t> die </a:t>
            </a:r>
            <a:r>
              <a:rPr lang="en-US" altLang="en-US" sz="2000" dirty="0" err="1" smtClean="0">
                <a:ea typeface="ＭＳ Ｐゴシック" charset="-128"/>
              </a:rPr>
              <a:t>aktuell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Lösung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gefunden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werden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kann</a:t>
            </a:r>
            <a:r>
              <a:rPr lang="en-US" altLang="en-US" sz="2000" dirty="0">
                <a:ea typeface="ＭＳ Ｐゴシック" charset="-128"/>
              </a:rPr>
              <a:t/>
            </a:r>
            <a:br>
              <a:rPr lang="en-US" altLang="en-US" sz="2000" dirty="0">
                <a:ea typeface="ＭＳ Ｐゴシック" charset="-128"/>
              </a:rPr>
            </a:br>
            <a:endParaRPr lang="en-US" altLang="en-US" sz="1000" dirty="0">
              <a:ea typeface="ＭＳ Ｐゴシック" charset="-128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z="2000" b="1" dirty="0" err="1" smtClean="0">
                <a:solidFill>
                  <a:srgbClr val="33CC33"/>
                </a:solidFill>
                <a:ea typeface="ＭＳ Ｐゴシック" charset="-128"/>
              </a:rPr>
              <a:t>Bewertungsfunktion</a:t>
            </a:r>
            <a:r>
              <a:rPr lang="en-US" altLang="en-US" sz="2000" b="1" dirty="0" smtClean="0">
                <a:solidFill>
                  <a:srgbClr val="33CC33"/>
                </a:solidFill>
                <a:ea typeface="ＭＳ Ｐゴシック" charset="-128"/>
              </a:rPr>
              <a:t>:</a:t>
            </a:r>
            <a:r>
              <a:rPr lang="en-US" altLang="en-US" sz="2000" b="1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Heuristik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Nützlichkeit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eines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Spielzustands</a:t>
            </a:r>
            <a:r>
              <a:rPr lang="en-US" altLang="en-US" sz="2000" dirty="0" smtClean="0">
                <a:ea typeface="ＭＳ Ｐゴシック" charset="-128"/>
              </a:rPr>
              <a:t> (</a:t>
            </a:r>
            <a:r>
              <a:rPr lang="en-US" altLang="en-US" sz="2000" dirty="0" err="1" smtClean="0">
                <a:ea typeface="ＭＳ Ｐゴシック" charset="-128"/>
              </a:rPr>
              <a:t>Knoten</a:t>
            </a:r>
            <a:r>
              <a:rPr lang="en-US" altLang="en-US" sz="2000" dirty="0" smtClean="0">
                <a:ea typeface="ＭＳ Ｐゴシック" charset="-128"/>
              </a:rPr>
              <a:t>) </a:t>
            </a:r>
            <a:r>
              <a:rPr lang="en-US" altLang="en-US" sz="2000" dirty="0" err="1" smtClean="0">
                <a:ea typeface="ＭＳ Ｐゴシック" charset="-128"/>
              </a:rPr>
              <a:t>ohne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vollständige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Suche</a:t>
            </a:r>
            <a:endParaRPr lang="en-US" altLang="en-US" sz="20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6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  <a:sym typeface="Symbol" charset="2"/>
              </a:rPr>
              <a:t>1.</a:t>
            </a:r>
            <a:r>
              <a:rPr lang="en-US" altLang="en-US" i="1" dirty="0">
                <a:ea typeface="ＭＳ Ｐゴシック" charset="-128"/>
                <a:sym typeface="Symbol" charset="2"/>
              </a:rPr>
              <a:t> </a:t>
            </a:r>
            <a:r>
              <a:rPr lang="en-US" altLang="en-US" i="1" dirty="0" smtClean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 smtClean="0">
                <a:ea typeface="ＭＳ Ｐゴシック" charset="-128"/>
              </a:rPr>
              <a:t>-Pruning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66FF"/>
                </a:solidFill>
                <a:ea typeface="ＭＳ Ｐゴシック" charset="-128"/>
              </a:rPr>
              <a:t>Pruning: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>Elimination </a:t>
            </a:r>
            <a:r>
              <a:rPr lang="en-US" altLang="en-US" sz="2400" dirty="0" err="1" smtClean="0">
                <a:ea typeface="ＭＳ Ｐゴシック" charset="-128"/>
              </a:rPr>
              <a:t>eines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Zweigs</a:t>
            </a:r>
            <a:r>
              <a:rPr lang="en-US" altLang="en-US" sz="2400" dirty="0" smtClean="0">
                <a:ea typeface="ＭＳ Ｐゴシック" charset="-128"/>
              </a:rPr>
              <a:t> des </a:t>
            </a:r>
            <a:r>
              <a:rPr lang="en-US" altLang="en-US" sz="2400" dirty="0" err="1" smtClean="0">
                <a:ea typeface="ＭＳ Ｐゴシック" charset="-128"/>
              </a:rPr>
              <a:t>Suchbaums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ohne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vollständige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Untersuchung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jedes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Knotens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darunter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(</a:t>
            </a:r>
            <a:r>
              <a:rPr lang="en-US" altLang="en-US" sz="2400" dirty="0" err="1" smtClean="0">
                <a:ea typeface="ＭＳ Ｐゴシック" charset="-128"/>
              </a:rPr>
              <a:t>vgl</a:t>
            </a:r>
            <a:r>
              <a:rPr lang="en-US" altLang="en-US" sz="2400" dirty="0" smtClean="0">
                <a:ea typeface="ＭＳ Ｐゴシック" charset="-128"/>
              </a:rPr>
              <a:t>. </a:t>
            </a:r>
            <a:r>
              <a:rPr lang="en-US" altLang="en-US" sz="2400" dirty="0" err="1" smtClean="0">
                <a:ea typeface="ＭＳ Ｐゴシック" charset="-128"/>
              </a:rPr>
              <a:t>auch</a:t>
            </a:r>
            <a:r>
              <a:rPr lang="en-US" altLang="en-US" sz="2400" dirty="0" smtClean="0">
                <a:ea typeface="ＭＳ Ｐゴシック" charset="-128"/>
              </a:rPr>
              <a:t> A*)</a:t>
            </a:r>
            <a:endParaRPr lang="en-US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b="1" i="1" dirty="0" smtClean="0">
              <a:solidFill>
                <a:srgbClr val="0066FF"/>
              </a:solidFill>
              <a:ea typeface="ＭＳ Ｐゴシック" charset="-128"/>
              <a:sym typeface="Symbol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 smtClean="0">
                <a:solidFill>
                  <a:srgbClr val="0066FF"/>
                </a:solidFill>
                <a:ea typeface="ＭＳ Ｐゴシック" charset="-128"/>
                <a:sym typeface="Symbol" charset="2"/>
              </a:rPr>
              <a:t>𝛼-𝛽</a:t>
            </a:r>
            <a:r>
              <a:rPr lang="en-US" altLang="en-US" sz="2400" b="1" dirty="0" smtClean="0">
                <a:solidFill>
                  <a:srgbClr val="0066FF"/>
                </a:solidFill>
                <a:ea typeface="ＭＳ Ｐゴシック" charset="-128"/>
              </a:rPr>
              <a:t>-Pruning</a:t>
            </a:r>
            <a:r>
              <a:rPr lang="en-US" altLang="en-US" sz="2400" b="1" dirty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en-US" altLang="en-US" sz="2400" b="1" dirty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beschneide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Teile</a:t>
            </a:r>
            <a:r>
              <a:rPr lang="en-US" altLang="en-US" sz="2400" dirty="0" smtClean="0">
                <a:ea typeface="ＭＳ Ｐゴシック" charset="-128"/>
              </a:rPr>
              <a:t> des </a:t>
            </a:r>
            <a:r>
              <a:rPr lang="en-US" altLang="en-US" sz="2400" dirty="0" err="1" smtClean="0">
                <a:ea typeface="ＭＳ Ｐゴシック" charset="-128"/>
              </a:rPr>
              <a:t>Suchbaums</a:t>
            </a:r>
            <a:r>
              <a:rPr lang="en-US" altLang="en-US" sz="2400" dirty="0" smtClean="0">
                <a:ea typeface="ＭＳ Ｐゴシック" charset="-128"/>
              </a:rPr>
              <a:t>, die den </a:t>
            </a:r>
            <a:r>
              <a:rPr lang="en-US" altLang="en-US" sz="2400" dirty="0" err="1" smtClean="0">
                <a:ea typeface="ＭＳ Ｐゴシック" charset="-128"/>
              </a:rPr>
              <a:t>Nützlichkeitswerte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eines</a:t>
            </a:r>
            <a:r>
              <a:rPr lang="en-US" altLang="en-US" sz="2400" dirty="0" smtClean="0">
                <a:ea typeface="ＭＳ Ｐゴシック" charset="-128"/>
              </a:rPr>
              <a:t> Max- </a:t>
            </a:r>
            <a:r>
              <a:rPr lang="en-US" altLang="en-US" sz="2400" dirty="0" err="1" smtClean="0">
                <a:ea typeface="ＭＳ Ｐゴシック" charset="-128"/>
              </a:rPr>
              <a:t>oder</a:t>
            </a:r>
            <a:r>
              <a:rPr lang="en-US" altLang="en-US" sz="2400" dirty="0" smtClean="0">
                <a:ea typeface="ＭＳ Ｐゴシック" charset="-128"/>
              </a:rPr>
              <a:t> Min-</a:t>
            </a:r>
            <a:r>
              <a:rPr lang="en-US" altLang="en-US" sz="2400" dirty="0" err="1" smtClean="0">
                <a:ea typeface="ＭＳ Ｐゴシック" charset="-128"/>
              </a:rPr>
              <a:t>Knotens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nicht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verbessern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können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 smtClean="0">
                <a:ea typeface="ＭＳ Ｐゴシック" charset="-128"/>
              </a:rPr>
              <a:t/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/>
            </a:r>
            <a:br>
              <a:rPr lang="en-US" altLang="en-US" sz="2400" dirty="0" smtClean="0">
                <a:ea typeface="ＭＳ Ｐゴシック" charset="-128"/>
              </a:rPr>
            </a:br>
            <a:r>
              <a:rPr lang="en-US" altLang="en-US" sz="2400" dirty="0" smtClean="0">
                <a:ea typeface="ＭＳ Ｐゴシック" charset="-128"/>
              </a:rPr>
              <a:t>(</a:t>
            </a:r>
            <a:r>
              <a:rPr lang="en-US" altLang="en-US" sz="2400" dirty="0" err="1" smtClean="0">
                <a:ea typeface="ＭＳ Ｐゴシック" charset="-128"/>
              </a:rPr>
              <a:t>wobei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nur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bisher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betrachtete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Knotennützlichkeitswerte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eine</a:t>
            </a:r>
            <a:r>
              <a:rPr lang="en-US" altLang="en-US" sz="2400" dirty="0" smtClean="0">
                <a:ea typeface="ＭＳ Ｐゴシック" charset="-128"/>
              </a:rPr>
              <a:t> Rolle </a:t>
            </a:r>
            <a:r>
              <a:rPr lang="en-US" altLang="en-US" sz="2400" dirty="0" err="1" smtClean="0">
                <a:ea typeface="ＭＳ Ｐゴシック" charset="-128"/>
              </a:rPr>
              <a:t>spielen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n-US" altLang="en-US" sz="24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 smtClean="0">
                <a:ea typeface="ＭＳ Ｐゴシック" charset="-128"/>
              </a:rPr>
              <a:t>Geht</a:t>
            </a:r>
            <a:r>
              <a:rPr lang="en-US" altLang="en-US" sz="2400" dirty="0" smtClean="0">
                <a:ea typeface="ＭＳ Ｐゴシック" charset="-128"/>
              </a:rPr>
              <a:t> das? Ja (</a:t>
            </a:r>
            <a:r>
              <a:rPr lang="en-US" altLang="en-US" sz="2400" dirty="0" err="1" smtClean="0">
                <a:ea typeface="ＭＳ Ｐゴシック" charset="-128"/>
              </a:rPr>
              <a:t>s.u</a:t>
            </a:r>
            <a:r>
              <a:rPr lang="en-US" altLang="en-US" sz="2400" dirty="0" smtClean="0">
                <a:ea typeface="ＭＳ Ｐゴシック" charset="-128"/>
              </a:rPr>
              <a:t>.).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Der </a:t>
            </a:r>
            <a:r>
              <a:rPr lang="en-US" altLang="en-US" sz="2200" dirty="0" err="1" smtClean="0">
                <a:ea typeface="ＭＳ Ｐゴシック" charset="-128"/>
              </a:rPr>
              <a:t>Verzweigungsfaktor</a:t>
            </a:r>
            <a:r>
              <a:rPr lang="en-US" altLang="en-US" sz="2200" dirty="0" smtClean="0">
                <a:ea typeface="ＭＳ Ｐゴシック" charset="-128"/>
              </a:rPr>
              <a:t> </a:t>
            </a:r>
            <a:r>
              <a:rPr lang="en-US" altLang="en-US" sz="2200" dirty="0" err="1" smtClean="0">
                <a:ea typeface="ＭＳ Ｐゴシック" charset="-128"/>
              </a:rPr>
              <a:t>wird</a:t>
            </a:r>
            <a:r>
              <a:rPr lang="en-US" altLang="en-US" sz="2200" dirty="0" smtClean="0">
                <a:ea typeface="ＭＳ Ｐゴシック" charset="-128"/>
              </a:rPr>
              <a:t> in </a:t>
            </a:r>
            <a:r>
              <a:rPr lang="en-US" altLang="en-US" sz="2200" dirty="0" err="1" smtClean="0">
                <a:ea typeface="ＭＳ Ｐゴシック" charset="-128"/>
              </a:rPr>
              <a:t>etwa</a:t>
            </a:r>
            <a:r>
              <a:rPr lang="en-US" altLang="en-US" sz="2200" dirty="0">
                <a:ea typeface="ＭＳ Ｐゴシック" charset="-128"/>
              </a:rPr>
              <a:t> </a:t>
            </a:r>
            <a:r>
              <a:rPr lang="en-US" altLang="en-US" sz="2200" dirty="0" smtClean="0">
                <a:ea typeface="ＭＳ Ｐゴシック" charset="-128"/>
              </a:rPr>
              <a:t>von b auf √b </a:t>
            </a:r>
            <a:r>
              <a:rPr lang="en-US" altLang="en-US" sz="2200" dirty="0" err="1" smtClean="0">
                <a:ea typeface="ＭＳ Ｐゴシック" charset="-128"/>
              </a:rPr>
              <a:t>reduziert</a:t>
            </a:r>
            <a:endParaRPr lang="en-US" altLang="en-US" sz="2200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charset="-128"/>
              </a:rPr>
              <a:t>Die </a:t>
            </a:r>
            <a:r>
              <a:rPr lang="en-US" altLang="en-US" sz="2200" dirty="0" err="1" smtClean="0">
                <a:ea typeface="ＭＳ Ｐゴシック" charset="-128"/>
              </a:rPr>
              <a:t>Suchtiefe</a:t>
            </a:r>
            <a:r>
              <a:rPr lang="en-US" altLang="en-US" sz="2200" dirty="0" smtClean="0">
                <a:ea typeface="ＭＳ Ｐゴシック" charset="-128"/>
              </a:rPr>
              <a:t> </a:t>
            </a:r>
            <a:r>
              <a:rPr lang="en-US" altLang="en-US" sz="2200" dirty="0" err="1" smtClean="0">
                <a:ea typeface="ＭＳ Ｐゴシック" charset="-128"/>
              </a:rPr>
              <a:t>wird</a:t>
            </a:r>
            <a:r>
              <a:rPr lang="en-US" altLang="en-US" sz="2200" dirty="0" smtClean="0">
                <a:ea typeface="ＭＳ Ｐゴシック" charset="-128"/>
              </a:rPr>
              <a:t> </a:t>
            </a:r>
            <a:r>
              <a:rPr lang="en-US" altLang="en-US" sz="2200" dirty="0" err="1" smtClean="0">
                <a:ea typeface="ＭＳ Ｐゴシック" charset="-128"/>
              </a:rPr>
              <a:t>gegenüber</a:t>
            </a:r>
            <a:r>
              <a:rPr lang="en-US" altLang="en-US" sz="2200" dirty="0" smtClean="0">
                <a:ea typeface="ＭＳ Ｐゴシック" charset="-128"/>
              </a:rPr>
              <a:t> Minimax ca. </a:t>
            </a:r>
            <a:r>
              <a:rPr lang="en-US" altLang="en-US" sz="2200" dirty="0" err="1" smtClean="0">
                <a:ea typeface="ＭＳ Ｐゴシック" charset="-128"/>
              </a:rPr>
              <a:t>verdoppelt</a:t>
            </a:r>
            <a:endParaRPr lang="en-US" altLang="en-US" sz="22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 smtClean="0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1442" name="AutoShape 3"/>
          <p:cNvSpPr>
            <a:spLocks noChangeArrowheads="1"/>
          </p:cNvSpPr>
          <p:nvPr/>
        </p:nvSpPr>
        <p:spPr bwMode="auto">
          <a:xfrm>
            <a:off x="4884738" y="20224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245745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4" name="AutoShape 5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5" name="AutoShape 6"/>
          <p:cNvSpPr>
            <a:spLocks noChangeArrowheads="1"/>
          </p:cNvSpPr>
          <p:nvPr/>
        </p:nvSpPr>
        <p:spPr bwMode="auto">
          <a:xfrm>
            <a:off x="1828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1446" name="AutoShape 7"/>
          <p:cNvSpPr>
            <a:spLocks noChangeArrowheads="1"/>
          </p:cNvSpPr>
          <p:nvPr/>
        </p:nvSpPr>
        <p:spPr bwMode="auto">
          <a:xfrm flipV="1">
            <a:off x="245745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1447" name="AutoShape 8"/>
          <p:cNvCxnSpPr>
            <a:cxnSpLocks noChangeShapeType="1"/>
            <a:stCxn id="61442" idx="3"/>
            <a:endCxn id="61446" idx="3"/>
          </p:cNvCxnSpPr>
          <p:nvPr/>
        </p:nvCxnSpPr>
        <p:spPr bwMode="auto">
          <a:xfrm flipH="1">
            <a:off x="2684463" y="2479675"/>
            <a:ext cx="2428875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AutoShape 9"/>
          <p:cNvCxnSpPr>
            <a:cxnSpLocks noChangeShapeType="1"/>
            <a:stCxn id="61446" idx="0"/>
            <a:endCxn id="61445" idx="0"/>
          </p:cNvCxnSpPr>
          <p:nvPr/>
        </p:nvCxnSpPr>
        <p:spPr bwMode="auto">
          <a:xfrm flipH="1">
            <a:off x="2057400" y="3900488"/>
            <a:ext cx="627063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9" name="AutoShape 10"/>
          <p:cNvCxnSpPr>
            <a:cxnSpLocks noChangeShapeType="1"/>
            <a:stCxn id="61446" idx="0"/>
            <a:endCxn id="61443" idx="0"/>
          </p:cNvCxnSpPr>
          <p:nvPr/>
        </p:nvCxnSpPr>
        <p:spPr bwMode="auto">
          <a:xfrm>
            <a:off x="2684463" y="3900488"/>
            <a:ext cx="1587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AutoShape 11"/>
          <p:cNvCxnSpPr>
            <a:cxnSpLocks noChangeShapeType="1"/>
            <a:stCxn id="61446" idx="0"/>
            <a:endCxn id="61444" idx="0"/>
          </p:cNvCxnSpPr>
          <p:nvPr/>
        </p:nvCxnSpPr>
        <p:spPr bwMode="auto">
          <a:xfrm>
            <a:off x="2684463" y="3900488"/>
            <a:ext cx="668337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1" name="Text Box 12"/>
          <p:cNvSpPr txBox="1">
            <a:spLocks noChangeArrowheads="1"/>
          </p:cNvSpPr>
          <p:nvPr/>
        </p:nvSpPr>
        <p:spPr bwMode="auto">
          <a:xfrm>
            <a:off x="5410200" y="19812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≥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1452" name="Text Box 13"/>
          <p:cNvSpPr txBox="1">
            <a:spLocks noChangeArrowheads="1"/>
          </p:cNvSpPr>
          <p:nvPr/>
        </p:nvSpPr>
        <p:spPr bwMode="auto">
          <a:xfrm>
            <a:off x="29718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3" name="Text Box 14"/>
          <p:cNvSpPr txBox="1">
            <a:spLocks noChangeArrowheads="1"/>
          </p:cNvSpPr>
          <p:nvPr/>
        </p:nvSpPr>
        <p:spPr bwMode="auto">
          <a:xfrm>
            <a:off x="561975" y="19812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4" name="Text Box 15"/>
          <p:cNvSpPr txBox="1">
            <a:spLocks noChangeArrowheads="1"/>
          </p:cNvSpPr>
          <p:nvPr/>
        </p:nvSpPr>
        <p:spPr bwMode="auto">
          <a:xfrm>
            <a:off x="187325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5" name="Text Box 16"/>
          <p:cNvSpPr txBox="1">
            <a:spLocks noChangeArrowheads="1"/>
          </p:cNvSpPr>
          <p:nvPr/>
        </p:nvSpPr>
        <p:spPr bwMode="auto">
          <a:xfrm>
            <a:off x="24384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6" name="Text Box 17"/>
          <p:cNvSpPr txBox="1">
            <a:spLocks noChangeArrowheads="1"/>
          </p:cNvSpPr>
          <p:nvPr/>
        </p:nvSpPr>
        <p:spPr bwMode="auto">
          <a:xfrm>
            <a:off x="3200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1457" name="Text Box 18"/>
          <p:cNvSpPr txBox="1">
            <a:spLocks noChangeArrowheads="1"/>
          </p:cNvSpPr>
          <p:nvPr/>
        </p:nvSpPr>
        <p:spPr bwMode="auto">
          <a:xfrm>
            <a:off x="533400" y="3352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1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3490" name="AutoShape 3"/>
          <p:cNvSpPr>
            <a:spLocks noChangeArrowheads="1"/>
          </p:cNvSpPr>
          <p:nvPr/>
        </p:nvSpPr>
        <p:spPr bwMode="auto">
          <a:xfrm flipV="1">
            <a:off x="4884738" y="3352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4884738" y="19462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2" name="AutoShape 5"/>
          <p:cNvSpPr>
            <a:spLocks noChangeArrowheads="1"/>
          </p:cNvSpPr>
          <p:nvPr/>
        </p:nvSpPr>
        <p:spPr bwMode="auto">
          <a:xfrm>
            <a:off x="245745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3" name="AutoShape 6"/>
          <p:cNvSpPr>
            <a:spLocks noChangeArrowheads="1"/>
          </p:cNvSpPr>
          <p:nvPr/>
        </p:nvSpPr>
        <p:spPr bwMode="auto">
          <a:xfrm>
            <a:off x="31242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4" name="AutoShape 7"/>
          <p:cNvSpPr>
            <a:spLocks noChangeArrowheads="1"/>
          </p:cNvSpPr>
          <p:nvPr/>
        </p:nvSpPr>
        <p:spPr bwMode="auto">
          <a:xfrm>
            <a:off x="18288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3495" name="AutoShape 8"/>
          <p:cNvSpPr>
            <a:spLocks noChangeArrowheads="1"/>
          </p:cNvSpPr>
          <p:nvPr/>
        </p:nvSpPr>
        <p:spPr bwMode="auto">
          <a:xfrm flipV="1">
            <a:off x="2457450" y="3352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3496" name="AutoShape 9"/>
          <p:cNvCxnSpPr>
            <a:cxnSpLocks noChangeShapeType="1"/>
            <a:stCxn id="63491" idx="3"/>
            <a:endCxn id="63495" idx="3"/>
          </p:cNvCxnSpPr>
          <p:nvPr/>
        </p:nvCxnSpPr>
        <p:spPr bwMode="auto">
          <a:xfrm flipH="1">
            <a:off x="2684463" y="2403475"/>
            <a:ext cx="242887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AutoShape 10"/>
          <p:cNvCxnSpPr>
            <a:cxnSpLocks noChangeShapeType="1"/>
            <a:stCxn id="63495" idx="0"/>
            <a:endCxn id="63494" idx="0"/>
          </p:cNvCxnSpPr>
          <p:nvPr/>
        </p:nvCxnSpPr>
        <p:spPr bwMode="auto">
          <a:xfrm flipH="1">
            <a:off x="2057400" y="3810000"/>
            <a:ext cx="6270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AutoShape 11"/>
          <p:cNvCxnSpPr>
            <a:cxnSpLocks noChangeShapeType="1"/>
            <a:stCxn id="63495" idx="0"/>
            <a:endCxn id="63492" idx="0"/>
          </p:cNvCxnSpPr>
          <p:nvPr/>
        </p:nvCxnSpPr>
        <p:spPr bwMode="auto">
          <a:xfrm>
            <a:off x="2684463" y="3810000"/>
            <a:ext cx="158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AutoShape 12"/>
          <p:cNvCxnSpPr>
            <a:cxnSpLocks noChangeShapeType="1"/>
            <a:stCxn id="63495" idx="0"/>
            <a:endCxn id="63493" idx="0"/>
          </p:cNvCxnSpPr>
          <p:nvPr/>
        </p:nvCxnSpPr>
        <p:spPr bwMode="auto">
          <a:xfrm>
            <a:off x="2684463" y="3810000"/>
            <a:ext cx="66833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5410200" y="19050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≥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2971800" y="3352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187325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2438400" y="5334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5" name="Text Box 18"/>
          <p:cNvSpPr txBox="1">
            <a:spLocks noChangeArrowheads="1"/>
          </p:cNvSpPr>
          <p:nvPr/>
        </p:nvSpPr>
        <p:spPr bwMode="auto">
          <a:xfrm>
            <a:off x="320040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06" name="AutoShape 19"/>
          <p:cNvSpPr>
            <a:spLocks noChangeArrowheads="1"/>
          </p:cNvSpPr>
          <p:nvPr/>
        </p:nvSpPr>
        <p:spPr bwMode="auto">
          <a:xfrm>
            <a:off x="4267200" y="4800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grpSp>
        <p:nvGrpSpPr>
          <p:cNvPr id="63507" name="Group 20"/>
          <p:cNvGrpSpPr>
            <a:grpSpLocks/>
          </p:cNvGrpSpPr>
          <p:nvPr/>
        </p:nvGrpSpPr>
        <p:grpSpPr bwMode="auto">
          <a:xfrm>
            <a:off x="5037138" y="5029200"/>
            <a:ext cx="152400" cy="152400"/>
            <a:chOff x="3600" y="2880"/>
            <a:chExt cx="96" cy="96"/>
          </a:xfrm>
        </p:grpSpPr>
        <p:sp>
          <p:nvSpPr>
            <p:cNvPr id="63518" name="Line 2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2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8" name="Group 23"/>
          <p:cNvGrpSpPr>
            <a:grpSpLocks/>
          </p:cNvGrpSpPr>
          <p:nvPr/>
        </p:nvGrpSpPr>
        <p:grpSpPr bwMode="auto">
          <a:xfrm>
            <a:off x="5638800" y="5029200"/>
            <a:ext cx="152400" cy="152400"/>
            <a:chOff x="3600" y="2880"/>
            <a:chExt cx="96" cy="96"/>
          </a:xfrm>
        </p:grpSpPr>
        <p:sp>
          <p:nvSpPr>
            <p:cNvPr id="63516" name="Line 2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2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3509" name="AutoShape 26"/>
          <p:cNvCxnSpPr>
            <a:cxnSpLocks noChangeShapeType="1"/>
            <a:stCxn id="63490" idx="0"/>
            <a:endCxn id="63506" idx="0"/>
          </p:cNvCxnSpPr>
          <p:nvPr/>
        </p:nvCxnSpPr>
        <p:spPr bwMode="auto">
          <a:xfrm flipH="1">
            <a:off x="4495800" y="3824288"/>
            <a:ext cx="615950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0" name="AutoShape 27"/>
          <p:cNvCxnSpPr>
            <a:cxnSpLocks noChangeShapeType="1"/>
            <a:stCxn id="63490" idx="0"/>
          </p:cNvCxnSpPr>
          <p:nvPr/>
        </p:nvCxnSpPr>
        <p:spPr bwMode="auto">
          <a:xfrm flipH="1">
            <a:off x="5105400" y="3824288"/>
            <a:ext cx="6350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1" name="AutoShape 28"/>
          <p:cNvCxnSpPr>
            <a:cxnSpLocks noChangeShapeType="1"/>
            <a:stCxn id="63490" idx="0"/>
          </p:cNvCxnSpPr>
          <p:nvPr/>
        </p:nvCxnSpPr>
        <p:spPr bwMode="auto">
          <a:xfrm>
            <a:off x="5111750" y="3824288"/>
            <a:ext cx="527050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2" name="AutoShape 29"/>
          <p:cNvCxnSpPr>
            <a:cxnSpLocks noChangeShapeType="1"/>
            <a:stCxn id="63491" idx="3"/>
            <a:endCxn id="63490" idx="3"/>
          </p:cNvCxnSpPr>
          <p:nvPr/>
        </p:nvCxnSpPr>
        <p:spPr bwMode="auto">
          <a:xfrm flipH="1">
            <a:off x="5111750" y="2403475"/>
            <a:ext cx="1588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3" name="Text Box 30"/>
          <p:cNvSpPr txBox="1">
            <a:spLocks noChangeArrowheads="1"/>
          </p:cNvSpPr>
          <p:nvPr/>
        </p:nvSpPr>
        <p:spPr bwMode="auto">
          <a:xfrm>
            <a:off x="4343400" y="533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3514" name="Text Box 31"/>
          <p:cNvSpPr txBox="1">
            <a:spLocks noChangeArrowheads="1"/>
          </p:cNvSpPr>
          <p:nvPr/>
        </p:nvSpPr>
        <p:spPr bwMode="auto">
          <a:xfrm flipH="1">
            <a:off x="5337175" y="33528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≤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3515" name="Text Box 32"/>
          <p:cNvSpPr txBox="1">
            <a:spLocks noChangeArrowheads="1"/>
          </p:cNvSpPr>
          <p:nvPr/>
        </p:nvSpPr>
        <p:spPr bwMode="auto">
          <a:xfrm>
            <a:off x="533400" y="32766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1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>
                <a:ea typeface="ＭＳ Ｐゴシック" charset="-128"/>
              </a:rPr>
              <a:t>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5538" name="AutoShape 3"/>
          <p:cNvSpPr>
            <a:spLocks noChangeArrowheads="1"/>
          </p:cNvSpPr>
          <p:nvPr/>
        </p:nvSpPr>
        <p:spPr bwMode="auto">
          <a:xfrm flipV="1">
            <a:off x="4884738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AutoShape 4"/>
          <p:cNvSpPr>
            <a:spLocks noChangeArrowheads="1"/>
          </p:cNvSpPr>
          <p:nvPr/>
        </p:nvSpPr>
        <p:spPr bwMode="auto">
          <a:xfrm>
            <a:off x="4884738" y="202247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0" name="AutoShape 5"/>
          <p:cNvSpPr>
            <a:spLocks noChangeArrowheads="1"/>
          </p:cNvSpPr>
          <p:nvPr/>
        </p:nvSpPr>
        <p:spPr bwMode="auto">
          <a:xfrm>
            <a:off x="245745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1" name="AutoShape 6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2" name="AutoShape 7"/>
          <p:cNvSpPr>
            <a:spLocks noChangeArrowheads="1"/>
          </p:cNvSpPr>
          <p:nvPr/>
        </p:nvSpPr>
        <p:spPr bwMode="auto">
          <a:xfrm>
            <a:off x="1828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43" name="AutoShape 8"/>
          <p:cNvSpPr>
            <a:spLocks noChangeArrowheads="1"/>
          </p:cNvSpPr>
          <p:nvPr/>
        </p:nvSpPr>
        <p:spPr bwMode="auto">
          <a:xfrm flipV="1">
            <a:off x="245745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5544" name="AutoShape 9"/>
          <p:cNvCxnSpPr>
            <a:cxnSpLocks noChangeShapeType="1"/>
            <a:stCxn id="65539" idx="3"/>
            <a:endCxn id="65543" idx="3"/>
          </p:cNvCxnSpPr>
          <p:nvPr/>
        </p:nvCxnSpPr>
        <p:spPr bwMode="auto">
          <a:xfrm flipH="1">
            <a:off x="2684463" y="2479675"/>
            <a:ext cx="2428875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5" name="AutoShape 10"/>
          <p:cNvCxnSpPr>
            <a:cxnSpLocks noChangeShapeType="1"/>
            <a:stCxn id="65543" idx="0"/>
            <a:endCxn id="65542" idx="0"/>
          </p:cNvCxnSpPr>
          <p:nvPr/>
        </p:nvCxnSpPr>
        <p:spPr bwMode="auto">
          <a:xfrm flipH="1">
            <a:off x="2057400" y="3886200"/>
            <a:ext cx="6270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6" name="AutoShape 11"/>
          <p:cNvCxnSpPr>
            <a:cxnSpLocks noChangeShapeType="1"/>
            <a:stCxn id="65543" idx="0"/>
            <a:endCxn id="65540" idx="0"/>
          </p:cNvCxnSpPr>
          <p:nvPr/>
        </p:nvCxnSpPr>
        <p:spPr bwMode="auto">
          <a:xfrm>
            <a:off x="2684463" y="3886200"/>
            <a:ext cx="158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7" name="AutoShape 12"/>
          <p:cNvCxnSpPr>
            <a:cxnSpLocks noChangeShapeType="1"/>
            <a:stCxn id="65543" idx="0"/>
            <a:endCxn id="65541" idx="0"/>
          </p:cNvCxnSpPr>
          <p:nvPr/>
        </p:nvCxnSpPr>
        <p:spPr bwMode="auto">
          <a:xfrm>
            <a:off x="2684463" y="3886200"/>
            <a:ext cx="668337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8" name="Text Box 13"/>
          <p:cNvSpPr txBox="1">
            <a:spLocks noChangeArrowheads="1"/>
          </p:cNvSpPr>
          <p:nvPr/>
        </p:nvSpPr>
        <p:spPr bwMode="auto">
          <a:xfrm>
            <a:off x="5410200" y="19812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≥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29718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0" name="Text Box 15"/>
          <p:cNvSpPr txBox="1">
            <a:spLocks noChangeArrowheads="1"/>
          </p:cNvSpPr>
          <p:nvPr/>
        </p:nvSpPr>
        <p:spPr bwMode="auto">
          <a:xfrm>
            <a:off x="533400" y="2209800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MAX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187325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6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2" name="Text Box 17"/>
          <p:cNvSpPr txBox="1">
            <a:spLocks noChangeArrowheads="1"/>
          </p:cNvSpPr>
          <p:nvPr/>
        </p:nvSpPr>
        <p:spPr bwMode="auto">
          <a:xfrm>
            <a:off x="2438400" y="5410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12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3" name="Text Box 18"/>
          <p:cNvSpPr txBox="1">
            <a:spLocks noChangeArrowheads="1"/>
          </p:cNvSpPr>
          <p:nvPr/>
        </p:nvSpPr>
        <p:spPr bwMode="auto">
          <a:xfrm>
            <a:off x="3200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8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54" name="AutoShape 19"/>
          <p:cNvSpPr>
            <a:spLocks noChangeArrowheads="1"/>
          </p:cNvSpPr>
          <p:nvPr/>
        </p:nvSpPr>
        <p:spPr bwMode="auto">
          <a:xfrm>
            <a:off x="42672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grpSp>
        <p:nvGrpSpPr>
          <p:cNvPr id="65555" name="Group 20"/>
          <p:cNvGrpSpPr>
            <a:grpSpLocks/>
          </p:cNvGrpSpPr>
          <p:nvPr/>
        </p:nvGrpSpPr>
        <p:grpSpPr bwMode="auto">
          <a:xfrm>
            <a:off x="5037138" y="5105400"/>
            <a:ext cx="152400" cy="152400"/>
            <a:chOff x="3600" y="2880"/>
            <a:chExt cx="96" cy="96"/>
          </a:xfrm>
        </p:grpSpPr>
        <p:sp>
          <p:nvSpPr>
            <p:cNvPr id="65581" name="Line 2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Line 2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6" name="Group 23"/>
          <p:cNvGrpSpPr>
            <a:grpSpLocks/>
          </p:cNvGrpSpPr>
          <p:nvPr/>
        </p:nvGrpSpPr>
        <p:grpSpPr bwMode="auto">
          <a:xfrm>
            <a:off x="5638800" y="5105400"/>
            <a:ext cx="152400" cy="152400"/>
            <a:chOff x="3600" y="2880"/>
            <a:chExt cx="96" cy="96"/>
          </a:xfrm>
        </p:grpSpPr>
        <p:sp>
          <p:nvSpPr>
            <p:cNvPr id="65579" name="Line 2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Line 2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5557" name="AutoShape 26"/>
          <p:cNvCxnSpPr>
            <a:cxnSpLocks noChangeShapeType="1"/>
            <a:stCxn id="65538" idx="0"/>
            <a:endCxn id="65554" idx="0"/>
          </p:cNvCxnSpPr>
          <p:nvPr/>
        </p:nvCxnSpPr>
        <p:spPr bwMode="auto">
          <a:xfrm flipH="1">
            <a:off x="4495800" y="3886200"/>
            <a:ext cx="6159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8" name="AutoShape 27"/>
          <p:cNvCxnSpPr>
            <a:cxnSpLocks noChangeShapeType="1"/>
            <a:stCxn id="65538" idx="0"/>
          </p:cNvCxnSpPr>
          <p:nvPr/>
        </p:nvCxnSpPr>
        <p:spPr bwMode="auto">
          <a:xfrm flipH="1">
            <a:off x="5105400" y="3886200"/>
            <a:ext cx="63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9" name="AutoShape 28"/>
          <p:cNvCxnSpPr>
            <a:cxnSpLocks noChangeShapeType="1"/>
            <a:stCxn id="65538" idx="0"/>
          </p:cNvCxnSpPr>
          <p:nvPr/>
        </p:nvCxnSpPr>
        <p:spPr bwMode="auto">
          <a:xfrm>
            <a:off x="5111750" y="3886200"/>
            <a:ext cx="52705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0" name="AutoShape 29"/>
          <p:cNvCxnSpPr>
            <a:cxnSpLocks noChangeShapeType="1"/>
            <a:stCxn id="65539" idx="3"/>
            <a:endCxn id="65538" idx="3"/>
          </p:cNvCxnSpPr>
          <p:nvPr/>
        </p:nvCxnSpPr>
        <p:spPr bwMode="auto">
          <a:xfrm flipH="1">
            <a:off x="5111750" y="2479675"/>
            <a:ext cx="1588" cy="94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1" name="Text Box 30"/>
          <p:cNvSpPr txBox="1">
            <a:spLocks noChangeArrowheads="1"/>
          </p:cNvSpPr>
          <p:nvPr/>
        </p:nvSpPr>
        <p:spPr bwMode="auto">
          <a:xfrm>
            <a:off x="43434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62" name="Text Box 31"/>
          <p:cNvSpPr txBox="1">
            <a:spLocks noChangeArrowheads="1"/>
          </p:cNvSpPr>
          <p:nvPr/>
        </p:nvSpPr>
        <p:spPr bwMode="auto">
          <a:xfrm flipH="1">
            <a:off x="5334000" y="34290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≤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2</a:t>
            </a:r>
            <a:endParaRPr lang="en-US" altLang="en-US" b="1" i="0" dirty="0">
              <a:latin typeface="Times New Roman" charset="0"/>
              <a:ea typeface="MS PGothic" charset="-128"/>
            </a:endParaRPr>
          </a:p>
        </p:txBody>
      </p:sp>
      <p:sp>
        <p:nvSpPr>
          <p:cNvPr id="65563" name="AutoShape 32"/>
          <p:cNvSpPr>
            <a:spLocks noChangeArrowheads="1"/>
          </p:cNvSpPr>
          <p:nvPr/>
        </p:nvSpPr>
        <p:spPr bwMode="auto">
          <a:xfrm flipV="1">
            <a:off x="7086600" y="3429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65564" name="AutoShape 33"/>
          <p:cNvSpPr>
            <a:spLocks noChangeArrowheads="1"/>
          </p:cNvSpPr>
          <p:nvPr/>
        </p:nvSpPr>
        <p:spPr bwMode="auto">
          <a:xfrm>
            <a:off x="6400800" y="4876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cxnSp>
        <p:nvCxnSpPr>
          <p:cNvPr id="65565" name="AutoShape 34"/>
          <p:cNvCxnSpPr>
            <a:cxnSpLocks noChangeShapeType="1"/>
            <a:stCxn id="65539" idx="3"/>
            <a:endCxn id="65563" idx="3"/>
          </p:cNvCxnSpPr>
          <p:nvPr/>
        </p:nvCxnSpPr>
        <p:spPr bwMode="auto">
          <a:xfrm>
            <a:off x="5113338" y="2479675"/>
            <a:ext cx="2200275" cy="9350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6" name="AutoShape 35"/>
          <p:cNvCxnSpPr>
            <a:cxnSpLocks noChangeShapeType="1"/>
            <a:stCxn id="65564" idx="0"/>
            <a:endCxn id="65563" idx="0"/>
          </p:cNvCxnSpPr>
          <p:nvPr/>
        </p:nvCxnSpPr>
        <p:spPr bwMode="auto">
          <a:xfrm flipV="1">
            <a:off x="6629400" y="3900488"/>
            <a:ext cx="684213" cy="962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7" name="AutoShape 36"/>
          <p:cNvCxnSpPr>
            <a:cxnSpLocks noChangeShapeType="1"/>
            <a:endCxn id="65563" idx="0"/>
          </p:cNvCxnSpPr>
          <p:nvPr/>
        </p:nvCxnSpPr>
        <p:spPr bwMode="auto">
          <a:xfrm flipH="1" flipV="1">
            <a:off x="7313613" y="3900488"/>
            <a:ext cx="1587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68" name="AutoShape 37"/>
          <p:cNvCxnSpPr>
            <a:cxnSpLocks noChangeShapeType="1"/>
            <a:endCxn id="65563" idx="0"/>
          </p:cNvCxnSpPr>
          <p:nvPr/>
        </p:nvCxnSpPr>
        <p:spPr bwMode="auto">
          <a:xfrm flipH="1" flipV="1">
            <a:off x="7313613" y="3900488"/>
            <a:ext cx="687387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69" name="Text Box 38"/>
          <p:cNvSpPr txBox="1">
            <a:spLocks noChangeArrowheads="1"/>
          </p:cNvSpPr>
          <p:nvPr/>
        </p:nvSpPr>
        <p:spPr bwMode="auto">
          <a:xfrm>
            <a:off x="64770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5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70" name="Text Box 39"/>
          <p:cNvSpPr txBox="1">
            <a:spLocks noChangeArrowheads="1"/>
          </p:cNvSpPr>
          <p:nvPr/>
        </p:nvSpPr>
        <p:spPr bwMode="auto">
          <a:xfrm>
            <a:off x="7696200" y="342265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 dirty="0" smtClean="0">
                <a:latin typeface="Times New Roman" charset="0"/>
                <a:ea typeface="MS PGothic" charset="-128"/>
                <a:sym typeface="Symbol" charset="2"/>
              </a:rPr>
              <a:t>≤ </a:t>
            </a:r>
            <a:r>
              <a:rPr lang="en-US" altLang="en-US" b="1" i="0" dirty="0">
                <a:latin typeface="Times New Roman" charset="0"/>
                <a:ea typeface="MS PGothic" charset="-128"/>
                <a:sym typeface="Symbol" charset="2"/>
              </a:rPr>
              <a:t>5</a:t>
            </a:r>
          </a:p>
        </p:txBody>
      </p:sp>
      <p:grpSp>
        <p:nvGrpSpPr>
          <p:cNvPr id="65571" name="Group 40"/>
          <p:cNvGrpSpPr>
            <a:grpSpLocks/>
          </p:cNvGrpSpPr>
          <p:nvPr/>
        </p:nvGrpSpPr>
        <p:grpSpPr bwMode="auto">
          <a:xfrm>
            <a:off x="7239000" y="5105400"/>
            <a:ext cx="152400" cy="152400"/>
            <a:chOff x="3600" y="2880"/>
            <a:chExt cx="96" cy="96"/>
          </a:xfrm>
        </p:grpSpPr>
        <p:sp>
          <p:nvSpPr>
            <p:cNvPr id="65577" name="Line 41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Line 42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72" name="Group 43"/>
          <p:cNvGrpSpPr>
            <a:grpSpLocks/>
          </p:cNvGrpSpPr>
          <p:nvPr/>
        </p:nvGrpSpPr>
        <p:grpSpPr bwMode="auto">
          <a:xfrm>
            <a:off x="7924800" y="5105400"/>
            <a:ext cx="152400" cy="152400"/>
            <a:chOff x="3600" y="2880"/>
            <a:chExt cx="96" cy="96"/>
          </a:xfrm>
        </p:grpSpPr>
        <p:sp>
          <p:nvSpPr>
            <p:cNvPr id="65575" name="Line 44"/>
            <p:cNvSpPr>
              <a:spLocks noChangeShapeType="1"/>
            </p:cNvSpPr>
            <p:nvPr/>
          </p:nvSpPr>
          <p:spPr bwMode="auto">
            <a:xfrm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Line 45"/>
            <p:cNvSpPr>
              <a:spLocks noChangeShapeType="1"/>
            </p:cNvSpPr>
            <p:nvPr/>
          </p:nvSpPr>
          <p:spPr bwMode="auto">
            <a:xfrm rot="-5400000">
              <a:off x="3600" y="2880"/>
              <a:ext cx="9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73" name="Text Box 46"/>
          <p:cNvSpPr txBox="1">
            <a:spLocks noChangeArrowheads="1"/>
          </p:cNvSpPr>
          <p:nvPr/>
        </p:nvSpPr>
        <p:spPr bwMode="auto">
          <a:xfrm>
            <a:off x="533400" y="3352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i="0">
                <a:latin typeface="Times New Roman" charset="0"/>
                <a:ea typeface="MS PGothic" charset="-128"/>
                <a:sym typeface="Symbol" charset="2"/>
              </a:rPr>
              <a:t>MIN</a:t>
            </a:r>
            <a:endParaRPr lang="en-US" altLang="en-US" b="1" i="0">
              <a:latin typeface="Times New Roman" charset="0"/>
              <a:ea typeface="MS PGothic" charset="-128"/>
            </a:endParaRPr>
          </a:p>
        </p:txBody>
      </p:sp>
      <p:sp>
        <p:nvSpPr>
          <p:cNvPr id="65574" name="Textfeld 1"/>
          <p:cNvSpPr txBox="1">
            <a:spLocks noChangeArrowheads="1"/>
          </p:cNvSpPr>
          <p:nvPr/>
        </p:nvSpPr>
        <p:spPr bwMode="auto">
          <a:xfrm>
            <a:off x="519112" y="5805264"/>
            <a:ext cx="83013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800" i="0" dirty="0">
                <a:ea typeface="MS PGothic" charset="-128"/>
              </a:rPr>
              <a:t>MINIMAX(</a:t>
            </a:r>
            <a:r>
              <a:rPr lang="de-DE" altLang="en-US" sz="1800" i="0" dirty="0" err="1">
                <a:ea typeface="MS PGothic" charset="-128"/>
              </a:rPr>
              <a:t>root</a:t>
            </a:r>
            <a:r>
              <a:rPr lang="de-DE" altLang="en-US" sz="1800" i="0" dirty="0">
                <a:ea typeface="MS PGothic" charset="-128"/>
              </a:rPr>
              <a:t>) </a:t>
            </a:r>
            <a:r>
              <a:rPr lang="de-DE" altLang="en-US" sz="1800" i="0" dirty="0" smtClean="0">
                <a:ea typeface="MS PGothic" charset="-128"/>
              </a:rPr>
              <a:t>	= </a:t>
            </a:r>
            <a:r>
              <a:rPr lang="de-DE" altLang="en-US" sz="1800" i="0" dirty="0" err="1">
                <a:ea typeface="MS PGothic" charset="-128"/>
              </a:rPr>
              <a:t>max</a:t>
            </a:r>
            <a:r>
              <a:rPr lang="de-DE" altLang="en-US" sz="1800" i="0" dirty="0">
                <a:ea typeface="MS PGothic" charset="-128"/>
              </a:rPr>
              <a:t>(min(6,12,8),min(2,a,b),min(5,b,d))</a:t>
            </a:r>
            <a:br>
              <a:rPr lang="de-DE" altLang="en-US" sz="1800" i="0" dirty="0">
                <a:ea typeface="MS PGothic" charset="-128"/>
              </a:rPr>
            </a:br>
            <a:r>
              <a:rPr lang="de-DE" altLang="en-US" sz="1800" i="0" dirty="0">
                <a:ea typeface="MS PGothic" charset="-128"/>
              </a:rPr>
              <a:t> 		</a:t>
            </a:r>
            <a:r>
              <a:rPr lang="de-DE" altLang="en-US" sz="1800" i="0" dirty="0" smtClean="0">
                <a:ea typeface="MS PGothic" charset="-128"/>
              </a:rPr>
              <a:t>= </a:t>
            </a:r>
            <a:r>
              <a:rPr lang="de-DE" altLang="en-US" sz="1800" i="0" dirty="0" err="1">
                <a:ea typeface="MS PGothic" charset="-128"/>
              </a:rPr>
              <a:t>max</a:t>
            </a:r>
            <a:r>
              <a:rPr lang="de-DE" altLang="en-US" sz="1800" i="0" dirty="0">
                <a:ea typeface="MS PGothic" charset="-128"/>
              </a:rPr>
              <a:t>(6,z,y)      </a:t>
            </a:r>
            <a:r>
              <a:rPr lang="de-DE" altLang="en-US" sz="1800" i="0" dirty="0" smtClean="0">
                <a:ea typeface="MS PGothic" charset="-128"/>
              </a:rPr>
              <a:t>wobei </a:t>
            </a:r>
            <a:r>
              <a:rPr lang="de-DE" altLang="en-US" sz="1800" i="0" dirty="0" err="1" smtClean="0">
                <a:ea typeface="MS PGothic" charset="-128"/>
              </a:rPr>
              <a:t>z</a:t>
            </a:r>
            <a:r>
              <a:rPr lang="de-DE" altLang="en-US" sz="1800" i="0" dirty="0" smtClean="0">
                <a:ea typeface="MS PGothic" charset="-128"/>
              </a:rPr>
              <a:t>=min(2,a,b</a:t>
            </a:r>
            <a:r>
              <a:rPr lang="de-DE" altLang="en-US" sz="1800" i="0" dirty="0">
                <a:ea typeface="MS PGothic" charset="-128"/>
              </a:rPr>
              <a:t>)≤ 2   </a:t>
            </a:r>
            <a:r>
              <a:rPr lang="de-DE" altLang="en-US" sz="1800" i="0" dirty="0" smtClean="0">
                <a:ea typeface="MS PGothic" charset="-128"/>
              </a:rPr>
              <a:t>und  </a:t>
            </a:r>
            <a:r>
              <a:rPr lang="de-DE" altLang="en-US" sz="1800" i="0" dirty="0" err="1">
                <a:ea typeface="MS PGothic" charset="-128"/>
              </a:rPr>
              <a:t>y</a:t>
            </a:r>
            <a:r>
              <a:rPr lang="de-DE" altLang="en-US" sz="1800" i="0" dirty="0">
                <a:ea typeface="MS PGothic" charset="-128"/>
              </a:rPr>
              <a:t>=min(5,b,d) ≤ 5</a:t>
            </a:r>
          </a:p>
          <a:p>
            <a:r>
              <a:rPr lang="de-DE" altLang="en-US" sz="1800" i="0" dirty="0">
                <a:ea typeface="MS PGothic" charset="-128"/>
              </a:rPr>
              <a:t>	</a:t>
            </a:r>
            <a:r>
              <a:rPr lang="de-DE" altLang="en-US" sz="1800" i="0" dirty="0" smtClean="0">
                <a:ea typeface="MS PGothic" charset="-128"/>
              </a:rPr>
              <a:t>	= </a:t>
            </a:r>
            <a:r>
              <a:rPr lang="de-DE" altLang="en-US" sz="1800" i="0" dirty="0">
                <a:ea typeface="MS PGothic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smtClean="0">
                <a:ea typeface="ＭＳ Ｐゴシック" charset="-128"/>
              </a:rPr>
              <a:t>Pruning: </a:t>
            </a:r>
            <a:r>
              <a:rPr lang="en-US" altLang="en-US" dirty="0" err="1" smtClean="0">
                <a:ea typeface="ＭＳ Ｐゴシック" charset="-128"/>
              </a:rPr>
              <a:t>Algorithmus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09019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charset="-128"/>
              </a:rPr>
              <a:t>Weil Minimax </a:t>
            </a:r>
            <a:r>
              <a:rPr lang="en-US" altLang="en-US" sz="2400" dirty="0" err="1" smtClean="0">
                <a:ea typeface="ＭＳ Ｐゴシック" charset="-128"/>
              </a:rPr>
              <a:t>Tiefensuche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betreibt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betrachten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wir</a:t>
            </a:r>
            <a:r>
              <a:rPr lang="en-US" altLang="en-US" sz="2400" dirty="0" smtClean="0">
                <a:ea typeface="ＭＳ Ｐゴシック" charset="-128"/>
              </a:rPr>
              <a:t> die </a:t>
            </a:r>
            <a:r>
              <a:rPr lang="en-US" altLang="en-US" sz="2400" dirty="0" err="1" smtClean="0">
                <a:ea typeface="ＭＳ Ｐゴシック" charset="-128"/>
              </a:rPr>
              <a:t>Knoten</a:t>
            </a:r>
            <a:r>
              <a:rPr lang="en-US" altLang="en-US" sz="2400" dirty="0" smtClean="0">
                <a:ea typeface="ＭＳ Ｐゴシック" charset="-128"/>
              </a:rPr>
              <a:t> auf </a:t>
            </a:r>
            <a:r>
              <a:rPr lang="en-US" altLang="en-US" sz="2400" dirty="0" err="1" smtClean="0">
                <a:ea typeface="ＭＳ Ｐゴシック" charset="-128"/>
              </a:rPr>
              <a:t>einem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gegebene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Pfad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im</a:t>
            </a:r>
            <a:r>
              <a:rPr lang="en-US" altLang="en-US" sz="2400" dirty="0" smtClean="0">
                <a:ea typeface="ＭＳ Ｐゴシック" charset="-128"/>
              </a:rPr>
              <a:t> Baum</a:t>
            </a:r>
          </a:p>
          <a:p>
            <a:pPr eaLnBrk="1" hangingPunct="1"/>
            <a:r>
              <a:rPr lang="en-US" altLang="en-US" sz="2400" dirty="0" err="1" smtClean="0">
                <a:ea typeface="ＭＳ Ｐゴシック" charset="-128"/>
              </a:rPr>
              <a:t>Für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jeden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Pfad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speichern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wir</a:t>
            </a:r>
            <a:r>
              <a:rPr lang="en-US" altLang="en-US" sz="2400" dirty="0" smtClean="0">
                <a:ea typeface="ＭＳ Ｐゴシック" charset="-128"/>
              </a:rPr>
              <a:t>:</a:t>
            </a:r>
            <a:endParaRPr lang="en-US" altLang="en-US" sz="2400" dirty="0">
              <a:ea typeface="ＭＳ Ｐゴシック" charset="-128"/>
            </a:endParaRPr>
          </a:p>
          <a:p>
            <a:pPr lvl="1" eaLnBrk="1" hangingPunct="1"/>
            <a:r>
              <a:rPr lang="en-US" altLang="en-US" sz="2000" i="1" dirty="0" smtClean="0">
                <a:ea typeface="ＭＳ Ｐゴシック" charset="-128"/>
                <a:sym typeface="Symbol" charset="2"/>
              </a:rPr>
              <a:t>𝛼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bislang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besten</a:t>
            </a:r>
            <a:r>
              <a:rPr lang="en-US" altLang="en-US" sz="2000" dirty="0" smtClean="0">
                <a:ea typeface="ＭＳ Ｐゴシック" charset="-128"/>
              </a:rPr>
              <a:t> Wahl </a:t>
            </a:r>
            <a:r>
              <a:rPr lang="en-US" altLang="en-US" sz="2000" dirty="0" err="1" smtClean="0">
                <a:ea typeface="ＭＳ Ｐゴシック" charset="-128"/>
              </a:rPr>
              <a:t>für</a:t>
            </a:r>
            <a:r>
              <a:rPr lang="en-US" altLang="en-US" sz="2000" dirty="0" smtClean="0">
                <a:ea typeface="ＭＳ Ｐゴシック" charset="-128"/>
              </a:rPr>
              <a:t> MAX</a:t>
            </a:r>
            <a:endParaRPr lang="en-US" altLang="en-US" sz="2000" dirty="0">
              <a:ea typeface="ＭＳ Ｐゴシック" charset="-128"/>
            </a:endParaRPr>
          </a:p>
          <a:p>
            <a:pPr lvl="1" eaLnBrk="1" hangingPunct="1"/>
            <a:r>
              <a:rPr lang="en-US" altLang="en-US" sz="2000" i="1" dirty="0" smtClean="0">
                <a:ea typeface="ＭＳ Ｐゴシック" charset="-128"/>
                <a:sym typeface="Symbol" charset="2"/>
              </a:rPr>
              <a:t>𝛽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: </a:t>
            </a:r>
            <a:r>
              <a:rPr lang="en-US" altLang="en-US" sz="2000" dirty="0" err="1">
                <a:ea typeface="ＭＳ Ｐゴシック" charset="-128"/>
              </a:rPr>
              <a:t>Bewertung</a:t>
            </a:r>
            <a:r>
              <a:rPr lang="en-US" altLang="en-US" sz="2000" dirty="0">
                <a:ea typeface="ＭＳ Ｐゴシック" charset="-128"/>
              </a:rPr>
              <a:t> der </a:t>
            </a:r>
            <a:r>
              <a:rPr lang="en-US" altLang="en-US" sz="2000" dirty="0" err="1">
                <a:ea typeface="ＭＳ Ｐゴシック" charset="-128"/>
              </a:rPr>
              <a:t>bislang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>
                <a:ea typeface="ＭＳ Ｐゴシック" charset="-128"/>
              </a:rPr>
              <a:t>besten</a:t>
            </a:r>
            <a:r>
              <a:rPr lang="en-US" altLang="en-US" sz="2000" dirty="0">
                <a:ea typeface="ＭＳ Ｐゴシック" charset="-128"/>
              </a:rPr>
              <a:t> Wahl </a:t>
            </a:r>
            <a:r>
              <a:rPr lang="en-US" altLang="en-US" sz="2000" dirty="0" err="1">
                <a:ea typeface="ＭＳ Ｐゴシック" charset="-128"/>
              </a:rPr>
              <a:t>für</a:t>
            </a:r>
            <a:r>
              <a:rPr lang="en-US" altLang="en-US" sz="2000" dirty="0">
                <a:ea typeface="ＭＳ Ｐゴシック" charset="-128"/>
              </a:rPr>
              <a:t> MIN</a:t>
            </a:r>
          </a:p>
          <a:p>
            <a:pPr eaLnBrk="1" hangingPunct="1"/>
            <a:endParaRPr lang="en-US" altLang="en-US" sz="2400" dirty="0">
              <a:ea typeface="ＭＳ Ｐゴシック" charset="-128"/>
            </a:endParaRPr>
          </a:p>
          <a:p>
            <a:pPr eaLnBrk="1" hangingPunct="1">
              <a:buFont typeface="Times" charset="0"/>
              <a:buNone/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7824" y="6165304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735FF"/>
                </a:solidFill>
                <a:latin typeface="+mn-lt"/>
              </a:rPr>
              <a:t>Stockman, G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., A 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minimax algorithm better than 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1735FF"/>
                </a:solidFill>
                <a:latin typeface="+mn-lt"/>
              </a:rPr>
            </a:b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alpha–beta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?  </a:t>
            </a:r>
            <a:r>
              <a:rPr lang="en-US" sz="1200" i="1" dirty="0" smtClean="0">
                <a:solidFill>
                  <a:srgbClr val="1735FF"/>
                </a:solidFill>
                <a:latin typeface="+mn-lt"/>
              </a:rPr>
              <a:t>AI Journal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, </a:t>
            </a:r>
            <a:r>
              <a:rPr lang="en-US" sz="1200" i="1" dirty="0">
                <a:solidFill>
                  <a:srgbClr val="1735FF"/>
                </a:solidFill>
                <a:latin typeface="+mn-lt"/>
              </a:rPr>
              <a:t>12</a:t>
            </a:r>
            <a:r>
              <a:rPr lang="en-US" sz="1200" dirty="0">
                <a:solidFill>
                  <a:srgbClr val="1735FF"/>
                </a:solidFill>
                <a:latin typeface="+mn-lt"/>
              </a:rPr>
              <a:t>(2), 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179–196, </a:t>
            </a:r>
            <a:r>
              <a:rPr lang="en-US" sz="1200" b="1" dirty="0" smtClean="0">
                <a:solidFill>
                  <a:srgbClr val="FF0000"/>
                </a:solidFill>
              </a:rPr>
              <a:t>1979</a:t>
            </a:r>
            <a:r>
              <a:rPr lang="en-US" sz="1200" dirty="0" smtClean="0">
                <a:solidFill>
                  <a:srgbClr val="1735FF"/>
                </a:solidFill>
                <a:latin typeface="+mn-lt"/>
              </a:rPr>
              <a:t>. </a:t>
            </a:r>
            <a:endParaRPr lang="en-US" sz="3600" dirty="0">
              <a:solidFill>
                <a:srgbClr val="1735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0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Suche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Pfadbeschneidung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function </a:t>
            </a:r>
            <a:r>
              <a:rPr lang="en-US" sz="2400" cap="small" dirty="0" smtClean="0">
                <a:solidFill>
                  <a:srgbClr val="1735FF"/>
                </a:solidFill>
              </a:rPr>
              <a:t>Alpha-Beta-Search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𝛼 := -∞ ; 𝛽 := ∞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400" dirty="0" smtClean="0"/>
              <a:t>if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cap="small" dirty="0" smtClean="0">
                <a:solidFill>
                  <a:srgbClr val="1735FF"/>
                </a:solidFill>
              </a:rPr>
              <a:t>Terminal-Test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en-US" sz="2400" dirty="0" smtClean="0"/>
              <a:t>) then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en-US" sz="2400" dirty="0" smtClean="0"/>
              <a:t>return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⊥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else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return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argmax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 ∈ ACTIONS(state)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{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v :=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</a:rPr>
              <a:t>Min-Value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</a:rPr>
              <a:t>Result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(state, a), 𝛼, 𝛽)</a:t>
            </a:r>
          </a:p>
          <a:p>
            <a:pPr marL="0" indent="0">
              <a:buNone/>
            </a:pP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𝛼 := max(𝛼, v)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v </a:t>
            </a:r>
            <a:r>
              <a:rPr lang="en-US" sz="2400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9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4016"/>
            <a:ext cx="5833951" cy="5877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648" y="44624"/>
            <a:ext cx="590465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91880" y="6021288"/>
            <a:ext cx="443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1735FF"/>
                </a:solidFill>
              </a:rPr>
              <a:t>Darstellung</a:t>
            </a:r>
            <a:r>
              <a:rPr lang="en-US" sz="1200" dirty="0" smtClean="0">
                <a:solidFill>
                  <a:srgbClr val="1735FF"/>
                </a:solidFill>
              </a:rPr>
              <a:t> </a:t>
            </a:r>
            <a:r>
              <a:rPr lang="en-US" sz="1200" dirty="0" err="1" smtClean="0">
                <a:solidFill>
                  <a:srgbClr val="1735FF"/>
                </a:solidFill>
              </a:rPr>
              <a:t>entnommen</a:t>
            </a:r>
            <a:r>
              <a:rPr lang="en-US" sz="1200" dirty="0" smtClean="0">
                <a:solidFill>
                  <a:srgbClr val="1735FF"/>
                </a:solidFill>
              </a:rPr>
              <a:t> </a:t>
            </a:r>
            <a:r>
              <a:rPr lang="en-US" sz="1200" dirty="0" err="1" smtClean="0">
                <a:solidFill>
                  <a:srgbClr val="1735FF"/>
                </a:solidFill>
              </a:rPr>
              <a:t>aus</a:t>
            </a:r>
            <a:r>
              <a:rPr lang="en-US" sz="1200" dirty="0" smtClean="0">
                <a:solidFill>
                  <a:srgbClr val="1735FF"/>
                </a:solidFill>
              </a:rPr>
              <a:t>: </a:t>
            </a:r>
            <a:br>
              <a:rPr lang="en-US" sz="1200" dirty="0" smtClean="0">
                <a:solidFill>
                  <a:srgbClr val="1735FF"/>
                </a:solidFill>
              </a:rPr>
            </a:br>
            <a:r>
              <a:rPr lang="en-US" sz="1200" dirty="0" smtClean="0">
                <a:solidFill>
                  <a:srgbClr val="1735FF"/>
                </a:solidFill>
              </a:rPr>
              <a:t>Russell, St., </a:t>
            </a:r>
            <a:r>
              <a:rPr lang="en-US" sz="1200" dirty="0" err="1" smtClean="0">
                <a:solidFill>
                  <a:srgbClr val="1735FF"/>
                </a:solidFill>
              </a:rPr>
              <a:t>Norvig</a:t>
            </a:r>
            <a:r>
              <a:rPr lang="en-US" sz="1200" dirty="0" smtClean="0">
                <a:solidFill>
                  <a:srgbClr val="1735FF"/>
                </a:solidFill>
              </a:rPr>
              <a:t>, P., Artificial Intelligence: </a:t>
            </a:r>
            <a:br>
              <a:rPr lang="en-US" sz="1200" dirty="0" smtClean="0">
                <a:solidFill>
                  <a:srgbClr val="1735FF"/>
                </a:solidFill>
              </a:rPr>
            </a:br>
            <a:r>
              <a:rPr lang="en-US" sz="1200" dirty="0" smtClean="0">
                <a:solidFill>
                  <a:srgbClr val="1735FF"/>
                </a:solidFill>
              </a:rPr>
              <a:t>A Modern Approach, 3</a:t>
            </a:r>
            <a:r>
              <a:rPr lang="en-US" sz="1200" baseline="30000" dirty="0" smtClean="0">
                <a:solidFill>
                  <a:srgbClr val="1735FF"/>
                </a:solidFill>
              </a:rPr>
              <a:t>rd</a:t>
            </a:r>
            <a:r>
              <a:rPr lang="en-US" sz="1200" dirty="0" smtClean="0">
                <a:solidFill>
                  <a:srgbClr val="1735FF"/>
                </a:solidFill>
              </a:rPr>
              <a:t> Ed., </a:t>
            </a:r>
            <a:r>
              <a:rPr lang="en-US" sz="1200" b="1" dirty="0" smtClean="0">
                <a:solidFill>
                  <a:srgbClr val="FF0000"/>
                </a:solidFill>
              </a:rPr>
              <a:t>2010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en-US" cap="small" dirty="0" smtClean="0"/>
              <a:t>Max-Value </a:t>
            </a:r>
            <a:r>
              <a:rPr lang="en-US" dirty="0" smtClean="0"/>
              <a:t>und </a:t>
            </a:r>
            <a:r>
              <a:rPr lang="en-US" cap="small" dirty="0" smtClean="0"/>
              <a:t>Min-Value </a:t>
            </a:r>
            <a:r>
              <a:rPr lang="en-US" dirty="0" err="1" smtClean="0"/>
              <a:t>mit</a:t>
            </a:r>
            <a:r>
              <a:rPr lang="en-US" dirty="0" smtClean="0"/>
              <a:t> 𝛼-𝛽-Pruning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92696"/>
            <a:ext cx="892899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60202" y="6135077"/>
            <a:ext cx="892899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2391" y="260648"/>
            <a:ext cx="3465513" cy="768350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ea typeface="ＭＳ Ｐゴシック" charset="-128"/>
              </a:rPr>
              <a:t>Typen</a:t>
            </a:r>
            <a:r>
              <a:rPr lang="en-US" altLang="en-US" sz="3200" dirty="0" smtClean="0">
                <a:ea typeface="ＭＳ Ｐゴシック" charset="-128"/>
              </a:rPr>
              <a:t> von </a:t>
            </a:r>
            <a:r>
              <a:rPr lang="en-US" altLang="en-US" sz="3200" dirty="0" err="1" smtClean="0">
                <a:ea typeface="ＭＳ Ｐゴシック" charset="-128"/>
              </a:rPr>
              <a:t>Spielen</a:t>
            </a:r>
            <a:endParaRPr lang="en-US" altLang="en-US" sz="3200" dirty="0">
              <a:ea typeface="ＭＳ Ｐゴシック" charset="-128"/>
            </a:endParaRPr>
          </a:p>
        </p:txBody>
      </p:sp>
      <p:pic>
        <p:nvPicPr>
          <p:cNvPr id="24578" name="Picture 3" descr="setforp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908050"/>
            <a:ext cx="1676400" cy="2057400"/>
          </a:xfrm>
        </p:spPr>
      </p:pic>
      <p:pic>
        <p:nvPicPr>
          <p:cNvPr id="24579" name="Picture 4" descr="fig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2275" y="476250"/>
            <a:ext cx="2371725" cy="2305050"/>
          </a:xfrm>
        </p:spPr>
      </p:pic>
      <p:pic>
        <p:nvPicPr>
          <p:cNvPr id="24580" name="Picture 5" descr="chessanimatio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95388"/>
            <a:ext cx="1552575" cy="1552575"/>
          </a:xfrm>
        </p:spPr>
      </p:pic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838200" y="3213100"/>
          <a:ext cx="76200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" r:id="rId7" imgW="12673016" imgH="3580952" progId="Photoshop.Image.7">
                  <p:embed/>
                </p:oleObj>
              </mc:Choice>
              <mc:Fallback>
                <p:oleObj name="Image" r:id="rId7" imgW="12673016" imgH="358095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13100"/>
                        <a:ext cx="762000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Line 7"/>
          <p:cNvSpPr>
            <a:spLocks noChangeShapeType="1"/>
          </p:cNvSpPr>
          <p:nvPr/>
        </p:nvSpPr>
        <p:spPr bwMode="auto">
          <a:xfrm flipV="1">
            <a:off x="6659563" y="2997200"/>
            <a:ext cx="86518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3851275" y="2781300"/>
            <a:ext cx="1152525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H="1" flipV="1">
            <a:off x="1763713" y="2708275"/>
            <a:ext cx="1728787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6" name="Picture 11" descr="monopoll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2962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reversus_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006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Line 13"/>
          <p:cNvSpPr>
            <a:spLocks noChangeShapeType="1"/>
          </p:cNvSpPr>
          <p:nvPr/>
        </p:nvSpPr>
        <p:spPr bwMode="auto">
          <a:xfrm flipH="1">
            <a:off x="2656012" y="4221163"/>
            <a:ext cx="1628651" cy="15120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 flipH="1" flipV="1">
            <a:off x="5148263" y="2565400"/>
            <a:ext cx="503237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51500" y="4725144"/>
            <a:ext cx="1512788" cy="2754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71251"/>
            <a:ext cx="2224744" cy="1481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4437112"/>
            <a:ext cx="25939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Bridge, Poker, Scrabble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22900" y="3695143"/>
            <a:ext cx="16097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Backgammon, </a:t>
            </a:r>
            <a:br>
              <a:rPr lang="en-US" dirty="0" smtClean="0"/>
            </a:br>
            <a:r>
              <a:rPr lang="en-US" dirty="0" smtClean="0"/>
              <a:t>Monopoly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77073" y="3713847"/>
            <a:ext cx="18405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Schach</a:t>
            </a:r>
            <a:r>
              <a:rPr lang="en-US" dirty="0" smtClean="0"/>
              <a:t>, Dame,     </a:t>
            </a:r>
            <a:br>
              <a:rPr lang="en-US" dirty="0" smtClean="0"/>
            </a:br>
            <a:r>
              <a:rPr lang="en-US" dirty="0" smtClean="0"/>
              <a:t>Go, Othello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3731086"/>
            <a:ext cx="28200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Perfekte</a:t>
            </a:r>
            <a:r>
              <a:rPr lang="en-US" dirty="0" smtClean="0"/>
              <a:t> Information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448453"/>
            <a:ext cx="2961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Unvollständige</a:t>
            </a:r>
            <a:r>
              <a:rPr lang="en-US" dirty="0" smtClean="0"/>
              <a:t> Information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46216" y="3230887"/>
            <a:ext cx="16738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deterministisch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80112" y="3245703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zufällig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60648"/>
            <a:ext cx="4572000" cy="788987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3734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4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5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6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7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8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49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0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1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2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3753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73754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3755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18264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 smtClean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 smtClean="0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3756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3757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cxnSp>
        <p:nvCxnSpPr>
          <p:cNvPr id="73759" name="Gerade Verbindung mit Pfeil 2"/>
          <p:cNvCxnSpPr>
            <a:cxnSpLocks noChangeShapeType="1"/>
          </p:cNvCxnSpPr>
          <p:nvPr/>
        </p:nvCxnSpPr>
        <p:spPr bwMode="auto">
          <a:xfrm flipV="1">
            <a:off x="2209800" y="4005263"/>
            <a:ext cx="914400" cy="7921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789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 noChangeArrowheads="1"/>
          </p:cNvSpPr>
          <p:nvPr>
            <p:ph type="title"/>
          </p:nvPr>
        </p:nvSpPr>
        <p:spPr>
          <a:xfrm>
            <a:off x="288032" y="260648"/>
            <a:ext cx="45720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5782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2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3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4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5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6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7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8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799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800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5801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19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75802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5803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5804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5805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4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cxnSp>
        <p:nvCxnSpPr>
          <p:cNvPr id="75807" name="Gerade Verbindung mit Pfeil 2"/>
          <p:cNvCxnSpPr>
            <a:cxnSpLocks noChangeShapeType="1"/>
          </p:cNvCxnSpPr>
          <p:nvPr/>
        </p:nvCxnSpPr>
        <p:spPr bwMode="auto">
          <a:xfrm flipV="1">
            <a:off x="3009900" y="4076700"/>
            <a:ext cx="533400" cy="9112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39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type="title"/>
          </p:nvPr>
        </p:nvSpPr>
        <p:spPr>
          <a:xfrm>
            <a:off x="216024" y="273968"/>
            <a:ext cx="45720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7830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9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0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1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2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3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4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5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6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7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8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7849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996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77850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7851" name="Text Box 29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7852" name="Text Box 31"/>
          <p:cNvSpPr txBox="1">
            <a:spLocks noChangeArrowheads="1"/>
          </p:cNvSpPr>
          <p:nvPr/>
        </p:nvSpPr>
        <p:spPr bwMode="auto">
          <a:xfrm>
            <a:off x="5162550" y="354013"/>
            <a:ext cx="169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77853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cxnSp>
        <p:nvCxnSpPr>
          <p:cNvPr id="77855" name="Gerade Verbindung mit Pfeil 2"/>
          <p:cNvCxnSpPr>
            <a:cxnSpLocks noChangeShapeType="1"/>
          </p:cNvCxnSpPr>
          <p:nvPr/>
        </p:nvCxnSpPr>
        <p:spPr bwMode="auto">
          <a:xfrm flipH="1" flipV="1">
            <a:off x="3851275" y="4097338"/>
            <a:ext cx="149225" cy="9667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015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6064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79878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Line 9"/>
          <p:cNvSpPr>
            <a:spLocks noChangeShapeType="1"/>
          </p:cNvSpPr>
          <p:nvPr/>
        </p:nvSpPr>
        <p:spPr bwMode="auto">
          <a:xfrm>
            <a:off x="4876800" y="2397125"/>
            <a:ext cx="228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Line 14"/>
          <p:cNvSpPr>
            <a:spLocks noChangeShapeType="1"/>
          </p:cNvSpPr>
          <p:nvPr/>
        </p:nvSpPr>
        <p:spPr bwMode="auto">
          <a:xfrm>
            <a:off x="510540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5"/>
          <p:cNvSpPr>
            <a:spLocks noChangeShapeType="1"/>
          </p:cNvSpPr>
          <p:nvPr/>
        </p:nvSpPr>
        <p:spPr bwMode="auto">
          <a:xfrm>
            <a:off x="51054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16"/>
          <p:cNvSpPr>
            <a:spLocks noChangeShapeType="1"/>
          </p:cNvSpPr>
          <p:nvPr/>
        </p:nvSpPr>
        <p:spPr bwMode="auto">
          <a:xfrm>
            <a:off x="5105400" y="3692525"/>
            <a:ext cx="2819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88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89" name="Oval 19"/>
          <p:cNvSpPr>
            <a:spLocks noChangeArrowheads="1"/>
          </p:cNvSpPr>
          <p:nvPr/>
        </p:nvSpPr>
        <p:spPr bwMode="auto">
          <a:xfrm>
            <a:off x="4876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0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1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2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3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4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5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6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79897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79898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79899" name="Text Box 35"/>
          <p:cNvSpPr txBox="1">
            <a:spLocks noChangeArrowheads="1"/>
          </p:cNvSpPr>
          <p:nvPr/>
        </p:nvSpPr>
        <p:spPr bwMode="auto">
          <a:xfrm>
            <a:off x="250825" y="24923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79901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79902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79903" name="Gerade Verbindung mit Pfeil 35"/>
          <p:cNvCxnSpPr>
            <a:cxnSpLocks noChangeShapeType="1"/>
            <a:endCxn id="79902" idx="2"/>
          </p:cNvCxnSpPr>
          <p:nvPr/>
        </p:nvCxnSpPr>
        <p:spPr bwMode="auto">
          <a:xfrm flipV="1">
            <a:off x="3906838" y="2544168"/>
            <a:ext cx="346553" cy="78640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4669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1926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6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7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8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39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0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1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2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3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4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1945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1946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81947" name="Text Box 35"/>
          <p:cNvSpPr txBox="1">
            <a:spLocks noChangeArrowheads="1"/>
          </p:cNvSpPr>
          <p:nvPr/>
        </p:nvSpPr>
        <p:spPr bwMode="auto">
          <a:xfrm>
            <a:off x="250825" y="24923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sp>
        <p:nvSpPr>
          <p:cNvPr id="81949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1950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1951" name="Gerade Verbindung mit Pfeil 35"/>
          <p:cNvCxnSpPr>
            <a:cxnSpLocks noChangeShapeType="1"/>
          </p:cNvCxnSpPr>
          <p:nvPr/>
        </p:nvCxnSpPr>
        <p:spPr bwMode="auto">
          <a:xfrm>
            <a:off x="4762500" y="2692400"/>
            <a:ext cx="0" cy="4587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52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6862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6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7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8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9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4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5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6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7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8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89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0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1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2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3993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3994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3995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018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-𝛽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3997" name="Gerade Verbindung mit Pfeil 35"/>
          <p:cNvCxnSpPr>
            <a:cxnSpLocks noChangeShapeType="1"/>
          </p:cNvCxnSpPr>
          <p:nvPr/>
        </p:nvCxnSpPr>
        <p:spPr bwMode="auto">
          <a:xfrm>
            <a:off x="4762500" y="2692400"/>
            <a:ext cx="0" cy="45878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98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/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83999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70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6022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2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3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4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5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6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7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8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39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40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6041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6042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6043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6044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6045" name="Gerade Verbindung mit Pfeil 35"/>
          <p:cNvCxnSpPr>
            <a:cxnSpLocks noChangeShapeType="1"/>
          </p:cNvCxnSpPr>
          <p:nvPr/>
        </p:nvCxnSpPr>
        <p:spPr bwMode="auto">
          <a:xfrm flipH="1" flipV="1">
            <a:off x="5057775" y="4149725"/>
            <a:ext cx="352425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46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86047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8685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88070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5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6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0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1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2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3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4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5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6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7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8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88089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88090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Min-Value:</a:t>
            </a:r>
          </a:p>
        </p:txBody>
      </p:sp>
      <p:sp>
        <p:nvSpPr>
          <p:cNvPr id="88091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88092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88093" name="Gerade Verbindung mit Pfeil 35"/>
          <p:cNvCxnSpPr>
            <a:cxnSpLocks noChangeShapeType="1"/>
          </p:cNvCxnSpPr>
          <p:nvPr/>
        </p:nvCxnSpPr>
        <p:spPr bwMode="auto">
          <a:xfrm flipH="1" flipV="1">
            <a:off x="5057775" y="4149725"/>
            <a:ext cx="352425" cy="9144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094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88095" name="Text Box 37"/>
          <p:cNvSpPr txBox="1">
            <a:spLocks noChangeArrowheads="1"/>
          </p:cNvSpPr>
          <p:nvPr/>
        </p:nvSpPr>
        <p:spPr bwMode="auto">
          <a:xfrm>
            <a:off x="787400" y="3330575"/>
            <a:ext cx="2203488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Min-Value-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grpSp>
        <p:nvGrpSpPr>
          <p:cNvPr id="88097" name="Gruppieren 6"/>
          <p:cNvGrpSpPr>
            <a:grpSpLocks/>
          </p:cNvGrpSpPr>
          <p:nvPr/>
        </p:nvGrpSpPr>
        <p:grpSpPr bwMode="auto">
          <a:xfrm>
            <a:off x="6435725" y="4271963"/>
            <a:ext cx="185738" cy="144462"/>
            <a:chOff x="3851920" y="6381328"/>
            <a:chExt cx="186680" cy="144016"/>
          </a:xfrm>
        </p:grpSpPr>
        <p:cxnSp>
          <p:nvCxnSpPr>
            <p:cNvPr id="88101" name="Gerade Verbindung 2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102" name="Gerade Verbindung 39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8098" name="Gruppieren 40"/>
          <p:cNvGrpSpPr>
            <a:grpSpLocks/>
          </p:cNvGrpSpPr>
          <p:nvPr/>
        </p:nvGrpSpPr>
        <p:grpSpPr bwMode="auto">
          <a:xfrm>
            <a:off x="6157913" y="4454525"/>
            <a:ext cx="187325" cy="144463"/>
            <a:chOff x="3851920" y="6381328"/>
            <a:chExt cx="186680" cy="144016"/>
          </a:xfrm>
        </p:grpSpPr>
        <p:cxnSp>
          <p:nvCxnSpPr>
            <p:cNvPr id="88099" name="Gerade Verbindung 41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100" name="Gerade Verbindung 42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6" y="806426"/>
            <a:ext cx="3909084" cy="123986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043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 noChangeArrowheads="1"/>
          </p:cNvSpPr>
          <p:nvPr>
            <p:ph type="title"/>
          </p:nvPr>
        </p:nvSpPr>
        <p:spPr>
          <a:xfrm>
            <a:off x="283840" y="273968"/>
            <a:ext cx="4648200" cy="1066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Suchalgorithmus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5715000" y="33305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i="0">
                <a:latin typeface="Times New Roman" charset="0"/>
                <a:ea typeface="MS PGothic" charset="-128"/>
              </a:rPr>
              <a:t>…</a:t>
            </a:r>
          </a:p>
        </p:txBody>
      </p: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MIN</a:t>
            </a: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76200" y="4987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MAX</a:t>
            </a:r>
          </a:p>
        </p:txBody>
      </p:sp>
      <p:sp>
        <p:nvSpPr>
          <p:cNvPr id="90118" name="Line 8"/>
          <p:cNvSpPr>
            <a:spLocks noChangeShapeType="1"/>
          </p:cNvSpPr>
          <p:nvPr/>
        </p:nvSpPr>
        <p:spPr bwMode="auto">
          <a:xfrm flipH="1">
            <a:off x="4038600" y="2397125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Line 9"/>
          <p:cNvSpPr>
            <a:spLocks noChangeShapeType="1"/>
          </p:cNvSpPr>
          <p:nvPr/>
        </p:nvSpPr>
        <p:spPr bwMode="auto">
          <a:xfrm>
            <a:off x="4876800" y="2320925"/>
            <a:ext cx="361950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10"/>
          <p:cNvSpPr>
            <a:spLocks noChangeShapeType="1"/>
          </p:cNvSpPr>
          <p:nvPr/>
        </p:nvSpPr>
        <p:spPr bwMode="auto">
          <a:xfrm>
            <a:off x="4876800" y="2397125"/>
            <a:ext cx="2057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Line 11"/>
          <p:cNvSpPr>
            <a:spLocks noChangeShapeType="1"/>
          </p:cNvSpPr>
          <p:nvPr/>
        </p:nvSpPr>
        <p:spPr bwMode="auto">
          <a:xfrm flipH="1">
            <a:off x="2057400" y="3692525"/>
            <a:ext cx="1905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Line 12"/>
          <p:cNvSpPr>
            <a:spLocks noChangeShapeType="1"/>
          </p:cNvSpPr>
          <p:nvPr/>
        </p:nvSpPr>
        <p:spPr bwMode="auto">
          <a:xfrm flipH="1">
            <a:off x="3124200" y="3616325"/>
            <a:ext cx="838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Line 13"/>
          <p:cNvSpPr>
            <a:spLocks noChangeShapeType="1"/>
          </p:cNvSpPr>
          <p:nvPr/>
        </p:nvSpPr>
        <p:spPr bwMode="auto">
          <a:xfrm>
            <a:off x="3962400" y="3616325"/>
            <a:ext cx="228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Line 14"/>
          <p:cNvSpPr>
            <a:spLocks noChangeShapeType="1"/>
          </p:cNvSpPr>
          <p:nvPr/>
        </p:nvSpPr>
        <p:spPr bwMode="auto">
          <a:xfrm>
            <a:off x="5238750" y="3692525"/>
            <a:ext cx="609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Line 15"/>
          <p:cNvSpPr>
            <a:spLocks noChangeShapeType="1"/>
          </p:cNvSpPr>
          <p:nvPr/>
        </p:nvSpPr>
        <p:spPr bwMode="auto">
          <a:xfrm>
            <a:off x="5308600" y="3692525"/>
            <a:ext cx="1676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6" name="Line 16"/>
          <p:cNvSpPr>
            <a:spLocks noChangeShapeType="1"/>
          </p:cNvSpPr>
          <p:nvPr/>
        </p:nvSpPr>
        <p:spPr bwMode="auto">
          <a:xfrm>
            <a:off x="5410200" y="3692525"/>
            <a:ext cx="2514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Oval 17"/>
          <p:cNvSpPr>
            <a:spLocks noChangeArrowheads="1"/>
          </p:cNvSpPr>
          <p:nvPr/>
        </p:nvSpPr>
        <p:spPr bwMode="auto">
          <a:xfrm>
            <a:off x="4724400" y="21685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28" name="Oval 18"/>
          <p:cNvSpPr>
            <a:spLocks noChangeArrowheads="1"/>
          </p:cNvSpPr>
          <p:nvPr/>
        </p:nvSpPr>
        <p:spPr bwMode="auto">
          <a:xfrm>
            <a:off x="38100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29" name="Oval 19"/>
          <p:cNvSpPr>
            <a:spLocks noChangeArrowheads="1"/>
          </p:cNvSpPr>
          <p:nvPr/>
        </p:nvSpPr>
        <p:spPr bwMode="auto">
          <a:xfrm>
            <a:off x="5162550" y="3430588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0" name="Oval 20"/>
          <p:cNvSpPr>
            <a:spLocks noChangeArrowheads="1"/>
          </p:cNvSpPr>
          <p:nvPr/>
        </p:nvSpPr>
        <p:spPr bwMode="auto">
          <a:xfrm>
            <a:off x="6781800" y="34639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1" name="Oval 21"/>
          <p:cNvSpPr>
            <a:spLocks noChangeArrowheads="1"/>
          </p:cNvSpPr>
          <p:nvPr/>
        </p:nvSpPr>
        <p:spPr bwMode="auto">
          <a:xfrm>
            <a:off x="18288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2" name="Oval 22"/>
          <p:cNvSpPr>
            <a:spLocks noChangeArrowheads="1"/>
          </p:cNvSpPr>
          <p:nvPr/>
        </p:nvSpPr>
        <p:spPr bwMode="auto">
          <a:xfrm>
            <a:off x="2895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3" name="Oval 23"/>
          <p:cNvSpPr>
            <a:spLocks noChangeArrowheads="1"/>
          </p:cNvSpPr>
          <p:nvPr/>
        </p:nvSpPr>
        <p:spPr bwMode="auto">
          <a:xfrm>
            <a:off x="3962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4" name="Oval 24"/>
          <p:cNvSpPr>
            <a:spLocks noChangeArrowheads="1"/>
          </p:cNvSpPr>
          <p:nvPr/>
        </p:nvSpPr>
        <p:spPr bwMode="auto">
          <a:xfrm>
            <a:off x="55626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66294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6" name="Oval 26"/>
          <p:cNvSpPr>
            <a:spLocks noChangeArrowheads="1"/>
          </p:cNvSpPr>
          <p:nvPr/>
        </p:nvSpPr>
        <p:spPr bwMode="auto">
          <a:xfrm>
            <a:off x="7696200" y="5064125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ea typeface="MS PGothic" charset="-128"/>
            </a:endParaRPr>
          </a:p>
        </p:txBody>
      </p:sp>
      <p:sp>
        <p:nvSpPr>
          <p:cNvPr id="90137" name="Text Box 28"/>
          <p:cNvSpPr txBox="1">
            <a:spLocks noChangeArrowheads="1"/>
          </p:cNvSpPr>
          <p:nvPr/>
        </p:nvSpPr>
        <p:spPr bwMode="auto">
          <a:xfrm>
            <a:off x="1736725" y="5562600"/>
            <a:ext cx="628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0">
                <a:latin typeface="Times New Roman" charset="0"/>
                <a:ea typeface="MS PGothic" charset="-128"/>
              </a:rPr>
              <a:t>5           10            6                   2            8            7</a:t>
            </a:r>
          </a:p>
        </p:txBody>
      </p:sp>
      <p:sp>
        <p:nvSpPr>
          <p:cNvPr id="90138" name="Text Box 29"/>
          <p:cNvSpPr txBox="1">
            <a:spLocks noChangeArrowheads="1"/>
          </p:cNvSpPr>
          <p:nvPr/>
        </p:nvSpPr>
        <p:spPr bwMode="auto">
          <a:xfrm>
            <a:off x="5162550" y="354013"/>
            <a:ext cx="1744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>
                <a:solidFill>
                  <a:srgbClr val="0066FF"/>
                </a:solidFill>
                <a:latin typeface="Tahoma" charset="0"/>
                <a:ea typeface="MS PGothic" charset="-128"/>
              </a:rPr>
              <a:t>In Max-Value:</a:t>
            </a:r>
          </a:p>
        </p:txBody>
      </p:sp>
      <p:sp>
        <p:nvSpPr>
          <p:cNvPr id="90139" name="Text Box 32"/>
          <p:cNvSpPr txBox="1">
            <a:spLocks noChangeArrowheads="1"/>
          </p:cNvSpPr>
          <p:nvPr/>
        </p:nvSpPr>
        <p:spPr bwMode="auto">
          <a:xfrm>
            <a:off x="2895600" y="3044825"/>
            <a:ext cx="83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-∞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</p:txBody>
      </p:sp>
      <p:sp>
        <p:nvSpPr>
          <p:cNvPr id="90140" name="Text Box 27"/>
          <p:cNvSpPr txBox="1">
            <a:spLocks noChangeArrowheads="1"/>
          </p:cNvSpPr>
          <p:nvPr/>
        </p:nvSpPr>
        <p:spPr bwMode="auto">
          <a:xfrm>
            <a:off x="3810000" y="1620838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5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cxnSp>
        <p:nvCxnSpPr>
          <p:cNvPr id="90141" name="Gerade Verbindung mit Pfeil 35"/>
          <p:cNvCxnSpPr>
            <a:cxnSpLocks noChangeShapeType="1"/>
          </p:cNvCxnSpPr>
          <p:nvPr/>
        </p:nvCxnSpPr>
        <p:spPr bwMode="auto">
          <a:xfrm flipH="1" flipV="1">
            <a:off x="4797425" y="2620963"/>
            <a:ext cx="117475" cy="5381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2" name="Text Box 27"/>
          <p:cNvSpPr txBox="1">
            <a:spLocks noChangeArrowheads="1"/>
          </p:cNvSpPr>
          <p:nvPr/>
        </p:nvSpPr>
        <p:spPr bwMode="auto">
          <a:xfrm>
            <a:off x="4265613" y="3159125"/>
            <a:ext cx="886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v = 2</a:t>
            </a:r>
            <a:b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</a:b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𝛼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5</a:t>
            </a:r>
          </a:p>
          <a:p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𝛽 </a:t>
            </a:r>
            <a:r>
              <a:rPr kumimoji="1" lang="en-US" altLang="en-US" sz="1800" b="1" dirty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= </a:t>
            </a:r>
            <a:r>
              <a:rPr kumimoji="1" lang="en-US" altLang="en-US" sz="1800" b="1" dirty="0" smtClean="0">
                <a:solidFill>
                  <a:schemeClr val="tx2"/>
                </a:solidFill>
                <a:latin typeface="Helvetica" charset="0"/>
                <a:ea typeface="MS PGothic" charset="-128"/>
                <a:sym typeface="Symbol" charset="2"/>
              </a:rPr>
              <a:t>+∞</a:t>
            </a:r>
            <a:endParaRPr kumimoji="1" lang="en-US" altLang="en-US" sz="1800" b="1" dirty="0">
              <a:solidFill>
                <a:schemeClr val="tx2"/>
              </a:solidFill>
              <a:latin typeface="Helvetica" charset="0"/>
              <a:ea typeface="MS PGothic" charset="-128"/>
              <a:sym typeface="Symbol" charset="2"/>
            </a:endParaRPr>
          </a:p>
        </p:txBody>
      </p:sp>
      <p:sp>
        <p:nvSpPr>
          <p:cNvPr id="90143" name="Text Box 37"/>
          <p:cNvSpPr txBox="1">
            <a:spLocks noChangeArrowheads="1"/>
          </p:cNvSpPr>
          <p:nvPr/>
        </p:nvSpPr>
        <p:spPr bwMode="auto">
          <a:xfrm>
            <a:off x="971550" y="2009775"/>
            <a:ext cx="2246769" cy="40011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i="0" dirty="0">
                <a:latin typeface="Times New Roman" charset="0"/>
                <a:ea typeface="MS PGothic" charset="-128"/>
              </a:rPr>
              <a:t>Max-Value-</a:t>
            </a:r>
            <a:r>
              <a:rPr lang="en-US" altLang="en-US" sz="2000" i="0" dirty="0" err="1">
                <a:latin typeface="Times New Roman" charset="0"/>
                <a:ea typeface="MS PGothic" charset="-128"/>
              </a:rPr>
              <a:t>Schleife</a:t>
            </a:r>
            <a:endParaRPr lang="en-US" altLang="en-US" sz="2000" i="0" dirty="0">
              <a:latin typeface="Times New Roman" charset="0"/>
              <a:ea typeface="MS PGothic" charset="-128"/>
            </a:endParaRPr>
          </a:p>
        </p:txBody>
      </p:sp>
      <p:grpSp>
        <p:nvGrpSpPr>
          <p:cNvPr id="90144" name="Gruppieren 6"/>
          <p:cNvGrpSpPr>
            <a:grpSpLocks/>
          </p:cNvGrpSpPr>
          <p:nvPr/>
        </p:nvGrpSpPr>
        <p:grpSpPr bwMode="auto">
          <a:xfrm>
            <a:off x="6435725" y="4271963"/>
            <a:ext cx="185738" cy="144462"/>
            <a:chOff x="3851920" y="6381328"/>
            <a:chExt cx="186680" cy="144016"/>
          </a:xfrm>
        </p:grpSpPr>
        <p:cxnSp>
          <p:nvCxnSpPr>
            <p:cNvPr id="90149" name="Gerade Verbindung 2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0" name="Gerade Verbindung 39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0145" name="Gruppieren 40"/>
          <p:cNvGrpSpPr>
            <a:grpSpLocks/>
          </p:cNvGrpSpPr>
          <p:nvPr/>
        </p:nvGrpSpPr>
        <p:grpSpPr bwMode="auto">
          <a:xfrm>
            <a:off x="6157913" y="4454525"/>
            <a:ext cx="187325" cy="144463"/>
            <a:chOff x="3851920" y="6381328"/>
            <a:chExt cx="186680" cy="144016"/>
          </a:xfrm>
        </p:grpSpPr>
        <p:cxnSp>
          <p:nvCxnSpPr>
            <p:cNvPr id="90147" name="Gerade Verbindung 41"/>
            <p:cNvCxnSpPr>
              <a:cxnSpLocks noChangeShapeType="1"/>
            </p:cNvCxnSpPr>
            <p:nvPr/>
          </p:nvCxnSpPr>
          <p:spPr bwMode="auto">
            <a:xfrm flipH="1">
              <a:off x="3851920" y="6381328"/>
              <a:ext cx="186680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8" name="Gerade Verbindung 42"/>
            <p:cNvCxnSpPr>
              <a:cxnSpLocks noChangeShapeType="1"/>
            </p:cNvCxnSpPr>
            <p:nvPr/>
          </p:nvCxnSpPr>
          <p:spPr bwMode="auto">
            <a:xfrm>
              <a:off x="3901617" y="6381328"/>
              <a:ext cx="98883" cy="144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90848"/>
            <a:ext cx="3874576" cy="127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568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ea typeface="ＭＳ Ｐゴシック" charset="-128"/>
                <a:sym typeface="Symbol" charset="2"/>
              </a:rPr>
              <a:t>𝛼-𝛽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 smtClean="0">
                <a:ea typeface="ＭＳ Ｐゴシック" charset="-128"/>
              </a:rPr>
              <a:t>Suchalgorithmus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 err="1" smtClean="0">
                <a:ea typeface="ＭＳ Ｐゴシック" charset="-128"/>
              </a:rPr>
              <a:t>Eigenschaften</a:t>
            </a:r>
            <a:endParaRPr lang="de-DE" altLang="en-US" dirty="0">
              <a:ea typeface="ＭＳ Ｐゴシック" charset="-128"/>
            </a:endParaRPr>
          </a:p>
        </p:txBody>
      </p:sp>
      <p:sp>
        <p:nvSpPr>
          <p:cNvPr id="9216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Pruning </a:t>
            </a:r>
            <a:r>
              <a:rPr lang="en-US" altLang="en-US" sz="2400" dirty="0" smtClean="0">
                <a:ea typeface="ＭＳ Ｐゴシック" charset="-128"/>
              </a:rPr>
              <a:t>hat </a:t>
            </a:r>
            <a:r>
              <a:rPr lang="en-US" altLang="en-US" sz="2400" dirty="0" err="1" smtClean="0">
                <a:ea typeface="ＭＳ Ｐゴシック" charset="-128"/>
              </a:rPr>
              <a:t>keinen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Einfluss</a:t>
            </a:r>
            <a:r>
              <a:rPr lang="en-US" altLang="en-US" sz="2400" dirty="0" smtClean="0">
                <a:ea typeface="ＭＳ Ｐゴシック" charset="-128"/>
              </a:rPr>
              <a:t> auf das </a:t>
            </a:r>
            <a:r>
              <a:rPr lang="en-US" altLang="en-US" sz="2400" dirty="0" err="1" smtClean="0">
                <a:ea typeface="ＭＳ Ｐゴシック" charset="-128"/>
              </a:rPr>
              <a:t>Endergebnis</a:t>
            </a:r>
            <a:r>
              <a:rPr lang="en-US" altLang="en-US" sz="2400" dirty="0" smtClean="0">
                <a:ea typeface="ＭＳ Ｐゴシック" charset="-128"/>
              </a:rPr>
              <a:t>!!!</a:t>
            </a:r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 err="1" smtClean="0">
                <a:ea typeface="ＭＳ Ｐゴシック" charset="-128"/>
              </a:rPr>
              <a:t>Eine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gute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Reihenfolge</a:t>
            </a:r>
            <a:r>
              <a:rPr lang="en-US" altLang="en-US" sz="2400" dirty="0" smtClean="0">
                <a:ea typeface="ＭＳ Ｐゴシック" charset="-128"/>
              </a:rPr>
              <a:t> der </a:t>
            </a:r>
            <a:r>
              <a:rPr lang="en-US" altLang="en-US" sz="2400" dirty="0" err="1" smtClean="0">
                <a:ea typeface="ＭＳ Ｐゴシック" charset="-128"/>
              </a:rPr>
              <a:t>Betrachtung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möglicher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Züge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erhöht</a:t>
            </a:r>
            <a:r>
              <a:rPr lang="en-US" altLang="en-US" sz="2400" dirty="0" smtClean="0">
                <a:ea typeface="ＭＳ Ｐゴシック" charset="-128"/>
              </a:rPr>
              <a:t> die </a:t>
            </a:r>
            <a:r>
              <a:rPr lang="en-US" altLang="en-US" sz="2400" dirty="0" err="1" smtClean="0">
                <a:ea typeface="ＭＳ Ｐゴシック" charset="-128"/>
              </a:rPr>
              <a:t>Effektivität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 err="1" smtClean="0">
                <a:ea typeface="ＭＳ Ｐゴシック" charset="-128"/>
              </a:rPr>
              <a:t>vom</a:t>
            </a:r>
            <a:r>
              <a:rPr lang="en-US" altLang="en-US" sz="2400" dirty="0" smtClean="0">
                <a:ea typeface="ＭＳ Ｐゴシック" charset="-128"/>
              </a:rPr>
              <a:t> Pruning</a:t>
            </a:r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 err="1" smtClean="0">
                <a:ea typeface="ＭＳ Ｐゴシック" charset="-128"/>
              </a:rPr>
              <a:t>Mit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i="1" dirty="0" err="1" smtClean="0">
                <a:ea typeface="ＭＳ Ｐゴシック" charset="-128"/>
              </a:rPr>
              <a:t>perfekter</a:t>
            </a:r>
            <a:r>
              <a:rPr lang="en-US" altLang="en-US" sz="2400" i="1" dirty="0" smtClean="0">
                <a:ea typeface="ＭＳ Ｐゴシック" charset="-128"/>
              </a:rPr>
              <a:t> </a:t>
            </a:r>
            <a:r>
              <a:rPr lang="en-US" altLang="en-US" sz="2400" i="1" dirty="0" err="1" smtClean="0">
                <a:ea typeface="ＭＳ Ｐゴシック" charset="-128"/>
              </a:rPr>
              <a:t>Ordnung</a:t>
            </a:r>
            <a:r>
              <a:rPr lang="en-US" altLang="en-US" sz="2400" i="1" dirty="0">
                <a:ea typeface="ＭＳ Ｐゴシック" charset="-128"/>
              </a:rPr>
              <a:t>, </a:t>
            </a:r>
            <a:r>
              <a:rPr lang="en-US" altLang="en-US" sz="2400" dirty="0" err="1" smtClean="0">
                <a:ea typeface="ＭＳ Ｐゴシック" charset="-128"/>
              </a:rPr>
              <a:t>Zeitkomplexität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= O(</a:t>
            </a:r>
            <a:r>
              <a:rPr lang="en-US" altLang="en-US" sz="2400" dirty="0" err="1">
                <a:ea typeface="ＭＳ Ｐゴシック" charset="-128"/>
              </a:rPr>
              <a:t>b</a:t>
            </a:r>
            <a:r>
              <a:rPr lang="en-US" altLang="en-US" sz="2400" baseline="30000" dirty="0" err="1">
                <a:ea typeface="ＭＳ Ｐゴシック" charset="-128"/>
              </a:rPr>
              <a:t>m</a:t>
            </a:r>
            <a:r>
              <a:rPr lang="en-US" altLang="en-US" sz="2400" baseline="30000" dirty="0">
                <a:ea typeface="ＭＳ Ｐゴシック" charset="-128"/>
              </a:rPr>
              <a:t>/2</a:t>
            </a:r>
            <a:r>
              <a:rPr lang="en-US" altLang="en-US" sz="2400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sz="2000" dirty="0" err="1" smtClean="0">
                <a:ea typeface="ＭＳ Ｐゴシック" charset="-128"/>
              </a:rPr>
              <a:t>Verdopplung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Suchtiefe</a:t>
            </a:r>
            <a:endParaRPr lang="en-US" altLang="en-US" sz="2000" dirty="0">
              <a:ea typeface="ＭＳ Ｐゴシック" charset="-128"/>
            </a:endParaRPr>
          </a:p>
          <a:p>
            <a:pPr lvl="1"/>
            <a:r>
              <a:rPr lang="en-US" altLang="en-US" sz="2000" dirty="0" err="1" smtClean="0">
                <a:ea typeface="ＭＳ Ｐゴシック" charset="-128"/>
              </a:rPr>
              <a:t>Gute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Heuristik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Ordnung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nötig</a:t>
            </a:r>
            <a:endParaRPr lang="en-US" altLang="en-US" sz="2000" dirty="0">
              <a:ea typeface="ＭＳ Ｐゴシック" charset="-128"/>
            </a:endParaRPr>
          </a:p>
          <a:p>
            <a:pPr lvl="1"/>
            <a:r>
              <a:rPr lang="en-US" altLang="en-US" sz="2000" dirty="0" err="1" smtClean="0">
                <a:ea typeface="ＭＳ Ｐゴシック" charset="-128"/>
              </a:rPr>
              <a:t>Tiefe</a:t>
            </a:r>
            <a:r>
              <a:rPr lang="en-US" altLang="en-US" sz="2000" dirty="0" smtClean="0">
                <a:ea typeface="ＭＳ Ｐゴシック" charset="-128"/>
              </a:rPr>
              <a:t> 8 </a:t>
            </a:r>
            <a:r>
              <a:rPr lang="en-US" altLang="en-US" sz="2000" dirty="0" err="1" smtClean="0">
                <a:ea typeface="ＭＳ Ｐゴシック" charset="-128"/>
              </a:rPr>
              <a:t>erreichbar</a:t>
            </a:r>
            <a:r>
              <a:rPr lang="en-US" altLang="en-US" sz="2000" dirty="0" smtClean="0">
                <a:ea typeface="ＭＳ Ｐゴシック" charset="-128"/>
              </a:rPr>
              <a:t> =&gt; </a:t>
            </a:r>
            <a:r>
              <a:rPr lang="en-US" altLang="en-US" sz="2000" dirty="0" err="1" smtClean="0">
                <a:ea typeface="ＭＳ Ｐゴシック" charset="-128"/>
              </a:rPr>
              <a:t>guter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Schachspieler</a:t>
            </a: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Zweipersonen-Spiele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90700"/>
            <a:ext cx="9036050" cy="47625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Ein</a:t>
            </a:r>
            <a:r>
              <a:rPr lang="en-US" altLang="en-US" dirty="0" smtClean="0">
                <a:ea typeface="ＭＳ Ｐゴシック" charset="-128"/>
              </a:rPr>
              <a:t> Spiel </a:t>
            </a:r>
            <a:r>
              <a:rPr lang="en-US" altLang="en-US" dirty="0" err="1" smtClean="0">
                <a:ea typeface="ＭＳ Ｐゴシック" charset="-128"/>
              </a:rPr>
              <a:t>als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Suchproblem</a:t>
            </a:r>
            <a:r>
              <a:rPr lang="en-US" altLang="en-US" dirty="0" smtClean="0">
                <a:ea typeface="ＭＳ Ｐゴシック" charset="-128"/>
              </a:rPr>
              <a:t>:</a:t>
            </a:r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Anfangszustand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	?</a:t>
            </a: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Operatoren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Züge</a:t>
            </a:r>
            <a:r>
              <a:rPr lang="en-US" altLang="en-US" dirty="0" smtClean="0">
                <a:ea typeface="ＭＳ Ｐゴシック" charset="-128"/>
              </a:rPr>
              <a:t>): </a:t>
            </a:r>
            <a:r>
              <a:rPr lang="en-US" altLang="en-US" dirty="0">
                <a:ea typeface="ＭＳ Ｐゴシック" charset="-128"/>
              </a:rPr>
              <a:t>	?</a:t>
            </a: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Endzustand</a:t>
            </a:r>
            <a:r>
              <a:rPr lang="en-US" altLang="en-US" dirty="0" smtClean="0">
                <a:ea typeface="ＭＳ Ｐゴシック" charset="-128"/>
              </a:rPr>
              <a:t>: 		?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 smtClean="0">
                <a:ea typeface="ＭＳ Ｐゴシック" charset="-128"/>
              </a:rPr>
              <a:t>Nützlichkeitsfunktion</a:t>
            </a:r>
            <a:r>
              <a:rPr lang="en-US" altLang="en-US" dirty="0" smtClean="0">
                <a:ea typeface="ＭＳ Ｐゴシック" charset="-128"/>
              </a:rPr>
              <a:t>: 	?</a:t>
            </a:r>
            <a:r>
              <a:rPr lang="en-US" altLang="en-US" dirty="0">
                <a:ea typeface="ＭＳ Ｐゴシック" charset="-128"/>
              </a:rPr>
              <a:t>	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84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charset="-128"/>
              </a:rPr>
              <a:t>2. </a:t>
            </a:r>
            <a:r>
              <a:rPr lang="en-US" altLang="en-US" sz="2800" dirty="0" err="1" smtClean="0">
                <a:ea typeface="ＭＳ Ｐゴシック" charset="-128"/>
              </a:rPr>
              <a:t>Zugbewertung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r>
              <a:rPr lang="en-US" altLang="en-US" sz="2800" dirty="0" err="1" smtClean="0">
                <a:ea typeface="ＭＳ Ｐゴシック" charset="-128"/>
              </a:rPr>
              <a:t>ohne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r>
              <a:rPr lang="en-US" altLang="en-US" sz="2800" dirty="0" err="1" smtClean="0">
                <a:ea typeface="ＭＳ Ｐゴシック" charset="-128"/>
              </a:rPr>
              <a:t>erschöpfende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r>
              <a:rPr lang="en-US" altLang="en-US" sz="2800" dirty="0" err="1" smtClean="0">
                <a:ea typeface="ＭＳ Ｐゴシック" charset="-128"/>
              </a:rPr>
              <a:t>Suche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 smtClean="0">
                <a:ea typeface="ＭＳ Ｐゴシック" charset="-128"/>
              </a:rPr>
              <a:t>Der Minimax-</a:t>
            </a:r>
            <a:r>
              <a:rPr lang="en-US" altLang="en-US" sz="2000" dirty="0" err="1" smtClean="0">
                <a:ea typeface="ＭＳ Ｐゴシック" charset="-128"/>
              </a:rPr>
              <a:t>Algorithmus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generiert</a:t>
            </a:r>
            <a:r>
              <a:rPr lang="en-US" altLang="en-US" sz="2000" dirty="0" smtClean="0">
                <a:ea typeface="ＭＳ Ｐゴシック" charset="-128"/>
              </a:rPr>
              <a:t> den </a:t>
            </a:r>
            <a:r>
              <a:rPr lang="en-US" altLang="en-US" sz="2000" dirty="0" err="1" smtClean="0">
                <a:ea typeface="ＭＳ Ｐゴシック" charset="-128"/>
              </a:rPr>
              <a:t>vollständigen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Spielsuchraum</a:t>
            </a:r>
            <a:r>
              <a:rPr lang="en-US" altLang="en-US" sz="2000" dirty="0" smtClean="0">
                <a:ea typeface="ＭＳ Ｐゴシック" charset="-128"/>
              </a:rPr>
              <a:t>, </a:t>
            </a:r>
            <a:r>
              <a:rPr lang="en-US" altLang="en-US" sz="2000" dirty="0" err="1" smtClean="0">
                <a:ea typeface="ＭＳ Ｐゴシック" charset="-128"/>
              </a:rPr>
              <a:t>während</a:t>
            </a:r>
            <a:r>
              <a:rPr lang="en-US" altLang="en-US" sz="2000" dirty="0" smtClean="0">
                <a:ea typeface="ＭＳ Ｐゴシック" charset="-128"/>
              </a:rPr>
              <a:t> der 𝛼-𝛽–</a:t>
            </a:r>
            <a:r>
              <a:rPr lang="en-US" altLang="en-US" sz="2000" dirty="0" err="1" smtClean="0">
                <a:ea typeface="ＭＳ Ｐゴシック" charset="-128"/>
              </a:rPr>
              <a:t>Algorithmus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große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Teile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davon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abschneidet</a:t>
            </a:r>
            <a:r>
              <a:rPr lang="en-US" altLang="en-US" sz="2000" dirty="0" smtClean="0">
                <a:ea typeface="ＭＳ Ｐゴシック" charset="-128"/>
              </a:rPr>
              <a:t> (</a:t>
            </a:r>
            <a:r>
              <a:rPr lang="en-US" altLang="en-US" sz="2000" dirty="0" err="1" smtClean="0">
                <a:ea typeface="ＭＳ Ｐゴシック" charset="-128"/>
              </a:rPr>
              <a:t>ohne</a:t>
            </a:r>
            <a:r>
              <a:rPr lang="en-US" altLang="en-US" sz="2000" dirty="0" smtClean="0">
                <a:ea typeface="ＭＳ Ｐゴシック" charset="-128"/>
              </a:rPr>
              <a:t> die </a:t>
            </a:r>
            <a:r>
              <a:rPr lang="en-US" altLang="en-US" sz="2000" dirty="0" err="1" smtClean="0">
                <a:ea typeface="ＭＳ Ｐゴシック" charset="-128"/>
              </a:rPr>
              <a:t>beste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Lösung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verlieren</a:t>
            </a:r>
            <a:r>
              <a:rPr lang="en-US" altLang="en-US" sz="2000" dirty="0" smtClean="0">
                <a:ea typeface="ＭＳ Ｐゴシック" charset="-128"/>
              </a:rPr>
              <a:t>) </a:t>
            </a:r>
            <a:r>
              <a:rPr lang="en-US" altLang="en-US" sz="2000" dirty="0">
                <a:ea typeface="ＭＳ Ｐゴシック" charset="-128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Trotzdem</a:t>
            </a:r>
            <a:r>
              <a:rPr lang="en-US" altLang="en-US" sz="2000" dirty="0" smtClean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Vollständige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Suche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meist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zu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aufwendig</a:t>
            </a:r>
            <a:endParaRPr lang="en-US" altLang="en-US" sz="20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Idee</a:t>
            </a:r>
            <a:r>
              <a:rPr lang="en-US" altLang="en-US" sz="2000" dirty="0" smtClean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Propagierung</a:t>
            </a:r>
            <a:r>
              <a:rPr lang="en-US" altLang="en-US" sz="2000" dirty="0" smtClean="0">
                <a:ea typeface="ＭＳ Ｐゴシック" charset="-128"/>
              </a:rPr>
              <a:t> von </a:t>
            </a:r>
            <a:r>
              <a:rPr lang="en-US" altLang="en-US" sz="2000" dirty="0" err="1" smtClean="0">
                <a:ea typeface="ＭＳ Ｐゴシック" charset="-128"/>
              </a:rPr>
              <a:t>unten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nach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oben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Anwendung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einer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Bewertungsfunktion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ersetzen</a:t>
            </a: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err="1" smtClean="0">
                <a:ea typeface="ＭＳ Ｐゴシック" charset="-128"/>
              </a:rPr>
              <a:t>Bewertungsfunktion</a:t>
            </a:r>
            <a:r>
              <a:rPr lang="en-US" altLang="en-US" sz="2000" b="1" dirty="0">
                <a:ea typeface="ＭＳ Ｐゴシック" charset="-128"/>
              </a:rPr>
              <a:t>: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Evaluiert</a:t>
            </a:r>
            <a:r>
              <a:rPr lang="en-US" altLang="en-US" sz="2000" dirty="0" smtClean="0">
                <a:ea typeface="ＭＳ Ｐゴシック" charset="-128"/>
              </a:rPr>
              <a:t> der Wert von </a:t>
            </a:r>
            <a:r>
              <a:rPr lang="en-US" altLang="en-US" sz="2000" dirty="0" err="1" smtClean="0">
                <a:ea typeface="ＭＳ Ｐゴシック" charset="-128"/>
              </a:rPr>
              <a:t>Zuständen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solidFill>
                  <a:srgbClr val="00B050"/>
                </a:solidFill>
                <a:ea typeface="ＭＳ Ｐゴシック" charset="-128"/>
              </a:rPr>
              <a:t>Heuristiken</a:t>
            </a:r>
            <a:r>
              <a:rPr lang="en-US" altLang="en-US" sz="2000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altLang="en-US" sz="2000" dirty="0" smtClean="0">
                <a:ea typeface="ＭＳ Ｐゴシック" charset="-128"/>
              </a:rPr>
              <a:t>und </a:t>
            </a:r>
            <a:r>
              <a:rPr lang="en-US" altLang="en-US" sz="2000" dirty="0" err="1" smtClean="0">
                <a:ea typeface="ＭＳ Ｐゴシック" charset="-128"/>
              </a:rPr>
              <a:t>beschneidet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dadurch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auch</a:t>
            </a:r>
            <a:r>
              <a:rPr lang="en-US" altLang="en-US" sz="2000" dirty="0" smtClean="0">
                <a:ea typeface="ＭＳ Ｐゴシック" charset="-128"/>
              </a:rPr>
              <a:t> den </a:t>
            </a:r>
            <a:r>
              <a:rPr lang="en-US" altLang="en-US" sz="2000" dirty="0" err="1" smtClean="0">
                <a:ea typeface="ＭＳ Ｐゴシック" charset="-128"/>
              </a:rPr>
              <a:t>Suchraum</a:t>
            </a:r>
            <a:endParaRPr lang="en-US" altLang="en-US" sz="20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ea typeface="ＭＳ Ｐゴシック" charset="-128"/>
              </a:rPr>
              <a:t>New MINIMAX: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rgbClr val="0066FF"/>
                </a:solidFill>
                <a:ea typeface="ＭＳ Ｐゴシック" charset="-128"/>
              </a:rPr>
              <a:t>CUTOFF-TEST: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Ersetzt</a:t>
            </a:r>
            <a:r>
              <a:rPr lang="en-US" altLang="en-US" sz="1800" dirty="0" smtClean="0">
                <a:ea typeface="ＭＳ Ｐゴシック" charset="-128"/>
              </a:rPr>
              <a:t> die </a:t>
            </a:r>
            <a:r>
              <a:rPr lang="en-US" altLang="en-US" sz="1800" dirty="0" err="1" smtClean="0">
                <a:ea typeface="ＭＳ Ｐゴシック" charset="-128"/>
              </a:rPr>
              <a:t>Terminierungsbedingung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0066FF"/>
                </a:solidFill>
                <a:ea typeface="ＭＳ Ｐゴシック" charset="-128"/>
              </a:rPr>
              <a:t>EVAL</a:t>
            </a:r>
            <a:r>
              <a:rPr lang="en-US" altLang="en-US" sz="1800" dirty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err="1">
                <a:ea typeface="ＭＳ Ｐゴシック" charset="-128"/>
              </a:rPr>
              <a:t>B</a:t>
            </a:r>
            <a:r>
              <a:rPr lang="en-US" altLang="en-US" sz="1800" dirty="0" err="1" smtClean="0">
                <a:ea typeface="ＭＳ Ｐゴシック" charset="-128"/>
              </a:rPr>
              <a:t>ewertungsfunktion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als</a:t>
            </a:r>
            <a:r>
              <a:rPr lang="en-US" altLang="en-US" sz="1800" dirty="0" smtClean="0">
                <a:ea typeface="ＭＳ Ｐゴシック" charset="-128"/>
              </a:rPr>
              <a:t> Ersatz </a:t>
            </a:r>
            <a:r>
              <a:rPr lang="en-US" altLang="en-US" sz="1800" dirty="0" err="1" smtClean="0">
                <a:ea typeface="ＭＳ Ｐゴシック" charset="-128"/>
              </a:rPr>
              <a:t>für</a:t>
            </a:r>
            <a:r>
              <a:rPr lang="en-US" altLang="en-US" sz="1800" dirty="0" smtClean="0">
                <a:ea typeface="ＭＳ Ｐゴシック" charset="-128"/>
              </a:rPr>
              <a:t> die </a:t>
            </a:r>
            <a:r>
              <a:rPr lang="en-US" altLang="en-US" sz="1800" dirty="0" err="1" smtClean="0">
                <a:ea typeface="ＭＳ Ｐゴシック" charset="-128"/>
              </a:rPr>
              <a:t>Nützlichkeitsfunktion</a:t>
            </a:r>
            <a:endParaRPr lang="en-US" altLang="en-US" sz="1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3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>
                <a:ea typeface="ＭＳ Ｐゴシック" charset="-128"/>
              </a:rPr>
              <a:t>Bewertungsfunktion</a:t>
            </a:r>
            <a:endParaRPr lang="de-DE" altLang="en-US" dirty="0">
              <a:ea typeface="ＭＳ Ｐゴシック" charset="-128"/>
            </a:endParaRPr>
          </a:p>
        </p:txBody>
      </p:sp>
      <p:sp>
        <p:nvSpPr>
          <p:cNvPr id="9523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Die </a:t>
            </a:r>
            <a:r>
              <a:rPr lang="en-US" altLang="en-US" dirty="0" err="1" smtClean="0">
                <a:ea typeface="ＭＳ Ｐゴシック" charset="-128"/>
              </a:rPr>
              <a:t>Bewertungsfunktion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sollt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Endzustände</a:t>
            </a:r>
            <a:r>
              <a:rPr lang="en-US" altLang="en-US" dirty="0" smtClean="0">
                <a:ea typeface="ＭＳ Ｐゴシック" charset="-128"/>
              </a:rPr>
              <a:t> in der </a:t>
            </a:r>
            <a:r>
              <a:rPr lang="en-US" altLang="en-US" dirty="0" err="1" smtClean="0">
                <a:ea typeface="ＭＳ Ｐゴシック" charset="-128"/>
              </a:rPr>
              <a:t>gleichen</a:t>
            </a:r>
            <a:r>
              <a:rPr lang="en-US" altLang="en-US" dirty="0" smtClean="0">
                <a:ea typeface="ＭＳ Ｐゴシック" charset="-128"/>
              </a:rPr>
              <a:t> Weise </a:t>
            </a:r>
            <a:r>
              <a:rPr lang="en-US" altLang="en-US" dirty="0" err="1" smtClean="0">
                <a:ea typeface="ＭＳ Ｐゴシック" charset="-128"/>
              </a:rPr>
              <a:t>ordnen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wie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Nützlichkeitsfunktion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(a&lt;b&lt;c</a:t>
            </a:r>
            <a:r>
              <a:rPr lang="en-US" altLang="en-US" dirty="0">
                <a:ea typeface="ＭＳ Ｐゴシック" charset="-128"/>
              </a:rPr>
              <a:t>…).</a:t>
            </a:r>
          </a:p>
          <a:p>
            <a:r>
              <a:rPr lang="en-US" altLang="en-US" dirty="0" smtClean="0">
                <a:ea typeface="ＭＳ Ｐゴシック" charset="-128"/>
              </a:rPr>
              <a:t>Die </a:t>
            </a:r>
            <a:r>
              <a:rPr lang="en-US" altLang="en-US" dirty="0" err="1" smtClean="0">
                <a:ea typeface="ＭＳ Ｐゴシック" charset="-128"/>
              </a:rPr>
              <a:t>Berechnung</a:t>
            </a:r>
            <a:r>
              <a:rPr lang="en-US" altLang="en-US" dirty="0" smtClean="0">
                <a:ea typeface="ＭＳ Ｐゴシック" charset="-128"/>
              </a:rPr>
              <a:t> der </a:t>
            </a:r>
            <a:r>
              <a:rPr lang="en-US" altLang="en-US" dirty="0" err="1" smtClean="0">
                <a:ea typeface="ＭＳ Ｐゴシック" charset="-128"/>
              </a:rPr>
              <a:t>Funktion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sollte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schnell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erfolgen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Nicht-Endzustände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sollte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Bewertungsfunktion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aktuelle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Gewinnaussicht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Nützlichkeit</a:t>
            </a:r>
            <a:r>
              <a:rPr lang="en-US" altLang="en-US" dirty="0" smtClean="0">
                <a:ea typeface="ＭＳ Ｐゴシック" charset="-128"/>
              </a:rPr>
              <a:t>) </a:t>
            </a:r>
            <a:r>
              <a:rPr lang="en-US" altLang="en-US" dirty="0" err="1" smtClean="0">
                <a:ea typeface="ＭＳ Ｐゴシック" charset="-128"/>
              </a:rPr>
              <a:t>korrekt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abschätzen</a:t>
            </a:r>
            <a:r>
              <a:rPr lang="en-US" altLang="en-US" dirty="0" smtClean="0">
                <a:ea typeface="ＭＳ Ｐゴシック" charset="-128"/>
              </a:rPr>
              <a:t>.  </a:t>
            </a:r>
            <a:r>
              <a:rPr lang="en-US" altLang="en-US" dirty="0">
                <a:ea typeface="ＭＳ Ｐゴシック" charset="-128"/>
              </a:rPr>
              <a:t>	</a:t>
            </a:r>
          </a:p>
          <a:p>
            <a:pPr marL="457200" lvl="1" indent="0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buFont typeface="Times" charset="0"/>
              <a:buNone/>
            </a:pPr>
            <a:r>
              <a:rPr lang="en-US" altLang="en-US" dirty="0">
                <a:ea typeface="ＭＳ Ｐゴシック" charset="-128"/>
              </a:rPr>
              <a:t>	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9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>
                <a:ea typeface="ＭＳ Ｐゴシック" charset="-128"/>
              </a:rPr>
              <a:t>Bewertungsfunktion: Beispiel</a:t>
            </a:r>
            <a:endParaRPr lang="de-DE" altLang="en-US" dirty="0">
              <a:ea typeface="ＭＳ Ｐゴシック" charset="-128"/>
            </a:endParaRPr>
          </a:p>
        </p:txBody>
      </p:sp>
      <p:sp>
        <p:nvSpPr>
          <p:cNvPr id="96258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525962"/>
          </a:xfrm>
        </p:spPr>
        <p:txBody>
          <a:bodyPr/>
          <a:lstStyle/>
          <a:p>
            <a:r>
              <a:rPr lang="en-US" altLang="en-US" dirty="0" err="1" smtClean="0">
                <a:ea typeface="ＭＳ Ｐゴシック" charset="-128"/>
              </a:rPr>
              <a:t>Merkmalsberechnungen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z.B</a:t>
            </a:r>
            <a:r>
              <a:rPr lang="en-US" altLang="en-US" dirty="0" smtClean="0">
                <a:ea typeface="ＭＳ Ｐゴシック" charset="-128"/>
              </a:rPr>
              <a:t>. </a:t>
            </a:r>
            <a:r>
              <a:rPr lang="en-US" altLang="en-US" dirty="0" err="1" smtClean="0">
                <a:ea typeface="ＭＳ Ｐゴシック" charset="-128"/>
              </a:rPr>
              <a:t>Anzahl</a:t>
            </a:r>
            <a:r>
              <a:rPr lang="en-US" altLang="en-US" dirty="0" smtClean="0">
                <a:ea typeface="ＭＳ Ｐゴシック" charset="-128"/>
              </a:rPr>
              <a:t> der </a:t>
            </a:r>
            <a:r>
              <a:rPr lang="en-US" altLang="en-US" dirty="0" err="1" smtClean="0">
                <a:ea typeface="ＭＳ Ｐゴシック" charset="-128"/>
              </a:rPr>
              <a:t>Bauern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Türme</a:t>
            </a:r>
            <a:r>
              <a:rPr lang="en-US" altLang="en-US" dirty="0" smtClean="0">
                <a:ea typeface="ＭＳ Ｐゴシック" charset="-128"/>
              </a:rPr>
              <a:t>, ...)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 err="1" smtClean="0">
                <a:ea typeface="ＭＳ Ｐゴシック" charset="-128"/>
              </a:rPr>
              <a:t>Es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ergeben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sich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Kategorien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mit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Gewinn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Verlust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Unentschieden</a:t>
            </a:r>
            <a:endParaRPr lang="en-US" altLang="en-US" dirty="0" smtClean="0">
              <a:ea typeface="ＭＳ Ｐゴシック" charset="-128"/>
            </a:endParaRPr>
          </a:p>
          <a:p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jede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Merkmalskombination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werden</a:t>
            </a:r>
            <a:r>
              <a:rPr lang="en-US" altLang="en-US" dirty="0" smtClean="0">
                <a:ea typeface="ＭＳ Ｐゴシック" charset="-128"/>
              </a:rPr>
              <a:t> die </a:t>
            </a:r>
            <a:r>
              <a:rPr lang="en-US" altLang="en-US" dirty="0" err="1" smtClean="0">
                <a:ea typeface="ＭＳ Ｐゴシック" charset="-128"/>
              </a:rPr>
              <a:t>Gewinnchancen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abgeschätzt</a:t>
            </a:r>
            <a:r>
              <a:rPr lang="en-US" altLang="en-US" dirty="0" smtClean="0">
                <a:ea typeface="ＭＳ Ｐゴシック" charset="-128"/>
              </a:rPr>
              <a:t> (</a:t>
            </a:r>
            <a:r>
              <a:rPr lang="en-US" altLang="en-US" dirty="0" err="1" smtClean="0">
                <a:ea typeface="ＭＳ Ｐゴシック" charset="-128"/>
              </a:rPr>
              <a:t>gelernt</a:t>
            </a:r>
            <a:r>
              <a:rPr lang="en-US" altLang="en-US" dirty="0" smtClean="0">
                <a:ea typeface="ＭＳ Ｐゴシック" charset="-128"/>
              </a:rPr>
              <a:t>)</a:t>
            </a:r>
          </a:p>
          <a:p>
            <a:r>
              <a:rPr lang="en-US" altLang="en-US" dirty="0" err="1" smtClean="0">
                <a:ea typeface="ＭＳ Ｐゴシック" charset="-128"/>
              </a:rPr>
              <a:t>Beispiel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eine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Merkmalskombination</a:t>
            </a:r>
            <a:r>
              <a:rPr lang="en-US" altLang="en-US" dirty="0" smtClean="0">
                <a:ea typeface="ＭＳ Ｐゴシック" charset="-128"/>
              </a:rPr>
              <a:t>: 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72% </a:t>
            </a:r>
            <a:r>
              <a:rPr lang="en-US" altLang="en-US" dirty="0" err="1" smtClean="0">
                <a:ea typeface="ＭＳ Ｐゴシック" charset="-128"/>
              </a:rPr>
              <a:t>Gewinn</a:t>
            </a:r>
            <a:r>
              <a:rPr lang="en-US" altLang="en-US" dirty="0" smtClean="0">
                <a:ea typeface="ＭＳ Ｐゴシック" charset="-128"/>
              </a:rPr>
              <a:t> (+</a:t>
            </a:r>
            <a:r>
              <a:rPr lang="en-US" altLang="en-US" dirty="0">
                <a:ea typeface="ＭＳ Ｐゴシック" charset="-128"/>
              </a:rPr>
              <a:t>1), 20% </a:t>
            </a:r>
            <a:r>
              <a:rPr lang="en-US" altLang="en-US" dirty="0" err="1" smtClean="0">
                <a:ea typeface="ＭＳ Ｐゴシック" charset="-128"/>
              </a:rPr>
              <a:t>Verlust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(-1), 8% </a:t>
            </a:r>
            <a:r>
              <a:rPr lang="en-US" altLang="en-US" dirty="0" err="1" smtClean="0">
                <a:ea typeface="ＭＳ Ｐゴシック" charset="-128"/>
              </a:rPr>
              <a:t>Unentschieden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(0</a:t>
            </a:r>
            <a:r>
              <a:rPr lang="en-US" altLang="en-US" dirty="0" smtClean="0">
                <a:ea typeface="ＭＳ Ｐゴシック" charset="-128"/>
              </a:rPr>
              <a:t>)</a:t>
            </a:r>
          </a:p>
          <a:p>
            <a:r>
              <a:rPr lang="en-US" altLang="en-US" dirty="0" err="1" smtClean="0">
                <a:ea typeface="ＭＳ Ｐゴシック" charset="-128"/>
              </a:rPr>
              <a:t>Erwarteter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Nutzen</a:t>
            </a:r>
            <a:r>
              <a:rPr lang="en-US" altLang="en-US" dirty="0" smtClean="0">
                <a:ea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(0,72</a:t>
            </a:r>
            <a:r>
              <a:rPr lang="en-US" altLang="en-US" dirty="0">
                <a:ea typeface="ＭＳ Ｐゴシック" charset="-128"/>
              </a:rPr>
              <a:t>* +1) + (0,20* -1) + (0,08 * 0)= 0,52 </a:t>
            </a:r>
          </a:p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3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>
                <a:ea typeface="ＭＳ Ｐゴシック" charset="-128"/>
              </a:rPr>
              <a:t>Bewertungsfunktion: Beispiel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653136"/>
            <a:ext cx="8534400" cy="19812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>
                <a:ea typeface="ＭＳ Ｐゴシック" charset="-128"/>
              </a:rPr>
              <a:t>Gewichtete</a:t>
            </a:r>
            <a:r>
              <a:rPr lang="en-US" altLang="en-US" sz="2000" b="1" dirty="0" smtClean="0">
                <a:ea typeface="ＭＳ Ｐゴシック" charset="-128"/>
              </a:rPr>
              <a:t> </a:t>
            </a:r>
            <a:r>
              <a:rPr lang="en-US" altLang="en-US" sz="2000" b="1" dirty="0" err="1" smtClean="0">
                <a:ea typeface="ＭＳ Ｐゴシック" charset="-128"/>
              </a:rPr>
              <a:t>Linearkombination</a:t>
            </a:r>
            <a:r>
              <a:rPr lang="en-US" altLang="en-US" sz="2000" b="1" dirty="0" smtClean="0">
                <a:ea typeface="ＭＳ Ｐゴシック" charset="-128"/>
              </a:rPr>
              <a:t>: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Kombination</a:t>
            </a:r>
            <a:r>
              <a:rPr lang="en-US" altLang="en-US" sz="2000" dirty="0" smtClean="0">
                <a:ea typeface="ＭＳ Ｐゴシック" charset="-128"/>
              </a:rPr>
              <a:t> von </a:t>
            </a:r>
            <a:r>
              <a:rPr lang="en-US" altLang="en-US" sz="2000" dirty="0" err="1" smtClean="0">
                <a:ea typeface="ＭＳ Ｐゴシック" charset="-128"/>
              </a:rPr>
              <a:t>mehreren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Heuristiken</a:t>
            </a:r>
            <a:r>
              <a:rPr lang="en-US" altLang="en-US" sz="2000" dirty="0">
                <a:ea typeface="ＭＳ Ｐゴシック" charset="-128"/>
              </a:rPr>
              <a:t/>
            </a:r>
            <a:br>
              <a:rPr lang="en-US" altLang="en-US" sz="2000" dirty="0">
                <a:ea typeface="ＭＳ Ｐゴシック" charset="-128"/>
              </a:rPr>
            </a:br>
            <a:r>
              <a:rPr lang="en-US" altLang="en-US" sz="2000" dirty="0">
                <a:ea typeface="ＭＳ Ｐゴシック" charset="-128"/>
              </a:rPr>
              <a:t>	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dirty="0">
                <a:latin typeface="Bookman Old Style" charset="0"/>
                <a:ea typeface="ＭＳ Ｐゴシック" charset="-128"/>
              </a:rPr>
              <a:t> = 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1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1 + 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2</a:t>
            </a:r>
            <a:r>
              <a:rPr lang="en-US" altLang="en-US" sz="2000" i="1" dirty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>
                <a:latin typeface="Bookman Old Style" charset="0"/>
                <a:ea typeface="ＭＳ Ｐゴシック" charset="-128"/>
              </a:rPr>
              <a:t>2 + … + </a:t>
            </a:r>
            <a:r>
              <a:rPr lang="en-US" altLang="en-US" sz="2000" i="1" dirty="0" err="1" smtClean="0">
                <a:latin typeface="Bookman Old Style" charset="0"/>
                <a:ea typeface="ＭＳ Ｐゴシック" charset="-128"/>
              </a:rPr>
              <a:t>w</a:t>
            </a:r>
            <a:r>
              <a:rPr lang="en-US" altLang="en-US" sz="2000" i="1" baseline="-14000" dirty="0" err="1" smtClean="0">
                <a:latin typeface="Bookman Old Style" charset="0"/>
                <a:ea typeface="ＭＳ Ｐゴシック" charset="-128"/>
              </a:rPr>
              <a:t>n</a:t>
            </a:r>
            <a:r>
              <a:rPr lang="en-US" altLang="en-US" sz="2000" i="1" dirty="0" err="1" smtClean="0">
                <a:latin typeface="Bookman Old Style" charset="0"/>
                <a:ea typeface="ＭＳ Ｐゴシック" charset="-128"/>
              </a:rPr>
              <a:t>f</a:t>
            </a:r>
            <a:r>
              <a:rPr lang="en-US" altLang="en-US" sz="2000" i="1" baseline="-14000" dirty="0" err="1" smtClean="0">
                <a:latin typeface="Bookman Old Style" charset="0"/>
                <a:ea typeface="ＭＳ Ｐゴシック" charset="-128"/>
              </a:rPr>
              <a:t>n</a:t>
            </a:r>
            <a:endParaRPr lang="en-US" altLang="en-US" sz="2000" i="1" baseline="-14000" dirty="0" smtClean="0">
              <a:latin typeface="Bookman Old Style" charset="0"/>
              <a:ea typeface="ＭＳ Ｐゴシック" charset="-128"/>
            </a:endParaRPr>
          </a:p>
          <a:p>
            <a:pPr eaLnBrk="1" hangingPunct="1"/>
            <a:r>
              <a:rPr lang="en-US" altLang="en-US" sz="2000" dirty="0" err="1" smtClean="0">
                <a:ea typeface="ＭＳ Ｐゴシック" charset="-128"/>
              </a:rPr>
              <a:t>Beispiel</a:t>
            </a:r>
            <a:r>
              <a:rPr lang="en-US" altLang="en-US" sz="2000" dirty="0" smtClean="0">
                <a:ea typeface="ＭＳ Ｐゴシック" charset="-128"/>
              </a:rPr>
              <a:t>: f</a:t>
            </a:r>
            <a:r>
              <a:rPr lang="en-US" altLang="en-US" sz="2000" baseline="-25000" dirty="0" smtClean="0">
                <a:ea typeface="ＭＳ Ｐゴシック" charset="-128"/>
              </a:rPr>
              <a:t>1</a:t>
            </a:r>
            <a:r>
              <a:rPr lang="en-US" altLang="en-US" sz="2000" dirty="0" smtClean="0">
                <a:ea typeface="ＭＳ Ｐゴシック" charset="-128"/>
              </a:rPr>
              <a:t>=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#</a:t>
            </a:r>
            <a:r>
              <a:rPr lang="en-US" altLang="en-US" sz="2000" dirty="0" err="1" smtClean="0">
                <a:ea typeface="ＭＳ Ｐゴシック" charset="-128"/>
              </a:rPr>
              <a:t>Bauern</a:t>
            </a:r>
            <a:r>
              <a:rPr lang="en-US" altLang="en-US" sz="2000" dirty="0" smtClean="0">
                <a:ea typeface="ＭＳ Ｐゴシック" charset="-128"/>
              </a:rPr>
              <a:t>, f</a:t>
            </a:r>
            <a:r>
              <a:rPr lang="en-US" altLang="en-US" sz="2000" baseline="-25000" dirty="0" smtClean="0">
                <a:ea typeface="ＭＳ Ｐゴシック" charset="-128"/>
              </a:rPr>
              <a:t>2</a:t>
            </a:r>
            <a:r>
              <a:rPr lang="en-US" altLang="en-US" sz="2000" dirty="0" smtClean="0">
                <a:ea typeface="ＭＳ Ｐゴシック" charset="-128"/>
              </a:rPr>
              <a:t> = </a:t>
            </a:r>
            <a:r>
              <a:rPr lang="en-US" altLang="en-US" sz="2000" dirty="0" err="1" smtClean="0">
                <a:ea typeface="ＭＳ Ｐゴシック" charset="-128"/>
              </a:rPr>
              <a:t>Bewertung</a:t>
            </a:r>
            <a:r>
              <a:rPr lang="en-US" altLang="en-US" sz="2000" dirty="0" smtClean="0">
                <a:ea typeface="ＭＳ Ｐゴシック" charset="-128"/>
              </a:rPr>
              <a:t> #</a:t>
            </a:r>
            <a:r>
              <a:rPr lang="en-US" altLang="en-US" sz="2000" dirty="0" err="1" smtClean="0">
                <a:ea typeface="ＭＳ Ｐゴシック" charset="-128"/>
              </a:rPr>
              <a:t>Türme</a:t>
            </a:r>
            <a:r>
              <a:rPr lang="en-US" altLang="en-US" sz="2000" dirty="0" smtClean="0">
                <a:ea typeface="ＭＳ Ｐゴシック" charset="-128"/>
              </a:rPr>
              <a:t>, </a:t>
            </a:r>
            <a:r>
              <a:rPr lang="is-IS" altLang="en-US" sz="2000" dirty="0" smtClean="0">
                <a:ea typeface="ＭＳ Ｐゴシック" charset="-128"/>
              </a:rPr>
              <a:t>…</a:t>
            </a:r>
            <a:br>
              <a:rPr lang="is-IS" altLang="en-US" sz="2000" dirty="0" smtClean="0">
                <a:ea typeface="ＭＳ Ｐゴシック" charset="-128"/>
              </a:rPr>
            </a:br>
            <a:r>
              <a:rPr lang="is-IS" altLang="en-US" sz="2000" dirty="0" smtClean="0">
                <a:ea typeface="ＭＳ Ｐゴシック" charset="-128"/>
              </a:rPr>
              <a:t>w</a:t>
            </a:r>
            <a:r>
              <a:rPr lang="is-IS" altLang="en-US" sz="2000" baseline="-25000" dirty="0" smtClean="0">
                <a:ea typeface="ＭＳ Ｐゴシック" charset="-128"/>
              </a:rPr>
              <a:t>1</a:t>
            </a:r>
            <a:r>
              <a:rPr lang="is-IS" altLang="en-US" sz="2000" dirty="0" smtClean="0">
                <a:ea typeface="ＭＳ Ｐゴシック" charset="-128"/>
              </a:rPr>
              <a:t> = Gewicht </a:t>
            </a:r>
            <a:r>
              <a:rPr lang="en-US" altLang="en-US" sz="2000" dirty="0" smtClean="0">
                <a:ea typeface="ＭＳ Ｐゴシック" charset="-128"/>
              </a:rPr>
              <a:t>#</a:t>
            </a:r>
            <a:r>
              <a:rPr lang="en-US" altLang="en-US" sz="2000" dirty="0" err="1" smtClean="0">
                <a:ea typeface="ＭＳ Ｐゴシック" charset="-128"/>
              </a:rPr>
              <a:t>Bauern</a:t>
            </a:r>
            <a:r>
              <a:rPr lang="en-US" altLang="en-US" sz="2000" dirty="0" smtClean="0">
                <a:ea typeface="ＭＳ Ｐゴシック" charset="-128"/>
              </a:rPr>
              <a:t>, w</a:t>
            </a:r>
            <a:r>
              <a:rPr lang="en-US" altLang="en-US" sz="2000" baseline="-25000" dirty="0" smtClean="0">
                <a:ea typeface="ＭＳ Ｐゴシック" charset="-128"/>
              </a:rPr>
              <a:t>2</a:t>
            </a:r>
            <a:r>
              <a:rPr lang="en-US" altLang="en-US" sz="2000" dirty="0" smtClean="0">
                <a:ea typeface="ＭＳ Ｐゴシック" charset="-128"/>
              </a:rPr>
              <a:t> = </a:t>
            </a:r>
            <a:r>
              <a:rPr lang="en-US" altLang="en-US" sz="2000" dirty="0" err="1" smtClean="0">
                <a:ea typeface="ＭＳ Ｐゴシック" charset="-128"/>
              </a:rPr>
              <a:t>Gewicht</a:t>
            </a:r>
            <a:r>
              <a:rPr lang="en-US" altLang="en-US" sz="2000" dirty="0" smtClean="0">
                <a:ea typeface="ＭＳ Ｐゴシック" charset="-128"/>
              </a:rPr>
              <a:t> #</a:t>
            </a:r>
            <a:r>
              <a:rPr lang="en-US" altLang="en-US" sz="2000" dirty="0" err="1" smtClean="0">
                <a:ea typeface="ＭＳ Ｐゴシック" charset="-128"/>
              </a:rPr>
              <a:t>Türme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br>
              <a:rPr lang="en-US" altLang="en-US" sz="2000" dirty="0" smtClean="0">
                <a:ea typeface="ＭＳ Ｐゴシック" charset="-128"/>
              </a:rPr>
            </a:br>
            <a:r>
              <a:rPr lang="en-US" altLang="en-US" sz="2000" dirty="0" smtClean="0">
                <a:ea typeface="ＭＳ Ｐゴシック" charset="-128"/>
              </a:rPr>
              <a:t>(</a:t>
            </a:r>
            <a:r>
              <a:rPr lang="en-US" altLang="en-US" sz="2000" dirty="0" err="1" smtClean="0">
                <a:ea typeface="ＭＳ Ｐゴシック" charset="-128"/>
              </a:rPr>
              <a:t>Gewichte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können</a:t>
            </a:r>
            <a:r>
              <a:rPr lang="en-US" altLang="en-US" sz="2000" dirty="0" smtClean="0">
                <a:ea typeface="ＭＳ Ｐゴシック" charset="-128"/>
              </a:rPr>
              <a:t> von der </a:t>
            </a:r>
            <a:r>
              <a:rPr lang="en-US" altLang="en-US" sz="2000" dirty="0" err="1" smtClean="0">
                <a:ea typeface="ＭＳ Ｐゴシック" charset="-128"/>
              </a:rPr>
              <a:t>Suchtiefe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abhängen</a:t>
            </a:r>
            <a:r>
              <a:rPr lang="en-US" altLang="en-US" sz="2000" dirty="0" smtClean="0">
                <a:ea typeface="ＭＳ Ｐゴシック" charset="-128"/>
              </a:rPr>
              <a:t>)</a:t>
            </a:r>
            <a:endParaRPr lang="en-US" altLang="en-US" sz="2000" dirty="0">
              <a:latin typeface="Times New Roman" charset="0"/>
              <a:ea typeface="ＭＳ Ｐゴシック" charset="-128"/>
            </a:endParaRPr>
          </a:p>
        </p:txBody>
      </p:sp>
      <p:pic>
        <p:nvPicPr>
          <p:cNvPr id="972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98153"/>
            <a:ext cx="58070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>
                <a:ea typeface="ＭＳ Ｐゴシック" charset="-128"/>
              </a:rPr>
              <a:t>Max-Value mit CUTOFF und EVAL</a:t>
            </a:r>
            <a:endParaRPr lang="de-DE" altLang="en-US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658100" cy="314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5576" y="1844824"/>
            <a:ext cx="7858779" cy="508000"/>
            <a:chOff x="1043608" y="2272928"/>
            <a:chExt cx="7858779" cy="50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272928"/>
              <a:ext cx="6083300" cy="50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102187" y="2345814"/>
              <a:ext cx="180020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97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Minimax </a:t>
            </a:r>
            <a:r>
              <a:rPr lang="en-US" altLang="en-US" dirty="0" err="1">
                <a:ea typeface="ＭＳ Ｐゴシック" charset="-128"/>
              </a:rPr>
              <a:t>mit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CUTOFF: </a:t>
            </a:r>
            <a:r>
              <a:rPr lang="en-US" altLang="en-US" dirty="0" err="1">
                <a:ea typeface="ＭＳ Ｐゴシック" charset="-128"/>
              </a:rPr>
              <a:t>Brauchbarer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Algorithmus</a:t>
            </a:r>
            <a:r>
              <a:rPr lang="en-US" altLang="en-US" dirty="0">
                <a:ea typeface="ＭＳ Ｐゴシック" charset="-128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MinimaxCUTOFF</a:t>
            </a:r>
            <a:r>
              <a:rPr lang="en-US" dirty="0" smtClean="0"/>
              <a:t> is </a:t>
            </a:r>
            <a:r>
              <a:rPr lang="en-US" dirty="0" err="1" smtClean="0"/>
              <a:t>identisch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MinimaxVALUE</a:t>
            </a:r>
            <a:r>
              <a:rPr lang="en-US" dirty="0" smtClean="0"/>
              <a:t> </a:t>
            </a:r>
            <a:r>
              <a:rPr lang="en-US" dirty="0" err="1" smtClean="0"/>
              <a:t>außer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TERMINAL?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ersetzt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CUTOFF?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UTILITY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ersetzt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EVAL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Funktioniert</a:t>
            </a:r>
            <a:r>
              <a:rPr lang="en-US" dirty="0" smtClean="0"/>
              <a:t> das in der Praxis?</a:t>
            </a:r>
          </a:p>
          <a:p>
            <a:pPr marL="0" indent="0">
              <a:buNone/>
            </a:pPr>
            <a:r>
              <a:rPr lang="en-US" dirty="0" err="1" smtClean="0"/>
              <a:t>b</a:t>
            </a:r>
            <a:r>
              <a:rPr lang="en-US" baseline="30000" dirty="0" err="1" smtClean="0"/>
              <a:t>m</a:t>
            </a:r>
            <a:r>
              <a:rPr lang="en-US" dirty="0" smtClean="0"/>
              <a:t> = 10</a:t>
            </a:r>
            <a:r>
              <a:rPr lang="en-US" baseline="30000" dirty="0" smtClean="0"/>
              <a:t>6</a:t>
            </a:r>
            <a:r>
              <a:rPr lang="en-US" dirty="0" smtClean="0"/>
              <a:t>, b = 35   </a:t>
            </a:r>
            <a:r>
              <a:rPr lang="en-US" dirty="0" smtClean="0">
                <a:sym typeface="Wingdings"/>
              </a:rPr>
              <a:t> m = 4</a:t>
            </a:r>
          </a:p>
          <a:p>
            <a:pPr marL="0" indent="0">
              <a:buNone/>
            </a:pPr>
            <a:endParaRPr lang="en-US" baseline="30000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4 </a:t>
            </a:r>
            <a:r>
              <a:rPr lang="en-US" dirty="0" err="1" smtClean="0">
                <a:sym typeface="Wingdings"/>
              </a:rPr>
              <a:t>Halbzüge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Vorausschau</a:t>
            </a:r>
            <a:r>
              <a:rPr lang="en-US" dirty="0" smtClean="0">
                <a:sym typeface="Wingdings"/>
              </a:rPr>
              <a:t>:	</a:t>
            </a:r>
            <a:r>
              <a:rPr lang="en-US" dirty="0" err="1" smtClean="0">
                <a:sym typeface="Wingdings"/>
              </a:rPr>
              <a:t>Anfängerniveau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8 </a:t>
            </a:r>
            <a:r>
              <a:rPr lang="en-US" dirty="0" err="1" smtClean="0">
                <a:sym typeface="Wingdings"/>
              </a:rPr>
              <a:t>Halbzüge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Vorausschau</a:t>
            </a:r>
            <a:r>
              <a:rPr lang="en-US" dirty="0" smtClean="0">
                <a:sym typeface="Wingdings"/>
              </a:rPr>
              <a:t>: 	</a:t>
            </a:r>
            <a:r>
              <a:rPr lang="en-US" dirty="0" err="1" smtClean="0">
                <a:sym typeface="Wingdings"/>
              </a:rPr>
              <a:t>meisterhaft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12 </a:t>
            </a:r>
            <a:r>
              <a:rPr lang="en-US" dirty="0" err="1" smtClean="0">
                <a:sym typeface="Wingdings"/>
              </a:rPr>
              <a:t>Halbzüge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Vorausschau</a:t>
            </a:r>
            <a:r>
              <a:rPr lang="en-US" dirty="0" smtClean="0">
                <a:sym typeface="Wingdings"/>
              </a:rPr>
              <a:t>:	</a:t>
            </a:r>
            <a:r>
              <a:rPr lang="de-DE" dirty="0" smtClean="0">
                <a:sym typeface="Wingdings"/>
              </a:rPr>
              <a:t>großmeisterhaft </a:t>
            </a:r>
            <a:r>
              <a:rPr lang="en-US" dirty="0">
                <a:sym typeface="Wingdings"/>
              </a:rPr>
              <a:t>(</a:t>
            </a:r>
            <a:r>
              <a:rPr lang="de-DE" dirty="0">
                <a:sym typeface="Wingdings"/>
              </a:rPr>
              <a:t>~</a:t>
            </a:r>
            <a:r>
              <a:rPr lang="de-DE" dirty="0" err="1">
                <a:sym typeface="Wingdings"/>
              </a:rPr>
              <a:t>DeepBlue</a:t>
            </a:r>
            <a:r>
              <a:rPr lang="de-DE" dirty="0" smtClean="0">
                <a:sym typeface="Wingdings"/>
              </a:rPr>
              <a:t>)</a:t>
            </a:r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61738" y="2492896"/>
            <a:ext cx="3130742" cy="1754326"/>
          </a:xfrm>
          <a:prstGeom prst="rect">
            <a:avLst/>
          </a:prstGeom>
          <a:solidFill>
            <a:srgbClr val="92D05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i="0" dirty="0" err="1" smtClean="0">
                <a:latin typeface="Tahoma" charset="0"/>
                <a:ea typeface="MS PGothic" charset="-128"/>
              </a:rPr>
              <a:t>Annahme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: 100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Sekunden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Rechenzeit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werden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pro Zug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verwendet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und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wir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können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10</a:t>
            </a:r>
            <a:r>
              <a:rPr lang="en-US" altLang="en-US" sz="1800" i="0" baseline="30000" dirty="0">
                <a:latin typeface="Tahoma" charset="0"/>
                <a:ea typeface="MS PGothic" charset="-128"/>
              </a:rPr>
              <a:t>4</a:t>
            </a:r>
            <a:r>
              <a:rPr lang="en-US" altLang="en-US" sz="1800" i="0" dirty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Knoten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/s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bewerten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;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dann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können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wir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10</a:t>
            </a:r>
            <a:r>
              <a:rPr lang="en-US" altLang="en-US" sz="1800" i="0" baseline="30000" dirty="0" smtClean="0">
                <a:latin typeface="Tahoma" charset="0"/>
                <a:ea typeface="MS PGothic" charset="-128"/>
              </a:rPr>
              <a:t>6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Knoten</a:t>
            </a:r>
            <a:r>
              <a:rPr lang="en-US" altLang="en-US" sz="1800" i="0" dirty="0" smtClean="0">
                <a:latin typeface="Tahoma" charset="0"/>
                <a:ea typeface="MS PGothic" charset="-128"/>
              </a:rPr>
              <a:t>/Zug </a:t>
            </a:r>
            <a:r>
              <a:rPr lang="en-US" altLang="en-US" sz="1800" i="0" dirty="0" err="1" smtClean="0">
                <a:latin typeface="Tahoma" charset="0"/>
                <a:ea typeface="MS PGothic" charset="-128"/>
              </a:rPr>
              <a:t>durchrechnen</a:t>
            </a:r>
            <a:endParaRPr lang="en-US" altLang="en-US" sz="1800" i="0" dirty="0">
              <a:latin typeface="Tahoma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5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Meister </a:t>
            </a:r>
            <a:r>
              <a:rPr lang="en-US" dirty="0" err="1" smtClean="0"/>
              <a:t>durch</a:t>
            </a:r>
            <a:r>
              <a:rPr lang="en-US" dirty="0" smtClean="0"/>
              <a:t> Computer </a:t>
            </a:r>
            <a:r>
              <a:rPr lang="en-US" dirty="0" err="1" smtClean="0"/>
              <a:t>geschlagen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Jahr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Dame:	1994</a:t>
            </a:r>
          </a:p>
          <a:p>
            <a:r>
              <a:rPr lang="en-US" dirty="0" err="1" smtClean="0"/>
              <a:t>Schach</a:t>
            </a:r>
            <a:r>
              <a:rPr lang="en-US" dirty="0" smtClean="0"/>
              <a:t>:	1997</a:t>
            </a:r>
          </a:p>
          <a:p>
            <a:r>
              <a:rPr lang="en-US" dirty="0" smtClean="0"/>
              <a:t>Go:		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haben</a:t>
            </a:r>
            <a:r>
              <a:rPr lang="en-US" sz="2400" dirty="0"/>
              <a:t> </a:t>
            </a:r>
            <a:r>
              <a:rPr lang="en-US" sz="2400" dirty="0" err="1" smtClean="0"/>
              <a:t>z.B</a:t>
            </a:r>
            <a:r>
              <a:rPr lang="en-US" sz="2400" dirty="0" smtClean="0"/>
              <a:t>. </a:t>
            </a:r>
            <a:r>
              <a:rPr lang="en-US" sz="2400" dirty="0" err="1" smtClean="0"/>
              <a:t>erkannt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einen</a:t>
            </a:r>
            <a:r>
              <a:rPr lang="en-US" sz="2400" dirty="0" smtClean="0"/>
              <a:t> </a:t>
            </a:r>
            <a:r>
              <a:rPr lang="en-US" sz="2400" dirty="0" err="1" smtClean="0"/>
              <a:t>Graphen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 = |V| </a:t>
            </a:r>
            <a:r>
              <a:rPr lang="en-US" sz="2400" dirty="0" smtClean="0"/>
              <a:t>und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 = |E|</a:t>
            </a:r>
            <a:r>
              <a:rPr lang="en-US" sz="2400" dirty="0" smtClean="0"/>
              <a:t> gilt:</a:t>
            </a:r>
          </a:p>
          <a:p>
            <a:pPr lvl="1"/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Tiefensuche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∈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sz="2000" dirty="0" err="1" smtClean="0">
                <a:solidFill>
                  <a:schemeClr val="hlink"/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hlink"/>
                </a:solidFill>
              </a:rPr>
              <a:t>Dijkstra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>
                <a:solidFill>
                  <a:schemeClr val="hlink"/>
                </a:solidFill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>
                <a:solidFill>
                  <a:schemeClr val="hlink"/>
                </a:solidFill>
              </a:rPr>
              <a:t>O(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log </a:t>
            </a: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+ m</a:t>
            </a:r>
            <a:r>
              <a:rPr lang="de-DE" sz="2000" dirty="0" smtClean="0">
                <a:solidFill>
                  <a:schemeClr val="hlink"/>
                </a:solidFill>
              </a:rPr>
              <a:t>) </a:t>
            </a:r>
            <a:r>
              <a:rPr lang="de-DE" sz="2000" dirty="0" smtClean="0"/>
              <a:t>mit </a:t>
            </a:r>
            <a:r>
              <a:rPr lang="de-DE" sz="2000" dirty="0" err="1" smtClean="0"/>
              <a:t>Fibonacci</a:t>
            </a:r>
            <a:r>
              <a:rPr lang="de-DE" sz="2000" dirty="0" smtClean="0"/>
              <a:t>-Heaps</a:t>
            </a:r>
          </a:p>
          <a:p>
            <a:pPr lvl="1"/>
            <a:r>
              <a:rPr lang="de-DE" sz="2000" dirty="0" smtClean="0"/>
              <a:t>Folgerung: Optimierungsprobleme</a:t>
            </a:r>
            <a:br>
              <a:rPr lang="de-DE" sz="2000" dirty="0" smtClean="0"/>
            </a:br>
            <a:r>
              <a:rPr lang="de-DE" sz="2000" dirty="0" smtClean="0"/>
              <a:t>sind linear bzw. linear-logarithmisch lösbar</a:t>
            </a:r>
          </a:p>
          <a:p>
            <a:r>
              <a:rPr lang="de-DE" sz="2400" dirty="0" smtClean="0"/>
              <a:t>Bei Spielsuchverfahren (oder auch A*) können wir den Graphen nicht sinnvoll vorher "erzeugen" und als Eingabe verwenden</a:t>
            </a:r>
          </a:p>
          <a:p>
            <a:pPr lvl="1"/>
            <a:r>
              <a:rPr lang="de-DE" sz="2000" dirty="0" smtClean="0"/>
              <a:t>Eingabe ist nur der Startknoten (Startzustand) plus Funktion zur Erzeugung von Knotennachfolgern (nächste Zustände)</a:t>
            </a:r>
          </a:p>
          <a:p>
            <a:pPr lvl="1"/>
            <a:r>
              <a:rPr lang="de-DE" sz="2000" dirty="0" smtClean="0"/>
              <a:t>Wir haben Verzweigungen im </a:t>
            </a:r>
            <a:r>
              <a:rPr lang="de-DE" sz="2000" dirty="0" err="1" smtClean="0"/>
              <a:t>Suchraum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>Probleme sind mit exponentiellem Aufwand lösbar</a:t>
            </a:r>
          </a:p>
          <a:p>
            <a:pPr lvl="1"/>
            <a:r>
              <a:rPr lang="de-DE" sz="2000" dirty="0" smtClean="0"/>
              <a:t>Folgerung: Grenzen des Einsatzes von Computern erkennbar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4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Zweipersonen-Spiele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90700"/>
            <a:ext cx="9036050" cy="47625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ea typeface="ＭＳ Ｐゴシック" charset="-128"/>
              </a:rPr>
              <a:t>Ein</a:t>
            </a:r>
            <a:r>
              <a:rPr lang="en-US" altLang="en-US" dirty="0">
                <a:ea typeface="ＭＳ Ｐゴシック" charset="-128"/>
              </a:rPr>
              <a:t> Spiel </a:t>
            </a:r>
            <a:r>
              <a:rPr lang="en-US" altLang="en-US" dirty="0" err="1">
                <a:ea typeface="ＭＳ Ｐゴシック" charset="-128"/>
              </a:rPr>
              <a:t>als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Suchproblem</a:t>
            </a:r>
            <a:r>
              <a:rPr lang="en-US" altLang="en-US" dirty="0">
                <a:ea typeface="ＭＳ Ｐゴシック" charset="-128"/>
              </a:rPr>
              <a:t> :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Anfangszustand</a:t>
            </a:r>
            <a:r>
              <a:rPr lang="en-US" altLang="en-US" dirty="0">
                <a:ea typeface="ＭＳ Ｐゴシック" charset="-128"/>
              </a:rPr>
              <a:t>: 	</a:t>
            </a:r>
            <a:r>
              <a:rPr lang="en-US" altLang="en-US" dirty="0" err="1" smtClean="0">
                <a:ea typeface="ＭＳ Ｐゴシック" charset="-128"/>
              </a:rPr>
              <a:t>Brettposition</a:t>
            </a:r>
            <a:r>
              <a:rPr lang="en-US" altLang="en-US" dirty="0" smtClean="0">
                <a:ea typeface="ＭＳ Ｐゴシック" charset="-128"/>
              </a:rPr>
              <a:t> und </a:t>
            </a:r>
            <a:r>
              <a:rPr lang="en-US" altLang="en-US" dirty="0" err="1" smtClean="0">
                <a:ea typeface="ＭＳ Ｐゴシック" charset="-128"/>
              </a:rPr>
              <a:t>erster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Spieler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Operatoren</a:t>
            </a:r>
            <a:r>
              <a:rPr lang="en-US" altLang="en-US" dirty="0">
                <a:ea typeface="ＭＳ Ｐゴシック" charset="-128"/>
              </a:rPr>
              <a:t> (</a:t>
            </a:r>
            <a:r>
              <a:rPr lang="en-US" altLang="en-US" dirty="0" err="1">
                <a:ea typeface="ＭＳ Ｐゴシック" charset="-128"/>
              </a:rPr>
              <a:t>Züge</a:t>
            </a:r>
            <a:r>
              <a:rPr lang="en-US" altLang="en-US" dirty="0">
                <a:ea typeface="ＭＳ Ｐゴシック" charset="-128"/>
              </a:rPr>
              <a:t>): 	</a:t>
            </a:r>
            <a:r>
              <a:rPr lang="en-US" altLang="en-US" dirty="0" smtClean="0">
                <a:ea typeface="ＭＳ Ｐゴシック" charset="-128"/>
              </a:rPr>
              <a:t>In </a:t>
            </a:r>
            <a:r>
              <a:rPr lang="en-US" altLang="en-US" dirty="0" err="1" smtClean="0">
                <a:ea typeface="ＭＳ Ｐゴシック" charset="-128"/>
              </a:rPr>
              <a:t>Brettposition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legale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Züge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Endzustand</a:t>
            </a:r>
            <a:r>
              <a:rPr lang="en-US" altLang="en-US" dirty="0">
                <a:ea typeface="ＭＳ Ｐゴシック" charset="-128"/>
              </a:rPr>
              <a:t>: 		</a:t>
            </a:r>
            <a:r>
              <a:rPr lang="en-US" altLang="en-US" dirty="0" err="1" smtClean="0">
                <a:ea typeface="ＭＳ Ｐゴシック" charset="-128"/>
              </a:rPr>
              <a:t>Bedingungen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Spielende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charset="-128"/>
              </a:rPr>
              <a:t>Nützlichkeitsfunktion</a:t>
            </a:r>
            <a:r>
              <a:rPr lang="en-US" altLang="en-US" dirty="0">
                <a:ea typeface="ＭＳ Ｐゴシック" charset="-128"/>
              </a:rPr>
              <a:t>: 	</a:t>
            </a:r>
            <a:r>
              <a:rPr lang="en-US" altLang="en-US" dirty="0" smtClean="0">
                <a:ea typeface="ＭＳ Ｐゴシック" charset="-128"/>
              </a:rPr>
              <a:t>Num. Wert 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Ausgang</a:t>
            </a:r>
            <a:r>
              <a:rPr lang="en-US" altLang="en-US" dirty="0" smtClean="0">
                <a:ea typeface="ＭＳ Ｐゴシック" charset="-128"/>
              </a:rPr>
              <a:t> des Spiels 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				-1, 0, 1 </a:t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				</a:t>
            </a:r>
            <a:r>
              <a:rPr lang="en-US" altLang="en-US" dirty="0" err="1" smtClean="0">
                <a:ea typeface="ＭＳ Ｐゴシック" charset="-128"/>
              </a:rPr>
              <a:t>für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verloren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unentschieden</a:t>
            </a:r>
            <a:r>
              <a:rPr lang="en-US" altLang="en-US" dirty="0" smtClean="0">
                <a:ea typeface="ＭＳ Ｐゴシック" charset="-128"/>
              </a:rPr>
              <a:t>, </a:t>
            </a:r>
            <a:r>
              <a:rPr lang="en-US" altLang="en-US" dirty="0" err="1" smtClean="0">
                <a:ea typeface="ＭＳ Ｐゴシック" charset="-128"/>
              </a:rPr>
              <a:t>gewonnen</a:t>
            </a:r>
            <a:r>
              <a:rPr lang="en-US" altLang="en-US" dirty="0" smtClean="0">
                <a:ea typeface="ＭＳ Ｐゴシック" charset="-128"/>
              </a:rPr>
              <a:t/>
            </a:r>
            <a:br>
              <a:rPr lang="en-US" altLang="en-US" dirty="0" smtClean="0">
                <a:ea typeface="ＭＳ Ｐゴシック" charset="-128"/>
              </a:rPr>
            </a:br>
            <a:r>
              <a:rPr lang="en-US" altLang="en-US" dirty="0" smtClean="0">
                <a:ea typeface="ＭＳ Ｐゴシック" charset="-128"/>
              </a:rPr>
              <a:t>				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(Payoff- </a:t>
            </a:r>
            <a:r>
              <a:rPr lang="en-US" altLang="en-US" dirty="0" err="1" smtClean="0">
                <a:ea typeface="ＭＳ Ｐゴシック" charset="-128"/>
              </a:rPr>
              <a:t>oder</a:t>
            </a:r>
            <a:r>
              <a:rPr lang="en-US" altLang="en-US" dirty="0" smtClean="0">
                <a:ea typeface="ＭＳ Ｐゴシック" charset="-128"/>
              </a:rPr>
              <a:t> Utility-</a:t>
            </a:r>
            <a:r>
              <a:rPr lang="en-US" altLang="en-US" dirty="0" err="1" smtClean="0">
                <a:ea typeface="ＭＳ Ｐゴシック" charset="-128"/>
              </a:rPr>
              <a:t>Funktion</a:t>
            </a:r>
            <a:r>
              <a:rPr lang="en-US" altLang="en-US" dirty="0" smtClean="0"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6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Entwurfsmuster</a:t>
            </a:r>
            <a:r>
              <a:rPr lang="en-US" dirty="0" smtClean="0"/>
              <a:t> </a:t>
            </a:r>
            <a:r>
              <a:rPr lang="en-US" dirty="0" err="1" smtClean="0"/>
              <a:t>Suchraumbeschneidung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Unser Problem: </a:t>
            </a:r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 err="1" smtClean="0"/>
              <a:t>besten</a:t>
            </a:r>
            <a:r>
              <a:rPr lang="en-US" dirty="0" smtClean="0"/>
              <a:t> Zug</a:t>
            </a:r>
          </a:p>
          <a:p>
            <a:r>
              <a:rPr lang="en-US" dirty="0" err="1" smtClean="0"/>
              <a:t>Entscheidung</a:t>
            </a:r>
            <a:r>
              <a:rPr lang="en-US" dirty="0" smtClean="0"/>
              <a:t> des Problems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in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Graphen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der </a:t>
            </a:r>
            <a:r>
              <a:rPr lang="en-US" dirty="0" err="1" smtClean="0"/>
              <a:t>Idee</a:t>
            </a:r>
            <a:r>
              <a:rPr lang="en-US" dirty="0" smtClean="0"/>
              <a:t>, den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err="1" smtClean="0"/>
              <a:t>Suchraum</a:t>
            </a:r>
            <a:r>
              <a:rPr lang="en-US" dirty="0" smtClean="0"/>
              <a:t> </a:t>
            </a:r>
            <a:r>
              <a:rPr lang="en-US" dirty="0" err="1" smtClean="0"/>
              <a:t>systematisch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bescheiden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ohne die richtige Lösung zu verlieren</a:t>
            </a:r>
          </a:p>
          <a:p>
            <a:endParaRPr lang="is-IS" dirty="0"/>
          </a:p>
          <a:p>
            <a:r>
              <a:rPr lang="is-IS" dirty="0" smtClean="0"/>
              <a:t>Später: </a:t>
            </a:r>
            <a:br>
              <a:rPr lang="is-IS" dirty="0" smtClean="0"/>
            </a:br>
            <a:r>
              <a:rPr lang="is-IS" dirty="0" smtClean="0"/>
              <a:t>Suchraumbeschneidung als Approximation</a:t>
            </a:r>
            <a:br>
              <a:rPr lang="is-IS" dirty="0" smtClean="0"/>
            </a:br>
            <a:r>
              <a:rPr lang="is-IS" dirty="0" smtClean="0"/>
              <a:t>aber mit praktikablem Laufzeitverhalten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Beispiel</a:t>
            </a:r>
            <a:r>
              <a:rPr lang="en-US" altLang="en-US" dirty="0" smtClean="0">
                <a:ea typeface="ＭＳ Ｐゴシック" charset="-128"/>
              </a:rPr>
              <a:t>: </a:t>
            </a:r>
            <a:r>
              <a:rPr lang="en-US" altLang="en-US" dirty="0">
                <a:ea typeface="ＭＳ Ｐゴシック" charset="-128"/>
              </a:rPr>
              <a:t>Tic-Tac-Toe</a:t>
            </a:r>
          </a:p>
        </p:txBody>
      </p:sp>
      <p:pic>
        <p:nvPicPr>
          <p:cNvPr id="22530" name="Picture 3" descr="tic-t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 b="13333"/>
          <a:stretch>
            <a:fillRect/>
          </a:stretch>
        </p:blipFill>
        <p:spPr bwMode="auto">
          <a:xfrm>
            <a:off x="1066800" y="1340768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4724400" y="137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Minimax-</a:t>
            </a:r>
            <a:r>
              <a:rPr lang="en-US" altLang="en-US" dirty="0" err="1" smtClean="0">
                <a:ea typeface="ＭＳ Ｐゴシック" charset="-128"/>
              </a:rPr>
              <a:t>Algorithmus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Optimales</a:t>
            </a:r>
            <a:r>
              <a:rPr lang="en-US" altLang="en-US" sz="2000" dirty="0" smtClean="0">
                <a:ea typeface="ＭＳ Ｐゴシック" charset="-128"/>
              </a:rPr>
              <a:t> Spiel </a:t>
            </a:r>
            <a:r>
              <a:rPr lang="en-US" altLang="en-US" sz="2000" dirty="0" err="1" smtClean="0">
                <a:ea typeface="ＭＳ Ｐゴシック" charset="-128"/>
              </a:rPr>
              <a:t>für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deterministische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Umgebungen</a:t>
            </a:r>
            <a:r>
              <a:rPr lang="en-US" altLang="en-US" sz="2000" dirty="0" smtClean="0">
                <a:ea typeface="ＭＳ Ｐゴシック" charset="-128"/>
              </a:rPr>
              <a:t> und </a:t>
            </a:r>
            <a:r>
              <a:rPr lang="en-US" altLang="en-US" sz="2000" dirty="0" err="1" smtClean="0">
                <a:ea typeface="ＭＳ Ｐゴシック" charset="-128"/>
              </a:rPr>
              <a:t>perfekte</a:t>
            </a:r>
            <a:r>
              <a:rPr lang="en-US" altLang="en-US" sz="2000" dirty="0" smtClean="0">
                <a:ea typeface="ＭＳ Ｐゴシック" charset="-128"/>
              </a:rPr>
              <a:t> Info</a:t>
            </a:r>
            <a:endParaRPr lang="en-US" altLang="en-US" sz="2000" dirty="0"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b="1" dirty="0" err="1" smtClean="0">
                <a:ea typeface="ＭＳ Ｐゴシック" charset="-128"/>
              </a:rPr>
              <a:t>Basisidee</a:t>
            </a:r>
            <a:r>
              <a:rPr lang="en-US" altLang="en-US" sz="2000" b="1" dirty="0" smtClean="0">
                <a:ea typeface="ＭＳ Ｐゴシック" charset="-128"/>
              </a:rPr>
              <a:t>: </a:t>
            </a:r>
            <a:r>
              <a:rPr lang="en-US" altLang="en-US" sz="2000" dirty="0" err="1" smtClean="0">
                <a:ea typeface="ＭＳ Ｐゴシック" charset="-128"/>
              </a:rPr>
              <a:t>Wähle</a:t>
            </a:r>
            <a:r>
              <a:rPr lang="en-US" altLang="en-US" sz="2000" dirty="0" smtClean="0">
                <a:ea typeface="ＭＳ Ｐゴシック" charset="-128"/>
              </a:rPr>
              <a:t> Zug </a:t>
            </a:r>
            <a:r>
              <a:rPr lang="en-US" altLang="en-US" sz="2000" dirty="0" err="1" smtClean="0">
                <a:ea typeface="ＭＳ Ｐゴシック" charset="-128"/>
              </a:rPr>
              <a:t>mit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höchstem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Nützlichkeitswert</a:t>
            </a:r>
            <a:r>
              <a:rPr lang="en-US" altLang="en-US" sz="2000" dirty="0" smtClean="0">
                <a:ea typeface="ＭＳ Ｐゴシック" charset="-128"/>
              </a:rPr>
              <a:t> in Relation </a:t>
            </a:r>
            <a:r>
              <a:rPr lang="en-US" altLang="en-US" sz="2000" dirty="0" err="1" smtClean="0">
                <a:ea typeface="ＭＳ Ｐゴシック" charset="-128"/>
              </a:rPr>
              <a:t>zum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besten</a:t>
            </a:r>
            <a:r>
              <a:rPr lang="en-US" altLang="en-US" sz="2000" dirty="0" smtClean="0">
                <a:ea typeface="ＭＳ Ｐゴシック" charset="-128"/>
              </a:rPr>
              <a:t> Spiel des </a:t>
            </a:r>
            <a:r>
              <a:rPr lang="en-US" altLang="en-US" sz="2000" dirty="0" err="1" smtClean="0">
                <a:ea typeface="ＭＳ Ｐゴシック" charset="-128"/>
              </a:rPr>
              <a:t>Gegners</a:t>
            </a:r>
            <a:endParaRPr lang="en-US" altLang="en-US" sz="2000" b="1" dirty="0"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endParaRPr lang="en-US" altLang="en-US" sz="2000" b="1" dirty="0" smtClean="0">
              <a:solidFill>
                <a:srgbClr val="0066FF"/>
              </a:solidFill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b="1" dirty="0" err="1" smtClean="0">
                <a:solidFill>
                  <a:srgbClr val="0066FF"/>
                </a:solidFill>
                <a:ea typeface="ＭＳ Ｐゴシック" charset="-128"/>
              </a:rPr>
              <a:t>Algorithmus</a:t>
            </a:r>
            <a:r>
              <a:rPr lang="en-US" altLang="en-US" sz="2000" b="1" dirty="0" smtClean="0">
                <a:solidFill>
                  <a:srgbClr val="0066FF"/>
                </a:solidFill>
                <a:ea typeface="ＭＳ Ｐゴシック" charset="-128"/>
              </a:rPr>
              <a:t>:</a:t>
            </a:r>
            <a:r>
              <a:rPr lang="en-US" altLang="en-US" sz="2000" b="1" dirty="0" smtClean="0">
                <a:ea typeface="ＭＳ Ｐゴシック" charset="-128"/>
              </a:rPr>
              <a:t> </a:t>
            </a:r>
            <a:endParaRPr lang="en-US" altLang="en-US" sz="20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 smtClean="0">
                <a:ea typeface="ＭＳ Ｐゴシック" charset="-128"/>
              </a:rPr>
              <a:t>Generiere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Spielbaum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vollständig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 smtClean="0">
                <a:ea typeface="ＭＳ Ｐゴシック" charset="-128"/>
              </a:rPr>
              <a:t>Bestimme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Nützlichkeit</a:t>
            </a:r>
            <a:r>
              <a:rPr lang="en-US" altLang="en-US" sz="1800" dirty="0" smtClean="0">
                <a:ea typeface="ＭＳ Ｐゴシック" charset="-128"/>
              </a:rPr>
              <a:t> der </a:t>
            </a:r>
            <a:r>
              <a:rPr lang="en-US" altLang="en-US" sz="1800" dirty="0" err="1" smtClean="0">
                <a:ea typeface="ＭＳ Ｐゴシック" charset="-128"/>
              </a:rPr>
              <a:t>Endzustände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err="1" smtClean="0">
                <a:ea typeface="ＭＳ Ｐゴシック" charset="-128"/>
              </a:rPr>
              <a:t>Propagiere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Nützlichkeitswerte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im</a:t>
            </a:r>
            <a:r>
              <a:rPr lang="en-US" altLang="en-US" sz="1800" dirty="0" smtClean="0">
                <a:ea typeface="ＭＳ Ｐゴシック" charset="-128"/>
              </a:rPr>
              <a:t> Baum </a:t>
            </a:r>
            <a:r>
              <a:rPr lang="en-US" altLang="en-US" sz="1800" dirty="0" err="1" smtClean="0">
                <a:ea typeface="ＭＳ Ｐゴシック" charset="-128"/>
              </a:rPr>
              <a:t>nach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oben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durch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Anwendung</a:t>
            </a:r>
            <a:r>
              <a:rPr lang="en-US" altLang="en-US" sz="1800" dirty="0" smtClean="0">
                <a:ea typeface="ＭＳ Ｐゴシック" charset="-128"/>
              </a:rPr>
              <a:t> der </a:t>
            </a:r>
            <a:r>
              <a:rPr lang="en-US" altLang="en-US" sz="1800" dirty="0" err="1" smtClean="0">
                <a:ea typeface="ＭＳ Ｐゴシック" charset="-128"/>
              </a:rPr>
              <a:t>Operatoren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smtClean="0">
                <a:latin typeface="Helvetica" charset="0"/>
                <a:ea typeface="ＭＳ Ｐゴシック" charset="-128"/>
              </a:rPr>
              <a:t>MIN</a:t>
            </a:r>
            <a:r>
              <a:rPr lang="en-US" altLang="en-US" sz="1800" dirty="0" smtClean="0">
                <a:ea typeface="ＭＳ Ｐゴシック" charset="-128"/>
              </a:rPr>
              <a:t> und </a:t>
            </a:r>
            <a:r>
              <a:rPr lang="en-US" altLang="en-US" sz="1800" dirty="0">
                <a:latin typeface="Helvetica" charset="0"/>
                <a:ea typeface="ＭＳ Ｐゴシック" charset="-128"/>
              </a:rPr>
              <a:t>MAX</a:t>
            </a:r>
            <a:r>
              <a:rPr lang="en-US" altLang="en-US" sz="1800" dirty="0">
                <a:ea typeface="ＭＳ Ｐゴシック" charset="-128"/>
              </a:rPr>
              <a:t> </a:t>
            </a:r>
            <a:r>
              <a:rPr lang="en-US" altLang="en-US" sz="1800" dirty="0" smtClean="0">
                <a:ea typeface="ＭＳ Ｐゴシック" charset="-128"/>
              </a:rPr>
              <a:t>auf die </a:t>
            </a:r>
            <a:r>
              <a:rPr lang="en-US" altLang="en-US" sz="1800" dirty="0" err="1" smtClean="0">
                <a:ea typeface="ＭＳ Ｐゴシック" charset="-128"/>
              </a:rPr>
              <a:t>Knoten</a:t>
            </a:r>
            <a:r>
              <a:rPr lang="en-US" altLang="en-US" sz="1800" dirty="0" smtClean="0">
                <a:ea typeface="ＭＳ Ｐゴシック" charset="-128"/>
              </a:rPr>
              <a:t> in der </a:t>
            </a:r>
            <a:r>
              <a:rPr lang="en-US" altLang="en-US" sz="1800" dirty="0" err="1" smtClean="0">
                <a:ea typeface="ＭＳ Ｐゴシック" charset="-128"/>
              </a:rPr>
              <a:t>jeweiligen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Ebene</a:t>
            </a:r>
            <a:endParaRPr lang="en-US" altLang="en-US" sz="1800" dirty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dirty="0" smtClean="0">
                <a:ea typeface="ＭＳ Ｐゴシック" charset="-128"/>
              </a:rPr>
              <a:t>An der </a:t>
            </a:r>
            <a:r>
              <a:rPr lang="en-US" altLang="en-US" sz="1800" dirty="0" err="1" smtClean="0">
                <a:ea typeface="ＭＳ Ｐゴシック" charset="-128"/>
              </a:rPr>
              <a:t>Wurzel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wähle</a:t>
            </a:r>
            <a:r>
              <a:rPr lang="en-US" altLang="en-US" sz="1800" dirty="0" smtClean="0">
                <a:ea typeface="ＭＳ Ｐゴシック" charset="-128"/>
              </a:rPr>
              <a:t> den Zug </a:t>
            </a:r>
            <a:r>
              <a:rPr lang="en-US" altLang="en-US" sz="1800" dirty="0" err="1" smtClean="0">
                <a:ea typeface="ＭＳ Ｐゴシック" charset="-128"/>
              </a:rPr>
              <a:t>mit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maximalem</a:t>
            </a:r>
            <a:r>
              <a:rPr lang="en-US" altLang="en-US" sz="1800" dirty="0" smtClean="0">
                <a:ea typeface="ＭＳ Ｐゴシック" charset="-128"/>
              </a:rPr>
              <a:t> </a:t>
            </a:r>
            <a:r>
              <a:rPr lang="en-US" altLang="en-US" sz="1800" dirty="0" err="1" smtClean="0">
                <a:ea typeface="ＭＳ Ｐゴシック" charset="-128"/>
              </a:rPr>
              <a:t>Nützlichkeitswert</a:t>
            </a:r>
            <a:endParaRPr lang="en-US" altLang="en-US" sz="1800" dirty="0" smtClean="0">
              <a:ea typeface="ＭＳ Ｐゴシック" charset="-128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1800" dirty="0">
              <a:ea typeface="ＭＳ Ｐゴシック" charset="-128"/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altLang="en-US" sz="2000" dirty="0" err="1" smtClean="0">
                <a:ea typeface="ＭＳ Ｐゴシック" charset="-128"/>
              </a:rPr>
              <a:t>Schritte</a:t>
            </a:r>
            <a:r>
              <a:rPr lang="en-US" altLang="en-US" sz="2000" dirty="0" smtClean="0">
                <a:ea typeface="ＭＳ Ｐゴシック" charset="-128"/>
              </a:rPr>
              <a:t> 2 und 3 </a:t>
            </a:r>
            <a:r>
              <a:rPr lang="en-US" altLang="en-US" sz="2000" dirty="0" err="1" smtClean="0">
                <a:ea typeface="ＭＳ Ｐゴシック" charset="-128"/>
              </a:rPr>
              <a:t>nehmen</a:t>
            </a:r>
            <a:r>
              <a:rPr lang="en-US" altLang="en-US" sz="2000" dirty="0" smtClean="0">
                <a:ea typeface="ＭＳ Ｐゴシック" charset="-128"/>
              </a:rPr>
              <a:t> an, </a:t>
            </a:r>
            <a:r>
              <a:rPr lang="en-US" altLang="en-US" sz="2000" dirty="0" err="1" smtClean="0">
                <a:ea typeface="ＭＳ Ｐゴシック" charset="-128"/>
              </a:rPr>
              <a:t>dass</a:t>
            </a:r>
            <a:r>
              <a:rPr lang="en-US" altLang="en-US" sz="2000" dirty="0" smtClean="0">
                <a:ea typeface="ＭＳ Ｐゴシック" charset="-128"/>
              </a:rPr>
              <a:t> der </a:t>
            </a:r>
            <a:r>
              <a:rPr lang="en-US" altLang="en-US" sz="2000" dirty="0" err="1" smtClean="0">
                <a:ea typeface="ＭＳ Ｐゴシック" charset="-128"/>
              </a:rPr>
              <a:t>Gegner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perfekt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err="1" smtClean="0">
                <a:ea typeface="ＭＳ Ｐゴシック" charset="-128"/>
              </a:rPr>
              <a:t>spielt</a:t>
            </a:r>
            <a:r>
              <a:rPr lang="en-US" altLang="en-US" sz="2000" dirty="0" smtClean="0">
                <a:ea typeface="ＭＳ Ｐゴシック" charset="-128"/>
              </a:rPr>
              <a:t>.</a:t>
            </a:r>
            <a:endParaRPr lang="en-US" altLang="en-US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6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charset="-128"/>
              </a:rPr>
              <a:t>Erzeuge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Spielbaum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352259" name="Group 3"/>
          <p:cNvGraphicFramePr>
            <a:graphicFrameLocks noGrp="1"/>
          </p:cNvGraphicFramePr>
          <p:nvPr/>
        </p:nvGraphicFramePr>
        <p:xfrm>
          <a:off x="4189413" y="1876425"/>
          <a:ext cx="789171" cy="1554192"/>
        </p:xfrm>
        <a:graphic>
          <a:graphicData uri="http://schemas.openxmlformats.org/drawingml/2006/table">
            <a:tbl>
              <a:tblPr/>
              <a:tblGrid>
                <a:gridCol w="254000"/>
                <a:gridCol w="327025"/>
                <a:gridCol w="208146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Times" charset="0"/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Lucida Grand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ea typeface="MS PGothic" charset="-128"/>
                      </a:endParaRPr>
                    </a:p>
                  </a:txBody>
                  <a:tcPr marL="91373" marR="91373"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1496</Words>
  <Application>Microsoft Macintosh PowerPoint</Application>
  <PresentationFormat>On-screen Show (4:3)</PresentationFormat>
  <Paragraphs>676</Paragraphs>
  <Slides>47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Bookman Old Style</vt:lpstr>
      <vt:lpstr>Calibri</vt:lpstr>
      <vt:lpstr>Gulim</vt:lpstr>
      <vt:lpstr>Helvetica</vt:lpstr>
      <vt:lpstr>Lucida Grande</vt:lpstr>
      <vt:lpstr>MS PGothic</vt:lpstr>
      <vt:lpstr>ＭＳ Ｐゴシック</vt:lpstr>
      <vt:lpstr>Myriad Pro</vt:lpstr>
      <vt:lpstr>Symbol</vt:lpstr>
      <vt:lpstr>Tahoma</vt:lpstr>
      <vt:lpstr>Times</vt:lpstr>
      <vt:lpstr>Times New Roman</vt:lpstr>
      <vt:lpstr>Wingdings</vt:lpstr>
      <vt:lpstr>Arial</vt:lpstr>
      <vt:lpstr>7_Standarddesign</vt:lpstr>
      <vt:lpstr>Image</vt:lpstr>
      <vt:lpstr>Algorithmen und Datenstrukturen</vt:lpstr>
      <vt:lpstr>Suchgraphen für 2-Personen-Nullsummenspiele </vt:lpstr>
      <vt:lpstr>Typen von Spielen</vt:lpstr>
      <vt:lpstr>Zweipersonen-Spiele</vt:lpstr>
      <vt:lpstr>Zweipersonen-Spiele</vt:lpstr>
      <vt:lpstr>Entwurfsmuster Suchraumbeschneidung</vt:lpstr>
      <vt:lpstr>Beispiel: Tic-Tac-Toe</vt:lpstr>
      <vt:lpstr>Minimax-Algorithmus</vt:lpstr>
      <vt:lpstr>Erzeuge Spielbaum</vt:lpstr>
      <vt:lpstr>Erzeuge Spielbaum</vt:lpstr>
      <vt:lpstr>Erzeuge Spielbaum</vt:lpstr>
      <vt:lpstr>Erzeuge Spielbaum</vt:lpstr>
      <vt:lpstr>Ein Teilbaum</vt:lpstr>
      <vt:lpstr>Was ist ein guter Zug?</vt:lpstr>
      <vt:lpstr>Minimax</vt:lpstr>
      <vt:lpstr>Minimax</vt:lpstr>
      <vt:lpstr>Minimax</vt:lpstr>
      <vt:lpstr>Minimax</vt:lpstr>
      <vt:lpstr>Minimax: Rekursive Implementation</vt:lpstr>
      <vt:lpstr>Minimax: Rekursive Implementation</vt:lpstr>
      <vt:lpstr>Spielen als naive Suche?</vt:lpstr>
      <vt:lpstr>Lösungsansätze</vt:lpstr>
      <vt:lpstr>1. 𝛼-𝛽-Pruning</vt:lpstr>
      <vt:lpstr>𝛼-𝛽-Pruning: Beispiel</vt:lpstr>
      <vt:lpstr>𝛼-𝛽-Pruning: Beispiel</vt:lpstr>
      <vt:lpstr>𝛼-𝛽-Pruning: Beispiel</vt:lpstr>
      <vt:lpstr>𝛼-𝛽-Pruning: Algorithmus</vt:lpstr>
      <vt:lpstr>Suche mit Pfadbeschneidung</vt:lpstr>
      <vt:lpstr>Max-Value und Min-Value mit 𝛼-𝛽-Pruning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</vt:lpstr>
      <vt:lpstr>𝛼-𝛽-Suchalgorithmus: Eigenschaften</vt:lpstr>
      <vt:lpstr>2. Zugbewertung ohne erschöpfende Suche</vt:lpstr>
      <vt:lpstr>Bewertungsfunktion</vt:lpstr>
      <vt:lpstr>Bewertungsfunktion: Beispiel</vt:lpstr>
      <vt:lpstr>Bewertungsfunktion: Beispiel</vt:lpstr>
      <vt:lpstr>Max-Value mit CUTOFF und EVAL</vt:lpstr>
      <vt:lpstr>Minimax mit CUTOFF: Brauchbarer Algorithmus?</vt:lpstr>
      <vt:lpstr>Meister durch Computer geschlagen im Jahr…</vt:lpstr>
      <vt:lpstr>Zusammenfassung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896</cp:revision>
  <cp:lastPrinted>2017-06-29T16:03:20Z</cp:lastPrinted>
  <dcterms:created xsi:type="dcterms:W3CDTF">2010-04-27T12:26:40Z</dcterms:created>
  <dcterms:modified xsi:type="dcterms:W3CDTF">2017-06-29T16:03:24Z</dcterms:modified>
</cp:coreProperties>
</file>