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8"/>
  </p:notesMasterIdLst>
  <p:handoutMasterIdLst>
    <p:handoutMasterId r:id="rId69"/>
  </p:handoutMasterIdLst>
  <p:sldIdLst>
    <p:sldId id="359" r:id="rId2"/>
    <p:sldId id="311" r:id="rId3"/>
    <p:sldId id="274" r:id="rId4"/>
    <p:sldId id="317" r:id="rId5"/>
    <p:sldId id="276" r:id="rId6"/>
    <p:sldId id="277" r:id="rId7"/>
    <p:sldId id="312" r:id="rId8"/>
    <p:sldId id="279" r:id="rId9"/>
    <p:sldId id="280" r:id="rId10"/>
    <p:sldId id="319" r:id="rId11"/>
    <p:sldId id="318" r:id="rId12"/>
    <p:sldId id="283" r:id="rId13"/>
    <p:sldId id="284" r:id="rId14"/>
    <p:sldId id="285" r:id="rId15"/>
    <p:sldId id="286" r:id="rId16"/>
    <p:sldId id="313" r:id="rId17"/>
    <p:sldId id="314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15" r:id="rId29"/>
    <p:sldId id="316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21" r:id="rId40"/>
    <p:sldId id="320" r:id="rId41"/>
    <p:sldId id="322" r:id="rId42"/>
    <p:sldId id="323" r:id="rId43"/>
    <p:sldId id="324" r:id="rId44"/>
    <p:sldId id="327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48" r:id="rId53"/>
    <p:sldId id="349" r:id="rId54"/>
    <p:sldId id="350" r:id="rId55"/>
    <p:sldId id="351" r:id="rId56"/>
    <p:sldId id="352" r:id="rId57"/>
    <p:sldId id="338" r:id="rId58"/>
    <p:sldId id="340" r:id="rId59"/>
    <p:sldId id="341" r:id="rId60"/>
    <p:sldId id="342" r:id="rId61"/>
    <p:sldId id="353" r:id="rId62"/>
    <p:sldId id="354" r:id="rId63"/>
    <p:sldId id="355" r:id="rId64"/>
    <p:sldId id="356" r:id="rId65"/>
    <p:sldId id="357" r:id="rId66"/>
    <p:sldId id="344" r:id="rId6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D34FF"/>
    <a:srgbClr val="99CC00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51" autoAdjust="0"/>
    <p:restoredTop sz="94702"/>
  </p:normalViewPr>
  <p:slideViewPr>
    <p:cSldViewPr>
      <p:cViewPr>
        <p:scale>
          <a:sx n="96" d="100"/>
          <a:sy n="96" d="100"/>
        </p:scale>
        <p:origin x="105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10.07.17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10.07.17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dirty="0" smtClean="0">
                <a:cs typeface="+mn-cs"/>
              </a:rPr>
              <a:t>Braun und Felix </a:t>
            </a:r>
            <a:r>
              <a:rPr lang="de-DE" sz="2400" smtClean="0">
                <a:cs typeface="+mn-cs"/>
              </a:rPr>
              <a:t>Kuhr </a:t>
            </a:r>
            <a:r>
              <a:rPr lang="de-DE" sz="2400" smtClean="0">
                <a:cs typeface="+mn-cs"/>
              </a:rPr>
              <a:t>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373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030760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6634" y="2945160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30194" y="4011960"/>
            <a:ext cx="1239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  <a:r>
              <a:rPr lang="th-TH" altLang="de-DE" sz="2800" baseline="-25000" dirty="0"/>
              <a:t>new</a:t>
            </a:r>
            <a:r>
              <a:rPr lang="th-TH" altLang="de-DE" sz="2800" dirty="0"/>
              <a:t> = 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50831" y="300707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 = 5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555331" y="1465610"/>
            <a:ext cx="0" cy="64770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66444" y="126876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/>
              <a:t>i</a:t>
            </a:r>
            <a:endParaRPr lang="th-TH" altLang="de-DE"/>
          </a:p>
        </p:txBody>
      </p:sp>
      <p:sp>
        <p:nvSpPr>
          <p:cNvPr id="18" name="Textfeld 17"/>
          <p:cNvSpPr txBox="1"/>
          <p:nvPr/>
        </p:nvSpPr>
        <p:spPr>
          <a:xfrm>
            <a:off x="1979712" y="4861669"/>
            <a:ext cx="231390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Diese Vergleiche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brauchen wir nicht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durchzuführen</a:t>
            </a: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860032" y="4861669"/>
            <a:ext cx="185031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2"/>
                </a:solidFill>
              </a:rPr>
              <a:t>Fortsetzen des</a:t>
            </a:r>
          </a:p>
          <a:p>
            <a:r>
              <a:rPr lang="de-DE" sz="2000" b="1" dirty="0" smtClean="0">
                <a:solidFill>
                  <a:schemeClr val="accent2"/>
                </a:solidFill>
              </a:rPr>
              <a:t>Vergleichens</a:t>
            </a:r>
          </a:p>
          <a:p>
            <a:r>
              <a:rPr lang="de-DE" sz="2000" b="1" dirty="0" smtClean="0">
                <a:solidFill>
                  <a:schemeClr val="accent2"/>
                </a:solidFill>
              </a:rPr>
              <a:t>ab hier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4266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3329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5741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3216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45629" y="2125365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64691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621866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740929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91754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06054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363229" y="2125365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75941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33116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0865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104591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15075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47447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526990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504266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2623329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2875741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993216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245629" y="3088704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364691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621866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3740929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91754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4106054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363229" y="3088704"/>
            <a:ext cx="369888" cy="369888"/>
          </a:xfrm>
          <a:prstGeom prst="rect">
            <a:avLst/>
          </a:prstGeom>
          <a:solidFill>
            <a:srgbClr val="CFD1FD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4475941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635896" y="4096816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750196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auto">
          <a:xfrm>
            <a:off x="4007371" y="4096816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Rectangle 86"/>
          <p:cNvSpPr>
            <a:spLocks noChangeArrowheads="1"/>
          </p:cNvSpPr>
          <p:nvPr/>
        </p:nvSpPr>
        <p:spPr bwMode="auto">
          <a:xfrm>
            <a:off x="4120084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4377259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auto">
          <a:xfrm>
            <a:off x="4491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0" name="Rectangle 89"/>
          <p:cNvSpPr>
            <a:spLocks noChangeArrowheads="1"/>
          </p:cNvSpPr>
          <p:nvPr/>
        </p:nvSpPr>
        <p:spPr bwMode="auto">
          <a:xfrm>
            <a:off x="4748734" y="4096816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72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118621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" name="Rectangle 92"/>
          <p:cNvSpPr>
            <a:spLocks noChangeArrowheads="1"/>
          </p:cNvSpPr>
          <p:nvPr/>
        </p:nvSpPr>
        <p:spPr bwMode="auto">
          <a:xfrm>
            <a:off x="5232921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auto">
          <a:xfrm>
            <a:off x="5490096" y="4096816"/>
            <a:ext cx="369888" cy="369888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auto">
          <a:xfrm>
            <a:off x="5604396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139648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auto">
          <a:xfrm>
            <a:off x="1444238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767964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1814126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22"/>
          <p:cNvSpPr>
            <a:spLocks noChangeArrowheads="1"/>
          </p:cNvSpPr>
          <p:nvPr/>
        </p:nvSpPr>
        <p:spPr bwMode="auto">
          <a:xfrm>
            <a:off x="2137852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19036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rade Verbindung 141"/>
          <p:cNvCxnSpPr/>
          <p:nvPr/>
        </p:nvCxnSpPr>
        <p:spPr>
          <a:xfrm>
            <a:off x="4362190" y="1953612"/>
            <a:ext cx="16396" cy="400151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38550" y="4556303"/>
            <a:ext cx="715442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996271" y="4645645"/>
            <a:ext cx="123813" cy="5040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H="1" flipV="1">
            <a:off x="4572521" y="4556303"/>
            <a:ext cx="300039" cy="665406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4436452" y="341221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j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517588" y="2485405"/>
            <a:ext cx="1118308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3242235" y="2485405"/>
            <a:ext cx="1113741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Knuth-Morris-Pratt-Algorithmus (KMP)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 des Musters im Text von links nach rechts</a:t>
            </a:r>
          </a:p>
          <a:p>
            <a:pPr lvl="1"/>
            <a:r>
              <a:rPr lang="de-DE" dirty="0" smtClean="0"/>
              <a:t>Wie der </a:t>
            </a:r>
            <a:r>
              <a:rPr lang="de-DE" dirty="0" err="1" smtClean="0"/>
              <a:t>Brute</a:t>
            </a:r>
            <a:r>
              <a:rPr lang="de-DE" dirty="0" smtClean="0"/>
              <a:t>-Force-Ansatz</a:t>
            </a:r>
          </a:p>
          <a:p>
            <a:r>
              <a:rPr lang="de-DE" dirty="0" smtClean="0"/>
              <a:t>Bessere Verschiebung des Musters zum Text als bei </a:t>
            </a:r>
            <a:r>
              <a:rPr lang="de-DE" dirty="0" err="1" smtClean="0"/>
              <a:t>Brute</a:t>
            </a:r>
            <a:r>
              <a:rPr lang="de-DE" dirty="0" smtClean="0"/>
              <a:t>-Force</a:t>
            </a:r>
          </a:p>
          <a:p>
            <a:pPr lvl="1"/>
            <a:r>
              <a:rPr lang="de-DE" b="1" dirty="0" smtClean="0"/>
              <a:t>Frage:</a:t>
            </a:r>
            <a:r>
              <a:rPr lang="de-DE" dirty="0" smtClean="0"/>
              <a:t> Falls das Muster an der Stelle j falsifiziert wird, was ist die größtmögliche Verschiebung, um unnötige Vergleiche zu sparen?</a:t>
            </a:r>
          </a:p>
          <a:p>
            <a:pPr lvl="1"/>
            <a:r>
              <a:rPr lang="de-DE" b="1" dirty="0" smtClean="0"/>
              <a:t>Antwort:</a:t>
            </a:r>
            <a:r>
              <a:rPr lang="de-DE" dirty="0" smtClean="0"/>
              <a:t> um den längsten Präfix von P[0..j-1], </a:t>
            </a:r>
            <a:br>
              <a:rPr lang="de-DE" dirty="0" smtClean="0"/>
            </a:br>
            <a:r>
              <a:rPr lang="de-DE" dirty="0" smtClean="0"/>
              <a:t>der ein Suffix von T[i-j..i-1] ist</a:t>
            </a:r>
          </a:p>
          <a:p>
            <a:endParaRPr lang="de-DE" dirty="0" smtClean="0"/>
          </a:p>
          <a:p>
            <a:r>
              <a:rPr lang="de-DE" dirty="0" smtClean="0"/>
              <a:t>Wie können solche Präfixe </a:t>
            </a:r>
            <a:br>
              <a:rPr lang="de-DE" dirty="0" smtClean="0"/>
            </a:br>
            <a:r>
              <a:rPr lang="de-DE" dirty="0" smtClean="0"/>
              <a:t>mit vertretbarem Aufwand bestimmt werden?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5580112" y="4437112"/>
            <a:ext cx="2186118" cy="1305436"/>
            <a:chOff x="5580112" y="4437112"/>
            <a:chExt cx="2186118" cy="1305436"/>
          </a:xfrm>
        </p:grpSpPr>
        <p:grpSp>
          <p:nvGrpSpPr>
            <p:cNvPr id="8" name="Gruppierung 7"/>
            <p:cNvGrpSpPr/>
            <p:nvPr/>
          </p:nvGrpSpPr>
          <p:grpSpPr>
            <a:xfrm>
              <a:off x="5580112" y="4653136"/>
              <a:ext cx="2186118" cy="1089412"/>
              <a:chOff x="5580112" y="4653136"/>
              <a:chExt cx="2186118" cy="1089412"/>
            </a:xfrm>
          </p:grpSpPr>
          <p:pic>
            <p:nvPicPr>
              <p:cNvPr id="4" name="Bild 3" descr="Screen Shot 2015-11-16 at 13.17.4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176" y="4757890"/>
                <a:ext cx="1610054" cy="975366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5580112" y="5373216"/>
                <a:ext cx="307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P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5580112" y="465313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T</a:t>
                </a:r>
                <a:endParaRPr lang="de-DE" dirty="0"/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524328" y="4437112"/>
              <a:ext cx="240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i</a:t>
              </a:r>
              <a:endParaRPr lang="de-DE" dirty="0"/>
            </a:p>
          </p:txBody>
        </p:sp>
      </p:grpSp>
      <p:sp>
        <p:nvSpPr>
          <p:cNvPr id="11" name="Rechteck 8"/>
          <p:cNvSpPr/>
          <p:nvPr/>
        </p:nvSpPr>
        <p:spPr>
          <a:xfrm>
            <a:off x="7522407" y="573325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KMP Fehlerfunktion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5042"/>
          </a:xfrm>
        </p:spPr>
        <p:txBody>
          <a:bodyPr/>
          <a:lstStyle/>
          <a:p>
            <a:r>
              <a:rPr lang="en-US" dirty="0"/>
              <a:t>KMP </a:t>
            </a:r>
            <a:r>
              <a:rPr lang="en-US" dirty="0" err="1" smtClean="0"/>
              <a:t>verarbeitet</a:t>
            </a:r>
            <a:r>
              <a:rPr lang="en-US" dirty="0" smtClean="0"/>
              <a:t> das Muster </a:t>
            </a:r>
            <a:r>
              <a:rPr lang="en-US" dirty="0" err="1" smtClean="0"/>
              <a:t>vor</a:t>
            </a:r>
            <a:r>
              <a:rPr lang="en-US" dirty="0" smtClean="0"/>
              <a:t>, um </a:t>
            </a:r>
            <a:r>
              <a:rPr lang="en-US" dirty="0" err="1" smtClean="0"/>
              <a:t>Übereinstimmungen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den </a:t>
            </a:r>
            <a:r>
              <a:rPr lang="en-US" dirty="0" err="1" smtClean="0"/>
              <a:t>Präfixen</a:t>
            </a:r>
            <a:r>
              <a:rPr lang="en-US" dirty="0" smtClean="0"/>
              <a:t> des Musters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endParaRPr lang="en-US" dirty="0"/>
          </a:p>
          <a:p>
            <a:r>
              <a:rPr lang="en-US" dirty="0"/>
              <a:t>j = </a:t>
            </a:r>
            <a:r>
              <a:rPr lang="en-US" dirty="0" smtClean="0"/>
              <a:t>Position der </a:t>
            </a:r>
            <a:r>
              <a:rPr lang="en-US" dirty="0" err="1" smtClean="0"/>
              <a:t>Ungleichheit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/>
              <a:t>k = </a:t>
            </a:r>
            <a:r>
              <a:rPr lang="en-US" dirty="0" smtClean="0"/>
              <a:t>Position </a:t>
            </a:r>
            <a:r>
              <a:rPr lang="en-US" dirty="0" err="1" smtClean="0"/>
              <a:t>vor</a:t>
            </a:r>
            <a:r>
              <a:rPr lang="en-US" dirty="0" smtClean="0"/>
              <a:t> der </a:t>
            </a:r>
            <a:r>
              <a:rPr lang="en-US" dirty="0" err="1" smtClean="0"/>
              <a:t>Ungleichheit</a:t>
            </a:r>
            <a:r>
              <a:rPr lang="en-US" dirty="0" smtClean="0"/>
              <a:t> </a:t>
            </a:r>
            <a:r>
              <a:rPr lang="en-US" dirty="0"/>
              <a:t>(k = j-1).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/>
              <a:t>Fehlerfunktion</a:t>
            </a:r>
            <a:r>
              <a:rPr lang="en-US" dirty="0" smtClean="0"/>
              <a:t> </a:t>
            </a:r>
            <a:r>
              <a:rPr lang="en-US" dirty="0"/>
              <a:t>F(k)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die </a:t>
            </a:r>
            <a:r>
              <a:rPr lang="en-US" dirty="0" err="1" smtClean="0"/>
              <a:t>Länge</a:t>
            </a:r>
            <a:r>
              <a:rPr lang="en-US" dirty="0" smtClean="0"/>
              <a:t> des </a:t>
            </a:r>
            <a:r>
              <a:rPr lang="en-US" dirty="0" err="1" smtClean="0">
                <a:solidFill>
                  <a:srgbClr val="1D34FF"/>
                </a:solidFill>
              </a:rPr>
              <a:t>längsten</a:t>
            </a:r>
            <a:r>
              <a:rPr lang="en-US" dirty="0" smtClean="0">
                <a:solidFill>
                  <a:srgbClr val="1D34FF"/>
                </a:solidFill>
              </a:rPr>
              <a:t> </a:t>
            </a:r>
            <a:r>
              <a:rPr lang="en-US" dirty="0" err="1" smtClean="0">
                <a:solidFill>
                  <a:srgbClr val="1D34FF"/>
                </a:solidFill>
              </a:rPr>
              <a:t>Präfixes</a:t>
            </a:r>
            <a:r>
              <a:rPr lang="en-US" dirty="0" smtClean="0">
                <a:solidFill>
                  <a:srgbClr val="1D34FF"/>
                </a:solidFill>
              </a:rPr>
              <a:t> von </a:t>
            </a:r>
            <a:r>
              <a:rPr lang="en-US" dirty="0">
                <a:solidFill>
                  <a:srgbClr val="1D34FF"/>
                </a:solidFill>
              </a:rPr>
              <a:t>P[0..k</a:t>
            </a:r>
            <a:r>
              <a:rPr lang="en-US" dirty="0" smtClean="0">
                <a:solidFill>
                  <a:srgbClr val="1D34FF"/>
                </a:solidFill>
              </a:rPr>
              <a:t>], </a:t>
            </a:r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Suffix </a:t>
            </a:r>
            <a:br>
              <a:rPr lang="en-US" dirty="0" smtClean="0"/>
            </a:br>
            <a:r>
              <a:rPr lang="de-DE" dirty="0" smtClean="0"/>
              <a:t>T</a:t>
            </a:r>
            <a:r>
              <a:rPr lang="de-DE" dirty="0"/>
              <a:t>[i-j..i-1</a:t>
            </a:r>
            <a:r>
              <a:rPr lang="de-DE" dirty="0" smtClean="0"/>
              <a:t>] </a:t>
            </a:r>
            <a:r>
              <a:rPr lang="en-US" dirty="0" smtClean="0"/>
              <a:t>von T </a:t>
            </a:r>
            <a:r>
              <a:rPr lang="en-US" dirty="0" err="1" smtClean="0"/>
              <a:t>ist</a:t>
            </a:r>
            <a:endParaRPr lang="en-US" dirty="0" smtClean="0"/>
          </a:p>
          <a:p>
            <a:r>
              <a:rPr lang="en-US" dirty="0" smtClean="0"/>
              <a:t>Oder </a:t>
            </a:r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1D34FF"/>
                </a:solidFill>
              </a:rPr>
              <a:t>auch</a:t>
            </a:r>
            <a:r>
              <a:rPr lang="en-US" dirty="0" smtClean="0">
                <a:solidFill>
                  <a:srgbClr val="1D34FF"/>
                </a:solidFill>
              </a:rPr>
              <a:t> </a:t>
            </a:r>
            <a:r>
              <a:rPr lang="en-US" dirty="0" err="1" smtClean="0">
                <a:solidFill>
                  <a:srgbClr val="1D34FF"/>
                </a:solidFill>
              </a:rPr>
              <a:t>ein</a:t>
            </a:r>
            <a:r>
              <a:rPr lang="en-US" dirty="0" smtClean="0">
                <a:solidFill>
                  <a:srgbClr val="1D34FF"/>
                </a:solidFill>
              </a:rPr>
              <a:t> Suffix von P[0..k] </a:t>
            </a:r>
            <a:r>
              <a:rPr lang="en-US" dirty="0" err="1" smtClean="0"/>
              <a:t>ist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Wenn</a:t>
            </a:r>
            <a:r>
              <a:rPr lang="en-US" dirty="0" smtClean="0"/>
              <a:t> das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wäre</a:t>
            </a:r>
            <a:r>
              <a:rPr lang="en-US" dirty="0" smtClean="0"/>
              <a:t>, </a:t>
            </a:r>
            <a:r>
              <a:rPr lang="en-US" dirty="0" err="1" smtClean="0"/>
              <a:t>käme</a:t>
            </a:r>
            <a:r>
              <a:rPr lang="en-US" dirty="0" smtClean="0"/>
              <a:t> man </a:t>
            </a:r>
            <a:r>
              <a:rPr lang="en-US" dirty="0" err="1" smtClean="0"/>
              <a:t>nicht</a:t>
            </a:r>
            <a:r>
              <a:rPr lang="en-US" dirty="0" smtClean="0"/>
              <a:t> an die Pos. j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6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7" name="Bild 3" descr="Screen Shot 2015-11-16 at 13.17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28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Fehlerfunktion</a:t>
            </a:r>
            <a:endParaRPr lang="de-DE" dirty="0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012160" y="2403565"/>
            <a:ext cx="29546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+mn-lt"/>
              </a:rPr>
              <a:t>F(</a:t>
            </a:r>
            <a:r>
              <a:rPr lang="de-DE" altLang="de-DE" dirty="0" err="1" smtClean="0">
                <a:latin typeface="+mn-lt"/>
              </a:rPr>
              <a:t>k</a:t>
            </a:r>
            <a:r>
              <a:rPr lang="de-DE" altLang="de-DE" dirty="0" smtClean="0">
                <a:latin typeface="+mn-lt"/>
              </a:rPr>
              <a:t>) ist die Länge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/>
            </a:r>
            <a:br>
              <a:rPr lang="de-DE" altLang="de-DE" dirty="0">
                <a:latin typeface="+mn-lt"/>
              </a:rPr>
            </a:br>
            <a:r>
              <a:rPr lang="de-DE" altLang="de-DE" dirty="0" smtClean="0">
                <a:latin typeface="+mn-lt"/>
              </a:rPr>
              <a:t>des längsten Präfix</a:t>
            </a:r>
            <a:br>
              <a:rPr lang="de-DE" altLang="de-DE" dirty="0" smtClean="0">
                <a:latin typeface="+mn-lt"/>
              </a:rPr>
            </a:br>
            <a:r>
              <a:rPr lang="de-DE" altLang="de-DE" dirty="0" smtClean="0">
                <a:latin typeface="+mn-lt"/>
              </a:rPr>
              <a:t>(</a:t>
            </a:r>
            <a:r>
              <a:rPr lang="de-DE" altLang="de-DE" dirty="0" err="1" smtClean="0">
                <a:latin typeface="+mn-lt"/>
              </a:rPr>
              <a:t>j</a:t>
            </a:r>
            <a:r>
              <a:rPr lang="de-DE" altLang="de-DE" baseline="-25000" dirty="0" err="1" smtClean="0">
                <a:latin typeface="+mn-lt"/>
              </a:rPr>
              <a:t>new</a:t>
            </a:r>
            <a:r>
              <a:rPr lang="de-DE" altLang="de-DE" dirty="0" smtClean="0">
                <a:latin typeface="+mn-lt"/>
              </a:rPr>
              <a:t> für </a:t>
            </a:r>
            <a:r>
              <a:rPr lang="de-DE" altLang="de-DE" dirty="0" err="1" smtClean="0">
                <a:latin typeface="+mn-lt"/>
              </a:rPr>
              <a:t>j</a:t>
            </a:r>
            <a:r>
              <a:rPr lang="de-DE" altLang="de-DE" dirty="0" smtClean="0">
                <a:latin typeface="+mn-lt"/>
              </a:rPr>
              <a:t>=k+1)</a:t>
            </a:r>
            <a:endParaRPr lang="th-TH" altLang="de-DE" dirty="0">
              <a:latin typeface="+mn-lt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187624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06687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59099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676574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928987" y="1944067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048049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305224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2424287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675112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2789412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047079" y="1942410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3153172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373" y="144352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j:   </a:t>
            </a:r>
            <a:r>
              <a:rPr lang="en-US" sz="2800" dirty="0" smtClean="0"/>
              <a:t>0  1   2   3  4   5</a:t>
            </a:r>
            <a:endParaRPr lang="de-DE" sz="2800" dirty="0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1559087" y="2601431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671799" y="2615719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1928974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976723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816149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868660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05" name="Gewinkelte Verbindung 104"/>
          <p:cNvCxnSpPr>
            <a:stCxn id="106" idx="3"/>
            <a:endCxn id="99" idx="0"/>
          </p:cNvCxnSpPr>
          <p:nvPr/>
        </p:nvCxnSpPr>
        <p:spPr>
          <a:xfrm>
            <a:off x="681965" y="2389530"/>
            <a:ext cx="1062066" cy="211901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187919" y="22048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339752" y="2515855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0</a:t>
            </a:r>
            <a:endParaRPr lang="th-TH" altLang="de-DE" dirty="0"/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1187395" y="2601430"/>
            <a:ext cx="371475" cy="376089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1306458" y="261320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3524815"/>
            <a:ext cx="2935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Code </a:t>
            </a:r>
            <a:r>
              <a:rPr lang="en-US" sz="2400" dirty="0" err="1" smtClean="0"/>
              <a:t>wird</a:t>
            </a:r>
            <a:r>
              <a:rPr lang="en-US" sz="2400" dirty="0" smtClean="0"/>
              <a:t> F(k) 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/>
              <a:t>ein</a:t>
            </a:r>
            <a:r>
              <a:rPr lang="en-US" sz="2400" dirty="0"/>
              <a:t> Feld </a:t>
            </a:r>
            <a:r>
              <a:rPr lang="en-US" sz="2400" dirty="0" err="1"/>
              <a:t>gespeichert</a:t>
            </a:r>
            <a:endParaRPr lang="de-DE" sz="2400" dirty="0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1187624" y="331221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auto">
          <a:xfrm>
            <a:off x="1306687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auto">
          <a:xfrm>
            <a:off x="1559099" y="331221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1676574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1187624" y="403229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1306687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1559099" y="403229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1676574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1928987" y="403229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2048049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1187624" y="475237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1306687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1559099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1676574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928987" y="475237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2048049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2305224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2424287" y="476666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187624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Rectangle 51"/>
          <p:cNvSpPr>
            <a:spLocks noChangeArrowheads="1"/>
          </p:cNvSpPr>
          <p:nvPr/>
        </p:nvSpPr>
        <p:spPr bwMode="auto">
          <a:xfrm>
            <a:off x="1306687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52"/>
          <p:cNvSpPr>
            <a:spLocks noChangeArrowheads="1"/>
          </p:cNvSpPr>
          <p:nvPr/>
        </p:nvSpPr>
        <p:spPr bwMode="auto">
          <a:xfrm>
            <a:off x="1559099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1676574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54"/>
          <p:cNvSpPr>
            <a:spLocks noChangeArrowheads="1"/>
          </p:cNvSpPr>
          <p:nvPr/>
        </p:nvSpPr>
        <p:spPr bwMode="auto">
          <a:xfrm>
            <a:off x="1928987" y="547245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Rectangle 55"/>
          <p:cNvSpPr>
            <a:spLocks noChangeArrowheads="1"/>
          </p:cNvSpPr>
          <p:nvPr/>
        </p:nvSpPr>
        <p:spPr bwMode="auto">
          <a:xfrm>
            <a:off x="2048049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05224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2424287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2675112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2789412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1920730" y="331221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2033442" y="332650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2290617" y="331221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338366" y="332650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winkelte Verbindung 141"/>
          <p:cNvCxnSpPr>
            <a:stCxn id="143" idx="3"/>
            <a:endCxn id="138" idx="0"/>
          </p:cNvCxnSpPr>
          <p:nvPr/>
        </p:nvCxnSpPr>
        <p:spPr>
          <a:xfrm>
            <a:off x="673558" y="3109610"/>
            <a:ext cx="1432116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179512" y="29249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j=2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302337" y="403229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2415049" y="404658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2672224" y="403229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2719973" y="404658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8" name="Gewinkelte Verbindung 147"/>
          <p:cNvCxnSpPr>
            <a:stCxn id="149" idx="3"/>
            <a:endCxn id="144" idx="0"/>
          </p:cNvCxnSpPr>
          <p:nvPr/>
        </p:nvCxnSpPr>
        <p:spPr>
          <a:xfrm>
            <a:off x="673558" y="3829690"/>
            <a:ext cx="1813723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79512" y="364502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6"/>
          <p:cNvSpPr>
            <a:spLocks noChangeArrowheads="1"/>
          </p:cNvSpPr>
          <p:nvPr/>
        </p:nvSpPr>
        <p:spPr bwMode="auto">
          <a:xfrm>
            <a:off x="2678206" y="4752378"/>
            <a:ext cx="369888" cy="371506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2790918" y="476828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8"/>
          <p:cNvSpPr>
            <a:spLocks noChangeArrowheads="1"/>
          </p:cNvSpPr>
          <p:nvPr/>
        </p:nvSpPr>
        <p:spPr bwMode="auto">
          <a:xfrm>
            <a:off x="3048093" y="4752378"/>
            <a:ext cx="371475" cy="371506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" name="Rectangle 19"/>
          <p:cNvSpPr>
            <a:spLocks noChangeArrowheads="1"/>
          </p:cNvSpPr>
          <p:nvPr/>
        </p:nvSpPr>
        <p:spPr bwMode="auto">
          <a:xfrm>
            <a:off x="3095842" y="4768284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54" name="Gewinkelte Verbindung 153"/>
          <p:cNvCxnSpPr>
            <a:stCxn id="155" idx="3"/>
            <a:endCxn id="150" idx="0"/>
          </p:cNvCxnSpPr>
          <p:nvPr/>
        </p:nvCxnSpPr>
        <p:spPr>
          <a:xfrm>
            <a:off x="673558" y="4549770"/>
            <a:ext cx="2189592" cy="202608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179512" y="43651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j=4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048886" y="547245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3161598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3418773" y="547245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3466522" y="54867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60" name="Gewinkelte Verbindung 159"/>
          <p:cNvCxnSpPr>
            <a:stCxn id="161" idx="3"/>
            <a:endCxn id="156" idx="0"/>
          </p:cNvCxnSpPr>
          <p:nvPr/>
        </p:nvCxnSpPr>
        <p:spPr>
          <a:xfrm>
            <a:off x="673558" y="5269850"/>
            <a:ext cx="2560272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/>
          <p:cNvSpPr txBox="1"/>
          <p:nvPr/>
        </p:nvSpPr>
        <p:spPr>
          <a:xfrm>
            <a:off x="179512" y="50851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j=5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816149" y="331221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868660" y="332650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816149" y="4031987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" name="Rectangle 23"/>
          <p:cNvSpPr>
            <a:spLocks noChangeArrowheads="1"/>
          </p:cNvSpPr>
          <p:nvPr/>
        </p:nvSpPr>
        <p:spPr bwMode="auto">
          <a:xfrm>
            <a:off x="868660" y="4046275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816149" y="475237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868660" y="476666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816149" y="5474959"/>
            <a:ext cx="371475" cy="365731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9" name="Rectangle 23"/>
          <p:cNvSpPr>
            <a:spLocks noChangeArrowheads="1"/>
          </p:cNvSpPr>
          <p:nvPr/>
        </p:nvSpPr>
        <p:spPr bwMode="auto">
          <a:xfrm>
            <a:off x="868660" y="54892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56687" y="3212976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079920" y="3933056"/>
            <a:ext cx="111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1</a:t>
            </a:r>
            <a:endParaRPr lang="th-TH" altLang="de-DE" dirty="0"/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416967" y="469552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1</a:t>
            </a:r>
            <a:endParaRPr lang="th-TH" altLang="de-DE" dirty="0"/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779912" y="541560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2</a:t>
            </a:r>
            <a:endParaRPr lang="th-TH" alt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3580"/>
              </p:ext>
            </p:extLst>
          </p:nvPr>
        </p:nvGraphicFramePr>
        <p:xfrm>
          <a:off x="4209371" y="1268760"/>
          <a:ext cx="4752000" cy="111252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4717"/>
                <a:gridCol w="720080"/>
                <a:gridCol w="720080"/>
                <a:gridCol w="720080"/>
                <a:gridCol w="720080"/>
                <a:gridCol w="71696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=j-1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" name="Text Box 6"/>
          <p:cNvSpPr txBox="1">
            <a:spLocks noChangeArrowheads="1"/>
          </p:cNvSpPr>
          <p:nvPr/>
        </p:nvSpPr>
        <p:spPr bwMode="auto">
          <a:xfrm>
            <a:off x="200953" y="1844824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73401" y="2487131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173496" y="32376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173471" y="396400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173451" y="467776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173426" y="5398268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21" name="Rechteckige Legende 2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76059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Das erste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0" name="Rechteckige Legende 179"/>
          <p:cNvSpPr/>
          <p:nvPr/>
        </p:nvSpPr>
        <p:spPr>
          <a:xfrm>
            <a:off x="5076056" y="5501269"/>
            <a:ext cx="3816424" cy="592027"/>
          </a:xfrm>
          <a:prstGeom prst="wedgeRectCallout">
            <a:avLst>
              <a:gd name="adj1" fmla="val -56972"/>
              <a:gd name="adj2" fmla="val -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und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1" name="Rechteckige Legende 18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59339"/>
              <a:gd name="adj2" fmla="val 3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Das erste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6" grpId="0"/>
      <p:bldP spid="107" grpId="0"/>
      <p:bldP spid="108" grpId="0" animBg="1"/>
      <p:bldP spid="109" grpId="0"/>
      <p:bldP spid="12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3" grpId="0"/>
      <p:bldP spid="144" grpId="0" animBg="1"/>
      <p:bldP spid="145" grpId="0"/>
      <p:bldP spid="146" grpId="0" animBg="1"/>
      <p:bldP spid="147" grpId="0"/>
      <p:bldP spid="149" grpId="0"/>
      <p:bldP spid="150" grpId="0" animBg="1"/>
      <p:bldP spid="151" grpId="0"/>
      <p:bldP spid="152" grpId="0" animBg="1"/>
      <p:bldP spid="153" grpId="0"/>
      <p:bldP spid="155" grpId="0"/>
      <p:bldP spid="156" grpId="0" animBg="1"/>
      <p:bldP spid="157" grpId="0"/>
      <p:bldP spid="158" grpId="0" animBg="1"/>
      <p:bldP spid="159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5" grpId="0"/>
      <p:bldP spid="176" grpId="0"/>
      <p:bldP spid="177" grpId="0"/>
      <p:bldP spid="178" grpId="0"/>
      <p:bldP spid="179" grpId="0"/>
      <p:bldP spid="21" grpId="0" animBg="1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66700" y="1268760"/>
            <a:ext cx="8610600" cy="472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7360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761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761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67038" y="530736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7038" y="485016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4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08188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876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50925" y="4850160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9100" y="4850160"/>
            <a:ext cx="631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k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08188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876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0925" y="530736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19100" y="5307360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F</a:t>
            </a:r>
            <a:r>
              <a:rPr lang="en-US" altLang="de-DE" sz="1800"/>
              <a:t>(</a:t>
            </a:r>
            <a:r>
              <a:rPr lang="en-US" altLang="de-DE" sz="1800" b="1" i="1"/>
              <a:t>k</a:t>
            </a:r>
            <a:r>
              <a:rPr lang="en-US" altLang="de-DE" sz="1800"/>
              <a:t>)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9100" y="48501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19100" y="57645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191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2876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00818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48761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33909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050925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19100" y="521528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96703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52438" y="142116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04825" y="218316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226822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F(4)=1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04048" y="29688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F(0)=0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417783" y="37609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F(3)=0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958224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843808" y="2689175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255819" y="342900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729999" y="417176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091364" y="4926696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876256" y="4120952"/>
            <a:ext cx="1887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  <a:cs typeface="Times New Roman" panose="02020603050405020304" pitchFamily="18" charset="0"/>
              </a:rPr>
              <a:t>Kein </a:t>
            </a:r>
            <a:r>
              <a:rPr lang="de-DE" dirty="0" err="1" smtClean="0">
                <a:latin typeface="+mn-lt"/>
                <a:cs typeface="Times New Roman" panose="02020603050405020304" pitchFamily="18" charset="0"/>
              </a:rPr>
              <a:t>übereinstim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-</a:t>
            </a:r>
            <a:br>
              <a:rPr lang="de-DE" dirty="0" smtClean="0">
                <a:latin typeface="+mn-lt"/>
                <a:cs typeface="Times New Roman" panose="02020603050405020304" pitchFamily="18" charset="0"/>
              </a:rPr>
            </a:br>
            <a:r>
              <a:rPr lang="de-DE" dirty="0" err="1" smtClean="0">
                <a:latin typeface="+mn-lt"/>
                <a:cs typeface="Times New Roman" panose="02020603050405020304" pitchFamily="18" charset="0"/>
              </a:rPr>
              <a:t>mendes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 Zeichen</a:t>
            </a:r>
            <a:br>
              <a:rPr lang="de-DE" dirty="0" smtClean="0">
                <a:latin typeface="+mn-lt"/>
                <a:cs typeface="Times New Roman" panose="02020603050405020304" pitchFamily="18" charset="0"/>
              </a:rPr>
            </a:b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i:=i+1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Unterschiede im Code zum </a:t>
            </a:r>
            <a:r>
              <a:rPr lang="de-DE" sz="2800" dirty="0" err="1" smtClean="0"/>
              <a:t>Brute</a:t>
            </a:r>
            <a:r>
              <a:rPr lang="de-DE" sz="2800" dirty="0" smtClean="0"/>
              <a:t>-Force-Algorithmus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Knuth-Morris-Pratt Ansatz modifiziert den </a:t>
            </a:r>
            <a:r>
              <a:rPr lang="de-DE" dirty="0" err="1" smtClean="0"/>
              <a:t>Brute</a:t>
            </a:r>
            <a:r>
              <a:rPr lang="de-DE" dirty="0" smtClean="0"/>
              <a:t>-Force-Algorithmus</a:t>
            </a:r>
            <a:endParaRPr lang="de-DE" dirty="0"/>
          </a:p>
          <a:p>
            <a:r>
              <a:rPr lang="de-DE" dirty="0" smtClean="0"/>
              <a:t>Falls keine Übereinstimmung bei </a:t>
            </a:r>
            <a:r>
              <a:rPr lang="de-DE" dirty="0">
                <a:solidFill>
                  <a:srgbClr val="3C8C93"/>
                </a:solidFill>
              </a:rPr>
              <a:t>P[j]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smtClean="0"/>
              <a:t>(d.h. </a:t>
            </a:r>
            <a:r>
              <a:rPr lang="de-DE" dirty="0">
                <a:solidFill>
                  <a:srgbClr val="3C8C93"/>
                </a:solidFill>
              </a:rPr>
              <a:t>P[j] </a:t>
            </a:r>
            <a:r>
              <a:rPr lang="de-DE" dirty="0" smtClean="0">
                <a:solidFill>
                  <a:srgbClr val="3C8C93"/>
                </a:solidFill>
              </a:rPr>
              <a:t>≠ </a:t>
            </a:r>
            <a:r>
              <a:rPr lang="de-DE" dirty="0">
                <a:solidFill>
                  <a:srgbClr val="3C8C93"/>
                </a:solidFill>
              </a:rPr>
              <a:t>T[i]</a:t>
            </a:r>
            <a:r>
              <a:rPr lang="de-DE" dirty="0"/>
              <a:t>), </a:t>
            </a:r>
            <a:r>
              <a:rPr lang="de-DE" dirty="0" smtClean="0"/>
              <a:t>dann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:=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j-1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:= </a:t>
            </a:r>
            <a:r>
              <a:rPr lang="de-DE" dirty="0">
                <a:solidFill>
                  <a:srgbClr val="3C8C93"/>
                </a:solidFill>
              </a:rPr>
              <a:t>F(k)</a:t>
            </a:r>
            <a:r>
              <a:rPr lang="de-DE" dirty="0"/>
              <a:t>;     // </a:t>
            </a:r>
            <a:r>
              <a:rPr lang="de-DE" dirty="0" smtClean="0"/>
              <a:t>berechne neues </a:t>
            </a:r>
            <a:r>
              <a:rPr lang="de-DE" dirty="0">
                <a:solidFill>
                  <a:srgbClr val="3C8C93"/>
                </a:solidFill>
              </a:rPr>
              <a:t>j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16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Verfahren Knuth-Morris-Pratt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KMPsearch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,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hlink"/>
                </a:solidFill>
              </a:rPr>
              <a:t>String</a:t>
            </a:r>
            <a:r>
              <a:rPr lang="de-DE" sz="2000" dirty="0" smtClean="0"/>
              <a:t>): Integer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); m </a:t>
            </a:r>
            <a:r>
              <a:rPr lang="de-DE" sz="2000" dirty="0" smtClean="0">
                <a:solidFill>
                  <a:schemeClr val="hlink"/>
                </a:solidFill>
              </a:rPr>
              <a:t>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rgbClr val="3C8C93"/>
                </a:solidFill>
              </a:rPr>
              <a:t>F[</a:t>
            </a:r>
            <a:r>
              <a:rPr lang="de-DE" sz="2000" dirty="0">
                <a:solidFill>
                  <a:srgbClr val="3C8C93"/>
                </a:solidFill>
              </a:rPr>
              <a:t>] :=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computeF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rgbClr val="3C8C93"/>
                </a:solidFill>
              </a:rPr>
              <a:t>i := 0;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0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i&lt;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/>
              <a:t>do    </a:t>
            </a:r>
            <a:r>
              <a:rPr lang="de-DE" sz="2000" dirty="0">
                <a:solidFill>
                  <a:srgbClr val="FF0000"/>
                </a:solidFill>
              </a:rPr>
              <a:t>// passende Teilkette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[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] </a:t>
            </a:r>
            <a:r>
              <a:rPr lang="de-DE" sz="2000" dirty="0">
                <a:solidFill>
                  <a:schemeClr val="hlink"/>
                </a:solidFill>
              </a:rPr>
              <a:t>= 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smtClean="0"/>
              <a:t>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= m - 1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smtClean="0"/>
              <a:t>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– m + 1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rgbClr val="FF0000"/>
                </a:solidFill>
              </a:rPr>
              <a:t>// erfolgreiche Suche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3C8C93"/>
                </a:solidFill>
              </a:rPr>
              <a:t>       i := i + 1</a:t>
            </a:r>
            <a:br>
              <a:rPr lang="de-DE" sz="2000" dirty="0" smtClean="0">
                <a:solidFill>
                  <a:srgbClr val="3C8C93"/>
                </a:solidFill>
              </a:rPr>
            </a:br>
            <a:r>
              <a:rPr lang="de-DE" sz="2000" dirty="0" smtClean="0">
                <a:solidFill>
                  <a:srgbClr val="3C8C93"/>
                </a:solidFill>
              </a:rPr>
              <a:t>      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+ 1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&gt; 0 </a:t>
            </a:r>
            <a:r>
              <a:rPr lang="de-DE" sz="2000" dirty="0" err="1" smtClean="0">
                <a:solidFill>
                  <a:srgbClr val="000000"/>
                </a:solidFill>
              </a:rPr>
              <a:t>then</a:t>
            </a:r>
            <a:endParaRPr lang="de-DE" sz="20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            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F[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– 1]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        </a:t>
            </a:r>
            <a:r>
              <a:rPr lang="de-DE" sz="2000" dirty="0" err="1" smtClean="0">
                <a:solidFill>
                  <a:srgbClr val="000000"/>
                </a:solidFill>
              </a:rPr>
              <a:t>else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:= i + 1</a:t>
            </a:r>
          </a:p>
          <a:p>
            <a:pPr>
              <a:buFontTx/>
              <a:buNone/>
            </a:pPr>
            <a:r>
              <a:rPr lang="de-DE" sz="2000" dirty="0" smtClean="0"/>
              <a:t>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rgbClr val="3C8C93"/>
                </a:solidFill>
              </a:rPr>
              <a:t>-1 </a:t>
            </a:r>
            <a:r>
              <a:rPr lang="de-DE" sz="2000" dirty="0">
                <a:solidFill>
                  <a:srgbClr val="FF0000"/>
                </a:solidFill>
              </a:rPr>
              <a:t>// erfolglose Suche</a:t>
            </a:r>
            <a:endParaRPr lang="de-DE" sz="2000" dirty="0">
              <a:solidFill>
                <a:schemeClr val="hlin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24944"/>
            <a:ext cx="0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30120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Fehlerfunktion </a:t>
            </a:r>
            <a:r>
              <a:rPr lang="de-DE" dirty="0" err="1" smtClean="0"/>
              <a:t>computeF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1800" dirty="0" err="1" smtClean="0"/>
              <a:t>function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chemeClr val="accent2"/>
                </a:solidFill>
              </a:rPr>
              <a:t>computeF</a:t>
            </a:r>
            <a:r>
              <a:rPr lang="de-DE" sz="1800" dirty="0" smtClean="0"/>
              <a:t>(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/>
              <a:t>: </a:t>
            </a:r>
            <a:r>
              <a:rPr lang="de-DE" sz="1800" dirty="0" smtClean="0">
                <a:solidFill>
                  <a:schemeClr val="hlink"/>
                </a:solidFill>
              </a:rPr>
              <a:t>String</a:t>
            </a:r>
            <a:r>
              <a:rPr lang="de-DE" sz="1800" dirty="0" smtClean="0"/>
              <a:t>): Array[] of </a:t>
            </a:r>
            <a:r>
              <a:rPr lang="de-DE" sz="1800" dirty="0" smtClean="0">
                <a:solidFill>
                  <a:schemeClr val="hlink"/>
                </a:solidFill>
              </a:rPr>
              <a:t>IN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F:= &lt;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 smtClean="0">
                <a:solidFill>
                  <a:schemeClr val="hlink"/>
                </a:solidFill>
              </a:rPr>
              <a:t>,</a:t>
            </a:r>
            <a:r>
              <a:rPr lang="de-DE" sz="1800" dirty="0">
                <a:solidFill>
                  <a:schemeClr val="hlink"/>
                </a:solidFill>
              </a:rPr>
              <a:t>…</a:t>
            </a:r>
            <a:r>
              <a:rPr lang="de-DE" sz="1800" dirty="0" smtClean="0">
                <a:solidFill>
                  <a:schemeClr val="hlink"/>
                </a:solidFill>
              </a:rPr>
              <a:t>,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 smtClean="0">
                <a:solidFill>
                  <a:schemeClr val="hlink"/>
                </a:solidFill>
              </a:rPr>
              <a:t>&gt;</a:t>
            </a:r>
            <a:r>
              <a:rPr lang="de-DE" sz="1800" dirty="0">
                <a:solidFill>
                  <a:schemeClr val="hlink"/>
                </a:solidFill>
              </a:rPr>
              <a:t>:</a:t>
            </a:r>
            <a:r>
              <a:rPr lang="de-DE" sz="1800" dirty="0"/>
              <a:t> Array </a:t>
            </a:r>
            <a:r>
              <a:rPr lang="de-DE" sz="1800" dirty="0" smtClean="0">
                <a:solidFill>
                  <a:srgbClr val="000000"/>
                </a:solidFill>
              </a:rPr>
              <a:t>[</a:t>
            </a:r>
            <a:r>
              <a:rPr lang="de-DE" sz="1800" dirty="0" smtClean="0">
                <a:solidFill>
                  <a:schemeClr val="hlink"/>
                </a:solidFill>
              </a:rPr>
              <a:t>0..length(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>
                <a:solidFill>
                  <a:schemeClr val="hlink"/>
                </a:solidFill>
              </a:rPr>
              <a:t>)-1 - 1</a:t>
            </a:r>
            <a:r>
              <a:rPr lang="de-DE" sz="1800" dirty="0" smtClean="0">
                <a:solidFill>
                  <a:srgbClr val="000000"/>
                </a:solidFill>
              </a:rPr>
              <a:t>]</a:t>
            </a:r>
            <a:r>
              <a:rPr lang="de-DE" sz="1800" dirty="0" smtClean="0"/>
              <a:t> </a:t>
            </a:r>
            <a:r>
              <a:rPr lang="de-DE" sz="1800" dirty="0"/>
              <a:t>of </a:t>
            </a:r>
            <a:r>
              <a:rPr lang="de-DE" sz="1800" dirty="0" smtClean="0">
                <a:solidFill>
                  <a:schemeClr val="hlink"/>
                </a:solidFill>
              </a:rPr>
              <a:t>IN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>
                <a:solidFill>
                  <a:schemeClr val="hlink"/>
                </a:solidFill>
              </a:rPr>
              <a:t>F[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sz="1800" dirty="0" smtClean="0">
                <a:solidFill>
                  <a:schemeClr val="hlink"/>
                </a:solidFill>
              </a:rPr>
              <a:t>] := 0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>
                <a:solidFill>
                  <a:schemeClr val="hlink"/>
                </a:solidFill>
              </a:rPr>
              <a:t>m := </a:t>
            </a:r>
            <a:r>
              <a:rPr lang="de-DE" sz="1800" dirty="0" err="1" smtClean="0">
                <a:solidFill>
                  <a:schemeClr val="hlink"/>
                </a:solidFill>
              </a:rPr>
              <a:t>length</a:t>
            </a:r>
            <a:r>
              <a:rPr lang="de-DE" sz="1800" dirty="0" smtClean="0">
                <a:solidFill>
                  <a:schemeClr val="hlink"/>
                </a:solidFill>
              </a:rPr>
              <a:t>(F)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i := 1;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:= 0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err="1" smtClean="0"/>
              <a:t>while</a:t>
            </a:r>
            <a:r>
              <a:rPr lang="de-DE" sz="1800" dirty="0" smtClean="0"/>
              <a:t> </a:t>
            </a:r>
            <a:r>
              <a:rPr lang="de-DE" sz="1800" dirty="0">
                <a:solidFill>
                  <a:schemeClr val="hlink"/>
                </a:solidFill>
              </a:rPr>
              <a:t>i</a:t>
            </a:r>
            <a:r>
              <a:rPr lang="de-DE" sz="1800" dirty="0" smtClean="0">
                <a:solidFill>
                  <a:schemeClr val="hlink"/>
                </a:solidFill>
              </a:rPr>
              <a:t> &lt; m</a:t>
            </a:r>
            <a:r>
              <a:rPr lang="de-DE" sz="1800" dirty="0" smtClean="0"/>
              <a:t> </a:t>
            </a:r>
            <a:r>
              <a:rPr lang="de-DE" sz="1800" dirty="0"/>
              <a:t>do  </a:t>
            </a:r>
            <a:br>
              <a:rPr lang="de-DE" sz="1800" dirty="0"/>
            </a:br>
            <a:r>
              <a:rPr lang="de-DE" sz="1800" dirty="0"/>
              <a:t>   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>
                <a:solidFill>
                  <a:schemeClr val="hlink"/>
                </a:solidFill>
              </a:rPr>
              <a:t>[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] = </a:t>
            </a:r>
            <a:r>
              <a:rPr lang="de-DE" sz="1800" dirty="0" err="1" smtClean="0">
                <a:solidFill>
                  <a:schemeClr val="hlink"/>
                </a:solidFill>
              </a:rPr>
              <a:t>pattern</a:t>
            </a:r>
            <a:r>
              <a:rPr lang="de-DE" sz="1800" dirty="0" smtClean="0">
                <a:solidFill>
                  <a:schemeClr val="hlink"/>
                </a:solidFill>
              </a:rPr>
              <a:t>[i] </a:t>
            </a:r>
            <a:r>
              <a:rPr lang="de-DE" sz="1800" dirty="0" err="1" smtClean="0"/>
              <a:t>then</a:t>
            </a:r>
            <a:r>
              <a:rPr lang="de-DE" sz="1800" dirty="0" smtClean="0"/>
              <a:t>    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       </a:t>
            </a:r>
            <a:r>
              <a:rPr lang="de-DE" sz="1800" dirty="0" smtClean="0">
                <a:solidFill>
                  <a:srgbClr val="FF0000"/>
                </a:solidFill>
              </a:rPr>
              <a:t>// j+1 Zeichen stimmen überein</a:t>
            </a:r>
            <a:r>
              <a:rPr lang="de-DE" sz="1800" dirty="0">
                <a:solidFill>
                  <a:schemeClr val="hlink"/>
                </a:solidFill>
              </a:rPr>
              <a:t/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/>
              <a:t>    </a:t>
            </a:r>
            <a:r>
              <a:rPr lang="de-DE" sz="1800" dirty="0" smtClean="0"/>
              <a:t>   </a:t>
            </a:r>
            <a:r>
              <a:rPr lang="de-DE" sz="1800" dirty="0" smtClean="0">
                <a:solidFill>
                  <a:schemeClr val="hlink"/>
                </a:solidFill>
              </a:rPr>
              <a:t>F[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dirty="0" smtClean="0">
                <a:solidFill>
                  <a:schemeClr val="hlink"/>
                </a:solidFill>
              </a:rPr>
              <a:t>] </a:t>
            </a:r>
            <a:r>
              <a:rPr lang="de-DE" sz="1800" dirty="0">
                <a:solidFill>
                  <a:schemeClr val="hlink"/>
                </a:solidFill>
              </a:rPr>
              <a:t>:=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+ 1</a:t>
            </a:r>
            <a:r>
              <a:rPr lang="de-DE" sz="1800" dirty="0">
                <a:solidFill>
                  <a:schemeClr val="hlink"/>
                </a:solidFill>
              </a:rPr>
              <a:t/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       i := i + 1;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:=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+1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    </a:t>
            </a:r>
            <a:r>
              <a:rPr lang="de-DE" sz="1800" dirty="0" err="1" smtClean="0"/>
              <a:t>else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>
                <a:solidFill>
                  <a:schemeClr val="hlink"/>
                </a:solidFill>
              </a:rPr>
              <a:t>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&gt; 0 </a:t>
            </a:r>
            <a:r>
              <a:rPr lang="de-DE" sz="1800" dirty="0" err="1" smtClean="0"/>
              <a:t>then</a:t>
            </a:r>
            <a:r>
              <a:rPr lang="de-DE" sz="1800" dirty="0" smtClean="0">
                <a:solidFill>
                  <a:schemeClr val="hlink"/>
                </a:solidFill>
              </a:rPr>
              <a:t>  </a:t>
            </a:r>
            <a:r>
              <a:rPr lang="de-DE" sz="1800" dirty="0"/>
              <a:t> </a:t>
            </a:r>
            <a:endParaRPr lang="de-DE" sz="1800" dirty="0" smtClean="0"/>
          </a:p>
          <a:p>
            <a:pPr>
              <a:buFontTx/>
              <a:buNone/>
            </a:pP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                      // </a:t>
            </a:r>
            <a:r>
              <a:rPr lang="de-DE" sz="1800" dirty="0" err="1" smtClean="0">
                <a:solidFill>
                  <a:srgbClr val="FF0000"/>
                </a:solidFill>
              </a:rPr>
              <a:t>j</a:t>
            </a:r>
            <a:r>
              <a:rPr lang="de-DE" sz="1800" dirty="0" smtClean="0">
                <a:solidFill>
                  <a:srgbClr val="FF0000"/>
                </a:solidFill>
              </a:rPr>
              <a:t> folgt dem </a:t>
            </a:r>
            <a:r>
              <a:rPr lang="de-DE" sz="1800" dirty="0" err="1" smtClean="0">
                <a:solidFill>
                  <a:srgbClr val="FF0000"/>
                </a:solidFill>
              </a:rPr>
              <a:t>übereinstim</a:t>
            </a:r>
            <a:r>
              <a:rPr lang="de-DE" sz="1800" dirty="0" smtClean="0">
                <a:solidFill>
                  <a:srgbClr val="FF0000"/>
                </a:solidFill>
              </a:rPr>
              <a:t>-</a:t>
            </a:r>
            <a:br>
              <a:rPr lang="de-DE" sz="1800" dirty="0" smtClean="0">
                <a:solidFill>
                  <a:srgbClr val="FF0000"/>
                </a:solidFill>
              </a:rPr>
            </a:br>
            <a:r>
              <a:rPr lang="de-DE" sz="1800" dirty="0" smtClean="0">
                <a:solidFill>
                  <a:srgbClr val="FF0000"/>
                </a:solidFill>
              </a:rPr>
              <a:t>                // </a:t>
            </a:r>
            <a:r>
              <a:rPr lang="de-DE" sz="1800" dirty="0" err="1" smtClean="0">
                <a:solidFill>
                  <a:srgbClr val="FF0000"/>
                </a:solidFill>
              </a:rPr>
              <a:t>menden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Präfix</a:t>
            </a:r>
            <a:endParaRPr lang="de-DE" sz="1800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1800" dirty="0">
                <a:solidFill>
                  <a:schemeClr val="hlink"/>
                </a:solidFill>
              </a:rPr>
              <a:t> </a:t>
            </a:r>
            <a:r>
              <a:rPr lang="de-DE" sz="1800" dirty="0" smtClean="0">
                <a:solidFill>
                  <a:schemeClr val="hlink"/>
                </a:solidFill>
              </a:rPr>
              <a:t>                       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:= F[</a:t>
            </a:r>
            <a:r>
              <a:rPr lang="de-DE" sz="1800" dirty="0" err="1" smtClean="0">
                <a:solidFill>
                  <a:schemeClr val="hlink"/>
                </a:solidFill>
              </a:rPr>
              <a:t>j</a:t>
            </a:r>
            <a:r>
              <a:rPr lang="de-DE" sz="1800" dirty="0" smtClean="0">
                <a:solidFill>
                  <a:schemeClr val="hlink"/>
                </a:solidFill>
              </a:rPr>
              <a:t> – 1]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           </a:t>
            </a:r>
            <a:r>
              <a:rPr lang="de-DE" sz="1800" dirty="0" err="1" smtClean="0"/>
              <a:t>else</a:t>
            </a:r>
            <a:r>
              <a:rPr lang="de-DE" sz="1800" dirty="0" smtClean="0"/>
              <a:t>     </a:t>
            </a:r>
            <a:r>
              <a:rPr lang="de-DE" sz="1800" dirty="0">
                <a:solidFill>
                  <a:srgbClr val="FF0000"/>
                </a:solidFill>
              </a:rPr>
              <a:t>// </a:t>
            </a:r>
            <a:r>
              <a:rPr lang="de-DE" sz="1800" dirty="0" smtClean="0">
                <a:solidFill>
                  <a:srgbClr val="FF0000"/>
                </a:solidFill>
              </a:rPr>
              <a:t>keine Übereinstimmung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                 F[i] := 0</a:t>
            </a:r>
            <a:r>
              <a:rPr lang="de-DE" sz="1800" dirty="0">
                <a:solidFill>
                  <a:schemeClr val="hlink"/>
                </a:solidFill>
              </a:rPr>
              <a:t/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smtClean="0">
                <a:solidFill>
                  <a:schemeClr val="hlink"/>
                </a:solidFill>
              </a:rPr>
              <a:t>                 i := i + 1</a:t>
            </a:r>
            <a:br>
              <a:rPr lang="de-DE" sz="1800" dirty="0" smtClean="0">
                <a:solidFill>
                  <a:schemeClr val="hlink"/>
                </a:solidFill>
              </a:rPr>
            </a:br>
            <a:r>
              <a:rPr lang="de-DE" sz="1800" dirty="0" err="1" smtClean="0"/>
              <a:t>return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chemeClr val="hlink"/>
                </a:solidFill>
              </a:rPr>
              <a:t>F</a:t>
            </a:r>
            <a:endParaRPr lang="de-DE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96952"/>
            <a:ext cx="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877272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176589" cy="4164269"/>
          </a:xfrm>
          <a:prstGeom prst="rect">
            <a:avLst/>
          </a:prstGeom>
        </p:spPr>
      </p:pic>
      <p:grpSp>
        <p:nvGrpSpPr>
          <p:cNvPr id="15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17" name="Bild 3" descr="Screen Shot 2015-11-16 at 13.17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1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1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des Knuth-Morris-Pratt-Algorithmus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Algorithmus springt niemals zurück im Text</a:t>
            </a:r>
          </a:p>
          <a:p>
            <a:pPr lvl="1"/>
            <a:r>
              <a:rPr lang="de-DE" dirty="0" smtClean="0"/>
              <a:t>Geeignet für Datenströme</a:t>
            </a:r>
          </a:p>
          <a:p>
            <a:r>
              <a:rPr lang="de-DE" dirty="0" smtClean="0"/>
              <a:t>Komplexität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m+n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 smtClean="0"/>
              <a:t>Algorithmus wird i.a. langsamer, </a:t>
            </a:r>
            <a:br>
              <a:rPr lang="de-DE" dirty="0" smtClean="0"/>
            </a:br>
            <a:r>
              <a:rPr lang="de-DE" dirty="0" smtClean="0"/>
              <a:t>wenn das Alphabet größer ist</a:t>
            </a:r>
          </a:p>
          <a:p>
            <a:pPr lvl="1"/>
            <a:r>
              <a:rPr lang="de-DE" dirty="0" smtClean="0"/>
              <a:t>Werte der Fehlerfunktion werden tendenziell kleiner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3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Erweiterungen von Knuth-Morris-Pratt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Original-Algorithmus berücksichtigt bei der Verschiebung nicht das Zeichen auf Grund dessen keine Übereinstimmung gefunden wurde</a:t>
            </a:r>
            <a:endParaRPr lang="de-DE" dirty="0"/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056481" y="3361184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056481" y="3818384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2123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2504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2885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3266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3647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4028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>
            <a:off x="1742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1781969" y="328498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543969" y="328498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2885281" y="328498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9" name="Text Box 29"/>
          <p:cNvSpPr txBox="1">
            <a:spLocks noChangeArrowheads="1"/>
          </p:cNvSpPr>
          <p:nvPr/>
        </p:nvSpPr>
        <p:spPr bwMode="auto">
          <a:xfrm>
            <a:off x="2123281" y="328498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10" name="Text Box 30"/>
          <p:cNvSpPr txBox="1">
            <a:spLocks noChangeArrowheads="1"/>
          </p:cNvSpPr>
          <p:nvPr/>
        </p:nvSpPr>
        <p:spPr bwMode="auto">
          <a:xfrm>
            <a:off x="3285331" y="329927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12" name="Text Box 34"/>
          <p:cNvSpPr txBox="1">
            <a:spLocks noChangeArrowheads="1"/>
          </p:cNvSpPr>
          <p:nvPr/>
        </p:nvSpPr>
        <p:spPr bwMode="auto">
          <a:xfrm>
            <a:off x="3666331" y="328498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3" name="Line 35"/>
          <p:cNvSpPr>
            <a:spLocks noChangeShapeType="1"/>
          </p:cNvSpPr>
          <p:nvPr/>
        </p:nvSpPr>
        <p:spPr bwMode="auto">
          <a:xfrm>
            <a:off x="3799681" y="3818384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114" name="Group 37"/>
          <p:cNvGrpSpPr>
            <a:grpSpLocks/>
          </p:cNvGrpSpPr>
          <p:nvPr/>
        </p:nvGrpSpPr>
        <p:grpSpPr bwMode="auto">
          <a:xfrm>
            <a:off x="1694990" y="4118258"/>
            <a:ext cx="2380761" cy="533401"/>
            <a:chOff x="1296" y="2928"/>
            <a:chExt cx="1440" cy="336"/>
          </a:xfrm>
        </p:grpSpPr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1" name="Line 40"/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2" name="Line 41"/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4" name="Line 4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5" name="Text Box 44"/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6" name="Text Box 45"/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7" name="Text Box 46"/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8" name="Text Box 47"/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29" name="Text Box 48"/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30" name="Text Box 49"/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</p:grpSp>
      <p:sp>
        <p:nvSpPr>
          <p:cNvPr id="115" name="Line 50"/>
          <p:cNvSpPr>
            <a:spLocks noChangeShapeType="1"/>
          </p:cNvSpPr>
          <p:nvPr/>
        </p:nvSpPr>
        <p:spPr bwMode="auto">
          <a:xfrm>
            <a:off x="1742281" y="5113784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6" name="Text Box 51"/>
          <p:cNvSpPr txBox="1">
            <a:spLocks noChangeArrowheads="1"/>
          </p:cNvSpPr>
          <p:nvPr/>
        </p:nvSpPr>
        <p:spPr bwMode="auto">
          <a:xfrm>
            <a:off x="556419" y="329927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117" name="Text Box 52"/>
          <p:cNvSpPr txBox="1">
            <a:spLocks noChangeArrowheads="1"/>
          </p:cNvSpPr>
          <p:nvPr/>
        </p:nvSpPr>
        <p:spPr bwMode="auto">
          <a:xfrm>
            <a:off x="1185069" y="4137472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118" name="Text Box 53"/>
          <p:cNvSpPr txBox="1">
            <a:spLocks noChangeArrowheads="1"/>
          </p:cNvSpPr>
          <p:nvPr/>
        </p:nvSpPr>
        <p:spPr bwMode="auto">
          <a:xfrm>
            <a:off x="5655177" y="3706456"/>
            <a:ext cx="3310522" cy="95410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/>
              <a:t>Original-</a:t>
            </a:r>
            <a:r>
              <a:rPr lang="th-TH" altLang="de-DE" sz="2800" dirty="0" smtClean="0"/>
              <a:t>KMP</a:t>
            </a:r>
            <a:endParaRPr lang="th-TH" altLang="de-DE" sz="2800" dirty="0"/>
          </a:p>
          <a:p>
            <a:r>
              <a:rPr lang="de-DE" altLang="de-DE" sz="2800" dirty="0" smtClean="0"/>
              <a:t>„macht“ dieses </a:t>
            </a:r>
            <a:r>
              <a:rPr lang="de-DE" altLang="de-DE" sz="2800" b="1" dirty="0" smtClean="0"/>
              <a:t>nicht</a:t>
            </a:r>
            <a:r>
              <a:rPr lang="de-DE" altLang="de-DE" sz="2800" dirty="0" smtClean="0"/>
              <a:t>!</a:t>
            </a:r>
            <a:endParaRPr lang="th-TH" altLang="de-DE" sz="2800" dirty="0"/>
          </a:p>
        </p:txBody>
      </p:sp>
      <p:grpSp>
        <p:nvGrpSpPr>
          <p:cNvPr id="156" name="Group 37"/>
          <p:cNvGrpSpPr>
            <a:grpSpLocks/>
          </p:cNvGrpSpPr>
          <p:nvPr/>
        </p:nvGrpSpPr>
        <p:grpSpPr bwMode="auto">
          <a:xfrm>
            <a:off x="4067944" y="4808993"/>
            <a:ext cx="2317199" cy="533401"/>
            <a:chOff x="1296" y="2928"/>
            <a:chExt cx="1440" cy="336"/>
          </a:xfrm>
        </p:grpSpPr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9" name="Line 40"/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0" name="Line 41"/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1" name="Rectangle 42"/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2" name="Line 4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3" name="Text Box 44"/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64" name="Text Box 45"/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  <p:sp>
          <p:nvSpPr>
            <p:cNvPr id="165" name="Text Box 46"/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66" name="Text Box 47"/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67" name="Text Box 48"/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68" name="Text Box 49"/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</p:grpSp>
      <p:sp>
        <p:nvSpPr>
          <p:cNvPr id="5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7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Das folgende Präsentationsmaterial wurde von Sven Groppe für das Modul Algorithmen und Datenstrukturen erstellt und mit Änderungen hier übernommen </a:t>
            </a:r>
            <a:br>
              <a:rPr lang="de-DE" sz="2400" dirty="0" smtClean="0"/>
            </a:br>
            <a:r>
              <a:rPr lang="de-DE" sz="2400" dirty="0" smtClean="0"/>
              <a:t>(z.B. werden Algorithmen im Pseudocode präsentiert)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Boyer-Moore-Algorithmus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Basiert auf 2 Techniken</a:t>
            </a:r>
          </a:p>
          <a:p>
            <a:pPr lvl="1"/>
            <a:r>
              <a:rPr lang="de-DE" dirty="0" smtClean="0"/>
              <a:t>Spiegeltechnik</a:t>
            </a:r>
          </a:p>
          <a:p>
            <a:pPr lvl="2"/>
            <a:r>
              <a:rPr lang="de-DE" dirty="0" smtClean="0"/>
              <a:t>Finde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durch Rückwärtslaufen durch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, am Ende beginnend</a:t>
            </a:r>
          </a:p>
          <a:p>
            <a:pPr lvl="1"/>
            <a:r>
              <a:rPr lang="de-DE" dirty="0" smtClean="0"/>
              <a:t>Zeichensprungtechnik</a:t>
            </a:r>
          </a:p>
          <a:p>
            <a:pPr lvl="2"/>
            <a:r>
              <a:rPr lang="de-DE" dirty="0" smtClean="0"/>
              <a:t>Im Falle von Nichtübereinstimmung </a:t>
            </a:r>
            <a:br>
              <a:rPr lang="de-DE" dirty="0" smtClean="0"/>
            </a:br>
            <a:r>
              <a:rPr lang="de-DE" dirty="0" smtClean="0"/>
              <a:t>des Textes an der </a:t>
            </a:r>
            <a:br>
              <a:rPr lang="de-DE" dirty="0" smtClean="0"/>
            </a:br>
            <a:r>
              <a:rPr lang="de-DE" dirty="0" smtClean="0"/>
              <a:t>i-</a:t>
            </a:r>
            <a:r>
              <a:rPr lang="de-DE" dirty="0" err="1" smtClean="0"/>
              <a:t>ten</a:t>
            </a:r>
            <a:r>
              <a:rPr lang="de-DE" dirty="0" smtClean="0"/>
              <a:t> Position (</a:t>
            </a:r>
            <a:r>
              <a:rPr lang="de-DE" dirty="0" smtClean="0">
                <a:solidFill>
                  <a:srgbClr val="3C8C93"/>
                </a:solidFill>
              </a:rPr>
              <a:t>T[i]=x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/>
              <a:t>und des Musters an der </a:t>
            </a:r>
            <a:br>
              <a:rPr lang="de-DE" dirty="0" smtClean="0"/>
            </a:br>
            <a:r>
              <a:rPr lang="de-DE" dirty="0" err="1" smtClean="0"/>
              <a:t>j-ten</a:t>
            </a:r>
            <a:r>
              <a:rPr lang="de-DE" dirty="0" smtClean="0"/>
              <a:t> Position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P[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]≠T[i]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3 Fälle…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2020" y="396904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265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46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27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58670" y="395476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60308" y="393571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2120" y="376426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65020" y="306896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17420" y="35118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2020" y="5566792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888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936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7984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88820" y="549059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460283" y="548741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675933" y="529215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41220" y="51095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11045" y="4581128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2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 1: P enthält x nur links von j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Bewege P nach rechts, um das letzte Vorkommen von x in P mit T[i] abzugleichen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2950096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2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413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94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56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272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1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2000" y="33310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844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0" y="4702696"/>
            <a:ext cx="16637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558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606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654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9558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272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29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1082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78025" y="51598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6510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3462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35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383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19700" y="2950096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362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43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4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563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7579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98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31088" y="33310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819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1700" y="4702696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0485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533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6581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0485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3199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5356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5057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354888" y="51598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7437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389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262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7310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591300" y="34072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4295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7343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088188" y="2873896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429500" y="288818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467100" y="4016896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251520" y="3551154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de-DE" altLang="de-DE" dirty="0" smtClean="0">
                <a:latin typeface="Myriad Pro"/>
                <a:cs typeface="Myriad Pro"/>
              </a:rPr>
              <a:t>bewege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th-TH" altLang="de-DE" dirty="0">
                <a:latin typeface="Myriad Pro"/>
                <a:cs typeface="Myriad Pro"/>
              </a:rPr>
              <a:t>i </a:t>
            </a:r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nach rechts</a:t>
            </a:r>
            <a:r>
              <a:rPr lang="th-TH" altLang="de-DE" dirty="0" smtClean="0">
                <a:latin typeface="Myriad Pro"/>
                <a:cs typeface="Myriad Pro"/>
              </a:rPr>
              <a:t>, </a:t>
            </a:r>
            <a:r>
              <a:rPr lang="th-TH" altLang="de-DE" dirty="0">
                <a:latin typeface="Myriad Pro"/>
                <a:cs typeface="Myriad Pro"/>
              </a:rPr>
              <a:t>so</a:t>
            </a:r>
          </a:p>
          <a:p>
            <a:r>
              <a:rPr lang="de-DE" altLang="de-DE" dirty="0" smtClean="0">
                <a:latin typeface="Myriad Pro"/>
                <a:cs typeface="Myriad Pro"/>
              </a:rPr>
              <a:t>dass </a:t>
            </a:r>
            <a:r>
              <a:rPr lang="th-TH" altLang="de-DE" dirty="0" smtClean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am Ende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82310" y="5373216"/>
            <a:ext cx="1478311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</a:t>
            </a:r>
            <a:r>
              <a:rPr lang="th-TH" altLang="de-DE" dirty="0" smtClean="0">
                <a:latin typeface="+mn-lt"/>
              </a:rPr>
              <a:t>is</a:t>
            </a:r>
            <a:r>
              <a:rPr lang="de-DE" altLang="de-DE" dirty="0" smtClean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 smtClean="0">
                <a:latin typeface="+mn-lt"/>
              </a:rPr>
              <a:t>links von </a:t>
            </a:r>
            <a:r>
              <a:rPr lang="th-TH" altLang="de-DE" dirty="0" smtClean="0">
                <a:latin typeface="+mn-lt"/>
              </a:rPr>
              <a:t>j</a:t>
            </a:r>
            <a:endParaRPr lang="th-TH" altLang="de-DE" dirty="0">
              <a:latin typeface="+mn-lt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1043608" y="5157192"/>
            <a:ext cx="432048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6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523038" y="437180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899275" y="43384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196138" y="4343404"/>
            <a:ext cx="43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3168" y="4271417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73300" y="42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69405" y="4238079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0575" y="4326467"/>
            <a:ext cx="18303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 2: P enthält x rechts von j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Bewege P um 1 Zeichen nach T[i+1]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250" y="2662064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3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54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5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6425" y="25985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590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3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1950" y="3043064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843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4645" y="432033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59013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6993" y="4039642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72555" y="38570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42380" y="4771479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550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2502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247105" y="4236492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78450" y="2662064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521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02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283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24625" y="26477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072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085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85038" y="30430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4358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22950" y="4414664"/>
            <a:ext cx="17653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13657" y="441633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236296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376863" y="414002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346950" y="39574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196138" y="48718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5849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2801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76975" y="43368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737350" y="3119264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588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8930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246938" y="258586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308350" y="3728864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653670" y="3263122"/>
            <a:ext cx="3115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+mn-lt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</a:t>
            </a:r>
            <a:r>
              <a:rPr lang="th-TH" altLang="de-DE" dirty="0" smtClean="0">
                <a:latin typeface="+mn-lt"/>
              </a:rPr>
              <a:t> </a:t>
            </a:r>
            <a:endParaRPr lang="th-TH" altLang="de-DE" dirty="0">
              <a:latin typeface="+mn-lt"/>
            </a:endParaRPr>
          </a:p>
          <a:p>
            <a:r>
              <a:rPr lang="de-DE" altLang="de-DE" dirty="0" smtClean="0">
                <a:latin typeface="+mn-lt"/>
              </a:rPr>
              <a:t>bewege</a:t>
            </a:r>
            <a:r>
              <a:rPr lang="th-TH" altLang="de-DE" dirty="0" smtClean="0">
                <a:latin typeface="+mn-lt"/>
              </a:rPr>
              <a:t> </a:t>
            </a:r>
            <a:r>
              <a:rPr lang="th-TH" altLang="de-DE" dirty="0">
                <a:latin typeface="+mn-lt"/>
              </a:rPr>
              <a:t>i </a:t>
            </a:r>
            <a:r>
              <a:rPr lang="de-DE" altLang="de-DE" dirty="0" smtClean="0">
                <a:latin typeface="+mn-lt"/>
              </a:rPr>
              <a:t>um m - j u</a:t>
            </a:r>
            <a:r>
              <a:rPr lang="th-TH" altLang="de-DE" dirty="0" smtClean="0">
                <a:latin typeface="+mn-lt"/>
              </a:rPr>
              <a:t>nd </a:t>
            </a:r>
            <a:endParaRPr lang="th-TH" altLang="de-DE" dirty="0">
              <a:latin typeface="+mn-lt"/>
            </a:endParaRPr>
          </a:p>
          <a:p>
            <a:r>
              <a:rPr lang="th-TH" altLang="de-DE" dirty="0">
                <a:latin typeface="+mn-lt"/>
              </a:rPr>
              <a:t>j </a:t>
            </a:r>
            <a:r>
              <a:rPr lang="de-DE" altLang="de-DE" dirty="0" smtClean="0">
                <a:latin typeface="+mn-lt"/>
              </a:rPr>
              <a:t>nach rechts</a:t>
            </a:r>
            <a:r>
              <a:rPr lang="th-TH" altLang="de-DE" dirty="0" smtClean="0">
                <a:latin typeface="+mn-lt"/>
              </a:rPr>
              <a:t>, </a:t>
            </a:r>
            <a:r>
              <a:rPr lang="th-TH" altLang="de-DE" dirty="0">
                <a:latin typeface="+mn-lt"/>
              </a:rPr>
              <a:t>so</a:t>
            </a:r>
          </a:p>
          <a:p>
            <a:r>
              <a:rPr lang="de-DE" altLang="de-DE" dirty="0">
                <a:latin typeface="+mn-lt"/>
              </a:rPr>
              <a:t>d</a:t>
            </a:r>
            <a:r>
              <a:rPr lang="de-DE" altLang="de-DE" dirty="0" smtClean="0">
                <a:latin typeface="+mn-lt"/>
              </a:rPr>
              <a:t>ass </a:t>
            </a:r>
            <a:r>
              <a:rPr lang="th-TH" altLang="de-DE" dirty="0" smtClean="0">
                <a:latin typeface="+mn-lt"/>
              </a:rPr>
              <a:t>j </a:t>
            </a:r>
            <a:r>
              <a:rPr lang="de-DE" altLang="de-DE" dirty="0" smtClean="0">
                <a:latin typeface="+mn-lt"/>
              </a:rPr>
              <a:t>am Ende</a:t>
            </a:r>
            <a:endParaRPr lang="th-TH" altLang="de-DE" dirty="0">
              <a:latin typeface="+mn-lt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5557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557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498907" y="5050091"/>
            <a:ext cx="1683906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</a:t>
            </a:r>
            <a:r>
              <a:rPr lang="th-TH" altLang="de-DE" dirty="0" smtClean="0">
                <a:latin typeface="+mn-lt"/>
              </a:rPr>
              <a:t>is</a:t>
            </a:r>
            <a:r>
              <a:rPr lang="de-DE" altLang="de-DE" dirty="0" smtClean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rechts von </a:t>
            </a:r>
            <a:r>
              <a:rPr lang="th-TH" altLang="de-DE" dirty="0" smtClean="0">
                <a:latin typeface="+mn-lt"/>
              </a:rPr>
              <a:t>j</a:t>
            </a:r>
            <a:endParaRPr lang="th-TH" altLang="de-DE" dirty="0">
              <a:latin typeface="+mn-lt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2228180" y="4847679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62166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2166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7744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18520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383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60280"/>
            <a:ext cx="8229600" cy="503238"/>
          </a:xfrm>
        </p:spPr>
        <p:txBody>
          <a:bodyPr/>
          <a:lstStyle/>
          <a:p>
            <a:r>
              <a:rPr lang="de-DE" dirty="0" smtClean="0"/>
              <a:t>Fall 3: Falls Fall 1 und 2 nicht anzuwenden sind (x ist </a:t>
            </a:r>
            <a:r>
              <a:rPr lang="de-DE" i="1" dirty="0" smtClean="0"/>
              <a:t>nicht</a:t>
            </a:r>
            <a:r>
              <a:rPr lang="de-DE" dirty="0" smtClean="0"/>
              <a:t> in P enthalten)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7050"/>
          </a:xfrm>
        </p:spPr>
        <p:txBody>
          <a:bodyPr/>
          <a:lstStyle/>
          <a:p>
            <a:r>
              <a:rPr lang="de-DE" dirty="0" smtClean="0"/>
              <a:t>Bewege P nach rechts, um P[0] und T[i+1] abzugleichen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3800" y="2734072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36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17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98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04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320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900" y="25292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6800" y="31150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92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8300" y="4486672"/>
            <a:ext cx="14351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606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92400" y="447476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78087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82825" y="49438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558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431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00700" y="2734072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210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591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972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039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055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143500" y="2505472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83488" y="31150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7343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43700" y="4486672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533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6581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629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3300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624763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334125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10500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659688" y="49438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0485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7437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7310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0358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72771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5819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935788" y="2657872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77100" y="267216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71900" y="380087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556321" y="3335130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de-DE" altLang="de-DE" dirty="0" smtClean="0">
                <a:latin typeface="Myriad Pro"/>
                <a:cs typeface="Myriad Pro"/>
              </a:rPr>
              <a:t>bewege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th-TH" altLang="de-DE" dirty="0">
                <a:latin typeface="Myriad Pro"/>
                <a:cs typeface="Myriad Pro"/>
              </a:rPr>
              <a:t>i </a:t>
            </a:r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nach rechts</a:t>
            </a:r>
            <a:r>
              <a:rPr lang="th-TH" altLang="de-DE" dirty="0" smtClean="0">
                <a:latin typeface="Myriad Pro"/>
                <a:cs typeface="Myriad Pro"/>
              </a:rPr>
              <a:t>, </a:t>
            </a:r>
            <a:r>
              <a:rPr lang="th-TH" altLang="de-DE" dirty="0">
                <a:latin typeface="Myriad Pro"/>
                <a:cs typeface="Myriad Pro"/>
              </a:rPr>
              <a:t>so</a:t>
            </a:r>
          </a:p>
          <a:p>
            <a:r>
              <a:rPr lang="de-DE" altLang="de-DE" dirty="0" smtClean="0">
                <a:latin typeface="Myriad Pro"/>
                <a:cs typeface="Myriad Pro"/>
              </a:rPr>
              <a:t>dass </a:t>
            </a:r>
            <a:r>
              <a:rPr lang="th-TH" altLang="de-DE" dirty="0" smtClean="0">
                <a:latin typeface="Myriad Pro"/>
                <a:cs typeface="Myriad Pro"/>
              </a:rPr>
              <a:t>j a</a:t>
            </a:r>
            <a:r>
              <a:rPr lang="de-DE" altLang="de-DE" dirty="0" smtClean="0">
                <a:latin typeface="Myriad Pro"/>
                <a:cs typeface="Myriad Pro"/>
              </a:rPr>
              <a:t>m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de-DE" altLang="de-DE" dirty="0" smtClean="0">
                <a:latin typeface="Myriad Pro"/>
                <a:cs typeface="Myriad Pro"/>
              </a:rPr>
              <a:t>E</a:t>
            </a:r>
            <a:r>
              <a:rPr lang="th-TH" altLang="de-DE" dirty="0" smtClean="0">
                <a:latin typeface="Myriad Pro"/>
                <a:cs typeface="Myriad Pro"/>
              </a:rPr>
              <a:t>nd</a:t>
            </a:r>
            <a:r>
              <a:rPr lang="de-DE" altLang="de-DE" dirty="0" smtClean="0">
                <a:latin typeface="Myriad Pro"/>
                <a:cs typeface="Myriad Pro"/>
              </a:rPr>
              <a:t>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7974" y="4994012"/>
            <a:ext cx="1819730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/>
              <a:t>Kein</a:t>
            </a:r>
            <a:r>
              <a:rPr lang="th-TH" altLang="de-DE" sz="2800" dirty="0" smtClean="0"/>
              <a:t> </a:t>
            </a:r>
            <a:r>
              <a:rPr lang="th-TH" altLang="de-DE" sz="2800" dirty="0"/>
              <a:t>x in P</a:t>
            </a: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8867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581900" y="2734072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19900" y="3191272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762750" y="491371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0</a:t>
            </a: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9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(Boyer-Moore)</a:t>
            </a:r>
            <a:endParaRPr lang="de-DE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545432"/>
            <a:ext cx="9144000" cy="297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01045"/>
            <a:ext cx="88677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45432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4374232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76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10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102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382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letzten Vorkommens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9" y="1340768"/>
            <a:ext cx="8315325" cy="4536504"/>
          </a:xfrm>
        </p:spPr>
        <p:txBody>
          <a:bodyPr/>
          <a:lstStyle/>
          <a:p>
            <a:r>
              <a:rPr lang="de-DE" dirty="0" smtClean="0"/>
              <a:t>Der Boyer-Moore Algorithmus verarbeitet das Muster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und das Alphabet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 vor, so dass eine Funktion L des letzten Vorkommens berechnet wird 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L</a:t>
            </a:r>
            <a:r>
              <a:rPr lang="de-DE" dirty="0" smtClean="0"/>
              <a:t> bildet alle Zeichen des Alphabets auf ganzzahlige Werte ab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L(x)</a:t>
            </a:r>
            <a:r>
              <a:rPr lang="de-DE" dirty="0" smtClean="0"/>
              <a:t> (mit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ist Zeichen aus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) ist definiert als</a:t>
            </a:r>
          </a:p>
          <a:p>
            <a:pPr lvl="1"/>
            <a:r>
              <a:rPr lang="de-DE" dirty="0" smtClean="0"/>
              <a:t>den größten Index </a:t>
            </a:r>
            <a:r>
              <a:rPr lang="de-DE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, so dass </a:t>
            </a:r>
            <a:r>
              <a:rPr lang="de-DE" dirty="0" smtClean="0">
                <a:solidFill>
                  <a:srgbClr val="3C8C93"/>
                </a:solidFill>
              </a:rPr>
              <a:t>P[i]=x</a:t>
            </a:r>
            <a:r>
              <a:rPr lang="de-DE" dirty="0" smtClean="0"/>
              <a:t>, oder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-1</a:t>
            </a:r>
            <a:r>
              <a:rPr lang="de-DE" dirty="0" smtClean="0"/>
              <a:t>, falls solch ein Index nicht existiert</a:t>
            </a:r>
          </a:p>
          <a:p>
            <a:r>
              <a:rPr lang="de-DE" dirty="0" smtClean="0"/>
              <a:t>Implementationen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 smtClean="0"/>
              <a:t> ist meist in einem Feld der Größe </a:t>
            </a:r>
            <a:r>
              <a:rPr lang="de-DE" dirty="0" smtClean="0">
                <a:solidFill>
                  <a:srgbClr val="3C8C93"/>
                </a:solidFill>
              </a:rPr>
              <a:t>|A|</a:t>
            </a:r>
            <a:r>
              <a:rPr lang="de-DE" dirty="0" smtClean="0"/>
              <a:t> gespeichert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L</a:t>
            </a:r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5925" y="4273327"/>
            <a:ext cx="1539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4463" y="4273327"/>
            <a:ext cx="1541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0938" y="4273327"/>
            <a:ext cx="1533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9475" y="4273327"/>
            <a:ext cx="1541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273327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L</a:t>
            </a:r>
            <a:r>
              <a:rPr lang="en-US" altLang="de-DE" sz="3200">
                <a:solidFill>
                  <a:srgbClr val="000000"/>
                </a:solidFill>
              </a:rPr>
              <a:t>(</a:t>
            </a:r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r>
              <a:rPr lang="en-US" altLang="de-DE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65925" y="3668490"/>
            <a:ext cx="1539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24463" y="3668490"/>
            <a:ext cx="15414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90938" y="3668490"/>
            <a:ext cx="1533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3668490"/>
            <a:ext cx="15414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668490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endParaRPr lang="en-US" altLang="de-DE" sz="3200" b="1" i="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9600" y="366849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4930552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096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90938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224463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65925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3058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49475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09600" y="4273327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00600" y="1425352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2578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150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722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6294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0866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593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879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356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7378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119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0405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819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0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2768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1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7340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1912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3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6484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4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05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5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4356100" y="119675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5410200" y="272075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364849" y="5584136"/>
            <a:ext cx="382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>
                <a:latin typeface="+mn-lt"/>
              </a:rPr>
              <a:t>L speichert Indexe von</a:t>
            </a:r>
            <a:r>
              <a:rPr lang="th-TH" altLang="de-DE" sz="2800" dirty="0" smtClean="0">
                <a:latin typeface="+mn-lt"/>
              </a:rPr>
              <a:t> P</a:t>
            </a:r>
            <a:endParaRPr lang="th-TH" altLang="de-DE" sz="2800" dirty="0">
              <a:latin typeface="+mn-lt"/>
            </a:endParaRP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592605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A = {a, b, c, d}</a:t>
            </a:r>
          </a:p>
          <a:p>
            <a:r>
              <a:rPr lang="de-DE" sz="3200" dirty="0" smtClean="0"/>
              <a:t>P = „</a:t>
            </a:r>
            <a:r>
              <a:rPr lang="de-DE" sz="3200" dirty="0" err="1" smtClean="0"/>
              <a:t>abacab</a:t>
            </a:r>
            <a:r>
              <a:rPr lang="de-DE" sz="3200" dirty="0" smtClean="0"/>
              <a:t>“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312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Zweites Boyer-Moore-Beispiel</a:t>
            </a:r>
            <a:endParaRPr lang="de-DE" dirty="0"/>
          </a:p>
        </p:txBody>
      </p:sp>
      <p:sp>
        <p:nvSpPr>
          <p:cNvPr id="5" name="Rectangle 1049"/>
          <p:cNvSpPr>
            <a:spLocks noChangeArrowheads="1"/>
          </p:cNvSpPr>
          <p:nvPr/>
        </p:nvSpPr>
        <p:spPr bwMode="auto">
          <a:xfrm>
            <a:off x="111125" y="1268760"/>
            <a:ext cx="8870950" cy="403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4960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4410075" y="5459760"/>
            <a:ext cx="4648200" cy="762000"/>
            <a:chOff x="2352" y="2016"/>
            <a:chExt cx="2928" cy="480"/>
          </a:xfrm>
        </p:grpSpPr>
        <p:sp>
          <p:nvSpPr>
            <p:cNvPr id="10" name="Rectangle 1030"/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>
                  <a:latin typeface="Symbol" pitchFamily="18" charset="2"/>
                </a:rPr>
                <a:t>-</a:t>
              </a:r>
              <a:r>
                <a:rPr lang="en-US" altLang="de-DE" sz="1800"/>
                <a:t>1</a:t>
              </a:r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3</a:t>
              </a:r>
            </a:p>
          </p:txBody>
        </p:sp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5</a:t>
              </a:r>
            </a:p>
          </p:txBody>
        </p:sp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4</a:t>
              </a:r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L</a:t>
              </a:r>
              <a:r>
                <a:rPr lang="en-US" altLang="de-DE" sz="1800"/>
                <a:t>(</a:t>
              </a:r>
              <a:r>
                <a:rPr lang="en-US" altLang="de-DE" sz="1800" b="1" i="1"/>
                <a:t>x</a:t>
              </a:r>
              <a:r>
                <a:rPr lang="en-US" altLang="de-DE" sz="1800"/>
                <a:t>)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d</a:t>
              </a:r>
            </a:p>
          </p:txBody>
        </p:sp>
        <p:sp>
          <p:nvSpPr>
            <p:cNvPr id="16" name="Rectangle 1036"/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c</a:t>
              </a:r>
            </a:p>
          </p:txBody>
        </p:sp>
        <p:sp>
          <p:nvSpPr>
            <p:cNvPr id="17" name="Rectangle 1037"/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b</a:t>
              </a:r>
            </a:p>
          </p:txBody>
        </p:sp>
        <p:sp>
          <p:nvSpPr>
            <p:cNvPr id="18" name="Rectangle 1038"/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a</a:t>
              </a:r>
            </a:p>
          </p:txBody>
        </p:sp>
        <p:sp>
          <p:nvSpPr>
            <p:cNvPr id="19" name="Rectangle 1039"/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x</a:t>
              </a:r>
            </a:p>
          </p:txBody>
        </p:sp>
        <p:sp>
          <p:nvSpPr>
            <p:cNvPr id="20" name="Line 1040"/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1046"/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85725" y="131321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051"/>
          <p:cNvSpPr txBox="1">
            <a:spLocks noChangeArrowheads="1"/>
          </p:cNvSpPr>
          <p:nvPr/>
        </p:nvSpPr>
        <p:spPr bwMode="auto">
          <a:xfrm>
            <a:off x="111125" y="210696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18320" y="219105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i+=m-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(j, 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(a)+1)=1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60748" y="298140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283968" y="4661029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(d)=-1,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39552" y="19545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77348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55776" y="42682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j=5, i+=1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28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letzten Vorkommens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buildL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String</a:t>
            </a:r>
            <a:r>
              <a:rPr lang="de-DE" sz="2400" dirty="0" smtClean="0"/>
              <a:t>): Array[0..127] of Integer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chemeClr val="hlink"/>
                </a:solidFill>
              </a:rPr>
              <a:t>L := 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 smtClean="0">
                <a:solidFill>
                  <a:schemeClr val="hlink"/>
                </a:solidFill>
              </a:rPr>
              <a:t>[0..127]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 smtClean="0">
                <a:solidFill>
                  <a:schemeClr val="hlink"/>
                </a:solidFill>
              </a:rPr>
              <a:t>Integer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smtClean="0">
                <a:solidFill>
                  <a:srgbClr val="FF0000"/>
                </a:solidFill>
              </a:rPr>
              <a:t>nur ASCII unterstützt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0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length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pattern</a:t>
            </a:r>
            <a:r>
              <a:rPr lang="de-DE" sz="2400" dirty="0" smtClean="0">
                <a:solidFill>
                  <a:srgbClr val="3C8C93"/>
                </a:solidFill>
              </a:rPr>
              <a:t>)-1</a:t>
            </a:r>
            <a:r>
              <a:rPr lang="de-DE" sz="2400" dirty="0" smtClean="0"/>
              <a:t> do</a:t>
            </a:r>
            <a:br>
              <a:rPr lang="de-DE" sz="2400" dirty="0" smtClean="0"/>
            </a:br>
            <a:r>
              <a:rPr lang="de-DE" sz="2400" dirty="0" smtClean="0"/>
              <a:t>    </a:t>
            </a:r>
            <a:r>
              <a:rPr lang="de-DE" sz="2400" dirty="0">
                <a:solidFill>
                  <a:srgbClr val="3C8C93"/>
                </a:solidFill>
              </a:rPr>
              <a:t>L</a:t>
            </a:r>
            <a:r>
              <a:rPr lang="de-DE" sz="2400" dirty="0" smtClean="0">
                <a:solidFill>
                  <a:srgbClr val="3C8C93"/>
                </a:solidFill>
              </a:rPr>
              <a:t>[</a:t>
            </a:r>
            <a:r>
              <a:rPr lang="de-DE" sz="2400" dirty="0" err="1" smtClean="0">
                <a:solidFill>
                  <a:srgbClr val="3C8C93"/>
                </a:solidFill>
              </a:rPr>
              <a:t>pattern</a:t>
            </a:r>
            <a:r>
              <a:rPr lang="de-DE" sz="2400" dirty="0" smtClean="0">
                <a:solidFill>
                  <a:srgbClr val="3C8C93"/>
                </a:solidFill>
              </a:rPr>
              <a:t>[i]] := i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29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Boyer-Moore-Verfahren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1838"/>
            <a:ext cx="8229600" cy="5328369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</a:t>
            </a:r>
            <a:r>
              <a:rPr lang="de-DE" sz="2000" dirty="0" err="1" smtClean="0"/>
              <a:t>rocedure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BMsearch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text</a:t>
            </a:r>
            <a:r>
              <a:rPr lang="de-DE" sz="2000" dirty="0" smtClean="0">
                <a:solidFill>
                  <a:srgbClr val="3C8C93"/>
                </a:solidFill>
              </a:rPr>
              <a:t>,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hlink"/>
                </a:solidFill>
              </a:rPr>
              <a:t>String</a:t>
            </a:r>
            <a:r>
              <a:rPr lang="de-DE" sz="2000" dirty="0" smtClean="0"/>
              <a:t>): Integer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chemeClr val="hlink"/>
                </a:solidFill>
              </a:rPr>
              <a:t>l := </a:t>
            </a:r>
            <a:r>
              <a:rPr lang="de-DE" sz="2000" dirty="0" err="1" smtClean="0">
                <a:solidFill>
                  <a:schemeClr val="hlink"/>
                </a:solidFill>
              </a:rPr>
              <a:t>buildL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:= </a:t>
            </a:r>
            <a:r>
              <a:rPr lang="de-DE" sz="2000" dirty="0" err="1" smtClean="0">
                <a:solidFill>
                  <a:schemeClr val="hlink"/>
                </a:solidFill>
              </a:rPr>
              <a:t>length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); m := </a:t>
            </a:r>
            <a:r>
              <a:rPr lang="de-DE" sz="2000" dirty="0" err="1" smtClean="0">
                <a:solidFill>
                  <a:schemeClr val="hlink"/>
                </a:solidFill>
              </a:rPr>
              <a:t>length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i := m - 1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if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i &gt; </a:t>
            </a: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- 1 </a:t>
            </a:r>
            <a:r>
              <a:rPr lang="de-DE" sz="2000" dirty="0" err="1" smtClean="0"/>
              <a:t>then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-1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Muster länger als Text, Suche erfolglos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m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repeat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[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] = 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[i] </a:t>
            </a:r>
            <a:r>
              <a:rPr lang="de-DE" sz="2000" dirty="0" err="1" smtClean="0"/>
              <a:t>then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= 0 </a:t>
            </a:r>
            <a:r>
              <a:rPr lang="de-DE" sz="2000" dirty="0" err="1" smtClean="0"/>
              <a:t>then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i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Suche erfolgreich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/>
              <a:t>else</a:t>
            </a:r>
            <a:r>
              <a:rPr lang="de-DE" sz="2000" dirty="0" smtClean="0">
                <a:solidFill>
                  <a:schemeClr val="hlink"/>
                </a:solidFill>
              </a:rPr>
              <a:t>  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Spiegeltechnik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    i := i -1;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-1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</a:t>
            </a:r>
            <a:r>
              <a:rPr lang="de-DE" sz="2000" dirty="0" err="1" smtClean="0"/>
              <a:t>else</a:t>
            </a:r>
            <a:r>
              <a:rPr lang="de-DE" sz="2000" dirty="0" smtClean="0">
                <a:solidFill>
                  <a:schemeClr val="hlink"/>
                </a:solidFill>
              </a:rPr>
              <a:t>      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Zeichensprungtechnik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>
                <a:solidFill>
                  <a:schemeClr val="hlink"/>
                </a:solidFill>
              </a:rPr>
              <a:t>lo</a:t>
            </a:r>
            <a:r>
              <a:rPr lang="de-DE" sz="2000" dirty="0" smtClean="0">
                <a:solidFill>
                  <a:schemeClr val="hlink"/>
                </a:solidFill>
              </a:rPr>
              <a:t> := l[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[i]]; i := i + m – min(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, lo+1);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m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until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≤ </a:t>
            </a: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-1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Suche erfolglos</a:t>
            </a:r>
            <a:endParaRPr lang="de-DE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Zeichenkettenabgleich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4173538"/>
          </a:xfrm>
        </p:spPr>
        <p:txBody>
          <a:bodyPr/>
          <a:lstStyle/>
          <a:p>
            <a:r>
              <a:rPr lang="de-DE" sz="2400" dirty="0" smtClean="0"/>
              <a:t>Gegeben eine Folge von Zeichen (Text), in der eine Zeichenkette (Muster) gefunden werden soll </a:t>
            </a:r>
          </a:p>
          <a:p>
            <a:r>
              <a:rPr lang="de-DE" sz="2400" dirty="0" smtClean="0"/>
              <a:t>Varianten</a:t>
            </a:r>
          </a:p>
          <a:p>
            <a:pPr lvl="1"/>
            <a:r>
              <a:rPr lang="de-DE" sz="2000" dirty="0" smtClean="0"/>
              <a:t>Alle Vorkommen des Musters im Text</a:t>
            </a:r>
          </a:p>
          <a:p>
            <a:pPr lvl="1"/>
            <a:r>
              <a:rPr lang="de-DE" sz="2000" dirty="0" smtClean="0"/>
              <a:t>Ein beliebiges Vorkommen im Text</a:t>
            </a:r>
          </a:p>
          <a:p>
            <a:pPr lvl="1"/>
            <a:r>
              <a:rPr lang="de-DE" sz="2000" dirty="0" smtClean="0"/>
              <a:t>Erstes Vorkommen im Text</a:t>
            </a:r>
          </a:p>
          <a:p>
            <a:r>
              <a:rPr lang="de-DE" sz="2400" dirty="0" smtClean="0"/>
              <a:t>Anwendungen</a:t>
            </a:r>
          </a:p>
          <a:p>
            <a:pPr lvl="1"/>
            <a:r>
              <a:rPr lang="de-DE" sz="2000" smtClean="0"/>
              <a:t>Suchen </a:t>
            </a:r>
            <a:r>
              <a:rPr lang="de-DE" sz="2000" dirty="0"/>
              <a:t>von Mustern in DNA-Sequenzen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/>
              <a:t>begrenztes Alphabet: A, C, G, T)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79563" cy="4173538"/>
          </a:xfrm>
        </p:spPr>
        <p:txBody>
          <a:bodyPr/>
          <a:lstStyle/>
          <a:p>
            <a:r>
              <a:rPr lang="de-DE" dirty="0" smtClean="0"/>
              <a:t>Schlechtester Fall</a:t>
            </a:r>
          </a:p>
          <a:p>
            <a:pPr lvl="1"/>
            <a:r>
              <a:rPr lang="de-DE" dirty="0" smtClean="0"/>
              <a:t>Beispiel</a:t>
            </a:r>
          </a:p>
          <a:p>
            <a:pPr lvl="2"/>
            <a:r>
              <a:rPr lang="de-DE" dirty="0" smtClean="0"/>
              <a:t>T: „</a:t>
            </a:r>
            <a:r>
              <a:rPr lang="de-DE" dirty="0" err="1" smtClean="0"/>
              <a:t>aaaaaaaaaa</a:t>
            </a:r>
            <a:r>
              <a:rPr lang="de-DE" dirty="0" smtClean="0"/>
              <a:t>…a“</a:t>
            </a:r>
          </a:p>
          <a:p>
            <a:pPr lvl="2"/>
            <a:r>
              <a:rPr lang="de-DE" dirty="0" smtClean="0"/>
              <a:t>P: „</a:t>
            </a:r>
            <a:r>
              <a:rPr lang="de-DE" dirty="0" err="1" smtClean="0"/>
              <a:t>baa</a:t>
            </a:r>
            <a:r>
              <a:rPr lang="de-DE" dirty="0" smtClean="0"/>
              <a:t>…a“</a:t>
            </a:r>
          </a:p>
          <a:p>
            <a:pPr lvl="1"/>
            <a:r>
              <a:rPr lang="de-DE" dirty="0" smtClean="0"/>
              <a:t>O(</a:t>
            </a:r>
            <a:r>
              <a:rPr lang="de-DE" dirty="0" err="1" smtClean="0"/>
              <a:t>m∙n</a:t>
            </a:r>
            <a:r>
              <a:rPr lang="de-DE" dirty="0" smtClean="0"/>
              <a:t> + |A|)</a:t>
            </a:r>
          </a:p>
          <a:p>
            <a:pPr lvl="1"/>
            <a:r>
              <a:rPr lang="de-DE" dirty="0" smtClean="0"/>
              <a:t>Wahrscheinlichkeit hoch für schlechtesten Fall bei kleinem Alphabet</a:t>
            </a:r>
            <a:endParaRPr lang="de-DE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31083" y="1261218"/>
            <a:ext cx="5205413" cy="487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8" y="1337418"/>
            <a:ext cx="50180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4896" y="15041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31083" y="2480418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15325" cy="4173538"/>
          </a:xfrm>
        </p:spPr>
        <p:txBody>
          <a:bodyPr/>
          <a:lstStyle/>
          <a:p>
            <a:r>
              <a:rPr lang="de-DE" sz="2400" dirty="0" smtClean="0"/>
              <a:t>Bester Fall</a:t>
            </a:r>
          </a:p>
          <a:p>
            <a:pPr lvl="1"/>
            <a:r>
              <a:rPr lang="de-DE" sz="2000" dirty="0" smtClean="0"/>
              <a:t>Immer Fall 3, d.h. P wird jedes Mal um m nach rechts bewegt</a:t>
            </a:r>
          </a:p>
          <a:p>
            <a:pPr lvl="1"/>
            <a:r>
              <a:rPr lang="de-DE" sz="2000" dirty="0" smtClean="0"/>
              <a:t>Beispiel</a:t>
            </a:r>
          </a:p>
          <a:p>
            <a:pPr lvl="2"/>
            <a:r>
              <a:rPr lang="de-DE" sz="1800" dirty="0" smtClean="0"/>
              <a:t>T: „</a:t>
            </a:r>
            <a:r>
              <a:rPr lang="de-DE" sz="1800" dirty="0" err="1" smtClean="0"/>
              <a:t>aaaaaaaa</a:t>
            </a:r>
            <a:r>
              <a:rPr lang="de-DE" sz="1800" dirty="0" smtClean="0"/>
              <a:t>…a“</a:t>
            </a:r>
          </a:p>
          <a:p>
            <a:pPr lvl="2"/>
            <a:r>
              <a:rPr lang="de-DE" sz="1800" dirty="0" smtClean="0"/>
              <a:t>P: „</a:t>
            </a:r>
            <a:r>
              <a:rPr lang="de-DE" sz="1800" dirty="0" err="1" smtClean="0"/>
              <a:t>bbb</a:t>
            </a:r>
            <a:r>
              <a:rPr lang="de-DE" sz="1800" dirty="0" smtClean="0"/>
              <a:t>…b“</a:t>
            </a:r>
          </a:p>
          <a:p>
            <a:pPr lvl="1"/>
            <a:r>
              <a:rPr lang="de-DE" sz="2000" dirty="0" smtClean="0"/>
              <a:t>O(</a:t>
            </a:r>
            <a:r>
              <a:rPr lang="de-DE" sz="2000" dirty="0" err="1" smtClean="0"/>
              <a:t>n</a:t>
            </a:r>
            <a:r>
              <a:rPr lang="de-DE" sz="2000" dirty="0" smtClean="0"/>
              <a:t>/m + |A|)</a:t>
            </a:r>
          </a:p>
          <a:p>
            <a:pPr lvl="1"/>
            <a:r>
              <a:rPr lang="de-DE" sz="2000" dirty="0" smtClean="0"/>
              <a:t>Wahrscheinlichkeit für besten Fall höher bei großem Alphabet</a:t>
            </a:r>
          </a:p>
          <a:p>
            <a:r>
              <a:rPr lang="de-DE" sz="2400" dirty="0" smtClean="0"/>
              <a:t>Durchschnittlicher Fall</a:t>
            </a:r>
          </a:p>
          <a:p>
            <a:pPr lvl="1"/>
            <a:r>
              <a:rPr lang="de-DE" sz="2000" dirty="0" smtClean="0"/>
              <a:t>nahe am besten Fall: O(</a:t>
            </a:r>
            <a:r>
              <a:rPr lang="de-DE" sz="2000" dirty="0" err="1" smtClean="0"/>
              <a:t>n</a:t>
            </a:r>
            <a:r>
              <a:rPr lang="de-DE" sz="2000" dirty="0" smtClean="0"/>
              <a:t>/m + |A|)</a:t>
            </a:r>
            <a:endParaRPr lang="de-DE" sz="2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</a:t>
            </a:r>
          </a:p>
          <a:p>
            <a:pPr lvl="1"/>
            <a:r>
              <a:rPr lang="de-DE" dirty="0" smtClean="0"/>
              <a:t>Ermittle eine Hash-Signatur des Musters </a:t>
            </a:r>
          </a:p>
          <a:p>
            <a:pPr lvl="1"/>
            <a:r>
              <a:rPr lang="de-DE" dirty="0" smtClean="0"/>
              <a:t>Gehe durch den zu suchenden Text durch und vergleiche die jeweilige Hash-Signatur mit der des Musters</a:t>
            </a:r>
          </a:p>
          <a:p>
            <a:pPr lvl="2"/>
            <a:r>
              <a:rPr lang="de-DE" dirty="0" smtClean="0"/>
              <a:t>Mit geeigneten Hash-Funktionen ist es möglich, dass die Hash-Signatur iterativ mit konstantem Aufwand pro zu durchsuchenden Zeichen berechnet wird</a:t>
            </a:r>
          </a:p>
          <a:p>
            <a:pPr lvl="2"/>
            <a:r>
              <a:rPr lang="de-DE" dirty="0" smtClean="0"/>
              <a:t>Falls die Hash-Signaturen übereinstimmen, dann überprüfe noch einmal die Teilzeichenketten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Hash-Funktion für Rabin-</a:t>
            </a:r>
            <a:r>
              <a:rPr lang="de-DE" dirty="0" err="1" smtClean="0"/>
              <a:t>Karp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dirty="0" smtClean="0"/>
              <a:t>Für ein Zeichen</a:t>
            </a:r>
          </a:p>
          <a:p>
            <a:pPr lvl="1"/>
            <a:r>
              <a:rPr lang="de-DE" sz="2200" dirty="0" smtClean="0"/>
              <a:t>h(</a:t>
            </a:r>
            <a:r>
              <a:rPr lang="de-DE" sz="2200" dirty="0" err="1" smtClean="0"/>
              <a:t>k</a:t>
            </a:r>
            <a:r>
              <a:rPr lang="de-DE" sz="2200" dirty="0" smtClean="0"/>
              <a:t>)=</a:t>
            </a:r>
            <a:r>
              <a:rPr lang="de-DE" sz="2200" dirty="0" err="1" smtClean="0"/>
              <a:t>k∙q</a:t>
            </a:r>
            <a:r>
              <a:rPr lang="de-DE" sz="2200" dirty="0" smtClean="0"/>
              <a:t> mit </a:t>
            </a:r>
            <a:r>
              <a:rPr lang="de-DE" sz="2200" dirty="0" err="1" smtClean="0"/>
              <a:t>k</a:t>
            </a:r>
            <a:r>
              <a:rPr lang="de-DE" sz="2200" dirty="0" smtClean="0"/>
              <a:t> </a:t>
            </a:r>
            <a:r>
              <a:rPr lang="de-DE" sz="2200" dirty="0" err="1" smtClean="0"/>
              <a:t>z.B</a:t>
            </a:r>
            <a:r>
              <a:rPr lang="de-DE" sz="2200" dirty="0" smtClean="0"/>
              <a:t> ASCII-Code des betrachteten Zeichens </a:t>
            </a:r>
            <a:br>
              <a:rPr lang="de-DE" sz="2200" dirty="0" smtClean="0"/>
            </a:br>
            <a:r>
              <a:rPr lang="de-DE" sz="2200" dirty="0" smtClean="0"/>
              <a:t>und </a:t>
            </a:r>
            <a:r>
              <a:rPr lang="de-DE" sz="2200" dirty="0" err="1" smtClean="0"/>
              <a:t>q</a:t>
            </a:r>
            <a:r>
              <a:rPr lang="de-DE" sz="2200" dirty="0" smtClean="0"/>
              <a:t> eine Primzahl</a:t>
            </a:r>
          </a:p>
          <a:p>
            <a:r>
              <a:rPr lang="de-DE" sz="2400" dirty="0" smtClean="0"/>
              <a:t>Für eine Zeichenkette</a:t>
            </a:r>
          </a:p>
          <a:p>
            <a:pPr lvl="1"/>
            <a:r>
              <a:rPr lang="de-DE" sz="2200" dirty="0" smtClean="0"/>
              <a:t>h‘(k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..k</a:t>
            </a:r>
            <a:r>
              <a:rPr lang="de-DE" sz="2200" baseline="-25000" dirty="0" smtClean="0"/>
              <a:t>m</a:t>
            </a:r>
            <a:r>
              <a:rPr lang="de-DE" sz="2200" dirty="0" smtClean="0"/>
              <a:t>) = h(k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) + ... + h(k</a:t>
            </a:r>
            <a:r>
              <a:rPr lang="de-DE" sz="2200" baseline="-25000" dirty="0" smtClean="0"/>
              <a:t>m</a:t>
            </a:r>
            <a:r>
              <a:rPr lang="de-DE" sz="2200" dirty="0" smtClean="0"/>
              <a:t>)</a:t>
            </a:r>
          </a:p>
          <a:p>
            <a:r>
              <a:rPr lang="de-DE" sz="2400" dirty="0" smtClean="0"/>
              <a:t>Beispiel</a:t>
            </a:r>
          </a:p>
          <a:p>
            <a:pPr lvl="1"/>
            <a:r>
              <a:rPr lang="de-DE" sz="2200" dirty="0" err="1" smtClean="0"/>
              <a:t>q</a:t>
            </a:r>
            <a:r>
              <a:rPr lang="de-DE" sz="2200" dirty="0" smtClean="0"/>
              <a:t>=5 </a:t>
            </a:r>
            <a:r>
              <a:rPr lang="de-DE" sz="1600" dirty="0" smtClean="0">
                <a:solidFill>
                  <a:srgbClr val="000000"/>
                </a:solidFill>
              </a:rPr>
              <a:t>(in der Praxis sollte allerdings eine möglichst große Primzahl gewählt werden)</a:t>
            </a:r>
            <a:endParaRPr lang="de-DE" sz="1600" i="1" dirty="0" smtClean="0">
              <a:latin typeface="Cambria Math"/>
            </a:endParaRPr>
          </a:p>
          <a:p>
            <a:pPr lvl="1"/>
            <a:r>
              <a:rPr lang="de-DE" sz="2000" dirty="0" smtClean="0"/>
              <a:t>A={1, 2, 3, 4}</a:t>
            </a:r>
          </a:p>
          <a:p>
            <a:pPr lvl="1"/>
            <a:r>
              <a:rPr lang="de-DE" sz="2000" dirty="0" smtClean="0"/>
              <a:t>der Einfachheit halber sei der Code des Zeichens i wiederum i</a:t>
            </a:r>
          </a:p>
          <a:p>
            <a:r>
              <a:rPr lang="de-DE" sz="2400" dirty="0" smtClean="0"/>
              <a:t>Berechnung der Hash-Signatur des Musters 1234:</a:t>
            </a:r>
          </a:p>
          <a:p>
            <a:pPr lvl="1"/>
            <a:r>
              <a:rPr lang="de-DE" sz="2200" dirty="0" smtClean="0"/>
              <a:t>h‘(1234) = 1∙5 + 2</a:t>
            </a:r>
            <a:r>
              <a:rPr lang="de-DE" sz="2200" dirty="0"/>
              <a:t>∙</a:t>
            </a:r>
            <a:r>
              <a:rPr lang="de-DE" sz="2200" dirty="0" smtClean="0"/>
              <a:t>5 + 3</a:t>
            </a:r>
            <a:r>
              <a:rPr lang="de-DE" sz="2200" dirty="0"/>
              <a:t>∙</a:t>
            </a:r>
            <a:r>
              <a:rPr lang="de-DE" sz="2200" dirty="0" smtClean="0"/>
              <a:t>5 +4</a:t>
            </a:r>
            <a:r>
              <a:rPr lang="de-DE" sz="2200" dirty="0"/>
              <a:t>∙</a:t>
            </a:r>
            <a:r>
              <a:rPr lang="de-DE" sz="2200" dirty="0" smtClean="0"/>
              <a:t>5 = 50</a:t>
            </a:r>
            <a:endParaRPr lang="de-DE" sz="22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der Hash-Signatur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Einmaliges Durchlaufen des zu durchsuchenden Textes und Vergleich der aktualisierten Hash-Signatur mit Hash-Signatur des Musters</a:t>
            </a:r>
          </a:p>
          <a:p>
            <a:r>
              <a:rPr lang="de-DE" dirty="0" smtClean="0"/>
              <a:t>Hash-Signatur kann iterativ gebildet werden:</a:t>
            </a:r>
            <a:br>
              <a:rPr lang="de-DE" dirty="0" smtClean="0"/>
            </a:br>
            <a:r>
              <a:rPr lang="de-DE" dirty="0" smtClean="0"/>
              <a:t>h‘(k</a:t>
            </a:r>
            <a:r>
              <a:rPr lang="de-DE" baseline="-25000" dirty="0" smtClean="0"/>
              <a:t>2</a:t>
            </a:r>
            <a:r>
              <a:rPr lang="de-DE" dirty="0" smtClean="0"/>
              <a:t>..k</a:t>
            </a:r>
            <a:r>
              <a:rPr lang="de-DE" baseline="-25000" dirty="0" smtClean="0"/>
              <a:t>m</a:t>
            </a:r>
            <a:r>
              <a:rPr lang="de-DE" dirty="0" smtClean="0"/>
              <a:t> k</a:t>
            </a:r>
            <a:r>
              <a:rPr lang="de-DE" baseline="-25000" dirty="0" smtClean="0"/>
              <a:t>m+1</a:t>
            </a:r>
            <a:r>
              <a:rPr lang="de-DE" dirty="0" smtClean="0"/>
              <a:t>)=h‘(k</a:t>
            </a:r>
            <a:r>
              <a:rPr lang="de-DE" baseline="-25000" dirty="0" smtClean="0"/>
              <a:t>1</a:t>
            </a:r>
            <a:r>
              <a:rPr lang="de-DE" dirty="0" smtClean="0"/>
              <a:t> k</a:t>
            </a:r>
            <a:r>
              <a:rPr lang="de-DE" baseline="-25000" dirty="0" smtClean="0"/>
              <a:t>2</a:t>
            </a:r>
            <a:r>
              <a:rPr lang="de-DE" dirty="0" smtClean="0"/>
              <a:t> ... k</a:t>
            </a:r>
            <a:r>
              <a:rPr lang="de-DE" baseline="-25000" dirty="0" smtClean="0"/>
              <a:t>m</a:t>
            </a:r>
            <a:r>
              <a:rPr lang="de-DE" dirty="0" smtClean="0"/>
              <a:t>) – k</a:t>
            </a:r>
            <a:r>
              <a:rPr lang="de-DE" baseline="-25000" dirty="0" smtClean="0"/>
              <a:t>1</a:t>
            </a:r>
            <a:r>
              <a:rPr lang="de-DE" sz="2800" dirty="0" smtClean="0"/>
              <a:t>∙q + k</a:t>
            </a:r>
            <a:r>
              <a:rPr lang="de-DE" sz="2800" baseline="-25000" dirty="0" smtClean="0"/>
              <a:t>m+1</a:t>
            </a:r>
            <a:r>
              <a:rPr lang="de-DE" sz="2800" dirty="0" smtClean="0"/>
              <a:t>∙q</a:t>
            </a:r>
            <a:br>
              <a:rPr lang="de-DE" sz="2800" dirty="0" smtClean="0"/>
            </a:br>
            <a:r>
              <a:rPr lang="de-DE" sz="2800" dirty="0" smtClean="0"/>
              <a:t>   = h‘(k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 k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... k</a:t>
            </a:r>
            <a:r>
              <a:rPr lang="de-DE" sz="2800" baseline="-25000" dirty="0" smtClean="0"/>
              <a:t>m</a:t>
            </a:r>
            <a:r>
              <a:rPr lang="de-DE" sz="2800" dirty="0" smtClean="0"/>
              <a:t>) + (k</a:t>
            </a:r>
            <a:r>
              <a:rPr lang="de-DE" sz="2800" baseline="-25000" dirty="0" smtClean="0"/>
              <a:t>m+1</a:t>
            </a:r>
            <a:r>
              <a:rPr lang="de-DE" sz="2800" dirty="0" smtClean="0"/>
              <a:t> – k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)</a:t>
            </a:r>
            <a:r>
              <a:rPr lang="de-DE" sz="2800" dirty="0"/>
              <a:t> </a:t>
            </a:r>
            <a:r>
              <a:rPr lang="de-DE" sz="2800" dirty="0" smtClean="0"/>
              <a:t>∙ </a:t>
            </a:r>
            <a:r>
              <a:rPr lang="de-DE" sz="2800" dirty="0" err="1" smtClean="0"/>
              <a:t>q</a:t>
            </a:r>
            <a:endParaRPr lang="de-DE" dirty="0" smtClean="0"/>
          </a:p>
          <a:p>
            <a:r>
              <a:rPr lang="de-DE" b="1" dirty="0" smtClean="0"/>
              <a:t>Man beachte: </a:t>
            </a:r>
            <a:r>
              <a:rPr lang="de-DE" dirty="0" smtClean="0"/>
              <a:t>Konstanter Aufwand pro Zeichen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/>
        </p:nvCxnSpPr>
        <p:spPr>
          <a:xfrm>
            <a:off x="3234731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572494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92392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8396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2883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94064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30068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072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2076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Suche nach der Hash-Signatur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1  </m:t>
                      </m:r>
                      <m:r>
                        <a:rPr lang="de-DE" sz="2800" i="1">
                          <a:solidFill>
                            <a:srgbClr val="FFC000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2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00B050"/>
                          </a:solidFill>
                          <a:latin typeface="Cambria Math"/>
                        </a:rPr>
                        <m:t>1  2  3  4</m:t>
                      </m:r>
                    </m:oMath>
                  </m:oMathPara>
                </a14:m>
                <a:endParaRPr lang="de-DE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de-DE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rechts 4"/>
          <p:cNvSpPr/>
          <p:nvPr/>
        </p:nvSpPr>
        <p:spPr>
          <a:xfrm rot="5400000">
            <a:off x="3442431" y="1178496"/>
            <a:ext cx="323528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de-DE" dirty="0" smtClean="0"/>
                  <a:t>, aber ungleich Muster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5400000">
            <a:off x="3757043" y="1776704"/>
            <a:ext cx="323528" cy="1368152"/>
          </a:xfrm>
          <a:prstGeom prst="rightBrac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50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de-DE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×5=60</m:t>
                      </m:r>
                    </m:oMath>
                  </m:oMathPara>
                </a14:m>
                <a:endParaRPr lang="de-DE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114666" y="2413742"/>
            <a:ext cx="323528" cy="136815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60+(</m:t>
                      </m:r>
                      <m:r>
                        <a:rPr lang="de-DE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×5=55</m:t>
                      </m:r>
                    </m:oMath>
                  </m:oMathPara>
                </a14:m>
                <a:endParaRPr lang="de-DE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4472816" y="2989806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55+(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 rot="5400000">
            <a:off x="4846587" y="3565870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>
          <a:xfrm rot="5400000">
            <a:off x="5197612" y="4132919"/>
            <a:ext cx="323528" cy="138618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eschweifte Klammer rechts 16"/>
          <p:cNvSpPr/>
          <p:nvPr/>
        </p:nvSpPr>
        <p:spPr>
          <a:xfrm rot="5400000">
            <a:off x="5503054" y="4717998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40+(</m:t>
                    </m:r>
                    <m:r>
                      <a:rPr lang="de-DE" b="1" i="1" dirty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e-DE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×5=50</m:t>
                    </m:r>
                  </m:oMath>
                </a14:m>
                <a:r>
                  <a:rPr lang="de-DE" dirty="0" smtClean="0">
                    <a:solidFill>
                      <a:srgbClr val="00B050"/>
                    </a:solidFill>
                  </a:rPr>
                  <a:t> und Muster gefunden!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468313" y="1317771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Musters 1234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Komplexitätsanalyse Rabin-</a:t>
            </a:r>
            <a:r>
              <a:rPr lang="de-DE" dirty="0" err="1" smtClean="0"/>
              <a:t>Karp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Ermittle die Hash-Signatur des Musters: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O(m)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/>
              <a:t>Gehe durch den zu suchenden Text durch und vergleiche die jeweilige Hash-Signatur mit der des Musters</a:t>
            </a:r>
          </a:p>
          <a:p>
            <a:pPr lvl="1"/>
            <a:r>
              <a:rPr lang="de-DE" dirty="0" smtClean="0"/>
              <a:t>Best </a:t>
            </a:r>
            <a:r>
              <a:rPr lang="de-DE" dirty="0"/>
              <a:t>(und Average) Case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de-DE" dirty="0" smtClean="0"/>
              <a:t>Hash-Signaturen stimmen nur bei einem Treffer überein</a:t>
            </a:r>
            <a:endParaRPr lang="de-DE" dirty="0"/>
          </a:p>
          <a:p>
            <a:pPr lvl="1"/>
            <a:r>
              <a:rPr lang="de-DE" dirty="0" err="1"/>
              <a:t>Worst</a:t>
            </a:r>
            <a:r>
              <a:rPr lang="de-DE" dirty="0"/>
              <a:t> Case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∙ m)</a:t>
            </a:r>
          </a:p>
          <a:p>
            <a:pPr lvl="2"/>
            <a:r>
              <a:rPr lang="de-DE" dirty="0" smtClean="0"/>
              <a:t>Hash-Signaturen stimmen immer überein, auch bei keinem Treffer</a:t>
            </a:r>
          </a:p>
          <a:p>
            <a:pPr marL="342900" lvl="1" indent="-342900">
              <a:buFontTx/>
              <a:buChar char="•"/>
            </a:pPr>
            <a:r>
              <a:rPr lang="de-DE" sz="2800" dirty="0" smtClean="0"/>
              <a:t>Insgesamt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+ m) </a:t>
            </a:r>
            <a:r>
              <a:rPr lang="de-DE" sz="2800" dirty="0" smtClean="0"/>
              <a:t>im Best/Average Case </a:t>
            </a:r>
            <a:br>
              <a:rPr lang="de-DE" sz="2800" dirty="0" smtClean="0"/>
            </a:br>
            <a:r>
              <a:rPr lang="de-DE" sz="2800" dirty="0" smtClean="0"/>
              <a:t>und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∙ m) </a:t>
            </a:r>
            <a:r>
              <a:rPr lang="de-DE" sz="2800" dirty="0" smtClean="0"/>
              <a:t>im schlimmsten Fall</a:t>
            </a:r>
            <a:endParaRPr lang="de-DE" sz="2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de-DE" sz="2400" dirty="0" smtClean="0"/>
              <a:t>Variante des Rabin-</a:t>
            </a:r>
            <a:r>
              <a:rPr lang="de-DE" sz="2400" dirty="0" err="1" smtClean="0"/>
              <a:t>Karp</a:t>
            </a:r>
            <a:r>
              <a:rPr lang="de-DE" sz="2400" dirty="0" smtClean="0"/>
              <a:t>-</a:t>
            </a:r>
            <a:r>
              <a:rPr lang="de-DE" sz="2400" smtClean="0"/>
              <a:t>Algorithmus </a:t>
            </a:r>
            <a:br>
              <a:rPr lang="de-DE" sz="2400" smtClean="0"/>
            </a:br>
            <a:r>
              <a:rPr lang="de-DE" sz="2400" smtClean="0"/>
              <a:t>für </a:t>
            </a:r>
            <a:r>
              <a:rPr lang="de-DE" sz="2400" dirty="0" smtClean="0"/>
              <a:t>Suche nach vielen Mustern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Hash-Signaturen (für Muster bis zu einer gegebenen maximalen Länge) können mit einem Durchlauf durch den Text in eine geeignete Datenstruktur z.B. eine Hashtabelle abgelegt werden</a:t>
            </a:r>
          </a:p>
          <a:p>
            <a:r>
              <a:rPr lang="de-DE" dirty="0" smtClean="0"/>
              <a:t>Anschließende Suche nach vielen Mustern schnell möglich</a:t>
            </a:r>
          </a:p>
          <a:p>
            <a:pPr lvl="1"/>
            <a:r>
              <a:rPr lang="de-DE" dirty="0" smtClean="0"/>
              <a:t>im durchschnittlichen Fall in konstanter Zeit pro Muster</a:t>
            </a:r>
          </a:p>
          <a:p>
            <a:r>
              <a:rPr lang="de-DE" b="1" dirty="0" smtClean="0"/>
              <a:t>Aber:</a:t>
            </a:r>
            <a:r>
              <a:rPr lang="de-DE" dirty="0" smtClean="0"/>
              <a:t> Großer Speicherbedarf!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6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Textsuche</a:t>
            </a:r>
          </a:p>
          <a:p>
            <a:pPr lvl="1"/>
            <a:r>
              <a:rPr lang="de-DE" dirty="0" err="1" smtClean="0"/>
              <a:t>Brute</a:t>
            </a:r>
            <a:r>
              <a:rPr lang="de-DE" dirty="0" smtClean="0"/>
              <a:t>-Force</a:t>
            </a:r>
          </a:p>
          <a:p>
            <a:pPr lvl="1"/>
            <a:r>
              <a:rPr lang="de-DE" dirty="0" smtClean="0"/>
              <a:t>Knuth-Morris-Pratt</a:t>
            </a:r>
          </a:p>
          <a:p>
            <a:pPr lvl="1"/>
            <a:r>
              <a:rPr lang="de-DE" dirty="0" smtClean="0"/>
              <a:t>Boyer-Moore</a:t>
            </a:r>
          </a:p>
          <a:p>
            <a:pPr lvl="1"/>
            <a:r>
              <a:rPr lang="de-DE" dirty="0" smtClean="0"/>
              <a:t>Rabin-</a:t>
            </a:r>
            <a:r>
              <a:rPr lang="de-DE" dirty="0" err="1" smtClean="0"/>
              <a:t>Karp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Präsentationen im nachfolgenden Teil sind entnommen </a:t>
            </a:r>
            <a:br>
              <a:rPr lang="de-DE" dirty="0" smtClean="0"/>
            </a:br>
            <a:r>
              <a:rPr lang="de-DE" dirty="0" smtClean="0"/>
              <a:t>aus dem Material zur Vorlesung Indexierung und Suchen von Tobias Scheffer, Univ. Potsdam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Teilzeichenkette, Präfix, Suffix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sei eine </a:t>
            </a:r>
            <a:r>
              <a:rPr lang="de-DE" dirty="0" smtClean="0">
                <a:solidFill>
                  <a:srgbClr val="0000FF"/>
                </a:solidFill>
              </a:rPr>
              <a:t>Zeichenkette</a:t>
            </a:r>
            <a:r>
              <a:rPr lang="de-DE" dirty="0" smtClean="0"/>
              <a:t> der Länge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S[i..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r>
              <a:rPr lang="de-DE" dirty="0" smtClean="0"/>
              <a:t> ist dann eine </a:t>
            </a:r>
            <a:r>
              <a:rPr lang="de-DE" dirty="0" smtClean="0">
                <a:solidFill>
                  <a:srgbClr val="0000FF"/>
                </a:solidFill>
              </a:rPr>
              <a:t>Teilzeichenkette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zwischen den Indizes </a:t>
            </a:r>
            <a:r>
              <a:rPr lang="de-DE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 (0 ≤ i </a:t>
            </a:r>
            <a:r>
              <a:rPr lang="de-DE" dirty="0">
                <a:solidFill>
                  <a:srgbClr val="3C8C93"/>
                </a:solidFill>
              </a:rPr>
              <a:t>≤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≤</a:t>
            </a:r>
            <a:r>
              <a:rPr lang="de-DE" dirty="0" smtClean="0">
                <a:solidFill>
                  <a:srgbClr val="3C8C93"/>
                </a:solidFill>
              </a:rPr>
              <a:t> m-1)</a:t>
            </a:r>
          </a:p>
          <a:p>
            <a:endParaRPr lang="de-DE" dirty="0"/>
          </a:p>
          <a:p>
            <a:r>
              <a:rPr lang="de-DE" dirty="0" smtClean="0"/>
              <a:t>Ein </a:t>
            </a:r>
            <a:r>
              <a:rPr lang="de-DE" dirty="0" smtClean="0">
                <a:solidFill>
                  <a:srgbClr val="0000FF"/>
                </a:solidFill>
              </a:rPr>
              <a:t>Präfix</a:t>
            </a:r>
            <a:r>
              <a:rPr lang="de-DE" dirty="0" smtClean="0"/>
              <a:t> ist eine Teilzeichenkette </a:t>
            </a:r>
            <a:r>
              <a:rPr lang="de-DE" dirty="0" smtClean="0">
                <a:solidFill>
                  <a:srgbClr val="3C8C93"/>
                </a:solidFill>
              </a:rPr>
              <a:t>S[0..i] </a:t>
            </a:r>
            <a:r>
              <a:rPr lang="de-DE" dirty="0">
                <a:solidFill>
                  <a:srgbClr val="3C8C93"/>
                </a:solidFill>
              </a:rPr>
              <a:t>(0 ≤ i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>
                <a:solidFill>
                  <a:srgbClr val="3C8C93"/>
                </a:solidFill>
              </a:rPr>
              <a:t>-1)</a:t>
            </a:r>
          </a:p>
          <a:p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 smtClean="0">
                <a:solidFill>
                  <a:srgbClr val="0000FF"/>
                </a:solidFill>
              </a:rPr>
              <a:t>Suffix</a:t>
            </a:r>
            <a:r>
              <a:rPr lang="de-DE" dirty="0" smtClean="0"/>
              <a:t> ist eine Teilzeichenkette </a:t>
            </a:r>
            <a:r>
              <a:rPr lang="de-DE" dirty="0" smtClean="0">
                <a:solidFill>
                  <a:srgbClr val="3C8C93"/>
                </a:solidFill>
              </a:rPr>
              <a:t>S[i..m-1] </a:t>
            </a:r>
            <a:r>
              <a:rPr lang="de-DE" dirty="0">
                <a:solidFill>
                  <a:srgbClr val="3C8C93"/>
                </a:solidFill>
              </a:rPr>
              <a:t>(0 ≤ i ≤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>
                <a:solidFill>
                  <a:srgbClr val="3C8C93"/>
                </a:solidFill>
              </a:rPr>
              <a:t>-1)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531671" cy="503238"/>
          </a:xfrm>
        </p:spPr>
        <p:txBody>
          <a:bodyPr/>
          <a:lstStyle/>
          <a:p>
            <a:r>
              <a:rPr lang="de-DE" dirty="0" smtClean="0"/>
              <a:t>Indexstrukturen für eindimensionale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Wiederholung: 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5-11-16 at 16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88424" cy="4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Indexstrukturen für eindimensionale </a:t>
            </a:r>
            <a:r>
              <a:rPr lang="de-DE" dirty="0" smtClean="0"/>
              <a:t>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Invertierter Index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16 at 16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662"/>
            <a:ext cx="8244408" cy="43156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55976" y="3212976"/>
            <a:ext cx="43204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11452" y="3908256"/>
            <a:ext cx="2432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Realisierung</a:t>
            </a:r>
            <a:r>
              <a:rPr lang="en-US" dirty="0" smtClean="0"/>
              <a:t> des Index: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Hashtabelle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Invertierter Index mit Blockadressierung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16 at 16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17065" cy="48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005064"/>
            <a:ext cx="240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Innerhalb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Blocks</a:t>
            </a:r>
            <a:br>
              <a:rPr lang="en-US" dirty="0" smtClean="0"/>
            </a:b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Zeichenkettenabgleich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realisiert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(KMP, BM, RK,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eines invertierten Index mit 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Iteriere </a:t>
            </a:r>
            <a:r>
              <a:rPr lang="de-DE" dirty="0" err="1"/>
              <a:t>über</a:t>
            </a:r>
            <a:r>
              <a:rPr lang="de-DE" dirty="0"/>
              <a:t> alle Texte, iteriere </a:t>
            </a:r>
            <a:r>
              <a:rPr lang="de-DE" dirty="0" err="1"/>
              <a:t>über</a:t>
            </a:r>
            <a:r>
              <a:rPr lang="de-DE" dirty="0"/>
              <a:t> alle Positionen des Textes, an denen ein neues Wort beginnt.</a:t>
            </a:r>
          </a:p>
          <a:p>
            <a:pPr lvl="1"/>
            <a:r>
              <a:rPr lang="de-DE" dirty="0" err="1" smtClean="0"/>
              <a:t>Füge</a:t>
            </a:r>
            <a:r>
              <a:rPr lang="de-DE" dirty="0" smtClean="0"/>
              <a:t> </a:t>
            </a:r>
            <a:r>
              <a:rPr lang="de-DE" dirty="0"/>
              <a:t>(Wort, Position) sortiert in einen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Speicher voll ist, dann speichere </a:t>
            </a:r>
            <a:r>
              <a:rPr lang="de-DE" dirty="0" err="1"/>
              <a:t>Trie</a:t>
            </a:r>
            <a:r>
              <a:rPr lang="de-DE" dirty="0"/>
              <a:t>, lade einen Unterbaum in den Speicher, </a:t>
            </a:r>
            <a:r>
              <a:rPr lang="de-DE" dirty="0" err="1"/>
              <a:t>berücksichtige</a:t>
            </a:r>
            <a:r>
              <a:rPr lang="de-DE" dirty="0"/>
              <a:t> nur </a:t>
            </a:r>
            <a:r>
              <a:rPr lang="de-DE" dirty="0" err="1"/>
              <a:t>Wörter</a:t>
            </a:r>
            <a:r>
              <a:rPr lang="de-DE" dirty="0"/>
              <a:t>, die in diesen Unterbaum </a:t>
            </a:r>
            <a:r>
              <a:rPr lang="de-DE" dirty="0" err="1"/>
              <a:t>gehören</a:t>
            </a:r>
            <a:r>
              <a:rPr lang="de-DE" dirty="0"/>
              <a:t>. Dann abspeichern, mit </a:t>
            </a:r>
            <a:r>
              <a:rPr lang="de-DE" dirty="0" err="1"/>
              <a:t>nächstem</a:t>
            </a:r>
            <a:r>
              <a:rPr lang="de-DE" dirty="0"/>
              <a:t> Unterbaum weitermachen, dazu Text neu iterieren.</a:t>
            </a:r>
          </a:p>
          <a:p>
            <a:r>
              <a:rPr lang="de-DE" dirty="0" smtClean="0"/>
              <a:t>Traversiere </a:t>
            </a:r>
            <a:r>
              <a:rPr lang="de-DE" dirty="0"/>
              <a:t>den </a:t>
            </a:r>
            <a:r>
              <a:rPr lang="de-DE" dirty="0" err="1"/>
              <a:t>Trie</a:t>
            </a:r>
            <a:r>
              <a:rPr lang="de-DE" dirty="0"/>
              <a:t> und schreibe die </a:t>
            </a:r>
            <a:r>
              <a:rPr lang="de-DE" dirty="0" err="1"/>
              <a:t>Wörter</a:t>
            </a:r>
            <a:r>
              <a:rPr lang="de-DE" dirty="0"/>
              <a:t> in den invertierten Index.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mit invertiertem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</a:t>
            </a:r>
            <a:r>
              <a:rPr lang="de-DE" dirty="0"/>
              <a:t>: Suchanfrage </a:t>
            </a:r>
            <a:r>
              <a:rPr lang="de-DE" dirty="0" err="1" smtClean="0"/>
              <a:t>q</a:t>
            </a:r>
            <a:endParaRPr lang="de-DE" dirty="0" smtClean="0"/>
          </a:p>
          <a:p>
            <a:pPr lvl="1"/>
            <a:r>
              <a:rPr lang="de-DE" dirty="0" smtClean="0"/>
              <a:t>Ausdruckstärke der Anfragesprache</a:t>
            </a:r>
            <a:endParaRPr lang="de-DE" dirty="0"/>
          </a:p>
          <a:p>
            <a:r>
              <a:rPr lang="de-DE" dirty="0" smtClean="0"/>
              <a:t>Schlage </a:t>
            </a:r>
            <a:r>
              <a:rPr lang="de-DE" dirty="0"/>
              <a:t>einzelne Terme der Suchanfrage im </a:t>
            </a:r>
            <a:r>
              <a:rPr lang="de-DE" dirty="0" smtClean="0"/>
              <a:t>Index nach</a:t>
            </a:r>
            <a:br>
              <a:rPr lang="de-DE" dirty="0" smtClean="0"/>
            </a:br>
            <a:r>
              <a:rPr lang="de-DE" dirty="0" smtClean="0"/>
              <a:t>(Hashzugriff)</a:t>
            </a:r>
            <a:endParaRPr lang="de-DE" dirty="0"/>
          </a:p>
          <a:p>
            <a:r>
              <a:rPr lang="de-DE" dirty="0" smtClean="0"/>
              <a:t>Greife </a:t>
            </a:r>
            <a:r>
              <a:rPr lang="de-DE" dirty="0"/>
              <a:t>auf die gefundenen Dokumente </a:t>
            </a:r>
            <a:r>
              <a:rPr lang="de-DE" dirty="0" smtClean="0"/>
              <a:t>zu</a:t>
            </a:r>
            <a:endParaRPr lang="de-DE" dirty="0"/>
          </a:p>
          <a:p>
            <a:r>
              <a:rPr lang="de-DE" dirty="0" err="1" smtClean="0"/>
              <a:t>Löse</a:t>
            </a:r>
            <a:r>
              <a:rPr lang="de-DE" dirty="0" smtClean="0"/>
              <a:t> </a:t>
            </a:r>
            <a:r>
              <a:rPr lang="de-DE" dirty="0"/>
              <a:t>Phrasen-, Nachbarschafts- und Boolesche Anfrage anhand der Dokumente </a:t>
            </a:r>
            <a:r>
              <a:rPr lang="de-DE" dirty="0" smtClean="0"/>
              <a:t>auf</a:t>
            </a:r>
            <a:endParaRPr lang="de-DE" dirty="0"/>
          </a:p>
          <a:p>
            <a:r>
              <a:rPr lang="de-DE" dirty="0" smtClean="0"/>
              <a:t>(</a:t>
            </a:r>
            <a:r>
              <a:rPr lang="de-DE" dirty="0"/>
              <a:t>Bei Blockadressierung, Suche in den </a:t>
            </a:r>
            <a:r>
              <a:rPr lang="de-DE" dirty="0" err="1"/>
              <a:t>Blö</a:t>
            </a:r>
            <a:r>
              <a:rPr lang="de-DE" dirty="0" err="1" smtClean="0"/>
              <a:t>cken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Array der </a:t>
            </a:r>
            <a:r>
              <a:rPr lang="de-DE" dirty="0"/>
              <a:t>Terme </a:t>
            </a:r>
            <a:r>
              <a:rPr lang="de-DE" dirty="0" smtClean="0"/>
              <a:t>(Hashtabelle) passt </a:t>
            </a:r>
            <a:r>
              <a:rPr lang="de-DE" dirty="0"/>
              <a:t>in der Regel in den Hauptspeicher, Listen der Vorkommen aller Terme </a:t>
            </a:r>
            <a:r>
              <a:rPr lang="de-DE" dirty="0" err="1"/>
              <a:t>häufig</a:t>
            </a:r>
            <a:r>
              <a:rPr lang="de-DE" dirty="0"/>
              <a:t> </a:t>
            </a:r>
            <a:r>
              <a:rPr lang="de-DE" dirty="0" smtClean="0"/>
              <a:t>nicht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8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Indexpunkte </a:t>
            </a:r>
            <a:r>
              <a:rPr lang="de-DE" dirty="0" err="1"/>
              <a:t>können</a:t>
            </a:r>
            <a:r>
              <a:rPr lang="de-DE" dirty="0"/>
              <a:t> </a:t>
            </a:r>
            <a:r>
              <a:rPr lang="de-DE" dirty="0" err="1"/>
              <a:t>Wortanfänge</a:t>
            </a:r>
            <a:r>
              <a:rPr lang="de-DE" dirty="0"/>
              <a:t> oder alle </a:t>
            </a:r>
            <a:r>
              <a:rPr lang="de-DE" dirty="0" smtClean="0"/>
              <a:t>Zeichenkettenpositionen </a:t>
            </a:r>
            <a:r>
              <a:rPr lang="de-DE" dirty="0"/>
              <a:t>sein.</a:t>
            </a:r>
          </a:p>
          <a:p>
            <a:r>
              <a:rPr lang="de-DE" dirty="0" smtClean="0"/>
              <a:t>Text </a:t>
            </a:r>
            <a:r>
              <a:rPr lang="de-DE" dirty="0"/>
              <a:t>ab Position: Suffix.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Screen Shot 2015-11-16 at 16.4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948264" cy="35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Aufbau </a:t>
            </a:r>
            <a:r>
              <a:rPr lang="de-DE" dirty="0"/>
              <a:t>eines Suffix-</a:t>
            </a:r>
            <a:r>
              <a:rPr lang="de-DE" dirty="0" err="1"/>
              <a:t>Tries</a:t>
            </a:r>
            <a:r>
              <a:rPr lang="de-DE" dirty="0"/>
              <a:t>:</a:t>
            </a:r>
          </a:p>
          <a:p>
            <a:r>
              <a:rPr lang="de-DE" dirty="0" err="1" smtClean="0"/>
              <a:t>Für</a:t>
            </a:r>
            <a:r>
              <a:rPr lang="de-DE" dirty="0" smtClean="0"/>
              <a:t> </a:t>
            </a:r>
            <a:r>
              <a:rPr lang="de-DE" dirty="0"/>
              <a:t>alle Indexpunkte:</a:t>
            </a:r>
          </a:p>
          <a:p>
            <a:pPr lvl="1"/>
            <a:r>
              <a:rPr lang="de-DE" dirty="0" err="1" smtClean="0"/>
              <a:t>Füge</a:t>
            </a:r>
            <a:r>
              <a:rPr lang="de-DE" dirty="0" smtClean="0"/>
              <a:t> </a:t>
            </a:r>
            <a:r>
              <a:rPr lang="de-DE" dirty="0"/>
              <a:t>Suffix ab Indexpunkt in den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Screen Shot 2015-11-16 at 16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636912"/>
            <a:ext cx="7164288" cy="37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Patricia-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Ersetze interne Knoten mit nur einer ausgehenden Kante durch „</a:t>
            </a:r>
            <a:r>
              <a:rPr lang="de-DE" dirty="0" err="1"/>
              <a:t>Überleseknoten</a:t>
            </a:r>
            <a:r>
              <a:rPr lang="de-DE" dirty="0"/>
              <a:t>“, beschrifte sie mit der </a:t>
            </a:r>
            <a:r>
              <a:rPr lang="de-DE" dirty="0" err="1"/>
              <a:t>nächsten</a:t>
            </a:r>
            <a:r>
              <a:rPr lang="de-DE" dirty="0"/>
              <a:t> zu beachtenden Textposition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11-16 at 16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0280"/>
            <a:ext cx="558126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Suffix-Baum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Eingabe: </a:t>
            </a:r>
            <a:r>
              <a:rPr lang="de-DE" dirty="0" smtClean="0"/>
              <a:t>Suchzeichenkette, </a:t>
            </a:r>
            <a:r>
              <a:rPr lang="de-DE" dirty="0"/>
              <a:t>Wurzelknoten.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Wiederhole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Wenn </a:t>
            </a:r>
            <a:r>
              <a:rPr lang="de-DE" dirty="0"/>
              <a:t>Terminalknoten, liefere Position </a:t>
            </a:r>
            <a:r>
              <a:rPr lang="de-DE" dirty="0" err="1"/>
              <a:t>zurück</a:t>
            </a:r>
            <a:r>
              <a:rPr lang="de-DE" dirty="0"/>
              <a:t>, </a:t>
            </a:r>
            <a:r>
              <a:rPr lang="de-DE" dirty="0" err="1"/>
              <a:t>überprüfe</a:t>
            </a:r>
            <a:r>
              <a:rPr lang="de-DE" dirty="0"/>
              <a:t>, ob </a:t>
            </a:r>
            <a:r>
              <a:rPr lang="de-DE" dirty="0" smtClean="0"/>
              <a:t>Suchzeichenkette </a:t>
            </a:r>
            <a:r>
              <a:rPr lang="de-DE" dirty="0"/>
              <a:t>an dieser Position steht.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Wenn „Überleseknoten</a:t>
            </a:r>
            <a:r>
              <a:rPr lang="de-DE" dirty="0"/>
              <a:t>“, spring bis zur angegebenen Textposition weiter.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Folge </a:t>
            </a:r>
            <a:r>
              <a:rPr lang="de-DE" dirty="0"/>
              <a:t>der Kante, die den Buchstaben an der aktuellen Position akzeptiert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Konstruktion: O(</a:t>
            </a:r>
            <a:r>
              <a:rPr lang="de-DE" dirty="0" err="1"/>
              <a:t>Länge</a:t>
            </a:r>
            <a:r>
              <a:rPr lang="de-DE" dirty="0"/>
              <a:t> des Textes). </a:t>
            </a:r>
          </a:p>
          <a:p>
            <a:r>
              <a:rPr lang="de-DE" dirty="0" smtClean="0"/>
              <a:t>Algorithmus </a:t>
            </a:r>
            <a:r>
              <a:rPr lang="de-DE" dirty="0"/>
              <a:t>funktioniert schlecht, </a:t>
            </a:r>
            <a:r>
              <a:rPr lang="de-DE" dirty="0" smtClean="0"/>
              <a:t>wenn </a:t>
            </a:r>
            <a:r>
              <a:rPr lang="de-DE" dirty="0"/>
              <a:t>die Struktur </a:t>
            </a:r>
            <a:r>
              <a:rPr lang="de-DE" dirty="0" smtClean="0"/>
              <a:t>nicht </a:t>
            </a:r>
            <a:r>
              <a:rPr lang="de-DE" dirty="0"/>
              <a:t>in den </a:t>
            </a:r>
            <a:r>
              <a:rPr lang="de-DE" dirty="0" smtClean="0"/>
              <a:t>Hauptspeicher </a:t>
            </a:r>
            <a:r>
              <a:rPr lang="de-DE" dirty="0"/>
              <a:t>passt. </a:t>
            </a:r>
          </a:p>
          <a:p>
            <a:r>
              <a:rPr lang="de-DE" dirty="0" smtClean="0"/>
              <a:t>Problem</a:t>
            </a:r>
            <a:r>
              <a:rPr lang="de-DE" dirty="0"/>
              <a:t>: Speicherstruktur wird ziemlich groß, ca. 120-240% der Textsammlung, selbst wenn nur </a:t>
            </a:r>
            <a:r>
              <a:rPr lang="de-DE" dirty="0" err="1"/>
              <a:t>Wortanfänge</a:t>
            </a:r>
            <a:r>
              <a:rPr lang="de-DE" dirty="0"/>
              <a:t> </a:t>
            </a:r>
            <a:r>
              <a:rPr lang="de-DE" dirty="0" smtClean="0"/>
              <a:t>(Längenbegrenzung) indexiert </a:t>
            </a:r>
            <a:r>
              <a:rPr lang="de-DE" dirty="0"/>
              <a:t>werden. </a:t>
            </a:r>
          </a:p>
          <a:p>
            <a:r>
              <a:rPr lang="de-DE" dirty="0" smtClean="0"/>
              <a:t>Suffix-Felder (Arrays): </a:t>
            </a:r>
            <a:r>
              <a:rPr lang="de-DE" dirty="0"/>
              <a:t>kompaktere Speicherung.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Teilzeichenkette</a:t>
            </a:r>
            <a:r>
              <a:rPr lang="en-US" dirty="0" smtClean="0"/>
              <a:t> S[1..3] = </a:t>
            </a:r>
            <a:r>
              <a:rPr lang="en-US" dirty="0"/>
              <a:t>"</a:t>
            </a:r>
            <a:r>
              <a:rPr lang="en-US" dirty="0" err="1"/>
              <a:t>ndr</a:t>
            </a:r>
            <a:r>
              <a:rPr lang="en-US" dirty="0" smtClean="0"/>
              <a:t>"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Präfixe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S: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andre</a:t>
            </a:r>
            <a:r>
              <a:rPr lang="en-US" dirty="0"/>
              <a:t>", "</a:t>
            </a:r>
            <a:r>
              <a:rPr lang="en-US" dirty="0" err="1"/>
              <a:t>andr</a:t>
            </a:r>
            <a:r>
              <a:rPr lang="en-US" dirty="0"/>
              <a:t>", "and", "an”, "a"</a:t>
            </a:r>
          </a:p>
          <a:p>
            <a:endParaRPr lang="en-US" dirty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Suffixe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S: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ndrew</a:t>
            </a:r>
            <a:r>
              <a:rPr lang="en-US" dirty="0"/>
              <a:t>", "drew", "</a:t>
            </a:r>
            <a:r>
              <a:rPr lang="en-US" dirty="0" err="1"/>
              <a:t>rew</a:t>
            </a:r>
            <a:r>
              <a:rPr lang="en-US" dirty="0"/>
              <a:t>", "</a:t>
            </a:r>
            <a:r>
              <a:rPr lang="en-US" dirty="0" err="1"/>
              <a:t>ew</a:t>
            </a:r>
            <a:r>
              <a:rPr lang="en-US" dirty="0"/>
              <a:t>", "w"</a:t>
            </a:r>
          </a:p>
          <a:p>
            <a:endParaRPr lang="de-DE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11180" y="1357536"/>
            <a:ext cx="2743200" cy="685800"/>
            <a:chOff x="3264" y="624"/>
            <a:chExt cx="1728" cy="432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73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2553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7638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65330" y="1357536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907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78130" y="1357536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254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0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733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5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3694" y="1196752"/>
            <a:ext cx="3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9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Suffix-Felder (Aufbau naiv)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</a:t>
            </a:r>
            <a:r>
              <a:rPr lang="de-DE" dirty="0"/>
              <a:t> in lexikographische Reihenfolge bringen.</a:t>
            </a:r>
          </a:p>
          <a:p>
            <a:r>
              <a:rPr lang="de-DE" dirty="0" smtClean="0"/>
              <a:t>Suffix-Feld= </a:t>
            </a:r>
            <a:r>
              <a:rPr lang="de-DE" dirty="0"/>
              <a:t>Folge der Indexpositionen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5-11-16 at 16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0" y="2129040"/>
            <a:ext cx="8280920" cy="4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in Suffix-Feldern: Binärsuche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90"/>
                </a:solidFill>
              </a:rPr>
              <a:t>find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p, A</a:t>
            </a:r>
            <a:r>
              <a:rPr lang="de-DE" dirty="0" smtClean="0"/>
              <a:t>): Integer</a:t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FF0000"/>
                </a:solidFill>
              </a:rPr>
              <a:t>// Suchzeichenkette p, </a:t>
            </a:r>
            <a:r>
              <a:rPr lang="de-DE" dirty="0">
                <a:solidFill>
                  <a:srgbClr val="FF0000"/>
                </a:solidFill>
              </a:rPr>
              <a:t>Suffix</a:t>
            </a:r>
            <a:r>
              <a:rPr lang="de-DE" dirty="0" smtClean="0">
                <a:solidFill>
                  <a:srgbClr val="FF0000"/>
                </a:solidFill>
              </a:rPr>
              <a:t>-Feld A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     // liefert Position von p in A oder -1, falls p nicht in A</a:t>
            </a:r>
            <a:r>
              <a:rPr lang="de-DE" dirty="0">
                <a:solidFill>
                  <a:srgbClr val="FF0000"/>
                </a:solidFill>
              </a:rPr>
              <a:t/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3C8C93"/>
                </a:solidFill>
              </a:rPr>
              <a:t>s := 1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/>
              <a:t>     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:= </a:t>
            </a:r>
            <a:r>
              <a:rPr lang="de-DE" dirty="0" err="1" smtClean="0">
                <a:solidFill>
                  <a:srgbClr val="3C8C93"/>
                </a:solidFill>
              </a:rPr>
              <a:t>length</a:t>
            </a:r>
            <a:r>
              <a:rPr lang="de-DE" dirty="0" smtClean="0">
                <a:solidFill>
                  <a:srgbClr val="3C8C93"/>
                </a:solidFill>
              </a:rPr>
              <a:t>(A)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 smtClean="0"/>
              <a:t>    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 &lt;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do</a:t>
            </a:r>
            <a:br>
              <a:rPr lang="de-DE" dirty="0" smtClean="0"/>
            </a:br>
            <a:r>
              <a:rPr lang="de-DE" dirty="0" smtClean="0"/>
              <a:t>         </a:t>
            </a:r>
            <a:r>
              <a:rPr lang="de-DE" dirty="0" smtClean="0">
                <a:solidFill>
                  <a:srgbClr val="3C8C93"/>
                </a:solidFill>
              </a:rPr>
              <a:t>m := </a:t>
            </a:r>
            <a:r>
              <a:rPr lang="de-DE" sz="2000" dirty="0" smtClean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+ s) / 2</a:t>
            </a:r>
            <a:r>
              <a:rPr lang="de-DE" sz="2000" dirty="0" smtClean="0">
                <a:solidFill>
                  <a:srgbClr val="3C8C93"/>
                </a:solidFill>
              </a:rPr>
              <a:t>⎤</a:t>
            </a:r>
            <a:r>
              <a:rPr lang="de-DE" dirty="0" smtClean="0">
                <a:solidFill>
                  <a:srgbClr val="3C8C93"/>
                </a:solidFill>
              </a:rPr>
              <a:t>  </a:t>
            </a:r>
            <a:r>
              <a:rPr lang="de-DE" dirty="0" smtClean="0">
                <a:solidFill>
                  <a:srgbClr val="FF0000"/>
                </a:solidFill>
              </a:rPr>
              <a:t>// nach oben runden</a:t>
            </a:r>
            <a:r>
              <a:rPr lang="de-DE" dirty="0" smtClean="0">
                <a:solidFill>
                  <a:srgbClr val="3C8C93"/>
                </a:solidFill>
              </a:rPr>
              <a:t/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/>
              <a:t>       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p </a:t>
            </a:r>
            <a:r>
              <a:rPr lang="de-DE" dirty="0">
                <a:solidFill>
                  <a:srgbClr val="3C8C93"/>
                </a:solidFill>
              </a:rPr>
              <a:t>= Text(A</a:t>
            </a:r>
            <a:r>
              <a:rPr lang="de-DE" dirty="0" smtClean="0">
                <a:solidFill>
                  <a:srgbClr val="3C8C93"/>
                </a:solidFill>
              </a:rPr>
              <a:t>[m]) </a:t>
            </a:r>
            <a:r>
              <a:rPr lang="de-DE" dirty="0" err="1" smtClean="0"/>
              <a:t>then</a:t>
            </a:r>
            <a:endParaRPr lang="de-DE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/>
              <a:t>    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 &lt; Text(A[m])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:= 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s := m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err="1" smtClean="0">
                <a:solidFill>
                  <a:srgbClr val="000000"/>
                </a:solidFill>
              </a:rPr>
              <a:t>return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U. Manber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G.W. Myers "Suffix </a:t>
            </a:r>
            <a:r>
              <a:rPr lang="de-DE" sz="1200" dirty="0" err="1">
                <a:solidFill>
                  <a:srgbClr val="0000FF"/>
                </a:solidFill>
              </a:rPr>
              <a:t>arrays</a:t>
            </a:r>
            <a:r>
              <a:rPr lang="de-DE" sz="1200" dirty="0">
                <a:solidFill>
                  <a:srgbClr val="0000FF"/>
                </a:solidFill>
              </a:rPr>
              <a:t>: A </a:t>
            </a:r>
            <a:r>
              <a:rPr lang="de-DE" sz="1200" dirty="0" err="1">
                <a:solidFill>
                  <a:srgbClr val="0000FF"/>
                </a:solidFill>
              </a:rPr>
              <a:t>new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on-line </a:t>
            </a:r>
            <a:r>
              <a:rPr lang="de-DE" sz="1200" dirty="0" err="1">
                <a:solidFill>
                  <a:srgbClr val="0000FF"/>
                </a:solidFill>
              </a:rPr>
              <a:t>string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searches</a:t>
            </a:r>
            <a:r>
              <a:rPr lang="de-DE" sz="1200" dirty="0">
                <a:solidFill>
                  <a:srgbClr val="0000FF"/>
                </a:solidFill>
              </a:rPr>
              <a:t>".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1st ACM-SIAM Symposium on </a:t>
            </a:r>
            <a:r>
              <a:rPr lang="de-DE" sz="1200" dirty="0" err="1">
                <a:solidFill>
                  <a:srgbClr val="0000FF"/>
                </a:solidFill>
              </a:rPr>
              <a:t>Discrete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Algorithms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1990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3356992"/>
            <a:ext cx="0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971600" y="537321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Bild 4" descr="Screen Shot 2015-11-22 at 21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007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15816" y="6135687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Beispiel von Karsten Klein, Uni Dortmund,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Vorlesung Algorithmen </a:t>
            </a:r>
            <a:r>
              <a:rPr lang="de-DE" sz="1200" dirty="0">
                <a:solidFill>
                  <a:srgbClr val="0000FF"/>
                </a:solidFill>
              </a:rPr>
              <a:t>und </a:t>
            </a:r>
            <a:r>
              <a:rPr lang="de-DE" sz="1200" dirty="0" smtClean="0">
                <a:solidFill>
                  <a:srgbClr val="0000FF"/>
                </a:solidFill>
              </a:rPr>
              <a:t>Datenstrukturen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624" y="2780928"/>
            <a:ext cx="779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1           2            3             4              5             6             7            8            9            10           11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36296" y="3140968"/>
            <a:ext cx="16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lenght</a:t>
            </a:r>
            <a:r>
              <a:rPr lang="de-DE" dirty="0" smtClean="0"/>
              <a:t>(SA) = 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0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5" name="Bild 4" descr="Screen Shot 2015-11-22 at 21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Screen Shot 2015-11-22 at 21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Screen Shot 2015-11-22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pic>
        <p:nvPicPr>
          <p:cNvPr id="5" name="Bild 4" descr="Screen Shot 2015-11-22 at 21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"/>
            <a:ext cx="9144000" cy="68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Suche: Analyse der Aufwände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 err="1"/>
              <a:t>Suffix-Bäume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Länge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der Suchzeichenkette)</a:t>
            </a:r>
          </a:p>
          <a:p>
            <a:r>
              <a:rPr lang="de-DE" dirty="0"/>
              <a:t>Suffix-Felder: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Länge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der Textsammlung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von Suffix-Feldern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Ukkonens</a:t>
            </a:r>
            <a:r>
              <a:rPr lang="de-DE" dirty="0" smtClean="0"/>
              <a:t> Algorithmus (1995, Hauptspeicher)</a:t>
            </a:r>
          </a:p>
          <a:p>
            <a:r>
              <a:rPr lang="de-DE" dirty="0" smtClean="0"/>
              <a:t>Später: Datenbank-basierte Verfahren (ab 2001) </a:t>
            </a:r>
            <a:br>
              <a:rPr lang="de-DE" dirty="0" smtClean="0"/>
            </a:br>
            <a:r>
              <a:rPr lang="de-DE" dirty="0" smtClean="0"/>
              <a:t>z.B. für Bioinformatik-Anwendungen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3919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Weiner</a:t>
            </a:r>
            <a:r>
              <a:rPr lang="de-DE" sz="1200" dirty="0">
                <a:solidFill>
                  <a:srgbClr val="0000FF"/>
                </a:solidFill>
              </a:rPr>
              <a:t>, Peter (1973). </a:t>
            </a:r>
            <a:r>
              <a:rPr lang="de-DE" sz="1200" dirty="0" smtClean="0">
                <a:solidFill>
                  <a:srgbClr val="0000FF"/>
                </a:solidFill>
              </a:rPr>
              <a:t>Linear </a:t>
            </a:r>
            <a:r>
              <a:rPr lang="de-DE" sz="1200" dirty="0" err="1">
                <a:solidFill>
                  <a:srgbClr val="0000FF"/>
                </a:solidFill>
              </a:rPr>
              <a:t>pattern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algorithms</a:t>
            </a:r>
            <a:r>
              <a:rPr lang="de-DE" sz="1200" dirty="0" smtClean="0">
                <a:solidFill>
                  <a:srgbClr val="0000FF"/>
                </a:solidFill>
              </a:rPr>
              <a:t>, 14th </a:t>
            </a:r>
            <a:r>
              <a:rPr lang="de-DE" sz="1200" dirty="0">
                <a:solidFill>
                  <a:srgbClr val="0000FF"/>
                </a:solidFill>
              </a:rPr>
              <a:t>Annual Symposium on </a:t>
            </a:r>
            <a:r>
              <a:rPr lang="de-DE" sz="1200" dirty="0" err="1">
                <a:solidFill>
                  <a:srgbClr val="0000FF"/>
                </a:solidFill>
              </a:rPr>
              <a:t>Switching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Automata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Theory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>
                <a:solidFill>
                  <a:srgbClr val="0000FF"/>
                </a:solidFill>
              </a:rPr>
              <a:t>pp. 1–</a:t>
            </a:r>
            <a:r>
              <a:rPr lang="de-DE" sz="1200" dirty="0" smtClean="0">
                <a:solidFill>
                  <a:srgbClr val="0000FF"/>
                </a:solidFill>
              </a:rPr>
              <a:t>11, </a:t>
            </a:r>
            <a:r>
              <a:rPr lang="de-DE" sz="1200" b="1" dirty="0" smtClean="0">
                <a:solidFill>
                  <a:srgbClr val="FF0000"/>
                </a:solidFill>
              </a:rPr>
              <a:t>1973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 smtClean="0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Edward </a:t>
            </a:r>
            <a:r>
              <a:rPr lang="de-DE" sz="1200" dirty="0" smtClean="0">
                <a:solidFill>
                  <a:srgbClr val="0000FF"/>
                </a:solidFill>
              </a:rPr>
              <a:t>Meyers, A </a:t>
            </a:r>
            <a:r>
              <a:rPr lang="de-DE" sz="1200" dirty="0">
                <a:solidFill>
                  <a:srgbClr val="0000FF"/>
                </a:solidFill>
              </a:rPr>
              <a:t>Space-</a:t>
            </a:r>
            <a:r>
              <a:rPr lang="de-DE" sz="1200" dirty="0" err="1">
                <a:solidFill>
                  <a:srgbClr val="0000FF"/>
                </a:solidFill>
              </a:rPr>
              <a:t>Economical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".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23 (2): 262–</a:t>
            </a:r>
            <a:r>
              <a:rPr lang="de-DE" sz="1200" dirty="0" smtClean="0">
                <a:solidFill>
                  <a:srgbClr val="0000FF"/>
                </a:solidFill>
              </a:rPr>
              <a:t>272, </a:t>
            </a:r>
            <a:r>
              <a:rPr lang="de-DE" sz="1200" b="1" dirty="0" smtClean="0">
                <a:solidFill>
                  <a:srgbClr val="FF0000"/>
                </a:solidFill>
              </a:rPr>
              <a:t>1976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Ukkonen</a:t>
            </a:r>
            <a:r>
              <a:rPr lang="de-DE" sz="1200" dirty="0">
                <a:solidFill>
                  <a:srgbClr val="0000FF"/>
                </a:solidFill>
              </a:rPr>
              <a:t>, E., On-line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suffix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Algorithmica</a:t>
            </a:r>
            <a:r>
              <a:rPr lang="de-DE" sz="1200" dirty="0">
                <a:solidFill>
                  <a:srgbClr val="0000FF"/>
                </a:solidFill>
              </a:rPr>
              <a:t> 14 (3): 249–260, </a:t>
            </a:r>
            <a:r>
              <a:rPr lang="de-DE" sz="1200" b="1" dirty="0" smtClean="0">
                <a:solidFill>
                  <a:srgbClr val="FF0000"/>
                </a:solidFill>
              </a:rPr>
              <a:t>1995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Hunt</a:t>
            </a:r>
            <a:r>
              <a:rPr lang="de-DE" sz="1200" dirty="0">
                <a:solidFill>
                  <a:srgbClr val="0000FF"/>
                </a:solidFill>
              </a:rPr>
              <a:t>, E., Atkinson, M.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Irving, R. W. "A Database Index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Large Biological </a:t>
            </a:r>
            <a:r>
              <a:rPr lang="de-DE" sz="1200" dirty="0" err="1">
                <a:solidFill>
                  <a:srgbClr val="0000FF"/>
                </a:solidFill>
              </a:rPr>
              <a:t>Sequences</a:t>
            </a:r>
            <a:r>
              <a:rPr lang="de-DE" sz="1200" dirty="0">
                <a:solidFill>
                  <a:srgbClr val="0000FF"/>
                </a:solidFill>
              </a:rPr>
              <a:t>". VLDB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Tata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Hankins</a:t>
            </a:r>
            <a:r>
              <a:rPr lang="de-DE" sz="1200" dirty="0">
                <a:solidFill>
                  <a:srgbClr val="0000FF"/>
                </a:solidFill>
              </a:rPr>
              <a:t>, Patel: „</a:t>
            </a:r>
            <a:r>
              <a:rPr lang="de-DE" sz="1200" dirty="0" err="1">
                <a:solidFill>
                  <a:srgbClr val="0000FF"/>
                </a:solidFill>
              </a:rPr>
              <a:t>Practical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“, VLDB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427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</a:t>
            </a:r>
            <a:r>
              <a:rPr lang="de-DE" dirty="0" err="1" smtClean="0"/>
              <a:t>Abgleichsalgorithmen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Eigenes, umfangreiches Thema. → Bioinformatik</a:t>
            </a:r>
            <a:r>
              <a:rPr lang="de-DE" dirty="0" smtClean="0"/>
              <a:t>.</a:t>
            </a:r>
          </a:p>
          <a:p>
            <a:r>
              <a:rPr lang="de-DE" dirty="0" smtClean="0"/>
              <a:t> </a:t>
            </a:r>
            <a:r>
              <a:rPr lang="de-DE" dirty="0"/>
              <a:t>Aho-</a:t>
            </a:r>
            <a:r>
              <a:rPr lang="de-DE" dirty="0" err="1"/>
              <a:t>Corasick</a:t>
            </a:r>
            <a:r>
              <a:rPr lang="de-DE" dirty="0"/>
              <a:t>-</a:t>
            </a:r>
            <a:r>
              <a:rPr lang="de-DE" dirty="0" err="1"/>
              <a:t>Trie</a:t>
            </a:r>
            <a:r>
              <a:rPr lang="de-DE" dirty="0"/>
              <a:t>, Idee: mehrere </a:t>
            </a:r>
            <a:r>
              <a:rPr lang="de-DE" dirty="0" smtClean="0"/>
              <a:t>Suchzeichenketten</a:t>
            </a:r>
            <a:endParaRPr lang="de-DE" dirty="0"/>
          </a:p>
          <a:p>
            <a:pPr lvl="1"/>
            <a:r>
              <a:rPr lang="de-DE" dirty="0" smtClean="0"/>
              <a:t>Suchzeichenketten </a:t>
            </a:r>
            <a:r>
              <a:rPr lang="de-DE" dirty="0"/>
              <a:t>werden in Automaten umgebaut,</a:t>
            </a:r>
          </a:p>
          <a:p>
            <a:pPr lvl="1"/>
            <a:r>
              <a:rPr lang="de-DE" dirty="0" smtClean="0"/>
              <a:t>Kanten </a:t>
            </a:r>
            <a:r>
              <a:rPr lang="de-DE" dirty="0"/>
              <a:t>akzeptieren Buchstaben,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keine passende Kante mehr existiert, Sprung </a:t>
            </a:r>
            <a:r>
              <a:rPr lang="de-DE" dirty="0" err="1"/>
              <a:t>über</a:t>
            </a:r>
            <a:r>
              <a:rPr lang="de-DE" dirty="0"/>
              <a:t> „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“ in Zustand, der der </a:t>
            </a:r>
            <a:r>
              <a:rPr lang="de-DE" dirty="0" err="1"/>
              <a:t>größten</a:t>
            </a:r>
            <a:r>
              <a:rPr lang="de-DE" dirty="0"/>
              <a:t> </a:t>
            </a:r>
            <a:r>
              <a:rPr lang="de-DE" dirty="0" err="1"/>
              <a:t>Übereinstimmung</a:t>
            </a:r>
            <a:r>
              <a:rPr lang="de-DE" dirty="0"/>
              <a:t> zwischen Text und einem </a:t>
            </a:r>
            <a:r>
              <a:rPr lang="de-DE" dirty="0" err="1"/>
              <a:t>Prefix</a:t>
            </a:r>
            <a:r>
              <a:rPr lang="de-DE" dirty="0"/>
              <a:t> eines </a:t>
            </a:r>
            <a:r>
              <a:rPr lang="de-DE" dirty="0" smtClean="0"/>
              <a:t>Suchzeichenketten </a:t>
            </a:r>
            <a:r>
              <a:rPr lang="de-DE" dirty="0"/>
              <a:t>entspricht.</a:t>
            </a:r>
          </a:p>
          <a:p>
            <a:r>
              <a:rPr lang="de-DE" dirty="0"/>
              <a:t>Suffix-Automaten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5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de-DE" dirty="0" err="1" smtClean="0"/>
              <a:t>Brute</a:t>
            </a:r>
            <a:r>
              <a:rPr lang="de-DE" dirty="0" smtClean="0"/>
              <a:t>-Force-Algorithmus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Problem: </a:t>
            </a:r>
            <a:r>
              <a:rPr lang="de-DE" dirty="0" smtClean="0"/>
              <a:t>Bestimme Position des ersten Vorkommens von Muster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in Text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oder liefere </a:t>
            </a:r>
            <a:r>
              <a:rPr lang="de-DE" dirty="0" smtClean="0">
                <a:solidFill>
                  <a:srgbClr val="3C8C93"/>
                </a:solidFill>
              </a:rPr>
              <a:t>-1</a:t>
            </a:r>
            <a:r>
              <a:rPr lang="de-DE" dirty="0" smtClean="0"/>
              <a:t>, falls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nicht in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vorkommt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Idee: </a:t>
            </a:r>
            <a:r>
              <a:rPr lang="de-DE" dirty="0" smtClean="0"/>
              <a:t>Überprüfe jede Position im Text, ob das Muster dort startet</a:t>
            </a:r>
            <a:endParaRPr lang="de-DE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2200" y="3622079"/>
            <a:ext cx="2743200" cy="685800"/>
            <a:chOff x="3264" y="624"/>
            <a:chExt cx="1728" cy="43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684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0655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5740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46350" y="362207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718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59150" y="362207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360620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28700" y="462855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859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431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111250" y="462855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36700" y="462855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24050" y="462855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295400" y="432375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5450" y="462855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037013" y="4550767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5981700" y="3653829"/>
            <a:ext cx="2743200" cy="685800"/>
            <a:chOff x="3264" y="624"/>
            <a:chExt cx="1728" cy="432"/>
          </a:xfrm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0579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49605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94690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435850" y="365382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613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248650" y="365382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270500" y="363795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438900" y="466030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68961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73533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521450" y="466030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946900" y="466030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7334250" y="466030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705600" y="435550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35650" y="466030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4092575" y="6260504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365750" y="6077942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. . . .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1765292" y="5724872"/>
            <a:ext cx="6180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P </a:t>
            </a:r>
            <a:r>
              <a:rPr lang="de-DE" altLang="de-DE" dirty="0" smtClean="0">
                <a:latin typeface="+mn-lt"/>
              </a:rPr>
              <a:t>bewegt sich jedes Mal um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1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Zeichen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durch</a:t>
            </a:r>
            <a:r>
              <a:rPr lang="th-TH" altLang="de-DE" dirty="0" smtClean="0">
                <a:latin typeface="+mn-lt"/>
              </a:rPr>
              <a:t> </a:t>
            </a:r>
            <a:r>
              <a:rPr lang="th-TH" altLang="de-DE" dirty="0">
                <a:latin typeface="+mn-lt"/>
              </a:rPr>
              <a:t>T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Approximativer Zeichenkettenabgleich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Suche in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/>
              <a:t> </a:t>
            </a:r>
            <a:r>
              <a:rPr lang="de-DE" dirty="0" smtClean="0"/>
              <a:t>Unterzeichenketten, </a:t>
            </a:r>
            <a:r>
              <a:rPr lang="de-DE" dirty="0"/>
              <a:t>die Edit-Abstand von </a:t>
            </a:r>
            <a:r>
              <a:rPr lang="de-DE" dirty="0" err="1"/>
              <a:t>höchstens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k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haben.</a:t>
            </a:r>
          </a:p>
          <a:p>
            <a:r>
              <a:rPr lang="de-DE" dirty="0" smtClean="0"/>
              <a:t>Dynamische Programmierung</a:t>
            </a:r>
          </a:p>
          <a:p>
            <a:pPr marL="457200" lvl="1" indent="0">
              <a:buNone/>
            </a:pPr>
            <a:r>
              <a:rPr lang="de-DE" dirty="0" smtClean="0"/>
              <a:t>Berechnung </a:t>
            </a:r>
            <a:r>
              <a:rPr lang="de-DE" dirty="0"/>
              <a:t>von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[0...m, 0...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]; C[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= minimale # Fehler beim </a:t>
            </a:r>
            <a:r>
              <a:rPr lang="de-DE" dirty="0" smtClean="0"/>
              <a:t>Abgleich von </a:t>
            </a:r>
            <a:r>
              <a:rPr lang="de-DE" dirty="0">
                <a:solidFill>
                  <a:srgbClr val="3C8C93"/>
                </a:solidFill>
              </a:rPr>
              <a:t>x[1...i]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5" name="Bild 4" descr="Screen Shot 2015-11-22 at 22.1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78040"/>
            <a:ext cx="7164288" cy="22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5" name="Bild 4" descr="Screen Shot 2015-11-22 at 22.2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21503"/>
            <a:ext cx="8820472" cy="56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3" name="Bild 2" descr="Screen Shot 2015-11-22 at 22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149"/>
            <a:ext cx="8784976" cy="56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pic>
        <p:nvPicPr>
          <p:cNvPr id="3" name="Bild 2" descr="Screen Shot 2015-11-22 at 22.2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150214"/>
            <a:ext cx="8831584" cy="57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pic>
        <p:nvPicPr>
          <p:cNvPr id="3" name="Bild 2" descr="Screen Shot 2015-11-22 at 22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071"/>
            <a:ext cx="8784976" cy="56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51"/>
            <a:ext cx="9144000" cy="4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 und Suffix-Felder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Zeichenkettensuche </a:t>
            </a:r>
            <a:r>
              <a:rPr lang="de-DE" dirty="0"/>
              <a:t>mit </a:t>
            </a:r>
            <a:r>
              <a:rPr lang="de-DE" dirty="0" err="1"/>
              <a:t>Suffix-Bäumen</a:t>
            </a:r>
            <a:r>
              <a:rPr lang="de-DE" dirty="0"/>
              <a:t> und </a:t>
            </a:r>
            <a:r>
              <a:rPr lang="de-DE" dirty="0" smtClean="0"/>
              <a:t>–Feldern kein </a:t>
            </a:r>
            <a:r>
              <a:rPr lang="de-DE" dirty="0"/>
              <a:t>Problem, aber jede </a:t>
            </a:r>
            <a:r>
              <a:rPr lang="de-DE" dirty="0" smtClean="0"/>
              <a:t>Zeichenkettenposition </a:t>
            </a:r>
            <a:r>
              <a:rPr lang="de-DE" dirty="0"/>
              <a:t>muss indexiert werden. </a:t>
            </a:r>
            <a:r>
              <a:rPr lang="de-DE" dirty="0" smtClean="0"/>
              <a:t>Speicherbedarf empirisch 1200</a:t>
            </a:r>
            <a:r>
              <a:rPr lang="de-DE" dirty="0"/>
              <a:t>-2400% der </a:t>
            </a:r>
            <a:r>
              <a:rPr lang="de-DE" dirty="0" smtClean="0"/>
              <a:t>Textsammlung.</a:t>
            </a:r>
            <a:endParaRPr lang="de-DE" dirty="0"/>
          </a:p>
          <a:p>
            <a:r>
              <a:rPr lang="de-DE" dirty="0" smtClean="0"/>
              <a:t>Aktuelle Themen in der Forschung: </a:t>
            </a:r>
            <a:r>
              <a:rPr lang="de-DE" dirty="0"/>
              <a:t>Suche in komprimiertem Text, Suche mit komprimierten Indexdateien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-Force-Suche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86800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BFsearch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text</a:t>
            </a:r>
            <a:r>
              <a:rPr lang="de-DE" sz="2400" dirty="0" smtClean="0">
                <a:solidFill>
                  <a:schemeClr val="hlink"/>
                </a:solidFill>
              </a:rPr>
              <a:t>, 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String</a:t>
            </a:r>
            <a:r>
              <a:rPr lang="de-DE" sz="2400" dirty="0" smtClean="0"/>
              <a:t>):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Integer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>
                <a:solidFill>
                  <a:schemeClr val="hlink"/>
                </a:solidFill>
              </a:rPr>
              <a:t>n</a:t>
            </a:r>
            <a:r>
              <a:rPr lang="de-DE" sz="2400" dirty="0" smtClean="0">
                <a:solidFill>
                  <a:schemeClr val="hlink"/>
                </a:solidFill>
              </a:rPr>
              <a:t> := </a:t>
            </a:r>
            <a:r>
              <a:rPr lang="de-DE" sz="2400" dirty="0" err="1" smtClean="0">
                <a:solidFill>
                  <a:schemeClr val="hlink"/>
                </a:solidFill>
              </a:rPr>
              <a:t>length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text</a:t>
            </a:r>
            <a:r>
              <a:rPr lang="de-DE" sz="2400" dirty="0" smtClean="0">
                <a:solidFill>
                  <a:schemeClr val="hlink"/>
                </a:solidFill>
              </a:rPr>
              <a:t>); m 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 </a:t>
            </a:r>
            <a:r>
              <a:rPr lang="de-DE" sz="2400" dirty="0" err="1" smtClean="0">
                <a:solidFill>
                  <a:schemeClr val="hlink"/>
                </a:solidFill>
              </a:rPr>
              <a:t>length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>
                <a:solidFill>
                  <a:schemeClr val="hlink"/>
                </a:solidFill>
              </a:rPr>
              <a:t>)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0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-m)</a:t>
            </a:r>
            <a:r>
              <a:rPr lang="de-DE" sz="2400" dirty="0" smtClean="0"/>
              <a:t> do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smtClean="0">
                <a:solidFill>
                  <a:schemeClr val="hlink"/>
                </a:solidFill>
              </a:rPr>
              <a:t>    </a:t>
            </a:r>
            <a:r>
              <a:rPr lang="de-DE" sz="2400" dirty="0" err="1" smtClean="0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 := 0          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    </a:t>
            </a: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&lt;m </a:t>
            </a:r>
            <a:r>
              <a:rPr lang="de-DE" sz="2400" dirty="0" err="1" smtClean="0"/>
              <a:t>and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text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i+j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 =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400" dirty="0" smtClean="0"/>
              <a:t>do    </a:t>
            </a:r>
            <a:r>
              <a:rPr lang="de-DE" sz="2400" dirty="0" smtClean="0">
                <a:solidFill>
                  <a:srgbClr val="FF0000"/>
                </a:solidFill>
              </a:rPr>
              <a:t>// passende Teilkette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        </a:t>
            </a:r>
            <a:r>
              <a:rPr lang="de-DE" sz="2400" dirty="0" err="1" smtClean="0">
                <a:solidFill>
                  <a:srgbClr val="3C8C93"/>
                </a:solidFill>
              </a:rPr>
              <a:t>j</a:t>
            </a:r>
            <a:r>
              <a:rPr lang="de-DE" sz="2400" dirty="0" smtClean="0">
                <a:solidFill>
                  <a:srgbClr val="3C8C93"/>
                </a:solidFill>
              </a:rPr>
              <a:t> := </a:t>
            </a:r>
            <a:r>
              <a:rPr lang="de-DE" sz="2400" dirty="0" err="1" smtClean="0">
                <a:solidFill>
                  <a:srgbClr val="3C8C93"/>
                </a:solidFill>
              </a:rPr>
              <a:t>j</a:t>
            </a:r>
            <a:r>
              <a:rPr lang="de-DE" sz="2400" dirty="0" smtClean="0">
                <a:solidFill>
                  <a:srgbClr val="3C8C93"/>
                </a:solidFill>
              </a:rPr>
              <a:t> +1</a:t>
            </a:r>
          </a:p>
          <a:p>
            <a:pPr>
              <a:buFontTx/>
              <a:buNone/>
            </a:pPr>
            <a:r>
              <a:rPr lang="de-DE" sz="2400" dirty="0" smtClean="0"/>
              <a:t>        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 = m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     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smtClean="0">
                <a:solidFill>
                  <a:srgbClr val="FF0000"/>
                </a:solidFill>
              </a:rPr>
              <a:t>erfolgreiche Suche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-1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smtClean="0">
                <a:solidFill>
                  <a:srgbClr val="FF0000"/>
                </a:solidFill>
              </a:rPr>
              <a:t>erfolglose Suche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2400" dirty="0" smtClean="0">
                <a:solidFill>
                  <a:schemeClr val="hlink"/>
                </a:solidFill>
              </a:rPr>
              <a:t> </a:t>
            </a:r>
          </a:p>
          <a:p>
            <a:r>
              <a:rPr lang="de-DE" sz="2400" dirty="0" smtClean="0">
                <a:solidFill>
                  <a:srgbClr val="000000"/>
                </a:solidFill>
              </a:rPr>
              <a:t>Datentyp </a:t>
            </a:r>
            <a:r>
              <a:rPr lang="de-DE" sz="2400" dirty="0" smtClean="0">
                <a:solidFill>
                  <a:schemeClr val="hlink"/>
                </a:solidFill>
              </a:rPr>
              <a:t>String </a:t>
            </a:r>
            <a:r>
              <a:rPr lang="de-DE" sz="2400" dirty="0" smtClean="0">
                <a:solidFill>
                  <a:srgbClr val="000000"/>
                </a:solidFill>
              </a:rPr>
              <a:t>entspricht</a:t>
            </a:r>
            <a:r>
              <a:rPr lang="de-DE" sz="2400" dirty="0" smtClean="0">
                <a:solidFill>
                  <a:schemeClr val="hlink"/>
                </a:solidFill>
              </a:rPr>
              <a:t> Array [0..length-1] of </a:t>
            </a:r>
            <a:r>
              <a:rPr lang="de-DE" sz="2400" dirty="0" err="1" smtClean="0">
                <a:solidFill>
                  <a:schemeClr val="hlink"/>
                </a:solidFill>
              </a:rPr>
              <a:t>Character</a:t>
            </a:r>
            <a:endParaRPr lang="de-DE" sz="2400" dirty="0" smtClean="0">
              <a:solidFill>
                <a:schemeClr val="hlink"/>
              </a:solidFill>
            </a:endParaRPr>
          </a:p>
          <a:p>
            <a:r>
              <a:rPr lang="de-DE" sz="2400" dirty="0" err="1" smtClean="0">
                <a:solidFill>
                  <a:schemeClr val="hlink"/>
                </a:solidFill>
              </a:rPr>
              <a:t>Character</a:t>
            </a:r>
            <a:r>
              <a:rPr lang="de-DE" sz="2400" dirty="0"/>
              <a:t> </a:t>
            </a:r>
            <a:r>
              <a:rPr lang="de-DE" sz="2400" dirty="0" smtClean="0"/>
              <a:t>umfasse hier 128 Zeichen (ASCII)</a:t>
            </a:r>
            <a:endParaRPr lang="de-DE" sz="2400" dirty="0">
              <a:solidFill>
                <a:schemeClr val="hlink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55576" y="2420888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55576" y="407707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 für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2565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400" dirty="0" smtClean="0"/>
              <a:t>Schlechtester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Text: 	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aaaaaaaaaaaaaaaaaaaaaa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Muster: 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aaaah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b="0" dirty="0" smtClean="0"/>
              <a:t>Das Muster wird an jeder Position im Text durchlaufen: </a:t>
            </a:r>
            <a:r>
              <a:rPr lang="de-DE" sz="2000" b="0" dirty="0" smtClean="0">
                <a:solidFill>
                  <a:srgbClr val="3C8C93"/>
                </a:solidFill>
              </a:rPr>
              <a:t>O(</a:t>
            </a:r>
            <a:r>
              <a:rPr lang="de-DE" sz="2000" b="0" dirty="0" err="1" smtClean="0">
                <a:solidFill>
                  <a:srgbClr val="3C8C93"/>
                </a:solidFill>
              </a:rPr>
              <a:t>n∙m</a:t>
            </a:r>
            <a:r>
              <a:rPr lang="de-DE" sz="2000" b="0" dirty="0" smtClean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  <a:p>
            <a:pPr>
              <a:spcBef>
                <a:spcPts val="200"/>
              </a:spcBef>
            </a:pPr>
            <a:r>
              <a:rPr lang="de-DE" sz="2400" dirty="0" smtClean="0"/>
              <a:t>Bester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Text: 	</a:t>
            </a:r>
            <a:r>
              <a:rPr lang="de-DE" sz="1800" dirty="0" smtClean="0">
                <a:solidFill>
                  <a:srgbClr val="0000FF"/>
                </a:solidFill>
              </a:rPr>
              <a:t>	„</a:t>
            </a:r>
            <a:r>
              <a:rPr lang="de-DE" sz="1800" dirty="0" err="1" smtClean="0">
                <a:solidFill>
                  <a:srgbClr val="0000FF"/>
                </a:solidFill>
              </a:rPr>
              <a:t>aaaaaaaaaaaaaaaaaaaa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Muster: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bbbbbb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Das Muster kann an jeder Position im Text bereits am ersten Zeichen des Musters falsifiziert werden: </a:t>
            </a:r>
            <a:r>
              <a:rPr lang="de-DE" sz="2000" dirty="0" smtClean="0">
                <a:solidFill>
                  <a:srgbClr val="3C8C93"/>
                </a:solidFill>
              </a:rPr>
              <a:t>O(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de-DE" sz="2400" dirty="0" smtClean="0"/>
              <a:t>Komplexität erfolgreiche Suche im Durchschnitt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Meist kann das Muster bereits an der ersten Stelle des Musters falsifiziert werden und in der Mitte des Textes wird das Muster gefunden: </a:t>
            </a:r>
            <a:r>
              <a:rPr lang="de-DE" sz="2000" dirty="0" smtClean="0">
                <a:solidFill>
                  <a:srgbClr val="3C8C93"/>
                </a:solidFill>
              </a:rPr>
              <a:t>O(</a:t>
            </a:r>
            <a:r>
              <a:rPr lang="de-DE" sz="2000" dirty="0" err="1" smtClean="0">
                <a:solidFill>
                  <a:srgbClr val="3C8C93"/>
                </a:solidFill>
              </a:rPr>
              <a:t>n+m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-Force-Algorithmus ist um so schneller, </a:t>
            </a:r>
            <a:br>
              <a:rPr lang="de-DE" dirty="0" smtClean="0"/>
            </a:br>
            <a:r>
              <a:rPr lang="de-DE" dirty="0" smtClean="0"/>
              <a:t>je größer das Alphabet ist</a:t>
            </a:r>
          </a:p>
          <a:p>
            <a:pPr lvl="1"/>
            <a:r>
              <a:rPr lang="de-DE" dirty="0" smtClean="0"/>
              <a:t>Größere Häufigkeit, dass das Muster bereits in den ersten Zeichen falsifiziert werden kann</a:t>
            </a:r>
          </a:p>
          <a:p>
            <a:pPr lvl="1"/>
            <a:endParaRPr lang="de-DE" dirty="0"/>
          </a:p>
          <a:p>
            <a:r>
              <a:rPr lang="de-DE" dirty="0" smtClean="0"/>
              <a:t>Für kleine Alphabete (z.B. binär 0,1) ungeeigneter</a:t>
            </a:r>
          </a:p>
          <a:p>
            <a:endParaRPr lang="de-DE" dirty="0"/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</a:t>
            </a:r>
            <a:r>
              <a:rPr lang="de-DE" dirty="0" smtClean="0"/>
              <a:t>Force möglich?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2471</Words>
  <Application>Microsoft Macintosh PowerPoint</Application>
  <PresentationFormat>On-screen Show (4:3)</PresentationFormat>
  <Paragraphs>697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Calibri</vt:lpstr>
      <vt:lpstr>Cambria Math</vt:lpstr>
      <vt:lpstr>cmsy10</vt:lpstr>
      <vt:lpstr>Monotype Sorts</vt:lpstr>
      <vt:lpstr>ＭＳ Ｐゴシック</vt:lpstr>
      <vt:lpstr>Myriad Pro</vt:lpstr>
      <vt:lpstr>Symbol</vt:lpstr>
      <vt:lpstr>Tahoma</vt:lpstr>
      <vt:lpstr>Times New Roman</vt:lpstr>
      <vt:lpstr>Arial</vt:lpstr>
      <vt:lpstr>7_Standarddesign</vt:lpstr>
      <vt:lpstr>Algorithmen und Datenstrukturen</vt:lpstr>
      <vt:lpstr>Danksagung</vt:lpstr>
      <vt:lpstr>Motivation Zeichenkettenabgleich</vt:lpstr>
      <vt:lpstr>Teilzeichenkette, Präfix, Suffix</vt:lpstr>
      <vt:lpstr>Beispiele</vt:lpstr>
      <vt:lpstr>Der Brute-Force-Algorithmus</vt:lpstr>
      <vt:lpstr>Brute-Force-Suche</vt:lpstr>
      <vt:lpstr>Analyse der Komplexität für Suche</vt:lpstr>
      <vt:lpstr>Weitere Analyse</vt:lpstr>
      <vt:lpstr>Beispiel</vt:lpstr>
      <vt:lpstr>Knuth-Morris-Pratt-Algorithmus (KMP)</vt:lpstr>
      <vt:lpstr>KMP Fehlerfunktion</vt:lpstr>
      <vt:lpstr>Beispiel Fehlerfunktion</vt:lpstr>
      <vt:lpstr>Beispiel</vt:lpstr>
      <vt:lpstr>Unterschiede im Code zum Brute-Force-Algorithmus</vt:lpstr>
      <vt:lpstr>Verfahren Knuth-Morris-Pratt</vt:lpstr>
      <vt:lpstr>Fehlerfunktion computeF</vt:lpstr>
      <vt:lpstr>Analyse des Knuth-Morris-Pratt-Algorithmus</vt:lpstr>
      <vt:lpstr>Erweiterungen von Knuth-Morris-Pratt</vt:lpstr>
      <vt:lpstr>Boyer-Moore-Algorithmus</vt:lpstr>
      <vt:lpstr>Fall 1: P enthält x nur links von j</vt:lpstr>
      <vt:lpstr>Fall 2: P enthält x rechts von j</vt:lpstr>
      <vt:lpstr>Fall 3: Falls Fall 1 und 2 nicht anzuwenden sind (x ist nicht in P enthalten) </vt:lpstr>
      <vt:lpstr>Beispiel (Boyer-Moore)</vt:lpstr>
      <vt:lpstr>Funktion des letzten Vorkommens</vt:lpstr>
      <vt:lpstr>Beispiel L</vt:lpstr>
      <vt:lpstr>Zweites Boyer-Moore-Beispiel</vt:lpstr>
      <vt:lpstr>Funktion des letzten Vorkommens</vt:lpstr>
      <vt:lpstr>Boyer-Moore-Verfahren</vt:lpstr>
      <vt:lpstr>Analyse der Komplexität</vt:lpstr>
      <vt:lpstr>Analyse der Komplexität</vt:lpstr>
      <vt:lpstr>Rabin-Karp-Algorithmus</vt:lpstr>
      <vt:lpstr>Hash-Funktion für Rabin-Karp-Algorithmus</vt:lpstr>
      <vt:lpstr>Suche nach der Hash-Signatur</vt:lpstr>
      <vt:lpstr>Beispiel: Suche nach der Hash-Signatur</vt:lpstr>
      <vt:lpstr>Komplexitätsanalyse Rabin-Karp-Algorithmus</vt:lpstr>
      <vt:lpstr>Variante des Rabin-Karp-Algorithmus  für Suche nach vielen Mustern</vt:lpstr>
      <vt:lpstr>Zusammenfassung</vt:lpstr>
      <vt:lpstr>Acknowledgements</vt:lpstr>
      <vt:lpstr>Indexstrukturen für eindimensionale Daten</vt:lpstr>
      <vt:lpstr>Indexstrukturen für eindimensionale Daten</vt:lpstr>
      <vt:lpstr>Invertierter Index mit Blockadressierung</vt:lpstr>
      <vt:lpstr>Aufbau eines invertierten Index mit Tries</vt:lpstr>
      <vt:lpstr>Suche mit invertiertem Index</vt:lpstr>
      <vt:lpstr>Suffix-Bäume</vt:lpstr>
      <vt:lpstr>Suffix-Tries</vt:lpstr>
      <vt:lpstr>Patricia-Tries</vt:lpstr>
      <vt:lpstr>Suche im Suffix-Baum</vt:lpstr>
      <vt:lpstr>Suffix-Bäume</vt:lpstr>
      <vt:lpstr>Suffix-Felder (Aufbau naiv)</vt:lpstr>
      <vt:lpstr>Suche in Suffix-Feldern: Binärsuche</vt:lpstr>
      <vt:lpstr>Beispiel</vt:lpstr>
      <vt:lpstr>PowerPoint Presentation</vt:lpstr>
      <vt:lpstr>PowerPoint Presentation</vt:lpstr>
      <vt:lpstr>PowerPoint Presentation</vt:lpstr>
      <vt:lpstr>PowerPoint Presentation</vt:lpstr>
      <vt:lpstr>Suche: Analyse der Aufwände</vt:lpstr>
      <vt:lpstr>Aufbau von Suffix-Feldern</vt:lpstr>
      <vt:lpstr>Weitere Abgleichsalgorithmen</vt:lpstr>
      <vt:lpstr>Approximativer Zeichenkettenabgleich</vt:lpstr>
      <vt:lpstr>Beispiel</vt:lpstr>
      <vt:lpstr>Beispiel</vt:lpstr>
      <vt:lpstr>Beispiel</vt:lpstr>
      <vt:lpstr>Beispiel</vt:lpstr>
      <vt:lpstr>Beispiel</vt:lpstr>
      <vt:lpstr>Suffix-Bäume und Suffix-Felder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1071</cp:revision>
  <cp:lastPrinted>2015-04-09T12:56:16Z</cp:lastPrinted>
  <dcterms:created xsi:type="dcterms:W3CDTF">2010-04-27T12:26:40Z</dcterms:created>
  <dcterms:modified xsi:type="dcterms:W3CDTF">2017-07-10T07:42:53Z</dcterms:modified>
</cp:coreProperties>
</file>