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100"/>
  </p:notesMasterIdLst>
  <p:handoutMasterIdLst>
    <p:handoutMasterId r:id="rId101"/>
  </p:handoutMasterIdLst>
  <p:sldIdLst>
    <p:sldId id="273" r:id="rId2"/>
    <p:sldId id="318" r:id="rId3"/>
    <p:sldId id="320" r:id="rId4"/>
    <p:sldId id="430" r:id="rId5"/>
    <p:sldId id="390" r:id="rId6"/>
    <p:sldId id="321" r:id="rId7"/>
    <p:sldId id="392" r:id="rId8"/>
    <p:sldId id="322" r:id="rId9"/>
    <p:sldId id="393" r:id="rId10"/>
    <p:sldId id="323" r:id="rId11"/>
    <p:sldId id="382" r:id="rId12"/>
    <p:sldId id="387" r:id="rId13"/>
    <p:sldId id="391" r:id="rId14"/>
    <p:sldId id="386" r:id="rId15"/>
    <p:sldId id="326" r:id="rId16"/>
    <p:sldId id="287" r:id="rId17"/>
    <p:sldId id="288" r:id="rId18"/>
    <p:sldId id="289" r:id="rId19"/>
    <p:sldId id="380" r:id="rId20"/>
    <p:sldId id="290" r:id="rId21"/>
    <p:sldId id="394" r:id="rId22"/>
    <p:sldId id="395" r:id="rId23"/>
    <p:sldId id="292" r:id="rId24"/>
    <p:sldId id="327" r:id="rId25"/>
    <p:sldId id="294" r:id="rId26"/>
    <p:sldId id="295" r:id="rId27"/>
    <p:sldId id="331" r:id="rId28"/>
    <p:sldId id="332" r:id="rId29"/>
    <p:sldId id="333" r:id="rId30"/>
    <p:sldId id="338" r:id="rId31"/>
    <p:sldId id="396" r:id="rId32"/>
    <p:sldId id="397" r:id="rId33"/>
    <p:sldId id="398" r:id="rId34"/>
    <p:sldId id="399" r:id="rId35"/>
    <p:sldId id="376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47" r:id="rId45"/>
    <p:sldId id="348" r:id="rId46"/>
    <p:sldId id="349" r:id="rId47"/>
    <p:sldId id="350" r:id="rId48"/>
    <p:sldId id="351" r:id="rId49"/>
    <p:sldId id="352" r:id="rId50"/>
    <p:sldId id="353" r:id="rId51"/>
    <p:sldId id="354" r:id="rId52"/>
    <p:sldId id="355" r:id="rId53"/>
    <p:sldId id="356" r:id="rId54"/>
    <p:sldId id="375" r:id="rId55"/>
    <p:sldId id="358" r:id="rId56"/>
    <p:sldId id="359" r:id="rId57"/>
    <p:sldId id="360" r:id="rId58"/>
    <p:sldId id="361" r:id="rId59"/>
    <p:sldId id="362" r:id="rId60"/>
    <p:sldId id="363" r:id="rId61"/>
    <p:sldId id="364" r:id="rId62"/>
    <p:sldId id="365" r:id="rId63"/>
    <p:sldId id="366" r:id="rId64"/>
    <p:sldId id="384" r:id="rId65"/>
    <p:sldId id="385" r:id="rId66"/>
    <p:sldId id="374" r:id="rId67"/>
    <p:sldId id="330" r:id="rId68"/>
    <p:sldId id="328" r:id="rId69"/>
    <p:sldId id="312" r:id="rId70"/>
    <p:sldId id="317" r:id="rId71"/>
    <p:sldId id="429" r:id="rId72"/>
    <p:sldId id="402" r:id="rId73"/>
    <p:sldId id="403" r:id="rId74"/>
    <p:sldId id="404" r:id="rId75"/>
    <p:sldId id="405" r:id="rId76"/>
    <p:sldId id="406" r:id="rId77"/>
    <p:sldId id="407" r:id="rId78"/>
    <p:sldId id="408" r:id="rId79"/>
    <p:sldId id="409" r:id="rId80"/>
    <p:sldId id="410" r:id="rId81"/>
    <p:sldId id="411" r:id="rId82"/>
    <p:sldId id="412" r:id="rId83"/>
    <p:sldId id="413" r:id="rId84"/>
    <p:sldId id="414" r:id="rId85"/>
    <p:sldId id="415" r:id="rId86"/>
    <p:sldId id="416" r:id="rId87"/>
    <p:sldId id="417" r:id="rId88"/>
    <p:sldId id="418" r:id="rId89"/>
    <p:sldId id="419" r:id="rId90"/>
    <p:sldId id="420" r:id="rId91"/>
    <p:sldId id="421" r:id="rId92"/>
    <p:sldId id="422" r:id="rId93"/>
    <p:sldId id="423" r:id="rId94"/>
    <p:sldId id="424" r:id="rId95"/>
    <p:sldId id="425" r:id="rId96"/>
    <p:sldId id="426" r:id="rId97"/>
    <p:sldId id="427" r:id="rId98"/>
    <p:sldId id="377" r:id="rId9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1238FF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55" autoAdjust="0"/>
    <p:restoredTop sz="94702"/>
  </p:normalViewPr>
  <p:slideViewPr>
    <p:cSldViewPr>
      <p:cViewPr varScale="1">
        <p:scale>
          <a:sx n="110" d="100"/>
          <a:sy n="110" d="100"/>
        </p:scale>
        <p:origin x="192" y="5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handoutMaster" Target="handoutMasters/handoutMaster1.xml"/><Relationship Id="rId102" Type="http://schemas.openxmlformats.org/officeDocument/2006/relationships/presProps" Target="presProps.xml"/><Relationship Id="rId103" Type="http://schemas.openxmlformats.org/officeDocument/2006/relationships/viewProps" Target="viewProps.xml"/><Relationship Id="rId104" Type="http://schemas.openxmlformats.org/officeDocument/2006/relationships/theme" Target="theme/theme1.xml"/><Relationship Id="rId10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10.wmf"/><Relationship Id="rId3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21.07.17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21.07.17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D70E24-790E-194B-9C60-3D0D0BDC1889}" type="slidenum">
              <a:rPr lang="en-US"/>
              <a:pPr/>
              <a:t>7</a:t>
            </a:fld>
            <a:endParaRPr lang="en-US"/>
          </a:p>
        </p:txBody>
      </p:sp>
      <p:sp>
        <p:nvSpPr>
          <p:cNvPr id="101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829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7F0A31-6E6E-2A4B-BE81-FA203FE41998}" type="slidenum">
              <a:rPr lang="en-US"/>
              <a:pPr/>
              <a:t>22</a:t>
            </a:fld>
            <a:endParaRPr lang="en-US"/>
          </a:p>
        </p:txBody>
      </p:sp>
      <p:sp>
        <p:nvSpPr>
          <p:cNvPr id="103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358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37D99-BC7D-2343-8CA8-0C68947D3280}" type="slidenum">
              <a:rPr lang="en-US"/>
              <a:pPr/>
              <a:t>23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156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37D99-BC7D-2343-8CA8-0C68947D3280}" type="slidenum">
              <a:rPr lang="en-US"/>
              <a:pPr/>
              <a:t>24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5601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CDC448-BFD6-4142-B6E4-673287659B01}" type="slidenum">
              <a:rPr lang="en-US"/>
              <a:pPr/>
              <a:t>25</a:t>
            </a:fld>
            <a:endParaRPr lang="en-US"/>
          </a:p>
        </p:txBody>
      </p:sp>
      <p:sp>
        <p:nvSpPr>
          <p:cNvPr id="104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5362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6F103C-EC18-A345-93D6-21F98F5E5519}" type="slidenum">
              <a:rPr lang="en-US"/>
              <a:pPr/>
              <a:t>26</a:t>
            </a:fld>
            <a:endParaRPr lang="en-US"/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327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74D02-B203-B64B-91A9-448F4019993B}" type="slidenum">
              <a:rPr lang="en-US" altLang="en-US"/>
              <a:pPr/>
              <a:t>73</a:t>
            </a:fld>
            <a:endParaRPr lang="en-US" alt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828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CEFEA2-C0EC-C04E-9BD0-DB33F45B2E65}" type="slidenum">
              <a:rPr lang="en-US" altLang="en-US"/>
              <a:pPr/>
              <a:t>74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26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CEFEA2-C0EC-C04E-9BD0-DB33F45B2E65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657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622B0D-B02D-B344-A965-A00FBED74B40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555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3CAC04-9C1E-1D41-8D76-AAD3BAFFA764}" type="slidenum">
              <a:rPr lang="en-US" altLang="en-US"/>
              <a:pPr/>
              <a:t>77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056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DA2602-E2B4-F54A-A287-7E3DCA6A0720}" type="slidenum">
              <a:rPr lang="en-US"/>
              <a:pPr/>
              <a:t>9</a:t>
            </a:fld>
            <a:endParaRPr lang="en-US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8794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CA545-ED2C-774C-A059-5F1F8AB6779C}" type="slidenum">
              <a:rPr lang="en-US" altLang="en-US"/>
              <a:pPr/>
              <a:t>78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716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93AA3-9320-B84A-A885-92424AD2D3F5}" type="slidenum">
              <a:rPr lang="en-US" altLang="en-US"/>
              <a:pPr/>
              <a:t>79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886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013B27-7603-1D45-851D-F6599A1C11DA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3035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7C4EAF-CB9B-8B4A-86C3-40CA76935273}" type="slidenum">
              <a:rPr lang="en-US" altLang="en-US"/>
              <a:pPr/>
              <a:t>81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6405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29CE2-1550-FB4D-BF0E-C8374B777CFE}" type="slidenum">
              <a:rPr lang="en-US" altLang="en-US"/>
              <a:pPr/>
              <a:t>82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0611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6109CA-DBEF-5243-9F7F-53EEF7C031E7}" type="slidenum">
              <a:rPr lang="en-US" altLang="en-US"/>
              <a:pPr/>
              <a:t>83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8082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1859D8-0B5E-2040-BE91-CCAA001F3361}" type="slidenum">
              <a:rPr lang="en-US" altLang="en-US"/>
              <a:pPr/>
              <a:t>84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654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06E058-C9A0-C546-97AF-C198211D12CB}" type="slidenum">
              <a:rPr lang="en-US" altLang="en-US"/>
              <a:pPr/>
              <a:t>85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7057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2A08B-DD18-BD44-BCD1-F5C0E4C32DEF}" type="slidenum">
              <a:rPr lang="en-US" altLang="en-US"/>
              <a:pPr/>
              <a:t>86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4201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1C51DC-6A09-B141-9E8D-EDCFAB9F4374}" type="slidenum">
              <a:rPr lang="en-US" altLang="en-US"/>
              <a:pPr/>
              <a:t>87</a:t>
            </a:fld>
            <a:endParaRPr lang="en-US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03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CEBB95-A5F0-044F-9580-75767BEFE73F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4436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9474BA-8538-D74F-860D-B02242DC47C5}" type="slidenum">
              <a:rPr lang="en-US" altLang="en-US"/>
              <a:pPr/>
              <a:t>88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89730" tIns="44865" rIns="89730" bIns="44865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25785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AEAC55-984C-1648-9CAF-1C543996D5F7}" type="slidenum">
              <a:rPr lang="en-US" altLang="en-US"/>
              <a:pPr/>
              <a:t>89</a:t>
            </a:fld>
            <a:endParaRPr lang="en-US" alt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89730" tIns="44865" rIns="89730" bIns="44865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96439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F4664-1E3A-7A4C-9756-422A5BB648B0}" type="slidenum">
              <a:rPr lang="en-US" altLang="en-US"/>
              <a:pPr/>
              <a:t>90</a:t>
            </a:fld>
            <a:endParaRPr lang="en-US" alt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872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8B683-639D-DA4A-BBA7-B0B04EB07C2C}" type="slidenum">
              <a:rPr lang="en-US" altLang="en-US"/>
              <a:pPr/>
              <a:t>91</a:t>
            </a:fld>
            <a:endParaRPr lang="en-US" alt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2314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45277-5803-4746-A932-6E1BB4F3AE45}" type="slidenum">
              <a:rPr lang="en-US" altLang="en-US"/>
              <a:pPr/>
              <a:t>92</a:t>
            </a:fld>
            <a:endParaRPr lang="en-US" alt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8555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DC6163-BA80-084C-ABF9-F200AE0894D0}" type="slidenum">
              <a:rPr lang="en-US" altLang="en-US"/>
              <a:pPr/>
              <a:t>93</a:t>
            </a:fld>
            <a:endParaRPr lang="en-US" alt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604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8F7371-6757-C849-8986-2B9CD9C6E50E}" type="slidenum">
              <a:rPr lang="en-US" altLang="en-US"/>
              <a:pPr/>
              <a:t>94</a:t>
            </a:fld>
            <a:endParaRPr lang="en-US" alt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2495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D4B3B2-58A9-3A45-AC80-AC938584027B}" type="slidenum">
              <a:rPr lang="en-US" altLang="en-US"/>
              <a:pPr/>
              <a:t>95</a:t>
            </a:fld>
            <a:endParaRPr lang="en-US" alt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1534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D29083-0CA8-C248-9490-4813434C0930}" type="slidenum">
              <a:rPr lang="en-US" altLang="en-US"/>
              <a:pPr/>
              <a:t>96</a:t>
            </a:fld>
            <a:endParaRPr lang="en-US" alt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6301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47844C-6E55-B443-927E-0965CAB8F171}" type="slidenum">
              <a:rPr lang="en-US" altLang="en-US"/>
              <a:pPr/>
              <a:t>97</a:t>
            </a:fld>
            <a:endParaRPr lang="en-US" alt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852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61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25723E-6D59-6043-A90E-C662ED5D68A7}" type="slidenum">
              <a:rPr lang="en-US"/>
              <a:pPr/>
              <a:t>16</a:t>
            </a:fld>
            <a:endParaRPr lang="en-US"/>
          </a:p>
        </p:txBody>
      </p:sp>
      <p:sp>
        <p:nvSpPr>
          <p:cNvPr id="103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793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CA0CC4-136C-4E46-BDD7-D158E721EBEC}" type="slidenum">
              <a:rPr lang="en-US"/>
              <a:pPr/>
              <a:t>17</a:t>
            </a:fld>
            <a:endParaRPr lang="en-US"/>
          </a:p>
        </p:txBody>
      </p:sp>
      <p:sp>
        <p:nvSpPr>
          <p:cNvPr id="103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128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2E943A-E739-FF47-ABE0-592CF99EF2CF}" type="slidenum">
              <a:rPr lang="en-US"/>
              <a:pPr/>
              <a:t>18</a:t>
            </a:fld>
            <a:endParaRPr lang="en-US"/>
          </a:p>
        </p:txBody>
      </p:sp>
      <p:sp>
        <p:nvSpPr>
          <p:cNvPr id="102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7484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7F0A31-6E6E-2A4B-BE81-FA203FE41998}" type="slidenum">
              <a:rPr lang="en-US"/>
              <a:pPr/>
              <a:t>20</a:t>
            </a:fld>
            <a:endParaRPr lang="en-US"/>
          </a:p>
        </p:txBody>
      </p:sp>
      <p:sp>
        <p:nvSpPr>
          <p:cNvPr id="103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254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7F0A31-6E6E-2A4B-BE81-FA203FE41998}" type="slidenum">
              <a:rPr lang="en-US"/>
              <a:pPr/>
              <a:t>21</a:t>
            </a:fld>
            <a:endParaRPr lang="en-US"/>
          </a:p>
        </p:txBody>
      </p:sp>
      <p:sp>
        <p:nvSpPr>
          <p:cNvPr id="103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994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57200" y="6486525"/>
            <a:ext cx="5857875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Baumgarter &amp; Tinelli: The Model Evolution Calculus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FB6B4F-402B-B04B-9F9C-DF467AF1B99C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72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7848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733800"/>
            <a:ext cx="7848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83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38481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143000"/>
            <a:ext cx="38481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733800"/>
            <a:ext cx="7848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4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ogical_conjunction" TargetMode="External"/><Relationship Id="rId4" Type="http://schemas.openxmlformats.org/officeDocument/2006/relationships/hyperlink" Target="http://en.wikipedia.org/wiki/Clause_(logic)" TargetMode="External"/><Relationship Id="rId5" Type="http://schemas.openxmlformats.org/officeDocument/2006/relationships/hyperlink" Target="http://en.wikipedia.org/wiki/Logical_disjunction" TargetMode="External"/><Relationship Id="rId6" Type="http://schemas.openxmlformats.org/officeDocument/2006/relationships/hyperlink" Target="http://en.wikipedia.org/wiki/Literal_(mathematical_logic)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hyperlink" Target="https://de.wikipedia.org/wiki/Feedback_Vertex_Set" TargetMode="External"/><Relationship Id="rId20" Type="http://schemas.openxmlformats.org/officeDocument/2006/relationships/hyperlink" Target="https://de.wikipedia.org/w/index.php?title=Job_sequencing&amp;action=edit&amp;redlink=1" TargetMode="External"/><Relationship Id="rId21" Type="http://schemas.openxmlformats.org/officeDocument/2006/relationships/hyperlink" Target="https://de.wikipedia.org/wiki/Partitionsproblem" TargetMode="External"/><Relationship Id="rId22" Type="http://schemas.openxmlformats.org/officeDocument/2006/relationships/hyperlink" Target="https://de.wikipedia.org/wiki/Maximaler_Schnitt" TargetMode="External"/><Relationship Id="rId10" Type="http://schemas.openxmlformats.org/officeDocument/2006/relationships/hyperlink" Target="https://de.wikipedia.org/wiki/Hamiltonkreisproblem" TargetMode="External"/><Relationship Id="rId11" Type="http://schemas.openxmlformats.org/officeDocument/2006/relationships/hyperlink" Target="https://de.wikipedia.org/wiki/Ganzzahlige_lineare_Optimierung" TargetMode="External"/><Relationship Id="rId12" Type="http://schemas.openxmlformats.org/officeDocument/2006/relationships/hyperlink" Target="https://de.wikipedia.org/wiki/3-SAT" TargetMode="External"/><Relationship Id="rId13" Type="http://schemas.openxmlformats.org/officeDocument/2006/relationships/hyperlink" Target="https://de.wikipedia.org/wiki/F%C3%A4rbung_(Graphentheorie)" TargetMode="External"/><Relationship Id="rId14" Type="http://schemas.openxmlformats.org/officeDocument/2006/relationships/hyperlink" Target="https://de.wikipedia.org/wiki/Problem_der_exakten_%C3%9Cberdeckung" TargetMode="External"/><Relationship Id="rId15" Type="http://schemas.openxmlformats.org/officeDocument/2006/relationships/hyperlink" Target="https://de.wikipedia.org/w/index.php?title=3-dimensional_matching&amp;action=edit&amp;redlink=1" TargetMode="External"/><Relationship Id="rId16" Type="http://schemas.openxmlformats.org/officeDocument/2006/relationships/hyperlink" Target="https://de.wikipedia.org/wiki/Globales_Matching#Stable_Marriage" TargetMode="External"/><Relationship Id="rId17" Type="http://schemas.openxmlformats.org/officeDocument/2006/relationships/hyperlink" Target="https://de.wikipedia.org/wiki/Steinerbaumproblem" TargetMode="External"/><Relationship Id="rId18" Type="http://schemas.openxmlformats.org/officeDocument/2006/relationships/hyperlink" Target="https://de.wikipedia.org/wiki/Hitting-Set-Problem" TargetMode="External"/><Relationship Id="rId19" Type="http://schemas.openxmlformats.org/officeDocument/2006/relationships/hyperlink" Target="https://de.wikipedia.org/wiki/Rucksackproble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.wikipedia.org/wiki/Erf%C3%BCllbarkeitsproblem_der_Aussagenlogik" TargetMode="External"/><Relationship Id="rId3" Type="http://schemas.openxmlformats.org/officeDocument/2006/relationships/hyperlink" Target="https://de.wikipedia.org/wiki/Konjunktive_Normalform" TargetMode="External"/><Relationship Id="rId4" Type="http://schemas.openxmlformats.org/officeDocument/2006/relationships/hyperlink" Target="https://de.wikipedia.org/wiki/Cliquenproblem" TargetMode="External"/><Relationship Id="rId5" Type="http://schemas.openxmlformats.org/officeDocument/2006/relationships/hyperlink" Target="https://de.wikipedia.org/wiki/Mengenpackungsproblem" TargetMode="External"/><Relationship Id="rId6" Type="http://schemas.openxmlformats.org/officeDocument/2006/relationships/hyperlink" Target="https://de.wikipedia.org/wiki/Knoten%C3%BCberdeckungsproblem" TargetMode="External"/><Relationship Id="rId7" Type="http://schemas.openxmlformats.org/officeDocument/2006/relationships/hyperlink" Target="https://de.wikipedia.org/wiki/Mengen%C3%BCberdeckungsproblem" TargetMode="External"/><Relationship Id="rId8" Type="http://schemas.openxmlformats.org/officeDocument/2006/relationships/hyperlink" Target="https://de.wikipedia.org/wiki/Feedback_Arc_Set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8.wmf"/><Relationship Id="rId7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8.wmf"/><Relationship Id="rId5" Type="http://schemas.openxmlformats.org/officeDocument/2006/relationships/image" Target="../media/image9.png"/><Relationship Id="rId6" Type="http://schemas.openxmlformats.org/officeDocument/2006/relationships/oleObject" Target="../embeddings/oleObject5.bin"/><Relationship Id="rId7" Type="http://schemas.openxmlformats.org/officeDocument/2006/relationships/image" Target="../media/image10.wmf"/><Relationship Id="rId8" Type="http://schemas.openxmlformats.org/officeDocument/2006/relationships/image" Target="../media/image1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8.wmf"/><Relationship Id="rId5" Type="http://schemas.openxmlformats.org/officeDocument/2006/relationships/image" Target="../media/image9.png"/><Relationship Id="rId6" Type="http://schemas.openxmlformats.org/officeDocument/2006/relationships/oleObject" Target="../embeddings/oleObject7.bin"/><Relationship Id="rId7" Type="http://schemas.openxmlformats.org/officeDocument/2006/relationships/image" Target="../media/image10.wmf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8.wmf"/><Relationship Id="rId5" Type="http://schemas.openxmlformats.org/officeDocument/2006/relationships/image" Target="../media/image9.png"/><Relationship Id="rId6" Type="http://schemas.openxmlformats.org/officeDocument/2006/relationships/oleObject" Target="../embeddings/oleObject9.bin"/><Relationship Id="rId7" Type="http://schemas.openxmlformats.org/officeDocument/2006/relationships/image" Target="../media/image10.wmf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8.wmf"/><Relationship Id="rId5" Type="http://schemas.openxmlformats.org/officeDocument/2006/relationships/image" Target="../media/image9.png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0.wmf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8.wmf"/><Relationship Id="rId5" Type="http://schemas.openxmlformats.org/officeDocument/2006/relationships/image" Target="../media/image9.png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0.wmf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oleObject" Target="../embeddings/oleObject14.bin"/><Relationship Id="rId11" Type="http://schemas.openxmlformats.org/officeDocument/2006/relationships/image" Target="../media/image14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33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7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9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1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2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en.wikipedia.org/wiki/Clay_Mathematics_Institute" TargetMode="Externa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Tanya Braun und </a:t>
            </a:r>
            <a:r>
              <a:rPr lang="de-DE" sz="2400" smtClean="0">
                <a:cs typeface="+mn-cs"/>
              </a:rPr>
              <a:t>Felix Kuhr (Übungen</a:t>
            </a:r>
            <a:r>
              <a:rPr lang="de-DE" sz="2400" dirty="0" smtClean="0"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sowie viele Tutoren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Vorteile dieser Äquivalenz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84353"/>
          </a:xfrm>
        </p:spPr>
        <p:txBody>
          <a:bodyPr/>
          <a:lstStyle/>
          <a:p>
            <a:r>
              <a:rPr lang="de-DE" sz="2400" dirty="0" smtClean="0"/>
              <a:t>Ausnutzung von Forschungsergebnissen</a:t>
            </a:r>
          </a:p>
          <a:p>
            <a:r>
              <a:rPr lang="de-DE" sz="2400" dirty="0" smtClean="0"/>
              <a:t>Falls für ein Problem eine polynomielle Lösung</a:t>
            </a:r>
            <a:br>
              <a:rPr lang="de-DE" sz="2400" dirty="0" smtClean="0"/>
            </a:br>
            <a:r>
              <a:rPr lang="de-DE" sz="2400" dirty="0" smtClean="0"/>
              <a:t>entwickelt wird, dann ist sie für alle einsetzbar</a:t>
            </a:r>
          </a:p>
          <a:p>
            <a:r>
              <a:rPr lang="de-DE" sz="2400" dirty="0" smtClean="0"/>
              <a:t>Realistischer: Sobald eine </a:t>
            </a:r>
            <a:br>
              <a:rPr lang="de-DE" sz="2400" dirty="0" smtClean="0"/>
            </a:br>
            <a:r>
              <a:rPr lang="de-DE" sz="2400" dirty="0" smtClean="0"/>
              <a:t>exponentielle</a:t>
            </a:r>
            <a:r>
              <a:rPr lang="de-DE" sz="2400" dirty="0"/>
              <a:t> </a:t>
            </a:r>
            <a:r>
              <a:rPr lang="de-DE" sz="2400" dirty="0" smtClean="0">
                <a:solidFill>
                  <a:srgbClr val="FF0000"/>
                </a:solidFill>
              </a:rPr>
              <a:t>untere Schranke </a:t>
            </a:r>
            <a:br>
              <a:rPr lang="de-DE" sz="2400" dirty="0" smtClean="0">
                <a:solidFill>
                  <a:srgbClr val="FF0000"/>
                </a:solidFill>
              </a:rPr>
            </a:br>
            <a:r>
              <a:rPr lang="de-DE" sz="2400" dirty="0" smtClean="0"/>
              <a:t>gezeigt wird, gilt sie für alle </a:t>
            </a:r>
            <a:br>
              <a:rPr lang="de-DE" sz="2400" dirty="0" smtClean="0"/>
            </a:br>
            <a:r>
              <a:rPr lang="de-DE" sz="2400" dirty="0" smtClean="0"/>
              <a:t>äquivalenten</a:t>
            </a:r>
            <a:r>
              <a:rPr lang="de-DE" sz="2400" dirty="0"/>
              <a:t> </a:t>
            </a:r>
            <a:r>
              <a:rPr lang="de-DE" sz="2400" dirty="0" smtClean="0"/>
              <a:t>Probleme</a:t>
            </a:r>
          </a:p>
          <a:p>
            <a:r>
              <a:rPr lang="de-DE" sz="2400" dirty="0" smtClean="0"/>
              <a:t>Wenn wir für Problem </a:t>
            </a:r>
            <a:r>
              <a:rPr lang="en-US" sz="2400" dirty="0" smtClean="0">
                <a:solidFill>
                  <a:srgbClr val="008A87"/>
                </a:solidFill>
                <a:cs typeface="Times New Roman" charset="0"/>
              </a:rPr>
              <a:t>∏ </a:t>
            </a:r>
            <a:r>
              <a:rPr lang="de-DE" sz="2400" dirty="0" smtClean="0"/>
              <a:t>Äquivalenz </a:t>
            </a:r>
            <a:br>
              <a:rPr lang="de-DE" sz="2400" dirty="0" smtClean="0"/>
            </a:br>
            <a:r>
              <a:rPr lang="de-DE" sz="2400" dirty="0" smtClean="0"/>
              <a:t>zu 10.000 schwierigen Problemen zeigen </a:t>
            </a:r>
            <a:br>
              <a:rPr lang="de-DE" sz="2400" dirty="0" smtClean="0"/>
            </a:br>
            <a:r>
              <a:rPr lang="de-DE" sz="2400" dirty="0" smtClean="0"/>
              <a:t>können, sind das starke Indizien, </a:t>
            </a:r>
            <a:br>
              <a:rPr lang="de-DE" sz="2400" dirty="0" smtClean="0"/>
            </a:br>
            <a:r>
              <a:rPr lang="de-DE" sz="2400" dirty="0" smtClean="0"/>
              <a:t>dass </a:t>
            </a:r>
            <a:r>
              <a:rPr lang="en-US" sz="2400" dirty="0" smtClean="0">
                <a:solidFill>
                  <a:srgbClr val="008A87"/>
                </a:solidFill>
                <a:cs typeface="Times New Roman" charset="0"/>
              </a:rPr>
              <a:t>∏</a:t>
            </a:r>
            <a:r>
              <a:rPr lang="de-DE" sz="2400" dirty="0" smtClean="0"/>
              <a:t> schwierig ist</a:t>
            </a:r>
          </a:p>
          <a:p>
            <a:r>
              <a:rPr lang="de-DE" sz="2400" dirty="0" smtClean="0">
                <a:solidFill>
                  <a:srgbClr val="0000FF"/>
                </a:solidFill>
              </a:rPr>
              <a:t>Problemklassen</a:t>
            </a:r>
            <a:r>
              <a:rPr lang="de-DE" sz="2400" dirty="0" smtClean="0"/>
              <a:t> und </a:t>
            </a:r>
            <a:br>
              <a:rPr lang="de-DE" sz="2400" dirty="0" smtClean="0"/>
            </a:br>
            <a:r>
              <a:rPr lang="de-DE" sz="2400" dirty="0" smtClean="0">
                <a:solidFill>
                  <a:srgbClr val="0000FF"/>
                </a:solidFill>
              </a:rPr>
              <a:t>Äquivalenzbegriff</a:t>
            </a:r>
            <a:r>
              <a:rPr lang="de-DE" sz="2400" dirty="0" smtClean="0"/>
              <a:t> definieren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7053064" y="4300736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7281664" y="3614936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291064" y="2852936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5529064" y="2852936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5802089" y="53054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281664" y="3614936"/>
            <a:ext cx="533400" cy="533400"/>
          </a:xfrm>
          <a:prstGeom prst="smileyFace">
            <a:avLst>
              <a:gd name="adj" fmla="val 92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053064" y="4300736"/>
            <a:ext cx="533400" cy="533400"/>
          </a:xfrm>
          <a:prstGeom prst="smileyFace">
            <a:avLst>
              <a:gd name="adj" fmla="val 92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5529064" y="2852936"/>
            <a:ext cx="533400" cy="533400"/>
          </a:xfrm>
          <a:prstGeom prst="smileyFace">
            <a:avLst>
              <a:gd name="adj" fmla="val 62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6291064" y="2852936"/>
            <a:ext cx="533400" cy="533400"/>
          </a:xfrm>
          <a:prstGeom prst="smileyFace">
            <a:avLst>
              <a:gd name="adj" fmla="val 62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910064" y="3233936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>
                <a:latin typeface="Times New Roman" charset="0"/>
                <a:cs typeface="Arial Unicode MS" charset="0"/>
              </a:rPr>
              <a:t>P1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7662664" y="4072136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>
                <a:latin typeface="Times New Roman" charset="0"/>
                <a:cs typeface="Arial Unicode MS" charset="0"/>
              </a:rPr>
              <a:t>P2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335489" y="5229200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>
                <a:latin typeface="Times New Roman" charset="0"/>
                <a:cs typeface="Arial Unicode MS" charset="0"/>
              </a:rPr>
              <a:t>P3</a:t>
            </a: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802089" y="5305400"/>
            <a:ext cx="533400" cy="533400"/>
          </a:xfrm>
          <a:prstGeom prst="smileyFace">
            <a:avLst>
              <a:gd name="adj" fmla="val 92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661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err="1" smtClean="0">
                <a:cs typeface="+mj-cs"/>
              </a:rPr>
              <a:t>Longest</a:t>
            </a:r>
            <a:r>
              <a:rPr lang="de-DE" dirty="0" smtClean="0">
                <a:cs typeface="+mj-cs"/>
              </a:rPr>
              <a:t>-</a:t>
            </a:r>
            <a:r>
              <a:rPr lang="de-DE" dirty="0" err="1" smtClean="0">
                <a:cs typeface="+mj-cs"/>
              </a:rPr>
              <a:t>Increasing</a:t>
            </a:r>
            <a:r>
              <a:rPr lang="de-DE" dirty="0" smtClean="0">
                <a:cs typeface="+mj-cs"/>
              </a:rPr>
              <a:t>-</a:t>
            </a:r>
            <a:r>
              <a:rPr lang="de-DE" dirty="0" err="1" smtClean="0">
                <a:cs typeface="+mj-cs"/>
              </a:rPr>
              <a:t>Subsequence</a:t>
            </a:r>
            <a:r>
              <a:rPr lang="de-DE" dirty="0" smtClean="0">
                <a:cs typeface="+mj-cs"/>
              </a:rPr>
              <a:t>-Problem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32859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sz="2800" dirty="0" smtClean="0">
                <a:cs typeface="+mn-cs"/>
              </a:rPr>
              <a:t>Gegeben sei eine Liste von Zahlen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de-DE" sz="2800" dirty="0" smtClean="0">
                <a:cs typeface="+mn-cs"/>
              </a:rPr>
              <a:t>	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1 2 5 3 2 9 4 9 3 5 6 8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800" dirty="0" smtClean="0">
                <a:cs typeface="+mn-cs"/>
              </a:rPr>
              <a:t>Finde </a:t>
            </a:r>
            <a:r>
              <a:rPr lang="de-DE" sz="2800" b="1" i="1" dirty="0" smtClean="0">
                <a:cs typeface="+mn-cs"/>
              </a:rPr>
              <a:t>längste</a:t>
            </a:r>
            <a:r>
              <a:rPr lang="de-DE" sz="2800" dirty="0" smtClean="0">
                <a:cs typeface="+mn-cs"/>
              </a:rPr>
              <a:t> Teilsequenz, in der keine Zahl kleiner ist als die vorige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 smtClean="0"/>
              <a:t>Beispiel: 1 2 5 9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 smtClean="0"/>
              <a:t>Teilsequenz der originalen Liste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 smtClean="0"/>
              <a:t>Die </a:t>
            </a:r>
            <a:r>
              <a:rPr lang="de-DE" dirty="0" smtClean="0"/>
              <a:t>Lösung ist Teilsequenz der sortierten Liste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de-DE" sz="2400" dirty="0" smtClean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dirty="0" smtClean="0"/>
              <a:t>Eingabe:       </a:t>
            </a:r>
            <a:r>
              <a:rPr lang="de-DE" sz="2400" dirty="0" smtClean="0">
                <a:solidFill>
                  <a:srgbClr val="3C8C93"/>
                </a:solidFill>
              </a:rPr>
              <a:t>1 2 5 3 2 9 4 9 3 5 6 8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dirty="0" smtClean="0"/>
              <a:t>LCS: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dirty="0" smtClean="0"/>
              <a:t>Sortiert: 	   </a:t>
            </a:r>
            <a:r>
              <a:rPr lang="de-DE" sz="2400" dirty="0" smtClean="0">
                <a:solidFill>
                  <a:srgbClr val="3C8C93"/>
                </a:solidFill>
              </a:rPr>
              <a:t>1 2 2 3 3 4 5 5 6 8 9 9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de-DE" dirty="0">
              <a:solidFill>
                <a:srgbClr val="3C8C93"/>
              </a:solidFill>
            </a:endParaRPr>
          </a:p>
        </p:txBody>
      </p:sp>
      <p:sp>
        <p:nvSpPr>
          <p:cNvPr id="445444" name="Line 4"/>
          <p:cNvSpPr>
            <a:spLocks noChangeShapeType="1"/>
          </p:cNvSpPr>
          <p:nvPr/>
        </p:nvSpPr>
        <p:spPr bwMode="auto">
          <a:xfrm>
            <a:off x="2666717" y="4624333"/>
            <a:ext cx="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5" name="Line 5"/>
          <p:cNvSpPr>
            <a:spLocks noChangeShapeType="1"/>
          </p:cNvSpPr>
          <p:nvPr/>
        </p:nvSpPr>
        <p:spPr bwMode="auto">
          <a:xfrm>
            <a:off x="2863653" y="4624333"/>
            <a:ext cx="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6" name="Line 6"/>
          <p:cNvSpPr>
            <a:spLocks noChangeShapeType="1"/>
          </p:cNvSpPr>
          <p:nvPr/>
        </p:nvSpPr>
        <p:spPr bwMode="auto">
          <a:xfrm>
            <a:off x="3321404" y="4624333"/>
            <a:ext cx="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7" name="Line 7"/>
          <p:cNvSpPr>
            <a:spLocks noChangeShapeType="1"/>
          </p:cNvSpPr>
          <p:nvPr/>
        </p:nvSpPr>
        <p:spPr bwMode="auto">
          <a:xfrm flipH="1">
            <a:off x="3786527" y="4624333"/>
            <a:ext cx="15240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8" name="Line 8"/>
          <p:cNvSpPr>
            <a:spLocks noChangeShapeType="1"/>
          </p:cNvSpPr>
          <p:nvPr/>
        </p:nvSpPr>
        <p:spPr bwMode="auto">
          <a:xfrm flipH="1">
            <a:off x="4211960" y="4624333"/>
            <a:ext cx="38100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9" name="Line 9"/>
          <p:cNvSpPr>
            <a:spLocks noChangeShapeType="1"/>
          </p:cNvSpPr>
          <p:nvPr/>
        </p:nvSpPr>
        <p:spPr bwMode="auto">
          <a:xfrm flipH="1">
            <a:off x="4434599" y="4624333"/>
            <a:ext cx="38100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50" name="Line 10"/>
          <p:cNvSpPr>
            <a:spLocks noChangeShapeType="1"/>
          </p:cNvSpPr>
          <p:nvPr/>
        </p:nvSpPr>
        <p:spPr bwMode="auto">
          <a:xfrm flipH="1">
            <a:off x="4668596" y="4624333"/>
            <a:ext cx="38100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51" name="Text Box 11"/>
          <p:cNvSpPr txBox="1">
            <a:spLocks noChangeArrowheads="1"/>
          </p:cNvSpPr>
          <p:nvPr/>
        </p:nvSpPr>
        <p:spPr bwMode="auto">
          <a:xfrm>
            <a:off x="5490309" y="4695527"/>
            <a:ext cx="16813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smtClean="0">
                <a:solidFill>
                  <a:srgbClr val="FF0000"/>
                </a:solidFill>
                <a:cs typeface="+mn-cs"/>
              </a:rPr>
              <a:t>1 2 3 4 5 6 8</a:t>
            </a:r>
            <a:endParaRPr lang="de-DE" sz="2400">
              <a:solidFill>
                <a:srgbClr val="FF0000"/>
              </a:solidFill>
              <a:cs typeface="+mn-cs"/>
            </a:endParaRPr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249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Reduktion</a:t>
            </a:r>
            <a:r>
              <a:rPr lang="en-US" dirty="0" smtClean="0"/>
              <a:t> von </a:t>
            </a:r>
            <a:r>
              <a:rPr lang="en-US" dirty="0" err="1" smtClean="0"/>
              <a:t>Problemen</a:t>
            </a:r>
            <a:r>
              <a:rPr lang="en-US" dirty="0" smtClean="0"/>
              <a:t> </a:t>
            </a:r>
            <a:r>
              <a:rPr lang="en-US" dirty="0" err="1" smtClean="0"/>
              <a:t>aufeinander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r>
              <a:rPr lang="de-DE" dirty="0" smtClean="0"/>
              <a:t>Beispiel: Reduktion </a:t>
            </a:r>
            <a:r>
              <a:rPr lang="de-DE" dirty="0"/>
              <a:t>von LIS auf LCS 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endParaRPr lang="de-DE" dirty="0" smtClean="0"/>
          </a:p>
          <a:p>
            <a:r>
              <a:rPr lang="de-DE" dirty="0" smtClean="0"/>
              <a:t>Reduktion </a:t>
            </a:r>
            <a:r>
              <a:rPr lang="de-DE" dirty="0"/>
              <a:t>von </a:t>
            </a:r>
            <a:r>
              <a:rPr lang="en-US" dirty="0" smtClean="0">
                <a:sym typeface="Symbol" charset="0"/>
              </a:rPr>
              <a:t>' </a:t>
            </a:r>
            <a:r>
              <a:rPr lang="de-DE" dirty="0" smtClean="0"/>
              <a:t>auf </a:t>
            </a:r>
            <a:r>
              <a:rPr lang="en-US" dirty="0" smtClean="0">
                <a:sym typeface="Symbol" charset="0"/>
              </a:rPr>
              <a:t> </a:t>
            </a:r>
            <a:r>
              <a:rPr lang="de-DE" dirty="0" smtClean="0"/>
              <a:t>in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baseline="30000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 smtClean="0"/>
              <a:t>, wobei </a:t>
            </a:r>
            <a:r>
              <a:rPr lang="de-DE" dirty="0" err="1" smtClean="0"/>
              <a:t>k</a:t>
            </a:r>
            <a:r>
              <a:rPr lang="de-DE" dirty="0" smtClean="0"/>
              <a:t> fix ist</a:t>
            </a:r>
          </a:p>
          <a:p>
            <a:pPr lvl="1"/>
            <a:r>
              <a:rPr lang="de-DE" dirty="0" smtClean="0"/>
              <a:t>Beispiel: Löse Quadrieren durch Multiplizieren</a:t>
            </a:r>
          </a:p>
          <a:p>
            <a:endParaRPr lang="de-DE" dirty="0"/>
          </a:p>
          <a:p>
            <a:r>
              <a:rPr lang="en-US" dirty="0" smtClean="0">
                <a:sym typeface="Symbol" charset="0"/>
              </a:rPr>
              <a:t> </a:t>
            </a:r>
            <a:r>
              <a:rPr lang="en-US" dirty="0" err="1" smtClean="0">
                <a:sym typeface="Symbol" charset="0"/>
              </a:rPr>
              <a:t>kann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nicht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einfacher</a:t>
            </a:r>
            <a:r>
              <a:rPr lang="en-US" dirty="0" smtClean="0">
                <a:sym typeface="Symbol" charset="0"/>
              </a:rPr>
              <a:t> sein </a:t>
            </a:r>
            <a:r>
              <a:rPr lang="en-US" dirty="0" err="1" smtClean="0">
                <a:sym typeface="Symbol" charset="0"/>
              </a:rPr>
              <a:t>als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' </a:t>
            </a:r>
            <a:endParaRPr lang="en-US" dirty="0" smtClean="0">
              <a:sym typeface="Symbol" charset="0"/>
            </a:endParaRPr>
          </a:p>
          <a:p>
            <a:pPr lvl="1"/>
            <a:r>
              <a:rPr lang="en-US" dirty="0" err="1" smtClean="0">
                <a:sym typeface="Symbol" charset="0"/>
              </a:rPr>
              <a:t>Multiplizieren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kann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nicht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einfacher</a:t>
            </a:r>
            <a:r>
              <a:rPr lang="en-US" dirty="0" smtClean="0">
                <a:sym typeface="Symbol" charset="0"/>
              </a:rPr>
              <a:t> sein </a:t>
            </a:r>
            <a:r>
              <a:rPr lang="en-US" dirty="0" err="1" smtClean="0">
                <a:sym typeface="Symbol" charset="0"/>
              </a:rPr>
              <a:t>als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Quadrieren</a:t>
            </a:r>
            <a:endParaRPr lang="en-US" dirty="0" smtClean="0">
              <a:sym typeface="Symbol" charset="0"/>
            </a:endParaRPr>
          </a:p>
          <a:p>
            <a:pPr lvl="1"/>
            <a:endParaRPr lang="en-US" dirty="0">
              <a:sym typeface="Symbol" charset="0"/>
            </a:endParaRPr>
          </a:p>
          <a:p>
            <a:r>
              <a:rPr lang="en-US" dirty="0" err="1" smtClean="0">
                <a:sym typeface="Symbol" charset="0"/>
              </a:rPr>
              <a:t>Übertragbar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auch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für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intraktable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Probleme</a:t>
            </a:r>
            <a:r>
              <a:rPr lang="en-US" dirty="0">
                <a:sym typeface="Symbol" charset="0"/>
              </a:rPr>
              <a:t> </a:t>
            </a:r>
            <a:r>
              <a:rPr lang="en-US" dirty="0" smtClean="0">
                <a:sym typeface="Symbol" charset="0"/>
              </a:rPr>
              <a:t/>
            </a:r>
            <a:br>
              <a:rPr lang="en-US" dirty="0" smtClean="0">
                <a:sym typeface="Symbol" charset="0"/>
              </a:rPr>
            </a:br>
            <a:r>
              <a:rPr lang="en-US" dirty="0" smtClean="0">
                <a:sym typeface="Symbol" charset="0"/>
              </a:rPr>
              <a:t>(</a:t>
            </a:r>
            <a:r>
              <a:rPr lang="en-US" dirty="0" err="1" smtClean="0">
                <a:sym typeface="Symbol" charset="0"/>
              </a:rPr>
              <a:t>Probleme</a:t>
            </a:r>
            <a:r>
              <a:rPr lang="en-US" dirty="0" smtClean="0">
                <a:sym typeface="Symbol" charset="0"/>
              </a:rPr>
              <a:t> in NP)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063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NP-</a:t>
            </a:r>
            <a:r>
              <a:rPr lang="en-US" dirty="0" err="1" smtClean="0"/>
              <a:t>Schwere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ym typeface="Symbol" charset="0"/>
              </a:rPr>
              <a:t>Wenn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gezeigt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werden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kann</a:t>
            </a:r>
            <a:r>
              <a:rPr lang="en-US" dirty="0">
                <a:sym typeface="Symbol" charset="0"/>
              </a:rPr>
              <a:t>, </a:t>
            </a:r>
            <a:r>
              <a:rPr lang="en-US" dirty="0" err="1">
                <a:sym typeface="Symbol" charset="0"/>
              </a:rPr>
              <a:t>dass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alle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Probleme</a:t>
            </a:r>
            <a:r>
              <a:rPr lang="en-US" dirty="0">
                <a:sym typeface="Symbol" charset="0"/>
              </a:rPr>
              <a:t> ' in NP auf </a:t>
            </a:r>
            <a:r>
              <a:rPr lang="en-US" dirty="0" err="1">
                <a:sym typeface="Symbol" charset="0"/>
              </a:rPr>
              <a:t>ein</a:t>
            </a:r>
            <a:r>
              <a:rPr lang="en-US" dirty="0">
                <a:sym typeface="Symbol" charset="0"/>
              </a:rPr>
              <a:t> Problem  </a:t>
            </a:r>
            <a:r>
              <a:rPr lang="en-US" dirty="0" err="1">
                <a:sym typeface="Symbol" charset="0"/>
              </a:rPr>
              <a:t>reduziert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werden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kann</a:t>
            </a:r>
            <a:r>
              <a:rPr lang="en-US" dirty="0">
                <a:sym typeface="Symbol" charset="0"/>
              </a:rPr>
              <a:t>, </a:t>
            </a:r>
            <a:r>
              <a:rPr lang="en-US" dirty="0" err="1">
                <a:sym typeface="Symbol" charset="0"/>
              </a:rPr>
              <a:t>heißt</a:t>
            </a:r>
            <a:r>
              <a:rPr lang="en-US" dirty="0">
                <a:sym typeface="Symbol" charset="0"/>
              </a:rPr>
              <a:t>  </a:t>
            </a:r>
            <a:br>
              <a:rPr lang="en-US" dirty="0">
                <a:sym typeface="Symbol" charset="0"/>
              </a:rPr>
            </a:br>
            <a:r>
              <a:rPr lang="en-US" dirty="0">
                <a:solidFill>
                  <a:srgbClr val="1238FF"/>
                </a:solidFill>
                <a:sym typeface="Symbol" charset="0"/>
              </a:rPr>
              <a:t>NP-</a:t>
            </a:r>
            <a:r>
              <a:rPr lang="en-US" dirty="0" err="1">
                <a:solidFill>
                  <a:srgbClr val="1238FF"/>
                </a:solidFill>
                <a:sym typeface="Symbol" charset="0"/>
              </a:rPr>
              <a:t>schwer</a:t>
            </a:r>
            <a:r>
              <a:rPr lang="en-US" dirty="0">
                <a:sym typeface="Symbol" charset="0"/>
              </a:rPr>
              <a:t> ( </a:t>
            </a:r>
            <a:r>
              <a:rPr lang="en-US" dirty="0" err="1">
                <a:sym typeface="Symbol" charset="0"/>
              </a:rPr>
              <a:t>kann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natürlich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noch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schwerer</a:t>
            </a:r>
            <a:r>
              <a:rPr lang="en-US" dirty="0">
                <a:sym typeface="Symbol" charset="0"/>
              </a:rPr>
              <a:t> sein</a:t>
            </a:r>
            <a:r>
              <a:rPr lang="en-US" dirty="0" smtClean="0">
                <a:sym typeface="Symbol" charset="0"/>
              </a:rPr>
              <a:t>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Die </a:t>
            </a:r>
            <a:r>
              <a:rPr lang="en-US" dirty="0" err="1" smtClean="0"/>
              <a:t>Probleme</a:t>
            </a:r>
            <a:r>
              <a:rPr lang="en-US" dirty="0" smtClean="0"/>
              <a:t> </a:t>
            </a:r>
            <a:r>
              <a:rPr lang="en-US" dirty="0" smtClean="0">
                <a:sym typeface="Symbol" charset="0"/>
              </a:rPr>
              <a:t> </a:t>
            </a:r>
            <a:r>
              <a:rPr lang="en-US" dirty="0" err="1" smtClean="0">
                <a:sym typeface="Symbol" charset="0"/>
              </a:rPr>
              <a:t>sind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interessant</a:t>
            </a:r>
            <a:endParaRPr lang="en-US" dirty="0">
              <a:sym typeface="Symbol" charset="0"/>
            </a:endParaRPr>
          </a:p>
          <a:p>
            <a:endParaRPr lang="en-US" dirty="0" smtClean="0">
              <a:sym typeface="Symbol" charset="0"/>
            </a:endParaRPr>
          </a:p>
          <a:p>
            <a:r>
              <a:rPr lang="en-US" dirty="0" err="1" smtClean="0">
                <a:sym typeface="Symbol" charset="0"/>
              </a:rPr>
              <a:t>Wenn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 </a:t>
            </a:r>
            <a:r>
              <a:rPr lang="en-US" dirty="0" smtClean="0">
                <a:sym typeface="Symbol" charset="0"/>
              </a:rPr>
              <a:t>in NP, </a:t>
            </a:r>
            <a:r>
              <a:rPr lang="en-US" dirty="0" err="1" smtClean="0">
                <a:sym typeface="Symbol" charset="0"/>
              </a:rPr>
              <a:t>dann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ist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 </a:t>
            </a:r>
            <a:r>
              <a:rPr lang="en-US" dirty="0" err="1" smtClean="0">
                <a:sym typeface="Symbol" charset="0"/>
              </a:rPr>
              <a:t>gewissermaßen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eines</a:t>
            </a:r>
            <a:r>
              <a:rPr lang="en-US" dirty="0" smtClean="0">
                <a:sym typeface="Symbol" charset="0"/>
              </a:rPr>
              <a:t> der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schwersten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Probleme</a:t>
            </a:r>
            <a:r>
              <a:rPr lang="en-US" dirty="0" smtClean="0">
                <a:sym typeface="Symbol" charset="0"/>
              </a:rPr>
              <a:t> in NP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02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Gibt es schwerste NP-Probleme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in NP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Interessanterweise ja!</a:t>
            </a:r>
          </a:p>
          <a:p>
            <a:r>
              <a:rPr lang="de-DE" dirty="0" smtClean="0"/>
              <a:t>Die Probleme heißen </a:t>
            </a:r>
            <a:r>
              <a:rPr lang="de-DE" dirty="0" smtClean="0">
                <a:solidFill>
                  <a:srgbClr val="0000FF"/>
                </a:solidFill>
              </a:rPr>
              <a:t>NP-vollständige </a:t>
            </a:r>
            <a:r>
              <a:rPr lang="de-DE" dirty="0" smtClean="0"/>
              <a:t>Probleme</a:t>
            </a:r>
          </a:p>
          <a:p>
            <a:r>
              <a:rPr lang="de-DE" dirty="0" smtClean="0"/>
              <a:t>Wenn eines der schwersten Probleme in NP in </a:t>
            </a:r>
            <a:r>
              <a:rPr lang="de-DE" dirty="0" err="1" smtClean="0"/>
              <a:t>Polynomialzeit</a:t>
            </a:r>
            <a:r>
              <a:rPr lang="de-DE" dirty="0" smtClean="0"/>
              <a:t> gelöst werden kann, </a:t>
            </a:r>
            <a:br>
              <a:rPr lang="de-DE" dirty="0" smtClean="0"/>
            </a:br>
            <a:r>
              <a:rPr lang="de-DE" dirty="0" smtClean="0"/>
              <a:t>dann jedes in NP (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P = NP</a:t>
            </a:r>
            <a:r>
              <a:rPr lang="de-DE" dirty="0" smtClean="0"/>
              <a:t>)</a:t>
            </a:r>
          </a:p>
          <a:p>
            <a:r>
              <a:rPr lang="de-DE" dirty="0" smtClean="0"/>
              <a:t>Beispiel: Wenn TSP </a:t>
            </a:r>
            <a:br>
              <a:rPr lang="de-DE" dirty="0" smtClean="0"/>
            </a:br>
            <a:r>
              <a:rPr lang="de-DE" dirty="0" smtClean="0"/>
              <a:t>NP-vollständig ist, </a:t>
            </a:r>
            <a:br>
              <a:rPr lang="de-DE" dirty="0" smtClean="0"/>
            </a:br>
            <a:r>
              <a:rPr lang="de-DE" dirty="0" smtClean="0"/>
              <a:t>löse TSP in </a:t>
            </a:r>
            <a:r>
              <a:rPr lang="de-DE" dirty="0" smtClean="0">
                <a:solidFill>
                  <a:srgbClr val="3C8C93"/>
                </a:solidFill>
              </a:rPr>
              <a:t>O(n</a:t>
            </a:r>
            <a:r>
              <a:rPr lang="de-DE" baseline="30000" dirty="0" smtClean="0">
                <a:solidFill>
                  <a:srgbClr val="3C8C93"/>
                </a:solidFill>
              </a:rPr>
              <a:t>100</a:t>
            </a:r>
            <a:r>
              <a:rPr lang="de-DE" dirty="0" smtClean="0">
                <a:solidFill>
                  <a:srgbClr val="3C8C93"/>
                </a:solidFill>
              </a:rPr>
              <a:t>) </a:t>
            </a:r>
            <a:r>
              <a:rPr lang="de-DE" dirty="0" smtClean="0"/>
              <a:t>und </a:t>
            </a:r>
            <a:br>
              <a:rPr lang="de-DE" dirty="0" smtClean="0"/>
            </a:br>
            <a:r>
              <a:rPr lang="de-DE" dirty="0" smtClean="0"/>
              <a:t>du hast gezeigt, dass </a:t>
            </a:r>
            <a:r>
              <a:rPr lang="de-DE" dirty="0" smtClean="0">
                <a:solidFill>
                  <a:srgbClr val="3C8C93"/>
                </a:solidFill>
              </a:rPr>
              <a:t>P=NP</a:t>
            </a:r>
            <a:r>
              <a:rPr lang="de-DE" dirty="0"/>
              <a:t> </a:t>
            </a:r>
          </a:p>
          <a:p>
            <a:pPr>
              <a:buFont typeface="ZapfDingbatsITC" charset="0"/>
              <a:buChar char="➜"/>
            </a:pPr>
            <a:r>
              <a:rPr lang="de-DE" dirty="0" smtClean="0"/>
              <a:t>Setz dich reich und berühmt</a:t>
            </a:r>
            <a:br>
              <a:rPr lang="de-DE" dirty="0" smtClean="0"/>
            </a:br>
            <a:r>
              <a:rPr lang="de-DE" dirty="0" smtClean="0"/>
              <a:t>zur Ruhe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3167971"/>
            <a:ext cx="4565307" cy="285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0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Reduktion von Problemen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 Problem </a:t>
            </a:r>
            <a:r>
              <a:rPr lang="en-US" dirty="0" smtClean="0">
                <a:sym typeface="Symbol" charset="0"/>
              </a:rPr>
              <a:t></a:t>
            </a:r>
            <a:r>
              <a:rPr lang="de-DE" altLang="ja-JP" dirty="0" smtClean="0">
                <a:sym typeface="Symbol" charset="0"/>
              </a:rPr>
              <a:t>‘ kann auf ein Problem </a:t>
            </a:r>
            <a:r>
              <a:rPr lang="en-US" dirty="0">
                <a:sym typeface="Symbol" charset="0"/>
              </a:rPr>
              <a:t></a:t>
            </a:r>
            <a:r>
              <a:rPr lang="de-DE" altLang="ja-JP" dirty="0" smtClean="0">
                <a:sym typeface="Symbol" charset="0"/>
              </a:rPr>
              <a:t> reduziert werden, ...</a:t>
            </a:r>
          </a:p>
          <a:p>
            <a:r>
              <a:rPr lang="de-DE" altLang="ja-JP" dirty="0" smtClean="0">
                <a:sym typeface="Symbol" charset="0"/>
              </a:rPr>
              <a:t>wenn jede Instanz I</a:t>
            </a:r>
            <a:r>
              <a:rPr lang="en-US" baseline="-25000" dirty="0">
                <a:sym typeface="Symbol" charset="0"/>
              </a:rPr>
              <a:t></a:t>
            </a:r>
            <a:r>
              <a:rPr lang="de-DE" altLang="ja-JP" baseline="-25000" dirty="0">
                <a:sym typeface="Symbol" charset="0"/>
              </a:rPr>
              <a:t>‘</a:t>
            </a:r>
            <a:r>
              <a:rPr lang="de-DE" altLang="ja-JP" dirty="0" smtClean="0">
                <a:sym typeface="Symbol" charset="0"/>
              </a:rPr>
              <a:t> von </a:t>
            </a:r>
            <a:r>
              <a:rPr lang="en-US" dirty="0" smtClean="0">
                <a:sym typeface="Symbol" charset="0"/>
              </a:rPr>
              <a:t></a:t>
            </a:r>
            <a:r>
              <a:rPr lang="de-DE" altLang="ja-JP" dirty="0" smtClean="0">
                <a:sym typeface="Symbol" charset="0"/>
              </a:rPr>
              <a:t>‘</a:t>
            </a:r>
            <a:r>
              <a:rPr lang="en-US" altLang="ja-JP" dirty="0" smtClean="0">
                <a:sym typeface="Symbol" charset="0"/>
              </a:rPr>
              <a:t> </a:t>
            </a:r>
            <a:r>
              <a:rPr lang="de-DE" altLang="ja-JP" dirty="0" smtClean="0">
                <a:sym typeface="Symbol" charset="0"/>
              </a:rPr>
              <a:t>„einfach“ auf eine Instanz von </a:t>
            </a:r>
            <a:r>
              <a:rPr lang="en-US" dirty="0" smtClean="0">
                <a:sym typeface="Symbol" charset="0"/>
              </a:rPr>
              <a:t> </a:t>
            </a:r>
            <a:r>
              <a:rPr lang="en-US" dirty="0" err="1" smtClean="0">
                <a:sym typeface="Symbol" charset="0"/>
              </a:rPr>
              <a:t>zurückgeführt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werden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kann</a:t>
            </a:r>
            <a:r>
              <a:rPr lang="en-US" dirty="0" smtClean="0">
                <a:sym typeface="Symbol" charset="0"/>
              </a:rPr>
              <a:t>, ... </a:t>
            </a:r>
          </a:p>
          <a:p>
            <a:r>
              <a:rPr lang="en-US" dirty="0" smtClean="0">
                <a:sym typeface="Symbol" charset="0"/>
              </a:rPr>
              <a:t>in </a:t>
            </a:r>
            <a:r>
              <a:rPr lang="en-US" dirty="0" err="1" smtClean="0">
                <a:sym typeface="Symbol" charset="0"/>
              </a:rPr>
              <a:t>dem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Sinne</a:t>
            </a:r>
            <a:r>
              <a:rPr lang="en-US" dirty="0" smtClean="0">
                <a:sym typeface="Symbol" charset="0"/>
              </a:rPr>
              <a:t>, </a:t>
            </a:r>
            <a:r>
              <a:rPr lang="en-US" dirty="0" err="1" smtClean="0">
                <a:sym typeface="Symbol" charset="0"/>
              </a:rPr>
              <a:t>dass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eine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Lösung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für</a:t>
            </a:r>
            <a:r>
              <a:rPr lang="en-US" dirty="0" smtClean="0">
                <a:sym typeface="Symbol" charset="0"/>
              </a:rPr>
              <a:t> </a:t>
            </a:r>
            <a:r>
              <a:rPr lang="de-DE" altLang="ja-JP" dirty="0">
                <a:sym typeface="Symbol" charset="0"/>
              </a:rPr>
              <a:t>I</a:t>
            </a:r>
            <a:r>
              <a:rPr lang="en-US" baseline="-25000" dirty="0" smtClean="0">
                <a:sym typeface="Symbol" charset="0"/>
              </a:rPr>
              <a:t></a:t>
            </a:r>
            <a:r>
              <a:rPr lang="en-US" dirty="0" smtClean="0">
                <a:sym typeface="Symbol" charset="0"/>
              </a:rPr>
              <a:t> </a:t>
            </a:r>
            <a:br>
              <a:rPr lang="en-US" dirty="0" smtClean="0">
                <a:sym typeface="Symbol" charset="0"/>
              </a:rPr>
            </a:br>
            <a:r>
              <a:rPr lang="en-US" dirty="0" smtClean="0">
                <a:sym typeface="Symbol" charset="0"/>
              </a:rPr>
              <a:t>die </a:t>
            </a:r>
            <a:r>
              <a:rPr lang="en-US" dirty="0" err="1" smtClean="0">
                <a:sym typeface="Symbol" charset="0"/>
              </a:rPr>
              <a:t>Lösung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für</a:t>
            </a:r>
            <a:r>
              <a:rPr lang="en-US" dirty="0" smtClean="0">
                <a:sym typeface="Symbol" charset="0"/>
              </a:rPr>
              <a:t> </a:t>
            </a:r>
            <a:r>
              <a:rPr lang="de-DE" altLang="ja-JP" dirty="0">
                <a:sym typeface="Symbol" charset="0"/>
              </a:rPr>
              <a:t>I</a:t>
            </a:r>
            <a:r>
              <a:rPr lang="en-US" baseline="-25000" dirty="0" smtClean="0">
                <a:sym typeface="Symbol" charset="0"/>
              </a:rPr>
              <a:t></a:t>
            </a:r>
            <a:r>
              <a:rPr lang="de-DE" altLang="ja-JP" baseline="-25000" dirty="0" smtClean="0">
                <a:sym typeface="Symbol" charset="0"/>
              </a:rPr>
              <a:t>‘</a:t>
            </a:r>
            <a:r>
              <a:rPr lang="de-DE" altLang="ja-JP" dirty="0" smtClean="0">
                <a:sym typeface="Symbol" charset="0"/>
              </a:rPr>
              <a:t> bestimmt</a:t>
            </a:r>
          </a:p>
          <a:p>
            <a:endParaRPr lang="de-DE" dirty="0">
              <a:sym typeface="Symbo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09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Reduktionen</a:t>
            </a:r>
            <a:r>
              <a:rPr lang="en-US" dirty="0" smtClean="0"/>
              <a:t>: </a:t>
            </a:r>
            <a:r>
              <a:rPr lang="en-US" dirty="0">
                <a:cs typeface="Times New Roman" charset="0"/>
              </a:rPr>
              <a:t>∏</a:t>
            </a:r>
            <a:r>
              <a:rPr lang="ja-JP" altLang="en-US" dirty="0" smtClean="0">
                <a:latin typeface="Times New Roman"/>
                <a:cs typeface="Times New Roman" charset="0"/>
              </a:rPr>
              <a:t>’</a:t>
            </a:r>
            <a:r>
              <a:rPr lang="en-US" dirty="0" err="1" smtClean="0">
                <a:cs typeface="Times New Roman" charset="0"/>
              </a:rPr>
              <a:t>nach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>
                <a:cs typeface="Times New Roman" charset="0"/>
              </a:rPr>
              <a:t>∏ </a:t>
            </a:r>
          </a:p>
        </p:txBody>
      </p:sp>
      <p:sp>
        <p:nvSpPr>
          <p:cNvPr id="1031171" name="Rectangle 3"/>
          <p:cNvSpPr>
            <a:spLocks noChangeArrowheads="1"/>
          </p:cNvSpPr>
          <p:nvPr/>
        </p:nvSpPr>
        <p:spPr bwMode="auto">
          <a:xfrm>
            <a:off x="3886200" y="2438400"/>
            <a:ext cx="1600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latin typeface="+mn-lt"/>
                <a:cs typeface="Arial Unicode MS" charset="0"/>
              </a:rPr>
              <a:t>A </a:t>
            </a:r>
            <a:r>
              <a:rPr lang="en-US" sz="3200" dirty="0" err="1" smtClean="0">
                <a:latin typeface="+mn-lt"/>
                <a:cs typeface="Arial Unicode MS" charset="0"/>
              </a:rPr>
              <a:t>für</a:t>
            </a:r>
            <a:r>
              <a:rPr lang="en-US" sz="3200" dirty="0" smtClean="0">
                <a:latin typeface="+mn-lt"/>
                <a:cs typeface="Arial Unicode MS" charset="0"/>
              </a:rPr>
              <a:t> </a:t>
            </a:r>
            <a:r>
              <a:rPr lang="en-US" sz="3200" dirty="0">
                <a:latin typeface="+mn-lt"/>
                <a:cs typeface="Arial Unicode MS" charset="0"/>
              </a:rPr>
              <a:t>∏</a:t>
            </a:r>
          </a:p>
        </p:txBody>
      </p:sp>
      <p:sp>
        <p:nvSpPr>
          <p:cNvPr id="1031172" name="Line 4"/>
          <p:cNvSpPr>
            <a:spLocks noChangeShapeType="1"/>
          </p:cNvSpPr>
          <p:nvPr/>
        </p:nvSpPr>
        <p:spPr bwMode="auto">
          <a:xfrm>
            <a:off x="2438400" y="2819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031173" name="Line 5"/>
          <p:cNvSpPr>
            <a:spLocks noChangeShapeType="1"/>
          </p:cNvSpPr>
          <p:nvPr/>
        </p:nvSpPr>
        <p:spPr bwMode="auto">
          <a:xfrm flipV="1">
            <a:off x="5486400" y="2286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031174" name="Line 6"/>
          <p:cNvSpPr>
            <a:spLocks noChangeShapeType="1"/>
          </p:cNvSpPr>
          <p:nvPr/>
        </p:nvSpPr>
        <p:spPr bwMode="auto">
          <a:xfrm>
            <a:off x="5486400" y="2743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031175" name="Text Box 7"/>
          <p:cNvSpPr txBox="1">
            <a:spLocks noChangeArrowheads="1"/>
          </p:cNvSpPr>
          <p:nvPr/>
        </p:nvSpPr>
        <p:spPr bwMode="auto">
          <a:xfrm>
            <a:off x="6019800" y="20574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YES</a:t>
            </a:r>
          </a:p>
        </p:txBody>
      </p:sp>
      <p:sp>
        <p:nvSpPr>
          <p:cNvPr id="1031176" name="Text Box 8"/>
          <p:cNvSpPr txBox="1">
            <a:spLocks noChangeArrowheads="1"/>
          </p:cNvSpPr>
          <p:nvPr/>
        </p:nvSpPr>
        <p:spPr bwMode="auto">
          <a:xfrm>
            <a:off x="6019800" y="2971800"/>
            <a:ext cx="5992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NO</a:t>
            </a:r>
          </a:p>
        </p:txBody>
      </p:sp>
      <p:sp>
        <p:nvSpPr>
          <p:cNvPr id="1031177" name="Text Box 9"/>
          <p:cNvSpPr txBox="1">
            <a:spLocks noChangeArrowheads="1"/>
          </p:cNvSpPr>
          <p:nvPr/>
        </p:nvSpPr>
        <p:spPr bwMode="auto">
          <a:xfrm>
            <a:off x="3429000" y="2286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x</a:t>
            </a:r>
          </a:p>
        </p:txBody>
      </p:sp>
      <p:sp>
        <p:nvSpPr>
          <p:cNvPr id="1031178" name="Rectangle 10"/>
          <p:cNvSpPr>
            <a:spLocks noChangeArrowheads="1"/>
          </p:cNvSpPr>
          <p:nvPr/>
        </p:nvSpPr>
        <p:spPr bwMode="auto">
          <a:xfrm>
            <a:off x="3810000" y="5181600"/>
            <a:ext cx="147989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+mn-lt"/>
                <a:cs typeface="Arial Unicode MS" charset="0"/>
              </a:rPr>
              <a:t>A</a:t>
            </a:r>
            <a:r>
              <a:rPr lang="de-DE" altLang="ja-JP" sz="3200" dirty="0" smtClean="0">
                <a:solidFill>
                  <a:schemeClr val="tx2"/>
                </a:solidFill>
                <a:latin typeface="+mn-lt"/>
                <a:cs typeface="Arial Unicode MS" charset="0"/>
              </a:rPr>
              <a:t>‘</a:t>
            </a:r>
            <a:r>
              <a:rPr lang="en-US" sz="3200" dirty="0" smtClean="0">
                <a:solidFill>
                  <a:schemeClr val="tx2"/>
                </a:solidFill>
                <a:latin typeface="+mn-lt"/>
                <a:cs typeface="Arial Unicode MS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+mn-lt"/>
                <a:cs typeface="Arial Unicode MS" charset="0"/>
              </a:rPr>
              <a:t>für</a:t>
            </a:r>
            <a:r>
              <a:rPr lang="en-US" sz="3200" dirty="0" smtClean="0">
                <a:solidFill>
                  <a:schemeClr val="tx2"/>
                </a:solidFill>
                <a:latin typeface="+mn-lt"/>
                <a:cs typeface="Arial Unicode MS" charset="0"/>
              </a:rPr>
              <a:t> ∏</a:t>
            </a:r>
            <a:r>
              <a:rPr lang="de-DE" altLang="ja-JP" sz="3200" dirty="0" smtClean="0">
                <a:solidFill>
                  <a:schemeClr val="tx2"/>
                </a:solidFill>
                <a:latin typeface="+mn-lt"/>
                <a:cs typeface="Arial Unicode MS" charset="0"/>
              </a:rPr>
              <a:t>‘</a:t>
            </a:r>
            <a:endParaRPr lang="en-US" sz="3200" dirty="0">
              <a:solidFill>
                <a:schemeClr val="tx2"/>
              </a:solidFill>
              <a:latin typeface="+mn-lt"/>
              <a:cs typeface="Arial Unicode MS" charset="0"/>
            </a:endParaRPr>
          </a:p>
        </p:txBody>
      </p:sp>
      <p:sp>
        <p:nvSpPr>
          <p:cNvPr id="1031179" name="Rectangle 11"/>
          <p:cNvSpPr>
            <a:spLocks noChangeArrowheads="1"/>
          </p:cNvSpPr>
          <p:nvPr/>
        </p:nvSpPr>
        <p:spPr bwMode="auto">
          <a:xfrm>
            <a:off x="3810000" y="5105400"/>
            <a:ext cx="16764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3200">
              <a:latin typeface="+mn-lt"/>
              <a:cs typeface="Arial Unicode MS" charset="0"/>
            </a:endParaRPr>
          </a:p>
        </p:txBody>
      </p:sp>
      <p:sp>
        <p:nvSpPr>
          <p:cNvPr id="1031180" name="Line 12"/>
          <p:cNvSpPr>
            <a:spLocks noChangeShapeType="1"/>
          </p:cNvSpPr>
          <p:nvPr/>
        </p:nvSpPr>
        <p:spPr bwMode="auto">
          <a:xfrm flipV="1">
            <a:off x="5486400" y="4953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031181" name="Line 13"/>
          <p:cNvSpPr>
            <a:spLocks noChangeShapeType="1"/>
          </p:cNvSpPr>
          <p:nvPr/>
        </p:nvSpPr>
        <p:spPr bwMode="auto">
          <a:xfrm>
            <a:off x="54864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031182" name="Text Box 14"/>
          <p:cNvSpPr txBox="1">
            <a:spLocks noChangeArrowheads="1"/>
          </p:cNvSpPr>
          <p:nvPr/>
        </p:nvSpPr>
        <p:spPr bwMode="auto">
          <a:xfrm>
            <a:off x="6019800" y="47244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YES</a:t>
            </a:r>
          </a:p>
        </p:txBody>
      </p:sp>
      <p:sp>
        <p:nvSpPr>
          <p:cNvPr id="1031183" name="Text Box 15"/>
          <p:cNvSpPr txBox="1">
            <a:spLocks noChangeArrowheads="1"/>
          </p:cNvSpPr>
          <p:nvPr/>
        </p:nvSpPr>
        <p:spPr bwMode="auto">
          <a:xfrm>
            <a:off x="6019800" y="5638800"/>
            <a:ext cx="5992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NO</a:t>
            </a:r>
          </a:p>
        </p:txBody>
      </p:sp>
      <p:grpSp>
        <p:nvGrpSpPr>
          <p:cNvPr id="1031184" name="Group 16"/>
          <p:cNvGrpSpPr>
            <a:grpSpLocks/>
          </p:cNvGrpSpPr>
          <p:nvPr/>
        </p:nvGrpSpPr>
        <p:grpSpPr bwMode="auto">
          <a:xfrm>
            <a:off x="3047998" y="4953004"/>
            <a:ext cx="695325" cy="584201"/>
            <a:chOff x="1920" y="3120"/>
            <a:chExt cx="438" cy="368"/>
          </a:xfrm>
        </p:grpSpPr>
        <p:sp>
          <p:nvSpPr>
            <p:cNvPr id="1031185" name="Text Box 17"/>
            <p:cNvSpPr txBox="1">
              <a:spLocks noChangeArrowheads="1"/>
            </p:cNvSpPr>
            <p:nvPr/>
          </p:nvSpPr>
          <p:spPr bwMode="auto">
            <a:xfrm>
              <a:off x="2064" y="3120"/>
              <a:ext cx="29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latin typeface="+mn-lt"/>
                  <a:cs typeface="Arial Unicode MS" charset="0"/>
                </a:rPr>
                <a:t>x</a:t>
              </a:r>
              <a:r>
                <a:rPr lang="de-DE" altLang="ja-JP" sz="3200" dirty="0" smtClean="0">
                  <a:latin typeface="+mn-lt"/>
                  <a:cs typeface="Arial Unicode MS" charset="0"/>
                </a:rPr>
                <a:t>‘</a:t>
              </a:r>
              <a:endParaRPr lang="en-US" sz="3200" dirty="0">
                <a:latin typeface="+mn-lt"/>
                <a:cs typeface="Arial Unicode MS" charset="0"/>
              </a:endParaRPr>
            </a:p>
          </p:txBody>
        </p:sp>
        <p:sp>
          <p:nvSpPr>
            <p:cNvPr id="1031186" name="Line 18"/>
            <p:cNvSpPr>
              <a:spLocks noChangeShapeType="1"/>
            </p:cNvSpPr>
            <p:nvPr/>
          </p:nvSpPr>
          <p:spPr bwMode="auto">
            <a:xfrm>
              <a:off x="1920" y="345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475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ChangeArrowheads="1"/>
          </p:cNvSpPr>
          <p:nvPr/>
        </p:nvSpPr>
        <p:spPr bwMode="auto">
          <a:xfrm>
            <a:off x="1143000" y="1828800"/>
            <a:ext cx="5638800" cy="2209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3200">
              <a:latin typeface="Times New Roman" charset="0"/>
              <a:cs typeface="Arial Unicode MS" charset="0"/>
            </a:endParaRPr>
          </a:p>
        </p:txBody>
      </p:sp>
      <p:sp>
        <p:nvSpPr>
          <p:cNvPr id="1033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Reduktionen</a:t>
            </a:r>
            <a:r>
              <a:rPr lang="en-US" dirty="0" smtClean="0"/>
              <a:t>: </a:t>
            </a:r>
            <a:r>
              <a:rPr lang="en-US" dirty="0">
                <a:cs typeface="Times New Roman" charset="0"/>
              </a:rPr>
              <a:t>∏</a:t>
            </a:r>
            <a:r>
              <a:rPr lang="ja-JP" altLang="en-US" dirty="0">
                <a:latin typeface="Times New Roman"/>
                <a:cs typeface="Times New Roman" charset="0"/>
              </a:rPr>
              <a:t>’</a:t>
            </a:r>
            <a:r>
              <a:rPr lang="en-US" dirty="0">
                <a:cs typeface="Times New Roman" charset="0"/>
              </a:rPr>
              <a:t> to ∏ </a:t>
            </a:r>
          </a:p>
        </p:txBody>
      </p:sp>
      <p:sp>
        <p:nvSpPr>
          <p:cNvPr id="1033220" name="Rectangle 4"/>
          <p:cNvSpPr>
            <a:spLocks noChangeArrowheads="1"/>
          </p:cNvSpPr>
          <p:nvPr/>
        </p:nvSpPr>
        <p:spPr bwMode="auto">
          <a:xfrm>
            <a:off x="3886200" y="2438400"/>
            <a:ext cx="1600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latin typeface="+mn-lt"/>
                <a:cs typeface="Arial Unicode MS" charset="0"/>
              </a:rPr>
              <a:t>A </a:t>
            </a:r>
            <a:r>
              <a:rPr lang="en-US" sz="3200" dirty="0" err="1" smtClean="0">
                <a:latin typeface="+mn-lt"/>
                <a:cs typeface="Arial Unicode MS" charset="0"/>
              </a:rPr>
              <a:t>für</a:t>
            </a:r>
            <a:r>
              <a:rPr lang="en-US" sz="3200" dirty="0" smtClean="0">
                <a:latin typeface="+mn-lt"/>
                <a:cs typeface="Arial Unicode MS" charset="0"/>
              </a:rPr>
              <a:t> </a:t>
            </a:r>
            <a:r>
              <a:rPr lang="en-US" sz="3200" dirty="0">
                <a:latin typeface="+mn-lt"/>
                <a:cs typeface="Arial Unicode MS" charset="0"/>
              </a:rPr>
              <a:t>∏</a:t>
            </a:r>
          </a:p>
        </p:txBody>
      </p:sp>
      <p:sp>
        <p:nvSpPr>
          <p:cNvPr id="1033221" name="Line 5"/>
          <p:cNvSpPr>
            <a:spLocks noChangeShapeType="1"/>
          </p:cNvSpPr>
          <p:nvPr/>
        </p:nvSpPr>
        <p:spPr bwMode="auto">
          <a:xfrm>
            <a:off x="2438400" y="2819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22" name="Line 6"/>
          <p:cNvSpPr>
            <a:spLocks noChangeShapeType="1"/>
          </p:cNvSpPr>
          <p:nvPr/>
        </p:nvSpPr>
        <p:spPr bwMode="auto">
          <a:xfrm flipV="1">
            <a:off x="5486400" y="2286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23" name="Line 7"/>
          <p:cNvSpPr>
            <a:spLocks noChangeShapeType="1"/>
          </p:cNvSpPr>
          <p:nvPr/>
        </p:nvSpPr>
        <p:spPr bwMode="auto">
          <a:xfrm>
            <a:off x="5486400" y="2743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24" name="Text Box 8"/>
          <p:cNvSpPr txBox="1">
            <a:spLocks noChangeArrowheads="1"/>
          </p:cNvSpPr>
          <p:nvPr/>
        </p:nvSpPr>
        <p:spPr bwMode="auto">
          <a:xfrm>
            <a:off x="6019800" y="20574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YES</a:t>
            </a:r>
          </a:p>
        </p:txBody>
      </p:sp>
      <p:sp>
        <p:nvSpPr>
          <p:cNvPr id="1033225" name="Text Box 9"/>
          <p:cNvSpPr txBox="1">
            <a:spLocks noChangeArrowheads="1"/>
          </p:cNvSpPr>
          <p:nvPr/>
        </p:nvSpPr>
        <p:spPr bwMode="auto">
          <a:xfrm>
            <a:off x="6019800" y="2971800"/>
            <a:ext cx="5992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NO</a:t>
            </a:r>
          </a:p>
        </p:txBody>
      </p:sp>
      <p:sp>
        <p:nvSpPr>
          <p:cNvPr id="1033226" name="Rectangle 10"/>
          <p:cNvSpPr>
            <a:spLocks noChangeArrowheads="1"/>
          </p:cNvSpPr>
          <p:nvPr/>
        </p:nvSpPr>
        <p:spPr bwMode="auto">
          <a:xfrm>
            <a:off x="1143000" y="2438400"/>
            <a:ext cx="1295400" cy="685800"/>
          </a:xfrm>
          <a:prstGeom prst="rect">
            <a:avLst/>
          </a:prstGeom>
          <a:solidFill>
            <a:srgbClr val="008A8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latin typeface="+mn-lt"/>
                <a:cs typeface="Arial Unicode MS" charset="0"/>
              </a:rPr>
              <a:t>f</a:t>
            </a:r>
          </a:p>
        </p:txBody>
      </p:sp>
      <p:sp>
        <p:nvSpPr>
          <p:cNvPr id="1033227" name="Text Box 11"/>
          <p:cNvSpPr txBox="1">
            <a:spLocks noChangeArrowheads="1"/>
          </p:cNvSpPr>
          <p:nvPr/>
        </p:nvSpPr>
        <p:spPr bwMode="auto">
          <a:xfrm>
            <a:off x="2438400" y="2286000"/>
            <a:ext cx="104931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latin typeface="+mn-lt"/>
                <a:cs typeface="Arial Unicode MS" charset="0"/>
              </a:rPr>
              <a:t>f(</a:t>
            </a:r>
            <a:r>
              <a:rPr lang="en-US" sz="3200" dirty="0" smtClean="0">
                <a:latin typeface="+mn-lt"/>
                <a:cs typeface="Arial Unicode MS" charset="0"/>
              </a:rPr>
              <a:t>x</a:t>
            </a:r>
            <a:r>
              <a:rPr lang="de-DE" altLang="ja-JP" sz="3200" dirty="0" smtClean="0">
                <a:latin typeface="+mn-lt"/>
                <a:cs typeface="Arial Unicode MS" charset="0"/>
              </a:rPr>
              <a:t>‘</a:t>
            </a:r>
            <a:r>
              <a:rPr lang="en-US" sz="3200" dirty="0" smtClean="0">
                <a:latin typeface="+mn-lt"/>
                <a:cs typeface="Arial Unicode MS" charset="0"/>
              </a:rPr>
              <a:t>)</a:t>
            </a:r>
            <a:r>
              <a:rPr lang="en-US" sz="3200" dirty="0">
                <a:latin typeface="+mn-lt"/>
                <a:cs typeface="Arial Unicode MS" charset="0"/>
              </a:rPr>
              <a:t>=</a:t>
            </a:r>
          </a:p>
        </p:txBody>
      </p:sp>
      <p:sp>
        <p:nvSpPr>
          <p:cNvPr id="1033228" name="Rectangle 12"/>
          <p:cNvSpPr>
            <a:spLocks noChangeArrowheads="1"/>
          </p:cNvSpPr>
          <p:nvPr/>
        </p:nvSpPr>
        <p:spPr bwMode="auto">
          <a:xfrm>
            <a:off x="3810000" y="5181600"/>
            <a:ext cx="147989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+mn-lt"/>
                <a:cs typeface="Arial Unicode MS" charset="0"/>
              </a:rPr>
              <a:t>A</a:t>
            </a:r>
            <a:r>
              <a:rPr lang="de-DE" altLang="ja-JP" sz="3200" dirty="0" smtClean="0">
                <a:solidFill>
                  <a:schemeClr val="tx2"/>
                </a:solidFill>
                <a:latin typeface="+mn-lt"/>
                <a:cs typeface="Arial Unicode MS" charset="0"/>
              </a:rPr>
              <a:t>‘</a:t>
            </a:r>
            <a:r>
              <a:rPr lang="en-US" sz="3200" dirty="0" smtClean="0">
                <a:solidFill>
                  <a:schemeClr val="tx2"/>
                </a:solidFill>
                <a:latin typeface="+mn-lt"/>
                <a:cs typeface="Arial Unicode MS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+mn-lt"/>
                <a:cs typeface="Arial Unicode MS" charset="0"/>
              </a:rPr>
              <a:t>für</a:t>
            </a:r>
            <a:r>
              <a:rPr lang="en-US" sz="3200" dirty="0" smtClean="0">
                <a:solidFill>
                  <a:schemeClr val="tx2"/>
                </a:solidFill>
                <a:latin typeface="+mn-lt"/>
                <a:cs typeface="Arial Unicode MS" charset="0"/>
              </a:rPr>
              <a:t> ∏</a:t>
            </a:r>
            <a:r>
              <a:rPr lang="de-DE" altLang="ja-JP" sz="3200" dirty="0" smtClean="0">
                <a:solidFill>
                  <a:schemeClr val="tx2"/>
                </a:solidFill>
                <a:latin typeface="+mn-lt"/>
                <a:cs typeface="Arial Unicode MS" charset="0"/>
              </a:rPr>
              <a:t>‘</a:t>
            </a:r>
            <a:endParaRPr lang="en-US" sz="3200" dirty="0">
              <a:solidFill>
                <a:schemeClr val="tx2"/>
              </a:solidFill>
              <a:latin typeface="+mn-lt"/>
              <a:cs typeface="Arial Unicode MS" charset="0"/>
            </a:endParaRPr>
          </a:p>
        </p:txBody>
      </p:sp>
      <p:sp>
        <p:nvSpPr>
          <p:cNvPr id="1033229" name="Text Box 13"/>
          <p:cNvSpPr txBox="1">
            <a:spLocks noChangeArrowheads="1"/>
          </p:cNvSpPr>
          <p:nvPr/>
        </p:nvSpPr>
        <p:spPr bwMode="auto">
          <a:xfrm>
            <a:off x="3429000" y="2286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latin typeface="+mn-lt"/>
                <a:cs typeface="Arial Unicode MS" charset="0"/>
              </a:rPr>
              <a:t>x</a:t>
            </a:r>
          </a:p>
        </p:txBody>
      </p:sp>
      <p:sp>
        <p:nvSpPr>
          <p:cNvPr id="1033230" name="Line 14"/>
          <p:cNvSpPr>
            <a:spLocks noChangeShapeType="1"/>
          </p:cNvSpPr>
          <p:nvPr/>
        </p:nvSpPr>
        <p:spPr bwMode="auto">
          <a:xfrm>
            <a:off x="6781800" y="2286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31" name="Line 15"/>
          <p:cNvSpPr>
            <a:spLocks noChangeShapeType="1"/>
          </p:cNvSpPr>
          <p:nvPr/>
        </p:nvSpPr>
        <p:spPr bwMode="auto">
          <a:xfrm>
            <a:off x="6781800" y="3200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32" name="Rectangle 16"/>
          <p:cNvSpPr>
            <a:spLocks noChangeArrowheads="1"/>
          </p:cNvSpPr>
          <p:nvPr/>
        </p:nvSpPr>
        <p:spPr bwMode="auto">
          <a:xfrm>
            <a:off x="3810000" y="5105400"/>
            <a:ext cx="16764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3200">
              <a:latin typeface="Times New Roman" charset="0"/>
              <a:cs typeface="Arial Unicode MS" charset="0"/>
            </a:endParaRPr>
          </a:p>
        </p:txBody>
      </p:sp>
      <p:sp>
        <p:nvSpPr>
          <p:cNvPr id="1033233" name="Line 17"/>
          <p:cNvSpPr>
            <a:spLocks noChangeShapeType="1"/>
          </p:cNvSpPr>
          <p:nvPr/>
        </p:nvSpPr>
        <p:spPr bwMode="auto">
          <a:xfrm flipV="1">
            <a:off x="5486400" y="4953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34" name="Line 18"/>
          <p:cNvSpPr>
            <a:spLocks noChangeShapeType="1"/>
          </p:cNvSpPr>
          <p:nvPr/>
        </p:nvSpPr>
        <p:spPr bwMode="auto">
          <a:xfrm>
            <a:off x="54864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35" name="Text Box 19"/>
          <p:cNvSpPr txBox="1">
            <a:spLocks noChangeArrowheads="1"/>
          </p:cNvSpPr>
          <p:nvPr/>
        </p:nvSpPr>
        <p:spPr bwMode="auto">
          <a:xfrm>
            <a:off x="6019800" y="47244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YES</a:t>
            </a:r>
          </a:p>
        </p:txBody>
      </p:sp>
      <p:sp>
        <p:nvSpPr>
          <p:cNvPr id="1033236" name="Text Box 20"/>
          <p:cNvSpPr txBox="1">
            <a:spLocks noChangeArrowheads="1"/>
          </p:cNvSpPr>
          <p:nvPr/>
        </p:nvSpPr>
        <p:spPr bwMode="auto">
          <a:xfrm>
            <a:off x="6019800" y="5638800"/>
            <a:ext cx="5992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NO</a:t>
            </a:r>
          </a:p>
        </p:txBody>
      </p:sp>
      <p:grpSp>
        <p:nvGrpSpPr>
          <p:cNvPr id="1033237" name="Group 21"/>
          <p:cNvGrpSpPr>
            <a:grpSpLocks/>
          </p:cNvGrpSpPr>
          <p:nvPr/>
        </p:nvGrpSpPr>
        <p:grpSpPr bwMode="auto">
          <a:xfrm>
            <a:off x="3047998" y="4953004"/>
            <a:ext cx="695325" cy="584201"/>
            <a:chOff x="1920" y="3120"/>
            <a:chExt cx="438" cy="368"/>
          </a:xfrm>
        </p:grpSpPr>
        <p:sp>
          <p:nvSpPr>
            <p:cNvPr id="1033238" name="Text Box 22"/>
            <p:cNvSpPr txBox="1">
              <a:spLocks noChangeArrowheads="1"/>
            </p:cNvSpPr>
            <p:nvPr/>
          </p:nvSpPr>
          <p:spPr bwMode="auto">
            <a:xfrm>
              <a:off x="2064" y="3120"/>
              <a:ext cx="29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latin typeface="+mn-lt"/>
                  <a:cs typeface="Arial Unicode MS" charset="0"/>
                </a:rPr>
                <a:t>x</a:t>
              </a:r>
              <a:r>
                <a:rPr lang="de-DE" altLang="ja-JP" sz="3200" dirty="0" smtClean="0">
                  <a:latin typeface="+mn-lt"/>
                  <a:cs typeface="Arial Unicode MS" charset="0"/>
                </a:rPr>
                <a:t>‘</a:t>
              </a:r>
              <a:endParaRPr lang="en-US" sz="3200" dirty="0">
                <a:latin typeface="+mn-lt"/>
                <a:cs typeface="Arial Unicode MS" charset="0"/>
              </a:endParaRPr>
            </a:p>
          </p:txBody>
        </p:sp>
        <p:sp>
          <p:nvSpPr>
            <p:cNvPr id="1033239" name="Line 23"/>
            <p:cNvSpPr>
              <a:spLocks noChangeShapeType="1"/>
            </p:cNvSpPr>
            <p:nvPr/>
          </p:nvSpPr>
          <p:spPr bwMode="auto">
            <a:xfrm>
              <a:off x="1920" y="345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8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33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33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33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3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3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3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85 -0.0865 L -0.10452 -0.253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3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-832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77336E-6 L -0.29098 -0.375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3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49" y="-187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1.66512E-6 L 0.15833 -0.38853 " pathEditMode="relative" ptsTypes="AA">
                                      <p:cBhvr>
                                        <p:cTn id="20" dur="2000" fill="hold"/>
                                        <p:tgtEl>
                                          <p:spTgt spid="1033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10731E-6 L 0.15747 -0.3885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3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-1942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8575E-6 L 0.15834 -0.42184 " pathEditMode="relative" ptsTypes="AA">
                                      <p:cBhvr>
                                        <p:cTn id="24" dur="2000" fill="hold"/>
                                        <p:tgtEl>
                                          <p:spTgt spid="1033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0962E-6 L 0.15833 -0.35523 " pathEditMode="relative" ptsTypes="AA">
                                      <p:cBhvr>
                                        <p:cTn id="26" dur="2000" fill="hold"/>
                                        <p:tgtEl>
                                          <p:spTgt spid="1033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218" grpId="0" animBg="1"/>
      <p:bldP spid="1033226" grpId="0" animBg="1"/>
      <p:bldP spid="1033227" grpId="0"/>
      <p:bldP spid="1033228" grpId="0"/>
      <p:bldP spid="1033230" grpId="0" animBg="1"/>
      <p:bldP spid="1033231" grpId="0" animBg="1"/>
      <p:bldP spid="1033232" grpId="0" animBg="1"/>
      <p:bldP spid="1033233" grpId="0" animBg="1"/>
      <p:bldP spid="1033233" grpId="1" animBg="1"/>
      <p:bldP spid="1033234" grpId="0" animBg="1"/>
      <p:bldP spid="1033234" grpId="1" animBg="1"/>
      <p:bldP spid="1033235" grpId="0"/>
      <p:bldP spid="10332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Reduktion: Ein Beispiel</a:t>
            </a:r>
            <a:endParaRPr lang="de-DE"/>
          </a:p>
        </p:txBody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sym typeface="Symbol" charset="0"/>
              </a:rPr>
              <a:t></a:t>
            </a:r>
            <a:r>
              <a:rPr lang="de-DE" altLang="ja-JP" dirty="0" smtClean="0">
                <a:latin typeface="Arial"/>
              </a:rPr>
              <a:t>’</a:t>
            </a:r>
            <a:r>
              <a:rPr lang="de-DE" dirty="0" smtClean="0"/>
              <a:t>: Gegeben eine Sequenz von booleschen Werten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 smtClean="0"/>
              <a:t>, ist einer davon wahr (also </a:t>
            </a:r>
            <a:r>
              <a:rPr lang="de-DE" dirty="0" smtClean="0">
                <a:solidFill>
                  <a:srgbClr val="3C8C93"/>
                </a:solidFill>
              </a:rPr>
              <a:t>TRUE</a:t>
            </a:r>
            <a:r>
              <a:rPr lang="de-DE" dirty="0" smtClean="0"/>
              <a:t>)?</a:t>
            </a:r>
          </a:p>
          <a:p>
            <a:r>
              <a:rPr lang="de-DE" dirty="0" smtClean="0">
                <a:sym typeface="Symbol" charset="0"/>
              </a:rPr>
              <a:t></a:t>
            </a:r>
            <a:r>
              <a:rPr lang="de-DE" dirty="0" smtClean="0"/>
              <a:t>: Gegeben eine Menge von Ganzzahlen (Integer)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 smtClean="0"/>
              <a:t>, ist ihre Summe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≥0</a:t>
            </a:r>
            <a:r>
              <a:rPr lang="de-DE" dirty="0" smtClean="0"/>
              <a:t>?</a:t>
            </a:r>
          </a:p>
          <a:p>
            <a:r>
              <a:rPr lang="de-DE" dirty="0" smtClean="0"/>
              <a:t>Transformation: </a:t>
            </a:r>
            <a:r>
              <a:rPr lang="de-DE" dirty="0" smtClean="0">
                <a:solidFill>
                  <a:srgbClr val="3C8C93"/>
                </a:solidFill>
              </a:rPr>
              <a:t>(x</a:t>
            </a:r>
            <a:r>
              <a:rPr lang="de-DE" baseline="-25000" dirty="0" smtClean="0">
                <a:solidFill>
                  <a:srgbClr val="3C8C93"/>
                </a:solidFill>
              </a:rPr>
              <a:t>1</a:t>
            </a:r>
            <a:r>
              <a:rPr lang="de-DE" dirty="0" smtClean="0">
                <a:solidFill>
                  <a:srgbClr val="3C8C93"/>
                </a:solidFill>
              </a:rPr>
              <a:t>, x</a:t>
            </a:r>
            <a:r>
              <a:rPr lang="de-DE" baseline="-25000" dirty="0" smtClean="0">
                <a:solidFill>
                  <a:srgbClr val="3C8C93"/>
                </a:solidFill>
              </a:rPr>
              <a:t>2</a:t>
            </a:r>
            <a:r>
              <a:rPr lang="de-DE" dirty="0" smtClean="0">
                <a:solidFill>
                  <a:srgbClr val="3C8C93"/>
                </a:solidFill>
              </a:rPr>
              <a:t>, …, </a:t>
            </a:r>
            <a:r>
              <a:rPr lang="de-DE" dirty="0" err="1" smtClean="0">
                <a:solidFill>
                  <a:srgbClr val="3C8C93"/>
                </a:solidFill>
              </a:rPr>
              <a:t>x</a:t>
            </a:r>
            <a:r>
              <a:rPr lang="de-DE" i="1" baseline="-25000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) </a:t>
            </a:r>
            <a:r>
              <a:rPr lang="de-DE" dirty="0" smtClean="0">
                <a:solidFill>
                  <a:srgbClr val="3C8C93"/>
                </a:solidFill>
                <a:sym typeface="Wingdings"/>
              </a:rPr>
              <a:t></a:t>
            </a:r>
            <a:r>
              <a:rPr lang="de-DE" dirty="0" smtClean="0">
                <a:solidFill>
                  <a:srgbClr val="3C8C93"/>
                </a:solidFill>
              </a:rPr>
              <a:t> (y</a:t>
            </a:r>
            <a:r>
              <a:rPr lang="de-DE" baseline="-25000" dirty="0" smtClean="0">
                <a:solidFill>
                  <a:srgbClr val="3C8C93"/>
                </a:solidFill>
              </a:rPr>
              <a:t>1</a:t>
            </a:r>
            <a:r>
              <a:rPr lang="de-DE" dirty="0" smtClean="0">
                <a:solidFill>
                  <a:srgbClr val="3C8C93"/>
                </a:solidFill>
              </a:rPr>
              <a:t>, y</a:t>
            </a:r>
            <a:r>
              <a:rPr lang="de-DE" baseline="-25000" dirty="0" smtClean="0">
                <a:solidFill>
                  <a:srgbClr val="3C8C93"/>
                </a:solidFill>
              </a:rPr>
              <a:t>2</a:t>
            </a:r>
            <a:r>
              <a:rPr lang="de-DE" dirty="0" smtClean="0">
                <a:solidFill>
                  <a:srgbClr val="3C8C93"/>
                </a:solidFill>
              </a:rPr>
              <a:t>, …, </a:t>
            </a:r>
            <a:r>
              <a:rPr lang="de-DE" dirty="0" err="1" smtClean="0">
                <a:solidFill>
                  <a:srgbClr val="3C8C93"/>
                </a:solidFill>
              </a:rPr>
              <a:t>y</a:t>
            </a:r>
            <a:r>
              <a:rPr lang="de-DE" i="1" baseline="-25000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  <a:r>
              <a:rPr lang="de-DE" dirty="0" smtClean="0"/>
              <a:t>, </a:t>
            </a:r>
            <a:br>
              <a:rPr lang="de-DE" dirty="0" smtClean="0"/>
            </a:br>
            <a:r>
              <a:rPr lang="de-DE" dirty="0" smtClean="0"/>
              <a:t>wobei </a:t>
            </a:r>
            <a:r>
              <a:rPr lang="de-DE" dirty="0" err="1" smtClean="0">
                <a:solidFill>
                  <a:srgbClr val="3C8C93"/>
                </a:solidFill>
              </a:rPr>
              <a:t>y</a:t>
            </a:r>
            <a:r>
              <a:rPr lang="de-DE" i="1" baseline="-25000" dirty="0" err="1" smtClean="0">
                <a:solidFill>
                  <a:srgbClr val="3C8C93"/>
                </a:solidFill>
              </a:rPr>
              <a:t>i</a:t>
            </a:r>
            <a:r>
              <a:rPr lang="de-DE" dirty="0" smtClean="0">
                <a:solidFill>
                  <a:srgbClr val="3C8C93"/>
                </a:solidFill>
              </a:rPr>
              <a:t> = 1 </a:t>
            </a:r>
            <a:r>
              <a:rPr lang="de-DE" dirty="0" smtClean="0"/>
              <a:t>falls </a:t>
            </a:r>
            <a:r>
              <a:rPr lang="de-DE" dirty="0" smtClean="0">
                <a:solidFill>
                  <a:srgbClr val="3C8C93"/>
                </a:solidFill>
              </a:rPr>
              <a:t>x</a:t>
            </a:r>
            <a:r>
              <a:rPr lang="de-DE" i="1" baseline="-25000" dirty="0" smtClean="0">
                <a:solidFill>
                  <a:srgbClr val="3C8C93"/>
                </a:solidFill>
              </a:rPr>
              <a:t>i</a:t>
            </a:r>
            <a:r>
              <a:rPr lang="de-DE" dirty="0" smtClean="0">
                <a:solidFill>
                  <a:srgbClr val="3C8C93"/>
                </a:solidFill>
              </a:rPr>
              <a:t> = TRUE</a:t>
            </a:r>
            <a:r>
              <a:rPr lang="de-DE" dirty="0" smtClean="0"/>
              <a:t>, </a:t>
            </a:r>
            <a:r>
              <a:rPr lang="de-DE" dirty="0" err="1" smtClean="0">
                <a:solidFill>
                  <a:srgbClr val="3C8C93"/>
                </a:solidFill>
              </a:rPr>
              <a:t>y</a:t>
            </a:r>
            <a:r>
              <a:rPr lang="de-DE" i="1" baseline="-25000" dirty="0" err="1" smtClean="0">
                <a:solidFill>
                  <a:srgbClr val="3C8C93"/>
                </a:solidFill>
              </a:rPr>
              <a:t>i</a:t>
            </a:r>
            <a:r>
              <a:rPr lang="de-DE" dirty="0" smtClean="0">
                <a:solidFill>
                  <a:srgbClr val="3C8C93"/>
                </a:solidFill>
              </a:rPr>
              <a:t> = 0</a:t>
            </a:r>
            <a:r>
              <a:rPr lang="de-DE" dirty="0" smtClean="0"/>
              <a:t> falls </a:t>
            </a:r>
            <a:r>
              <a:rPr lang="de-DE" dirty="0" smtClean="0">
                <a:solidFill>
                  <a:srgbClr val="3C8C93"/>
                </a:solidFill>
              </a:rPr>
              <a:t>x</a:t>
            </a:r>
            <a:r>
              <a:rPr lang="de-DE" i="1" baseline="-25000" dirty="0" smtClean="0">
                <a:solidFill>
                  <a:srgbClr val="3C8C93"/>
                </a:solidFill>
              </a:rPr>
              <a:t>i</a:t>
            </a:r>
            <a:r>
              <a:rPr lang="de-DE" dirty="0" smtClean="0">
                <a:solidFill>
                  <a:srgbClr val="3C8C93"/>
                </a:solidFill>
              </a:rPr>
              <a:t> = FALSE</a:t>
            </a:r>
            <a:endParaRPr lang="de-DE" dirty="0">
              <a:solidFill>
                <a:srgbClr val="3C8C93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67544" y="4365104"/>
            <a:ext cx="4434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/>
              <a:t>Transformationsfunktion </a:t>
            </a:r>
            <a:r>
              <a:rPr lang="de-DE" sz="2400" dirty="0">
                <a:solidFill>
                  <a:srgbClr val="3C8C93"/>
                </a:solidFill>
              </a:rPr>
              <a:t>f</a:t>
            </a:r>
            <a:r>
              <a:rPr lang="de-DE" sz="2400" dirty="0"/>
              <a:t> in </a:t>
            </a:r>
            <a:r>
              <a:rPr lang="de-DE" sz="2400" dirty="0">
                <a:solidFill>
                  <a:srgbClr val="0000FF"/>
                </a:solidFill>
              </a:rPr>
              <a:t>O</a:t>
            </a:r>
            <a:r>
              <a:rPr lang="de-DE" sz="2400" dirty="0" smtClean="0">
                <a:solidFill>
                  <a:srgbClr val="0000FF"/>
                </a:solidFill>
              </a:rPr>
              <a:t>(</a:t>
            </a:r>
            <a:r>
              <a:rPr lang="de-DE" sz="2400" dirty="0" err="1" smtClean="0">
                <a:solidFill>
                  <a:srgbClr val="0000FF"/>
                </a:solidFill>
              </a:rPr>
              <a:t>n</a:t>
            </a:r>
            <a:r>
              <a:rPr lang="de-DE" sz="2400" dirty="0">
                <a:solidFill>
                  <a:srgbClr val="0000FF"/>
                </a:solidFill>
              </a:rPr>
              <a:t>)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92304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Reduktion: Beispiel 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2"/>
                </a:solidFill>
              </a:rPr>
              <a:t>Gegeben: </a:t>
            </a:r>
            <a:r>
              <a:rPr lang="de-DE" dirty="0" smtClean="0"/>
              <a:t>Aussagenlogische Formel wie z.B.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>
                <a:solidFill>
                  <a:srgbClr val="333399"/>
                </a:solidFill>
              </a:rPr>
              <a:t>Transformation</a:t>
            </a:r>
            <a:r>
              <a:rPr lang="de-DE" dirty="0" smtClean="0"/>
              <a:t> auf lineares Gleichungssystem mit Variablen aus dem Bereich Integer</a:t>
            </a:r>
          </a:p>
          <a:p>
            <a:pPr lvl="1"/>
            <a:r>
              <a:rPr lang="de-DE" dirty="0" smtClean="0"/>
              <a:t>Integer-Variablen </a:t>
            </a:r>
            <a:r>
              <a:rPr lang="de-DE" dirty="0" err="1" smtClean="0"/>
              <a:t>x</a:t>
            </a:r>
            <a:r>
              <a:rPr lang="de-DE" baseline="-25000" dirty="0" err="1" smtClean="0">
                <a:solidFill>
                  <a:srgbClr val="3C8C93"/>
                </a:solidFill>
              </a:rPr>
              <a:t>p</a:t>
            </a:r>
            <a:r>
              <a:rPr lang="de-DE" dirty="0" smtClean="0"/>
              <a:t> für alle booleschen Variablen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endParaRPr lang="de-DE" dirty="0"/>
          </a:p>
          <a:p>
            <a:pPr lvl="1"/>
            <a:r>
              <a:rPr lang="de-DE" dirty="0" err="1" smtClean="0"/>
              <a:t>Gleichungsystem</a:t>
            </a:r>
            <a:r>
              <a:rPr lang="de-DE" dirty="0" smtClean="0"/>
              <a:t>:</a:t>
            </a:r>
            <a:endParaRPr lang="de-DE" dirty="0"/>
          </a:p>
          <a:p>
            <a:pPr marL="914400" lvl="2" indent="0">
              <a:buNone/>
            </a:pPr>
            <a:r>
              <a:rPr lang="de-DE" dirty="0" smtClean="0">
                <a:solidFill>
                  <a:srgbClr val="3C8C93"/>
                </a:solidFill>
              </a:rPr>
              <a:t>0 ≤ </a:t>
            </a:r>
            <a:r>
              <a:rPr lang="de-DE" dirty="0" err="1" smtClean="0">
                <a:solidFill>
                  <a:srgbClr val="3C8C93"/>
                </a:solidFill>
              </a:rPr>
              <a:t>x</a:t>
            </a:r>
            <a:r>
              <a:rPr lang="de-DE" baseline="-25000" dirty="0" err="1" smtClean="0">
                <a:solidFill>
                  <a:srgbClr val="3C8C93"/>
                </a:solidFill>
              </a:rPr>
              <a:t>p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>
                <a:solidFill>
                  <a:srgbClr val="3C8C93"/>
                </a:solidFill>
              </a:rPr>
              <a:t>≤ </a:t>
            </a:r>
            <a:r>
              <a:rPr lang="de-DE" dirty="0" smtClean="0">
                <a:solidFill>
                  <a:srgbClr val="3C8C93"/>
                </a:solidFill>
              </a:rPr>
              <a:t>1 </a:t>
            </a:r>
            <a:r>
              <a:rPr lang="de-DE" dirty="0" smtClean="0"/>
              <a:t>für alle booleschen Variablen</a:t>
            </a:r>
            <a:r>
              <a:rPr lang="de-DE" dirty="0" smtClean="0">
                <a:solidFill>
                  <a:srgbClr val="3C8C93"/>
                </a:solidFill>
              </a:rPr>
              <a:t> p</a:t>
            </a:r>
          </a:p>
          <a:p>
            <a:pPr marL="914400" lvl="2" indent="0">
              <a:buNone/>
            </a:pP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+ (1 –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 +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≥ 1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 lvl="2" indent="0">
              <a:buNone/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(1 –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≥ 1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 lvl="2" indent="0">
              <a:buNone/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(1-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 + (1 –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≥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         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202936"/>
              </p:ext>
            </p:extLst>
          </p:nvPr>
        </p:nvGraphicFramePr>
        <p:xfrm>
          <a:off x="2695575" y="1700808"/>
          <a:ext cx="373856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7" name="Formel" r:id="rId3" imgW="1803400" imgH="203200" progId="Equation.3">
                  <p:embed/>
                </p:oleObj>
              </mc:Choice>
              <mc:Fallback>
                <p:oleObj name="Formel" r:id="rId3" imgW="1803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575" y="1700808"/>
                        <a:ext cx="3738563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/>
          <p:cNvSpPr/>
          <p:nvPr/>
        </p:nvSpPr>
        <p:spPr>
          <a:xfrm>
            <a:off x="5508104" y="4941168"/>
            <a:ext cx="24083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/>
              <a:t>Transformations-</a:t>
            </a:r>
            <a:br>
              <a:rPr lang="de-DE" sz="2400" dirty="0" smtClean="0"/>
            </a:br>
            <a:r>
              <a:rPr lang="de-DE" sz="2400" dirty="0" err="1" smtClean="0"/>
              <a:t>funktion</a:t>
            </a:r>
            <a:r>
              <a:rPr lang="de-DE" sz="2400" dirty="0" smtClean="0"/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de-DE" sz="2400" dirty="0"/>
              <a:t> in </a:t>
            </a:r>
            <a:r>
              <a:rPr lang="de-DE" sz="2400" dirty="0">
                <a:solidFill>
                  <a:srgbClr val="0000FF"/>
                </a:solidFill>
              </a:rPr>
              <a:t>O</a:t>
            </a:r>
            <a:r>
              <a:rPr lang="de-DE" sz="2400" dirty="0" smtClean="0">
                <a:solidFill>
                  <a:srgbClr val="0000FF"/>
                </a:solidFill>
              </a:rPr>
              <a:t>(</a:t>
            </a:r>
            <a:r>
              <a:rPr lang="de-DE" sz="2400" dirty="0" err="1" smtClean="0">
                <a:solidFill>
                  <a:srgbClr val="0000FF"/>
                </a:solidFill>
              </a:rPr>
              <a:t>n</a:t>
            </a:r>
            <a:r>
              <a:rPr lang="de-DE" sz="2400" dirty="0">
                <a:solidFill>
                  <a:srgbClr val="0000FF"/>
                </a:solidFill>
              </a:rPr>
              <a:t>)</a:t>
            </a:r>
            <a:endParaRPr lang="de-DE" sz="2400" dirty="0"/>
          </a:p>
        </p:txBody>
      </p:sp>
      <p:sp>
        <p:nvSpPr>
          <p:cNvPr id="8" name="AutoShape 7"/>
          <p:cNvSpPr>
            <a:spLocks/>
          </p:cNvSpPr>
          <p:nvPr/>
        </p:nvSpPr>
        <p:spPr bwMode="auto">
          <a:xfrm rot="16200000" flipV="1">
            <a:off x="3311860" y="1534085"/>
            <a:ext cx="216024" cy="1296144"/>
          </a:xfrm>
          <a:prstGeom prst="leftBrace">
            <a:avLst>
              <a:gd name="adj1" fmla="val 105556"/>
              <a:gd name="adj2" fmla="val 50000"/>
            </a:avLst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987824" y="2290168"/>
            <a:ext cx="866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Klausel</a:t>
            </a:r>
            <a:endParaRPr lang="de-DE" dirty="0"/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 rot="16200000" flipV="1">
            <a:off x="4529347" y="1887477"/>
            <a:ext cx="229322" cy="576064"/>
          </a:xfrm>
          <a:prstGeom prst="leftBrace">
            <a:avLst>
              <a:gd name="adj1" fmla="val 105556"/>
              <a:gd name="adj2" fmla="val 50000"/>
            </a:avLst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1" name="AutoShape 7"/>
          <p:cNvSpPr>
            <a:spLocks/>
          </p:cNvSpPr>
          <p:nvPr/>
        </p:nvSpPr>
        <p:spPr bwMode="auto">
          <a:xfrm rot="16200000" flipV="1">
            <a:off x="5681475" y="1671453"/>
            <a:ext cx="229322" cy="1008112"/>
          </a:xfrm>
          <a:prstGeom prst="leftBrace">
            <a:avLst>
              <a:gd name="adj1" fmla="val 105556"/>
              <a:gd name="adj2" fmla="val 50000"/>
            </a:avLst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211960" y="2290168"/>
            <a:ext cx="866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Klausel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5364088" y="2290168"/>
            <a:ext cx="866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Klausel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442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 animBg="1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Bisher betrachtet...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328369"/>
          </a:xfrm>
        </p:spPr>
        <p:txBody>
          <a:bodyPr/>
          <a:lstStyle/>
          <a:p>
            <a:r>
              <a:rPr lang="de-DE" sz="2400" dirty="0" smtClean="0"/>
              <a:t>Algorithmen für verschiedene Probleme</a:t>
            </a:r>
          </a:p>
          <a:p>
            <a:pPr lvl="1"/>
            <a:r>
              <a:rPr lang="de-DE" sz="1800" dirty="0" smtClean="0"/>
              <a:t>Sortierung, LCS, Ereignisplanung, Minimaler Spannbaum, Kürzester Weg, usw.</a:t>
            </a:r>
          </a:p>
          <a:p>
            <a:pPr lvl="1"/>
            <a:r>
              <a:rPr lang="de-DE" sz="1800" dirty="0" smtClean="0"/>
              <a:t>Laufzeiten </a:t>
            </a:r>
            <a:r>
              <a:rPr lang="en-US" sz="1800" dirty="0">
                <a:solidFill>
                  <a:srgbClr val="008A87"/>
                </a:solidFill>
              </a:rPr>
              <a:t>O(n</a:t>
            </a:r>
            <a:r>
              <a:rPr lang="en-US" sz="1800" baseline="30000" dirty="0">
                <a:solidFill>
                  <a:srgbClr val="008A87"/>
                </a:solidFill>
              </a:rPr>
              <a:t>2</a:t>
            </a:r>
            <a:r>
              <a:rPr lang="en-US" sz="1800" dirty="0" smtClean="0">
                <a:solidFill>
                  <a:srgbClr val="008A87"/>
                </a:solidFill>
              </a:rPr>
              <a:t>), O</a:t>
            </a:r>
            <a:r>
              <a:rPr lang="en-US" sz="1800" dirty="0">
                <a:solidFill>
                  <a:srgbClr val="008A87"/>
                </a:solidFill>
              </a:rPr>
              <a:t>(n log n), O(n),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8A87"/>
                </a:solidFill>
              </a:rPr>
              <a:t>O(nm</a:t>
            </a:r>
            <a:r>
              <a:rPr lang="en-US" sz="1800" dirty="0" smtClean="0">
                <a:solidFill>
                  <a:srgbClr val="008A87"/>
                </a:solidFill>
              </a:rPr>
              <a:t>),</a:t>
            </a:r>
            <a:r>
              <a:rPr lang="en-US" sz="1800" dirty="0" smtClean="0"/>
              <a:t> etc.</a:t>
            </a:r>
            <a:r>
              <a:rPr lang="de-DE" sz="1800" dirty="0" smtClean="0"/>
              <a:t>, </a:t>
            </a:r>
            <a:br>
              <a:rPr lang="de-DE" sz="1800" dirty="0" smtClean="0"/>
            </a:br>
            <a:r>
              <a:rPr lang="de-DE" sz="1800" dirty="0" smtClean="0"/>
              <a:t>also polynomiell (</a:t>
            </a:r>
            <a:r>
              <a:rPr lang="de-DE" sz="1800" dirty="0" err="1" smtClean="0"/>
              <a:t>polynomial</a:t>
            </a:r>
            <a:r>
              <a:rPr lang="de-DE" sz="1800" dirty="0" smtClean="0"/>
              <a:t>) zur Größe der Eingabe</a:t>
            </a:r>
          </a:p>
          <a:p>
            <a:pPr lvl="1"/>
            <a:r>
              <a:rPr lang="de-DE" sz="1800" dirty="0" smtClean="0"/>
              <a:t>Manchmal </a:t>
            </a:r>
            <a:r>
              <a:rPr lang="en-US" sz="1800" dirty="0" smtClean="0">
                <a:solidFill>
                  <a:srgbClr val="008A87"/>
                </a:solidFill>
              </a:rPr>
              <a:t>O(</a:t>
            </a:r>
            <a:r>
              <a:rPr lang="en-US" sz="1800" dirty="0" err="1" smtClean="0">
                <a:solidFill>
                  <a:srgbClr val="008A87"/>
                </a:solidFill>
              </a:rPr>
              <a:t>n+m</a:t>
            </a:r>
            <a:r>
              <a:rPr lang="en-US" sz="1800" dirty="0" smtClean="0">
                <a:solidFill>
                  <a:srgbClr val="008A87"/>
                </a:solidFill>
              </a:rPr>
              <a:t>) </a:t>
            </a:r>
            <a:r>
              <a:rPr lang="en-US" sz="1800" dirty="0" smtClean="0"/>
              <a:t>also </a:t>
            </a:r>
            <a:r>
              <a:rPr lang="en-US" sz="1800" dirty="0" err="1" smtClean="0"/>
              <a:t>sogar</a:t>
            </a:r>
            <a:r>
              <a:rPr lang="en-US" sz="1800" dirty="0" smtClean="0"/>
              <a:t> </a:t>
            </a:r>
            <a:r>
              <a:rPr lang="en-US" sz="1800" dirty="0" err="1" smtClean="0"/>
              <a:t>noch</a:t>
            </a:r>
            <a:r>
              <a:rPr lang="en-US" sz="1800" dirty="0" smtClean="0"/>
              <a:t> linear </a:t>
            </a:r>
            <a:r>
              <a:rPr lang="de-DE" sz="1800" dirty="0" smtClean="0"/>
              <a:t>zur </a:t>
            </a:r>
            <a:r>
              <a:rPr lang="de-DE" sz="1800" dirty="0"/>
              <a:t>Größe der </a:t>
            </a:r>
            <a:r>
              <a:rPr lang="de-DE" sz="1800" dirty="0" smtClean="0"/>
              <a:t>Eingabe</a:t>
            </a:r>
          </a:p>
          <a:p>
            <a:pPr lvl="1"/>
            <a:r>
              <a:rPr lang="de-DE" sz="1800" dirty="0" smtClean="0"/>
              <a:t>Die genannten Probleme heißen </a:t>
            </a:r>
            <a:r>
              <a:rPr lang="de-DE" sz="1800" dirty="0" err="1" smtClean="0">
                <a:solidFill>
                  <a:srgbClr val="0000FF"/>
                </a:solidFill>
              </a:rPr>
              <a:t>traktabel</a:t>
            </a:r>
            <a:endParaRPr lang="de-DE" sz="1800" dirty="0" smtClean="0">
              <a:solidFill>
                <a:srgbClr val="0000FF"/>
              </a:solidFill>
            </a:endParaRPr>
          </a:p>
          <a:p>
            <a:r>
              <a:rPr lang="de-DE" sz="2400" dirty="0" smtClean="0"/>
              <a:t>Können wir alle (oder die meisten) Probleme in </a:t>
            </a:r>
            <a:r>
              <a:rPr lang="de-DE" sz="2400" dirty="0" err="1" smtClean="0"/>
              <a:t>polynomieller</a:t>
            </a:r>
            <a:r>
              <a:rPr lang="de-DE" sz="2400" dirty="0" smtClean="0"/>
              <a:t> Zeit lösen?</a:t>
            </a:r>
          </a:p>
          <a:p>
            <a:r>
              <a:rPr lang="de-DE" sz="2400" dirty="0" smtClean="0"/>
              <a:t>Nein. Es gibt </a:t>
            </a:r>
            <a:r>
              <a:rPr lang="de-DE" sz="2400" dirty="0" err="1">
                <a:solidFill>
                  <a:srgbClr val="0000FF"/>
                </a:solidFill>
                <a:sym typeface="Wingdings"/>
              </a:rPr>
              <a:t>intraktable</a:t>
            </a:r>
            <a:r>
              <a:rPr lang="de-DE" sz="2400" dirty="0">
                <a:solidFill>
                  <a:srgbClr val="0000FF"/>
                </a:solidFill>
                <a:sym typeface="Wingdings"/>
              </a:rPr>
              <a:t> </a:t>
            </a:r>
            <a:r>
              <a:rPr lang="de-DE" sz="2400" smtClean="0">
                <a:solidFill>
                  <a:srgbClr val="0000FF"/>
                </a:solidFill>
                <a:sym typeface="Wingdings"/>
              </a:rPr>
              <a:t>oder schwierige Probleme</a:t>
            </a:r>
            <a:endParaRPr lang="de-DE" sz="2400" dirty="0" smtClean="0"/>
          </a:p>
          <a:p>
            <a:r>
              <a:rPr lang="de-DE" sz="2400" dirty="0" smtClean="0"/>
              <a:t>Es gibt „schwierige Probleme“, die sich </a:t>
            </a:r>
            <a:r>
              <a:rPr lang="de-DE" sz="2400" dirty="0" smtClean="0">
                <a:solidFill>
                  <a:srgbClr val="FF0000"/>
                </a:solidFill>
              </a:rPr>
              <a:t>bisher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FF0000"/>
                </a:solidFill>
              </a:rPr>
              <a:t>nicht</a:t>
            </a:r>
            <a:r>
              <a:rPr lang="de-DE" sz="2400" dirty="0" smtClean="0"/>
              <a:t> in </a:t>
            </a:r>
            <a:r>
              <a:rPr lang="de-DE" sz="2400" dirty="0" err="1" smtClean="0"/>
              <a:t>Polynomialzeit</a:t>
            </a:r>
            <a:r>
              <a:rPr lang="de-DE" sz="2400" dirty="0" smtClean="0"/>
              <a:t> lösen lassen. </a:t>
            </a:r>
            <a:endParaRPr lang="de-DE" sz="2400" dirty="0"/>
          </a:p>
          <a:p>
            <a:r>
              <a:rPr lang="de-DE" sz="2400" dirty="0" smtClean="0"/>
              <a:t>Gibt </a:t>
            </a:r>
            <a:r>
              <a:rPr lang="de-DE" sz="2400" dirty="0"/>
              <a:t>es „schwierige Probleme“, die sich </a:t>
            </a:r>
            <a:r>
              <a:rPr lang="de-DE" sz="2400" dirty="0" smtClean="0">
                <a:solidFill>
                  <a:srgbClr val="FF0000"/>
                </a:solidFill>
              </a:rPr>
              <a:t>sicher nicht </a:t>
            </a:r>
            <a:r>
              <a:rPr lang="de-DE" sz="2400" dirty="0"/>
              <a:t>in </a:t>
            </a:r>
            <a:r>
              <a:rPr lang="de-DE" sz="2400" dirty="0" err="1"/>
              <a:t>Polynomialzeit</a:t>
            </a:r>
            <a:r>
              <a:rPr lang="de-DE" sz="2400" dirty="0"/>
              <a:t> lösen lassen? </a:t>
            </a:r>
            <a:r>
              <a:rPr lang="de-DE" sz="2400" dirty="0" smtClean="0"/>
              <a:t>Ja.</a:t>
            </a:r>
            <a:endParaRPr lang="de-DE" sz="2400" dirty="0">
              <a:sym typeface="Wingdings"/>
            </a:endParaRPr>
          </a:p>
          <a:p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2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mtClean="0"/>
              <a:t>Reduktionen</a:t>
            </a:r>
            <a:endParaRPr lang="de-DE"/>
          </a:p>
        </p:txBody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∏‘</a:t>
            </a:r>
            <a:r>
              <a:rPr lang="de-DE" sz="2800" dirty="0" smtClean="0">
                <a:cs typeface="Times New Roman" charset="0"/>
              </a:rPr>
              <a:t> ist </a:t>
            </a:r>
            <a:r>
              <a:rPr lang="de-DE" sz="2800" dirty="0" err="1" smtClean="0">
                <a:solidFill>
                  <a:srgbClr val="0000FF"/>
                </a:solidFill>
                <a:cs typeface="Times New Roman" charset="0"/>
              </a:rPr>
              <a:t>Polynomialzeit</a:t>
            </a:r>
            <a:r>
              <a:rPr lang="de-DE" sz="2800" dirty="0" smtClean="0">
                <a:solidFill>
                  <a:srgbClr val="0000FF"/>
                </a:solidFill>
                <a:cs typeface="Times New Roman" charset="0"/>
              </a:rPr>
              <a:t>-reduzierbar </a:t>
            </a:r>
            <a:r>
              <a:rPr lang="de-DE" sz="2800" dirty="0" smtClean="0">
                <a:cs typeface="Times New Roman" charset="0"/>
              </a:rPr>
              <a:t>auf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</a:t>
            </a:r>
            <a:r>
              <a:rPr lang="de-DE" sz="2800" dirty="0" smtClean="0">
                <a:cs typeface="Times New Roman" charset="0"/>
              </a:rPr>
              <a:t> (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∏‘ ≤</a:t>
            </a:r>
            <a:r>
              <a:rPr lang="de-DE" sz="2800" baseline="-25000" dirty="0" smtClean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 ∏</a:t>
            </a:r>
            <a:r>
              <a:rPr lang="de-DE" sz="2800" dirty="0" smtClean="0">
                <a:cs typeface="Times New Roman" charset="0"/>
              </a:rPr>
              <a:t>) genau dann, wenn es eine polynomielle Funktion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f</a:t>
            </a:r>
            <a:r>
              <a:rPr lang="de-DE" sz="2800" dirty="0" smtClean="0">
                <a:cs typeface="Times New Roman" charset="0"/>
              </a:rPr>
              <a:t> zur Abbildung von Eingaben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x‘</a:t>
            </a:r>
            <a:r>
              <a:rPr lang="de-DE" sz="2800" dirty="0" smtClean="0">
                <a:cs typeface="Times New Roman" charset="0"/>
              </a:rPr>
              <a:t> für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∏‘</a:t>
            </a:r>
            <a:r>
              <a:rPr lang="de-DE" sz="2800" dirty="0" smtClean="0">
                <a:cs typeface="Times New Roman" charset="0"/>
              </a:rPr>
              <a:t> in Eingaben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x</a:t>
            </a:r>
            <a:r>
              <a:rPr lang="de-DE" sz="2800" dirty="0" smtClean="0">
                <a:cs typeface="Times New Roman" charset="0"/>
              </a:rPr>
              <a:t> für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</a:t>
            </a:r>
            <a:r>
              <a:rPr lang="de-DE" sz="2800" dirty="0" smtClean="0">
                <a:cs typeface="Times New Roman" charset="0"/>
              </a:rPr>
              <a:t>, so dass für jedes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x</a:t>
            </a:r>
            <a:r>
              <a:rPr lang="de-DE" altLang="ja-JP" sz="2800" dirty="0" smtClean="0">
                <a:solidFill>
                  <a:srgbClr val="008A87"/>
                </a:solidFill>
                <a:cs typeface="Times New Roman" charset="0"/>
              </a:rPr>
              <a:t>‘</a:t>
            </a:r>
            <a:r>
              <a:rPr lang="de-DE" altLang="ja-JP" sz="2800" dirty="0" smtClean="0">
                <a:solidFill>
                  <a:srgbClr val="000000"/>
                </a:solidFill>
                <a:cs typeface="Times New Roman" charset="0"/>
              </a:rPr>
              <a:t> gilt, </a:t>
            </a:r>
            <a:r>
              <a:rPr lang="de-DE" sz="2800" dirty="0" smtClean="0">
                <a:cs typeface="Times New Roman" charset="0"/>
              </a:rPr>
              <a:t>dass </a:t>
            </a:r>
            <a:endParaRPr lang="de-DE" sz="2800" dirty="0" smtClean="0">
              <a:solidFill>
                <a:srgbClr val="008A87"/>
              </a:solidFill>
              <a:cs typeface="Times New Roman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∏‘ (x‘) = ∏(f(x‘))</a:t>
            </a:r>
          </a:p>
        </p:txBody>
      </p:sp>
      <p:pic>
        <p:nvPicPr>
          <p:cNvPr id="1035268" name="Picture 4" descr="redu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3334" r="12500" b="57777"/>
          <a:stretch>
            <a:fillRect/>
          </a:stretch>
        </p:blipFill>
        <p:spPr bwMode="auto">
          <a:xfrm>
            <a:off x="4419600" y="38100"/>
            <a:ext cx="41910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mtClean="0"/>
              <a:t>Reduktionen</a:t>
            </a:r>
            <a:endParaRPr lang="de-DE"/>
          </a:p>
        </p:txBody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∏‘</a:t>
            </a:r>
            <a:r>
              <a:rPr lang="de-DE" sz="2800" dirty="0" smtClean="0">
                <a:cs typeface="Times New Roman" charset="0"/>
              </a:rPr>
              <a:t> ist </a:t>
            </a:r>
            <a:r>
              <a:rPr lang="de-DE" sz="2800" dirty="0" err="1" smtClean="0">
                <a:solidFill>
                  <a:srgbClr val="0000FF"/>
                </a:solidFill>
                <a:cs typeface="Times New Roman" charset="0"/>
              </a:rPr>
              <a:t>Polynomialzeit</a:t>
            </a:r>
            <a:r>
              <a:rPr lang="de-DE" sz="2800" dirty="0" smtClean="0">
                <a:solidFill>
                  <a:srgbClr val="0000FF"/>
                </a:solidFill>
                <a:cs typeface="Times New Roman" charset="0"/>
              </a:rPr>
              <a:t>-reduzierbar </a:t>
            </a:r>
            <a:r>
              <a:rPr lang="de-DE" sz="2800" dirty="0" smtClean="0">
                <a:cs typeface="Times New Roman" charset="0"/>
              </a:rPr>
              <a:t>auf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</a:t>
            </a:r>
            <a:r>
              <a:rPr lang="de-DE" sz="2800" dirty="0" smtClean="0">
                <a:cs typeface="Times New Roman" charset="0"/>
              </a:rPr>
              <a:t> (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∏‘ ≤</a:t>
            </a:r>
            <a:r>
              <a:rPr lang="de-DE" sz="2800" baseline="-25000" dirty="0" smtClean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 ∏</a:t>
            </a:r>
            <a:r>
              <a:rPr lang="de-DE" sz="2800" dirty="0" smtClean="0">
                <a:cs typeface="Times New Roman" charset="0"/>
              </a:rPr>
              <a:t>) genau dann, wenn es eine polynomielle Funktion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f</a:t>
            </a:r>
            <a:r>
              <a:rPr lang="de-DE" sz="2800" dirty="0" smtClean="0">
                <a:cs typeface="Times New Roman" charset="0"/>
              </a:rPr>
              <a:t> zur Abbildung von Eingaben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x‘</a:t>
            </a:r>
            <a:r>
              <a:rPr lang="de-DE" sz="2800" dirty="0" smtClean="0">
                <a:cs typeface="Times New Roman" charset="0"/>
              </a:rPr>
              <a:t> für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∏‘</a:t>
            </a:r>
            <a:r>
              <a:rPr lang="de-DE" sz="2800" dirty="0" smtClean="0">
                <a:cs typeface="Times New Roman" charset="0"/>
              </a:rPr>
              <a:t> in Eingaben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x</a:t>
            </a:r>
            <a:r>
              <a:rPr lang="de-DE" sz="2800" dirty="0" smtClean="0">
                <a:cs typeface="Times New Roman" charset="0"/>
              </a:rPr>
              <a:t> für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</a:t>
            </a:r>
            <a:r>
              <a:rPr lang="de-DE" sz="2800" dirty="0" smtClean="0">
                <a:cs typeface="Times New Roman" charset="0"/>
              </a:rPr>
              <a:t>, so dass für jedes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x</a:t>
            </a:r>
            <a:r>
              <a:rPr lang="de-DE" altLang="ja-JP" sz="2800" dirty="0" smtClean="0">
                <a:solidFill>
                  <a:srgbClr val="008A87"/>
                </a:solidFill>
                <a:cs typeface="Times New Roman" charset="0"/>
              </a:rPr>
              <a:t>‘</a:t>
            </a:r>
            <a:r>
              <a:rPr lang="de-DE" altLang="ja-JP" sz="2800" dirty="0" smtClean="0">
                <a:solidFill>
                  <a:srgbClr val="000000"/>
                </a:solidFill>
                <a:cs typeface="Times New Roman" charset="0"/>
              </a:rPr>
              <a:t> gilt, </a:t>
            </a:r>
            <a:r>
              <a:rPr lang="de-DE" sz="2800" dirty="0" smtClean="0">
                <a:cs typeface="Times New Roman" charset="0"/>
              </a:rPr>
              <a:t>dass </a:t>
            </a:r>
            <a:endParaRPr lang="de-DE" sz="2800" dirty="0" smtClean="0">
              <a:solidFill>
                <a:srgbClr val="008A87"/>
              </a:solidFill>
              <a:cs typeface="Times New Roman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∏‘ (x‘) = ∏(f(x‘))</a:t>
            </a:r>
          </a:p>
        </p:txBody>
      </p:sp>
      <p:pic>
        <p:nvPicPr>
          <p:cNvPr id="1035268" name="Picture 4" descr="redu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3334" r="12500" b="57777"/>
          <a:stretch>
            <a:fillRect/>
          </a:stretch>
        </p:blipFill>
        <p:spPr bwMode="auto">
          <a:xfrm>
            <a:off x="4419600" y="4797152"/>
            <a:ext cx="41910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41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mtClean="0"/>
              <a:t>Reduktionen</a:t>
            </a:r>
            <a:endParaRPr lang="de-DE"/>
          </a:p>
        </p:txBody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∏‘</a:t>
            </a:r>
            <a:r>
              <a:rPr lang="de-DE" sz="2800" dirty="0" smtClean="0">
                <a:cs typeface="Times New Roman" charset="0"/>
              </a:rPr>
              <a:t> ist </a:t>
            </a:r>
            <a:r>
              <a:rPr lang="de-DE" sz="2800" dirty="0" err="1" smtClean="0">
                <a:solidFill>
                  <a:srgbClr val="0000FF"/>
                </a:solidFill>
                <a:cs typeface="Times New Roman" charset="0"/>
              </a:rPr>
              <a:t>Polynomialzeit</a:t>
            </a:r>
            <a:r>
              <a:rPr lang="de-DE" sz="2800" dirty="0" smtClean="0">
                <a:solidFill>
                  <a:srgbClr val="0000FF"/>
                </a:solidFill>
                <a:cs typeface="Times New Roman" charset="0"/>
              </a:rPr>
              <a:t>-reduzierbar </a:t>
            </a:r>
            <a:r>
              <a:rPr lang="de-DE" sz="2800" dirty="0" smtClean="0">
                <a:cs typeface="Times New Roman" charset="0"/>
              </a:rPr>
              <a:t>auf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</a:t>
            </a:r>
            <a:r>
              <a:rPr lang="de-DE" sz="2800" dirty="0" smtClean="0">
                <a:cs typeface="Times New Roman" charset="0"/>
              </a:rPr>
              <a:t> (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∏‘ ≤</a:t>
            </a:r>
            <a:r>
              <a:rPr lang="de-DE" sz="2800" baseline="-25000" dirty="0" smtClean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 ∏</a:t>
            </a:r>
            <a:r>
              <a:rPr lang="de-DE" sz="2800" dirty="0" smtClean="0">
                <a:cs typeface="Times New Roman" charset="0"/>
              </a:rPr>
              <a:t>) genau dann, wenn es eine polynomielle Funktion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f</a:t>
            </a:r>
            <a:r>
              <a:rPr lang="de-DE" sz="2800" dirty="0" smtClean="0">
                <a:cs typeface="Times New Roman" charset="0"/>
              </a:rPr>
              <a:t> zur Abbildung von Eingaben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x‘</a:t>
            </a:r>
            <a:r>
              <a:rPr lang="de-DE" sz="2800" dirty="0" smtClean="0">
                <a:cs typeface="Times New Roman" charset="0"/>
              </a:rPr>
              <a:t> für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∏‘</a:t>
            </a:r>
            <a:r>
              <a:rPr lang="de-DE" sz="2800" dirty="0" smtClean="0">
                <a:cs typeface="Times New Roman" charset="0"/>
              </a:rPr>
              <a:t> in Eingaben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x</a:t>
            </a:r>
            <a:r>
              <a:rPr lang="de-DE" sz="2800" dirty="0" smtClean="0">
                <a:cs typeface="Times New Roman" charset="0"/>
              </a:rPr>
              <a:t> für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</a:t>
            </a:r>
            <a:r>
              <a:rPr lang="de-DE" sz="2800" dirty="0" smtClean="0">
                <a:cs typeface="Times New Roman" charset="0"/>
              </a:rPr>
              <a:t>, so dass für jedes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x</a:t>
            </a:r>
            <a:r>
              <a:rPr lang="de-DE" altLang="ja-JP" sz="2800" dirty="0" smtClean="0">
                <a:solidFill>
                  <a:srgbClr val="008A87"/>
                </a:solidFill>
                <a:cs typeface="Times New Roman" charset="0"/>
              </a:rPr>
              <a:t>‘</a:t>
            </a:r>
            <a:r>
              <a:rPr lang="de-DE" altLang="ja-JP" sz="2800" dirty="0" smtClean="0">
                <a:solidFill>
                  <a:srgbClr val="000000"/>
                </a:solidFill>
                <a:cs typeface="Times New Roman" charset="0"/>
              </a:rPr>
              <a:t> gilt, </a:t>
            </a:r>
            <a:r>
              <a:rPr lang="de-DE" sz="2800" dirty="0" smtClean="0">
                <a:cs typeface="Times New Roman" charset="0"/>
              </a:rPr>
              <a:t>dass </a:t>
            </a:r>
            <a:endParaRPr lang="de-DE" sz="2800" dirty="0" smtClean="0">
              <a:solidFill>
                <a:srgbClr val="008A87"/>
              </a:solidFill>
              <a:cs typeface="Times New Roman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∏‘ (x‘) = ∏(f(x‘))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de-DE" sz="2800" dirty="0" smtClean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de-DE" sz="2800" dirty="0" smtClean="0">
                <a:cs typeface="Times New Roman" charset="0"/>
              </a:rPr>
              <a:t>Falls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  <a:sym typeface="Symbol" charset="0"/>
              </a:rPr>
              <a:t> P</a:t>
            </a:r>
            <a:r>
              <a:rPr lang="de-DE" sz="2800" dirty="0" smtClean="0">
                <a:cs typeface="Times New Roman" charset="0"/>
                <a:sym typeface="Symbol" charset="0"/>
              </a:rPr>
              <a:t> und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∏’ ≤</a:t>
            </a:r>
            <a:r>
              <a:rPr lang="de-DE" sz="2800" baseline="-25000" dirty="0" smtClean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 ∏</a:t>
            </a:r>
            <a:r>
              <a:rPr lang="de-DE" sz="2800" dirty="0" smtClean="0">
                <a:cs typeface="Times New Roman" charset="0"/>
              </a:rPr>
              <a:t> dann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∏’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  <a:sym typeface="Symbol" charset="0"/>
              </a:rPr>
              <a:t> P</a:t>
            </a:r>
          </a:p>
          <a:p>
            <a:pPr>
              <a:lnSpc>
                <a:spcPct val="90000"/>
              </a:lnSpc>
            </a:pPr>
            <a:r>
              <a:rPr lang="de-DE" sz="2800" dirty="0" smtClean="0">
                <a:cs typeface="Times New Roman" charset="0"/>
                <a:sym typeface="Symbol" charset="0"/>
              </a:rPr>
              <a:t>Falls</a:t>
            </a:r>
            <a:r>
              <a:rPr lang="de-DE" sz="2800" dirty="0" smtClean="0">
                <a:cs typeface="Times New Roman" charset="0"/>
              </a:rPr>
              <a:t>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  <a:sym typeface="Symbol" charset="0"/>
              </a:rPr>
              <a:t> NP</a:t>
            </a:r>
            <a:r>
              <a:rPr lang="de-DE" sz="2800" dirty="0" smtClean="0">
                <a:cs typeface="Times New Roman" charset="0"/>
                <a:sym typeface="Symbol" charset="0"/>
              </a:rPr>
              <a:t> und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∏’ ≤</a:t>
            </a:r>
            <a:r>
              <a:rPr lang="de-DE" sz="2800" baseline="-25000" dirty="0" smtClean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 ∏</a:t>
            </a:r>
            <a:r>
              <a:rPr lang="de-DE" sz="2800" dirty="0" smtClean="0">
                <a:cs typeface="Times New Roman" charset="0"/>
              </a:rPr>
              <a:t> dann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∏’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  <a:sym typeface="Symbol" charset="0"/>
              </a:rPr>
              <a:t> NP</a:t>
            </a:r>
          </a:p>
          <a:p>
            <a:pPr>
              <a:lnSpc>
                <a:spcPct val="90000"/>
              </a:lnSpc>
            </a:pPr>
            <a:r>
              <a:rPr lang="de-DE" sz="2800" dirty="0" smtClean="0">
                <a:cs typeface="Times New Roman" charset="0"/>
                <a:sym typeface="Symbol" charset="0"/>
              </a:rPr>
              <a:t>Falls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∏’’ ≤</a:t>
            </a:r>
            <a:r>
              <a:rPr lang="de-DE" sz="2800" baseline="-25000" dirty="0" smtClean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 ∏’</a:t>
            </a:r>
            <a:r>
              <a:rPr lang="de-DE" sz="2800" dirty="0" smtClean="0">
                <a:cs typeface="Times New Roman" charset="0"/>
              </a:rPr>
              <a:t> </a:t>
            </a:r>
            <a:r>
              <a:rPr lang="de-DE" sz="2800" dirty="0" err="1" smtClean="0">
                <a:cs typeface="Times New Roman" charset="0"/>
              </a:rPr>
              <a:t>and</a:t>
            </a:r>
            <a:r>
              <a:rPr lang="de-DE" sz="2800" dirty="0" smtClean="0">
                <a:cs typeface="Times New Roman" charset="0"/>
              </a:rPr>
              <a:t>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∏’ ≤</a:t>
            </a:r>
            <a:r>
              <a:rPr lang="de-DE" sz="2800" baseline="-25000" dirty="0" smtClean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 ∏</a:t>
            </a:r>
            <a:r>
              <a:rPr lang="de-DE" sz="2800" dirty="0" smtClean="0">
                <a:cs typeface="Times New Roman" charset="0"/>
              </a:rPr>
              <a:t> </a:t>
            </a:r>
            <a:r>
              <a:rPr lang="de-DE" sz="2800" dirty="0" err="1" smtClean="0">
                <a:cs typeface="Times New Roman" charset="0"/>
              </a:rPr>
              <a:t>then</a:t>
            </a:r>
            <a:r>
              <a:rPr lang="de-DE" sz="2800" dirty="0" smtClean="0">
                <a:cs typeface="Times New Roman" charset="0"/>
              </a:rPr>
              <a:t>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∏’’ ≤</a:t>
            </a:r>
            <a:r>
              <a:rPr lang="de-DE" sz="2800" baseline="-25000" dirty="0" smtClean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 ∏</a:t>
            </a:r>
            <a:r>
              <a:rPr lang="de-DE" sz="2800" dirty="0" smtClean="0">
                <a:cs typeface="Times New Roman" charset="0"/>
              </a:rPr>
              <a:t> (Transitivität)</a:t>
            </a:r>
            <a:endParaRPr lang="de-DE" sz="2800" dirty="0">
              <a:cs typeface="Times New Roman" charset="0"/>
            </a:endParaRPr>
          </a:p>
        </p:txBody>
      </p:sp>
      <p:pic>
        <p:nvPicPr>
          <p:cNvPr id="1035268" name="Picture 4" descr="redu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3334" r="12500" b="57777"/>
          <a:stretch>
            <a:fillRect/>
          </a:stretch>
        </p:blipFill>
        <p:spPr bwMode="auto">
          <a:xfrm>
            <a:off x="4419600" y="38100"/>
            <a:ext cx="41910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92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smtClean="0"/>
              <a:t> Äquivalenz zwischen schwierigen Problemen</a:t>
            </a:r>
            <a:endParaRPr lang="de-DE"/>
          </a:p>
        </p:txBody>
      </p:sp>
      <p:sp>
        <p:nvSpPr>
          <p:cNvPr id="1039363" name="Text Box 3"/>
          <p:cNvSpPr txBox="1">
            <a:spLocks noChangeArrowheads="1"/>
          </p:cNvSpPr>
          <p:nvPr/>
        </p:nvSpPr>
        <p:spPr bwMode="auto">
          <a:xfrm>
            <a:off x="5394325" y="1619250"/>
            <a:ext cx="80678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TSP</a:t>
            </a:r>
          </a:p>
        </p:txBody>
      </p:sp>
      <p:sp>
        <p:nvSpPr>
          <p:cNvPr id="1039364" name="Text Box 4"/>
          <p:cNvSpPr txBox="1">
            <a:spLocks noChangeArrowheads="1"/>
          </p:cNvSpPr>
          <p:nvPr/>
        </p:nvSpPr>
        <p:spPr bwMode="auto">
          <a:xfrm>
            <a:off x="5486400" y="4038600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P3</a:t>
            </a:r>
          </a:p>
        </p:txBody>
      </p:sp>
      <p:sp>
        <p:nvSpPr>
          <p:cNvPr id="1039365" name="Text Box 5"/>
          <p:cNvSpPr txBox="1">
            <a:spLocks noChangeArrowheads="1"/>
          </p:cNvSpPr>
          <p:nvPr/>
        </p:nvSpPr>
        <p:spPr bwMode="auto">
          <a:xfrm>
            <a:off x="7620000" y="4114800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P4</a:t>
            </a:r>
          </a:p>
        </p:txBody>
      </p:sp>
      <p:sp>
        <p:nvSpPr>
          <p:cNvPr id="1039366" name="Text Box 6"/>
          <p:cNvSpPr txBox="1">
            <a:spLocks noChangeArrowheads="1"/>
          </p:cNvSpPr>
          <p:nvPr/>
        </p:nvSpPr>
        <p:spPr bwMode="auto">
          <a:xfrm>
            <a:off x="6858000" y="2514600"/>
            <a:ext cx="1268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Clique</a:t>
            </a:r>
          </a:p>
        </p:txBody>
      </p:sp>
      <p:sp>
        <p:nvSpPr>
          <p:cNvPr id="1039367" name="Text Box 7"/>
          <p:cNvSpPr txBox="1">
            <a:spLocks noChangeArrowheads="1"/>
          </p:cNvSpPr>
          <p:nvPr/>
        </p:nvSpPr>
        <p:spPr bwMode="auto">
          <a:xfrm>
            <a:off x="7010400" y="5257800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P5</a:t>
            </a:r>
          </a:p>
        </p:txBody>
      </p:sp>
      <p:sp>
        <p:nvSpPr>
          <p:cNvPr id="10393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4921250" cy="4525963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Optionen</a:t>
            </a:r>
          </a:p>
          <a:p>
            <a:r>
              <a:rPr lang="de-DE" sz="2200" dirty="0" smtClean="0"/>
              <a:t>Zeige Reduktionen zwischen allen Paaren von Problemen</a:t>
            </a:r>
          </a:p>
          <a:p>
            <a:r>
              <a:rPr lang="de-DE" sz="2200" dirty="0" smtClean="0">
                <a:cs typeface="Times New Roman" charset="0"/>
              </a:rPr>
              <a:t>Reduziere die Anzahl von Reduktionen durch Verwendung der Transitivität von </a:t>
            </a:r>
            <a:r>
              <a:rPr lang="de-DE" sz="2200" dirty="0">
                <a:solidFill>
                  <a:srgbClr val="008A87"/>
                </a:solidFill>
                <a:cs typeface="Times New Roman" charset="0"/>
              </a:rPr>
              <a:t>≤</a:t>
            </a:r>
            <a:r>
              <a:rPr lang="de-DE" sz="2200" baseline="-25000" dirty="0">
                <a:solidFill>
                  <a:srgbClr val="008A87"/>
                </a:solidFill>
                <a:cs typeface="Times New Roman" charset="0"/>
              </a:rPr>
              <a:t>p</a:t>
            </a:r>
            <a:endParaRPr lang="de-DE" sz="2200" dirty="0"/>
          </a:p>
        </p:txBody>
      </p:sp>
      <p:sp>
        <p:nvSpPr>
          <p:cNvPr id="1039369" name="Rectangle 9"/>
          <p:cNvSpPr>
            <a:spLocks noChangeArrowheads="1"/>
          </p:cNvSpPr>
          <p:nvPr/>
        </p:nvSpPr>
        <p:spPr bwMode="auto">
          <a:xfrm>
            <a:off x="5715000" y="5486400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∏</a:t>
            </a:r>
            <a:r>
              <a:rPr lang="ja-JP" altLang="en-US" sz="3200">
                <a:latin typeface="+mn-lt"/>
                <a:cs typeface="Arial Unicode MS" charset="0"/>
              </a:rPr>
              <a:t>’</a:t>
            </a:r>
            <a:endParaRPr lang="en-US" sz="3200">
              <a:latin typeface="+mn-lt"/>
              <a:cs typeface="Arial Unicode MS" charset="0"/>
            </a:endParaRPr>
          </a:p>
        </p:txBody>
      </p:sp>
      <p:grpSp>
        <p:nvGrpSpPr>
          <p:cNvPr id="1039370" name="Group 10"/>
          <p:cNvGrpSpPr>
            <a:grpSpLocks/>
          </p:cNvGrpSpPr>
          <p:nvPr/>
        </p:nvGrpSpPr>
        <p:grpSpPr bwMode="auto">
          <a:xfrm>
            <a:off x="5918199" y="1970090"/>
            <a:ext cx="1127125" cy="1217614"/>
            <a:chOff x="3728" y="1241"/>
            <a:chExt cx="710" cy="767"/>
          </a:xfrm>
        </p:grpSpPr>
        <p:sp>
          <p:nvSpPr>
            <p:cNvPr id="1039371" name="Line 11"/>
            <p:cNvSpPr>
              <a:spLocks noChangeShapeType="1"/>
            </p:cNvSpPr>
            <p:nvPr/>
          </p:nvSpPr>
          <p:spPr bwMode="auto">
            <a:xfrm>
              <a:off x="3792" y="1296"/>
              <a:ext cx="528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72" name="Text Box 12"/>
            <p:cNvSpPr txBox="1">
              <a:spLocks noChangeArrowheads="1"/>
            </p:cNvSpPr>
            <p:nvPr/>
          </p:nvSpPr>
          <p:spPr bwMode="auto">
            <a:xfrm rot="3368847">
              <a:off x="3981" y="1330"/>
              <a:ext cx="54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smtClean="0">
                  <a:solidFill>
                    <a:srgbClr val="008A87"/>
                  </a:solidFill>
                  <a:latin typeface="+mn-lt"/>
                  <a:cs typeface="Arial Unicode MS" charset="0"/>
                  <a:sym typeface="Symbol" charset="0"/>
                </a:rPr>
                <a:t></a:t>
              </a:r>
              <a:r>
                <a:rPr lang="en-US" sz="3200" baseline="-25000" dirty="0" smtClean="0">
                  <a:solidFill>
                    <a:srgbClr val="008A87"/>
                  </a:solidFill>
                  <a:latin typeface="+mn-lt"/>
                  <a:cs typeface="Arial Unicode MS" charset="0"/>
                  <a:sym typeface="Symbol" charset="0"/>
                </a:rPr>
                <a:t>p</a:t>
              </a:r>
              <a:endParaRPr lang="en-US" sz="3200" baseline="-25000" dirty="0">
                <a:solidFill>
                  <a:srgbClr val="008A87"/>
                </a:solidFill>
                <a:latin typeface="+mn-lt"/>
                <a:cs typeface="Arial Unicode MS" charset="0"/>
                <a:sym typeface="Symbol" charset="0"/>
              </a:endParaRPr>
            </a:p>
          </p:txBody>
        </p:sp>
        <p:sp>
          <p:nvSpPr>
            <p:cNvPr id="1039373" name="Line 13"/>
            <p:cNvSpPr>
              <a:spLocks noChangeShapeType="1"/>
            </p:cNvSpPr>
            <p:nvPr/>
          </p:nvSpPr>
          <p:spPr bwMode="auto">
            <a:xfrm flipH="1" flipV="1">
              <a:off x="3744" y="1344"/>
              <a:ext cx="528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74" name="Text Box 14"/>
            <p:cNvSpPr txBox="1">
              <a:spLocks noChangeArrowheads="1"/>
            </p:cNvSpPr>
            <p:nvPr/>
          </p:nvSpPr>
          <p:spPr bwMode="auto">
            <a:xfrm rot="14301002">
              <a:off x="3669" y="1582"/>
              <a:ext cx="48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smtClean="0">
                  <a:solidFill>
                    <a:srgbClr val="008A87"/>
                  </a:solidFill>
                  <a:latin typeface="+mn-lt"/>
                  <a:cs typeface="Arial Unicode MS" charset="0"/>
                  <a:sym typeface="Symbol" charset="0"/>
                </a:rPr>
                <a:t></a:t>
              </a:r>
              <a:r>
                <a:rPr lang="en-US" sz="3200" baseline="-25000" dirty="0" smtClean="0">
                  <a:solidFill>
                    <a:srgbClr val="008A87"/>
                  </a:solidFill>
                  <a:latin typeface="+mn-lt"/>
                  <a:cs typeface="Arial Unicode MS" charset="0"/>
                  <a:sym typeface="Symbol" charset="0"/>
                </a:rPr>
                <a:t>p</a:t>
              </a:r>
              <a:endParaRPr lang="en-US" sz="3200" baseline="-25000" dirty="0">
                <a:solidFill>
                  <a:srgbClr val="008A87"/>
                </a:solidFill>
                <a:latin typeface="+mn-lt"/>
                <a:cs typeface="Arial Unicode MS" charset="0"/>
                <a:sym typeface="Symbol" charset="0"/>
              </a:endParaRPr>
            </a:p>
          </p:txBody>
        </p:sp>
      </p:grpSp>
      <p:grpSp>
        <p:nvGrpSpPr>
          <p:cNvPr id="1039375" name="Group 15"/>
          <p:cNvGrpSpPr>
            <a:grpSpLocks/>
          </p:cNvGrpSpPr>
          <p:nvPr/>
        </p:nvGrpSpPr>
        <p:grpSpPr bwMode="auto">
          <a:xfrm>
            <a:off x="5486400" y="1625600"/>
            <a:ext cx="3619500" cy="4318000"/>
            <a:chOff x="3456" y="1024"/>
            <a:chExt cx="2280" cy="2720"/>
          </a:xfrm>
        </p:grpSpPr>
        <p:sp>
          <p:nvSpPr>
            <p:cNvPr id="1039376" name="Line 16"/>
            <p:cNvSpPr>
              <a:spLocks noChangeShapeType="1"/>
            </p:cNvSpPr>
            <p:nvPr/>
          </p:nvSpPr>
          <p:spPr bwMode="auto">
            <a:xfrm flipV="1">
              <a:off x="3792" y="1920"/>
              <a:ext cx="624" cy="86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77" name="Line 17"/>
            <p:cNvSpPr>
              <a:spLocks noChangeShapeType="1"/>
            </p:cNvSpPr>
            <p:nvPr/>
          </p:nvSpPr>
          <p:spPr bwMode="auto">
            <a:xfrm flipH="1">
              <a:off x="3840" y="1968"/>
              <a:ext cx="624" cy="86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78" name="Line 18"/>
            <p:cNvSpPr>
              <a:spLocks noChangeShapeType="1"/>
            </p:cNvSpPr>
            <p:nvPr/>
          </p:nvSpPr>
          <p:spPr bwMode="auto">
            <a:xfrm flipH="1" flipV="1">
              <a:off x="3648" y="1440"/>
              <a:ext cx="912" cy="192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79" name="Line 19"/>
            <p:cNvSpPr>
              <a:spLocks noChangeShapeType="1"/>
            </p:cNvSpPr>
            <p:nvPr/>
          </p:nvSpPr>
          <p:spPr bwMode="auto">
            <a:xfrm flipH="1" flipV="1">
              <a:off x="3552" y="1440"/>
              <a:ext cx="288" cy="196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0" name="Line 20"/>
            <p:cNvSpPr>
              <a:spLocks noChangeShapeType="1"/>
            </p:cNvSpPr>
            <p:nvPr/>
          </p:nvSpPr>
          <p:spPr bwMode="auto">
            <a:xfrm>
              <a:off x="3600" y="1488"/>
              <a:ext cx="288" cy="196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1" name="Line 21"/>
            <p:cNvSpPr>
              <a:spLocks noChangeShapeType="1"/>
            </p:cNvSpPr>
            <p:nvPr/>
          </p:nvSpPr>
          <p:spPr bwMode="auto">
            <a:xfrm>
              <a:off x="3696" y="1440"/>
              <a:ext cx="912" cy="192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2" name="Freeform 22"/>
            <p:cNvSpPr>
              <a:spLocks/>
            </p:cNvSpPr>
            <p:nvPr/>
          </p:nvSpPr>
          <p:spPr bwMode="auto">
            <a:xfrm>
              <a:off x="3984" y="1152"/>
              <a:ext cx="1632" cy="1536"/>
            </a:xfrm>
            <a:custGeom>
              <a:avLst/>
              <a:gdLst>
                <a:gd name="T0" fmla="*/ 1152 w 1632"/>
                <a:gd name="T1" fmla="*/ 1536 h 1536"/>
                <a:gd name="T2" fmla="*/ 1440 w 1632"/>
                <a:gd name="T3" fmla="*/ 624 h 1536"/>
                <a:gd name="T4" fmla="*/ 0 w 1632"/>
                <a:gd name="T5" fmla="*/ 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2" h="1536">
                  <a:moveTo>
                    <a:pt x="1152" y="1536"/>
                  </a:moveTo>
                  <a:cubicBezTo>
                    <a:pt x="1392" y="1208"/>
                    <a:pt x="1632" y="880"/>
                    <a:pt x="1440" y="624"/>
                  </a:cubicBezTo>
                  <a:cubicBezTo>
                    <a:pt x="1248" y="368"/>
                    <a:pt x="240" y="104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3" name="Freeform 23"/>
            <p:cNvSpPr>
              <a:spLocks/>
            </p:cNvSpPr>
            <p:nvPr/>
          </p:nvSpPr>
          <p:spPr bwMode="auto">
            <a:xfrm>
              <a:off x="3960" y="1024"/>
              <a:ext cx="1776" cy="1712"/>
            </a:xfrm>
            <a:custGeom>
              <a:avLst/>
              <a:gdLst>
                <a:gd name="T0" fmla="*/ 72 w 1776"/>
                <a:gd name="T1" fmla="*/ 32 h 1712"/>
                <a:gd name="T2" fmla="*/ 120 w 1776"/>
                <a:gd name="T3" fmla="*/ 32 h 1712"/>
                <a:gd name="T4" fmla="*/ 792 w 1776"/>
                <a:gd name="T5" fmla="*/ 224 h 1712"/>
                <a:gd name="T6" fmla="*/ 1704 w 1776"/>
                <a:gd name="T7" fmla="*/ 848 h 1712"/>
                <a:gd name="T8" fmla="*/ 1224 w 1776"/>
                <a:gd name="T9" fmla="*/ 1712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6" h="1712">
                  <a:moveTo>
                    <a:pt x="72" y="32"/>
                  </a:moveTo>
                  <a:cubicBezTo>
                    <a:pt x="36" y="16"/>
                    <a:pt x="0" y="0"/>
                    <a:pt x="120" y="32"/>
                  </a:cubicBezTo>
                  <a:cubicBezTo>
                    <a:pt x="240" y="64"/>
                    <a:pt x="528" y="88"/>
                    <a:pt x="792" y="224"/>
                  </a:cubicBezTo>
                  <a:cubicBezTo>
                    <a:pt x="1056" y="360"/>
                    <a:pt x="1632" y="600"/>
                    <a:pt x="1704" y="848"/>
                  </a:cubicBezTo>
                  <a:cubicBezTo>
                    <a:pt x="1776" y="1096"/>
                    <a:pt x="1500" y="1404"/>
                    <a:pt x="1224" y="1712"/>
                  </a:cubicBez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4" name="Line 24"/>
            <p:cNvSpPr>
              <a:spLocks noChangeShapeType="1"/>
            </p:cNvSpPr>
            <p:nvPr/>
          </p:nvSpPr>
          <p:spPr bwMode="auto">
            <a:xfrm flipV="1">
              <a:off x="3888" y="1968"/>
              <a:ext cx="720" cy="144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5" name="Line 25"/>
            <p:cNvSpPr>
              <a:spLocks noChangeShapeType="1"/>
            </p:cNvSpPr>
            <p:nvPr/>
          </p:nvSpPr>
          <p:spPr bwMode="auto">
            <a:xfrm flipH="1">
              <a:off x="3936" y="2016"/>
              <a:ext cx="720" cy="148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6" name="Line 26"/>
            <p:cNvSpPr>
              <a:spLocks noChangeShapeType="1"/>
            </p:cNvSpPr>
            <p:nvPr/>
          </p:nvSpPr>
          <p:spPr bwMode="auto">
            <a:xfrm flipV="1">
              <a:off x="4656" y="1968"/>
              <a:ext cx="144" cy="139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7" name="Line 27"/>
            <p:cNvSpPr>
              <a:spLocks noChangeShapeType="1"/>
            </p:cNvSpPr>
            <p:nvPr/>
          </p:nvSpPr>
          <p:spPr bwMode="auto">
            <a:xfrm flipH="1">
              <a:off x="4704" y="2016"/>
              <a:ext cx="144" cy="134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8" name="Line 28"/>
            <p:cNvSpPr>
              <a:spLocks noChangeShapeType="1"/>
            </p:cNvSpPr>
            <p:nvPr/>
          </p:nvSpPr>
          <p:spPr bwMode="auto">
            <a:xfrm flipH="1" flipV="1">
              <a:off x="4896" y="1920"/>
              <a:ext cx="96" cy="72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9" name="Line 29"/>
            <p:cNvSpPr>
              <a:spLocks noChangeShapeType="1"/>
            </p:cNvSpPr>
            <p:nvPr/>
          </p:nvSpPr>
          <p:spPr bwMode="auto">
            <a:xfrm>
              <a:off x="4944" y="1968"/>
              <a:ext cx="96" cy="67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0" name="Line 30"/>
            <p:cNvSpPr>
              <a:spLocks noChangeShapeType="1"/>
            </p:cNvSpPr>
            <p:nvPr/>
          </p:nvSpPr>
          <p:spPr bwMode="auto">
            <a:xfrm flipV="1">
              <a:off x="3984" y="3456"/>
              <a:ext cx="432" cy="24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1" name="Line 31"/>
            <p:cNvSpPr>
              <a:spLocks noChangeShapeType="1"/>
            </p:cNvSpPr>
            <p:nvPr/>
          </p:nvSpPr>
          <p:spPr bwMode="auto">
            <a:xfrm flipH="1">
              <a:off x="4032" y="3552"/>
              <a:ext cx="384" cy="19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2" name="Line 32"/>
            <p:cNvSpPr>
              <a:spLocks noChangeShapeType="1"/>
            </p:cNvSpPr>
            <p:nvPr/>
          </p:nvSpPr>
          <p:spPr bwMode="auto">
            <a:xfrm flipV="1">
              <a:off x="3984" y="2832"/>
              <a:ext cx="816" cy="72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3" name="Line 33"/>
            <p:cNvSpPr>
              <a:spLocks noChangeShapeType="1"/>
            </p:cNvSpPr>
            <p:nvPr/>
          </p:nvSpPr>
          <p:spPr bwMode="auto">
            <a:xfrm flipH="1">
              <a:off x="3984" y="2880"/>
              <a:ext cx="816" cy="72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4" name="Line 34"/>
            <p:cNvSpPr>
              <a:spLocks noChangeShapeType="1"/>
            </p:cNvSpPr>
            <p:nvPr/>
          </p:nvSpPr>
          <p:spPr bwMode="auto">
            <a:xfrm flipV="1">
              <a:off x="4752" y="2880"/>
              <a:ext cx="192" cy="57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5" name="Line 35"/>
            <p:cNvSpPr>
              <a:spLocks noChangeShapeType="1"/>
            </p:cNvSpPr>
            <p:nvPr/>
          </p:nvSpPr>
          <p:spPr bwMode="auto">
            <a:xfrm flipH="1">
              <a:off x="4800" y="2928"/>
              <a:ext cx="192" cy="57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6" name="Line 36"/>
            <p:cNvSpPr>
              <a:spLocks noChangeShapeType="1"/>
            </p:cNvSpPr>
            <p:nvPr/>
          </p:nvSpPr>
          <p:spPr bwMode="auto">
            <a:xfrm flipH="1" flipV="1">
              <a:off x="3456" y="1392"/>
              <a:ext cx="96" cy="115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7" name="Line 37"/>
            <p:cNvSpPr>
              <a:spLocks noChangeShapeType="1"/>
            </p:cNvSpPr>
            <p:nvPr/>
          </p:nvSpPr>
          <p:spPr bwMode="auto">
            <a:xfrm>
              <a:off x="3504" y="1440"/>
              <a:ext cx="96" cy="115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8" name="Line 38"/>
            <p:cNvSpPr>
              <a:spLocks noChangeShapeType="1"/>
            </p:cNvSpPr>
            <p:nvPr/>
          </p:nvSpPr>
          <p:spPr bwMode="auto">
            <a:xfrm flipH="1" flipV="1">
              <a:off x="3600" y="2832"/>
              <a:ext cx="96" cy="57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9" name="Line 39"/>
            <p:cNvSpPr>
              <a:spLocks noChangeShapeType="1"/>
            </p:cNvSpPr>
            <p:nvPr/>
          </p:nvSpPr>
          <p:spPr bwMode="auto">
            <a:xfrm>
              <a:off x="3648" y="2880"/>
              <a:ext cx="96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400" name="Line 40"/>
            <p:cNvSpPr>
              <a:spLocks noChangeShapeType="1"/>
            </p:cNvSpPr>
            <p:nvPr/>
          </p:nvSpPr>
          <p:spPr bwMode="auto">
            <a:xfrm>
              <a:off x="3792" y="2688"/>
              <a:ext cx="672" cy="67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401" name="Line 41"/>
            <p:cNvSpPr>
              <a:spLocks noChangeShapeType="1"/>
            </p:cNvSpPr>
            <p:nvPr/>
          </p:nvSpPr>
          <p:spPr bwMode="auto">
            <a:xfrm flipH="1" flipV="1">
              <a:off x="3792" y="2736"/>
              <a:ext cx="624" cy="62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402" name="Line 42"/>
            <p:cNvSpPr>
              <a:spLocks noChangeShapeType="1"/>
            </p:cNvSpPr>
            <p:nvPr/>
          </p:nvSpPr>
          <p:spPr bwMode="auto">
            <a:xfrm>
              <a:off x="3792" y="2640"/>
              <a:ext cx="1008" cy="9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403" name="Line 43"/>
            <p:cNvSpPr>
              <a:spLocks noChangeShapeType="1"/>
            </p:cNvSpPr>
            <p:nvPr/>
          </p:nvSpPr>
          <p:spPr bwMode="auto">
            <a:xfrm flipH="1" flipV="1">
              <a:off x="3792" y="2688"/>
              <a:ext cx="1008" cy="9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01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68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smtClean="0"/>
              <a:t> Äquivalenz zwischen schwierigen Problemen</a:t>
            </a:r>
            <a:endParaRPr lang="de-DE"/>
          </a:p>
        </p:txBody>
      </p:sp>
      <p:sp>
        <p:nvSpPr>
          <p:cNvPr id="10393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4921250" cy="4525963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Optionen</a:t>
            </a:r>
          </a:p>
          <a:p>
            <a:r>
              <a:rPr lang="de-DE" sz="2200" dirty="0" smtClean="0"/>
              <a:t>Zeige Reduktionen zwischen allen Paaren von Problemen</a:t>
            </a:r>
          </a:p>
          <a:p>
            <a:r>
              <a:rPr lang="de-DE" sz="2200" dirty="0" smtClean="0">
                <a:cs typeface="Times New Roman" charset="0"/>
              </a:rPr>
              <a:t>Reduziere die Anzahl von Reduktionen durch Verwendung der Transitivität von </a:t>
            </a:r>
            <a:r>
              <a:rPr lang="de-DE" sz="2200" dirty="0" smtClean="0">
                <a:solidFill>
                  <a:srgbClr val="008A87"/>
                </a:solidFill>
                <a:cs typeface="Times New Roman" charset="0"/>
              </a:rPr>
              <a:t>≤</a:t>
            </a:r>
            <a:r>
              <a:rPr lang="de-DE" sz="2200" baseline="-25000" dirty="0" smtClean="0">
                <a:solidFill>
                  <a:srgbClr val="008A87"/>
                </a:solidFill>
                <a:cs typeface="Times New Roman" charset="0"/>
              </a:rPr>
              <a:t>p</a:t>
            </a:r>
          </a:p>
          <a:p>
            <a:r>
              <a:rPr lang="de-DE" sz="2200" dirty="0" smtClean="0">
                <a:cs typeface="Times New Roman" charset="0"/>
              </a:rPr>
              <a:t>Zeige Reduzierbarkeit aller Probleme in </a:t>
            </a:r>
            <a:r>
              <a:rPr lang="de-DE" sz="2200" dirty="0" smtClean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NP</a:t>
            </a:r>
            <a:r>
              <a:rPr lang="de-DE" sz="2200" dirty="0" smtClean="0">
                <a:cs typeface="Times New Roman" charset="0"/>
              </a:rPr>
              <a:t> auf festes </a:t>
            </a:r>
            <a:r>
              <a:rPr lang="de-DE" sz="2200" dirty="0" smtClean="0">
                <a:solidFill>
                  <a:srgbClr val="008A87"/>
                </a:solidFill>
                <a:cs typeface="Times New Roman" charset="0"/>
              </a:rPr>
              <a:t>∏ in NP</a:t>
            </a:r>
          </a:p>
          <a:p>
            <a:r>
              <a:rPr lang="de-DE" sz="2200" dirty="0" smtClean="0">
                <a:solidFill>
                  <a:srgbClr val="000000"/>
                </a:solidFill>
                <a:cs typeface="Times New Roman" charset="0"/>
              </a:rPr>
              <a:t>Um zu zeigen, dass ein Problem </a:t>
            </a:r>
            <a:r>
              <a:rPr lang="de-DE" sz="2200" dirty="0">
                <a:solidFill>
                  <a:srgbClr val="008A87"/>
                </a:solidFill>
                <a:cs typeface="Times New Roman" charset="0"/>
              </a:rPr>
              <a:t>∏</a:t>
            </a:r>
            <a:r>
              <a:rPr lang="de-DE" sz="2200" dirty="0" smtClean="0">
                <a:solidFill>
                  <a:srgbClr val="008A87"/>
                </a:solidFill>
                <a:cs typeface="Times New Roman" charset="0"/>
              </a:rPr>
              <a:t>’ </a:t>
            </a:r>
            <a:r>
              <a:rPr lang="de-DE" sz="2200" dirty="0" smtClean="0">
                <a:solidFill>
                  <a:srgbClr val="000000"/>
                </a:solidFill>
                <a:cs typeface="Times New Roman" charset="0"/>
              </a:rPr>
              <a:t>in </a:t>
            </a:r>
            <a:r>
              <a:rPr lang="de-DE" sz="2200" dirty="0" smtClean="0">
                <a:solidFill>
                  <a:srgbClr val="3C8C93"/>
                </a:solidFill>
                <a:cs typeface="Times New Roman" charset="0"/>
              </a:rPr>
              <a:t>NP</a:t>
            </a:r>
            <a:r>
              <a:rPr lang="de-DE" sz="2200" dirty="0" smtClean="0">
                <a:solidFill>
                  <a:srgbClr val="000000"/>
                </a:solidFill>
                <a:cs typeface="Times New Roman" charset="0"/>
              </a:rPr>
              <a:t> ist, zeigen wir</a:t>
            </a:r>
            <a:r>
              <a:rPr lang="de-DE" sz="2200" dirty="0" smtClean="0">
                <a:solidFill>
                  <a:srgbClr val="008A87"/>
                </a:solidFill>
                <a:cs typeface="Times New Roman" charset="0"/>
              </a:rPr>
              <a:t> ∏ ≤</a:t>
            </a:r>
            <a:r>
              <a:rPr lang="de-DE" sz="2200" baseline="-25000" dirty="0" smtClean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200" dirty="0" smtClean="0">
                <a:solidFill>
                  <a:srgbClr val="008A87"/>
                </a:solidFill>
                <a:cs typeface="Times New Roman" charset="0"/>
              </a:rPr>
              <a:t> ∏’</a:t>
            </a:r>
            <a:endParaRPr lang="de-DE" sz="2200" dirty="0" smtClean="0">
              <a:cs typeface="Times New Roman" charset="0"/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5577557" y="1339602"/>
            <a:ext cx="80678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smtClean="0">
                <a:latin typeface="+mn-lt"/>
                <a:cs typeface="Arial Unicode MS" charset="0"/>
              </a:rPr>
              <a:t>TSP</a:t>
            </a:r>
            <a:endParaRPr lang="de-DE" sz="3200">
              <a:latin typeface="+mn-lt"/>
              <a:cs typeface="Arial Unicode MS" charset="0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5669632" y="3758952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smtClean="0">
                <a:latin typeface="+mn-lt"/>
                <a:cs typeface="Arial Unicode MS" charset="0"/>
              </a:rPr>
              <a:t>P3</a:t>
            </a:r>
            <a:endParaRPr lang="de-DE" sz="3200">
              <a:latin typeface="+mn-lt"/>
              <a:cs typeface="Arial Unicode MS" charset="0"/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7803232" y="3835152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smtClean="0">
                <a:latin typeface="+mn-lt"/>
                <a:cs typeface="Arial Unicode MS" charset="0"/>
              </a:rPr>
              <a:t>P4</a:t>
            </a:r>
            <a:endParaRPr lang="de-DE" sz="3200">
              <a:latin typeface="+mn-lt"/>
              <a:cs typeface="Arial Unicode MS" charset="0"/>
            </a:endParaRP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7041232" y="2234952"/>
            <a:ext cx="1268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smtClean="0">
                <a:latin typeface="+mn-lt"/>
                <a:cs typeface="Arial Unicode MS" charset="0"/>
              </a:rPr>
              <a:t>Clique</a:t>
            </a:r>
            <a:endParaRPr lang="de-DE" sz="3200">
              <a:latin typeface="+mn-lt"/>
              <a:cs typeface="Arial Unicode MS" charset="0"/>
            </a:endParaRP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7193632" y="4978152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smtClean="0">
                <a:latin typeface="+mn-lt"/>
                <a:cs typeface="Arial Unicode MS" charset="0"/>
              </a:rPr>
              <a:t>P5</a:t>
            </a:r>
            <a:endParaRPr lang="de-DE" sz="3200">
              <a:latin typeface="+mn-lt"/>
              <a:cs typeface="Arial Unicode MS" charset="0"/>
            </a:endParaRPr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6660232" y="2996952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4000" smtClean="0">
                <a:solidFill>
                  <a:schemeClr val="accent2"/>
                </a:solidFill>
                <a:latin typeface="+mn-lt"/>
                <a:cs typeface="Arial Unicode MS" charset="0"/>
              </a:rPr>
              <a:t>∏</a:t>
            </a:r>
            <a:endParaRPr lang="de-DE" sz="4000">
              <a:solidFill>
                <a:schemeClr val="accent2"/>
              </a:solidFill>
              <a:latin typeface="+mn-lt"/>
              <a:cs typeface="Arial Unicode MS" charset="0"/>
            </a:endParaRPr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6203032" y="1777752"/>
            <a:ext cx="533400" cy="12954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1" name="Line 11"/>
          <p:cNvSpPr>
            <a:spLocks noChangeShapeType="1"/>
          </p:cNvSpPr>
          <p:nvPr/>
        </p:nvSpPr>
        <p:spPr bwMode="auto">
          <a:xfrm flipV="1">
            <a:off x="6203032" y="3454152"/>
            <a:ext cx="457200" cy="685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2" name="Line 12"/>
          <p:cNvSpPr>
            <a:spLocks noChangeShapeType="1"/>
          </p:cNvSpPr>
          <p:nvPr/>
        </p:nvSpPr>
        <p:spPr bwMode="auto">
          <a:xfrm flipH="1">
            <a:off x="7193632" y="2692152"/>
            <a:ext cx="228600" cy="3810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3" name="Line 13"/>
          <p:cNvSpPr>
            <a:spLocks noChangeShapeType="1"/>
          </p:cNvSpPr>
          <p:nvPr/>
        </p:nvSpPr>
        <p:spPr bwMode="auto">
          <a:xfrm flipH="1" flipV="1">
            <a:off x="7193632" y="3454152"/>
            <a:ext cx="685800" cy="685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4" name="Line 14"/>
          <p:cNvSpPr>
            <a:spLocks noChangeShapeType="1"/>
          </p:cNvSpPr>
          <p:nvPr/>
        </p:nvSpPr>
        <p:spPr bwMode="auto">
          <a:xfrm flipH="1" flipV="1">
            <a:off x="6888832" y="3606552"/>
            <a:ext cx="533400" cy="1447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5" name="Line 15"/>
          <p:cNvSpPr>
            <a:spLocks noChangeShapeType="1"/>
          </p:cNvSpPr>
          <p:nvPr/>
        </p:nvSpPr>
        <p:spPr bwMode="auto">
          <a:xfrm flipH="1">
            <a:off x="6965032" y="1625352"/>
            <a:ext cx="152400" cy="1371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6" name="Line 16"/>
          <p:cNvSpPr>
            <a:spLocks noChangeShapeType="1"/>
          </p:cNvSpPr>
          <p:nvPr/>
        </p:nvSpPr>
        <p:spPr bwMode="auto">
          <a:xfrm flipV="1">
            <a:off x="6279232" y="3682752"/>
            <a:ext cx="457200" cy="1447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" name="Rectangle 17"/>
          <p:cNvSpPr>
            <a:spLocks noChangeArrowheads="1"/>
          </p:cNvSpPr>
          <p:nvPr/>
        </p:nvSpPr>
        <p:spPr bwMode="auto">
          <a:xfrm>
            <a:off x="5898232" y="5206752"/>
            <a:ext cx="53091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smtClean="0">
                <a:latin typeface="+mn-lt"/>
                <a:cs typeface="Arial Unicode MS" charset="0"/>
              </a:rPr>
              <a:t>∏</a:t>
            </a:r>
            <a:r>
              <a:rPr lang="de-DE" altLang="ja-JP" sz="3200" smtClean="0">
                <a:latin typeface="+mn-lt"/>
                <a:cs typeface="Arial Unicode MS" charset="0"/>
              </a:rPr>
              <a:t>’</a:t>
            </a:r>
            <a:endParaRPr lang="de-DE" sz="3200">
              <a:latin typeface="+mn-lt"/>
              <a:cs typeface="Arial Unicode MS" charset="0"/>
            </a:endParaRPr>
          </a:p>
        </p:txBody>
      </p:sp>
      <p:sp>
        <p:nvSpPr>
          <p:cNvPr id="58" name="Line 18"/>
          <p:cNvSpPr>
            <a:spLocks noChangeShapeType="1"/>
          </p:cNvSpPr>
          <p:nvPr/>
        </p:nvSpPr>
        <p:spPr bwMode="auto">
          <a:xfrm flipH="1">
            <a:off x="6355432" y="3758952"/>
            <a:ext cx="457200" cy="1447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9" name="Text Box 19"/>
          <p:cNvSpPr txBox="1">
            <a:spLocks noChangeArrowheads="1"/>
          </p:cNvSpPr>
          <p:nvPr/>
        </p:nvSpPr>
        <p:spPr bwMode="auto">
          <a:xfrm rot="3958363">
            <a:off x="6454651" y="1754733"/>
            <a:ext cx="22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smtClean="0">
                <a:solidFill>
                  <a:srgbClr val="008A87"/>
                </a:solidFill>
                <a:latin typeface="+mn-lt"/>
                <a:cs typeface="Arial Unicode MS" charset="0"/>
                <a:sym typeface="Symbol" charset="0"/>
              </a:rPr>
              <a:t></a:t>
            </a:r>
            <a:endParaRPr lang="de-DE" sz="3200">
              <a:solidFill>
                <a:srgbClr val="008A87"/>
              </a:solidFill>
              <a:latin typeface="+mn-lt"/>
              <a:cs typeface="Arial Unicode MS" charset="0"/>
              <a:sym typeface="Symbol" charset="0"/>
            </a:endParaRPr>
          </a:p>
        </p:txBody>
      </p:sp>
      <p:sp>
        <p:nvSpPr>
          <p:cNvPr id="60" name="Text Box 20"/>
          <p:cNvSpPr txBox="1">
            <a:spLocks noChangeArrowheads="1"/>
          </p:cNvSpPr>
          <p:nvPr/>
        </p:nvSpPr>
        <p:spPr bwMode="auto">
          <a:xfrm rot="6269076">
            <a:off x="6683251" y="4421733"/>
            <a:ext cx="22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smtClean="0">
                <a:solidFill>
                  <a:srgbClr val="008A87"/>
                </a:solidFill>
                <a:latin typeface="+mn-lt"/>
                <a:cs typeface="Arial Unicode MS" charset="0"/>
                <a:sym typeface="Symbol" charset="0"/>
              </a:rPr>
              <a:t></a:t>
            </a:r>
            <a:endParaRPr lang="de-DE" sz="3200">
              <a:solidFill>
                <a:srgbClr val="008A87"/>
              </a:solidFill>
              <a:latin typeface="+mn-lt"/>
              <a:cs typeface="Arial Unicode MS" charset="0"/>
              <a:sym typeface="Symbol" charset="0"/>
            </a:endParaRPr>
          </a:p>
        </p:txBody>
      </p:sp>
      <p:sp>
        <p:nvSpPr>
          <p:cNvPr id="61" name="Text Box 21"/>
          <p:cNvSpPr txBox="1">
            <a:spLocks noChangeArrowheads="1"/>
          </p:cNvSpPr>
          <p:nvPr/>
        </p:nvSpPr>
        <p:spPr bwMode="auto">
          <a:xfrm rot="17211902">
            <a:off x="6149851" y="4269333"/>
            <a:ext cx="22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smtClean="0">
                <a:solidFill>
                  <a:srgbClr val="008A87"/>
                </a:solidFill>
                <a:latin typeface="+mn-lt"/>
                <a:cs typeface="Arial Unicode MS" charset="0"/>
                <a:sym typeface="Symbol" charset="0"/>
              </a:rPr>
              <a:t></a:t>
            </a:r>
            <a:endParaRPr lang="de-DE" sz="3200">
              <a:solidFill>
                <a:srgbClr val="008A87"/>
              </a:solidFill>
              <a:latin typeface="+mn-lt"/>
              <a:cs typeface="Arial Unicode MS" charset="0"/>
              <a:sym typeface="Symbol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411760" y="607360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 err="1">
                <a:solidFill>
                  <a:srgbClr val="0000FF"/>
                </a:solidFill>
              </a:rPr>
              <a:t>Karp</a:t>
            </a:r>
            <a:r>
              <a:rPr lang="de-DE" sz="1100" dirty="0">
                <a:solidFill>
                  <a:srgbClr val="0000FF"/>
                </a:solidFill>
              </a:rPr>
              <a:t>, Richard </a:t>
            </a:r>
            <a:r>
              <a:rPr lang="de-DE" sz="1100" dirty="0" smtClean="0">
                <a:solidFill>
                  <a:srgbClr val="0000FF"/>
                </a:solidFill>
              </a:rPr>
              <a:t>M. </a:t>
            </a:r>
            <a:r>
              <a:rPr lang="de-DE" sz="1100" dirty="0">
                <a:solidFill>
                  <a:srgbClr val="0000FF"/>
                </a:solidFill>
              </a:rPr>
              <a:t>"</a:t>
            </a:r>
            <a:r>
              <a:rPr lang="de-DE" sz="1100" dirty="0" err="1">
                <a:solidFill>
                  <a:srgbClr val="0000FF"/>
                </a:solidFill>
              </a:rPr>
              <a:t>Reducibility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Among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Combinatorial</a:t>
            </a:r>
            <a:r>
              <a:rPr lang="de-DE" sz="1100" dirty="0">
                <a:solidFill>
                  <a:srgbClr val="0000FF"/>
                </a:solidFill>
              </a:rPr>
              <a:t> Problems". </a:t>
            </a:r>
            <a:r>
              <a:rPr lang="de-DE" sz="1100" dirty="0" smtClean="0">
                <a:solidFill>
                  <a:srgbClr val="0000FF"/>
                </a:solidFill>
              </a:rPr>
              <a:t/>
            </a:r>
            <a:br>
              <a:rPr lang="de-DE" sz="1100" dirty="0" smtClean="0">
                <a:solidFill>
                  <a:srgbClr val="0000FF"/>
                </a:solidFill>
              </a:rPr>
            </a:br>
            <a:r>
              <a:rPr lang="de-DE" sz="1100" dirty="0" smtClean="0">
                <a:solidFill>
                  <a:srgbClr val="0000FF"/>
                </a:solidFill>
              </a:rPr>
              <a:t>In </a:t>
            </a:r>
            <a:r>
              <a:rPr lang="de-DE" sz="1100" dirty="0">
                <a:solidFill>
                  <a:srgbClr val="0000FF"/>
                </a:solidFill>
              </a:rPr>
              <a:t>Raymond E. Miller </a:t>
            </a:r>
            <a:r>
              <a:rPr lang="de-DE" sz="1100" dirty="0" err="1">
                <a:solidFill>
                  <a:srgbClr val="0000FF"/>
                </a:solidFill>
              </a:rPr>
              <a:t>and</a:t>
            </a:r>
            <a:r>
              <a:rPr lang="de-DE" sz="1100" dirty="0">
                <a:solidFill>
                  <a:srgbClr val="0000FF"/>
                </a:solidFill>
              </a:rPr>
              <a:t> James W. Thatcher (</a:t>
            </a:r>
            <a:r>
              <a:rPr lang="de-DE" sz="1100" dirty="0" err="1">
                <a:solidFill>
                  <a:srgbClr val="0000FF"/>
                </a:solidFill>
              </a:rPr>
              <a:t>editors</a:t>
            </a:r>
            <a:r>
              <a:rPr lang="de-DE" sz="1100" dirty="0">
                <a:solidFill>
                  <a:srgbClr val="0000FF"/>
                </a:solidFill>
              </a:rPr>
              <a:t>). </a:t>
            </a:r>
            <a:r>
              <a:rPr lang="de-DE" sz="1100" dirty="0" err="1">
                <a:solidFill>
                  <a:srgbClr val="0000FF"/>
                </a:solidFill>
              </a:rPr>
              <a:t>Complexity</a:t>
            </a:r>
            <a:r>
              <a:rPr lang="de-DE" sz="1100" dirty="0">
                <a:solidFill>
                  <a:srgbClr val="0000FF"/>
                </a:solidFill>
              </a:rPr>
              <a:t> of Computer </a:t>
            </a:r>
            <a:r>
              <a:rPr lang="de-DE" sz="1100" dirty="0" err="1" smtClean="0">
                <a:solidFill>
                  <a:srgbClr val="0000FF"/>
                </a:solidFill>
              </a:rPr>
              <a:t>Computations</a:t>
            </a:r>
            <a:r>
              <a:rPr lang="de-DE" sz="1100" dirty="0" smtClean="0">
                <a:solidFill>
                  <a:srgbClr val="0000FF"/>
                </a:solidFill>
              </a:rPr>
              <a:t>, New </a:t>
            </a:r>
            <a:r>
              <a:rPr lang="de-DE" sz="1100" dirty="0">
                <a:solidFill>
                  <a:srgbClr val="0000FF"/>
                </a:solidFill>
              </a:rPr>
              <a:t>York: Plenum. pp. 85–</a:t>
            </a:r>
            <a:r>
              <a:rPr lang="de-DE" sz="1100" dirty="0" smtClean="0">
                <a:solidFill>
                  <a:srgbClr val="0000FF"/>
                </a:solidFill>
              </a:rPr>
              <a:t>103, </a:t>
            </a:r>
            <a:r>
              <a:rPr lang="de-DE" sz="1100" b="1" dirty="0">
                <a:solidFill>
                  <a:srgbClr val="FF0000"/>
                </a:solidFill>
              </a:rPr>
              <a:t>1972</a:t>
            </a:r>
          </a:p>
        </p:txBody>
      </p:sp>
    </p:spTree>
    <p:extLst>
      <p:ext uri="{BB962C8B-B14F-4D97-AF65-F5344CB8AC3E}">
        <p14:creationId xmlns:p14="http://schemas.microsoft.com/office/powerpoint/2010/main" val="70086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68" grpId="0" uiExpand="1" build="p" bldLvl="2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58" grpId="0" animBg="1"/>
      <p:bldP spid="59" grpId="0"/>
      <p:bldP spid="60" grpId="0"/>
      <p:bldP spid="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erste Problem </a:t>
            </a:r>
            <a:r>
              <a:rPr lang="de-DE" dirty="0" smtClean="0">
                <a:cs typeface="Times New Roman" charset="0"/>
              </a:rPr>
              <a:t>∏ heißt SAT</a:t>
            </a:r>
            <a:endParaRPr lang="de-DE" dirty="0">
              <a:cs typeface="Times New Roman" charset="0"/>
            </a:endParaRP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800" dirty="0" smtClean="0"/>
              <a:t>Boolesche Erfüllbarkeit für aussagenlogische Formeln (SAT):</a:t>
            </a:r>
          </a:p>
          <a:p>
            <a:pPr lvl="1"/>
            <a:r>
              <a:rPr lang="de-DE" sz="2400" dirty="0" smtClean="0">
                <a:solidFill>
                  <a:srgbClr val="0000FF"/>
                </a:solidFill>
              </a:rPr>
              <a:t>Eingabe: </a:t>
            </a:r>
            <a:r>
              <a:rPr lang="de-DE" sz="2400" dirty="0" smtClean="0"/>
              <a:t>Eine Formel </a:t>
            </a:r>
            <a:r>
              <a:rPr lang="de-DE" sz="2400" dirty="0" err="1" smtClean="0">
                <a:solidFill>
                  <a:srgbClr val="008A87"/>
                </a:solidFill>
                <a:cs typeface="Times New Roman" charset="0"/>
              </a:rPr>
              <a:t>φ</a:t>
            </a:r>
            <a:r>
              <a:rPr lang="de-DE" sz="2400" dirty="0" smtClean="0">
                <a:cs typeface="Times New Roman" charset="0"/>
              </a:rPr>
              <a:t> mit </a:t>
            </a:r>
            <a:r>
              <a:rPr lang="de-DE" sz="2400" dirty="0" smtClean="0">
                <a:solidFill>
                  <a:srgbClr val="008A87"/>
                </a:solidFill>
                <a:cs typeface="Times New Roman" charset="0"/>
              </a:rPr>
              <a:t>m</a:t>
            </a:r>
            <a:r>
              <a:rPr lang="de-DE" sz="2400" dirty="0" smtClean="0">
                <a:cs typeface="Times New Roman" charset="0"/>
              </a:rPr>
              <a:t> Klauseln über </a:t>
            </a:r>
            <a:r>
              <a:rPr lang="de-DE" sz="2400" dirty="0" err="1" smtClean="0">
                <a:solidFill>
                  <a:srgbClr val="008A87"/>
                </a:solidFill>
                <a:cs typeface="Times New Roman" charset="0"/>
              </a:rPr>
              <a:t>n</a:t>
            </a:r>
            <a:r>
              <a:rPr lang="de-DE" sz="2400" dirty="0" smtClean="0">
                <a:cs typeface="Times New Roman" charset="0"/>
              </a:rPr>
              <a:t> Variablen </a:t>
            </a:r>
            <a:r>
              <a:rPr lang="de-DE" sz="2400" dirty="0" smtClean="0">
                <a:solidFill>
                  <a:srgbClr val="0000FF"/>
                </a:solidFill>
                <a:cs typeface="Times New Roman" charset="0"/>
              </a:rPr>
              <a:t>Ausgabe: </a:t>
            </a:r>
            <a:r>
              <a:rPr lang="de-DE" dirty="0" smtClean="0">
                <a:cs typeface="Times New Roman" charset="0"/>
              </a:rPr>
              <a:t>Ja, falls es eine Zuweisung </a:t>
            </a:r>
            <a:r>
              <a:rPr lang="de-DE" sz="2400" dirty="0" smtClean="0">
                <a:cs typeface="Times New Roman" charset="0"/>
              </a:rPr>
              <a:t>TRUE/FALSE auf die Variablen gibt, so dass die Formel </a:t>
            </a:r>
            <a:r>
              <a:rPr lang="de-DE" dirty="0" err="1" smtClean="0">
                <a:solidFill>
                  <a:srgbClr val="008A87"/>
                </a:solidFill>
                <a:cs typeface="Times New Roman" charset="0"/>
              </a:rPr>
              <a:t>φ</a:t>
            </a:r>
            <a:r>
              <a:rPr lang="de-DE" dirty="0" smtClean="0">
                <a:cs typeface="Times New Roman" charset="0"/>
              </a:rPr>
              <a:t> erfüllt </a:t>
            </a:r>
            <a:r>
              <a:rPr lang="de-DE" sz="2400" dirty="0" smtClean="0">
                <a:cs typeface="Times New Roman" charset="0"/>
              </a:rPr>
              <a:t>ist</a:t>
            </a:r>
          </a:p>
          <a:p>
            <a:pPr>
              <a:lnSpc>
                <a:spcPct val="90000"/>
              </a:lnSpc>
            </a:pPr>
            <a:r>
              <a:rPr lang="de-DE" sz="2800" dirty="0" smtClean="0">
                <a:cs typeface="Times New Roman" charset="0"/>
              </a:rPr>
              <a:t>Wiederholung: </a:t>
            </a:r>
          </a:p>
          <a:p>
            <a:pPr lvl="1">
              <a:lnSpc>
                <a:spcPct val="90000"/>
              </a:lnSpc>
            </a:pPr>
            <a:r>
              <a:rPr lang="de-DE" dirty="0" smtClean="0">
                <a:cs typeface="Times New Roman" charset="0"/>
              </a:rPr>
              <a:t>Jede Formel </a:t>
            </a:r>
            <a:r>
              <a:rPr lang="de-DE" dirty="0" err="1" smtClean="0">
                <a:solidFill>
                  <a:srgbClr val="008A87"/>
                </a:solidFill>
                <a:cs typeface="Times New Roman" charset="0"/>
              </a:rPr>
              <a:t>φ</a:t>
            </a:r>
            <a:r>
              <a:rPr lang="de-DE" dirty="0" smtClean="0">
                <a:cs typeface="Times New Roman" charset="0"/>
              </a:rPr>
              <a:t> kann in konjunktive Normalform (KNF) transformiert werden, ohne dass sich der Wahrheitswert ändert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Eine </a:t>
            </a:r>
            <a:r>
              <a:rPr lang="de-DE" sz="2400" dirty="0" smtClean="0">
                <a:hlinkClick r:id="rId3" tooltip="Logical conjunction"/>
              </a:rPr>
              <a:t>Konjunktion</a:t>
            </a:r>
            <a:r>
              <a:rPr lang="de-DE" sz="2400" dirty="0" smtClean="0"/>
              <a:t> von </a:t>
            </a:r>
            <a:r>
              <a:rPr lang="de-DE" sz="2400" dirty="0" smtClean="0">
                <a:hlinkClick r:id="rId4" tooltip="Clause (logic)"/>
              </a:rPr>
              <a:t>Klau</a:t>
            </a:r>
            <a:r>
              <a:rPr lang="de-DE" dirty="0" smtClean="0">
                <a:hlinkClick r:id="rId4" tooltip="Clause (logic)"/>
              </a:rPr>
              <a:t>sel</a:t>
            </a:r>
            <a:r>
              <a:rPr lang="de-DE" dirty="0" smtClean="0">
                <a:hlinkClick r:id="rId5" tooltip="Logical disjunction"/>
              </a:rPr>
              <a:t>n</a:t>
            </a:r>
            <a:r>
              <a:rPr lang="de-DE" sz="2400" dirty="0" smtClean="0"/>
              <a:t>, </a:t>
            </a:r>
            <a:br>
              <a:rPr lang="de-DE" sz="2400" dirty="0" smtClean="0"/>
            </a:br>
            <a:r>
              <a:rPr lang="de-DE" sz="2400" dirty="0" smtClean="0"/>
              <a:t>wobei eine Klausel eine </a:t>
            </a:r>
            <a:r>
              <a:rPr lang="de-DE" sz="2400" dirty="0" smtClean="0">
                <a:hlinkClick r:id="rId5" tooltip="Logical disjunction"/>
              </a:rPr>
              <a:t>Disjunktion</a:t>
            </a:r>
            <a:r>
              <a:rPr lang="de-DE" sz="2400" dirty="0" smtClean="0"/>
              <a:t> von </a:t>
            </a:r>
            <a:r>
              <a:rPr lang="de-DE" sz="2400" dirty="0" smtClean="0">
                <a:hlinkClick r:id="rId6" tooltip="Literal (mathematical logic)"/>
              </a:rPr>
              <a:t>Literalen</a:t>
            </a:r>
            <a:r>
              <a:rPr lang="de-DE" sz="2400" dirty="0" smtClean="0"/>
              <a:t> ist</a:t>
            </a:r>
          </a:p>
          <a:p>
            <a:pPr lvl="2">
              <a:lnSpc>
                <a:spcPct val="80000"/>
              </a:lnSpc>
            </a:pPr>
            <a:r>
              <a:rPr lang="de-DE" sz="2000" dirty="0" smtClean="0"/>
              <a:t>Ein </a:t>
            </a:r>
            <a:r>
              <a:rPr lang="de-DE" sz="2000" u="sng" dirty="0" err="1" smtClean="0">
                <a:solidFill>
                  <a:schemeClr val="hlink"/>
                </a:solidFill>
              </a:rPr>
              <a:t>Literal</a:t>
            </a:r>
            <a:r>
              <a:rPr lang="de-DE" sz="2000" dirty="0" smtClean="0"/>
              <a:t> ist eine boolesche Variable oder ihre Negation</a:t>
            </a:r>
          </a:p>
          <a:p>
            <a:pPr lvl="1">
              <a:lnSpc>
                <a:spcPct val="80000"/>
              </a:lnSpc>
            </a:pPr>
            <a:r>
              <a:rPr lang="de-DE" sz="2400" dirty="0" smtClean="0"/>
              <a:t>Z.B. (A</a:t>
            </a:r>
            <a:r>
              <a:rPr lang="de-DE" sz="2400" dirty="0" smtClean="0">
                <a:sym typeface="Symbol" charset="0"/>
              </a:rPr>
              <a:t></a:t>
            </a:r>
            <a:r>
              <a:rPr lang="de-DE" sz="2400" dirty="0" smtClean="0"/>
              <a:t>B) </a:t>
            </a:r>
            <a:r>
              <a:rPr lang="de-DE" sz="2400" dirty="0" smtClean="0">
                <a:sym typeface="Symbol" charset="0"/>
              </a:rPr>
              <a:t> </a:t>
            </a:r>
            <a:r>
              <a:rPr lang="de-DE" sz="2400" dirty="0" smtClean="0"/>
              <a:t>(</a:t>
            </a:r>
            <a:r>
              <a:rPr lang="de-DE" sz="2400" dirty="0" smtClean="0">
                <a:sym typeface="Symbol" charset="0"/>
              </a:rPr>
              <a:t></a:t>
            </a:r>
            <a:r>
              <a:rPr lang="de-DE" sz="2400" dirty="0" smtClean="0"/>
              <a:t>B</a:t>
            </a:r>
            <a:r>
              <a:rPr lang="de-DE" sz="2400" dirty="0" smtClean="0">
                <a:sym typeface="Symbol" charset="0"/>
              </a:rPr>
              <a:t></a:t>
            </a:r>
            <a:r>
              <a:rPr lang="de-DE" sz="2400" dirty="0" smtClean="0"/>
              <a:t>C</a:t>
            </a:r>
            <a:r>
              <a:rPr lang="de-DE" sz="2400" dirty="0" smtClean="0">
                <a:sym typeface="Symbol" charset="0"/>
              </a:rPr>
              <a:t></a:t>
            </a:r>
            <a:r>
              <a:rPr lang="de-DE" sz="2400" dirty="0" smtClean="0"/>
              <a:t>D) ist in KNF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sz="2400" dirty="0" smtClean="0"/>
              <a:t>		 	(A</a:t>
            </a:r>
            <a:r>
              <a:rPr lang="de-DE" sz="2400" dirty="0" smtClean="0">
                <a:sym typeface="Symbol" charset="0"/>
              </a:rPr>
              <a:t></a:t>
            </a:r>
            <a:r>
              <a:rPr lang="de-DE" sz="2400" dirty="0" smtClean="0"/>
              <a:t>B) </a:t>
            </a:r>
            <a:r>
              <a:rPr lang="de-DE" sz="2400" dirty="0" smtClean="0">
                <a:solidFill>
                  <a:srgbClr val="0000FF"/>
                </a:solidFill>
                <a:sym typeface="Symbol" charset="0"/>
              </a:rPr>
              <a:t></a:t>
            </a:r>
            <a:r>
              <a:rPr lang="de-DE" sz="2400" dirty="0" smtClean="0">
                <a:sym typeface="Symbol" charset="0"/>
              </a:rPr>
              <a:t> </a:t>
            </a:r>
            <a:r>
              <a:rPr lang="de-DE" sz="2400" dirty="0" smtClean="0"/>
              <a:t>(</a:t>
            </a:r>
            <a:r>
              <a:rPr lang="de-DE" sz="2400" dirty="0" smtClean="0">
                <a:sym typeface="Symbol" charset="0"/>
              </a:rPr>
              <a:t></a:t>
            </a:r>
            <a:r>
              <a:rPr lang="de-DE" sz="2400" dirty="0" smtClean="0"/>
              <a:t>A</a:t>
            </a:r>
            <a:r>
              <a:rPr lang="de-DE" sz="2400" dirty="0" smtClean="0">
                <a:solidFill>
                  <a:srgbClr val="0000FF"/>
                </a:solidFill>
                <a:sym typeface="Symbol" charset="0"/>
              </a:rPr>
              <a:t></a:t>
            </a:r>
            <a:r>
              <a:rPr lang="de-DE" sz="2400" dirty="0" smtClean="0"/>
              <a:t>C</a:t>
            </a:r>
            <a:r>
              <a:rPr lang="de-DE" sz="2400" dirty="0" smtClean="0">
                <a:sym typeface="Symbol" charset="0"/>
              </a:rPr>
              <a:t></a:t>
            </a:r>
            <a:r>
              <a:rPr lang="de-DE" sz="2400" dirty="0" smtClean="0"/>
              <a:t>D) ist </a:t>
            </a:r>
            <a:r>
              <a:rPr lang="de-DE" sz="2400" dirty="0" smtClean="0">
                <a:solidFill>
                  <a:srgbClr val="0000FF"/>
                </a:solidFill>
              </a:rPr>
              <a:t>nicht</a:t>
            </a:r>
            <a:r>
              <a:rPr lang="de-DE" sz="2400" dirty="0" smtClean="0"/>
              <a:t> in KNF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32452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28600"/>
            <a:ext cx="7978080" cy="1143000"/>
          </a:xfrm>
        </p:spPr>
        <p:txBody>
          <a:bodyPr/>
          <a:lstStyle/>
          <a:p>
            <a:r>
              <a:rPr lang="en-US" dirty="0" smtClean="0"/>
              <a:t>SAT</a:t>
            </a:r>
            <a:endParaRPr lang="en-US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74440"/>
            <a:ext cx="8352928" cy="4474840"/>
          </a:xfrm>
        </p:spPr>
        <p:txBody>
          <a:bodyPr/>
          <a:lstStyle/>
          <a:p>
            <a:r>
              <a:rPr lang="de-DE" sz="2800" dirty="0" smtClean="0">
                <a:solidFill>
                  <a:srgbClr val="008A87"/>
                </a:solidFill>
              </a:rPr>
              <a:t>SAT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  <a:sym typeface="Symbol" charset="0"/>
              </a:rPr>
              <a:t> NP</a:t>
            </a:r>
            <a:r>
              <a:rPr lang="de-DE" sz="2800" dirty="0" smtClean="0">
                <a:cs typeface="Times New Roman" charset="0"/>
              </a:rPr>
              <a:t> (leicht zu sehen) </a:t>
            </a:r>
          </a:p>
          <a:p>
            <a:r>
              <a:rPr lang="de-DE" sz="2800" dirty="0" smtClean="0">
                <a:solidFill>
                  <a:schemeClr val="accent2"/>
                </a:solidFill>
                <a:cs typeface="Times New Roman" charset="0"/>
              </a:rPr>
              <a:t>Theorem [Cook</a:t>
            </a:r>
            <a:r>
              <a:rPr lang="de-DE" altLang="ja-JP" sz="2800" dirty="0" smtClean="0">
                <a:solidFill>
                  <a:schemeClr val="accent2"/>
                </a:solidFill>
                <a:latin typeface="Times New Roman"/>
                <a:cs typeface="Times New Roman" charset="0"/>
              </a:rPr>
              <a:t>’</a:t>
            </a:r>
            <a:r>
              <a:rPr lang="de-DE" sz="2800" dirty="0" smtClean="0">
                <a:solidFill>
                  <a:schemeClr val="accent2"/>
                </a:solidFill>
                <a:cs typeface="Times New Roman" charset="0"/>
              </a:rPr>
              <a:t>71]: </a:t>
            </a:r>
            <a:r>
              <a:rPr lang="de-DE" sz="2800" dirty="0" smtClean="0">
                <a:cs typeface="Times New Roman" charset="0"/>
              </a:rPr>
              <a:t>Für jedes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∏’</a:t>
            </a:r>
            <a:r>
              <a:rPr lang="de-DE" altLang="ja-JP" sz="2800" dirty="0" smtClean="0">
                <a:solidFill>
                  <a:srgbClr val="008A87"/>
                </a:solidFill>
                <a:latin typeface="Times New Roman"/>
                <a:cs typeface="Times New Roman" charset="0"/>
              </a:rPr>
              <a:t>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  <a:sym typeface="Symbol" charset="0"/>
              </a:rPr>
              <a:t> NP</a:t>
            </a:r>
            <a:r>
              <a:rPr lang="de-DE" sz="2800" dirty="0" smtClean="0">
                <a:cs typeface="Times New Roman" charset="0"/>
              </a:rPr>
              <a:t> ,</a:t>
            </a:r>
            <a:br>
              <a:rPr lang="de-DE" sz="2800" dirty="0" smtClean="0">
                <a:cs typeface="Times New Roman" charset="0"/>
              </a:rPr>
            </a:br>
            <a:r>
              <a:rPr lang="de-DE" sz="2800" dirty="0" smtClean="0">
                <a:cs typeface="Times New Roman" charset="0"/>
              </a:rPr>
              <a:t>gilt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∏’ ≤</a:t>
            </a:r>
            <a:r>
              <a:rPr lang="de-DE" sz="2800" baseline="-25000" dirty="0" smtClean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 SAT</a:t>
            </a:r>
            <a:r>
              <a:rPr lang="de-DE" sz="2800" dirty="0" smtClean="0">
                <a:cs typeface="Times New Roman" charset="0"/>
              </a:rPr>
              <a:t> (hier ohne Beweis)</a:t>
            </a:r>
          </a:p>
          <a:p>
            <a:r>
              <a:rPr lang="de-DE" sz="2800" dirty="0" smtClean="0">
                <a:cs typeface="Times New Roman" charset="0"/>
              </a:rPr>
              <a:t>Ein Problem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∏,</a:t>
            </a:r>
            <a:r>
              <a:rPr lang="de-DE" sz="2800" dirty="0" smtClean="0">
                <a:cs typeface="Times New Roman" charset="0"/>
              </a:rPr>
              <a:t> auf das alle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∏‘</a:t>
            </a:r>
            <a:r>
              <a:rPr lang="de-DE" sz="2800" dirty="0">
                <a:solidFill>
                  <a:srgbClr val="008A87"/>
                </a:solidFill>
                <a:latin typeface="Times New Roman"/>
                <a:cs typeface="Times New Roman" charset="0"/>
              </a:rPr>
              <a:t>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  <a:sym typeface="Symbol" charset="0"/>
              </a:rPr>
              <a:t> NP</a:t>
            </a:r>
            <a:r>
              <a:rPr lang="de-DE" sz="2800" dirty="0" smtClean="0">
                <a:cs typeface="Times New Roman" charset="0"/>
              </a:rPr>
              <a:t> reduziert werden können (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∏’ ≤</a:t>
            </a:r>
            <a:r>
              <a:rPr lang="de-DE" sz="2800" baseline="-25000" dirty="0" smtClean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 ∏),</a:t>
            </a:r>
            <a:r>
              <a:rPr lang="de-DE" sz="2800" dirty="0" smtClean="0">
                <a:cs typeface="Times New Roman" charset="0"/>
              </a:rPr>
              <a:t> heißt </a:t>
            </a:r>
            <a:r>
              <a:rPr lang="de-DE" sz="2800" dirty="0" smtClean="0">
                <a:solidFill>
                  <a:srgbClr val="0000FF"/>
                </a:solidFill>
                <a:cs typeface="Times New Roman" charset="0"/>
              </a:rPr>
              <a:t>NP-schwer</a:t>
            </a:r>
            <a:r>
              <a:rPr lang="de-DE" sz="2800" dirty="0" smtClean="0">
                <a:cs typeface="Times New Roman" charset="0"/>
              </a:rPr>
              <a:t> </a:t>
            </a:r>
          </a:p>
          <a:p>
            <a:pPr lvl="1"/>
            <a:r>
              <a:rPr lang="de-DE" sz="2400" dirty="0" smtClean="0">
                <a:cs typeface="Times New Roman" charset="0"/>
              </a:rPr>
              <a:t>Nicht unbedingt ein Entscheidungsproblem</a:t>
            </a:r>
          </a:p>
          <a:p>
            <a:r>
              <a:rPr lang="de-DE" sz="2800" dirty="0" smtClean="0">
                <a:cs typeface="Times New Roman" charset="0"/>
              </a:rPr>
              <a:t>Ein NP-schweres Problem, das in NP liegt, </a:t>
            </a:r>
            <a:br>
              <a:rPr lang="de-DE" sz="2800" dirty="0" smtClean="0">
                <a:cs typeface="Times New Roman" charset="0"/>
              </a:rPr>
            </a:br>
            <a:r>
              <a:rPr lang="de-DE" sz="2800" dirty="0" smtClean="0">
                <a:cs typeface="Times New Roman" charset="0"/>
              </a:rPr>
              <a:t>heißt </a:t>
            </a:r>
            <a:r>
              <a:rPr lang="de-DE" sz="2800" dirty="0" smtClean="0">
                <a:solidFill>
                  <a:srgbClr val="0000FF"/>
                </a:solidFill>
                <a:cs typeface="Times New Roman" charset="0"/>
              </a:rPr>
              <a:t>NP-vollständig</a:t>
            </a:r>
          </a:p>
          <a:p>
            <a:r>
              <a:rPr lang="de-DE" sz="2800" dirty="0" smtClean="0">
                <a:cs typeface="Times New Roman" charset="0"/>
              </a:rPr>
              <a:t>SAT ist NP-vollständig</a:t>
            </a:r>
            <a:endParaRPr lang="de-DE" sz="2800" dirty="0">
              <a:cs typeface="Times New Roman" charset="0"/>
            </a:endParaRPr>
          </a:p>
        </p:txBody>
      </p:sp>
      <p:pic>
        <p:nvPicPr>
          <p:cNvPr id="1045508" name="Picture 4" descr="s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23334" r="9167" b="11111"/>
          <a:stretch>
            <a:fillRect/>
          </a:stretch>
        </p:blipFill>
        <p:spPr bwMode="auto">
          <a:xfrm>
            <a:off x="7236296" y="76200"/>
            <a:ext cx="1831504" cy="276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2286000" y="606919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Cook, </a:t>
            </a:r>
            <a:r>
              <a:rPr lang="de-DE" sz="1100" dirty="0" smtClean="0">
                <a:solidFill>
                  <a:srgbClr val="0000FF"/>
                </a:solidFill>
              </a:rPr>
              <a:t>Stephen. The </a:t>
            </a:r>
            <a:r>
              <a:rPr lang="de-DE" sz="1100" dirty="0" err="1">
                <a:solidFill>
                  <a:srgbClr val="0000FF"/>
                </a:solidFill>
              </a:rPr>
              <a:t>complexity</a:t>
            </a:r>
            <a:r>
              <a:rPr lang="de-DE" sz="1100" dirty="0">
                <a:solidFill>
                  <a:srgbClr val="0000FF"/>
                </a:solidFill>
              </a:rPr>
              <a:t> of </a:t>
            </a:r>
            <a:r>
              <a:rPr lang="de-DE" sz="1100" dirty="0" err="1">
                <a:solidFill>
                  <a:srgbClr val="0000FF"/>
                </a:solidFill>
              </a:rPr>
              <a:t>theorem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proving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 smtClean="0">
                <a:solidFill>
                  <a:srgbClr val="0000FF"/>
                </a:solidFill>
              </a:rPr>
              <a:t>procedures</a:t>
            </a:r>
            <a:r>
              <a:rPr lang="de-DE" sz="1100" dirty="0" smtClean="0">
                <a:solidFill>
                  <a:srgbClr val="0000FF"/>
                </a:solidFill>
              </a:rPr>
              <a:t>. </a:t>
            </a:r>
            <a:r>
              <a:rPr lang="de-DE" sz="1100" dirty="0" err="1">
                <a:solidFill>
                  <a:srgbClr val="0000FF"/>
                </a:solidFill>
              </a:rPr>
              <a:t>Proceedings</a:t>
            </a:r>
            <a:r>
              <a:rPr lang="de-DE" sz="1100" dirty="0">
                <a:solidFill>
                  <a:srgbClr val="0000FF"/>
                </a:solidFill>
              </a:rPr>
              <a:t> of </a:t>
            </a:r>
            <a:r>
              <a:rPr lang="de-DE" sz="1100" dirty="0" err="1">
                <a:solidFill>
                  <a:srgbClr val="0000FF"/>
                </a:solidFill>
              </a:rPr>
              <a:t>the</a:t>
            </a:r>
            <a:r>
              <a:rPr lang="de-DE" sz="1100" dirty="0">
                <a:solidFill>
                  <a:srgbClr val="0000FF"/>
                </a:solidFill>
              </a:rPr>
              <a:t> Third Annual ACM Symposium on </a:t>
            </a:r>
            <a:r>
              <a:rPr lang="de-DE" sz="1100" dirty="0" err="1">
                <a:solidFill>
                  <a:srgbClr val="0000FF"/>
                </a:solidFill>
              </a:rPr>
              <a:t>Theory</a:t>
            </a:r>
            <a:r>
              <a:rPr lang="de-DE" sz="1100" dirty="0">
                <a:solidFill>
                  <a:srgbClr val="0000FF"/>
                </a:solidFill>
              </a:rPr>
              <a:t> of Computing. pp. 151–</a:t>
            </a:r>
            <a:r>
              <a:rPr lang="de-DE" sz="1100" dirty="0" smtClean="0">
                <a:solidFill>
                  <a:srgbClr val="0000FF"/>
                </a:solidFill>
              </a:rPr>
              <a:t>158. </a:t>
            </a:r>
            <a:r>
              <a:rPr lang="de-DE" sz="1100" b="1" dirty="0">
                <a:solidFill>
                  <a:srgbClr val="FF0000"/>
                </a:solidFill>
              </a:rPr>
              <a:t>1971</a:t>
            </a:r>
          </a:p>
        </p:txBody>
      </p:sp>
      <p:sp>
        <p:nvSpPr>
          <p:cNvPr id="3" name="Rectangle 2"/>
          <p:cNvSpPr/>
          <p:nvPr/>
        </p:nvSpPr>
        <p:spPr>
          <a:xfrm flipH="1">
            <a:off x="7740352" y="2348880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H="1">
            <a:off x="7792008" y="2204864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7828012" y="2132856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7772720" y="2276872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7843142" y="2060848"/>
            <a:ext cx="11323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7884368" y="1958008"/>
            <a:ext cx="11323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7868269" y="1988840"/>
            <a:ext cx="11323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7910549" y="1886000"/>
            <a:ext cx="11323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7924886" y="1796916"/>
            <a:ext cx="11323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7956376" y="1726108"/>
            <a:ext cx="11323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7967166" y="1652900"/>
            <a:ext cx="11323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7997602" y="1563523"/>
            <a:ext cx="72008" cy="139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1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507" grpId="0" build="p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Karps</a:t>
            </a:r>
            <a:r>
              <a:rPr lang="de-DE" dirty="0" smtClean="0"/>
              <a:t> 21 NP-vollständige Probleme (1972)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400" dirty="0"/>
              <a:t>SATISFIABILITY: das </a:t>
            </a:r>
            <a:r>
              <a:rPr lang="de-DE" sz="1400" dirty="0">
                <a:hlinkClick r:id="rId2"/>
              </a:rPr>
              <a:t>Erfüllbarkeitsproblem der Aussagenlogik für Formeln in </a:t>
            </a:r>
            <a:r>
              <a:rPr lang="de-DE" sz="1400" dirty="0">
                <a:hlinkClick r:id="rId3"/>
              </a:rPr>
              <a:t>Konjunktiver Normalform</a:t>
            </a:r>
          </a:p>
          <a:p>
            <a:pPr marL="0" indent="0">
              <a:buNone/>
            </a:pPr>
            <a:r>
              <a:rPr lang="de-DE" sz="1400" dirty="0"/>
              <a:t>CLIQUE: </a:t>
            </a:r>
            <a:r>
              <a:rPr lang="de-DE" sz="1400" dirty="0">
                <a:hlinkClick r:id="rId4"/>
              </a:rPr>
              <a:t>Cliquenproblem</a:t>
            </a:r>
          </a:p>
          <a:p>
            <a:pPr marL="0" indent="0">
              <a:buNone/>
            </a:pPr>
            <a:r>
              <a:rPr lang="de-DE" sz="1400" dirty="0"/>
              <a:t>SET PACKING: </a:t>
            </a:r>
            <a:r>
              <a:rPr lang="de-DE" sz="1400" dirty="0">
                <a:hlinkClick r:id="rId5"/>
              </a:rPr>
              <a:t>Mengenpackungsproblem</a:t>
            </a:r>
          </a:p>
          <a:p>
            <a:pPr marL="0" indent="0">
              <a:buNone/>
            </a:pPr>
            <a:r>
              <a:rPr lang="de-DE" sz="1400" dirty="0"/>
              <a:t>VERTEX COVER: </a:t>
            </a:r>
            <a:r>
              <a:rPr lang="de-DE" sz="1400" dirty="0">
                <a:hlinkClick r:id="rId6"/>
              </a:rPr>
              <a:t>Knotenüberdeckungsproblem</a:t>
            </a:r>
          </a:p>
          <a:p>
            <a:pPr marL="457200" lvl="1" indent="0">
              <a:buNone/>
            </a:pPr>
            <a:r>
              <a:rPr lang="de-DE" sz="1200" dirty="0"/>
              <a:t>SET COVERING: </a:t>
            </a:r>
            <a:r>
              <a:rPr lang="de-DE" sz="1200" dirty="0">
                <a:hlinkClick r:id="rId7"/>
              </a:rPr>
              <a:t>Mengenüberdeckungsproblem</a:t>
            </a:r>
          </a:p>
          <a:p>
            <a:pPr marL="457200" lvl="1" indent="0">
              <a:buNone/>
            </a:pPr>
            <a:r>
              <a:rPr lang="de-DE" sz="1200" dirty="0"/>
              <a:t>FEEDBACK ARC SET: </a:t>
            </a:r>
            <a:r>
              <a:rPr lang="de-DE" sz="1200" dirty="0">
                <a:hlinkClick r:id="rId8"/>
              </a:rPr>
              <a:t>Feedback Arc Set</a:t>
            </a:r>
          </a:p>
          <a:p>
            <a:pPr marL="457200" lvl="1" indent="0">
              <a:buNone/>
            </a:pPr>
            <a:r>
              <a:rPr lang="de-DE" sz="1200" dirty="0"/>
              <a:t>FEEDBACK NODE SET: </a:t>
            </a:r>
            <a:r>
              <a:rPr lang="de-DE" sz="1200" dirty="0">
                <a:hlinkClick r:id="rId9"/>
              </a:rPr>
              <a:t>Feedback Vertex Set</a:t>
            </a:r>
          </a:p>
          <a:p>
            <a:pPr marL="457200" lvl="1" indent="0">
              <a:buNone/>
            </a:pPr>
            <a:r>
              <a:rPr lang="de-DE" sz="1200" dirty="0"/>
              <a:t>DIRECTED HAMILTONIAN CIRCUIT: siehe </a:t>
            </a:r>
            <a:r>
              <a:rPr lang="de-DE" sz="1200" dirty="0">
                <a:hlinkClick r:id="rId10"/>
              </a:rPr>
              <a:t>Hamiltonkreisproblem</a:t>
            </a:r>
          </a:p>
          <a:p>
            <a:pPr marL="914400" lvl="2" indent="0">
              <a:buNone/>
            </a:pPr>
            <a:r>
              <a:rPr lang="de-DE" sz="1200" dirty="0"/>
              <a:t>UNDIRECTED HAMILTONIAN CIRCUIT: siehe </a:t>
            </a:r>
            <a:r>
              <a:rPr lang="de-DE" sz="1200" dirty="0">
                <a:hlinkClick r:id="rId10"/>
              </a:rPr>
              <a:t>Hamiltonkreisproblem</a:t>
            </a:r>
          </a:p>
          <a:p>
            <a:pPr marL="0" indent="0">
              <a:buNone/>
            </a:pPr>
            <a:r>
              <a:rPr lang="de-DE" sz="1400" dirty="0"/>
              <a:t>0-1 INTEGER PROGRAMMING: siehe </a:t>
            </a:r>
            <a:r>
              <a:rPr lang="de-DE" sz="1400" dirty="0">
                <a:hlinkClick r:id="rId11"/>
              </a:rPr>
              <a:t>Integer Linear Programming</a:t>
            </a:r>
          </a:p>
          <a:p>
            <a:pPr marL="0" indent="0">
              <a:buNone/>
            </a:pPr>
            <a:r>
              <a:rPr lang="de-DE" sz="1400" dirty="0"/>
              <a:t>3-SAT: siehe </a:t>
            </a:r>
            <a:r>
              <a:rPr lang="de-DE" sz="1400" dirty="0">
                <a:hlinkClick r:id="rId12"/>
              </a:rPr>
              <a:t>3-SAT</a:t>
            </a:r>
          </a:p>
          <a:p>
            <a:pPr marL="0" indent="0">
              <a:buNone/>
            </a:pPr>
            <a:r>
              <a:rPr lang="de-DE" sz="1400" dirty="0"/>
              <a:t>CHROMATIC NUMBER: </a:t>
            </a:r>
            <a:r>
              <a:rPr lang="de-DE" sz="1400" dirty="0">
                <a:hlinkClick r:id="rId13"/>
              </a:rPr>
              <a:t>graph coloring problem</a:t>
            </a:r>
          </a:p>
          <a:p>
            <a:pPr marL="457200" lvl="1" indent="0">
              <a:buNone/>
            </a:pPr>
            <a:r>
              <a:rPr lang="de-DE" sz="1200" dirty="0"/>
              <a:t>CLIQUE COVER: </a:t>
            </a:r>
            <a:r>
              <a:rPr lang="de-DE" sz="1200" dirty="0">
                <a:hlinkClick r:id="rId4"/>
              </a:rPr>
              <a:t>Cliquenproblem</a:t>
            </a:r>
          </a:p>
          <a:p>
            <a:pPr marL="457200" lvl="1" indent="0">
              <a:buNone/>
            </a:pPr>
            <a:r>
              <a:rPr lang="de-DE" sz="1200" dirty="0"/>
              <a:t>EXACT COVER: </a:t>
            </a:r>
            <a:r>
              <a:rPr lang="de-DE" sz="1200" dirty="0">
                <a:hlinkClick r:id="rId14"/>
              </a:rPr>
              <a:t>Problem der exakten Überdeckung</a:t>
            </a:r>
          </a:p>
          <a:p>
            <a:pPr marL="914400" lvl="2" indent="0">
              <a:buNone/>
            </a:pPr>
            <a:r>
              <a:rPr lang="de-DE" sz="1200" dirty="0"/>
              <a:t>3-dimensional MATCHING: </a:t>
            </a:r>
            <a:r>
              <a:rPr lang="de-DE" sz="1200" dirty="0">
                <a:hlinkClick r:id="rId15"/>
              </a:rPr>
              <a:t>3-dimensional matching (</a:t>
            </a:r>
            <a:r>
              <a:rPr lang="de-DE" sz="1200" dirty="0">
                <a:hlinkClick r:id="rId16"/>
              </a:rPr>
              <a:t>Stable Marriage mit drei Geschlechtern)</a:t>
            </a:r>
          </a:p>
          <a:p>
            <a:pPr marL="914400" lvl="2" indent="0">
              <a:buNone/>
            </a:pPr>
            <a:r>
              <a:rPr lang="de-DE" sz="1200" dirty="0"/>
              <a:t>STEINER TREE: </a:t>
            </a:r>
            <a:r>
              <a:rPr lang="de-DE" sz="1200" dirty="0">
                <a:hlinkClick r:id="rId17"/>
              </a:rPr>
              <a:t>Steinerbaumproblem</a:t>
            </a:r>
          </a:p>
          <a:p>
            <a:pPr marL="914400" lvl="2" indent="0">
              <a:buNone/>
            </a:pPr>
            <a:r>
              <a:rPr lang="de-DE" sz="1200" dirty="0"/>
              <a:t>HITTING SET: </a:t>
            </a:r>
            <a:r>
              <a:rPr lang="de-DE" sz="1200" dirty="0">
                <a:hlinkClick r:id="rId18"/>
              </a:rPr>
              <a:t>Hitting-Set-Problem</a:t>
            </a:r>
          </a:p>
          <a:p>
            <a:pPr marL="914400" lvl="2" indent="0">
              <a:buNone/>
            </a:pPr>
            <a:r>
              <a:rPr lang="de-DE" sz="1200" dirty="0"/>
              <a:t>KNAPSACK: </a:t>
            </a:r>
            <a:r>
              <a:rPr lang="de-DE" sz="1200" dirty="0" smtClean="0">
                <a:solidFill>
                  <a:schemeClr val="accent1">
                    <a:lumMod val="50000"/>
                  </a:schemeClr>
                </a:solidFill>
              </a:rPr>
              <a:t>0-1-</a:t>
            </a:r>
            <a:r>
              <a:rPr lang="de-DE" sz="1200" dirty="0" smtClean="0">
                <a:hlinkClick r:id="rId19"/>
              </a:rPr>
              <a:t>Rucksackproblem</a:t>
            </a:r>
            <a:endParaRPr lang="de-DE" sz="1200" dirty="0">
              <a:hlinkClick r:id="rId19"/>
            </a:endParaRPr>
          </a:p>
          <a:p>
            <a:pPr marL="1371600" lvl="3" indent="0">
              <a:buNone/>
            </a:pPr>
            <a:r>
              <a:rPr lang="de-DE" sz="1100" dirty="0"/>
              <a:t>JOB SEQUENCING: </a:t>
            </a:r>
            <a:r>
              <a:rPr lang="de-DE" sz="1100" dirty="0">
                <a:hlinkClick r:id="rId20"/>
              </a:rPr>
              <a:t>Job sequencing</a:t>
            </a:r>
          </a:p>
          <a:p>
            <a:pPr marL="1371600" lvl="3" indent="0">
              <a:buNone/>
            </a:pPr>
            <a:r>
              <a:rPr lang="de-DE" sz="1100" dirty="0"/>
              <a:t>PARTITION: </a:t>
            </a:r>
            <a:r>
              <a:rPr lang="de-DE" sz="1100" dirty="0">
                <a:hlinkClick r:id="rId21"/>
              </a:rPr>
              <a:t>Partitionsproblem</a:t>
            </a:r>
          </a:p>
          <a:p>
            <a:pPr marL="0" indent="0">
              <a:buNone/>
            </a:pPr>
            <a:r>
              <a:rPr lang="de-DE" sz="1400" dirty="0"/>
              <a:t>MAX-CUT: </a:t>
            </a:r>
            <a:r>
              <a:rPr lang="de-DE" sz="1400" dirty="0">
                <a:hlinkClick r:id="rId22"/>
              </a:rPr>
              <a:t>Maximaler Schnitt</a:t>
            </a: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844480" y="4941168"/>
            <a:ext cx="3048000" cy="1323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000" b="1" dirty="0" err="1" smtClean="0"/>
              <a:t>Seit</a:t>
            </a:r>
            <a:r>
              <a:rPr lang="en-US" sz="2000" b="1" dirty="0" smtClean="0"/>
              <a:t> 1972 </a:t>
            </a:r>
            <a:r>
              <a:rPr lang="en-US" sz="2000" b="1" dirty="0" err="1" smtClean="0"/>
              <a:t>wurden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mehr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als</a:t>
            </a:r>
            <a:r>
              <a:rPr lang="en-US" sz="2000" b="1" dirty="0" smtClean="0"/>
              <a:t> 10000 </a:t>
            </a:r>
            <a:r>
              <a:rPr lang="en-US" sz="2000" b="1" dirty="0" err="1" smtClean="0"/>
              <a:t>Probleme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als</a:t>
            </a:r>
            <a:r>
              <a:rPr lang="en-US" sz="2000" b="1" dirty="0" smtClean="0"/>
              <a:t> NP-</a:t>
            </a:r>
            <a:r>
              <a:rPr lang="en-US" sz="2000" b="1" dirty="0" err="1" smtClean="0"/>
              <a:t>vollständig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charakteristiert</a:t>
            </a:r>
            <a:endParaRPr lang="en-US" sz="2000" dirty="0"/>
          </a:p>
        </p:txBody>
      </p:sp>
      <p:sp>
        <p:nvSpPr>
          <p:cNvPr id="6" name="Ovale Legende 5"/>
          <p:cNvSpPr/>
          <p:nvPr/>
        </p:nvSpPr>
        <p:spPr>
          <a:xfrm>
            <a:off x="3275856" y="6078167"/>
            <a:ext cx="3096344" cy="764704"/>
          </a:xfrm>
          <a:prstGeom prst="wedgeEllipseCallout">
            <a:avLst>
              <a:gd name="adj1" fmla="val -66678"/>
              <a:gd name="adj2" fmla="val -632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Maximaler, nicht minimaler Schnitt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09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2952105"/>
          </a:xfrm>
        </p:spPr>
        <p:txBody>
          <a:bodyPr/>
          <a:lstStyle/>
          <a:p>
            <a:r>
              <a:rPr lang="de-DE" dirty="0" smtClean="0"/>
              <a:t>Referenzproblem</a:t>
            </a:r>
          </a:p>
          <a:p>
            <a:r>
              <a:rPr lang="de-DE" dirty="0" smtClean="0"/>
              <a:t>Algorithmische Lösungen für spezielle </a:t>
            </a:r>
            <a:r>
              <a:rPr lang="de-DE" smtClean="0"/>
              <a:t>Eingaben von </a:t>
            </a:r>
            <a:r>
              <a:rPr lang="de-DE" dirty="0" smtClean="0"/>
              <a:t>SAT sind auch für die Lösung anderer Probleme sehr interessant</a:t>
            </a:r>
          </a:p>
          <a:p>
            <a:r>
              <a:rPr lang="de-DE" dirty="0" smtClean="0"/>
              <a:t>Neue Entwurfsmuster für Algorithmen erweitern Ihren Erfahrungsschatz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411760" y="594928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Davis, Martin; </a:t>
            </a:r>
            <a:r>
              <a:rPr lang="de-DE" sz="1400" dirty="0" err="1">
                <a:solidFill>
                  <a:srgbClr val="0000FF"/>
                </a:solidFill>
              </a:rPr>
              <a:t>Logemann</a:t>
            </a:r>
            <a:r>
              <a:rPr lang="de-DE" sz="1400" dirty="0">
                <a:solidFill>
                  <a:srgbClr val="0000FF"/>
                </a:solidFill>
              </a:rPr>
              <a:t>, George; </a:t>
            </a:r>
            <a:r>
              <a:rPr lang="de-DE" sz="1400" dirty="0" err="1">
                <a:solidFill>
                  <a:srgbClr val="0000FF"/>
                </a:solidFill>
              </a:rPr>
              <a:t>Loveland</a:t>
            </a:r>
            <a:r>
              <a:rPr lang="de-DE" sz="1400" dirty="0">
                <a:solidFill>
                  <a:srgbClr val="0000FF"/>
                </a:solidFill>
              </a:rPr>
              <a:t>, </a:t>
            </a:r>
            <a:r>
              <a:rPr lang="de-DE" sz="1400" dirty="0" smtClean="0">
                <a:solidFill>
                  <a:srgbClr val="0000FF"/>
                </a:solidFill>
              </a:rPr>
              <a:t>Donald. A </a:t>
            </a:r>
            <a:r>
              <a:rPr lang="de-DE" sz="1400" dirty="0" err="1">
                <a:solidFill>
                  <a:srgbClr val="0000FF"/>
                </a:solidFill>
              </a:rPr>
              <a:t>Machine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Program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for</a:t>
            </a:r>
            <a:r>
              <a:rPr lang="de-DE" sz="1400" dirty="0">
                <a:solidFill>
                  <a:srgbClr val="0000FF"/>
                </a:solidFill>
              </a:rPr>
              <a:t> Theorem </a:t>
            </a:r>
            <a:r>
              <a:rPr lang="de-DE" sz="1400" dirty="0" err="1" smtClean="0">
                <a:solidFill>
                  <a:srgbClr val="0000FF"/>
                </a:solidFill>
              </a:rPr>
              <a:t>Proving</a:t>
            </a:r>
            <a:r>
              <a:rPr lang="de-DE" sz="1400" dirty="0" smtClean="0">
                <a:solidFill>
                  <a:srgbClr val="0000FF"/>
                </a:solidFill>
              </a:rPr>
              <a:t>. </a:t>
            </a:r>
            <a:r>
              <a:rPr lang="de-DE" sz="1400" dirty="0">
                <a:solidFill>
                  <a:srgbClr val="0000FF"/>
                </a:solidFill>
              </a:rPr>
              <a:t>Communications of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ACM 5 (7): 394–</a:t>
            </a:r>
            <a:r>
              <a:rPr lang="de-DE" sz="1400" dirty="0" smtClean="0">
                <a:solidFill>
                  <a:srgbClr val="0000FF"/>
                </a:solidFill>
              </a:rPr>
              <a:t>397, </a:t>
            </a:r>
            <a:r>
              <a:rPr lang="de-DE" sz="1400" b="1" dirty="0">
                <a:solidFill>
                  <a:srgbClr val="FF0000"/>
                </a:solidFill>
              </a:rPr>
              <a:t>1962</a:t>
            </a:r>
          </a:p>
        </p:txBody>
      </p:sp>
      <p:sp>
        <p:nvSpPr>
          <p:cNvPr id="6" name="Rechteck 5"/>
          <p:cNvSpPr/>
          <p:nvPr/>
        </p:nvSpPr>
        <p:spPr>
          <a:xfrm>
            <a:off x="2426358" y="5373216"/>
            <a:ext cx="4953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Davis, Martin; Putnam, </a:t>
            </a:r>
            <a:r>
              <a:rPr lang="de-DE" sz="1400" dirty="0" smtClean="0">
                <a:solidFill>
                  <a:srgbClr val="0000FF"/>
                </a:solidFill>
              </a:rPr>
              <a:t>Hilary. A </a:t>
            </a:r>
            <a:r>
              <a:rPr lang="de-DE" sz="1400" dirty="0">
                <a:solidFill>
                  <a:srgbClr val="0000FF"/>
                </a:solidFill>
              </a:rPr>
              <a:t>Computing </a:t>
            </a:r>
            <a:r>
              <a:rPr lang="de-DE" sz="1400" dirty="0" err="1">
                <a:solidFill>
                  <a:srgbClr val="0000FF"/>
                </a:solidFill>
              </a:rPr>
              <a:t>Procedure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for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Quantification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 smtClean="0">
                <a:solidFill>
                  <a:srgbClr val="0000FF"/>
                </a:solidFill>
              </a:rPr>
              <a:t>Theory</a:t>
            </a:r>
            <a:r>
              <a:rPr lang="de-DE" sz="1400" dirty="0" smtClean="0">
                <a:solidFill>
                  <a:srgbClr val="0000FF"/>
                </a:solidFill>
              </a:rPr>
              <a:t>. </a:t>
            </a:r>
            <a:r>
              <a:rPr lang="de-DE" sz="1400" dirty="0">
                <a:solidFill>
                  <a:srgbClr val="0000FF"/>
                </a:solidFill>
              </a:rPr>
              <a:t>Journal of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ACM 7 (3): 201–</a:t>
            </a:r>
            <a:r>
              <a:rPr lang="de-DE" sz="1400" dirty="0" smtClean="0">
                <a:solidFill>
                  <a:srgbClr val="0000FF"/>
                </a:solidFill>
              </a:rPr>
              <a:t>215, </a:t>
            </a:r>
            <a:r>
              <a:rPr lang="de-DE" sz="1400" b="1" dirty="0">
                <a:solidFill>
                  <a:srgbClr val="FF0000"/>
                </a:solidFill>
              </a:rPr>
              <a:t>1960</a:t>
            </a:r>
          </a:p>
        </p:txBody>
      </p:sp>
    </p:spTree>
    <p:extLst>
      <p:ext uri="{BB962C8B-B14F-4D97-AF65-F5344CB8AC3E}">
        <p14:creationId xmlns:p14="http://schemas.microsoft.com/office/powerpoint/2010/main" val="303794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6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738554"/>
              </p:ext>
            </p:extLst>
          </p:nvPr>
        </p:nvGraphicFramePr>
        <p:xfrm>
          <a:off x="622300" y="1254125"/>
          <a:ext cx="78867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" name="Formel" r:id="rId3" imgW="3810000" imgH="203200" progId="Equation.3">
                  <p:embed/>
                </p:oleObj>
              </mc:Choice>
              <mc:Fallback>
                <p:oleObj name="Formel" r:id="rId3" imgW="3810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1254125"/>
                        <a:ext cx="788670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4865688" y="1835150"/>
            <a:ext cx="190925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smtClean="0">
                <a:solidFill>
                  <a:schemeClr val="tx1"/>
                </a:solidFill>
                <a:latin typeface="Arial" charset="0"/>
              </a:rPr>
              <a:t>Pure Literal?</a:t>
            </a:r>
            <a:endParaRPr lang="en-US" sz="2200" b="1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53642" name="AutoShape 10"/>
          <p:cNvSpPr>
            <a:spLocks noChangeArrowheads="1"/>
          </p:cNvSpPr>
          <p:nvPr/>
        </p:nvSpPr>
        <p:spPr bwMode="auto">
          <a:xfrm>
            <a:off x="4479925" y="1790700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36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DPLL-</a:t>
            </a:r>
            <a:r>
              <a:rPr lang="en-US" dirty="0" err="1" smtClean="0"/>
              <a:t>Prozedur</a:t>
            </a:r>
            <a:r>
              <a:rPr lang="en-US" dirty="0" smtClean="0"/>
              <a:t>: </a:t>
            </a:r>
            <a:r>
              <a:rPr lang="en-US" dirty="0" err="1" smtClean="0"/>
              <a:t>Hauptidee</a:t>
            </a:r>
            <a:endParaRPr lang="en-US" dirty="0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197960"/>
              </p:ext>
            </p:extLst>
          </p:nvPr>
        </p:nvGraphicFramePr>
        <p:xfrm>
          <a:off x="1601788" y="2576264"/>
          <a:ext cx="62309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" name="Formel" r:id="rId5" imgW="3009600" imgH="203040" progId="Equation.3">
                  <p:embed/>
                </p:oleObj>
              </mc:Choice>
              <mc:Fallback>
                <p:oleObj name="Formel" r:id="rId5" imgW="3009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2576264"/>
                        <a:ext cx="623093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7344494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1691680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V="1">
            <a:off x="1891184" y="1340768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V="1">
            <a:off x="7452320" y="1340768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1043608" y="3356992"/>
            <a:ext cx="723787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2"/>
                </a:solidFill>
              </a:rPr>
              <a:t>Entwurfsmuster: 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 smtClean="0"/>
              <a:t>Identifiziere „leichte“ Teile der Eingabe 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 smtClean="0"/>
              <a:t>Löse die leichten Teile zur Verkleinerung der Eingabe</a:t>
            </a:r>
            <a:endParaRPr lang="de-DE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04234"/>
            <a:ext cx="7063505" cy="63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8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5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6" grpId="0" autoUpdateAnimBg="0"/>
      <p:bldP spid="453642" grpId="0" animBg="1"/>
      <p:bldP spid="13" grpId="0" animBg="1"/>
      <p:bldP spid="14" grpId="0" animBg="1"/>
      <p:bldP spid="15" grpId="0" animBg="1"/>
      <p:bldP spid="16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TSP: Beispiel für ein schwieriges Problem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5328369"/>
          </a:xfrm>
        </p:spPr>
        <p:txBody>
          <a:bodyPr/>
          <a:lstStyle/>
          <a:p>
            <a:r>
              <a:rPr lang="de-DE" sz="2400" dirty="0" smtClean="0"/>
              <a:t>Problem des Handlungsreisenden</a:t>
            </a:r>
            <a:br>
              <a:rPr lang="de-DE" sz="2400" dirty="0" smtClean="0"/>
            </a:br>
            <a:r>
              <a:rPr lang="de-DE" sz="2400" dirty="0" smtClean="0"/>
              <a:t>(</a:t>
            </a:r>
            <a:r>
              <a:rPr lang="de-DE" sz="2400" dirty="0" err="1" smtClean="0">
                <a:solidFill>
                  <a:srgbClr val="0000FF"/>
                </a:solidFill>
              </a:rPr>
              <a:t>Traveling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Salesman</a:t>
            </a:r>
            <a:r>
              <a:rPr lang="de-DE" sz="2400" dirty="0" smtClean="0">
                <a:solidFill>
                  <a:srgbClr val="0000FF"/>
                </a:solidFill>
              </a:rPr>
              <a:t> Problem, TSP</a:t>
            </a:r>
            <a:r>
              <a:rPr lang="de-DE" sz="2400" dirty="0" smtClean="0"/>
              <a:t>)</a:t>
            </a:r>
          </a:p>
          <a:p>
            <a:pPr lvl="1"/>
            <a:r>
              <a:rPr lang="de-DE" sz="2000" dirty="0" smtClean="0">
                <a:solidFill>
                  <a:schemeClr val="accent2"/>
                </a:solidFill>
              </a:rPr>
              <a:t>Eingabe: </a:t>
            </a:r>
            <a:r>
              <a:rPr lang="de-DE" sz="2000" dirty="0" err="1" smtClean="0"/>
              <a:t>Ungerichteter</a:t>
            </a:r>
            <a:r>
              <a:rPr lang="de-DE" sz="2000" dirty="0" smtClean="0"/>
              <a:t> Graph</a:t>
            </a:r>
            <a:br>
              <a:rPr lang="de-DE" sz="2000" dirty="0" smtClean="0"/>
            </a:br>
            <a:r>
              <a:rPr lang="de-DE" sz="2000" dirty="0" smtClean="0"/>
              <a:t>mit Längen als Beschriftungen für Kanten</a:t>
            </a:r>
          </a:p>
          <a:p>
            <a:pPr lvl="1"/>
            <a:r>
              <a:rPr lang="de-DE" sz="2000" dirty="0" smtClean="0">
                <a:solidFill>
                  <a:srgbClr val="333399"/>
                </a:solidFill>
              </a:rPr>
              <a:t>Ausgabe: </a:t>
            </a:r>
            <a:r>
              <a:rPr lang="de-DE" sz="2000" dirty="0" smtClean="0"/>
              <a:t>Kürzeste Tour, auf der </a:t>
            </a:r>
            <a:br>
              <a:rPr lang="de-DE" sz="2000" dirty="0" smtClean="0"/>
            </a:br>
            <a:r>
              <a:rPr lang="de-DE" sz="2000" dirty="0" smtClean="0"/>
              <a:t>alle Knoten genau einmal vorkommen</a:t>
            </a:r>
          </a:p>
          <a:p>
            <a:r>
              <a:rPr lang="de-DE" sz="2400" dirty="0" smtClean="0"/>
              <a:t>Entscheidungsproblem (</a:t>
            </a:r>
            <a:r>
              <a:rPr lang="de-DE" sz="2400" dirty="0" err="1" smtClean="0">
                <a:solidFill>
                  <a:srgbClr val="0000FF"/>
                </a:solidFill>
              </a:rPr>
              <a:t>k</a:t>
            </a:r>
            <a:r>
              <a:rPr lang="de-DE" sz="2400" dirty="0" smtClean="0">
                <a:solidFill>
                  <a:srgbClr val="0000FF"/>
                </a:solidFill>
              </a:rPr>
              <a:t>-TSP</a:t>
            </a:r>
            <a:r>
              <a:rPr lang="de-DE" sz="2400" dirty="0" smtClean="0"/>
              <a:t>): </a:t>
            </a:r>
            <a:br>
              <a:rPr lang="de-DE" sz="2400" dirty="0" smtClean="0"/>
            </a:br>
            <a:r>
              <a:rPr lang="de-DE" sz="2400" dirty="0" smtClean="0"/>
              <a:t>Gibt es Tour mit Kantenkosten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≤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400" dirty="0" smtClean="0"/>
              <a:t>? </a:t>
            </a:r>
          </a:p>
          <a:p>
            <a:r>
              <a:rPr lang="de-DE" sz="2400" dirty="0" smtClean="0"/>
              <a:t>Bester bekannter vollständiger Algorithmus in </a:t>
            </a:r>
            <a:r>
              <a:rPr lang="en-US" sz="2000" dirty="0" smtClean="0">
                <a:solidFill>
                  <a:srgbClr val="008A87"/>
                </a:solidFill>
              </a:rPr>
              <a:t>O</a:t>
            </a:r>
            <a:r>
              <a:rPr lang="en-US" sz="2000" dirty="0">
                <a:solidFill>
                  <a:srgbClr val="008A87"/>
                </a:solidFill>
              </a:rPr>
              <a:t>(</a:t>
            </a:r>
            <a:r>
              <a:rPr lang="en-US" sz="2000" dirty="0" smtClean="0">
                <a:solidFill>
                  <a:srgbClr val="008A87"/>
                </a:solidFill>
              </a:rPr>
              <a:t>n∙2</a:t>
            </a:r>
            <a:r>
              <a:rPr lang="en-US" sz="2000" baseline="30000" dirty="0" smtClean="0">
                <a:solidFill>
                  <a:srgbClr val="008A87"/>
                </a:solidFill>
              </a:rPr>
              <a:t>n</a:t>
            </a:r>
            <a:r>
              <a:rPr lang="en-US" sz="2000" dirty="0">
                <a:solidFill>
                  <a:srgbClr val="008A87"/>
                </a:solidFill>
              </a:rPr>
              <a:t>)</a:t>
            </a:r>
            <a:r>
              <a:rPr lang="en-US" sz="2000" dirty="0"/>
              <a:t> </a:t>
            </a:r>
          </a:p>
          <a:p>
            <a:r>
              <a:rPr lang="de-DE" sz="2400" dirty="0" smtClean="0"/>
              <a:t>Das Problem muss z.Zt. als </a:t>
            </a:r>
            <a:r>
              <a:rPr lang="de-DE" sz="2400" dirty="0" err="1" smtClean="0">
                <a:solidFill>
                  <a:srgbClr val="0000FF"/>
                </a:solidFill>
              </a:rPr>
              <a:t>intraktabel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smtClean="0"/>
              <a:t>klassifiziert werden</a:t>
            </a:r>
          </a:p>
          <a:p>
            <a:r>
              <a:rPr lang="de-DE" sz="2400" dirty="0" smtClean="0"/>
              <a:t>Interessant: </a:t>
            </a:r>
            <a:r>
              <a:rPr lang="de-DE" sz="2400" dirty="0" smtClean="0">
                <a:solidFill>
                  <a:srgbClr val="0000FF"/>
                </a:solidFill>
              </a:rPr>
              <a:t>Geg. Lösung (Tour ≤</a:t>
            </a:r>
            <a:r>
              <a:rPr lang="de-DE" sz="2400" dirty="0" err="1" smtClean="0">
                <a:solidFill>
                  <a:srgbClr val="0000FF"/>
                </a:solidFill>
              </a:rPr>
              <a:t>k</a:t>
            </a:r>
            <a:r>
              <a:rPr lang="de-DE" sz="2400" dirty="0" smtClean="0">
                <a:solidFill>
                  <a:srgbClr val="0000FF"/>
                </a:solidFill>
              </a:rPr>
              <a:t>) polynomiell </a:t>
            </a:r>
            <a:r>
              <a:rPr lang="de-DE" sz="2400" dirty="0" err="1" smtClean="0">
                <a:solidFill>
                  <a:srgbClr val="0000FF"/>
                </a:solidFill>
              </a:rPr>
              <a:t>verifzierbar</a:t>
            </a:r>
            <a:r>
              <a:rPr lang="de-DE" sz="2400" dirty="0" smtClean="0">
                <a:solidFill>
                  <a:srgbClr val="0000FF"/>
                </a:solidFill>
              </a:rPr>
              <a:t>!</a:t>
            </a:r>
          </a:p>
          <a:p>
            <a:r>
              <a:rPr lang="de-DE" sz="2400" dirty="0" smtClean="0"/>
              <a:t>Also: </a:t>
            </a:r>
            <a:r>
              <a:rPr lang="de-DE" sz="2400" dirty="0" smtClean="0">
                <a:solidFill>
                  <a:srgbClr val="0000FF"/>
                </a:solidFill>
              </a:rPr>
              <a:t>Raten und </a:t>
            </a:r>
            <a:r>
              <a:rPr lang="de-DE" sz="2400" dirty="0" err="1" smtClean="0">
                <a:solidFill>
                  <a:srgbClr val="0000FF"/>
                </a:solidFill>
              </a:rPr>
              <a:t>polynomiell</a:t>
            </a:r>
            <a:r>
              <a:rPr lang="de-DE" sz="2400" dirty="0" smtClean="0">
                <a:solidFill>
                  <a:srgbClr val="0000FF"/>
                </a:solidFill>
              </a:rPr>
              <a:t> verifizieren</a:t>
            </a:r>
          </a:p>
          <a:p>
            <a:r>
              <a:rPr lang="de-DE" sz="2400" dirty="0" smtClean="0"/>
              <a:t>Von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k</a:t>
            </a:r>
            <a:r>
              <a:rPr lang="de-DE" sz="2400" dirty="0" smtClean="0">
                <a:solidFill>
                  <a:srgbClr val="0000FF"/>
                </a:solidFill>
              </a:rPr>
              <a:t>-TSP </a:t>
            </a:r>
            <a:r>
              <a:rPr lang="de-DE" sz="2400" dirty="0" smtClean="0"/>
              <a:t>zu</a:t>
            </a:r>
            <a:r>
              <a:rPr lang="de-DE" sz="2400" dirty="0" smtClean="0">
                <a:solidFill>
                  <a:srgbClr val="0000FF"/>
                </a:solidFill>
              </a:rPr>
              <a:t> TSP</a:t>
            </a:r>
            <a:r>
              <a:rPr lang="de-DE" sz="2400" dirty="0" smtClean="0"/>
              <a:t>?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304384" y="2057400"/>
            <a:ext cx="2057400" cy="2438400"/>
            <a:chOff x="4176" y="1296"/>
            <a:chExt cx="1296" cy="1536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4224" y="1968"/>
              <a:ext cx="33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H="1">
              <a:off x="4176" y="1344"/>
              <a:ext cx="384" cy="6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4608" y="2016"/>
              <a:ext cx="144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4800" y="2544"/>
              <a:ext cx="624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 flipV="1">
              <a:off x="5280" y="1440"/>
              <a:ext cx="192" cy="13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 flipV="1">
              <a:off x="4608" y="1296"/>
              <a:ext cx="624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228184" y="1752600"/>
            <a:ext cx="2297113" cy="2895600"/>
            <a:chOff x="4128" y="1104"/>
            <a:chExt cx="1447" cy="1824"/>
          </a:xfrm>
        </p:grpSpPr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4128" y="1248"/>
              <a:ext cx="1392" cy="1680"/>
              <a:chOff x="4128" y="1248"/>
              <a:chExt cx="1392" cy="1680"/>
            </a:xfrm>
          </p:grpSpPr>
          <p:sp>
            <p:nvSpPr>
              <p:cNvPr id="39" name="Oval 13"/>
              <p:cNvSpPr>
                <a:spLocks noChangeArrowheads="1"/>
              </p:cNvSpPr>
              <p:nvPr/>
            </p:nvSpPr>
            <p:spPr bwMode="auto">
              <a:xfrm>
                <a:off x="4512" y="124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" name="Oval 14"/>
              <p:cNvSpPr>
                <a:spLocks noChangeArrowheads="1"/>
              </p:cNvSpPr>
              <p:nvPr/>
            </p:nvSpPr>
            <p:spPr bwMode="auto">
              <a:xfrm>
                <a:off x="4128" y="201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Oval 15"/>
              <p:cNvSpPr>
                <a:spLocks noChangeArrowheads="1"/>
              </p:cNvSpPr>
              <p:nvPr/>
            </p:nvSpPr>
            <p:spPr bwMode="auto">
              <a:xfrm>
                <a:off x="4560" y="192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" name="Oval 16"/>
              <p:cNvSpPr>
                <a:spLocks noChangeArrowheads="1"/>
              </p:cNvSpPr>
              <p:nvPr/>
            </p:nvSpPr>
            <p:spPr bwMode="auto">
              <a:xfrm>
                <a:off x="5232" y="134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" name="Oval 17"/>
              <p:cNvSpPr>
                <a:spLocks noChangeArrowheads="1"/>
              </p:cNvSpPr>
              <p:nvPr/>
            </p:nvSpPr>
            <p:spPr bwMode="auto">
              <a:xfrm>
                <a:off x="4704" y="249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" name="Oval 18"/>
              <p:cNvSpPr>
                <a:spLocks noChangeArrowheads="1"/>
              </p:cNvSpPr>
              <p:nvPr/>
            </p:nvSpPr>
            <p:spPr bwMode="auto">
              <a:xfrm>
                <a:off x="5424" y="283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4" name="Group 19"/>
            <p:cNvGrpSpPr>
              <a:grpSpLocks/>
            </p:cNvGrpSpPr>
            <p:nvPr/>
          </p:nvGrpSpPr>
          <p:grpSpPr bwMode="auto">
            <a:xfrm>
              <a:off x="4176" y="1104"/>
              <a:ext cx="1399" cy="1750"/>
              <a:chOff x="4176" y="1104"/>
              <a:chExt cx="1399" cy="1750"/>
            </a:xfrm>
          </p:grpSpPr>
          <p:sp>
            <p:nvSpPr>
              <p:cNvPr id="15" name="Line 20"/>
              <p:cNvSpPr>
                <a:spLocks noChangeShapeType="1"/>
              </p:cNvSpPr>
              <p:nvPr/>
            </p:nvSpPr>
            <p:spPr bwMode="auto">
              <a:xfrm flipH="1">
                <a:off x="4176" y="1344"/>
                <a:ext cx="384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" name="Line 21"/>
              <p:cNvSpPr>
                <a:spLocks noChangeShapeType="1"/>
              </p:cNvSpPr>
              <p:nvPr/>
            </p:nvSpPr>
            <p:spPr bwMode="auto">
              <a:xfrm flipV="1">
                <a:off x="4224" y="1968"/>
                <a:ext cx="33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>
                <a:off x="4608" y="2016"/>
                <a:ext cx="144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>
                <a:off x="4800" y="2544"/>
                <a:ext cx="651" cy="3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 flipH="1" flipV="1">
                <a:off x="5280" y="1440"/>
                <a:ext cx="192" cy="13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" name="Line 25"/>
              <p:cNvSpPr>
                <a:spLocks noChangeShapeType="1"/>
              </p:cNvSpPr>
              <p:nvPr/>
            </p:nvSpPr>
            <p:spPr bwMode="auto">
              <a:xfrm flipH="1" flipV="1">
                <a:off x="4608" y="1296"/>
                <a:ext cx="62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" name="Line 26"/>
              <p:cNvSpPr>
                <a:spLocks noChangeShapeType="1"/>
              </p:cNvSpPr>
              <p:nvPr/>
            </p:nvSpPr>
            <p:spPr bwMode="auto">
              <a:xfrm>
                <a:off x="4560" y="1344"/>
                <a:ext cx="48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" name="Line 27"/>
              <p:cNvSpPr>
                <a:spLocks noChangeShapeType="1"/>
              </p:cNvSpPr>
              <p:nvPr/>
            </p:nvSpPr>
            <p:spPr bwMode="auto">
              <a:xfrm>
                <a:off x="4593" y="1329"/>
                <a:ext cx="879" cy="15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" name="Line 28"/>
              <p:cNvSpPr>
                <a:spLocks noChangeShapeType="1"/>
              </p:cNvSpPr>
              <p:nvPr/>
            </p:nvSpPr>
            <p:spPr bwMode="auto">
              <a:xfrm>
                <a:off x="4653" y="1971"/>
                <a:ext cx="795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" name="Line 29"/>
              <p:cNvSpPr>
                <a:spLocks noChangeShapeType="1"/>
              </p:cNvSpPr>
              <p:nvPr/>
            </p:nvSpPr>
            <p:spPr bwMode="auto">
              <a:xfrm flipH="1">
                <a:off x="4638" y="1428"/>
                <a:ext cx="609" cy="4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" name="Line 30"/>
              <p:cNvSpPr>
                <a:spLocks noChangeShapeType="1"/>
              </p:cNvSpPr>
              <p:nvPr/>
            </p:nvSpPr>
            <p:spPr bwMode="auto">
              <a:xfrm>
                <a:off x="4215" y="2091"/>
                <a:ext cx="492" cy="4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" name="Line 31"/>
              <p:cNvSpPr>
                <a:spLocks noChangeShapeType="1"/>
              </p:cNvSpPr>
              <p:nvPr/>
            </p:nvSpPr>
            <p:spPr bwMode="auto">
              <a:xfrm flipH="1">
                <a:off x="4785" y="1440"/>
                <a:ext cx="480" cy="10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Text Box 32"/>
              <p:cNvSpPr txBox="1">
                <a:spLocks noChangeArrowheads="1"/>
              </p:cNvSpPr>
              <p:nvPr/>
            </p:nvSpPr>
            <p:spPr bwMode="auto">
              <a:xfrm>
                <a:off x="4184" y="1524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5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28" name="Text Box 33"/>
              <p:cNvSpPr txBox="1">
                <a:spLocks noChangeArrowheads="1"/>
              </p:cNvSpPr>
              <p:nvPr/>
            </p:nvSpPr>
            <p:spPr bwMode="auto">
              <a:xfrm>
                <a:off x="4262" y="2184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9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29" name="Text Box 34"/>
              <p:cNvSpPr txBox="1">
                <a:spLocks noChangeArrowheads="1"/>
              </p:cNvSpPr>
              <p:nvPr/>
            </p:nvSpPr>
            <p:spPr bwMode="auto">
              <a:xfrm>
                <a:off x="4292" y="1758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8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0" name="Text Box 35"/>
              <p:cNvSpPr txBox="1">
                <a:spLocks noChangeArrowheads="1"/>
              </p:cNvSpPr>
              <p:nvPr/>
            </p:nvSpPr>
            <p:spPr bwMode="auto">
              <a:xfrm>
                <a:off x="4349" y="1596"/>
                <a:ext cx="35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10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1" name="Text Box 36"/>
              <p:cNvSpPr txBox="1">
                <a:spLocks noChangeArrowheads="1"/>
              </p:cNvSpPr>
              <p:nvPr/>
            </p:nvSpPr>
            <p:spPr bwMode="auto">
              <a:xfrm>
                <a:off x="4703" y="1404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4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4943" y="2166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5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5366" y="1827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3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4823" y="1104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2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5" name="Text Box 40"/>
              <p:cNvSpPr txBox="1">
                <a:spLocks noChangeArrowheads="1"/>
              </p:cNvSpPr>
              <p:nvPr/>
            </p:nvSpPr>
            <p:spPr bwMode="auto">
              <a:xfrm>
                <a:off x="4889" y="1413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9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6" name="Text Box 41"/>
              <p:cNvSpPr txBox="1">
                <a:spLocks noChangeArrowheads="1"/>
              </p:cNvSpPr>
              <p:nvPr/>
            </p:nvSpPr>
            <p:spPr bwMode="auto">
              <a:xfrm>
                <a:off x="5054" y="1755"/>
                <a:ext cx="37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11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7" name="Text Box 42"/>
              <p:cNvSpPr txBox="1">
                <a:spLocks noChangeArrowheads="1"/>
              </p:cNvSpPr>
              <p:nvPr/>
            </p:nvSpPr>
            <p:spPr bwMode="auto">
              <a:xfrm>
                <a:off x="4487" y="2061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6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8" name="Text Box 43"/>
              <p:cNvSpPr txBox="1">
                <a:spLocks noChangeArrowheads="1"/>
              </p:cNvSpPr>
              <p:nvPr/>
            </p:nvSpPr>
            <p:spPr bwMode="auto">
              <a:xfrm>
                <a:off x="4916" y="2604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7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2657848" y="6309320"/>
            <a:ext cx="3642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Kantengewichte</a:t>
            </a:r>
            <a:r>
              <a:rPr lang="en-US" dirty="0" smtClean="0"/>
              <a:t> = 1: Hamilton-</a:t>
            </a:r>
            <a:r>
              <a:rPr lang="en-US" dirty="0" err="1" smtClean="0"/>
              <a:t>Kreis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438378" y="71022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8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634" name="Object 2"/>
          <p:cNvGraphicFramePr>
            <a:graphicFrameLocks noChangeAspect="1"/>
          </p:cNvGraphicFramePr>
          <p:nvPr/>
        </p:nvGraphicFramePr>
        <p:xfrm>
          <a:off x="1449388" y="1254125"/>
          <a:ext cx="62309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2" name="Equation" r:id="rId3" imgW="3009600" imgH="203040" progId="Equation.DSMT4">
                  <p:embed/>
                </p:oleObj>
              </mc:Choice>
              <mc:Fallback>
                <p:oleObj name="Equation" r:id="rId3" imgW="300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1254125"/>
                        <a:ext cx="623093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7911"/>
            <a:ext cx="6768752" cy="610164"/>
          </a:xfrm>
          <a:prstGeom prst="rect">
            <a:avLst/>
          </a:prstGeom>
        </p:spPr>
      </p:pic>
      <p:graphicFrame>
        <p:nvGraphicFramePr>
          <p:cNvPr id="453635" name="Object 3"/>
          <p:cNvGraphicFramePr>
            <a:graphicFrameLocks noChangeAspect="1"/>
          </p:cNvGraphicFramePr>
          <p:nvPr/>
        </p:nvGraphicFramePr>
        <p:xfrm>
          <a:off x="2749550" y="2406650"/>
          <a:ext cx="36306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3" name="Formel" r:id="rId6" imgW="1752480" imgH="203040" progId="Equation.3">
                  <p:embed/>
                </p:oleObj>
              </mc:Choice>
              <mc:Fallback>
                <p:oleObj name="Formel" r:id="rId6" imgW="1752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2406650"/>
                        <a:ext cx="363061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4865688" y="1835150"/>
            <a:ext cx="24983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 smtClean="0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p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= T</a:t>
            </a:r>
          </a:p>
        </p:txBody>
      </p:sp>
      <p:sp>
        <p:nvSpPr>
          <p:cNvPr id="453637" name="Line 5"/>
          <p:cNvSpPr>
            <a:spLocks noChangeShapeType="1"/>
          </p:cNvSpPr>
          <p:nvPr/>
        </p:nvSpPr>
        <p:spPr bwMode="auto">
          <a:xfrm>
            <a:off x="7248525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8" name="Line 6"/>
          <p:cNvSpPr>
            <a:spLocks noChangeShapeType="1"/>
          </p:cNvSpPr>
          <p:nvPr/>
        </p:nvSpPr>
        <p:spPr bwMode="auto">
          <a:xfrm flipV="1">
            <a:off x="5473700" y="1311275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9" name="Line 7"/>
          <p:cNvSpPr>
            <a:spLocks noChangeShapeType="1"/>
          </p:cNvSpPr>
          <p:nvPr/>
        </p:nvSpPr>
        <p:spPr bwMode="auto">
          <a:xfrm flipV="1">
            <a:off x="4192588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0" name="Line 8"/>
          <p:cNvSpPr>
            <a:spLocks noChangeShapeType="1"/>
          </p:cNvSpPr>
          <p:nvPr/>
        </p:nvSpPr>
        <p:spPr bwMode="auto">
          <a:xfrm flipV="1">
            <a:off x="1668463" y="1381125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1" name="Line 9"/>
          <p:cNvSpPr>
            <a:spLocks noChangeShapeType="1"/>
          </p:cNvSpPr>
          <p:nvPr/>
        </p:nvSpPr>
        <p:spPr bwMode="auto">
          <a:xfrm flipV="1">
            <a:off x="7248525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2" name="AutoShape 10"/>
          <p:cNvSpPr>
            <a:spLocks noChangeArrowheads="1"/>
          </p:cNvSpPr>
          <p:nvPr/>
        </p:nvSpPr>
        <p:spPr bwMode="auto">
          <a:xfrm>
            <a:off x="4479925" y="1790700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36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DPLL-</a:t>
            </a:r>
            <a:r>
              <a:rPr lang="en-US" dirty="0" err="1" smtClean="0"/>
              <a:t>Prozedur</a:t>
            </a:r>
            <a:r>
              <a:rPr lang="en-US" dirty="0" smtClean="0"/>
              <a:t>: </a:t>
            </a:r>
            <a:r>
              <a:rPr lang="en-US" dirty="0" err="1" smtClean="0"/>
              <a:t>Hauptidee</a:t>
            </a:r>
            <a:endParaRPr lang="en-US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977297" y="1844824"/>
            <a:ext cx="201863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 smtClean="0">
                <a:solidFill>
                  <a:schemeClr val="tx1"/>
                </a:solidFill>
                <a:latin typeface="Arial" charset="0"/>
              </a:rPr>
              <a:t>Propagierung</a:t>
            </a:r>
            <a:endParaRPr lang="en-US" sz="2200" b="1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187624" y="3645024"/>
            <a:ext cx="66223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2"/>
                </a:solidFill>
              </a:rPr>
              <a:t>Entwurfsmuster: 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 smtClean="0"/>
              <a:t>Identifiziere Teile der Eingabe ohne Wahlpunkte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 smtClean="0"/>
              <a:t>Propagiere Folgerungen </a:t>
            </a:r>
            <a:br>
              <a:rPr lang="de-DE" sz="2400" dirty="0" smtClean="0"/>
            </a:br>
            <a:r>
              <a:rPr lang="de-DE" sz="2400" dirty="0" smtClean="0"/>
              <a:t>zur Verkleinerung der Eingabe</a:t>
            </a:r>
            <a:endParaRPr lang="de-DE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12" y="2480263"/>
            <a:ext cx="3967088" cy="49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5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5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5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5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6" grpId="0" autoUpdateAnimBg="0"/>
      <p:bldP spid="453637" grpId="0" animBg="1"/>
      <p:bldP spid="453638" grpId="0" animBg="1"/>
      <p:bldP spid="453639" grpId="0" animBg="1"/>
      <p:bldP spid="453640" grpId="0" animBg="1"/>
      <p:bldP spid="453641" grpId="0" animBg="1"/>
      <p:bldP spid="453642" grpId="0" animBg="1"/>
      <p:bldP spid="12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634" name="Object 2"/>
          <p:cNvGraphicFramePr>
            <a:graphicFrameLocks noChangeAspect="1"/>
          </p:cNvGraphicFramePr>
          <p:nvPr/>
        </p:nvGraphicFramePr>
        <p:xfrm>
          <a:off x="1449388" y="1254125"/>
          <a:ext cx="62309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8" name="Equation" r:id="rId3" imgW="3009600" imgH="203040" progId="Equation.DSMT4">
                  <p:embed/>
                </p:oleObj>
              </mc:Choice>
              <mc:Fallback>
                <p:oleObj name="Equation" r:id="rId3" imgW="300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1254125"/>
                        <a:ext cx="623093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7911"/>
            <a:ext cx="6768752" cy="610164"/>
          </a:xfrm>
          <a:prstGeom prst="rect">
            <a:avLst/>
          </a:prstGeom>
        </p:spPr>
      </p:pic>
      <p:graphicFrame>
        <p:nvGraphicFramePr>
          <p:cNvPr id="453635" name="Object 3"/>
          <p:cNvGraphicFramePr>
            <a:graphicFrameLocks noChangeAspect="1"/>
          </p:cNvGraphicFramePr>
          <p:nvPr/>
        </p:nvGraphicFramePr>
        <p:xfrm>
          <a:off x="2749550" y="2406650"/>
          <a:ext cx="36306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9" name="Formel" r:id="rId6" imgW="1752480" imgH="203040" progId="Equation.3">
                  <p:embed/>
                </p:oleObj>
              </mc:Choice>
              <mc:Fallback>
                <p:oleObj name="Formel" r:id="rId6" imgW="1752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2406650"/>
                        <a:ext cx="363061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4865688" y="1835150"/>
            <a:ext cx="24983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 smtClean="0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p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= T</a:t>
            </a:r>
          </a:p>
        </p:txBody>
      </p:sp>
      <p:sp>
        <p:nvSpPr>
          <p:cNvPr id="453637" name="Line 5"/>
          <p:cNvSpPr>
            <a:spLocks noChangeShapeType="1"/>
          </p:cNvSpPr>
          <p:nvPr/>
        </p:nvSpPr>
        <p:spPr bwMode="auto">
          <a:xfrm>
            <a:off x="7248525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8" name="Line 6"/>
          <p:cNvSpPr>
            <a:spLocks noChangeShapeType="1"/>
          </p:cNvSpPr>
          <p:nvPr/>
        </p:nvSpPr>
        <p:spPr bwMode="auto">
          <a:xfrm flipV="1">
            <a:off x="5473700" y="1311275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9" name="Line 7"/>
          <p:cNvSpPr>
            <a:spLocks noChangeShapeType="1"/>
          </p:cNvSpPr>
          <p:nvPr/>
        </p:nvSpPr>
        <p:spPr bwMode="auto">
          <a:xfrm flipV="1">
            <a:off x="4192588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0" name="Line 8"/>
          <p:cNvSpPr>
            <a:spLocks noChangeShapeType="1"/>
          </p:cNvSpPr>
          <p:nvPr/>
        </p:nvSpPr>
        <p:spPr bwMode="auto">
          <a:xfrm flipV="1">
            <a:off x="1668463" y="1381125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1" name="Line 9"/>
          <p:cNvSpPr>
            <a:spLocks noChangeShapeType="1"/>
          </p:cNvSpPr>
          <p:nvPr/>
        </p:nvSpPr>
        <p:spPr bwMode="auto">
          <a:xfrm flipV="1">
            <a:off x="7248525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2" name="AutoShape 10"/>
          <p:cNvSpPr>
            <a:spLocks noChangeArrowheads="1"/>
          </p:cNvSpPr>
          <p:nvPr/>
        </p:nvSpPr>
        <p:spPr bwMode="auto">
          <a:xfrm>
            <a:off x="4479925" y="1790700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36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DPLL-</a:t>
            </a:r>
            <a:r>
              <a:rPr lang="en-US" dirty="0" err="1" smtClean="0"/>
              <a:t>Prozedur</a:t>
            </a:r>
            <a:r>
              <a:rPr lang="en-US" dirty="0" smtClean="0"/>
              <a:t>: </a:t>
            </a:r>
            <a:r>
              <a:rPr lang="en-US" dirty="0" err="1" smtClean="0"/>
              <a:t>Hauptidee</a:t>
            </a:r>
            <a:endParaRPr lang="en-US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977297" y="1844824"/>
            <a:ext cx="201863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 smtClean="0">
                <a:solidFill>
                  <a:schemeClr val="tx1"/>
                </a:solidFill>
                <a:latin typeface="Arial" charset="0"/>
              </a:rPr>
              <a:t>Propagierung</a:t>
            </a:r>
            <a:endParaRPr lang="en-US" sz="2200" b="1" dirty="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12" y="2480263"/>
            <a:ext cx="3967088" cy="498855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865688" y="2978150"/>
            <a:ext cx="24929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 smtClean="0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q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F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4479925" y="29448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641851"/>
            <a:ext cx="2875955" cy="46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4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634" name="Object 2"/>
          <p:cNvGraphicFramePr>
            <a:graphicFrameLocks noChangeAspect="1"/>
          </p:cNvGraphicFramePr>
          <p:nvPr/>
        </p:nvGraphicFramePr>
        <p:xfrm>
          <a:off x="1449388" y="1254125"/>
          <a:ext cx="62309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2" name="Equation" r:id="rId3" imgW="3009600" imgH="203040" progId="Equation.DSMT4">
                  <p:embed/>
                </p:oleObj>
              </mc:Choice>
              <mc:Fallback>
                <p:oleObj name="Equation" r:id="rId3" imgW="300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1254125"/>
                        <a:ext cx="623093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7911"/>
            <a:ext cx="6768752" cy="610164"/>
          </a:xfrm>
          <a:prstGeom prst="rect">
            <a:avLst/>
          </a:prstGeom>
        </p:spPr>
      </p:pic>
      <p:graphicFrame>
        <p:nvGraphicFramePr>
          <p:cNvPr id="453635" name="Object 3"/>
          <p:cNvGraphicFramePr>
            <a:graphicFrameLocks noChangeAspect="1"/>
          </p:cNvGraphicFramePr>
          <p:nvPr/>
        </p:nvGraphicFramePr>
        <p:xfrm>
          <a:off x="2749550" y="2406650"/>
          <a:ext cx="36306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3" name="Formel" r:id="rId6" imgW="1752480" imgH="203040" progId="Equation.3">
                  <p:embed/>
                </p:oleObj>
              </mc:Choice>
              <mc:Fallback>
                <p:oleObj name="Formel" r:id="rId6" imgW="1752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2406650"/>
                        <a:ext cx="363061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4865688" y="1835150"/>
            <a:ext cx="24983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 smtClean="0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p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= T</a:t>
            </a:r>
          </a:p>
        </p:txBody>
      </p:sp>
      <p:sp>
        <p:nvSpPr>
          <p:cNvPr id="453637" name="Line 5"/>
          <p:cNvSpPr>
            <a:spLocks noChangeShapeType="1"/>
          </p:cNvSpPr>
          <p:nvPr/>
        </p:nvSpPr>
        <p:spPr bwMode="auto">
          <a:xfrm>
            <a:off x="7248525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8" name="Line 6"/>
          <p:cNvSpPr>
            <a:spLocks noChangeShapeType="1"/>
          </p:cNvSpPr>
          <p:nvPr/>
        </p:nvSpPr>
        <p:spPr bwMode="auto">
          <a:xfrm flipV="1">
            <a:off x="5473700" y="1311275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9" name="Line 7"/>
          <p:cNvSpPr>
            <a:spLocks noChangeShapeType="1"/>
          </p:cNvSpPr>
          <p:nvPr/>
        </p:nvSpPr>
        <p:spPr bwMode="auto">
          <a:xfrm flipV="1">
            <a:off x="4192588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0" name="Line 8"/>
          <p:cNvSpPr>
            <a:spLocks noChangeShapeType="1"/>
          </p:cNvSpPr>
          <p:nvPr/>
        </p:nvSpPr>
        <p:spPr bwMode="auto">
          <a:xfrm flipV="1">
            <a:off x="1668463" y="1381125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1" name="Line 9"/>
          <p:cNvSpPr>
            <a:spLocks noChangeShapeType="1"/>
          </p:cNvSpPr>
          <p:nvPr/>
        </p:nvSpPr>
        <p:spPr bwMode="auto">
          <a:xfrm flipV="1">
            <a:off x="7248525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2" name="AutoShape 10"/>
          <p:cNvSpPr>
            <a:spLocks noChangeArrowheads="1"/>
          </p:cNvSpPr>
          <p:nvPr/>
        </p:nvSpPr>
        <p:spPr bwMode="auto">
          <a:xfrm>
            <a:off x="4479925" y="1790700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36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DPLL-</a:t>
            </a:r>
            <a:r>
              <a:rPr lang="en-US" dirty="0" err="1" smtClean="0"/>
              <a:t>Prozedur</a:t>
            </a:r>
            <a:r>
              <a:rPr lang="en-US" dirty="0" smtClean="0"/>
              <a:t>: </a:t>
            </a:r>
            <a:r>
              <a:rPr lang="en-US" dirty="0" err="1" smtClean="0"/>
              <a:t>Hauptidee</a:t>
            </a:r>
            <a:endParaRPr lang="en-US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977297" y="1844824"/>
            <a:ext cx="201863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 smtClean="0">
                <a:solidFill>
                  <a:schemeClr val="tx1"/>
                </a:solidFill>
                <a:latin typeface="Arial" charset="0"/>
              </a:rPr>
              <a:t>Propagierung</a:t>
            </a:r>
            <a:endParaRPr lang="en-US" sz="2200" b="1" dirty="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12" y="2480263"/>
            <a:ext cx="3967088" cy="498855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865688" y="2978150"/>
            <a:ext cx="24929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 smtClean="0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q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F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4479925" y="29448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641851"/>
            <a:ext cx="2875955" cy="464639"/>
          </a:xfrm>
          <a:prstGeom prst="rect">
            <a:avLst/>
          </a:prstGeom>
        </p:spPr>
      </p:pic>
      <p:sp>
        <p:nvSpPr>
          <p:cNvPr id="20" name="Line 10"/>
          <p:cNvSpPr>
            <a:spLocks noChangeShapeType="1"/>
          </p:cNvSpPr>
          <p:nvPr/>
        </p:nvSpPr>
        <p:spPr bwMode="auto">
          <a:xfrm flipV="1">
            <a:off x="3654425" y="3627438"/>
            <a:ext cx="279400" cy="354012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 flipV="1">
            <a:off x="4725988" y="3560763"/>
            <a:ext cx="279400" cy="354012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865688" y="4105275"/>
            <a:ext cx="160522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smtClean="0">
                <a:solidFill>
                  <a:schemeClr val="tx1"/>
                </a:solidFill>
                <a:latin typeface="Arial" charset="0"/>
              </a:rPr>
              <a:t>Rate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r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T</a:t>
            </a: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4479925" y="40116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68" y="4677688"/>
            <a:ext cx="1730375" cy="51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0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utoUpdateAnimBg="0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634" name="Object 2"/>
          <p:cNvGraphicFramePr>
            <a:graphicFrameLocks noChangeAspect="1"/>
          </p:cNvGraphicFramePr>
          <p:nvPr/>
        </p:nvGraphicFramePr>
        <p:xfrm>
          <a:off x="1449388" y="1254125"/>
          <a:ext cx="62309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6" name="Equation" r:id="rId3" imgW="3009600" imgH="203040" progId="Equation.DSMT4">
                  <p:embed/>
                </p:oleObj>
              </mc:Choice>
              <mc:Fallback>
                <p:oleObj name="Equation" r:id="rId3" imgW="300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1254125"/>
                        <a:ext cx="623093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7911"/>
            <a:ext cx="6768752" cy="610164"/>
          </a:xfrm>
          <a:prstGeom prst="rect">
            <a:avLst/>
          </a:prstGeom>
        </p:spPr>
      </p:pic>
      <p:graphicFrame>
        <p:nvGraphicFramePr>
          <p:cNvPr id="453635" name="Object 3"/>
          <p:cNvGraphicFramePr>
            <a:graphicFrameLocks noChangeAspect="1"/>
          </p:cNvGraphicFramePr>
          <p:nvPr/>
        </p:nvGraphicFramePr>
        <p:xfrm>
          <a:off x="2749550" y="2406650"/>
          <a:ext cx="36306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7" name="Formel" r:id="rId6" imgW="1752480" imgH="203040" progId="Equation.3">
                  <p:embed/>
                </p:oleObj>
              </mc:Choice>
              <mc:Fallback>
                <p:oleObj name="Formel" r:id="rId6" imgW="1752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2406650"/>
                        <a:ext cx="363061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4865688" y="1835150"/>
            <a:ext cx="24983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 smtClean="0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p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= T</a:t>
            </a:r>
          </a:p>
        </p:txBody>
      </p:sp>
      <p:sp>
        <p:nvSpPr>
          <p:cNvPr id="453637" name="Line 5"/>
          <p:cNvSpPr>
            <a:spLocks noChangeShapeType="1"/>
          </p:cNvSpPr>
          <p:nvPr/>
        </p:nvSpPr>
        <p:spPr bwMode="auto">
          <a:xfrm>
            <a:off x="7248525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8" name="Line 6"/>
          <p:cNvSpPr>
            <a:spLocks noChangeShapeType="1"/>
          </p:cNvSpPr>
          <p:nvPr/>
        </p:nvSpPr>
        <p:spPr bwMode="auto">
          <a:xfrm flipV="1">
            <a:off x="5473700" y="1311275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9" name="Line 7"/>
          <p:cNvSpPr>
            <a:spLocks noChangeShapeType="1"/>
          </p:cNvSpPr>
          <p:nvPr/>
        </p:nvSpPr>
        <p:spPr bwMode="auto">
          <a:xfrm flipV="1">
            <a:off x="4192588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0" name="Line 8"/>
          <p:cNvSpPr>
            <a:spLocks noChangeShapeType="1"/>
          </p:cNvSpPr>
          <p:nvPr/>
        </p:nvSpPr>
        <p:spPr bwMode="auto">
          <a:xfrm flipV="1">
            <a:off x="1668463" y="1381125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1" name="Line 9"/>
          <p:cNvSpPr>
            <a:spLocks noChangeShapeType="1"/>
          </p:cNvSpPr>
          <p:nvPr/>
        </p:nvSpPr>
        <p:spPr bwMode="auto">
          <a:xfrm flipV="1">
            <a:off x="7248525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2" name="AutoShape 10"/>
          <p:cNvSpPr>
            <a:spLocks noChangeArrowheads="1"/>
          </p:cNvSpPr>
          <p:nvPr/>
        </p:nvSpPr>
        <p:spPr bwMode="auto">
          <a:xfrm>
            <a:off x="4479925" y="1790700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36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DPLL-</a:t>
            </a:r>
            <a:r>
              <a:rPr lang="en-US" dirty="0" err="1" smtClean="0"/>
              <a:t>Prozedur</a:t>
            </a:r>
            <a:r>
              <a:rPr lang="en-US" dirty="0" smtClean="0"/>
              <a:t>: </a:t>
            </a:r>
            <a:r>
              <a:rPr lang="en-US" dirty="0" err="1" smtClean="0"/>
              <a:t>Hauptidee</a:t>
            </a:r>
            <a:endParaRPr lang="en-US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977297" y="1844824"/>
            <a:ext cx="201863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 smtClean="0">
                <a:solidFill>
                  <a:schemeClr val="tx1"/>
                </a:solidFill>
                <a:latin typeface="Arial" charset="0"/>
              </a:rPr>
              <a:t>Propagierung</a:t>
            </a:r>
            <a:endParaRPr lang="en-US" sz="2200" b="1" dirty="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12" y="2480263"/>
            <a:ext cx="3967088" cy="498855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865688" y="2978150"/>
            <a:ext cx="24929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 smtClean="0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q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F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4479925" y="29448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641851"/>
            <a:ext cx="2875955" cy="464639"/>
          </a:xfrm>
          <a:prstGeom prst="rect">
            <a:avLst/>
          </a:prstGeom>
        </p:spPr>
      </p:pic>
      <p:sp>
        <p:nvSpPr>
          <p:cNvPr id="20" name="Line 10"/>
          <p:cNvSpPr>
            <a:spLocks noChangeShapeType="1"/>
          </p:cNvSpPr>
          <p:nvPr/>
        </p:nvSpPr>
        <p:spPr bwMode="auto">
          <a:xfrm flipV="1">
            <a:off x="3654425" y="3627438"/>
            <a:ext cx="279400" cy="354012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 flipV="1">
            <a:off x="4725988" y="3560763"/>
            <a:ext cx="279400" cy="354012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865688" y="4105275"/>
            <a:ext cx="160522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smtClean="0">
                <a:solidFill>
                  <a:schemeClr val="tx1"/>
                </a:solidFill>
                <a:latin typeface="Arial" charset="0"/>
              </a:rPr>
              <a:t>Rate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r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T</a:t>
            </a: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4479925" y="40116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68" y="4677688"/>
            <a:ext cx="1730375" cy="512393"/>
          </a:xfrm>
          <a:prstGeom prst="rect">
            <a:avLst/>
          </a:prstGeom>
        </p:spPr>
      </p:pic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689350" y="5772150"/>
            <a:ext cx="174919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dirty="0" err="1" smtClean="0">
                <a:solidFill>
                  <a:srgbClr val="FF3300"/>
                </a:solidFill>
              </a:rPr>
              <a:t>Widerspruch</a:t>
            </a:r>
            <a:r>
              <a:rPr lang="en-US" sz="2200" dirty="0" smtClean="0">
                <a:solidFill>
                  <a:srgbClr val="FF3300"/>
                </a:solidFill>
              </a:rPr>
              <a:t>!</a:t>
            </a:r>
            <a:endParaRPr lang="en-US" sz="2200" b="1" dirty="0">
              <a:solidFill>
                <a:srgbClr val="FF3300"/>
              </a:solidFill>
            </a:endParaRP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4479925" y="5133975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Textfeld 14"/>
          <p:cNvSpPr txBox="1"/>
          <p:nvPr/>
        </p:nvSpPr>
        <p:spPr>
          <a:xfrm>
            <a:off x="1043608" y="5229200"/>
            <a:ext cx="2353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2"/>
                </a:solidFill>
              </a:rPr>
              <a:t>Entwurfsmuster: 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 smtClean="0"/>
              <a:t>Backtracking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24718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  <p:bldP spid="25" grpId="0" animBg="1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634" name="Object 2"/>
          <p:cNvGraphicFramePr>
            <a:graphicFrameLocks noChangeAspect="1"/>
          </p:cNvGraphicFramePr>
          <p:nvPr/>
        </p:nvGraphicFramePr>
        <p:xfrm>
          <a:off x="1449388" y="1254125"/>
          <a:ext cx="62309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89" name="Equation" r:id="rId3" imgW="3009600" imgH="203040" progId="Equation.DSMT4">
                  <p:embed/>
                </p:oleObj>
              </mc:Choice>
              <mc:Fallback>
                <p:oleObj name="Equation" r:id="rId3" imgW="300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1254125"/>
                        <a:ext cx="623093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7911"/>
            <a:ext cx="6768752" cy="610164"/>
          </a:xfrm>
          <a:prstGeom prst="rect">
            <a:avLst/>
          </a:prstGeom>
        </p:spPr>
      </p:pic>
      <p:graphicFrame>
        <p:nvGraphicFramePr>
          <p:cNvPr id="453635" name="Object 3"/>
          <p:cNvGraphicFramePr>
            <a:graphicFrameLocks noChangeAspect="1"/>
          </p:cNvGraphicFramePr>
          <p:nvPr/>
        </p:nvGraphicFramePr>
        <p:xfrm>
          <a:off x="2749550" y="2406650"/>
          <a:ext cx="36306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0" name="Formel" r:id="rId6" imgW="1752480" imgH="203040" progId="Equation.3">
                  <p:embed/>
                </p:oleObj>
              </mc:Choice>
              <mc:Fallback>
                <p:oleObj name="Formel" r:id="rId6" imgW="1752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2406650"/>
                        <a:ext cx="363061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4865688" y="1835150"/>
            <a:ext cx="24983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 smtClean="0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p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= T</a:t>
            </a:r>
          </a:p>
        </p:txBody>
      </p:sp>
      <p:sp>
        <p:nvSpPr>
          <p:cNvPr id="453637" name="Line 5"/>
          <p:cNvSpPr>
            <a:spLocks noChangeShapeType="1"/>
          </p:cNvSpPr>
          <p:nvPr/>
        </p:nvSpPr>
        <p:spPr bwMode="auto">
          <a:xfrm>
            <a:off x="7248525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8" name="Line 6"/>
          <p:cNvSpPr>
            <a:spLocks noChangeShapeType="1"/>
          </p:cNvSpPr>
          <p:nvPr/>
        </p:nvSpPr>
        <p:spPr bwMode="auto">
          <a:xfrm flipV="1">
            <a:off x="5473700" y="1311275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9" name="Line 7"/>
          <p:cNvSpPr>
            <a:spLocks noChangeShapeType="1"/>
          </p:cNvSpPr>
          <p:nvPr/>
        </p:nvSpPr>
        <p:spPr bwMode="auto">
          <a:xfrm flipV="1">
            <a:off x="4192588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0" name="Line 8"/>
          <p:cNvSpPr>
            <a:spLocks noChangeShapeType="1"/>
          </p:cNvSpPr>
          <p:nvPr/>
        </p:nvSpPr>
        <p:spPr bwMode="auto">
          <a:xfrm flipV="1">
            <a:off x="1668463" y="1381125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1" name="Line 9"/>
          <p:cNvSpPr>
            <a:spLocks noChangeShapeType="1"/>
          </p:cNvSpPr>
          <p:nvPr/>
        </p:nvSpPr>
        <p:spPr bwMode="auto">
          <a:xfrm flipV="1">
            <a:off x="7248525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2" name="AutoShape 10"/>
          <p:cNvSpPr>
            <a:spLocks noChangeArrowheads="1"/>
          </p:cNvSpPr>
          <p:nvPr/>
        </p:nvSpPr>
        <p:spPr bwMode="auto">
          <a:xfrm>
            <a:off x="4479925" y="1790700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36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DPLL-</a:t>
            </a:r>
            <a:r>
              <a:rPr lang="en-US" dirty="0" err="1" smtClean="0"/>
              <a:t>Prozedur</a:t>
            </a:r>
            <a:r>
              <a:rPr lang="en-US" dirty="0" smtClean="0"/>
              <a:t>: </a:t>
            </a:r>
            <a:r>
              <a:rPr lang="en-US" dirty="0" err="1" smtClean="0"/>
              <a:t>Hauptidee</a:t>
            </a:r>
            <a:endParaRPr lang="en-US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977297" y="1844824"/>
            <a:ext cx="201863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 smtClean="0">
                <a:solidFill>
                  <a:schemeClr val="tx1"/>
                </a:solidFill>
                <a:latin typeface="Arial" charset="0"/>
              </a:rPr>
              <a:t>Propagierung</a:t>
            </a:r>
            <a:endParaRPr lang="en-US" sz="2200" b="1" dirty="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12" y="2480263"/>
            <a:ext cx="3967088" cy="498855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865688" y="2978150"/>
            <a:ext cx="24929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 smtClean="0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q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F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4479925" y="29448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641851"/>
            <a:ext cx="2875955" cy="464639"/>
          </a:xfrm>
          <a:prstGeom prst="rect">
            <a:avLst/>
          </a:prstGeom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865688" y="4105275"/>
            <a:ext cx="160522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smtClean="0">
                <a:solidFill>
                  <a:schemeClr val="tx1"/>
                </a:solidFill>
                <a:latin typeface="Arial" charset="0"/>
              </a:rPr>
              <a:t>Rate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r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</a:t>
            </a:r>
            <a:r>
              <a:rPr lang="en-US" sz="2200" b="1" dirty="0" smtClean="0">
                <a:solidFill>
                  <a:schemeClr val="tx1"/>
                </a:solidFill>
                <a:latin typeface="Times New Roman" charset="0"/>
              </a:rPr>
              <a:t>F</a:t>
            </a:r>
            <a:endParaRPr lang="en-US" sz="2200" b="1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4479925" y="40116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4" name="Object 6"/>
          <p:cNvGraphicFramePr>
            <a:graphicFrameLocks noChangeAspect="1"/>
          </p:cNvGraphicFramePr>
          <p:nvPr/>
        </p:nvGraphicFramePr>
        <p:xfrm>
          <a:off x="4327525" y="4713288"/>
          <a:ext cx="4730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1" name="Formel" r:id="rId10" imgW="228600" imgH="203040" progId="Equation.3">
                  <p:embed/>
                </p:oleObj>
              </mc:Choice>
              <mc:Fallback>
                <p:oleObj name="Formel" r:id="rId10" imgW="22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7525" y="4713288"/>
                        <a:ext cx="47307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3883025" y="5287963"/>
            <a:ext cx="125139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dirty="0" err="1" smtClean="0">
                <a:solidFill>
                  <a:srgbClr val="FF3300"/>
                </a:solidFill>
              </a:rPr>
              <a:t>erfüllbar</a:t>
            </a:r>
            <a:r>
              <a:rPr lang="en-US" sz="2200" dirty="0" smtClean="0">
                <a:solidFill>
                  <a:srgbClr val="FF3300"/>
                </a:solidFill>
              </a:rPr>
              <a:t>!</a:t>
            </a:r>
            <a:endParaRPr lang="en-US" sz="2200" b="1" dirty="0">
              <a:solidFill>
                <a:srgbClr val="FF3300"/>
              </a:solidFill>
            </a:endParaRPr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 flipV="1">
            <a:off x="3709988" y="3649663"/>
            <a:ext cx="736600" cy="284162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 flipV="1">
            <a:off x="4800600" y="3649663"/>
            <a:ext cx="736600" cy="284162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82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  <p:bldP spid="23" grpId="0" animBg="1"/>
      <p:bldP spid="25" grpId="0"/>
      <p:bldP spid="26" grpId="0" animBg="1"/>
      <p:bldP spid="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Nachfolgende</a:t>
            </a:r>
            <a:r>
              <a:rPr lang="en-US" sz="2800" dirty="0" smtClean="0"/>
              <a:t> </a:t>
            </a:r>
            <a:r>
              <a:rPr lang="en-US" sz="2800" dirty="0" err="1" smtClean="0"/>
              <a:t>Präsentationen</a:t>
            </a:r>
            <a:r>
              <a:rPr lang="en-US" sz="2800" dirty="0" smtClean="0"/>
              <a:t> </a:t>
            </a:r>
            <a:r>
              <a:rPr lang="en-US" sz="2800" dirty="0" err="1" smtClean="0"/>
              <a:t>zum</a:t>
            </a:r>
            <a:r>
              <a:rPr lang="en-US" sz="2800" dirty="0" smtClean="0"/>
              <a:t> SAT-Solving </a:t>
            </a:r>
            <a:r>
              <a:rPr lang="en-US" sz="2800" dirty="0" err="1" smtClean="0"/>
              <a:t>sind</a:t>
            </a:r>
            <a:r>
              <a:rPr lang="en-US" sz="2800" dirty="0" smtClean="0"/>
              <a:t> von Daniel </a:t>
            </a:r>
            <a:r>
              <a:rPr lang="en-US" sz="2800" dirty="0"/>
              <a:t>Le </a:t>
            </a:r>
            <a:r>
              <a:rPr lang="en-US" sz="2800" dirty="0" err="1" smtClean="0"/>
              <a:t>Berre</a:t>
            </a:r>
            <a:endParaRPr lang="en-US" sz="2800" dirty="0"/>
          </a:p>
          <a:p>
            <a:endParaRPr lang="en-US" sz="28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689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Clause</a:t>
            </a:r>
            <a:r>
              <a:rPr lang="de-DE" dirty="0" smtClean="0"/>
              <a:t> Learning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36</a:t>
            </a:fld>
            <a:endParaRPr lang="de-DE"/>
          </a:p>
        </p:txBody>
      </p:sp>
      <p:grpSp>
        <p:nvGrpSpPr>
          <p:cNvPr id="6" name="Gruppierung 5"/>
          <p:cNvGrpSpPr/>
          <p:nvPr/>
        </p:nvGrpSpPr>
        <p:grpSpPr>
          <a:xfrm>
            <a:off x="0" y="1196752"/>
            <a:ext cx="9171458" cy="2506746"/>
            <a:chOff x="0" y="1196752"/>
            <a:chExt cx="9171458" cy="2506746"/>
          </a:xfrm>
        </p:grpSpPr>
        <p:pic>
          <p:nvPicPr>
            <p:cNvPr id="4" name="Bild 3" descr="Pages from Pages from SAT Solving Technoogy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40768"/>
              <a:ext cx="9171458" cy="2362730"/>
            </a:xfrm>
            <a:prstGeom prst="rect">
              <a:avLst/>
            </a:prstGeom>
          </p:spPr>
        </p:pic>
        <p:sp>
          <p:nvSpPr>
            <p:cNvPr id="5" name="Rechteck 4"/>
            <p:cNvSpPr/>
            <p:nvPr/>
          </p:nvSpPr>
          <p:spPr>
            <a:xfrm>
              <a:off x="0" y="1196752"/>
              <a:ext cx="9144000" cy="3837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9294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Clause</a:t>
            </a:r>
            <a:r>
              <a:rPr lang="de-DE" dirty="0" smtClean="0"/>
              <a:t> Learning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37</a:t>
            </a:fld>
            <a:endParaRPr lang="de-DE"/>
          </a:p>
        </p:txBody>
      </p:sp>
      <p:pic>
        <p:nvPicPr>
          <p:cNvPr id="5" name="Bild 4" descr="Pages from Pages from SAT Solving Technoogy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2" y="1556792"/>
            <a:ext cx="9132651" cy="34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9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Clause</a:t>
            </a:r>
            <a:r>
              <a:rPr lang="de-DE" dirty="0"/>
              <a:t> Learning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38</a:t>
            </a:fld>
            <a:endParaRPr lang="de-DE"/>
          </a:p>
        </p:txBody>
      </p:sp>
      <p:pic>
        <p:nvPicPr>
          <p:cNvPr id="4" name="Bild 3" descr="Pages from Pages from SAT Solving Technoogy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56792"/>
            <a:ext cx="9162129" cy="341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9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Clause</a:t>
            </a:r>
            <a:r>
              <a:rPr lang="de-DE" dirty="0"/>
              <a:t> Learning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39</a:t>
            </a:fld>
            <a:endParaRPr lang="de-DE"/>
          </a:p>
        </p:txBody>
      </p:sp>
      <p:pic>
        <p:nvPicPr>
          <p:cNvPr id="4" name="Bild 3" descr="Pages from Pages from SAT Solving Technoogy-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68462" cy="354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5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Probleme und deren Lösung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975"/>
            <a:ext cx="8686800" cy="5400675"/>
          </a:xfrm>
        </p:spPr>
        <p:txBody>
          <a:bodyPr/>
          <a:lstStyle/>
          <a:p>
            <a:r>
              <a:rPr lang="de-DE" sz="2400" dirty="0" smtClean="0"/>
              <a:t>Ein </a:t>
            </a:r>
            <a:r>
              <a:rPr lang="de-DE" sz="2400" dirty="0" smtClean="0">
                <a:solidFill>
                  <a:srgbClr val="FF0000"/>
                </a:solidFill>
              </a:rPr>
              <a:t>Problem </a:t>
            </a:r>
            <a:r>
              <a:rPr lang="de-DE" sz="2400" dirty="0" smtClean="0"/>
              <a:t>ist eine Menge von </a:t>
            </a:r>
            <a:r>
              <a:rPr lang="de-DE" sz="2400" dirty="0" err="1" smtClean="0"/>
              <a:t>Tupeln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jeweils mit der Struktur (</a:t>
            </a:r>
            <a:r>
              <a:rPr lang="de-DE" sz="2400" i="1" dirty="0" smtClean="0"/>
              <a:t>Eingabe</a:t>
            </a:r>
            <a:r>
              <a:rPr lang="de-DE" sz="2400" dirty="0" smtClean="0"/>
              <a:t>, </a:t>
            </a:r>
            <a:r>
              <a:rPr lang="de-DE" sz="2400" i="1" dirty="0" smtClean="0"/>
              <a:t>Ausgabe</a:t>
            </a:r>
            <a:r>
              <a:rPr lang="de-DE" sz="2400" dirty="0" smtClean="0"/>
              <a:t>)</a:t>
            </a:r>
          </a:p>
          <a:p>
            <a:pPr lvl="1"/>
            <a:r>
              <a:rPr lang="de-DE" sz="2000" dirty="0" smtClean="0"/>
              <a:t>Beispiele:</a:t>
            </a:r>
          </a:p>
          <a:p>
            <a:pPr lvl="2"/>
            <a:r>
              <a:rPr lang="de-DE" sz="2000" dirty="0" smtClean="0"/>
              <a:t>Add = { ((1, 1), 2), ... ((11, 2), 13) ... }</a:t>
            </a:r>
          </a:p>
          <a:p>
            <a:pPr lvl="2"/>
            <a:r>
              <a:rPr lang="de-DE" sz="2000" dirty="0" smtClean="0"/>
              <a:t>42-TSP = { (G</a:t>
            </a:r>
            <a:r>
              <a:rPr lang="de-DE" sz="2000" baseline="-25000" dirty="0" smtClean="0"/>
              <a:t>1</a:t>
            </a:r>
            <a:r>
              <a:rPr lang="de-DE" sz="2000" dirty="0" smtClean="0"/>
              <a:t>, ja), </a:t>
            </a:r>
            <a:r>
              <a:rPr lang="de-DE" sz="2000" dirty="0"/>
              <a:t>(</a:t>
            </a:r>
            <a:r>
              <a:rPr lang="de-DE" sz="2000" dirty="0" smtClean="0"/>
              <a:t>G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, nein), ... (G</a:t>
            </a:r>
            <a:r>
              <a:rPr lang="de-DE" sz="2000" baseline="-25000" dirty="0" smtClean="0"/>
              <a:t>100011</a:t>
            </a:r>
            <a:r>
              <a:rPr lang="de-DE" sz="2000" dirty="0" smtClean="0"/>
              <a:t>, </a:t>
            </a:r>
            <a:r>
              <a:rPr lang="de-DE" sz="2000" dirty="0"/>
              <a:t>ja), </a:t>
            </a:r>
            <a:r>
              <a:rPr lang="de-DE" sz="2000" dirty="0" smtClean="0"/>
              <a:t>... }</a:t>
            </a:r>
          </a:p>
          <a:p>
            <a:pPr lvl="1"/>
            <a:r>
              <a:rPr lang="de-DE" sz="2000" dirty="0"/>
              <a:t>Wir können also Probleme (oder deren Spezifikation) </a:t>
            </a:r>
            <a:br>
              <a:rPr lang="de-DE" sz="2000" dirty="0"/>
            </a:br>
            <a:r>
              <a:rPr lang="de-DE" sz="2000" dirty="0"/>
              <a:t>in Mengen </a:t>
            </a:r>
            <a:r>
              <a:rPr lang="de-DE" sz="2000" dirty="0" smtClean="0"/>
              <a:t>zu Problemklassen zusammenfassen </a:t>
            </a:r>
            <a:br>
              <a:rPr lang="de-DE" sz="2000" dirty="0" smtClean="0"/>
            </a:br>
            <a:r>
              <a:rPr lang="de-DE" sz="2000" dirty="0" smtClean="0"/>
              <a:t>(Menge von Menge von </a:t>
            </a:r>
            <a:r>
              <a:rPr lang="de-DE" sz="2000" dirty="0" err="1" smtClean="0"/>
              <a:t>Tupeln</a:t>
            </a:r>
            <a:r>
              <a:rPr lang="de-DE" sz="2000" dirty="0" smtClean="0"/>
              <a:t>)</a:t>
            </a:r>
          </a:p>
          <a:p>
            <a:pPr lvl="1"/>
            <a:r>
              <a:rPr lang="de-DE" sz="2200" dirty="0" smtClean="0"/>
              <a:t>Ein Problem kann auf verschiedene Weise (endlich) </a:t>
            </a:r>
            <a:r>
              <a:rPr lang="de-DE" sz="2200" dirty="0" smtClean="0">
                <a:solidFill>
                  <a:srgbClr val="1238FF"/>
                </a:solidFill>
              </a:rPr>
              <a:t>beschrieben/spezifiziert</a:t>
            </a:r>
            <a:r>
              <a:rPr lang="de-DE" sz="2200" dirty="0" smtClean="0"/>
              <a:t> sein</a:t>
            </a:r>
          </a:p>
          <a:p>
            <a:r>
              <a:rPr lang="de-DE" sz="2400" dirty="0" smtClean="0">
                <a:solidFill>
                  <a:srgbClr val="00B050"/>
                </a:solidFill>
              </a:rPr>
              <a:t>Lösung</a:t>
            </a:r>
            <a:r>
              <a:rPr lang="de-DE" sz="2400" dirty="0" smtClean="0">
                <a:solidFill>
                  <a:srgbClr val="1238FF"/>
                </a:solidFill>
              </a:rPr>
              <a:t> </a:t>
            </a:r>
            <a:r>
              <a:rPr lang="de-DE" sz="2400" dirty="0" smtClean="0"/>
              <a:t>zu einem Problem: </a:t>
            </a:r>
            <a:r>
              <a:rPr lang="de-DE" sz="2400" dirty="0" smtClean="0">
                <a:solidFill>
                  <a:srgbClr val="1238FF"/>
                </a:solidFill>
              </a:rPr>
              <a:t>Funktion</a:t>
            </a:r>
          </a:p>
          <a:p>
            <a:r>
              <a:rPr lang="de-DE" sz="2400" dirty="0" smtClean="0">
                <a:solidFill>
                  <a:srgbClr val="1238FF"/>
                </a:solidFill>
              </a:rPr>
              <a:t>Problem zu lösen: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00B050"/>
                </a:solidFill>
              </a:rPr>
              <a:t>endlich</a:t>
            </a:r>
            <a:r>
              <a:rPr lang="de-DE" sz="2400" dirty="0" smtClean="0"/>
              <a:t> beschriebene </a:t>
            </a:r>
            <a:r>
              <a:rPr lang="de-DE" sz="2400" dirty="0" smtClean="0">
                <a:solidFill>
                  <a:srgbClr val="1238FF"/>
                </a:solidFill>
              </a:rPr>
              <a:t>Funktion berechnen</a:t>
            </a:r>
          </a:p>
          <a:p>
            <a:r>
              <a:rPr lang="de-DE" sz="2400" dirty="0" smtClean="0"/>
              <a:t>Berechnen der Funktion übernimmt ein </a:t>
            </a:r>
            <a:r>
              <a:rPr lang="de-DE" sz="2400" dirty="0" smtClean="0">
                <a:solidFill>
                  <a:srgbClr val="00B050"/>
                </a:solidFill>
              </a:rPr>
              <a:t>Algorithmus </a:t>
            </a:r>
            <a:endParaRPr lang="de-DE" sz="240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680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Clause</a:t>
            </a:r>
            <a:r>
              <a:rPr lang="de-DE" dirty="0"/>
              <a:t> Learning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40</a:t>
            </a:fld>
            <a:endParaRPr lang="de-DE"/>
          </a:p>
        </p:txBody>
      </p:sp>
      <p:pic>
        <p:nvPicPr>
          <p:cNvPr id="4" name="Bild 3" descr="Pages from Pages from SAT Solving Technoogy-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5"/>
            <a:ext cx="9151418" cy="375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0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Clause</a:t>
            </a:r>
            <a:r>
              <a:rPr lang="de-DE" dirty="0"/>
              <a:t> Learning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41</a:t>
            </a:fld>
            <a:endParaRPr lang="de-DE"/>
          </a:p>
        </p:txBody>
      </p:sp>
      <p:pic>
        <p:nvPicPr>
          <p:cNvPr id="4" name="Bild 3" descr="Pages from Pages from SAT Solving Technoogy-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" y="1700807"/>
            <a:ext cx="9115857" cy="371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2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Clause</a:t>
            </a:r>
            <a:r>
              <a:rPr lang="de-DE" dirty="0"/>
              <a:t> Learning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42</a:t>
            </a:fld>
            <a:endParaRPr lang="de-DE"/>
          </a:p>
        </p:txBody>
      </p:sp>
      <p:pic>
        <p:nvPicPr>
          <p:cNvPr id="4" name="Bild 3" descr="Pages from Pages from SAT Solving Technoogy-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28800"/>
            <a:ext cx="9127679" cy="461426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148064" y="4941168"/>
            <a:ext cx="38026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2"/>
                </a:solidFill>
              </a:rPr>
              <a:t>Entwurfsmuster: 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 smtClean="0"/>
              <a:t>Gewonnene Erkenntnisse</a:t>
            </a:r>
            <a:br>
              <a:rPr lang="de-DE" sz="2400" dirty="0" smtClean="0"/>
            </a:br>
            <a:r>
              <a:rPr lang="de-DE" sz="2400" dirty="0" smtClean="0"/>
              <a:t>explizit machen und </a:t>
            </a:r>
            <a:br>
              <a:rPr lang="de-DE" sz="2400" dirty="0" smtClean="0"/>
            </a:br>
            <a:r>
              <a:rPr lang="de-DE" sz="2400" dirty="0" smtClean="0"/>
              <a:t>wiederverwenden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69880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Non-</a:t>
            </a:r>
            <a:r>
              <a:rPr lang="de-DE" dirty="0" err="1" smtClean="0"/>
              <a:t>Chronological</a:t>
            </a:r>
            <a:r>
              <a:rPr lang="de-DE" dirty="0" smtClean="0"/>
              <a:t> Backtracking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43</a:t>
            </a:fld>
            <a:endParaRPr lang="de-DE"/>
          </a:p>
        </p:txBody>
      </p:sp>
      <p:pic>
        <p:nvPicPr>
          <p:cNvPr id="4" name="Bild 3" descr="Pages from Pages from SAT Solving Technoogy-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3" y="1772816"/>
            <a:ext cx="9144112" cy="229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6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44</a:t>
            </a:fld>
            <a:endParaRPr lang="de-DE"/>
          </a:p>
        </p:txBody>
      </p:sp>
      <p:pic>
        <p:nvPicPr>
          <p:cNvPr id="4" name="Bild 3" descr="Pages from Pages from SAT Solving Technoogy-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28800"/>
            <a:ext cx="9136917" cy="295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2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45</a:t>
            </a:fld>
            <a:endParaRPr lang="de-DE"/>
          </a:p>
        </p:txBody>
      </p:sp>
      <p:pic>
        <p:nvPicPr>
          <p:cNvPr id="4" name="Bild 3" descr="Pages from Pages from SAT Solving Technoogy-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72816"/>
            <a:ext cx="9128105" cy="358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7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46</a:t>
            </a:fld>
            <a:endParaRPr lang="de-DE"/>
          </a:p>
        </p:txBody>
      </p:sp>
      <p:pic>
        <p:nvPicPr>
          <p:cNvPr id="4" name="Bild 3" descr="Pages from Pages from SAT Solving Technoogy-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72816"/>
            <a:ext cx="9139549" cy="38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47</a:t>
            </a:fld>
            <a:endParaRPr lang="de-DE"/>
          </a:p>
        </p:txBody>
      </p:sp>
      <p:pic>
        <p:nvPicPr>
          <p:cNvPr id="4" name="Bild 3" descr="Pages from Pages from SAT Solving Technoogy-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28800"/>
            <a:ext cx="9162815" cy="397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1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48</a:t>
            </a:fld>
            <a:endParaRPr lang="de-DE"/>
          </a:p>
        </p:txBody>
      </p:sp>
      <p:pic>
        <p:nvPicPr>
          <p:cNvPr id="4" name="Bild 3" descr="Pages from Pages from SAT Solving Technoogy-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4" y="1628799"/>
            <a:ext cx="9090636" cy="384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5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49</a:t>
            </a:fld>
            <a:endParaRPr lang="de-DE"/>
          </a:p>
        </p:txBody>
      </p:sp>
      <p:pic>
        <p:nvPicPr>
          <p:cNvPr id="4" name="Bild 3" descr="Pages from Pages from SAT Solving Technoogy-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56792"/>
            <a:ext cx="9127679" cy="438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1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Nichtdeterminismus? Wozu dient das?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333399"/>
                </a:solidFill>
              </a:rPr>
              <a:t>Betrachtet: </a:t>
            </a:r>
            <a:r>
              <a:rPr lang="de-DE" dirty="0" smtClean="0"/>
              <a:t>Entscheidungsprobleme</a:t>
            </a:r>
          </a:p>
          <a:p>
            <a:pPr lvl="1"/>
            <a:r>
              <a:rPr lang="de-DE" dirty="0" smtClean="0">
                <a:solidFill>
                  <a:schemeClr val="accent2"/>
                </a:solidFill>
              </a:rPr>
              <a:t>Antwort: </a:t>
            </a:r>
            <a:r>
              <a:rPr lang="de-DE" dirty="0" smtClean="0"/>
              <a:t>Ja oder Nein</a:t>
            </a:r>
          </a:p>
          <a:p>
            <a:r>
              <a:rPr lang="de-DE" dirty="0" smtClean="0"/>
              <a:t>Sei </a:t>
            </a:r>
            <a:r>
              <a:rPr lang="de-DE" b="1" dirty="0" smtClean="0"/>
              <a:t>P</a:t>
            </a:r>
            <a:r>
              <a:rPr lang="de-DE" dirty="0" smtClean="0"/>
              <a:t> die Menge der Probleme, </a:t>
            </a:r>
            <a:br>
              <a:rPr lang="de-DE" dirty="0" smtClean="0"/>
            </a:br>
            <a:r>
              <a:rPr lang="de-DE" dirty="0" smtClean="0"/>
              <a:t>die in polynomieller Zeit berechenbar sind</a:t>
            </a:r>
          </a:p>
          <a:p>
            <a:r>
              <a:rPr lang="de-DE" b="1" dirty="0" smtClean="0"/>
              <a:t>NP</a:t>
            </a:r>
            <a:r>
              <a:rPr lang="de-DE" dirty="0" smtClean="0"/>
              <a:t> (nichtdeterministisch polynomielle Zeit) ist die Menge von Problemen, die durch einen nichtdeterministischen Computer gelöst werden kann</a:t>
            </a:r>
          </a:p>
          <a:p>
            <a:pPr lvl="1"/>
            <a:r>
              <a:rPr lang="de-DE" dirty="0" smtClean="0">
                <a:solidFill>
                  <a:schemeClr val="accent2"/>
                </a:solidFill>
              </a:rPr>
              <a:t>Vorstellung: </a:t>
            </a:r>
            <a:r>
              <a:rPr lang="de-DE" dirty="0" smtClean="0"/>
              <a:t>Wenn eine Lösung in einem </a:t>
            </a:r>
            <a:r>
              <a:rPr lang="de-DE" dirty="0" err="1" smtClean="0"/>
              <a:t>Suchraum</a:t>
            </a:r>
            <a:r>
              <a:rPr lang="de-DE" dirty="0" smtClean="0"/>
              <a:t> existiert, kann sie </a:t>
            </a:r>
            <a:r>
              <a:rPr lang="de-DE" dirty="0" smtClean="0">
                <a:solidFill>
                  <a:srgbClr val="0000FF"/>
                </a:solidFill>
              </a:rPr>
              <a:t>geraten</a:t>
            </a:r>
            <a:r>
              <a:rPr lang="de-DE" dirty="0" smtClean="0"/>
              <a:t> werden</a:t>
            </a:r>
          </a:p>
          <a:p>
            <a:pPr lvl="1"/>
            <a:r>
              <a:rPr lang="de-DE" dirty="0" smtClean="0">
                <a:solidFill>
                  <a:srgbClr val="0000FF"/>
                </a:solidFill>
              </a:rPr>
              <a:t>Validierung einer vorgeschlagenen Lösung polynomiell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(NP= Menge der Probleme, bei denen Lösungsvorschläge in polynomieller Zeit verifiziert werden können)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50</a:t>
            </a:fld>
            <a:endParaRPr lang="de-DE"/>
          </a:p>
        </p:txBody>
      </p:sp>
      <p:pic>
        <p:nvPicPr>
          <p:cNvPr id="4" name="Bild 3" descr="Pages from Pages from SAT Solving Technoogy-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51418" cy="478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7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51</a:t>
            </a:fld>
            <a:endParaRPr lang="de-DE"/>
          </a:p>
        </p:txBody>
      </p:sp>
      <p:pic>
        <p:nvPicPr>
          <p:cNvPr id="4" name="Bild 3" descr="Pages from Pages from SAT Solving Technoogy-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" y="1484783"/>
            <a:ext cx="9123090" cy="509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3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52</a:t>
            </a:fld>
            <a:endParaRPr lang="de-DE"/>
          </a:p>
        </p:txBody>
      </p:sp>
      <p:pic>
        <p:nvPicPr>
          <p:cNvPr id="4" name="Bild 3" descr="Pages from Pages from SAT Solving Technoogy-1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8484"/>
            <a:ext cx="9163288" cy="526509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0" y="6285580"/>
            <a:ext cx="1907704" cy="383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020272" y="6237312"/>
            <a:ext cx="21237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691680" y="6453336"/>
            <a:ext cx="403920" cy="20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3419872" y="6021288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dirty="0"/>
              <a:t>∨</a:t>
            </a:r>
          </a:p>
        </p:txBody>
      </p:sp>
      <p:sp>
        <p:nvSpPr>
          <p:cNvPr id="9" name="Rechteck 8"/>
          <p:cNvSpPr/>
          <p:nvPr/>
        </p:nvSpPr>
        <p:spPr>
          <a:xfrm>
            <a:off x="1259632" y="6021288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dirty="0"/>
              <a:t>∨</a:t>
            </a:r>
          </a:p>
        </p:txBody>
      </p:sp>
      <p:sp>
        <p:nvSpPr>
          <p:cNvPr id="10" name="Rechteck 9"/>
          <p:cNvSpPr/>
          <p:nvPr/>
        </p:nvSpPr>
        <p:spPr>
          <a:xfrm>
            <a:off x="755576" y="6021288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dirty="0"/>
              <a:t>∨</a:t>
            </a:r>
          </a:p>
        </p:txBody>
      </p:sp>
    </p:spTree>
    <p:extLst>
      <p:ext uri="{BB962C8B-B14F-4D97-AF65-F5344CB8AC3E}">
        <p14:creationId xmlns:p14="http://schemas.microsoft.com/office/powerpoint/2010/main" val="91489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53</a:t>
            </a:fld>
            <a:endParaRPr lang="de-DE"/>
          </a:p>
        </p:txBody>
      </p:sp>
      <p:pic>
        <p:nvPicPr>
          <p:cNvPr id="4" name="Bild 3" descr="Pages from Pages from SAT Solving Technoogy-1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8" y="1059255"/>
            <a:ext cx="9167405" cy="539408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0" y="6285580"/>
            <a:ext cx="1907704" cy="383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020272" y="6285580"/>
            <a:ext cx="2123728" cy="383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691680" y="6453336"/>
            <a:ext cx="403920" cy="20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95536" y="1196752"/>
            <a:ext cx="28648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2"/>
                </a:solidFill>
              </a:rPr>
              <a:t>Entwurfsmuster: 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 smtClean="0"/>
              <a:t>Keine Wahlpunkte</a:t>
            </a:r>
            <a:br>
              <a:rPr lang="de-DE" sz="2400" dirty="0" smtClean="0"/>
            </a:br>
            <a:r>
              <a:rPr lang="de-DE" sz="2400" dirty="0" smtClean="0"/>
              <a:t>betrachten, die </a:t>
            </a:r>
            <a:br>
              <a:rPr lang="de-DE" sz="2400" dirty="0" smtClean="0"/>
            </a:br>
            <a:r>
              <a:rPr lang="de-DE" sz="2400" dirty="0" smtClean="0"/>
              <a:t>Problem nicht</a:t>
            </a:r>
            <a:br>
              <a:rPr lang="de-DE" sz="2400" dirty="0" smtClean="0"/>
            </a:br>
            <a:r>
              <a:rPr lang="de-DE" sz="2400" dirty="0" smtClean="0"/>
              <a:t>lösen</a:t>
            </a:r>
            <a:endParaRPr lang="de-DE" sz="2400" dirty="0"/>
          </a:p>
        </p:txBody>
      </p:sp>
      <p:sp>
        <p:nvSpPr>
          <p:cNvPr id="9" name="Rechteck 8"/>
          <p:cNvSpPr/>
          <p:nvPr/>
        </p:nvSpPr>
        <p:spPr>
          <a:xfrm>
            <a:off x="3419872" y="6021288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dirty="0"/>
              <a:t>∨</a:t>
            </a:r>
          </a:p>
        </p:txBody>
      </p:sp>
      <p:sp>
        <p:nvSpPr>
          <p:cNvPr id="10" name="Rechteck 9"/>
          <p:cNvSpPr/>
          <p:nvPr/>
        </p:nvSpPr>
        <p:spPr>
          <a:xfrm>
            <a:off x="1259632" y="6021288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dirty="0"/>
              <a:t>∨</a:t>
            </a:r>
          </a:p>
        </p:txBody>
      </p:sp>
      <p:sp>
        <p:nvSpPr>
          <p:cNvPr id="11" name="Rechteck 10"/>
          <p:cNvSpPr/>
          <p:nvPr/>
        </p:nvSpPr>
        <p:spPr>
          <a:xfrm>
            <a:off x="755576" y="6021288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dirty="0"/>
              <a:t>∨</a:t>
            </a:r>
          </a:p>
        </p:txBody>
      </p:sp>
    </p:spTree>
    <p:extLst>
      <p:ext uri="{BB962C8B-B14F-4D97-AF65-F5344CB8AC3E}">
        <p14:creationId xmlns:p14="http://schemas.microsoft.com/office/powerpoint/2010/main" val="175365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Präsentationen</a:t>
            </a:r>
            <a:r>
              <a:rPr lang="en-US" sz="2800" dirty="0" smtClean="0"/>
              <a:t> </a:t>
            </a:r>
            <a:r>
              <a:rPr lang="en-US" sz="2800" dirty="0" err="1" smtClean="0"/>
              <a:t>zur</a:t>
            </a:r>
            <a:r>
              <a:rPr lang="en-US" sz="2800" dirty="0" smtClean="0"/>
              <a:t> </a:t>
            </a:r>
            <a:r>
              <a:rPr lang="en-US" sz="2800" dirty="0" err="1" smtClean="0"/>
              <a:t>Soduku-Kodierung</a:t>
            </a:r>
            <a:r>
              <a:rPr lang="en-US" sz="2800" dirty="0" smtClean="0"/>
              <a:t> </a:t>
            </a:r>
            <a:r>
              <a:rPr lang="en-US" sz="2800" dirty="0" err="1" smtClean="0"/>
              <a:t>sind</a:t>
            </a:r>
            <a:r>
              <a:rPr lang="en-US" sz="2800" dirty="0" smtClean="0"/>
              <a:t> von </a:t>
            </a:r>
            <a:br>
              <a:rPr lang="en-US" sz="2800" dirty="0" smtClean="0"/>
            </a:br>
            <a:r>
              <a:rPr lang="en-US" sz="2800" dirty="0" smtClean="0"/>
              <a:t>Will </a:t>
            </a:r>
            <a:r>
              <a:rPr lang="en-US" sz="2800" dirty="0" err="1"/>
              <a:t>Klieber</a:t>
            </a:r>
            <a:r>
              <a:rPr lang="en-US" sz="2800" dirty="0"/>
              <a:t> </a:t>
            </a:r>
            <a:r>
              <a:rPr lang="en-US" sz="2800" dirty="0" smtClean="0"/>
              <a:t>und </a:t>
            </a:r>
            <a:r>
              <a:rPr lang="en-US" sz="2800" dirty="0" err="1"/>
              <a:t>Gi-Hwon</a:t>
            </a:r>
            <a:r>
              <a:rPr lang="en-US" sz="2800" dirty="0"/>
              <a:t> Kwon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5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Sudoku</a:t>
            </a:r>
            <a:endParaRPr lang="en-US" dirty="0">
              <a:latin typeface="Arial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657600" y="1106760"/>
            <a:ext cx="5029200" cy="55626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2800">
                <a:latin typeface="Arial" charset="0"/>
              </a:rPr>
              <a:t>Played on a </a:t>
            </a:r>
            <a:r>
              <a:rPr lang="en-US" sz="2800" i="1">
                <a:latin typeface="Arial" charset="0"/>
              </a:rPr>
              <a:t>n×n</a:t>
            </a:r>
            <a:r>
              <a:rPr lang="en-US" sz="2800">
                <a:latin typeface="Arial" charset="0"/>
              </a:rPr>
              <a:t> board.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>
                <a:latin typeface="Arial" charset="0"/>
              </a:rPr>
              <a:t>A single number from 1 to </a:t>
            </a:r>
            <a:r>
              <a:rPr lang="en-US" sz="2800" i="1">
                <a:latin typeface="Arial" charset="0"/>
              </a:rPr>
              <a:t>n</a:t>
            </a:r>
            <a:r>
              <a:rPr lang="en-US" sz="2800">
                <a:latin typeface="Arial" charset="0"/>
              </a:rPr>
              <a:t> must be put in each cell;  some cells are pre-filled.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>
                <a:latin typeface="Arial" charset="0"/>
              </a:rPr>
              <a:t>Board is subdivided into</a:t>
            </a:r>
            <a:br>
              <a:rPr lang="en-US" sz="2800">
                <a:latin typeface="Arial" charset="0"/>
              </a:rPr>
            </a:br>
            <a:r>
              <a:rPr lang="en-US" sz="2800" b="1">
                <a:latin typeface="Arial" charset="0"/>
                <a:sym typeface="Symbol" charset="0"/>
              </a:rPr>
              <a:t></a:t>
            </a:r>
            <a:r>
              <a:rPr lang="en-US" sz="2800">
                <a:latin typeface="Arial" charset="0"/>
                <a:sym typeface="Symbol" charset="0"/>
              </a:rPr>
              <a:t>n × </a:t>
            </a:r>
            <a:r>
              <a:rPr lang="en-US" sz="2800" b="1">
                <a:latin typeface="Arial" charset="0"/>
                <a:sym typeface="Symbol" charset="0"/>
              </a:rPr>
              <a:t></a:t>
            </a:r>
            <a:r>
              <a:rPr lang="en-US" sz="2800">
                <a:latin typeface="Arial" charset="0"/>
                <a:sym typeface="Symbol" charset="0"/>
              </a:rPr>
              <a:t>n </a:t>
            </a:r>
            <a:r>
              <a:rPr lang="en-US" sz="2800">
                <a:latin typeface="Arial" charset="0"/>
              </a:rPr>
              <a:t>blocks.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>
                <a:latin typeface="Arial" charset="0"/>
              </a:rPr>
              <a:t>Each number must appear exactly once in each row, column, and block.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>
                <a:latin typeface="Arial" charset="0"/>
              </a:rPr>
              <a:t>Designed to have a unique solution.</a:t>
            </a:r>
          </a:p>
        </p:txBody>
      </p:sp>
      <p:graphicFrame>
        <p:nvGraphicFramePr>
          <p:cNvPr id="4205" name="Group 109"/>
          <p:cNvGraphicFramePr>
            <a:graphicFrameLocks noGrp="1"/>
          </p:cNvGraphicFramePr>
          <p:nvPr/>
        </p:nvGraphicFramePr>
        <p:xfrm>
          <a:off x="381000" y="1295400"/>
          <a:ext cx="3124200" cy="3208588"/>
        </p:xfrm>
        <a:graphic>
          <a:graphicData uri="http://schemas.openxmlformats.org/drawingml/2006/table">
            <a:tbl>
              <a:tblPr/>
              <a:tblGrid>
                <a:gridCol w="347663"/>
                <a:gridCol w="346075"/>
                <a:gridCol w="347662"/>
                <a:gridCol w="349250"/>
                <a:gridCol w="342900"/>
                <a:gridCol w="349250"/>
                <a:gridCol w="347663"/>
                <a:gridCol w="346075"/>
                <a:gridCol w="347662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6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1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2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5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3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9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1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4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4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9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2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3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4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1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8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7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1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3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6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8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9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1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5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4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9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1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7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5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3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2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456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Puzzle-Solving Process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3505200" y="3124200"/>
            <a:ext cx="19431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Mapping of SAT variables to Sudoku cells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6400" y="1676400"/>
            <a:ext cx="1347788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</a:rPr>
              <a:t>Encoder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59213" y="1676400"/>
            <a:ext cx="1349375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</a:rPr>
              <a:t>SAT Solver</a:t>
            </a:r>
          </a:p>
        </p:txBody>
      </p:sp>
      <p:sp>
        <p:nvSpPr>
          <p:cNvPr id="7" name="Rectangle 6"/>
          <p:cNvSpPr/>
          <p:nvPr/>
        </p:nvSpPr>
        <p:spPr>
          <a:xfrm>
            <a:off x="6043613" y="1676400"/>
            <a:ext cx="1347787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</a:rPr>
              <a:t>Decoder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52775" y="2057400"/>
            <a:ext cx="57785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37175" y="2057400"/>
            <a:ext cx="57785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TextBox 10"/>
          <p:cNvSpPr txBox="1">
            <a:spLocks noChangeArrowheads="1"/>
          </p:cNvSpPr>
          <p:nvPr/>
        </p:nvSpPr>
        <p:spPr bwMode="auto">
          <a:xfrm>
            <a:off x="3048000" y="1600200"/>
            <a:ext cx="769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CNF</a:t>
            </a:r>
          </a:p>
        </p:txBody>
      </p:sp>
      <p:sp>
        <p:nvSpPr>
          <p:cNvPr id="5130" name="TextBox 11"/>
          <p:cNvSpPr txBox="1">
            <a:spLocks noChangeArrowheads="1"/>
          </p:cNvSpPr>
          <p:nvPr/>
        </p:nvSpPr>
        <p:spPr bwMode="auto">
          <a:xfrm>
            <a:off x="5272088" y="1295400"/>
            <a:ext cx="771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SAT Sol'n</a:t>
            </a:r>
          </a:p>
        </p:txBody>
      </p:sp>
      <p:sp>
        <p:nvSpPr>
          <p:cNvPr id="14" name="Freeform 13"/>
          <p:cNvSpPr/>
          <p:nvPr/>
        </p:nvSpPr>
        <p:spPr>
          <a:xfrm>
            <a:off x="2671763" y="2543175"/>
            <a:ext cx="3627437" cy="517525"/>
          </a:xfrm>
          <a:custGeom>
            <a:avLst/>
            <a:gdLst>
              <a:gd name="connsiteX0" fmla="*/ 0 w 4572000"/>
              <a:gd name="connsiteY0" fmla="*/ 46298 h 517002"/>
              <a:gd name="connsiteX1" fmla="*/ 2164466 w 4572000"/>
              <a:gd name="connsiteY1" fmla="*/ 509286 h 517002"/>
              <a:gd name="connsiteX2" fmla="*/ 4572000 w 4572000"/>
              <a:gd name="connsiteY2" fmla="*/ 0 h 5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0" h="517002">
                <a:moveTo>
                  <a:pt x="0" y="46298"/>
                </a:moveTo>
                <a:cubicBezTo>
                  <a:pt x="701233" y="281650"/>
                  <a:pt x="1402466" y="517002"/>
                  <a:pt x="2164466" y="509286"/>
                </a:cubicBezTo>
                <a:cubicBezTo>
                  <a:pt x="2926466" y="501570"/>
                  <a:pt x="4120587" y="160117"/>
                  <a:pt x="4572000" y="0"/>
                </a:cubicBezTo>
              </a:path>
            </a:pathLst>
          </a:cu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32" name="TextBox 17"/>
          <p:cNvSpPr txBox="1">
            <a:spLocks noChangeArrowheads="1"/>
          </p:cNvSpPr>
          <p:nvPr/>
        </p:nvSpPr>
        <p:spPr bwMode="auto">
          <a:xfrm>
            <a:off x="533400" y="16002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Puzzle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33400" y="2057400"/>
            <a:ext cx="103505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543800" y="2057400"/>
            <a:ext cx="103505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5" name="TextBox 21"/>
          <p:cNvSpPr txBox="1">
            <a:spLocks noChangeArrowheads="1"/>
          </p:cNvSpPr>
          <p:nvPr/>
        </p:nvSpPr>
        <p:spPr bwMode="auto">
          <a:xfrm>
            <a:off x="7543800" y="12954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Puzzle Sol'n</a:t>
            </a:r>
          </a:p>
        </p:txBody>
      </p:sp>
      <p:sp>
        <p:nvSpPr>
          <p:cNvPr id="1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594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Naive Encoding (1a)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Use </a:t>
            </a:r>
            <a:r>
              <a:rPr lang="en-US" sz="2800" dirty="0">
                <a:solidFill>
                  <a:srgbClr val="3C8C93"/>
                </a:solidFill>
              </a:rPr>
              <a:t>n</a:t>
            </a:r>
            <a:r>
              <a:rPr lang="en-US" sz="2800" baseline="30000" dirty="0">
                <a:solidFill>
                  <a:srgbClr val="3C8C93"/>
                </a:solidFill>
              </a:rPr>
              <a:t>3</a:t>
            </a:r>
            <a:r>
              <a:rPr lang="en-US" sz="2800" dirty="0"/>
              <a:t> variables, </a:t>
            </a:r>
            <a:r>
              <a:rPr lang="en-US" sz="2800" dirty="0" err="1"/>
              <a:t>labelled</a:t>
            </a:r>
            <a:r>
              <a:rPr lang="en-US" sz="2800" dirty="0"/>
              <a:t> </a:t>
            </a:r>
            <a:r>
              <a:rPr lang="ja-JP" altLang="en-US" sz="2800" dirty="0"/>
              <a:t>“</a:t>
            </a:r>
            <a:r>
              <a:rPr lang="en-US" sz="2800" dirty="0">
                <a:solidFill>
                  <a:srgbClr val="3C8C93"/>
                </a:solidFill>
              </a:rPr>
              <a:t>x</a:t>
            </a:r>
            <a:r>
              <a:rPr lang="en-US" baseline="-14000" dirty="0">
                <a:solidFill>
                  <a:srgbClr val="3C8C93"/>
                </a:solidFill>
              </a:rPr>
              <a:t>0,0,0</a:t>
            </a:r>
            <a:r>
              <a:rPr lang="ja-JP" altLang="en-US" sz="2800" dirty="0"/>
              <a:t>”</a:t>
            </a:r>
            <a:r>
              <a:rPr lang="en-US" sz="2800" dirty="0"/>
              <a:t> to </a:t>
            </a:r>
            <a:r>
              <a:rPr lang="ja-JP" altLang="en-US" sz="2800" dirty="0"/>
              <a:t>“</a:t>
            </a:r>
            <a:r>
              <a:rPr lang="en-US" sz="2800" dirty="0" err="1">
                <a:solidFill>
                  <a:srgbClr val="3C8C93"/>
                </a:solidFill>
              </a:rPr>
              <a:t>x</a:t>
            </a:r>
            <a:r>
              <a:rPr lang="en-US" baseline="-14000" dirty="0" err="1">
                <a:solidFill>
                  <a:srgbClr val="3C8C93"/>
                </a:solidFill>
              </a:rPr>
              <a:t>n,n,n</a:t>
            </a:r>
            <a:r>
              <a:rPr lang="ja-JP" altLang="en-US" sz="2800" dirty="0"/>
              <a:t>”</a:t>
            </a:r>
            <a:r>
              <a:rPr lang="en-US" sz="2800" dirty="0"/>
              <a:t>. </a:t>
            </a:r>
          </a:p>
          <a:p>
            <a:pPr eaLnBrk="1" hangingPunct="1"/>
            <a:r>
              <a:rPr lang="en-US" sz="2800" dirty="0"/>
              <a:t>Variable </a:t>
            </a:r>
            <a:r>
              <a:rPr lang="en-US" sz="2800" dirty="0" err="1">
                <a:solidFill>
                  <a:srgbClr val="3C8C93"/>
                </a:solidFill>
              </a:rPr>
              <a:t>x</a:t>
            </a:r>
            <a:r>
              <a:rPr lang="en-US" baseline="-14000" dirty="0" err="1">
                <a:solidFill>
                  <a:srgbClr val="3C8C93"/>
                </a:solidFill>
              </a:rPr>
              <a:t>r,c,d</a:t>
            </a:r>
            <a:r>
              <a:rPr lang="en-US" sz="2800" dirty="0">
                <a:solidFill>
                  <a:srgbClr val="3C8C93"/>
                </a:solidFill>
              </a:rPr>
              <a:t> </a:t>
            </a:r>
            <a:r>
              <a:rPr lang="en-US" sz="2800" dirty="0"/>
              <a:t>represents whether the number </a:t>
            </a:r>
            <a:r>
              <a:rPr lang="en-US" sz="2800" dirty="0">
                <a:solidFill>
                  <a:srgbClr val="3C8C93"/>
                </a:solidFill>
              </a:rPr>
              <a:t>d</a:t>
            </a:r>
            <a:r>
              <a:rPr lang="en-US" sz="2800" dirty="0"/>
              <a:t> is in the cell at row </a:t>
            </a:r>
            <a:r>
              <a:rPr lang="en-US" sz="2800" dirty="0">
                <a:solidFill>
                  <a:srgbClr val="3C8C93"/>
                </a:solidFill>
              </a:rPr>
              <a:t>r</a:t>
            </a:r>
            <a:r>
              <a:rPr lang="en-US" sz="2800" dirty="0"/>
              <a:t>, column </a:t>
            </a:r>
            <a:r>
              <a:rPr lang="en-US" sz="2800" dirty="0">
                <a:solidFill>
                  <a:srgbClr val="3C8C93"/>
                </a:solidFill>
              </a:rPr>
              <a:t>c</a:t>
            </a:r>
            <a:r>
              <a:rPr lang="en-US" sz="2800" dirty="0"/>
              <a:t>.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17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836712"/>
            <a:ext cx="9144000" cy="383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>
          <a:xfrm>
            <a:off x="5943600" y="152400"/>
            <a:ext cx="2895600" cy="2209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>
                <a:solidFill>
                  <a:srgbClr val="006600"/>
                </a:solidFill>
                <a:latin typeface="Arial" charset="0"/>
              </a:rPr>
              <a:t>Variable </a:t>
            </a:r>
            <a:r>
              <a:rPr lang="en-US" sz="2400" i="1">
                <a:solidFill>
                  <a:srgbClr val="006600"/>
                </a:solidFill>
                <a:latin typeface="Arial" charset="0"/>
              </a:rPr>
              <a:t>x</a:t>
            </a:r>
            <a:r>
              <a:rPr lang="en-US" sz="3000" i="1" baseline="-14000">
                <a:solidFill>
                  <a:srgbClr val="006600"/>
                </a:solidFill>
                <a:latin typeface="Arial" charset="0"/>
              </a:rPr>
              <a:t>r,c,d</a:t>
            </a:r>
            <a:r>
              <a:rPr lang="en-US" sz="2400">
                <a:solidFill>
                  <a:srgbClr val="006600"/>
                </a:solidFill>
                <a:latin typeface="Arial" charset="0"/>
              </a:rPr>
              <a:t> represents whether the digit </a:t>
            </a:r>
            <a:r>
              <a:rPr lang="en-US" sz="2400" i="1">
                <a:solidFill>
                  <a:srgbClr val="006600"/>
                </a:solidFill>
                <a:latin typeface="Arial" charset="0"/>
              </a:rPr>
              <a:t>d</a:t>
            </a:r>
            <a:r>
              <a:rPr lang="en-US" sz="2400">
                <a:solidFill>
                  <a:srgbClr val="006600"/>
                </a:solidFill>
                <a:latin typeface="Arial" charset="0"/>
              </a:rPr>
              <a:t> is in the cell at row </a:t>
            </a:r>
            <a:r>
              <a:rPr lang="en-US" sz="2400" i="1">
                <a:solidFill>
                  <a:srgbClr val="006600"/>
                </a:solidFill>
                <a:latin typeface="Arial" charset="0"/>
              </a:rPr>
              <a:t>r</a:t>
            </a:r>
            <a:r>
              <a:rPr lang="en-US" sz="2400">
                <a:solidFill>
                  <a:srgbClr val="006600"/>
                </a:solidFill>
                <a:latin typeface="Arial" charset="0"/>
              </a:rPr>
              <a:t>, </a:t>
            </a:r>
            <a:br>
              <a:rPr lang="en-US" sz="2400">
                <a:solidFill>
                  <a:srgbClr val="006600"/>
                </a:solidFill>
                <a:latin typeface="Arial" charset="0"/>
              </a:rPr>
            </a:br>
            <a:r>
              <a:rPr lang="en-US" sz="2400">
                <a:solidFill>
                  <a:srgbClr val="006600"/>
                </a:solidFill>
                <a:latin typeface="Arial" charset="0"/>
              </a:rPr>
              <a:t>column </a:t>
            </a:r>
            <a:r>
              <a:rPr lang="en-US" sz="2400" i="1">
                <a:solidFill>
                  <a:srgbClr val="006600"/>
                </a:solidFill>
                <a:latin typeface="Arial" charset="0"/>
              </a:rPr>
              <a:t>c</a:t>
            </a:r>
            <a:r>
              <a:rPr lang="en-US" sz="2400">
                <a:solidFill>
                  <a:srgbClr val="006600"/>
                </a:solidFill>
                <a:latin typeface="Arial" charset="0"/>
              </a:rPr>
              <a:t>.</a:t>
            </a:r>
          </a:p>
        </p:txBody>
      </p:sp>
      <p:graphicFrame>
        <p:nvGraphicFramePr>
          <p:cNvPr id="22565" name="Group 37"/>
          <p:cNvGraphicFramePr>
            <a:graphicFrameLocks noGrp="1"/>
          </p:cNvGraphicFramePr>
          <p:nvPr/>
        </p:nvGraphicFramePr>
        <p:xfrm>
          <a:off x="3581400" y="152400"/>
          <a:ext cx="2133600" cy="2133600"/>
        </p:xfrm>
        <a:graphic>
          <a:graphicData uri="http://schemas.openxmlformats.org/drawingml/2006/table">
            <a:tbl>
              <a:tblPr/>
              <a:tblGrid>
                <a:gridCol w="533400"/>
                <a:gridCol w="609600"/>
                <a:gridCol w="457200"/>
                <a:gridCol w="533400"/>
              </a:tblGrid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563" name="Object 35"/>
          <p:cNvGraphicFramePr>
            <a:graphicFrameLocks/>
          </p:cNvGraphicFramePr>
          <p:nvPr/>
        </p:nvGraphicFramePr>
        <p:xfrm>
          <a:off x="533400" y="2438400"/>
          <a:ext cx="83058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9" name="Embedded TeX" r:id="rId3" imgW="3256519" imgH="961565" progId="EmbeddedTeX.TeXCtrl.1">
                  <p:embed/>
                </p:oleObj>
              </mc:Choice>
              <mc:Fallback>
                <p:oleObj name="Embedded TeX" r:id="rId3" imgW="3256519" imgH="961565" progId="EmbeddedTeX.TeXCtrl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438400"/>
                        <a:ext cx="8305800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66" name="Title 1"/>
          <p:cNvSpPr>
            <a:spLocks/>
          </p:cNvSpPr>
          <p:nvPr/>
        </p:nvSpPr>
        <p:spPr bwMode="auto">
          <a:xfrm>
            <a:off x="304800" y="152400"/>
            <a:ext cx="297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/>
              <a:t>Example of Variable Encoding</a:t>
            </a:r>
          </a:p>
        </p:txBody>
      </p:sp>
      <p:sp>
        <p:nvSpPr>
          <p:cNvPr id="22568" name="Freeform 40"/>
          <p:cNvSpPr>
            <a:spLocks/>
          </p:cNvSpPr>
          <p:nvPr/>
        </p:nvSpPr>
        <p:spPr bwMode="auto">
          <a:xfrm>
            <a:off x="863600" y="4491038"/>
            <a:ext cx="914400" cy="1547812"/>
          </a:xfrm>
          <a:custGeom>
            <a:avLst/>
            <a:gdLst>
              <a:gd name="T0" fmla="*/ 576 w 576"/>
              <a:gd name="T1" fmla="*/ 975 h 975"/>
              <a:gd name="T2" fmla="*/ 0 w 576"/>
              <a:gd name="T3" fmla="*/ 975 h 975"/>
              <a:gd name="T4" fmla="*/ 13 w 576"/>
              <a:gd name="T5" fmla="*/ 0 h 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975">
                <a:moveTo>
                  <a:pt x="576" y="975"/>
                </a:moveTo>
                <a:lnTo>
                  <a:pt x="0" y="975"/>
                </a:lnTo>
                <a:lnTo>
                  <a:pt x="13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69" name="Freeform 41"/>
          <p:cNvSpPr>
            <a:spLocks/>
          </p:cNvSpPr>
          <p:nvPr/>
        </p:nvSpPr>
        <p:spPr bwMode="auto">
          <a:xfrm>
            <a:off x="1087438" y="4495800"/>
            <a:ext cx="660400" cy="1211263"/>
          </a:xfrm>
          <a:custGeom>
            <a:avLst/>
            <a:gdLst>
              <a:gd name="T0" fmla="*/ 416 w 416"/>
              <a:gd name="T1" fmla="*/ 763 h 763"/>
              <a:gd name="T2" fmla="*/ 5 w 416"/>
              <a:gd name="T3" fmla="*/ 763 h 763"/>
              <a:gd name="T4" fmla="*/ 0 w 416"/>
              <a:gd name="T5" fmla="*/ 0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6" h="763">
                <a:moveTo>
                  <a:pt x="416" y="763"/>
                </a:moveTo>
                <a:lnTo>
                  <a:pt x="5" y="763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70" name="Freeform 42"/>
          <p:cNvSpPr>
            <a:spLocks/>
          </p:cNvSpPr>
          <p:nvPr/>
        </p:nvSpPr>
        <p:spPr bwMode="auto">
          <a:xfrm>
            <a:off x="1295400" y="4495800"/>
            <a:ext cx="422275" cy="838200"/>
          </a:xfrm>
          <a:custGeom>
            <a:avLst/>
            <a:gdLst>
              <a:gd name="T0" fmla="*/ 266 w 266"/>
              <a:gd name="T1" fmla="*/ 561 h 561"/>
              <a:gd name="T2" fmla="*/ 1 w 266"/>
              <a:gd name="T3" fmla="*/ 554 h 561"/>
              <a:gd name="T4" fmla="*/ 0 w 266"/>
              <a:gd name="T5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6" h="561">
                <a:moveTo>
                  <a:pt x="266" y="561"/>
                </a:moveTo>
                <a:lnTo>
                  <a:pt x="1" y="55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71" name="Text Box 43"/>
          <p:cNvSpPr txBox="1">
            <a:spLocks noChangeArrowheads="1"/>
          </p:cNvSpPr>
          <p:nvPr/>
        </p:nvSpPr>
        <p:spPr bwMode="auto">
          <a:xfrm>
            <a:off x="1736725" y="5827713"/>
            <a:ext cx="55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row</a:t>
            </a:r>
          </a:p>
        </p:txBody>
      </p:sp>
      <p:sp>
        <p:nvSpPr>
          <p:cNvPr id="22572" name="Text Box 44"/>
          <p:cNvSpPr txBox="1">
            <a:spLocks noChangeArrowheads="1"/>
          </p:cNvSpPr>
          <p:nvPr/>
        </p:nvSpPr>
        <p:spPr bwMode="auto">
          <a:xfrm>
            <a:off x="1752600" y="5486400"/>
            <a:ext cx="92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column</a:t>
            </a:r>
          </a:p>
        </p:txBody>
      </p:sp>
      <p:sp>
        <p:nvSpPr>
          <p:cNvPr id="22573" name="Text Box 45"/>
          <p:cNvSpPr txBox="1">
            <a:spLocks noChangeArrowheads="1"/>
          </p:cNvSpPr>
          <p:nvPr/>
        </p:nvSpPr>
        <p:spPr bwMode="auto">
          <a:xfrm>
            <a:off x="1752600" y="5105400"/>
            <a:ext cx="60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digit</a:t>
            </a:r>
          </a:p>
        </p:txBody>
      </p:sp>
      <p:sp>
        <p:nvSpPr>
          <p:cNvPr id="1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605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Naive Encoding (1b)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305800" cy="1600200"/>
          </a:xfrm>
        </p:spPr>
        <p:txBody>
          <a:bodyPr/>
          <a:lstStyle/>
          <a:p>
            <a:pPr eaLnBrk="1" hangingPunct="1"/>
            <a:r>
              <a:rPr lang="en-US" sz="2800" dirty="0"/>
              <a:t>Use </a:t>
            </a:r>
            <a:r>
              <a:rPr lang="en-US" sz="2800" dirty="0">
                <a:solidFill>
                  <a:srgbClr val="3C8C93"/>
                </a:solidFill>
              </a:rPr>
              <a:t>n</a:t>
            </a:r>
            <a:r>
              <a:rPr lang="en-US" sz="2800" baseline="30000" dirty="0">
                <a:solidFill>
                  <a:srgbClr val="3C8C93"/>
                </a:solidFill>
              </a:rPr>
              <a:t>3</a:t>
            </a:r>
            <a:r>
              <a:rPr lang="en-US" sz="2800" dirty="0"/>
              <a:t> variables, </a:t>
            </a:r>
            <a:r>
              <a:rPr lang="en-US" sz="2800" dirty="0" err="1"/>
              <a:t>labelled</a:t>
            </a:r>
            <a:r>
              <a:rPr lang="en-US" sz="2800" dirty="0"/>
              <a:t> </a:t>
            </a:r>
            <a:r>
              <a:rPr lang="ja-JP" altLang="en-US" sz="2800" dirty="0"/>
              <a:t>“</a:t>
            </a:r>
            <a:r>
              <a:rPr lang="en-US" sz="2800" dirty="0">
                <a:solidFill>
                  <a:srgbClr val="3C8C93"/>
                </a:solidFill>
              </a:rPr>
              <a:t>x</a:t>
            </a:r>
            <a:r>
              <a:rPr lang="en-US" baseline="-14000" dirty="0">
                <a:solidFill>
                  <a:srgbClr val="3C8C93"/>
                </a:solidFill>
              </a:rPr>
              <a:t>0,0,0</a:t>
            </a:r>
            <a:r>
              <a:rPr lang="ja-JP" altLang="en-US" sz="2800" dirty="0"/>
              <a:t>”</a:t>
            </a:r>
            <a:r>
              <a:rPr lang="en-US" sz="2800" dirty="0"/>
              <a:t> to </a:t>
            </a:r>
            <a:r>
              <a:rPr lang="ja-JP" altLang="en-US" sz="2800" dirty="0"/>
              <a:t>“</a:t>
            </a:r>
            <a:r>
              <a:rPr lang="en-US" sz="2800" dirty="0" err="1">
                <a:solidFill>
                  <a:srgbClr val="3C8C93"/>
                </a:solidFill>
              </a:rPr>
              <a:t>x</a:t>
            </a:r>
            <a:r>
              <a:rPr lang="en-US" baseline="-14000" dirty="0" err="1">
                <a:solidFill>
                  <a:srgbClr val="3C8C93"/>
                </a:solidFill>
              </a:rPr>
              <a:t>n,n,n</a:t>
            </a:r>
            <a:r>
              <a:rPr lang="ja-JP" altLang="en-US" sz="2800" dirty="0"/>
              <a:t>”</a:t>
            </a:r>
            <a:r>
              <a:rPr lang="en-US" sz="2800" dirty="0"/>
              <a:t>. </a:t>
            </a:r>
          </a:p>
          <a:p>
            <a:pPr eaLnBrk="1" hangingPunct="1"/>
            <a:r>
              <a:rPr lang="en-US" sz="2800" dirty="0"/>
              <a:t>Variable </a:t>
            </a:r>
            <a:r>
              <a:rPr lang="en-US" sz="2800" dirty="0" err="1">
                <a:solidFill>
                  <a:srgbClr val="3C8C93"/>
                </a:solidFill>
              </a:rPr>
              <a:t>x</a:t>
            </a:r>
            <a:r>
              <a:rPr lang="en-US" baseline="-14000" dirty="0" err="1">
                <a:solidFill>
                  <a:srgbClr val="3C8C93"/>
                </a:solidFill>
              </a:rPr>
              <a:t>r,c,d</a:t>
            </a:r>
            <a:r>
              <a:rPr lang="en-US" sz="2800" dirty="0"/>
              <a:t> represents whether the number d is in the cell at row r, column c.</a:t>
            </a:r>
          </a:p>
        </p:txBody>
      </p:sp>
      <p:sp>
        <p:nvSpPr>
          <p:cNvPr id="37893" name="Content Placeholder 2"/>
          <p:cNvSpPr>
            <a:spLocks/>
          </p:cNvSpPr>
          <p:nvPr/>
        </p:nvSpPr>
        <p:spPr bwMode="auto">
          <a:xfrm>
            <a:off x="457200" y="2667000"/>
            <a:ext cx="8305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ja-JP" altLang="en-US" sz="2800" dirty="0">
                <a:latin typeface="+mn-lt"/>
              </a:rPr>
              <a:t>“</a:t>
            </a:r>
            <a:r>
              <a:rPr lang="en-US" sz="2800" dirty="0">
                <a:latin typeface="+mn-lt"/>
              </a:rPr>
              <a:t>Number d must occur exactly once in column c</a:t>
            </a:r>
            <a:r>
              <a:rPr lang="ja-JP" altLang="en-US" sz="2800" dirty="0">
                <a:latin typeface="+mn-lt"/>
              </a:rPr>
              <a:t>”</a:t>
            </a: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  <a:sym typeface="Symbol" charset="0"/>
              </a:rPr>
              <a:t> </a:t>
            </a:r>
            <a:r>
              <a:rPr lang="ja-JP" altLang="en-US" sz="2800" dirty="0">
                <a:latin typeface="+mn-lt"/>
              </a:rPr>
              <a:t>“</a:t>
            </a:r>
            <a:r>
              <a:rPr lang="en-US" sz="2800" dirty="0">
                <a:latin typeface="+mn-lt"/>
              </a:rPr>
              <a:t>Exactly one of </a:t>
            </a:r>
            <a:r>
              <a:rPr lang="en-US" sz="2800" dirty="0">
                <a:solidFill>
                  <a:srgbClr val="3C8C93"/>
                </a:solidFill>
                <a:latin typeface="+mn-lt"/>
              </a:rPr>
              <a:t>{x</a:t>
            </a:r>
            <a:r>
              <a:rPr lang="en-US" sz="3200" baseline="-14000" dirty="0">
                <a:solidFill>
                  <a:srgbClr val="3C8C93"/>
                </a:solidFill>
                <a:latin typeface="+mn-lt"/>
              </a:rPr>
              <a:t>1,c,d</a:t>
            </a:r>
            <a:r>
              <a:rPr lang="en-US" sz="2800" dirty="0">
                <a:solidFill>
                  <a:srgbClr val="3C8C93"/>
                </a:solidFill>
                <a:latin typeface="+mn-lt"/>
              </a:rPr>
              <a:t>, x</a:t>
            </a:r>
            <a:r>
              <a:rPr lang="en-US" sz="3200" baseline="-14000" dirty="0">
                <a:solidFill>
                  <a:srgbClr val="3C8C93"/>
                </a:solidFill>
                <a:latin typeface="+mn-lt"/>
              </a:rPr>
              <a:t>2,c,d</a:t>
            </a:r>
            <a:r>
              <a:rPr lang="en-US" sz="2800" dirty="0">
                <a:solidFill>
                  <a:srgbClr val="3C8C93"/>
                </a:solidFill>
                <a:latin typeface="+mn-lt"/>
              </a:rPr>
              <a:t>, ..., </a:t>
            </a:r>
            <a:r>
              <a:rPr lang="en-US" sz="2800" dirty="0" err="1">
                <a:solidFill>
                  <a:srgbClr val="3C8C93"/>
                </a:solidFill>
                <a:latin typeface="+mn-lt"/>
              </a:rPr>
              <a:t>x</a:t>
            </a:r>
            <a:r>
              <a:rPr lang="en-US" sz="3200" baseline="-14000" dirty="0" err="1">
                <a:solidFill>
                  <a:srgbClr val="3C8C93"/>
                </a:solidFill>
                <a:latin typeface="+mn-lt"/>
              </a:rPr>
              <a:t>n,c,d</a:t>
            </a:r>
            <a:r>
              <a:rPr lang="en-US" sz="2800" dirty="0">
                <a:solidFill>
                  <a:srgbClr val="3C8C93"/>
                </a:solidFill>
                <a:latin typeface="+mn-lt"/>
              </a:rPr>
              <a:t>} </a:t>
            </a:r>
            <a:r>
              <a:rPr lang="en-US" sz="2800" dirty="0">
                <a:latin typeface="+mn-lt"/>
              </a:rPr>
              <a:t>is true</a:t>
            </a:r>
            <a:r>
              <a:rPr lang="ja-JP" altLang="en-US" sz="2800" dirty="0">
                <a:latin typeface="+mn-lt"/>
              </a:rPr>
              <a:t>”</a:t>
            </a:r>
            <a:r>
              <a:rPr lang="en-US" sz="2800" dirty="0">
                <a:latin typeface="+mn-lt"/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+mn-lt"/>
              </a:rPr>
              <a:t>How do we encode the constraint that </a:t>
            </a:r>
            <a:r>
              <a:rPr lang="en-US" sz="2800" b="1" dirty="0">
                <a:latin typeface="+mn-lt"/>
              </a:rPr>
              <a:t>exactly one</a:t>
            </a:r>
            <a:r>
              <a:rPr lang="en-US" sz="2800" dirty="0">
                <a:latin typeface="+mn-lt"/>
              </a:rPr>
              <a:t> variable in a set is true?</a:t>
            </a:r>
            <a:br>
              <a:rPr lang="en-US" sz="2800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841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 weiteres schwieriges Problem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(Maximales-)</a:t>
            </a:r>
            <a:r>
              <a:rPr lang="de-DE" dirty="0" smtClean="0">
                <a:solidFill>
                  <a:srgbClr val="000000"/>
                </a:solidFill>
              </a:rPr>
              <a:t>Cliquen-Problem (</a:t>
            </a:r>
            <a:r>
              <a:rPr lang="de-DE" dirty="0" smtClean="0">
                <a:solidFill>
                  <a:srgbClr val="0000FF"/>
                </a:solidFill>
              </a:rPr>
              <a:t>Clique</a:t>
            </a:r>
            <a:r>
              <a:rPr lang="de-DE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de-DE" dirty="0" smtClean="0">
                <a:solidFill>
                  <a:srgbClr val="333399"/>
                </a:solidFill>
              </a:rPr>
              <a:t>Eingabe: </a:t>
            </a:r>
            <a:r>
              <a:rPr lang="de-DE" dirty="0" err="1" smtClean="0"/>
              <a:t>Ungerichteter</a:t>
            </a:r>
            <a:r>
              <a:rPr lang="de-DE" dirty="0" smtClean="0"/>
              <a:t> Graph </a:t>
            </a:r>
            <a:r>
              <a:rPr lang="en-US" dirty="0">
                <a:solidFill>
                  <a:srgbClr val="008A87"/>
                </a:solidFill>
              </a:rPr>
              <a:t>G=(V,E</a:t>
            </a:r>
            <a:r>
              <a:rPr lang="en-US" dirty="0" smtClean="0">
                <a:solidFill>
                  <a:srgbClr val="008A87"/>
                </a:solidFill>
              </a:rPr>
              <a:t>)</a:t>
            </a:r>
            <a:endParaRPr lang="de-DE" dirty="0"/>
          </a:p>
          <a:p>
            <a:pPr lvl="1"/>
            <a:r>
              <a:rPr lang="de-DE" dirty="0" smtClean="0">
                <a:solidFill>
                  <a:srgbClr val="333399"/>
                </a:solidFill>
              </a:rPr>
              <a:t>Ausgabe: </a:t>
            </a:r>
            <a:r>
              <a:rPr lang="de-DE" dirty="0" smtClean="0"/>
              <a:t>Größte Untermengen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 smtClean="0"/>
              <a:t> von </a:t>
            </a:r>
            <a:r>
              <a:rPr lang="de-DE" dirty="0" smtClean="0">
                <a:solidFill>
                  <a:srgbClr val="3C8C93"/>
                </a:solidFill>
              </a:rPr>
              <a:t>V</a:t>
            </a:r>
            <a:r>
              <a:rPr lang="de-DE" dirty="0" smtClean="0"/>
              <a:t>,</a:t>
            </a:r>
            <a:br>
              <a:rPr lang="de-DE" dirty="0" smtClean="0"/>
            </a:br>
            <a:r>
              <a:rPr lang="de-DE" dirty="0" smtClean="0"/>
              <a:t>so dass jedes Paar von Knoten in </a:t>
            </a:r>
            <a:r>
              <a:rPr lang="de-DE" dirty="0" smtClean="0">
                <a:solidFill>
                  <a:srgbClr val="3C8C93"/>
                </a:solidFill>
              </a:rPr>
              <a:t>C</a:t>
            </a:r>
            <a:r>
              <a:rPr lang="de-DE" dirty="0" smtClean="0"/>
              <a:t> durch</a:t>
            </a:r>
            <a:br>
              <a:rPr lang="de-DE" dirty="0" smtClean="0"/>
            </a:br>
            <a:r>
              <a:rPr lang="de-DE" dirty="0" smtClean="0"/>
              <a:t>eine Kante aus E verbunden ist</a:t>
            </a:r>
          </a:p>
          <a:p>
            <a:pPr lvl="1"/>
            <a:r>
              <a:rPr lang="de-DE" dirty="0" smtClean="0"/>
              <a:t>Eine solche Menge heißt Clique</a:t>
            </a:r>
          </a:p>
          <a:p>
            <a:pPr lvl="1"/>
            <a:r>
              <a:rPr lang="de-DE" dirty="0" smtClean="0"/>
              <a:t>Bester bekannter Algorithmus </a:t>
            </a:r>
            <a:br>
              <a:rPr lang="de-DE" dirty="0" smtClean="0"/>
            </a:br>
            <a:r>
              <a:rPr lang="de-DE" dirty="0" smtClean="0"/>
              <a:t>für dieses Optimierungsproblem</a:t>
            </a:r>
            <a:br>
              <a:rPr lang="de-DE" dirty="0" smtClean="0"/>
            </a:br>
            <a:r>
              <a:rPr lang="de-DE" dirty="0" smtClean="0"/>
              <a:t>ist in </a:t>
            </a:r>
            <a:r>
              <a:rPr lang="en-US" dirty="0">
                <a:solidFill>
                  <a:srgbClr val="008A87"/>
                </a:solidFill>
              </a:rPr>
              <a:t>O(n∙2</a:t>
            </a:r>
            <a:r>
              <a:rPr lang="en-US" baseline="30000" dirty="0">
                <a:solidFill>
                  <a:srgbClr val="008A87"/>
                </a:solidFill>
              </a:rPr>
              <a:t>n</a:t>
            </a:r>
            <a:r>
              <a:rPr lang="en-US" dirty="0" smtClean="0">
                <a:solidFill>
                  <a:srgbClr val="008A87"/>
                </a:solidFill>
              </a:rPr>
              <a:t>)</a:t>
            </a:r>
          </a:p>
          <a:p>
            <a:pPr lvl="1"/>
            <a:endParaRPr lang="en-US" dirty="0">
              <a:solidFill>
                <a:srgbClr val="008A87"/>
              </a:solidFill>
            </a:endParaRPr>
          </a:p>
          <a:p>
            <a:r>
              <a:rPr lang="en-US" dirty="0" err="1" smtClean="0"/>
              <a:t>Entscheidungsproblem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00FF"/>
                </a:solidFill>
              </a:rPr>
              <a:t>k-Clique</a:t>
            </a:r>
            <a:r>
              <a:rPr lang="en-US" dirty="0" smtClean="0"/>
              <a:t>): </a:t>
            </a:r>
            <a:br>
              <a:rPr lang="en-US" dirty="0" smtClean="0"/>
            </a:br>
            <a:r>
              <a:rPr lang="en-US" dirty="0" err="1" smtClean="0"/>
              <a:t>Gibt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Clique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C ⊆ V</a:t>
            </a:r>
            <a:r>
              <a:rPr lang="de-DE" dirty="0" smtClean="0"/>
              <a:t> mit </a:t>
            </a:r>
            <a:r>
              <a:rPr lang="de-DE" dirty="0">
                <a:solidFill>
                  <a:srgbClr val="3C8C93"/>
                </a:solidFill>
              </a:rPr>
              <a:t>|</a:t>
            </a:r>
            <a:r>
              <a:rPr lang="de-DE" dirty="0" smtClean="0">
                <a:solidFill>
                  <a:srgbClr val="3C8C93"/>
                </a:solidFill>
              </a:rPr>
              <a:t>C| ≤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dirty="0" smtClean="0"/>
              <a:t> ?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71628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4770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0104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0772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80772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75438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7086600" y="2133600"/>
            <a:ext cx="152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7315200" y="20574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7162800" y="27432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>
            <a:off x="6553200" y="3200400"/>
            <a:ext cx="533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7086600" y="32004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7620000" y="34290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Oval 16"/>
          <p:cNvSpPr/>
          <p:nvPr/>
        </p:nvSpPr>
        <p:spPr>
          <a:xfrm rot="18638016">
            <a:off x="6697777" y="1825708"/>
            <a:ext cx="1617347" cy="163471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/>
          <p:cNvSpPr/>
          <p:nvPr/>
        </p:nvSpPr>
        <p:spPr>
          <a:xfrm rot="19120722">
            <a:off x="7199752" y="3295289"/>
            <a:ext cx="1327761" cy="66388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8"/>
          <p:cNvSpPr/>
          <p:nvPr/>
        </p:nvSpPr>
        <p:spPr>
          <a:xfrm rot="13830870">
            <a:off x="6541824" y="3166161"/>
            <a:ext cx="1513161" cy="66388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9"/>
          <p:cNvSpPr/>
          <p:nvPr/>
        </p:nvSpPr>
        <p:spPr>
          <a:xfrm rot="17650646">
            <a:off x="5826371" y="3433922"/>
            <a:ext cx="1979525" cy="66388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506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Naive Encoding (2)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838200" y="1283493"/>
            <a:ext cx="7467600" cy="1706563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" charset="0"/>
              </a:rPr>
              <a:t>How do we encode the constraint that </a:t>
            </a:r>
            <a:br>
              <a:rPr lang="en-US" sz="2400" dirty="0">
                <a:latin typeface="Arial" charset="0"/>
              </a:rPr>
            </a:br>
            <a:r>
              <a:rPr lang="en-US" sz="2400" b="1" i="1" dirty="0">
                <a:latin typeface="Arial" charset="0"/>
              </a:rPr>
              <a:t>exactly one</a:t>
            </a:r>
            <a:r>
              <a:rPr lang="en-US" sz="2400" dirty="0">
                <a:latin typeface="Arial" charset="0"/>
              </a:rPr>
              <a:t> variable in a set is true?</a:t>
            </a:r>
          </a:p>
          <a:p>
            <a:pPr eaLnBrk="1" hangingPunct="1"/>
            <a:r>
              <a:rPr lang="en-US" sz="2400" dirty="0">
                <a:latin typeface="Arial" charset="0"/>
              </a:rPr>
              <a:t>We can encode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sz="2400" b="1" dirty="0">
                <a:latin typeface="Arial" charset="0"/>
              </a:rPr>
              <a:t>exactly one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sz="2400" dirty="0">
                <a:latin typeface="Arial" charset="0"/>
              </a:rPr>
              <a:t> as the conjunction of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sz="2400" b="1" dirty="0">
                <a:latin typeface="Arial" charset="0"/>
              </a:rPr>
              <a:t>at least one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sz="2400" dirty="0">
                <a:latin typeface="Arial" charset="0"/>
              </a:rPr>
              <a:t> and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sz="2400" b="1" dirty="0">
                <a:latin typeface="Arial" charset="0"/>
              </a:rPr>
              <a:t>at most one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sz="2400" dirty="0">
                <a:latin typeface="Arial" charset="0"/>
              </a:rPr>
              <a:t>.</a:t>
            </a:r>
          </a:p>
        </p:txBody>
      </p:sp>
      <p:sp>
        <p:nvSpPr>
          <p:cNvPr id="7183" name="Content Placeholder 2"/>
          <p:cNvSpPr>
            <a:spLocks/>
          </p:cNvSpPr>
          <p:nvPr/>
        </p:nvSpPr>
        <p:spPr bwMode="auto">
          <a:xfrm>
            <a:off x="914400" y="3752056"/>
            <a:ext cx="7467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/>
              <a:t>Encoding </a:t>
            </a:r>
            <a:r>
              <a:rPr lang="ja-JP" altLang="en-US" sz="2400" dirty="0"/>
              <a:t>“</a:t>
            </a:r>
            <a:r>
              <a:rPr lang="en-US" sz="2400" b="1" dirty="0"/>
              <a:t>at most one</a:t>
            </a:r>
            <a:r>
              <a:rPr lang="ja-JP" altLang="en-US" sz="2400" dirty="0"/>
              <a:t>”</a:t>
            </a:r>
            <a:r>
              <a:rPr lang="en-US" sz="2400" dirty="0"/>
              <a:t> is harder in CNF.  </a:t>
            </a:r>
            <a:br>
              <a:rPr lang="en-US" sz="2400" dirty="0"/>
            </a:br>
            <a:r>
              <a:rPr lang="en-US" sz="2400" dirty="0"/>
              <a:t>Standard method: </a:t>
            </a:r>
            <a:r>
              <a:rPr lang="ja-JP" altLang="en-US" sz="2400" dirty="0"/>
              <a:t>“</a:t>
            </a:r>
            <a:r>
              <a:rPr lang="en-US" sz="2400" dirty="0"/>
              <a:t>no two variables are both true</a:t>
            </a:r>
            <a:r>
              <a:rPr lang="ja-JP" altLang="en-US" sz="2400" dirty="0"/>
              <a:t>”</a:t>
            </a:r>
            <a:r>
              <a:rPr lang="en-US" sz="2400" dirty="0"/>
              <a:t>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/>
              <a:t>I.e., enumerate every possible pair of variables and require that one variable in the pair is false.</a:t>
            </a:r>
            <a:br>
              <a:rPr lang="en-US" sz="2400" dirty="0"/>
            </a:br>
            <a:r>
              <a:rPr lang="en-US" sz="2400" dirty="0"/>
              <a:t>This takes </a:t>
            </a:r>
            <a:r>
              <a:rPr lang="en-US" sz="2400" dirty="0">
                <a:solidFill>
                  <a:srgbClr val="3C8C93"/>
                </a:solidFill>
              </a:rPr>
              <a:t>O(</a:t>
            </a:r>
            <a:r>
              <a:rPr lang="en-US" sz="2400" dirty="0" smtClean="0">
                <a:solidFill>
                  <a:srgbClr val="3C8C93"/>
                </a:solidFill>
              </a:rPr>
              <a:t>n</a:t>
            </a:r>
            <a:r>
              <a:rPr lang="en-US" sz="2400" baseline="30000" dirty="0" smtClean="0">
                <a:solidFill>
                  <a:srgbClr val="3C8C93"/>
                </a:solidFill>
              </a:rPr>
              <a:t>2</a:t>
            </a:r>
            <a:r>
              <a:rPr lang="en-US" sz="2400" dirty="0">
                <a:solidFill>
                  <a:srgbClr val="3C8C93"/>
                </a:solidFill>
              </a:rPr>
              <a:t>) </a:t>
            </a:r>
            <a:r>
              <a:rPr lang="en-US" sz="2400" dirty="0"/>
              <a:t>clauses.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339933"/>
                </a:solidFill>
              </a:rPr>
              <a:t>[ Example on next slide ]</a:t>
            </a:r>
          </a:p>
        </p:txBody>
      </p:sp>
      <p:sp>
        <p:nvSpPr>
          <p:cNvPr id="7186" name="Content Placeholder 2"/>
          <p:cNvSpPr>
            <a:spLocks/>
          </p:cNvSpPr>
          <p:nvPr/>
        </p:nvSpPr>
        <p:spPr bwMode="auto">
          <a:xfrm>
            <a:off x="914400" y="2913856"/>
            <a:ext cx="746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/>
              <a:t>Encoding </a:t>
            </a:r>
            <a:r>
              <a:rPr lang="ja-JP" altLang="en-US" sz="2400"/>
              <a:t>“</a:t>
            </a:r>
            <a:r>
              <a:rPr lang="en-US" sz="2400" b="1"/>
              <a:t>at least one</a:t>
            </a:r>
            <a:r>
              <a:rPr lang="ja-JP" altLang="en-US" sz="2400"/>
              <a:t>”</a:t>
            </a:r>
            <a:r>
              <a:rPr lang="en-US" sz="2400"/>
              <a:t> is easy: simply take the logical OR of all the propositional variables.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2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/>
      <p:bldP spid="718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Naive Encoding (3)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/>
              <a:t>Example for 3 variables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3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dirty="0"/>
              <a:t>.</a:t>
            </a:r>
          </a:p>
          <a:p>
            <a:pPr eaLnBrk="1" hangingPunct="1"/>
            <a:r>
              <a:rPr lang="ja-JP" altLang="en-US" dirty="0"/>
              <a:t>“</a:t>
            </a:r>
            <a:r>
              <a:rPr lang="en-US" dirty="0"/>
              <a:t>At least one is true</a:t>
            </a:r>
            <a:r>
              <a:rPr lang="ja-JP" altLang="en-US" dirty="0"/>
              <a:t>”</a:t>
            </a:r>
            <a:r>
              <a:rPr lang="en-US" dirty="0"/>
              <a:t>:</a:t>
            </a:r>
          </a:p>
          <a:p>
            <a:pPr algn="ctr" eaLnBrk="1" hangingPunct="1">
              <a:buFont typeface="Arial" charset="0"/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rgbClr val="3C8C93"/>
                </a:solidFill>
                <a:cs typeface="Times New Roman" charset="0"/>
              </a:rPr>
              <a:t>1</a:t>
            </a:r>
            <a:r>
              <a:rPr lang="en-US" dirty="0">
                <a:solidFill>
                  <a:srgbClr val="3C8C93"/>
                </a:solidFill>
                <a:cs typeface="Times New Roman" charset="0"/>
                <a:sym typeface="Symbol" charset="0"/>
              </a:rPr>
              <a:t></a:t>
            </a:r>
            <a:r>
              <a:rPr lang="en-US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x</a:t>
            </a:r>
            <a:r>
              <a:rPr lang="en-US" baseline="-25000" dirty="0">
                <a:solidFill>
                  <a:srgbClr val="3C8C93"/>
                </a:solidFill>
                <a:cs typeface="Times New Roman" charset="0"/>
              </a:rPr>
              <a:t>2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x</a:t>
            </a:r>
            <a:r>
              <a:rPr lang="en-US" baseline="-25000" dirty="0">
                <a:solidFill>
                  <a:srgbClr val="3C8C93"/>
                </a:solidFill>
                <a:cs typeface="Times New Roman" charset="0"/>
              </a:rPr>
              <a:t>3</a:t>
            </a:r>
            <a:r>
              <a:rPr lang="en-US" dirty="0"/>
              <a:t>.</a:t>
            </a:r>
          </a:p>
          <a:p>
            <a:pPr eaLnBrk="1" hangingPunct="1"/>
            <a:r>
              <a:rPr lang="ja-JP" altLang="en-US" dirty="0"/>
              <a:t>“</a:t>
            </a:r>
            <a:r>
              <a:rPr lang="en-US" dirty="0"/>
              <a:t>At most one is true</a:t>
            </a:r>
            <a:r>
              <a:rPr lang="ja-JP" altLang="en-US" dirty="0"/>
              <a:t>”</a:t>
            </a:r>
            <a:r>
              <a:rPr lang="en-US" dirty="0"/>
              <a:t>: </a:t>
            </a:r>
          </a:p>
          <a:p>
            <a:pPr algn="ctr" eaLnBrk="1" hangingPunct="1">
              <a:buFont typeface="Arial" charset="0"/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3C8C93"/>
                </a:solidFill>
              </a:rPr>
              <a:t>(¬</a:t>
            </a:r>
            <a:r>
              <a:rPr lang="en-US" dirty="0" smtClean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 smtClean="0">
                <a:solidFill>
                  <a:srgbClr val="3C8C93"/>
                </a:solidFill>
                <a:cs typeface="Times New Roman" charset="0"/>
              </a:rPr>
              <a:t>1</a:t>
            </a:r>
            <a:r>
              <a:rPr lang="en-US" dirty="0">
                <a:solidFill>
                  <a:srgbClr val="3C8C93"/>
                </a:solidFill>
                <a:cs typeface="Times New Roman" charset="0"/>
                <a:sym typeface="Symbol" charset="0"/>
              </a:rPr>
              <a:t></a:t>
            </a:r>
            <a:r>
              <a:rPr lang="en-US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 </a:t>
            </a:r>
            <a:r>
              <a:rPr lang="en-US" dirty="0">
                <a:solidFill>
                  <a:srgbClr val="3C8C93"/>
                </a:solidFill>
              </a:rPr>
              <a:t>¬</a:t>
            </a:r>
            <a:r>
              <a:rPr lang="en-US" dirty="0" smtClean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 smtClean="0">
                <a:solidFill>
                  <a:srgbClr val="3C8C93"/>
                </a:solidFill>
                <a:cs typeface="Times New Roman" charset="0"/>
              </a:rPr>
              <a:t>2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) </a:t>
            </a:r>
            <a:r>
              <a:rPr lang="en-US" sz="1800" dirty="0">
                <a:solidFill>
                  <a:srgbClr val="3C8C93"/>
                </a:solidFill>
              </a:rPr>
              <a:t>∧</a:t>
            </a:r>
            <a:r>
              <a:rPr lang="en-US" dirty="0" smtClean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dirty="0">
                <a:solidFill>
                  <a:srgbClr val="3C8C93"/>
                </a:solidFill>
              </a:rPr>
              <a:t>(¬</a:t>
            </a:r>
            <a:r>
              <a:rPr lang="en-US" dirty="0" smtClean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 smtClean="0">
                <a:solidFill>
                  <a:srgbClr val="3C8C93"/>
                </a:solidFill>
                <a:cs typeface="Times New Roman" charset="0"/>
              </a:rPr>
              <a:t>1</a:t>
            </a:r>
            <a:r>
              <a:rPr lang="en-US" dirty="0">
                <a:solidFill>
                  <a:srgbClr val="3C8C93"/>
                </a:solidFill>
                <a:cs typeface="Times New Roman" charset="0"/>
                <a:sym typeface="Symbol" charset="0"/>
              </a:rPr>
              <a:t></a:t>
            </a:r>
            <a:r>
              <a:rPr lang="en-US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 </a:t>
            </a:r>
            <a:r>
              <a:rPr lang="en-US" dirty="0">
                <a:solidFill>
                  <a:srgbClr val="3C8C93"/>
                </a:solidFill>
              </a:rPr>
              <a:t>¬</a:t>
            </a:r>
            <a:r>
              <a:rPr lang="en-US" dirty="0" smtClean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 smtClean="0">
                <a:solidFill>
                  <a:srgbClr val="3C8C93"/>
                </a:solidFill>
                <a:cs typeface="Times New Roman" charset="0"/>
              </a:rPr>
              <a:t>3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) </a:t>
            </a:r>
            <a:r>
              <a:rPr lang="en-US" sz="1800" dirty="0">
                <a:solidFill>
                  <a:srgbClr val="3C8C93"/>
                </a:solidFill>
              </a:rPr>
              <a:t>∧</a:t>
            </a:r>
            <a:r>
              <a:rPr lang="en-US" dirty="0" smtClean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dirty="0">
                <a:solidFill>
                  <a:srgbClr val="3C8C93"/>
                </a:solidFill>
              </a:rPr>
              <a:t>(¬</a:t>
            </a:r>
            <a:r>
              <a:rPr lang="en-US" dirty="0" smtClean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 smtClean="0">
                <a:solidFill>
                  <a:srgbClr val="3C8C93"/>
                </a:solidFill>
                <a:cs typeface="Times New Roman" charset="0"/>
              </a:rPr>
              <a:t>2</a:t>
            </a:r>
            <a:r>
              <a:rPr lang="en-US" dirty="0">
                <a:solidFill>
                  <a:srgbClr val="3C8C93"/>
                </a:solidFill>
                <a:cs typeface="Times New Roman" charset="0"/>
                <a:sym typeface="Symbol" charset="0"/>
              </a:rPr>
              <a:t></a:t>
            </a:r>
            <a:r>
              <a:rPr lang="en-US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 </a:t>
            </a:r>
            <a:r>
              <a:rPr lang="en-US" dirty="0">
                <a:solidFill>
                  <a:srgbClr val="3C8C93"/>
                </a:solidFill>
              </a:rPr>
              <a:t>¬</a:t>
            </a:r>
            <a:r>
              <a:rPr lang="en-US" dirty="0" smtClean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 smtClean="0">
                <a:solidFill>
                  <a:srgbClr val="3C8C93"/>
                </a:solidFill>
                <a:cs typeface="Times New Roman" charset="0"/>
              </a:rPr>
              <a:t>3</a:t>
            </a:r>
            <a:r>
              <a:rPr lang="en-US" dirty="0" smtClean="0">
                <a:solidFill>
                  <a:srgbClr val="3C8C93"/>
                </a:solidFill>
                <a:cs typeface="Times New Roman" charset="0"/>
              </a:rPr>
              <a:t>)</a:t>
            </a:r>
            <a:r>
              <a:rPr lang="en-US" sz="600" dirty="0"/>
              <a:t/>
            </a:r>
            <a:br>
              <a:rPr lang="en-US" sz="600" dirty="0"/>
            </a:br>
            <a:endParaRPr lang="en-US" sz="600" dirty="0"/>
          </a:p>
          <a:p>
            <a:pPr eaLnBrk="1" hangingPunct="1"/>
            <a:r>
              <a:rPr lang="ja-JP" altLang="en-US" dirty="0"/>
              <a:t>“</a:t>
            </a:r>
            <a:r>
              <a:rPr lang="en-US" dirty="0"/>
              <a:t>Exactly one is true</a:t>
            </a:r>
            <a:r>
              <a:rPr lang="ja-JP" altLang="en-US" dirty="0"/>
              <a:t>”</a:t>
            </a:r>
            <a:r>
              <a:rPr lang="en-US" dirty="0"/>
              <a:t>:</a:t>
            </a:r>
          </a:p>
          <a:p>
            <a:pPr algn="ctr" eaLnBrk="1" hangingPunct="1">
              <a:buFont typeface="Arial" charset="0"/>
              <a:buNone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3C8C93"/>
                </a:solidFill>
              </a:rPr>
              <a:t>(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>
                <a:solidFill>
                  <a:srgbClr val="3C8C93"/>
                </a:solidFill>
                <a:cs typeface="Times New Roman" charset="0"/>
              </a:rPr>
              <a:t>1</a:t>
            </a:r>
            <a:r>
              <a:rPr lang="en-US" sz="2800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 x</a:t>
            </a:r>
            <a:r>
              <a:rPr lang="en-US" sz="2800" baseline="-25000" dirty="0">
                <a:solidFill>
                  <a:srgbClr val="3C8C93"/>
                </a:solidFill>
                <a:cs typeface="Times New Roman" charset="0"/>
              </a:rPr>
              <a:t>2</a:t>
            </a:r>
            <a:r>
              <a:rPr lang="en-US" sz="2800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 x</a:t>
            </a:r>
            <a:r>
              <a:rPr lang="en-US" sz="2800" baseline="-25000" dirty="0">
                <a:solidFill>
                  <a:srgbClr val="3C8C93"/>
                </a:solidFill>
                <a:cs typeface="Times New Roman" charset="0"/>
              </a:rPr>
              <a:t>3</a:t>
            </a:r>
            <a:r>
              <a:rPr lang="en-US" sz="2800" dirty="0">
                <a:solidFill>
                  <a:srgbClr val="3C8C93"/>
                </a:solidFill>
              </a:rPr>
              <a:t>) </a:t>
            </a:r>
            <a:r>
              <a:rPr lang="en-US" sz="1800" dirty="0">
                <a:solidFill>
                  <a:srgbClr val="3C8C93"/>
                </a:solidFill>
              </a:rPr>
              <a:t>∧</a:t>
            </a:r>
            <a:r>
              <a:rPr lang="en-US" sz="2800" dirty="0">
                <a:solidFill>
                  <a:srgbClr val="3C8C93"/>
                </a:solidFill>
              </a:rPr>
              <a:t> (¬</a:t>
            </a:r>
            <a:r>
              <a:rPr lang="en-US" sz="2800" dirty="0" smtClean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 smtClean="0">
                <a:solidFill>
                  <a:srgbClr val="3C8C93"/>
                </a:solidFill>
                <a:cs typeface="Times New Roman" charset="0"/>
              </a:rPr>
              <a:t>1</a:t>
            </a:r>
            <a:r>
              <a:rPr lang="en-US" sz="2800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sz="2800" dirty="0">
                <a:solidFill>
                  <a:srgbClr val="3C8C93"/>
                </a:solidFill>
              </a:rPr>
              <a:t>¬</a:t>
            </a:r>
            <a:r>
              <a:rPr lang="en-US" sz="2800" dirty="0" smtClean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 smtClean="0">
                <a:solidFill>
                  <a:srgbClr val="3C8C93"/>
                </a:solidFill>
                <a:cs typeface="Times New Roman" charset="0"/>
              </a:rPr>
              <a:t>2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) </a:t>
            </a:r>
            <a:r>
              <a:rPr lang="en-US" sz="1800" dirty="0">
                <a:solidFill>
                  <a:srgbClr val="3C8C93"/>
                </a:solidFill>
              </a:rPr>
              <a:t>∧</a:t>
            </a:r>
            <a:r>
              <a:rPr lang="en-US" sz="2800" dirty="0" smtClean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sz="2800" dirty="0">
                <a:solidFill>
                  <a:srgbClr val="3C8C93"/>
                </a:solidFill>
              </a:rPr>
              <a:t>(¬</a:t>
            </a:r>
            <a:r>
              <a:rPr lang="en-US" sz="2800" dirty="0" smtClean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 smtClean="0">
                <a:solidFill>
                  <a:srgbClr val="3C8C93"/>
                </a:solidFill>
                <a:cs typeface="Times New Roman" charset="0"/>
              </a:rPr>
              <a:t>1</a:t>
            </a:r>
            <a:r>
              <a:rPr lang="en-US" sz="2800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sz="2800" dirty="0">
                <a:solidFill>
                  <a:srgbClr val="3C8C93"/>
                </a:solidFill>
              </a:rPr>
              <a:t>¬</a:t>
            </a:r>
            <a:r>
              <a:rPr lang="en-US" sz="2800" dirty="0" smtClean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 smtClean="0">
                <a:solidFill>
                  <a:srgbClr val="3C8C93"/>
                </a:solidFill>
                <a:cs typeface="Times New Roman" charset="0"/>
              </a:rPr>
              <a:t>3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) </a:t>
            </a:r>
            <a:r>
              <a:rPr lang="en-US" sz="1800" dirty="0">
                <a:solidFill>
                  <a:srgbClr val="3C8C93"/>
                </a:solidFill>
              </a:rPr>
              <a:t>∧</a:t>
            </a:r>
            <a:r>
              <a:rPr lang="en-US" sz="2800" dirty="0" smtClean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sz="2800" dirty="0">
                <a:solidFill>
                  <a:srgbClr val="3C8C93"/>
                </a:solidFill>
              </a:rPr>
              <a:t>(¬</a:t>
            </a:r>
            <a:r>
              <a:rPr lang="en-US" sz="2800" dirty="0" smtClean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 smtClean="0">
                <a:solidFill>
                  <a:srgbClr val="3C8C93"/>
                </a:solidFill>
                <a:cs typeface="Times New Roman" charset="0"/>
              </a:rPr>
              <a:t>2</a:t>
            </a:r>
            <a:r>
              <a:rPr lang="en-US" sz="2800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sz="2800" dirty="0">
                <a:solidFill>
                  <a:srgbClr val="3C8C93"/>
                </a:solidFill>
              </a:rPr>
              <a:t>¬</a:t>
            </a:r>
            <a:r>
              <a:rPr lang="en-US" sz="2800" dirty="0" smtClean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 smtClean="0">
                <a:solidFill>
                  <a:srgbClr val="3C8C93"/>
                </a:solidFill>
                <a:cs typeface="Times New Roman" charset="0"/>
              </a:rPr>
              <a:t>3</a:t>
            </a:r>
            <a:r>
              <a:rPr lang="en-US" sz="2800" dirty="0" smtClean="0">
                <a:solidFill>
                  <a:srgbClr val="3C8C93"/>
                </a:solidFill>
                <a:cs typeface="Times New Roman" charset="0"/>
              </a:rPr>
              <a:t>)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358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Naive Encoding (4)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6496"/>
            <a:ext cx="8229600" cy="2819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dirty="0">
                <a:latin typeface="Arial" charset="0"/>
              </a:rPr>
              <a:t>The following constraints are encoded: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Exactly one digit appears in each cell.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Each digit appears exactly once in each row.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Each digit appears exactly once in each column.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Each digit appears exactly once in each block.</a:t>
            </a:r>
          </a:p>
        </p:txBody>
      </p:sp>
      <p:sp>
        <p:nvSpPr>
          <p:cNvPr id="26630" name="Content Placeholder 2"/>
          <p:cNvSpPr>
            <a:spLocks/>
          </p:cNvSpPr>
          <p:nvPr/>
        </p:nvSpPr>
        <p:spPr bwMode="auto">
          <a:xfrm>
            <a:off x="304800" y="4112096"/>
            <a:ext cx="8382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600"/>
              <a:t>Each application of the above constraints has the form:</a:t>
            </a:r>
            <a:br>
              <a:rPr lang="en-US" sz="2600"/>
            </a:br>
            <a:r>
              <a:rPr lang="ja-JP" altLang="en-US" sz="2800"/>
              <a:t>“</a:t>
            </a:r>
            <a:r>
              <a:rPr lang="en-US" sz="2800"/>
              <a:t>exactly one of a set variables is true</a:t>
            </a:r>
            <a:r>
              <a:rPr lang="ja-JP" altLang="en-US" sz="2800"/>
              <a:t>”</a:t>
            </a:r>
            <a:r>
              <a:rPr lang="en-US" sz="2800"/>
              <a:t>.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800"/>
              <a:t>All of the above constraints are</a:t>
            </a:r>
            <a:br>
              <a:rPr lang="en-US" sz="2800"/>
            </a:br>
            <a:r>
              <a:rPr lang="en-US" sz="2800"/>
              <a:t>independent of the prefilled cells.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500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>
          <a:xfrm>
            <a:off x="228600" y="214536"/>
            <a:ext cx="8686800" cy="8382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Problem with Naive Encoding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79301"/>
            <a:ext cx="8229600" cy="45259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We need </a:t>
            </a:r>
            <a:r>
              <a:rPr lang="en-US" i="1" dirty="0">
                <a:latin typeface="Arial" charset="0"/>
              </a:rPr>
              <a:t>n</a:t>
            </a:r>
            <a:r>
              <a:rPr lang="en-US" baseline="30000" dirty="0">
                <a:latin typeface="Arial" charset="0"/>
              </a:rPr>
              <a:t>3</a:t>
            </a:r>
            <a:r>
              <a:rPr lang="en-US" dirty="0">
                <a:latin typeface="Arial" charset="0"/>
              </a:rPr>
              <a:t> total variables.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(</a:t>
            </a:r>
            <a:r>
              <a:rPr lang="en-US" i="1" dirty="0">
                <a:latin typeface="Arial" charset="0"/>
              </a:rPr>
              <a:t>n</a:t>
            </a:r>
            <a:r>
              <a:rPr lang="en-US" dirty="0">
                <a:latin typeface="Arial" charset="0"/>
              </a:rPr>
              <a:t> rows, </a:t>
            </a:r>
            <a:r>
              <a:rPr lang="en-US" i="1" dirty="0">
                <a:latin typeface="Arial" charset="0"/>
              </a:rPr>
              <a:t>n</a:t>
            </a:r>
            <a:r>
              <a:rPr lang="en-US" dirty="0">
                <a:latin typeface="Arial" charset="0"/>
              </a:rPr>
              <a:t> cols, </a:t>
            </a:r>
            <a:r>
              <a:rPr lang="en-US" i="1" dirty="0">
                <a:latin typeface="Arial" charset="0"/>
              </a:rPr>
              <a:t>n</a:t>
            </a:r>
            <a:r>
              <a:rPr lang="en-US" dirty="0">
                <a:latin typeface="Arial" charset="0"/>
              </a:rPr>
              <a:t> digits)</a:t>
            </a:r>
            <a:endParaRPr lang="en-US" sz="1600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And O(</a:t>
            </a:r>
            <a:r>
              <a:rPr lang="en-US" i="1" dirty="0">
                <a:latin typeface="Arial" charset="0"/>
              </a:rPr>
              <a:t>n</a:t>
            </a:r>
            <a:r>
              <a:rPr lang="en-US" baseline="30000" dirty="0">
                <a:latin typeface="Arial" charset="0"/>
              </a:rPr>
              <a:t>4</a:t>
            </a:r>
            <a:r>
              <a:rPr lang="en-US" dirty="0">
                <a:latin typeface="Arial" charset="0"/>
              </a:rPr>
              <a:t>) total clauses.</a:t>
            </a:r>
          </a:p>
          <a:p>
            <a:pPr lvl="1"/>
            <a:r>
              <a:rPr lang="en-US" dirty="0">
                <a:latin typeface="Arial" charset="0"/>
              </a:rPr>
              <a:t>To require that the digit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dirty="0">
                <a:latin typeface="Arial" charset="0"/>
              </a:rPr>
              <a:t>1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dirty="0">
                <a:latin typeface="Arial" charset="0"/>
              </a:rPr>
              <a:t> appear exactly once in the first row, we need O(</a:t>
            </a:r>
            <a:r>
              <a:rPr lang="en-US" i="1" dirty="0">
                <a:latin typeface="Arial" charset="0"/>
              </a:rPr>
              <a:t>n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) clauses.</a:t>
            </a:r>
          </a:p>
          <a:p>
            <a:pPr lvl="1"/>
            <a:r>
              <a:rPr lang="en-US" dirty="0">
                <a:latin typeface="Arial" charset="0"/>
              </a:rPr>
              <a:t>Repeat for each digit and each row.</a:t>
            </a:r>
            <a:endParaRPr lang="en-US" sz="1400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For </a:t>
            </a:r>
            <a:r>
              <a:rPr lang="en-US" dirty="0" smtClean="0">
                <a:latin typeface="Arial" charset="0"/>
              </a:rPr>
              <a:t>some projects, </a:t>
            </a:r>
            <a:r>
              <a:rPr lang="en-US" dirty="0">
                <a:latin typeface="Arial" charset="0"/>
              </a:rPr>
              <a:t>the naive encoding </a:t>
            </a:r>
            <a:r>
              <a:rPr lang="en-US" dirty="0" smtClean="0">
                <a:latin typeface="Arial" charset="0"/>
              </a:rPr>
              <a:t>might be OK</a:t>
            </a:r>
            <a:r>
              <a:rPr lang="en-US" dirty="0">
                <a:latin typeface="Arial" charset="0"/>
              </a:rPr>
              <a:t>.</a:t>
            </a:r>
          </a:p>
          <a:p>
            <a:r>
              <a:rPr lang="en-US" dirty="0">
                <a:latin typeface="Arial" charset="0"/>
              </a:rPr>
              <a:t>For large </a:t>
            </a:r>
            <a:r>
              <a:rPr lang="en-US" i="1" dirty="0">
                <a:latin typeface="Arial" charset="0"/>
              </a:rPr>
              <a:t>n</a:t>
            </a:r>
            <a:r>
              <a:rPr lang="en-US" dirty="0">
                <a:latin typeface="Arial" charset="0"/>
              </a:rPr>
              <a:t>, it </a:t>
            </a:r>
            <a:r>
              <a:rPr lang="en-US" dirty="0" smtClean="0">
                <a:latin typeface="Arial" charset="0"/>
              </a:rPr>
              <a:t>might be a problem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76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Simple Idea: Variable Elimination</a:t>
            </a:r>
            <a:endParaRPr lang="en-US" dirty="0">
              <a:latin typeface="Arial" charset="0"/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07293"/>
            <a:ext cx="8229600" cy="45259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Simple idea: </a:t>
            </a:r>
            <a:r>
              <a:rPr lang="en-US" dirty="0" smtClean="0">
                <a:latin typeface="Arial" charset="0"/>
              </a:rPr>
              <a:t>Don</a:t>
            </a:r>
            <a:r>
              <a:rPr lang="de-DE" dirty="0">
                <a:latin typeface="Arial" charset="0"/>
              </a:rPr>
              <a:t>'</a:t>
            </a:r>
            <a:r>
              <a:rPr lang="en-US" dirty="0" smtClean="0">
                <a:latin typeface="Arial" charset="0"/>
              </a:rPr>
              <a:t>t </a:t>
            </a:r>
            <a:r>
              <a:rPr lang="en-US" dirty="0">
                <a:latin typeface="Arial" charset="0"/>
              </a:rPr>
              <a:t>emit variables that are made true or false by prefilled cells.  </a:t>
            </a:r>
          </a:p>
          <a:p>
            <a:pPr lvl="1"/>
            <a:r>
              <a:rPr lang="en-US" dirty="0">
                <a:latin typeface="Arial" charset="0"/>
              </a:rPr>
              <a:t>Larger grids have larger percentage prefilled.</a:t>
            </a:r>
          </a:p>
          <a:p>
            <a:r>
              <a:rPr lang="en-US" dirty="0">
                <a:latin typeface="Arial" charset="0"/>
              </a:rPr>
              <a:t>Also</a:t>
            </a:r>
            <a:r>
              <a:rPr lang="en-US">
                <a:latin typeface="Arial" charset="0"/>
              </a:rPr>
              <a:t>, </a:t>
            </a:r>
            <a:r>
              <a:rPr lang="en-US" smtClean="0">
                <a:latin typeface="Arial" charset="0"/>
              </a:rPr>
              <a:t>don</a:t>
            </a:r>
            <a:r>
              <a:rPr lang="de-DE" smtClean="0">
                <a:latin typeface="Arial" charset="0"/>
              </a:rPr>
              <a:t>'</a:t>
            </a:r>
            <a:r>
              <a:rPr lang="en-US" smtClean="0">
                <a:latin typeface="Arial" charset="0"/>
              </a:rPr>
              <a:t>t </a:t>
            </a:r>
            <a:r>
              <a:rPr lang="en-US" dirty="0">
                <a:latin typeface="Arial" charset="0"/>
              </a:rPr>
              <a:t>emit clauses that are made true by the prefilled cells.</a:t>
            </a:r>
          </a:p>
          <a:p>
            <a:r>
              <a:rPr lang="en-US" dirty="0">
                <a:latin typeface="Arial" charset="0"/>
              </a:rPr>
              <a:t>This makes encoding and decoding more complicated.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831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Simple Idea: Variable Elimination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301080"/>
            <a:ext cx="8229600" cy="4648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>
                <a:latin typeface="Arial" charset="0"/>
              </a:rPr>
              <a:t>Example: Consider the CNF formula</a:t>
            </a:r>
          </a:p>
          <a:p>
            <a:pPr algn="ctr">
              <a:buFont typeface="Arial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(a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d) </a:t>
            </a:r>
            <a:r>
              <a:rPr lang="en-US" sz="1800" dirty="0" smtClean="0">
                <a:solidFill>
                  <a:srgbClr val="3C8C93"/>
                </a:solidFill>
                <a:latin typeface="Arial" charset="0"/>
              </a:rPr>
              <a:t>∧</a:t>
            </a:r>
            <a:r>
              <a:rPr lang="en-US" dirty="0" smtClean="0">
                <a:solidFill>
                  <a:srgbClr val="3C8C93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(a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b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c) </a:t>
            </a:r>
            <a:r>
              <a:rPr lang="en-US" sz="1800" dirty="0">
                <a:solidFill>
                  <a:srgbClr val="3C8C93"/>
                </a:solidFill>
                <a:latin typeface="Arial" charset="0"/>
              </a:rPr>
              <a:t>∧</a:t>
            </a:r>
            <a:r>
              <a:rPr lang="en-US" dirty="0" smtClean="0">
                <a:solidFill>
                  <a:srgbClr val="3C8C93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(c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¬b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e)</a:t>
            </a:r>
            <a:r>
              <a:rPr lang="en-US" dirty="0">
                <a:latin typeface="Arial" charset="0"/>
              </a:rPr>
              <a:t>.</a:t>
            </a:r>
          </a:p>
          <a:p>
            <a:r>
              <a:rPr lang="en-US" dirty="0">
                <a:latin typeface="Arial" charset="0"/>
              </a:rPr>
              <a:t>Suppose the variable </a:t>
            </a:r>
            <a:r>
              <a:rPr lang="en-US" i="1" dirty="0">
                <a:latin typeface="Arial" charset="0"/>
              </a:rPr>
              <a:t>b</a:t>
            </a:r>
            <a:r>
              <a:rPr lang="en-US" dirty="0">
                <a:latin typeface="Arial" charset="0"/>
              </a:rPr>
              <a:t> is preset to </a:t>
            </a:r>
            <a:r>
              <a:rPr lang="en-US" b="1" dirty="0">
                <a:latin typeface="Courier New" charset="0"/>
              </a:rPr>
              <a:t>true</a:t>
            </a:r>
            <a:r>
              <a:rPr lang="en-US" dirty="0">
                <a:latin typeface="Arial" charset="0"/>
              </a:rPr>
              <a:t>.</a:t>
            </a:r>
          </a:p>
          <a:p>
            <a:r>
              <a:rPr lang="en-US" dirty="0">
                <a:latin typeface="Arial" charset="0"/>
              </a:rPr>
              <a:t>Then the clause 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(a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b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c) </a:t>
            </a:r>
            <a:r>
              <a:rPr lang="en-US" dirty="0">
                <a:latin typeface="Arial" charset="0"/>
              </a:rPr>
              <a:t>is automatically true, so we skip the clause.</a:t>
            </a:r>
          </a:p>
          <a:p>
            <a:r>
              <a:rPr lang="en-US" dirty="0">
                <a:latin typeface="Arial" charset="0"/>
              </a:rPr>
              <a:t>Also, the literal </a:t>
            </a:r>
            <a:r>
              <a:rPr lang="en-US" dirty="0" smtClean="0">
                <a:solidFill>
                  <a:srgbClr val="3C8C93"/>
                </a:solidFill>
                <a:latin typeface="Arial" charset="0"/>
              </a:rPr>
              <a:t>¬</a:t>
            </a:r>
            <a:r>
              <a:rPr lang="en-US" i="1" dirty="0" smtClean="0">
                <a:solidFill>
                  <a:srgbClr val="3C8C93"/>
                </a:solidFill>
                <a:latin typeface="Arial" charset="0"/>
              </a:rPr>
              <a:t>b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is false, so we leave it out from the 3rd clause.</a:t>
            </a:r>
          </a:p>
          <a:p>
            <a:r>
              <a:rPr lang="en-US" dirty="0">
                <a:latin typeface="Arial" charset="0"/>
              </a:rPr>
              <a:t>Final result:  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(a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d) </a:t>
            </a:r>
            <a:r>
              <a:rPr lang="en-US" sz="1800" dirty="0">
                <a:solidFill>
                  <a:srgbClr val="3C8C93"/>
                </a:solidFill>
                <a:latin typeface="Arial" charset="0"/>
              </a:rPr>
              <a:t>∧</a:t>
            </a:r>
            <a:r>
              <a:rPr lang="en-US" dirty="0" smtClean="0">
                <a:solidFill>
                  <a:srgbClr val="3C8C93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(c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e)</a:t>
            </a:r>
            <a:r>
              <a:rPr lang="en-US" dirty="0">
                <a:latin typeface="Arial" charset="0"/>
              </a:rPr>
              <a:t>.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597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22349"/>
            <a:ext cx="8229600" cy="6143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Results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59" y="1488771"/>
            <a:ext cx="7391400" cy="297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785251" y="2434999"/>
            <a:ext cx="7488832" cy="50405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55576" y="4005064"/>
            <a:ext cx="7488832" cy="50405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676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3-SAT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Jedes SAT-Problem kann auf 3-SAT (max. 3 </a:t>
            </a:r>
            <a:r>
              <a:rPr lang="de-DE" dirty="0" err="1" smtClean="0"/>
              <a:t>Literale</a:t>
            </a:r>
            <a:r>
              <a:rPr lang="de-DE" dirty="0" smtClean="0"/>
              <a:t> in Klausel) reduziert werden (Übungsaufgabe)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Was ist mit 2-SAT?</a:t>
            </a:r>
          </a:p>
          <a:p>
            <a:r>
              <a:rPr lang="de-DE" dirty="0" smtClean="0"/>
              <a:t>Nicht jede Formel liegt im 2-SAT-Fragment</a:t>
            </a:r>
            <a:endParaRPr lang="de-DE" dirty="0"/>
          </a:p>
          <a:p>
            <a:r>
              <a:rPr lang="de-DE" dirty="0" smtClean="0"/>
              <a:t>Ist 2-SAT schwieriger oder leichter als 3-SAT?</a:t>
            </a:r>
            <a:endParaRPr lang="de-DE" dirty="0"/>
          </a:p>
          <a:p>
            <a:r>
              <a:rPr lang="de-DE" dirty="0" smtClean="0"/>
              <a:t>Finde </a:t>
            </a:r>
            <a:r>
              <a:rPr lang="de-DE" dirty="0" err="1" smtClean="0"/>
              <a:t>polynomiellen</a:t>
            </a:r>
            <a:r>
              <a:rPr lang="de-DE" dirty="0" smtClean="0"/>
              <a:t> Algorithmus für 2-SAT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191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31" name="Line 19"/>
          <p:cNvSpPr>
            <a:spLocks noChangeShapeType="1"/>
          </p:cNvSpPr>
          <p:nvPr/>
        </p:nvSpPr>
        <p:spPr bwMode="auto">
          <a:xfrm>
            <a:off x="5651500" y="4149725"/>
            <a:ext cx="577850" cy="574675"/>
          </a:xfrm>
          <a:prstGeom prst="line">
            <a:avLst/>
          </a:prstGeom>
          <a:noFill/>
          <a:ln w="57150">
            <a:solidFill>
              <a:srgbClr val="77777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24" name="Line 12"/>
          <p:cNvSpPr>
            <a:spLocks noChangeShapeType="1"/>
          </p:cNvSpPr>
          <p:nvPr/>
        </p:nvSpPr>
        <p:spPr bwMode="auto">
          <a:xfrm flipV="1">
            <a:off x="6588125" y="4221163"/>
            <a:ext cx="503238" cy="576262"/>
          </a:xfrm>
          <a:prstGeom prst="line">
            <a:avLst/>
          </a:prstGeom>
          <a:noFill/>
          <a:ln w="57150">
            <a:solidFill>
              <a:srgbClr val="77777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39" name="Rectangle 27"/>
          <p:cNvSpPr>
            <a:spLocks noChangeArrowheads="1"/>
          </p:cNvSpPr>
          <p:nvPr/>
        </p:nvSpPr>
        <p:spPr bwMode="auto">
          <a:xfrm>
            <a:off x="685800" y="1827213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28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sz="2800" dirty="0">
                <a:latin typeface="+mn-lt"/>
              </a:rPr>
              <a:t>(</a:t>
            </a:r>
            <a:r>
              <a:rPr lang="en-US" sz="2800" dirty="0">
                <a:latin typeface="+mn-lt"/>
              </a:rPr>
              <a:t>¬x</a:t>
            </a:r>
            <a:r>
              <a:rPr lang="en-US" sz="2800" baseline="-25000" dirty="0">
                <a:latin typeface="+mn-lt"/>
              </a:rPr>
              <a:t>3</a:t>
            </a:r>
            <a:r>
              <a:rPr lang="en-US" sz="2800" dirty="0">
                <a:latin typeface="+mn-lt"/>
              </a:rPr>
              <a:t>) </a:t>
            </a:r>
            <a:r>
              <a:rPr lang="en-US" sz="2800" dirty="0">
                <a:latin typeface="+mn-lt"/>
                <a:sym typeface="Symbol" charset="0"/>
              </a:rPr>
              <a:t> </a:t>
            </a:r>
            <a:r>
              <a:rPr lang="en-US" sz="2800" dirty="0">
                <a:latin typeface="+mn-lt"/>
              </a:rPr>
              <a:t>(x</a:t>
            </a:r>
            <a:r>
              <a:rPr lang="en-US" sz="2800" baseline="-25000" dirty="0">
                <a:latin typeface="+mn-lt"/>
              </a:rPr>
              <a:t>2 </a:t>
            </a:r>
            <a:r>
              <a:rPr lang="en-US" sz="2800" dirty="0">
                <a:latin typeface="+mn-lt"/>
                <a:sym typeface="Symbol" charset="0"/>
              </a:rPr>
              <a:t></a:t>
            </a:r>
            <a:r>
              <a:rPr lang="en-US" sz="2800" dirty="0">
                <a:latin typeface="+mn-lt"/>
              </a:rPr>
              <a:t> x</a:t>
            </a:r>
            <a:r>
              <a:rPr lang="en-US" sz="2800" baseline="-25000" dirty="0">
                <a:latin typeface="+mn-lt"/>
              </a:rPr>
              <a:t>3</a:t>
            </a:r>
            <a:r>
              <a:rPr lang="en-US" sz="2800" dirty="0">
                <a:latin typeface="+mn-lt"/>
              </a:rPr>
              <a:t>) </a:t>
            </a:r>
            <a:r>
              <a:rPr lang="en-US" sz="2800" dirty="0">
                <a:latin typeface="+mn-lt"/>
                <a:sym typeface="Symbol" charset="0"/>
              </a:rPr>
              <a:t> </a:t>
            </a:r>
            <a:r>
              <a:rPr lang="en-US" sz="2800" dirty="0">
                <a:latin typeface="+mn-lt"/>
              </a:rPr>
              <a:t>(¬x</a:t>
            </a:r>
            <a:r>
              <a:rPr lang="en-US" sz="2800" baseline="-25000" dirty="0">
                <a:latin typeface="+mn-lt"/>
              </a:rPr>
              <a:t>1</a:t>
            </a:r>
            <a:r>
              <a:rPr lang="en-US" sz="2800" dirty="0">
                <a:latin typeface="+mn-lt"/>
                <a:sym typeface="Symbol" charset="0"/>
              </a:rPr>
              <a:t> </a:t>
            </a:r>
            <a:r>
              <a:rPr lang="en-US" sz="2800" baseline="-250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¬x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) </a:t>
            </a:r>
            <a:r>
              <a:rPr lang="en-US" sz="2800" dirty="0">
                <a:latin typeface="+mn-lt"/>
                <a:sym typeface="Symbol" charset="0"/>
              </a:rPr>
              <a:t> </a:t>
            </a:r>
            <a:r>
              <a:rPr lang="de-DE" sz="2800" dirty="0">
                <a:latin typeface="+mn-lt"/>
              </a:rPr>
              <a:t>(x</a:t>
            </a:r>
            <a:r>
              <a:rPr lang="de-DE" sz="2800" baseline="-25000" dirty="0">
                <a:latin typeface="+mn-lt"/>
              </a:rPr>
              <a:t>3 </a:t>
            </a:r>
            <a:r>
              <a:rPr lang="de-DE" sz="2800" dirty="0">
                <a:latin typeface="+mn-lt"/>
                <a:sym typeface="Symbol" charset="0"/>
              </a:rPr>
              <a:t></a:t>
            </a:r>
            <a:r>
              <a:rPr lang="de-DE" sz="2800" dirty="0">
                <a:latin typeface="+mn-lt"/>
              </a:rPr>
              <a:t> x</a:t>
            </a:r>
            <a:r>
              <a:rPr lang="de-DE" sz="2800" baseline="-25000" dirty="0">
                <a:latin typeface="+mn-lt"/>
              </a:rPr>
              <a:t>1</a:t>
            </a:r>
            <a:r>
              <a:rPr lang="de-DE" sz="2800" dirty="0">
                <a:latin typeface="+mn-lt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28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28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sz="2800" dirty="0">
                <a:latin typeface="+mn-lt"/>
              </a:rPr>
              <a:t>(a </a:t>
            </a:r>
            <a:r>
              <a:rPr lang="de-DE" sz="2800" dirty="0">
                <a:latin typeface="+mn-lt"/>
                <a:sym typeface="Symbol" charset="0"/>
              </a:rPr>
              <a:t></a:t>
            </a:r>
            <a:r>
              <a:rPr lang="de-DE" sz="2800" dirty="0">
                <a:latin typeface="+mn-lt"/>
              </a:rPr>
              <a:t> b) = (</a:t>
            </a:r>
            <a:r>
              <a:rPr lang="en-US" sz="2800" dirty="0">
                <a:latin typeface="+mn-lt"/>
              </a:rPr>
              <a:t>¬a </a:t>
            </a:r>
            <a:r>
              <a:rPr lang="en-US" sz="2800" dirty="0">
                <a:latin typeface="+mn-lt"/>
                <a:sym typeface="Symbol" charset="0"/>
              </a:rPr>
              <a:t></a:t>
            </a:r>
            <a:r>
              <a:rPr lang="en-US" sz="2800" dirty="0">
                <a:latin typeface="+mn-lt"/>
              </a:rPr>
              <a:t> b)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2800" dirty="0">
              <a:latin typeface="+mn-lt"/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Calibri" charset="0"/>
              </a:rPr>
              <a:t>2-SAT Algorithmus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379" y="1830097"/>
            <a:ext cx="7696200" cy="3657600"/>
          </a:xfrm>
          <a:noFill/>
        </p:spPr>
        <p:txBody>
          <a:bodyPr wrap="none"/>
          <a:lstStyle/>
          <a:p>
            <a:pPr eaLnBrk="1" hangingPunct="1"/>
            <a:endParaRPr lang="de-DE" sz="2800" dirty="0"/>
          </a:p>
          <a:p>
            <a:pPr eaLnBrk="1" hangingPunct="1"/>
            <a:r>
              <a:rPr lang="de-DE" sz="2800" dirty="0">
                <a:solidFill>
                  <a:schemeClr val="folHlink"/>
                </a:solidFill>
              </a:rPr>
              <a:t>(</a:t>
            </a:r>
            <a:r>
              <a:rPr lang="en-US" sz="2800" dirty="0">
                <a:solidFill>
                  <a:schemeClr val="folHlink"/>
                </a:solidFill>
              </a:rPr>
              <a:t>¬x</a:t>
            </a:r>
            <a:r>
              <a:rPr lang="en-US" sz="2800" baseline="-25000" dirty="0">
                <a:solidFill>
                  <a:schemeClr val="folHlink"/>
                </a:solidFill>
              </a:rPr>
              <a:t>3</a:t>
            </a:r>
            <a:r>
              <a:rPr lang="en-US" sz="2800" dirty="0">
                <a:solidFill>
                  <a:schemeClr val="folHlink"/>
                </a:solidFill>
                <a:sym typeface="Symbol" charset="0"/>
              </a:rPr>
              <a:t></a:t>
            </a:r>
            <a:r>
              <a:rPr lang="en-US" sz="2800" baseline="-25000" dirty="0">
                <a:solidFill>
                  <a:schemeClr val="folHlink"/>
                </a:solidFill>
              </a:rPr>
              <a:t> </a:t>
            </a:r>
            <a:r>
              <a:rPr lang="en-US" sz="2800" dirty="0">
                <a:solidFill>
                  <a:schemeClr val="folHlink"/>
                </a:solidFill>
              </a:rPr>
              <a:t>¬x</a:t>
            </a:r>
            <a:r>
              <a:rPr lang="en-US" sz="2800" baseline="-25000" dirty="0">
                <a:solidFill>
                  <a:schemeClr val="folHlink"/>
                </a:solidFill>
              </a:rPr>
              <a:t>3</a:t>
            </a:r>
            <a:r>
              <a:rPr lang="en-US" sz="2800" dirty="0">
                <a:solidFill>
                  <a:schemeClr val="folHlink"/>
                </a:solidFill>
              </a:rPr>
              <a:t>)</a:t>
            </a:r>
            <a:r>
              <a:rPr lang="en-US" sz="2800" dirty="0"/>
              <a:t> </a:t>
            </a:r>
            <a:r>
              <a:rPr lang="en-US" sz="2800" dirty="0">
                <a:sym typeface="Symbol" charset="0"/>
              </a:rPr>
              <a:t> </a:t>
            </a:r>
            <a:r>
              <a:rPr lang="en-US" sz="2800" dirty="0"/>
              <a:t>(x</a:t>
            </a:r>
            <a:r>
              <a:rPr lang="en-US" sz="2800" baseline="-25000" dirty="0"/>
              <a:t>2 </a:t>
            </a:r>
            <a:r>
              <a:rPr lang="en-US" sz="2800" dirty="0">
                <a:sym typeface="Symbol" charset="0"/>
              </a:rPr>
              <a:t></a:t>
            </a:r>
            <a:r>
              <a:rPr lang="en-US" sz="2800" dirty="0"/>
              <a:t> x</a:t>
            </a:r>
            <a:r>
              <a:rPr lang="en-US" sz="2800" baseline="-25000" dirty="0"/>
              <a:t>3</a:t>
            </a:r>
            <a:r>
              <a:rPr lang="en-US" sz="2800" dirty="0"/>
              <a:t>) </a:t>
            </a:r>
            <a:r>
              <a:rPr lang="en-US" sz="2800" dirty="0">
                <a:sym typeface="Symbol" charset="0"/>
              </a:rPr>
              <a:t> </a:t>
            </a:r>
            <a:r>
              <a:rPr lang="en-US" sz="2800" dirty="0"/>
              <a:t>(¬x</a:t>
            </a:r>
            <a:r>
              <a:rPr lang="en-US" sz="2800" baseline="-25000" dirty="0"/>
              <a:t>1</a:t>
            </a:r>
            <a:r>
              <a:rPr lang="en-US" sz="2800" dirty="0">
                <a:sym typeface="Symbol" charset="0"/>
              </a:rPr>
              <a:t> </a:t>
            </a:r>
            <a:r>
              <a:rPr lang="en-US" sz="2800" baseline="-25000" dirty="0"/>
              <a:t> </a:t>
            </a:r>
            <a:r>
              <a:rPr lang="en-US" sz="2800" dirty="0"/>
              <a:t>¬x</a:t>
            </a:r>
            <a:r>
              <a:rPr lang="en-US" sz="2800" baseline="-25000" dirty="0"/>
              <a:t>2</a:t>
            </a:r>
            <a:r>
              <a:rPr lang="en-US" sz="2800" dirty="0"/>
              <a:t>) </a:t>
            </a:r>
            <a:r>
              <a:rPr lang="en-US" sz="2800" dirty="0">
                <a:sym typeface="Symbol" charset="0"/>
              </a:rPr>
              <a:t> </a:t>
            </a:r>
            <a:r>
              <a:rPr lang="de-DE" sz="2800" dirty="0"/>
              <a:t>(x</a:t>
            </a:r>
            <a:r>
              <a:rPr lang="de-DE" sz="2800" baseline="-25000" dirty="0"/>
              <a:t>3 </a:t>
            </a:r>
            <a:r>
              <a:rPr lang="de-DE" sz="2800" dirty="0">
                <a:sym typeface="Symbol" charset="0"/>
              </a:rPr>
              <a:t></a:t>
            </a:r>
            <a:r>
              <a:rPr lang="de-DE" sz="2800" dirty="0"/>
              <a:t> x</a:t>
            </a:r>
            <a:r>
              <a:rPr lang="de-DE" sz="2800" baseline="-25000" dirty="0"/>
              <a:t>1 </a:t>
            </a:r>
            <a:r>
              <a:rPr lang="de-DE" sz="2800" dirty="0"/>
              <a:t>)</a:t>
            </a:r>
          </a:p>
          <a:p>
            <a:pPr eaLnBrk="1" hangingPunct="1"/>
            <a:endParaRPr lang="de-DE" sz="2800" dirty="0"/>
          </a:p>
          <a:p>
            <a:pPr eaLnBrk="1" hangingPunct="1"/>
            <a:r>
              <a:rPr lang="de-DE" sz="2800" dirty="0"/>
              <a:t>(a) = (a </a:t>
            </a:r>
            <a:r>
              <a:rPr lang="de-DE" sz="2800" dirty="0">
                <a:sym typeface="Symbol" charset="0"/>
              </a:rPr>
              <a:t></a:t>
            </a:r>
            <a:r>
              <a:rPr lang="de-DE" sz="2800" dirty="0"/>
              <a:t> a)</a:t>
            </a:r>
          </a:p>
          <a:p>
            <a:pPr eaLnBrk="1" hangingPunct="1"/>
            <a:r>
              <a:rPr lang="de-DE" sz="2800" dirty="0"/>
              <a:t>(a </a:t>
            </a:r>
            <a:r>
              <a:rPr lang="de-DE" sz="2800" dirty="0">
                <a:sym typeface="Symbol" charset="0"/>
              </a:rPr>
              <a:t></a:t>
            </a:r>
            <a:r>
              <a:rPr lang="de-DE" sz="2800" dirty="0"/>
              <a:t> b) </a:t>
            </a:r>
            <a:r>
              <a:rPr lang="de-DE" sz="2800" dirty="0" smtClean="0"/>
              <a:t>= </a:t>
            </a:r>
            <a:r>
              <a:rPr lang="de-DE" sz="2800" dirty="0"/>
              <a:t>(</a:t>
            </a:r>
            <a:r>
              <a:rPr lang="en-US" sz="2800" dirty="0"/>
              <a:t>¬a </a:t>
            </a:r>
            <a:r>
              <a:rPr lang="en-US" sz="2800" dirty="0">
                <a:sym typeface="Symbol" charset="0"/>
              </a:rPr>
              <a:t></a:t>
            </a:r>
            <a:r>
              <a:rPr lang="en-US" sz="2800" dirty="0"/>
              <a:t> b)</a:t>
            </a:r>
            <a:br>
              <a:rPr lang="en-US" sz="2800" dirty="0"/>
            </a:br>
            <a:r>
              <a:rPr lang="de-DE" sz="2800" dirty="0"/>
              <a:t>(a </a:t>
            </a:r>
            <a:r>
              <a:rPr lang="de-DE" sz="2800" dirty="0">
                <a:sym typeface="Symbol" charset="0"/>
              </a:rPr>
              <a:t></a:t>
            </a:r>
            <a:r>
              <a:rPr lang="de-DE" sz="2800" dirty="0"/>
              <a:t> b) = (</a:t>
            </a:r>
            <a:r>
              <a:rPr lang="en-US" sz="2800" dirty="0"/>
              <a:t>¬b </a:t>
            </a:r>
            <a:r>
              <a:rPr lang="en-US" sz="2800" dirty="0">
                <a:sym typeface="Symbol" charset="0"/>
              </a:rPr>
              <a:t></a:t>
            </a:r>
            <a:r>
              <a:rPr lang="en-US" sz="2800" dirty="0"/>
              <a:t> a)</a:t>
            </a:r>
          </a:p>
          <a:p>
            <a:pPr eaLnBrk="1" hangingPunct="1"/>
            <a:endParaRPr lang="de-DE" sz="2800" dirty="0"/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7286625" y="4264025"/>
            <a:ext cx="0" cy="4333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Oval 6"/>
          <p:cNvSpPr>
            <a:spLocks noChangeArrowheads="1"/>
          </p:cNvSpPr>
          <p:nvPr/>
        </p:nvSpPr>
        <p:spPr bwMode="auto">
          <a:xfrm>
            <a:off x="5219700" y="3778250"/>
            <a:ext cx="53975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1</a:t>
            </a:r>
          </a:p>
        </p:txBody>
      </p:sp>
      <p:sp>
        <p:nvSpPr>
          <p:cNvPr id="16393" name="Oval 7"/>
          <p:cNvSpPr>
            <a:spLocks noChangeArrowheads="1"/>
          </p:cNvSpPr>
          <p:nvPr/>
        </p:nvSpPr>
        <p:spPr bwMode="auto">
          <a:xfrm>
            <a:off x="6116638" y="4678363"/>
            <a:ext cx="53975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>
                <a:latin typeface="Calibri" charset="0"/>
              </a:rPr>
              <a:t>¬</a:t>
            </a:r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2</a:t>
            </a:r>
          </a:p>
        </p:txBody>
      </p:sp>
      <p:sp>
        <p:nvSpPr>
          <p:cNvPr id="16394" name="Oval 8"/>
          <p:cNvSpPr>
            <a:spLocks noChangeArrowheads="1"/>
          </p:cNvSpPr>
          <p:nvPr/>
        </p:nvSpPr>
        <p:spPr bwMode="auto">
          <a:xfrm>
            <a:off x="5219700" y="4678363"/>
            <a:ext cx="53975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>
                <a:latin typeface="Calibri" charset="0"/>
              </a:rPr>
              <a:t>¬</a:t>
            </a:r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1</a:t>
            </a:r>
          </a:p>
        </p:txBody>
      </p:sp>
      <p:sp>
        <p:nvSpPr>
          <p:cNvPr id="16395" name="Oval 9"/>
          <p:cNvSpPr>
            <a:spLocks noChangeArrowheads="1"/>
          </p:cNvSpPr>
          <p:nvPr/>
        </p:nvSpPr>
        <p:spPr bwMode="auto">
          <a:xfrm>
            <a:off x="6116638" y="3778250"/>
            <a:ext cx="53975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2</a:t>
            </a:r>
          </a:p>
        </p:txBody>
      </p:sp>
      <p:sp>
        <p:nvSpPr>
          <p:cNvPr id="16396" name="Oval 10"/>
          <p:cNvSpPr>
            <a:spLocks noChangeArrowheads="1"/>
          </p:cNvSpPr>
          <p:nvPr/>
        </p:nvSpPr>
        <p:spPr bwMode="auto">
          <a:xfrm>
            <a:off x="7016750" y="3778250"/>
            <a:ext cx="53975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3</a:t>
            </a:r>
          </a:p>
        </p:txBody>
      </p:sp>
      <p:sp>
        <p:nvSpPr>
          <p:cNvPr id="16397" name="Oval 11"/>
          <p:cNvSpPr>
            <a:spLocks noChangeArrowheads="1"/>
          </p:cNvSpPr>
          <p:nvPr/>
        </p:nvSpPr>
        <p:spPr bwMode="auto">
          <a:xfrm>
            <a:off x="7016750" y="4678363"/>
            <a:ext cx="53975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>
                <a:latin typeface="Calibri" charset="0"/>
              </a:rPr>
              <a:t>¬</a:t>
            </a:r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3</a:t>
            </a:r>
          </a:p>
        </p:txBody>
      </p:sp>
      <p:sp>
        <p:nvSpPr>
          <p:cNvPr id="115725" name="Freeform 13"/>
          <p:cNvSpPr>
            <a:spLocks/>
          </p:cNvSpPr>
          <p:nvPr/>
        </p:nvSpPr>
        <p:spPr bwMode="auto">
          <a:xfrm>
            <a:off x="5556250" y="3249613"/>
            <a:ext cx="2400300" cy="1619250"/>
          </a:xfrm>
          <a:custGeom>
            <a:avLst/>
            <a:gdLst>
              <a:gd name="T0" fmla="*/ 2147483647 w 1512"/>
              <a:gd name="T1" fmla="*/ 2147483647 h 1020"/>
              <a:gd name="T2" fmla="*/ 2147483647 w 1512"/>
              <a:gd name="T3" fmla="*/ 2147483647 h 1020"/>
              <a:gd name="T4" fmla="*/ 0 w 1512"/>
              <a:gd name="T5" fmla="*/ 2147483647 h 1020"/>
              <a:gd name="T6" fmla="*/ 0 60000 65536"/>
              <a:gd name="T7" fmla="*/ 0 60000 65536"/>
              <a:gd name="T8" fmla="*/ 0 60000 65536"/>
              <a:gd name="T9" fmla="*/ 0 w 1512"/>
              <a:gd name="T10" fmla="*/ 0 h 1020"/>
              <a:gd name="T11" fmla="*/ 1512 w 1512"/>
              <a:gd name="T12" fmla="*/ 1020 h 10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12" h="1020">
                <a:moveTo>
                  <a:pt x="1179" y="1020"/>
                </a:moveTo>
                <a:cubicBezTo>
                  <a:pt x="1345" y="623"/>
                  <a:pt x="1512" y="226"/>
                  <a:pt x="1315" y="113"/>
                </a:cubicBezTo>
                <a:cubicBezTo>
                  <a:pt x="1118" y="0"/>
                  <a:pt x="559" y="170"/>
                  <a:pt x="0" y="340"/>
                </a:cubicBezTo>
              </a:path>
            </a:pathLst>
          </a:custGeom>
          <a:noFill/>
          <a:ln w="57150">
            <a:solidFill>
              <a:srgbClr val="77777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26" name="Line 14"/>
          <p:cNvSpPr>
            <a:spLocks noChangeShapeType="1"/>
          </p:cNvSpPr>
          <p:nvPr/>
        </p:nvSpPr>
        <p:spPr bwMode="auto">
          <a:xfrm flipH="1" flipV="1">
            <a:off x="6548438" y="4246563"/>
            <a:ext cx="560387" cy="56832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27" name="Freeform 15"/>
          <p:cNvSpPr>
            <a:spLocks/>
          </p:cNvSpPr>
          <p:nvPr/>
        </p:nvSpPr>
        <p:spPr bwMode="auto">
          <a:xfrm rot="290195">
            <a:off x="5580063" y="4149725"/>
            <a:ext cx="2952750" cy="1654175"/>
          </a:xfrm>
          <a:custGeom>
            <a:avLst/>
            <a:gdLst>
              <a:gd name="T0" fmla="*/ 0 w 1777"/>
              <a:gd name="T1" fmla="*/ 2147483647 h 974"/>
              <a:gd name="T2" fmla="*/ 2147483647 w 1777"/>
              <a:gd name="T3" fmla="*/ 2147483647 h 974"/>
              <a:gd name="T4" fmla="*/ 2147483647 w 1777"/>
              <a:gd name="T5" fmla="*/ 0 h 974"/>
              <a:gd name="T6" fmla="*/ 0 60000 65536"/>
              <a:gd name="T7" fmla="*/ 0 60000 65536"/>
              <a:gd name="T8" fmla="*/ 0 60000 65536"/>
              <a:gd name="T9" fmla="*/ 0 w 1777"/>
              <a:gd name="T10" fmla="*/ 0 h 974"/>
              <a:gd name="T11" fmla="*/ 1777 w 1777"/>
              <a:gd name="T12" fmla="*/ 974 h 9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7" h="974">
                <a:moveTo>
                  <a:pt x="0" y="680"/>
                </a:moveTo>
                <a:cubicBezTo>
                  <a:pt x="699" y="827"/>
                  <a:pt x="1399" y="974"/>
                  <a:pt x="1588" y="861"/>
                </a:cubicBezTo>
                <a:cubicBezTo>
                  <a:pt x="1777" y="748"/>
                  <a:pt x="1455" y="374"/>
                  <a:pt x="1134" y="0"/>
                </a:cubicBezTo>
              </a:path>
            </a:pathLst>
          </a:cu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32" name="Line 20"/>
          <p:cNvSpPr>
            <a:spLocks noChangeShapeType="1"/>
          </p:cNvSpPr>
          <p:nvPr/>
        </p:nvSpPr>
        <p:spPr bwMode="auto">
          <a:xfrm flipH="1">
            <a:off x="5651500" y="4221163"/>
            <a:ext cx="576263" cy="503237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33" name="Oval 21"/>
          <p:cNvSpPr>
            <a:spLocks noChangeArrowheads="1"/>
          </p:cNvSpPr>
          <p:nvPr/>
        </p:nvSpPr>
        <p:spPr bwMode="auto">
          <a:xfrm>
            <a:off x="5218113" y="4678363"/>
            <a:ext cx="539750" cy="53975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>
                <a:latin typeface="Calibri" charset="0"/>
              </a:rPr>
              <a:t>¬</a:t>
            </a:r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1</a:t>
            </a:r>
          </a:p>
        </p:txBody>
      </p:sp>
      <p:sp>
        <p:nvSpPr>
          <p:cNvPr id="115734" name="Oval 22"/>
          <p:cNvSpPr>
            <a:spLocks noChangeArrowheads="1"/>
          </p:cNvSpPr>
          <p:nvPr/>
        </p:nvSpPr>
        <p:spPr bwMode="auto">
          <a:xfrm>
            <a:off x="6116638" y="3778250"/>
            <a:ext cx="539750" cy="53975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2</a:t>
            </a:r>
          </a:p>
        </p:txBody>
      </p:sp>
      <p:sp>
        <p:nvSpPr>
          <p:cNvPr id="115735" name="Oval 23"/>
          <p:cNvSpPr>
            <a:spLocks noChangeArrowheads="1"/>
          </p:cNvSpPr>
          <p:nvPr/>
        </p:nvSpPr>
        <p:spPr bwMode="auto">
          <a:xfrm>
            <a:off x="7016750" y="3778250"/>
            <a:ext cx="539750" cy="53975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3</a:t>
            </a:r>
          </a:p>
        </p:txBody>
      </p:sp>
      <p:sp>
        <p:nvSpPr>
          <p:cNvPr id="115736" name="Oval 24"/>
          <p:cNvSpPr>
            <a:spLocks noChangeArrowheads="1"/>
          </p:cNvSpPr>
          <p:nvPr/>
        </p:nvSpPr>
        <p:spPr bwMode="auto">
          <a:xfrm>
            <a:off x="7016750" y="4678363"/>
            <a:ext cx="539750" cy="53975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>
                <a:latin typeface="Calibri" charset="0"/>
              </a:rPr>
              <a:t>¬</a:t>
            </a:r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3</a:t>
            </a:r>
          </a:p>
        </p:txBody>
      </p:sp>
      <p:sp>
        <p:nvSpPr>
          <p:cNvPr id="115737" name="Oval 25"/>
          <p:cNvSpPr>
            <a:spLocks noChangeArrowheads="1"/>
          </p:cNvSpPr>
          <p:nvPr/>
        </p:nvSpPr>
        <p:spPr bwMode="auto">
          <a:xfrm>
            <a:off x="7016750" y="3778250"/>
            <a:ext cx="539750" cy="5397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3</a:t>
            </a:r>
          </a:p>
        </p:txBody>
      </p:sp>
      <p:sp>
        <p:nvSpPr>
          <p:cNvPr id="115738" name="Oval 26"/>
          <p:cNvSpPr>
            <a:spLocks noChangeArrowheads="1"/>
          </p:cNvSpPr>
          <p:nvPr/>
        </p:nvSpPr>
        <p:spPr bwMode="auto">
          <a:xfrm>
            <a:off x="7016750" y="4678363"/>
            <a:ext cx="539750" cy="5397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>
                <a:latin typeface="Calibri" charset="0"/>
              </a:rPr>
              <a:t>¬</a:t>
            </a:r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3</a:t>
            </a:r>
          </a:p>
        </p:txBody>
      </p:sp>
      <p:sp>
        <p:nvSpPr>
          <p:cNvPr id="115744" name="Oval 32"/>
          <p:cNvSpPr>
            <a:spLocks noChangeArrowheads="1"/>
          </p:cNvSpPr>
          <p:nvPr/>
        </p:nvSpPr>
        <p:spPr bwMode="auto">
          <a:xfrm>
            <a:off x="2463800" y="2420938"/>
            <a:ext cx="431800" cy="576262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15745" name="Oval 33"/>
          <p:cNvSpPr>
            <a:spLocks noChangeArrowheads="1"/>
          </p:cNvSpPr>
          <p:nvPr/>
        </p:nvSpPr>
        <p:spPr bwMode="auto">
          <a:xfrm>
            <a:off x="4114800" y="2420938"/>
            <a:ext cx="647700" cy="576262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15746" name="Oval 34"/>
          <p:cNvSpPr>
            <a:spLocks noChangeArrowheads="1"/>
          </p:cNvSpPr>
          <p:nvPr/>
        </p:nvSpPr>
        <p:spPr bwMode="auto">
          <a:xfrm>
            <a:off x="5867400" y="2420938"/>
            <a:ext cx="430213" cy="576262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2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9569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31" grpId="0" animBg="1"/>
      <p:bldP spid="115724" grpId="0" animBg="1"/>
      <p:bldP spid="115739" grpId="0" build="allAtOnce"/>
      <p:bldP spid="115715" grpId="0" uiExpand="1" build="p"/>
      <p:bldP spid="115717" grpId="0" animBg="1"/>
      <p:bldP spid="115725" grpId="0" animBg="1"/>
      <p:bldP spid="115726" grpId="0" uiExpand="1" animBg="1"/>
      <p:bldP spid="115727" grpId="0" uiExpand="1" animBg="1"/>
      <p:bldP spid="115732" grpId="0" uiExpand="1" animBg="1"/>
      <p:bldP spid="115733" grpId="0" uiExpand="1" animBg="1"/>
      <p:bldP spid="115733" grpId="1" uiExpand="1" animBg="1"/>
      <p:bldP spid="115734" grpId="0" uiExpand="1" animBg="1"/>
      <p:bldP spid="115735" grpId="0" uiExpand="1" animBg="1"/>
      <p:bldP spid="115736" grpId="0" animBg="1"/>
      <p:bldP spid="115737" grpId="0" animBg="1"/>
      <p:bldP spid="115738" grpId="0" animBg="1"/>
      <p:bldP spid="115744" grpId="0" animBg="1"/>
      <p:bldP spid="115744" grpId="1" uiExpand="1" animBg="1"/>
      <p:bldP spid="115745" grpId="0" uiExpand="1" animBg="1"/>
      <p:bldP spid="115745" grpId="1" uiExpand="1" animBg="1"/>
      <p:bldP spid="115746" grpId="0" uiExpand="1" animBg="1"/>
      <p:bldP spid="115746" grpId="1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Calibri" charset="0"/>
              </a:rPr>
              <a:t>2-SAT Algorithmus</a:t>
            </a:r>
            <a:endParaRPr lang="en-US">
              <a:latin typeface="Calibri" charset="0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latin typeface="Calibri" charset="0"/>
              </a:rPr>
              <a:t>Eine 2-KNF-Formel ist unerfüllbar</a:t>
            </a:r>
          </a:p>
          <a:p>
            <a:endParaRPr lang="de-DE" dirty="0">
              <a:latin typeface="Calibri" charset="0"/>
            </a:endParaRPr>
          </a:p>
          <a:p>
            <a:endParaRPr lang="de-DE" dirty="0">
              <a:latin typeface="Calibri" charset="0"/>
            </a:endParaRPr>
          </a:p>
          <a:p>
            <a:pPr>
              <a:buFontTx/>
              <a:buNone/>
            </a:pPr>
            <a:r>
              <a:rPr lang="de-DE" dirty="0" smtClean="0">
                <a:latin typeface="Calibri" charset="0"/>
              </a:rPr>
              <a:t>im </a:t>
            </a:r>
            <a:r>
              <a:rPr lang="de-DE" dirty="0">
                <a:latin typeface="Calibri" charset="0"/>
              </a:rPr>
              <a:t>Graphen G</a:t>
            </a:r>
            <a:r>
              <a:rPr lang="de-DE" baseline="-25000" dirty="0">
                <a:latin typeface="Calibri" charset="0"/>
              </a:rPr>
              <a:t>F</a:t>
            </a:r>
            <a:r>
              <a:rPr lang="de-DE" dirty="0">
                <a:latin typeface="Calibri" charset="0"/>
              </a:rPr>
              <a:t> existiert ein Zyklus der Form x</a:t>
            </a:r>
            <a:r>
              <a:rPr lang="de-DE" baseline="-25000" dirty="0">
                <a:latin typeface="Calibri" charset="0"/>
              </a:rPr>
              <a:t>i</a:t>
            </a:r>
            <a:r>
              <a:rPr lang="de-DE" dirty="0">
                <a:latin typeface="Calibri" charset="0"/>
              </a:rPr>
              <a:t>   …   </a:t>
            </a:r>
            <a:r>
              <a:rPr lang="en-US" dirty="0">
                <a:latin typeface="Calibri" charset="0"/>
              </a:rPr>
              <a:t>¬</a:t>
            </a:r>
            <a:r>
              <a:rPr lang="de-DE" dirty="0">
                <a:latin typeface="Calibri" charset="0"/>
              </a:rPr>
              <a:t>x</a:t>
            </a:r>
            <a:r>
              <a:rPr lang="de-DE" baseline="-25000" dirty="0">
                <a:latin typeface="Calibri" charset="0"/>
              </a:rPr>
              <a:t>i</a:t>
            </a:r>
            <a:r>
              <a:rPr lang="de-DE" dirty="0">
                <a:latin typeface="Calibri" charset="0"/>
              </a:rPr>
              <a:t>   …   x</a:t>
            </a:r>
            <a:r>
              <a:rPr lang="de-DE" baseline="-25000" dirty="0">
                <a:latin typeface="Calibri" charset="0"/>
              </a:rPr>
              <a:t>i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18437" name="Textfeld 5"/>
          <p:cNvSpPr txBox="1">
            <a:spLocks noChangeArrowheads="1"/>
          </p:cNvSpPr>
          <p:nvPr/>
        </p:nvSpPr>
        <p:spPr bwMode="auto">
          <a:xfrm>
            <a:off x="2051720" y="1844824"/>
            <a:ext cx="960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de-DE" sz="3200" dirty="0" err="1"/>
              <a:t>gdw</a:t>
            </a:r>
            <a:r>
              <a:rPr lang="de-DE" sz="3200" dirty="0"/>
              <a:t>.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2521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 </a:t>
            </a:r>
            <a:r>
              <a:rPr lang="en-US" dirty="0" smtClean="0"/>
              <a:t>und </a:t>
            </a:r>
            <a:r>
              <a:rPr lang="en-US" dirty="0"/>
              <a:t>NP</a:t>
            </a:r>
          </a:p>
        </p:txBody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4929336"/>
          </a:xfrm>
        </p:spPr>
        <p:txBody>
          <a:bodyPr/>
          <a:lstStyle/>
          <a:p>
            <a:r>
              <a:rPr lang="en-US" sz="2400" b="1" dirty="0"/>
              <a:t>P</a:t>
            </a:r>
            <a:r>
              <a:rPr lang="en-US" sz="2400" dirty="0"/>
              <a:t> = </a:t>
            </a:r>
            <a:r>
              <a:rPr lang="en-US" sz="2400" dirty="0" err="1" smtClean="0"/>
              <a:t>Probleme</a:t>
            </a:r>
            <a:r>
              <a:rPr lang="en-US" sz="2400" dirty="0" smtClean="0"/>
              <a:t>, die in </a:t>
            </a:r>
            <a:r>
              <a:rPr lang="en-US" sz="2400" dirty="0" err="1" smtClean="0"/>
              <a:t>polynomieller</a:t>
            </a:r>
            <a:r>
              <a:rPr lang="en-US" sz="2400" dirty="0" smtClean="0"/>
              <a:t> </a:t>
            </a:r>
            <a:r>
              <a:rPr lang="en-US" sz="2400" dirty="0" err="1" smtClean="0"/>
              <a:t>Zeit</a:t>
            </a:r>
            <a:r>
              <a:rPr lang="en-US" sz="2400" dirty="0" smtClean="0"/>
              <a:t> </a:t>
            </a:r>
            <a:r>
              <a:rPr lang="en-US" sz="2400" dirty="0" err="1" smtClean="0"/>
              <a:t>gelöst</a:t>
            </a:r>
            <a:r>
              <a:rPr lang="en-US" sz="2400" dirty="0" smtClean="0"/>
              <a:t> </a:t>
            </a:r>
            <a:r>
              <a:rPr lang="en-US" sz="2400" dirty="0" err="1" smtClean="0"/>
              <a:t>werden</a:t>
            </a:r>
            <a:r>
              <a:rPr lang="en-US" sz="2400" dirty="0" smtClean="0"/>
              <a:t> </a:t>
            </a:r>
          </a:p>
          <a:p>
            <a:r>
              <a:rPr lang="en-US" sz="2400" b="1" dirty="0" smtClean="0"/>
              <a:t>NP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err="1" smtClean="0"/>
              <a:t>Probleme</a:t>
            </a:r>
            <a:r>
              <a:rPr lang="en-US" sz="2400" dirty="0"/>
              <a:t> </a:t>
            </a:r>
            <a:r>
              <a:rPr lang="en-US" sz="2400" dirty="0" err="1" smtClean="0"/>
              <a:t>für</a:t>
            </a:r>
            <a:r>
              <a:rPr lang="en-US" sz="2400" dirty="0" smtClean="0"/>
              <a:t> die </a:t>
            </a:r>
            <a:r>
              <a:rPr lang="en-US" sz="2400" dirty="0" err="1" smtClean="0"/>
              <a:t>Lösungen</a:t>
            </a:r>
            <a:r>
              <a:rPr lang="en-US" sz="2400" dirty="0" smtClean="0"/>
              <a:t> in </a:t>
            </a:r>
            <a:r>
              <a:rPr lang="en-US" sz="2400" dirty="0" err="1"/>
              <a:t>polynomieller</a:t>
            </a:r>
            <a:r>
              <a:rPr lang="en-US" sz="2400" dirty="0"/>
              <a:t> </a:t>
            </a:r>
            <a:r>
              <a:rPr lang="en-US" sz="2400" dirty="0" err="1"/>
              <a:t>Zeit</a:t>
            </a:r>
            <a:r>
              <a:rPr lang="en-US" sz="2400" dirty="0"/>
              <a:t> </a:t>
            </a:r>
            <a:r>
              <a:rPr lang="en-US" sz="2400" dirty="0" err="1" smtClean="0"/>
              <a:t>verifiziert</a:t>
            </a:r>
            <a:r>
              <a:rPr lang="en-US" sz="2400" dirty="0" smtClean="0"/>
              <a:t> </a:t>
            </a:r>
            <a:r>
              <a:rPr lang="en-US" sz="2400" dirty="0" err="1" smtClean="0"/>
              <a:t>werden</a:t>
            </a:r>
            <a:r>
              <a:rPr lang="en-US" sz="2400" dirty="0" smtClean="0"/>
              <a:t> </a:t>
            </a:r>
            <a:r>
              <a:rPr lang="en-US" sz="2400" dirty="0" err="1" smtClean="0"/>
              <a:t>können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K-Clique-Problem </a:t>
            </a:r>
            <a:r>
              <a:rPr lang="en-US" sz="2400" dirty="0" err="1" smtClean="0"/>
              <a:t>ist</a:t>
            </a:r>
            <a:r>
              <a:rPr lang="en-US" sz="2400" dirty="0" smtClean="0"/>
              <a:t> </a:t>
            </a:r>
            <a:r>
              <a:rPr lang="en-US" sz="2400" dirty="0"/>
              <a:t>in </a:t>
            </a:r>
            <a:r>
              <a:rPr lang="en-US" sz="2400" dirty="0" smtClean="0"/>
              <a:t>NP (und </a:t>
            </a:r>
            <a:r>
              <a:rPr lang="en-US" sz="2400" dirty="0" err="1" smtClean="0"/>
              <a:t>damit</a:t>
            </a:r>
            <a:r>
              <a:rPr lang="en-US" sz="2400" dirty="0" smtClean="0"/>
              <a:t> Clique):</a:t>
            </a:r>
            <a:endParaRPr lang="en-US" sz="2400" dirty="0"/>
          </a:p>
          <a:p>
            <a:r>
              <a:rPr lang="en-US" sz="2400" dirty="0" smtClean="0"/>
              <a:t>K-TSP-Problem </a:t>
            </a:r>
            <a:r>
              <a:rPr lang="en-US" sz="2400" dirty="0" err="1" smtClean="0"/>
              <a:t>ist</a:t>
            </a:r>
            <a:r>
              <a:rPr lang="en-US" sz="2400" dirty="0" smtClean="0"/>
              <a:t> in NP (und </a:t>
            </a:r>
            <a:r>
              <a:rPr lang="en-US" sz="2400" dirty="0" err="1" smtClean="0"/>
              <a:t>damit</a:t>
            </a:r>
            <a:r>
              <a:rPr lang="en-US" sz="2400" dirty="0" smtClean="0"/>
              <a:t> TSP)</a:t>
            </a:r>
          </a:p>
          <a:p>
            <a:r>
              <a:rPr lang="en-US" sz="2400" dirty="0" err="1" smtClean="0"/>
              <a:t>Ist</a:t>
            </a:r>
            <a:r>
              <a:rPr lang="en-US" sz="2400" dirty="0" smtClean="0"/>
              <a:t> </a:t>
            </a:r>
            <a:r>
              <a:rPr lang="en-US" sz="2400" dirty="0" err="1" smtClean="0"/>
              <a:t>Sortierung</a:t>
            </a:r>
            <a:r>
              <a:rPr lang="en-US" sz="2400" dirty="0" smtClean="0"/>
              <a:t> </a:t>
            </a:r>
            <a:r>
              <a:rPr lang="en-US" sz="2400" dirty="0"/>
              <a:t>in NP?</a:t>
            </a:r>
          </a:p>
          <a:p>
            <a:pPr lvl="1"/>
            <a:r>
              <a:rPr lang="en-US" sz="2000" dirty="0" err="1" smtClean="0"/>
              <a:t>Kein</a:t>
            </a:r>
            <a:r>
              <a:rPr lang="en-US" sz="2000" dirty="0" smtClean="0"/>
              <a:t> </a:t>
            </a:r>
            <a:r>
              <a:rPr lang="en-US" sz="2000" dirty="0" err="1" smtClean="0"/>
              <a:t>Entscheidungsproblem</a:t>
            </a:r>
            <a:endParaRPr lang="en-US" sz="2000" dirty="0"/>
          </a:p>
          <a:p>
            <a:r>
              <a:rPr lang="en-US" sz="2400" dirty="0" smtClean="0"/>
              <a:t>Also </a:t>
            </a:r>
            <a:r>
              <a:rPr lang="en-US" sz="2400" dirty="0" err="1" smtClean="0"/>
              <a:t>vielleicht</a:t>
            </a:r>
            <a:r>
              <a:rPr lang="en-US" sz="2400" dirty="0" smtClean="0"/>
              <a:t>: </a:t>
            </a:r>
            <a:r>
              <a:rPr lang="en-US" sz="2400" dirty="0" err="1" smtClean="0"/>
              <a:t>Sortiertheit</a:t>
            </a:r>
            <a:r>
              <a:rPr lang="en-US" sz="2400" dirty="0" smtClean="0"/>
              <a:t> </a:t>
            </a:r>
            <a:r>
              <a:rPr lang="en-US" sz="2400" dirty="0"/>
              <a:t>in NP?</a:t>
            </a:r>
          </a:p>
          <a:p>
            <a:pPr lvl="1"/>
            <a:r>
              <a:rPr lang="en-US" sz="2000" dirty="0" smtClean="0"/>
              <a:t>Ja, </a:t>
            </a:r>
            <a:r>
              <a:rPr lang="en-US" sz="2000" dirty="0" err="1" smtClean="0"/>
              <a:t>leicht</a:t>
            </a:r>
            <a:r>
              <a:rPr lang="en-US" sz="2000" dirty="0" smtClean="0"/>
              <a:t> </a:t>
            </a:r>
            <a:r>
              <a:rPr lang="en-US" sz="2000" dirty="0" err="1" smtClean="0"/>
              <a:t>zu</a:t>
            </a:r>
            <a:r>
              <a:rPr lang="en-US" sz="2000" dirty="0" smtClean="0"/>
              <a:t> </a:t>
            </a:r>
            <a:r>
              <a:rPr lang="en-US" sz="2000" dirty="0" err="1" smtClean="0"/>
              <a:t>verifizieren</a:t>
            </a:r>
            <a:r>
              <a:rPr lang="en-US" sz="2000" dirty="0" smtClean="0"/>
              <a:t>, man </a:t>
            </a:r>
            <a:r>
              <a:rPr lang="en-US" sz="2000" dirty="0" err="1" smtClean="0"/>
              <a:t>braucht</a:t>
            </a:r>
            <a:r>
              <a:rPr lang="en-US" sz="2000" dirty="0" smtClean="0"/>
              <a:t> gar </a:t>
            </a:r>
            <a:r>
              <a:rPr lang="en-US" sz="2000" dirty="0" err="1" smtClean="0"/>
              <a:t>nicht</a:t>
            </a:r>
            <a:r>
              <a:rPr lang="en-US" sz="2000" dirty="0" smtClean="0"/>
              <a:t> </a:t>
            </a:r>
            <a:r>
              <a:rPr lang="en-US" sz="2000" dirty="0" err="1" smtClean="0"/>
              <a:t>zu</a:t>
            </a:r>
            <a:r>
              <a:rPr lang="en-US" sz="2000" dirty="0" smtClean="0"/>
              <a:t> </a:t>
            </a:r>
            <a:r>
              <a:rPr lang="en-US" sz="2000" dirty="0" err="1" smtClean="0"/>
              <a:t>raten</a:t>
            </a:r>
            <a:endParaRPr lang="en-US" sz="2000" dirty="0" smtClean="0"/>
          </a:p>
          <a:p>
            <a:pPr lvl="1"/>
            <a:r>
              <a:rPr lang="en-US" sz="2000" dirty="0" err="1" smtClean="0"/>
              <a:t>Sortiertheit</a:t>
            </a:r>
            <a:r>
              <a:rPr lang="en-US" sz="2000" dirty="0" smtClean="0"/>
              <a:t> </a:t>
            </a:r>
            <a:r>
              <a:rPr lang="en-US" sz="2000" dirty="0" err="1" smtClean="0"/>
              <a:t>ist</a:t>
            </a:r>
            <a:r>
              <a:rPr lang="en-US" sz="2000" dirty="0" smtClean="0"/>
              <a:t> </a:t>
            </a:r>
            <a:r>
              <a:rPr lang="en-US" sz="2000" dirty="0" err="1" smtClean="0"/>
              <a:t>sogar</a:t>
            </a:r>
            <a:r>
              <a:rPr lang="en-US" sz="2000" dirty="0" smtClean="0"/>
              <a:t> in P</a:t>
            </a:r>
          </a:p>
          <a:p>
            <a:r>
              <a:rPr lang="en-US" sz="2200" b="1" dirty="0" smtClean="0"/>
              <a:t>P ⊆ NP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40347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6835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6842125" cy="720080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Calibri" charset="0"/>
              </a:rPr>
              <a:t>Zyklen mit </a:t>
            </a:r>
            <a:r>
              <a:rPr lang="de-DE" sz="3600" dirty="0" smtClean="0">
                <a:latin typeface="Calibri" charset="0"/>
              </a:rPr>
              <a:t>x </a:t>
            </a:r>
            <a:r>
              <a:rPr lang="de-DE" sz="3600" dirty="0">
                <a:latin typeface="Calibri" charset="0"/>
              </a:rPr>
              <a:t>und </a:t>
            </a:r>
            <a:r>
              <a:rPr lang="en-US" sz="3600" dirty="0">
                <a:latin typeface="Calibri" charset="0"/>
              </a:rPr>
              <a:t>¬x </a:t>
            </a:r>
            <a:r>
              <a:rPr lang="en-US" sz="3600" dirty="0" err="1">
                <a:latin typeface="Calibri" charset="0"/>
              </a:rPr>
              <a:t>finden</a:t>
            </a:r>
            <a:endParaRPr lang="de-DE" sz="3600" dirty="0">
              <a:latin typeface="Calibri" charset="0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7702550" cy="4695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dirty="0" smtClean="0">
                <a:latin typeface="Calibri" charset="0"/>
              </a:rPr>
              <a:t>Als </a:t>
            </a:r>
            <a:r>
              <a:rPr lang="de-DE" dirty="0">
                <a:latin typeface="Calibri" charset="0"/>
              </a:rPr>
              <a:t>All-Pair-</a:t>
            </a:r>
            <a:r>
              <a:rPr lang="de-DE" dirty="0" err="1">
                <a:latin typeface="Calibri" charset="0"/>
              </a:rPr>
              <a:t>Shortest</a:t>
            </a:r>
            <a:r>
              <a:rPr lang="de-DE" dirty="0">
                <a:latin typeface="Calibri" charset="0"/>
              </a:rPr>
              <a:t>-</a:t>
            </a:r>
            <a:r>
              <a:rPr lang="de-DE" dirty="0" err="1">
                <a:latin typeface="Calibri" charset="0"/>
              </a:rPr>
              <a:t>Paths</a:t>
            </a:r>
            <a:r>
              <a:rPr lang="de-DE" dirty="0">
                <a:latin typeface="Calibri" charset="0"/>
              </a:rPr>
              <a:t>– Problem</a:t>
            </a:r>
          </a:p>
          <a:p>
            <a:pPr lvl="1">
              <a:lnSpc>
                <a:spcPct val="90000"/>
              </a:lnSpc>
            </a:pPr>
            <a:r>
              <a:rPr lang="de-DE" dirty="0">
                <a:latin typeface="Calibri" charset="0"/>
              </a:rPr>
              <a:t>mit unendlichen Kosten für nichtvorhandene Kanten</a:t>
            </a:r>
          </a:p>
          <a:p>
            <a:pPr lvl="1">
              <a:lnSpc>
                <a:spcPct val="90000"/>
              </a:lnSpc>
            </a:pPr>
            <a:r>
              <a:rPr lang="de-DE" dirty="0">
                <a:latin typeface="Calibri" charset="0"/>
              </a:rPr>
              <a:t>für alle x überprüfen: </a:t>
            </a:r>
            <a:br>
              <a:rPr lang="de-DE" dirty="0">
                <a:latin typeface="Calibri" charset="0"/>
              </a:rPr>
            </a:br>
            <a:r>
              <a:rPr lang="de-DE" dirty="0">
                <a:latin typeface="Calibri" charset="0"/>
              </a:rPr>
              <a:t>(</a:t>
            </a:r>
            <a:r>
              <a:rPr lang="de-DE" dirty="0" err="1">
                <a:latin typeface="Calibri" charset="0"/>
              </a:rPr>
              <a:t>x,¬x</a:t>
            </a:r>
            <a:r>
              <a:rPr lang="de-DE" dirty="0">
                <a:latin typeface="Calibri" charset="0"/>
              </a:rPr>
              <a:t>) und (¬</a:t>
            </a:r>
            <a:r>
              <a:rPr lang="de-DE" dirty="0" err="1">
                <a:latin typeface="Calibri" charset="0"/>
              </a:rPr>
              <a:t>x,x</a:t>
            </a:r>
            <a:r>
              <a:rPr lang="de-DE" dirty="0">
                <a:latin typeface="Calibri" charset="0"/>
              </a:rPr>
              <a:t>) &lt; </a:t>
            </a:r>
            <a:r>
              <a:rPr lang="de-DE" dirty="0">
                <a:latin typeface="Calibri" charset="0"/>
                <a:sym typeface="Symbol" charset="0"/>
              </a:rPr>
              <a:t>?</a:t>
            </a:r>
            <a:r>
              <a:rPr lang="de-DE" dirty="0">
                <a:latin typeface="Calibri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de-DE" dirty="0">
                <a:latin typeface="Calibri" charset="0"/>
              </a:rPr>
              <a:t>Laufzeit </a:t>
            </a:r>
            <a:r>
              <a:rPr lang="de-DE" dirty="0" err="1" smtClean="0">
                <a:latin typeface="Calibri" charset="0"/>
              </a:rPr>
              <a:t>polynomiell</a:t>
            </a:r>
            <a:endParaRPr lang="de-DE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de-DE" dirty="0">
                <a:latin typeface="Calibri" charset="0"/>
              </a:rPr>
              <a:t> mit Tiefensuche</a:t>
            </a:r>
          </a:p>
          <a:p>
            <a:pPr lvl="1">
              <a:lnSpc>
                <a:spcPct val="90000"/>
              </a:lnSpc>
            </a:pPr>
            <a:r>
              <a:rPr lang="de-DE" dirty="0">
                <a:latin typeface="Calibri" charset="0"/>
              </a:rPr>
              <a:t>in </a:t>
            </a:r>
            <a:r>
              <a:rPr lang="de-DE" dirty="0" smtClean="0">
                <a:latin typeface="Calibri" charset="0"/>
              </a:rPr>
              <a:t>Zusammenhangskomponenten </a:t>
            </a:r>
            <a:r>
              <a:rPr lang="de-DE" dirty="0">
                <a:latin typeface="Calibri" charset="0"/>
              </a:rPr>
              <a:t>zerlegen</a:t>
            </a:r>
          </a:p>
          <a:p>
            <a:pPr lvl="1">
              <a:lnSpc>
                <a:spcPct val="90000"/>
              </a:lnSpc>
            </a:pPr>
            <a:r>
              <a:rPr lang="de-DE" dirty="0" smtClean="0">
                <a:latin typeface="Calibri" charset="0"/>
              </a:rPr>
              <a:t>in O(</a:t>
            </a:r>
            <a:r>
              <a:rPr lang="de-DE" dirty="0" err="1" smtClean="0">
                <a:latin typeface="Calibri" charset="0"/>
              </a:rPr>
              <a:t>nm</a:t>
            </a:r>
            <a:r>
              <a:rPr lang="de-DE" dirty="0" smtClean="0">
                <a:latin typeface="Calibri" charset="0"/>
              </a:rPr>
              <a:t>) </a:t>
            </a:r>
            <a:br>
              <a:rPr lang="de-DE" dirty="0" smtClean="0">
                <a:latin typeface="Calibri" charset="0"/>
              </a:rPr>
            </a:br>
            <a:r>
              <a:rPr lang="de-DE" dirty="0" err="1" smtClean="0">
                <a:latin typeface="Calibri" charset="0"/>
              </a:rPr>
              <a:t>n</a:t>
            </a:r>
            <a:r>
              <a:rPr lang="de-DE" dirty="0" smtClean="0">
                <a:latin typeface="Calibri" charset="0"/>
              </a:rPr>
              <a:t>=Anzahl der Variablen</a:t>
            </a:r>
            <a:br>
              <a:rPr lang="de-DE" dirty="0" smtClean="0">
                <a:latin typeface="Calibri" charset="0"/>
              </a:rPr>
            </a:br>
            <a:r>
              <a:rPr lang="de-DE" dirty="0" smtClean="0">
                <a:latin typeface="Calibri" charset="0"/>
              </a:rPr>
              <a:t>m</a:t>
            </a:r>
            <a:r>
              <a:rPr lang="de-DE" dirty="0">
                <a:latin typeface="Calibri" charset="0"/>
              </a:rPr>
              <a:t>=Anzahl der Klauseln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6989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Bedeutung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Anwendungen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Formalisierung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2-SAT </a:t>
            </a:r>
            <a:r>
              <a:rPr lang="en-US" dirty="0" err="1" smtClean="0"/>
              <a:t>versuchen</a:t>
            </a:r>
            <a:endParaRPr lang="en-US" dirty="0" smtClean="0"/>
          </a:p>
          <a:p>
            <a:r>
              <a:rPr lang="en-US" dirty="0" err="1" smtClean="0"/>
              <a:t>Gelungen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Konfliktfreie</a:t>
            </a:r>
            <a:r>
              <a:rPr lang="en-US" dirty="0" smtClean="0"/>
              <a:t> </a:t>
            </a:r>
            <a:r>
              <a:rPr lang="en-US" dirty="0" err="1" smtClean="0"/>
              <a:t>Plazierung</a:t>
            </a:r>
            <a:r>
              <a:rPr lang="en-US" dirty="0" smtClean="0"/>
              <a:t> </a:t>
            </a:r>
            <a:r>
              <a:rPr lang="en-US" dirty="0" err="1" smtClean="0"/>
              <a:t>geometrischer</a:t>
            </a:r>
            <a:r>
              <a:rPr lang="en-US" dirty="0" smtClean="0"/>
              <a:t> </a:t>
            </a:r>
            <a:r>
              <a:rPr lang="en-US" dirty="0" err="1" smtClean="0"/>
              <a:t>Objekte</a:t>
            </a:r>
            <a:endParaRPr lang="en-US" dirty="0" smtClean="0"/>
          </a:p>
          <a:p>
            <a:pPr lvl="1"/>
            <a:r>
              <a:rPr lang="en-US" dirty="0" err="1" smtClean="0"/>
              <a:t>Clusterung</a:t>
            </a:r>
            <a:r>
              <a:rPr lang="en-US" dirty="0" smtClean="0"/>
              <a:t> von </a:t>
            </a:r>
            <a:r>
              <a:rPr lang="en-US" dirty="0" err="1" smtClean="0"/>
              <a:t>Daten</a:t>
            </a:r>
            <a:endParaRPr lang="en-US" dirty="0" smtClean="0"/>
          </a:p>
          <a:p>
            <a:pPr lvl="1"/>
            <a:r>
              <a:rPr lang="en-US" dirty="0" err="1" smtClean="0"/>
              <a:t>Anordnungsprobleme</a:t>
            </a:r>
            <a:r>
              <a:rPr lang="en-US" dirty="0" smtClean="0"/>
              <a:t> (Scheduling)</a:t>
            </a:r>
          </a:p>
          <a:p>
            <a:pPr lvl="1"/>
            <a:r>
              <a:rPr lang="en-US" dirty="0" err="1" smtClean="0"/>
              <a:t>Viele</a:t>
            </a:r>
            <a:r>
              <a:rPr lang="en-US" dirty="0" smtClean="0"/>
              <a:t> </a:t>
            </a:r>
            <a:r>
              <a:rPr lang="en-US" dirty="0" err="1" smtClean="0"/>
              <a:t>weitere</a:t>
            </a:r>
            <a:r>
              <a:rPr lang="is-IS" dirty="0" smtClean="0"/>
              <a:t>…</a:t>
            </a:r>
          </a:p>
          <a:p>
            <a:pPr lvl="1"/>
            <a:endParaRPr lang="is-IS" dirty="0"/>
          </a:p>
          <a:p>
            <a:r>
              <a:rPr lang="is-IS" dirty="0" smtClean="0"/>
              <a:t>Nicht immer bietet sich SAT für die Formalisierung von Anwendungsproblemen 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2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 smtClean="0"/>
              <a:t>In den nachfolgenden Präsentationen </a:t>
            </a:r>
            <a:r>
              <a:rPr lang="de-DE" sz="2000" smtClean="0"/>
              <a:t>wurden Bilder </a:t>
            </a:r>
            <a:r>
              <a:rPr lang="de-DE" sz="2000" dirty="0" smtClean="0"/>
              <a:t>entnommen aus:</a:t>
            </a:r>
          </a:p>
          <a:p>
            <a:pPr marL="0" indent="0">
              <a:buFontTx/>
              <a:buNone/>
              <a:defRPr/>
            </a:pPr>
            <a:endParaRPr lang="de-DE" sz="2000" dirty="0" smtClean="0"/>
          </a:p>
          <a:p>
            <a:r>
              <a:rPr lang="de-DE" sz="2000" dirty="0" smtClean="0"/>
              <a:t>„</a:t>
            </a:r>
            <a:r>
              <a:rPr lang="de-DE" sz="2000" dirty="0" err="1" smtClean="0"/>
              <a:t>Constraint</a:t>
            </a:r>
            <a:r>
              <a:rPr lang="de-DE" sz="2000" dirty="0" smtClean="0"/>
              <a:t> </a:t>
            </a:r>
            <a:r>
              <a:rPr lang="de-DE" sz="2000" dirty="0" err="1" smtClean="0"/>
              <a:t>Satisfaction</a:t>
            </a:r>
            <a:r>
              <a:rPr lang="de-DE" sz="2000" dirty="0" smtClean="0"/>
              <a:t> Problems“</a:t>
            </a:r>
            <a:br>
              <a:rPr lang="de-DE" sz="2000" dirty="0" smtClean="0"/>
            </a:br>
            <a:r>
              <a:rPr lang="en-US" altLang="en-US" sz="2000" dirty="0" smtClean="0"/>
              <a:t>CS </a:t>
            </a:r>
            <a:r>
              <a:rPr lang="en-US" altLang="en-US" sz="2000" dirty="0"/>
              <a:t>271: Fall </a:t>
            </a:r>
            <a:r>
              <a:rPr lang="en-US" altLang="en-US" sz="2000" dirty="0" smtClean="0"/>
              <a:t>2007, Instructor</a:t>
            </a:r>
            <a:r>
              <a:rPr lang="en-US" altLang="en-US" sz="2000" dirty="0"/>
              <a:t>: </a:t>
            </a:r>
            <a:r>
              <a:rPr lang="en-US" altLang="en-US" sz="2000" dirty="0" err="1"/>
              <a:t>Padhraic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Smyth</a:t>
            </a: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72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90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Beispiel</a:t>
            </a:r>
            <a:r>
              <a:rPr lang="en-US" altLang="en-US" dirty="0" smtClean="0"/>
              <a:t>: </a:t>
            </a:r>
            <a:r>
              <a:rPr lang="en-US" altLang="en-US" dirty="0" err="1" smtClean="0"/>
              <a:t>Einfärbung</a:t>
            </a:r>
            <a:endParaRPr lang="en-US" alt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4082380"/>
            <a:ext cx="8229600" cy="1866900"/>
          </a:xfrm>
        </p:spPr>
        <p:txBody>
          <a:bodyPr/>
          <a:lstStyle/>
          <a:p>
            <a:r>
              <a:rPr lang="en-US" altLang="en-US" sz="2400" dirty="0" err="1" smtClean="0"/>
              <a:t>Variablen</a:t>
            </a:r>
            <a:r>
              <a:rPr lang="en-US" altLang="en-US" sz="2400" dirty="0" smtClean="0"/>
              <a:t>: </a:t>
            </a:r>
            <a:r>
              <a:rPr lang="en-US" altLang="en-US" sz="2400" i="1" dirty="0"/>
              <a:t>WA, NT, Q, NSW, V, SA, T</a:t>
            </a:r>
          </a:p>
          <a:p>
            <a:r>
              <a:rPr lang="en-US" altLang="en-US" sz="2400" dirty="0" err="1" smtClean="0"/>
              <a:t>Wertebereich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für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Variablen</a:t>
            </a:r>
            <a:r>
              <a:rPr lang="en-US" altLang="en-US" sz="2400" dirty="0" smtClean="0"/>
              <a:t>: </a:t>
            </a:r>
            <a:r>
              <a:rPr lang="en-US" altLang="en-US" sz="2400" i="1" dirty="0" smtClean="0"/>
              <a:t>{rot, </a:t>
            </a:r>
            <a:r>
              <a:rPr lang="en-US" altLang="en-US" sz="2400" i="1" dirty="0" err="1" smtClean="0"/>
              <a:t>grün</a:t>
            </a:r>
            <a:r>
              <a:rPr lang="en-US" altLang="en-US" sz="2400" i="1" dirty="0" smtClean="0"/>
              <a:t>, </a:t>
            </a:r>
            <a:r>
              <a:rPr lang="en-US" altLang="en-US" sz="2400" i="1" dirty="0" err="1" smtClean="0"/>
              <a:t>blau</a:t>
            </a:r>
            <a:r>
              <a:rPr lang="en-US" altLang="en-US" sz="2400" i="1" dirty="0" smtClean="0"/>
              <a:t>}</a:t>
            </a:r>
            <a:endParaRPr lang="en-US" altLang="en-US" sz="2400" dirty="0"/>
          </a:p>
          <a:p>
            <a:r>
              <a:rPr lang="en-US" altLang="en-US" sz="2400" dirty="0" err="1" smtClean="0"/>
              <a:t>Beschränkungen</a:t>
            </a:r>
            <a:r>
              <a:rPr lang="en-US" altLang="en-US" sz="2400" dirty="0" smtClean="0"/>
              <a:t>:</a:t>
            </a:r>
          </a:p>
          <a:p>
            <a:pPr lvl="1"/>
            <a:r>
              <a:rPr lang="en-US" altLang="en-US" sz="2000" dirty="0" err="1" smtClean="0"/>
              <a:t>Benachbarte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Regionen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müssen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verschiedene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Farben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haben</a:t>
            </a:r>
            <a:endParaRPr lang="en-US" altLang="en-US" sz="2000" dirty="0"/>
          </a:p>
          <a:p>
            <a:pPr lvl="2"/>
            <a:r>
              <a:rPr lang="en-US" altLang="en-US" sz="2000" dirty="0" smtClean="0"/>
              <a:t>Z.B.: </a:t>
            </a:r>
            <a:r>
              <a:rPr lang="en-US" altLang="en-US" sz="2000" i="1" dirty="0"/>
              <a:t>WA </a:t>
            </a:r>
            <a:r>
              <a:rPr lang="en-US" altLang="en-US" sz="2000" i="1" dirty="0">
                <a:sym typeface="Symbol" charset="2"/>
              </a:rPr>
              <a:t></a:t>
            </a:r>
            <a:r>
              <a:rPr lang="en-US" altLang="en-US" sz="2000" i="1" dirty="0"/>
              <a:t> NT</a:t>
            </a:r>
            <a:r>
              <a:rPr lang="en-US" altLang="en-US" sz="2000" dirty="0"/>
              <a:t>  </a:t>
            </a:r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7496" y="1338064"/>
            <a:ext cx="4038600" cy="2667000"/>
          </a:xfrm>
        </p:spPr>
      </p:pic>
    </p:spTree>
    <p:extLst>
      <p:ext uri="{BB962C8B-B14F-4D97-AF65-F5344CB8AC3E}">
        <p14:creationId xmlns:p14="http://schemas.microsoft.com/office/powerpoint/2010/main" val="133236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</a:t>
            </a:r>
            <a:r>
              <a:rPr lang="en-US" altLang="en-US" dirty="0" err="1"/>
              <a:t>Einfärbung</a:t>
            </a:r>
            <a:endParaRPr lang="en-US" alt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648200"/>
            <a:ext cx="8458200" cy="17331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err="1" smtClean="0"/>
              <a:t>Lösungen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sind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Variablenbelegungen</a:t>
            </a:r>
            <a:r>
              <a:rPr lang="en-US" altLang="en-US" dirty="0" smtClean="0"/>
              <a:t>, die </a:t>
            </a:r>
            <a:r>
              <a:rPr lang="en-US" altLang="en-US" dirty="0" err="1" smtClean="0"/>
              <a:t>alle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Einschränkungen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erfüllen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z.B</a:t>
            </a:r>
            <a:r>
              <a:rPr lang="en-US" altLang="en-US" dirty="0" smtClean="0"/>
              <a:t>.: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 smtClean="0"/>
              <a:t>{WA=rot, NT=</a:t>
            </a:r>
            <a:r>
              <a:rPr lang="en-US" altLang="en-US" i="1" dirty="0" err="1" smtClean="0"/>
              <a:t>grün</a:t>
            </a:r>
            <a:r>
              <a:rPr lang="en-US" altLang="en-US" i="1" dirty="0" smtClean="0"/>
              <a:t>, Q=rot, NSW=</a:t>
            </a:r>
            <a:r>
              <a:rPr lang="en-US" altLang="en-US" i="1" dirty="0" err="1" smtClean="0"/>
              <a:t>grün</a:t>
            </a:r>
            <a:r>
              <a:rPr lang="en-US" altLang="en-US" i="1" dirty="0" smtClean="0"/>
              <a:t>, </a:t>
            </a:r>
            <a:br>
              <a:rPr lang="en-US" altLang="en-US" i="1" dirty="0" smtClean="0"/>
            </a:br>
            <a:r>
              <a:rPr lang="en-US" altLang="en-US" i="1" dirty="0" smtClean="0"/>
              <a:t> V=rot, SA=</a:t>
            </a:r>
            <a:r>
              <a:rPr lang="en-US" altLang="en-US" i="1" dirty="0" err="1" smtClean="0"/>
              <a:t>blau</a:t>
            </a:r>
            <a:r>
              <a:rPr lang="en-US" altLang="en-US" i="1" dirty="0" smtClean="0"/>
              <a:t>, T=</a:t>
            </a:r>
            <a:r>
              <a:rPr lang="en-US" altLang="en-US" i="1" dirty="0" err="1" smtClean="0"/>
              <a:t>grün</a:t>
            </a:r>
            <a:r>
              <a:rPr lang="en-US" altLang="en-US" i="1" dirty="0"/>
              <a:t>}</a:t>
            </a: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07579"/>
            <a:ext cx="6096000" cy="30575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6156175" y="2276872"/>
            <a:ext cx="2920305" cy="1800200"/>
          </a:xfrm>
          <a:prstGeom prst="cloudCallout">
            <a:avLst>
              <a:gd name="adj1" fmla="val -68845"/>
              <a:gd name="adj2" fmla="val -3771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Darstellbar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als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planarer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Graph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5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Constraint-Satisfaction-Problem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648200"/>
            <a:ext cx="8458200" cy="17331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err="1" smtClean="0"/>
              <a:t>Lösungen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sind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Variablenbelegungen</a:t>
            </a:r>
            <a:r>
              <a:rPr lang="en-US" altLang="en-US" dirty="0" smtClean="0"/>
              <a:t>, die </a:t>
            </a:r>
            <a:r>
              <a:rPr lang="en-US" altLang="en-US" dirty="0" err="1" smtClean="0"/>
              <a:t>alle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Einschränkungen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erfüllen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z.B</a:t>
            </a:r>
            <a:r>
              <a:rPr lang="en-US" altLang="en-US" dirty="0" smtClean="0"/>
              <a:t>.: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 smtClean="0"/>
              <a:t>{WA=rot, NT=</a:t>
            </a:r>
            <a:r>
              <a:rPr lang="en-US" altLang="en-US" i="1" dirty="0" err="1" smtClean="0"/>
              <a:t>grün</a:t>
            </a:r>
            <a:r>
              <a:rPr lang="en-US" altLang="en-US" i="1" dirty="0" smtClean="0"/>
              <a:t>, Q=rot, NSW=</a:t>
            </a:r>
            <a:r>
              <a:rPr lang="en-US" altLang="en-US" i="1" dirty="0" err="1" smtClean="0"/>
              <a:t>grün</a:t>
            </a:r>
            <a:r>
              <a:rPr lang="en-US" altLang="en-US" i="1" dirty="0" smtClean="0"/>
              <a:t>, </a:t>
            </a:r>
            <a:br>
              <a:rPr lang="en-US" altLang="en-US" i="1" dirty="0" smtClean="0"/>
            </a:br>
            <a:r>
              <a:rPr lang="en-US" altLang="en-US" i="1" dirty="0" smtClean="0"/>
              <a:t> V=rot, SA=</a:t>
            </a:r>
            <a:r>
              <a:rPr lang="en-US" altLang="en-US" i="1" dirty="0" err="1" smtClean="0"/>
              <a:t>blau</a:t>
            </a:r>
            <a:r>
              <a:rPr lang="en-US" altLang="en-US" i="1" dirty="0" smtClean="0"/>
              <a:t>, T=</a:t>
            </a:r>
            <a:r>
              <a:rPr lang="en-US" altLang="en-US" i="1" dirty="0" err="1" smtClean="0"/>
              <a:t>grün</a:t>
            </a:r>
            <a:r>
              <a:rPr lang="en-US" altLang="en-US" i="1" dirty="0"/>
              <a:t>}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62100"/>
            <a:ext cx="2673927" cy="2438400"/>
          </a:xfrm>
        </p:spPr>
      </p:pic>
      <p:sp>
        <p:nvSpPr>
          <p:cNvPr id="4" name="TextBox 3"/>
          <p:cNvSpPr txBox="1"/>
          <p:nvPr/>
        </p:nvSpPr>
        <p:spPr>
          <a:xfrm>
            <a:off x="3779912" y="1969676"/>
            <a:ext cx="39950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Kante</a:t>
            </a:r>
            <a:r>
              <a:rPr lang="en-US" sz="2800" dirty="0" smtClean="0"/>
              <a:t> </a:t>
            </a:r>
            <a:r>
              <a:rPr lang="en-US" sz="2800" dirty="0" err="1" smtClean="0"/>
              <a:t>steht</a:t>
            </a:r>
            <a:r>
              <a:rPr lang="en-US" sz="2800" dirty="0" smtClean="0"/>
              <a:t> </a:t>
            </a:r>
            <a:r>
              <a:rPr lang="en-US" sz="2800" dirty="0" err="1" smtClean="0"/>
              <a:t>für</a:t>
            </a:r>
            <a:r>
              <a:rPr lang="en-US" sz="2800" dirty="0" smtClean="0"/>
              <a:t> "</a:t>
            </a:r>
            <a:r>
              <a:rPr lang="en-US" sz="2800" dirty="0" err="1" smtClean="0"/>
              <a:t>ungleich</a:t>
            </a:r>
            <a:r>
              <a:rPr lang="en-US" sz="2800" dirty="0" smtClean="0"/>
              <a:t>"</a:t>
            </a:r>
            <a:br>
              <a:rPr lang="en-US" sz="2800" dirty="0" smtClean="0"/>
            </a:br>
            <a:r>
              <a:rPr lang="en-US" sz="2800" dirty="0" smtClean="0"/>
              <a:t>und </a:t>
            </a:r>
            <a:r>
              <a:rPr lang="en-US" sz="2800" dirty="0" err="1" smtClean="0"/>
              <a:t>stellt</a:t>
            </a:r>
            <a:r>
              <a:rPr lang="en-US" sz="2800" dirty="0" smtClean="0"/>
              <a:t> Constraint </a:t>
            </a:r>
            <a:r>
              <a:rPr lang="en-US" sz="2800" dirty="0" err="1" smtClean="0"/>
              <a:t>dar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9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Färbung</a:t>
            </a:r>
            <a:r>
              <a:rPr lang="en-US" altLang="en-US" dirty="0" smtClean="0"/>
              <a:t> von </a:t>
            </a:r>
            <a:r>
              <a:rPr lang="en-US" altLang="en-US" dirty="0" err="1" smtClean="0"/>
              <a:t>Graphen</a:t>
            </a:r>
            <a:endParaRPr lang="en-US" altLang="en-US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 smtClean="0"/>
              <a:t>Gegeben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ein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planarer</a:t>
            </a:r>
            <a:r>
              <a:rPr lang="en-US" altLang="en-US" dirty="0" smtClean="0"/>
              <a:t> Graph </a:t>
            </a:r>
            <a:br>
              <a:rPr lang="en-US" altLang="en-US" dirty="0" smtClean="0"/>
            </a:br>
            <a:r>
              <a:rPr lang="en-US" altLang="en-US" dirty="0" smtClean="0"/>
              <a:t>(</a:t>
            </a:r>
            <a:r>
              <a:rPr lang="en-US" altLang="en-US" dirty="0" err="1" smtClean="0"/>
              <a:t>keine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Kantenüberscheidungen</a:t>
            </a:r>
            <a:r>
              <a:rPr lang="en-US" altLang="en-US" dirty="0" smtClean="0"/>
              <a:t> in 2D-Ebene)</a:t>
            </a:r>
            <a:endParaRPr lang="en-US" altLang="en-US" dirty="0"/>
          </a:p>
          <a:p>
            <a:r>
              <a:rPr lang="en-US" altLang="en-US" dirty="0" err="1" smtClean="0"/>
              <a:t>Guthries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Vermutung</a:t>
            </a:r>
            <a:r>
              <a:rPr lang="en-US" altLang="en-US" dirty="0" smtClean="0"/>
              <a:t> (1852):</a:t>
            </a:r>
            <a:br>
              <a:rPr lang="en-US" altLang="en-US" dirty="0" smtClean="0"/>
            </a:br>
            <a:r>
              <a:rPr lang="en-US" altLang="en-US" dirty="0" err="1" smtClean="0">
                <a:solidFill>
                  <a:schemeClr val="accent1">
                    <a:lumMod val="50000"/>
                  </a:schemeClr>
                </a:solidFill>
              </a:rPr>
              <a:t>Jeder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 smtClean="0">
                <a:solidFill>
                  <a:schemeClr val="accent1">
                    <a:lumMod val="50000"/>
                  </a:schemeClr>
                </a:solidFill>
              </a:rPr>
              <a:t>planare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 Graph </a:t>
            </a:r>
            <a:r>
              <a:rPr lang="en-US" altLang="en-US" dirty="0" err="1" smtClean="0">
                <a:solidFill>
                  <a:schemeClr val="accent1">
                    <a:lumMod val="50000"/>
                  </a:schemeClr>
                </a:solidFill>
              </a:rPr>
              <a:t>kann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 smtClean="0">
                <a:solidFill>
                  <a:schemeClr val="accent1">
                    <a:lumMod val="50000"/>
                  </a:schemeClr>
                </a:solidFill>
              </a:rPr>
              <a:t>mit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smtClean="0">
                <a:solidFill>
                  <a:srgbClr val="1F37FF"/>
                </a:solidFill>
              </a:rPr>
              <a:t>4 </a:t>
            </a:r>
            <a:r>
              <a:rPr lang="en-US" altLang="en-US" dirty="0" err="1" smtClean="0">
                <a:solidFill>
                  <a:srgbClr val="1F37FF"/>
                </a:solidFill>
              </a:rPr>
              <a:t>oder</a:t>
            </a:r>
            <a:r>
              <a:rPr lang="en-US" altLang="en-US" dirty="0" smtClean="0">
                <a:solidFill>
                  <a:srgbClr val="1F37FF"/>
                </a:solidFill>
              </a:rPr>
              <a:t> </a:t>
            </a:r>
            <a:r>
              <a:rPr lang="en-US" altLang="en-US" dirty="0" err="1" smtClean="0">
                <a:solidFill>
                  <a:srgbClr val="1F37FF"/>
                </a:solidFill>
              </a:rPr>
              <a:t>weniger</a:t>
            </a:r>
            <a:r>
              <a:rPr lang="en-US" altLang="en-US" dirty="0" smtClean="0">
                <a:solidFill>
                  <a:srgbClr val="1F37FF"/>
                </a:solidFill>
              </a:rPr>
              <a:t> </a:t>
            </a:r>
            <a:r>
              <a:rPr lang="en-US" altLang="en-US" dirty="0" err="1" smtClean="0">
                <a:solidFill>
                  <a:schemeClr val="accent1">
                    <a:lumMod val="50000"/>
                  </a:schemeClr>
                </a:solidFill>
              </a:rPr>
              <a:t>Farben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 smtClean="0">
                <a:solidFill>
                  <a:schemeClr val="accent1">
                    <a:lumMod val="50000"/>
                  </a:schemeClr>
                </a:solidFill>
              </a:rPr>
              <a:t>eingefärbt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 smtClean="0">
                <a:solidFill>
                  <a:schemeClr val="accent1">
                    <a:lumMod val="50000"/>
                  </a:schemeClr>
                </a:solidFill>
              </a:rPr>
              <a:t>werden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dirty="0" err="1" smtClean="0">
                <a:solidFill>
                  <a:srgbClr val="1F37FF"/>
                </a:solidFill>
              </a:rPr>
              <a:t>Vier-Farben-Satz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alt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altLang="en-US" dirty="0" err="1" smtClean="0"/>
              <a:t>Gezeigt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durch</a:t>
            </a:r>
            <a:r>
              <a:rPr lang="en-US" altLang="en-US" dirty="0" smtClean="0"/>
              <a:t> Computer) </a:t>
            </a:r>
            <a:r>
              <a:rPr lang="en-US" altLang="en-US" dirty="0" err="1" smtClean="0"/>
              <a:t>im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Jahre</a:t>
            </a:r>
            <a:r>
              <a:rPr lang="en-US" altLang="en-US" dirty="0" smtClean="0"/>
              <a:t> </a:t>
            </a:r>
            <a:r>
              <a:rPr lang="en-US" altLang="en-US" dirty="0"/>
              <a:t>1977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(</a:t>
            </a:r>
            <a:r>
              <a:rPr lang="en-US" altLang="en-US" dirty="0"/>
              <a:t>Appel </a:t>
            </a:r>
            <a:r>
              <a:rPr lang="en-US" altLang="en-US" dirty="0" smtClean="0"/>
              <a:t>und </a:t>
            </a:r>
            <a:r>
              <a:rPr lang="en-US" altLang="en-US" dirty="0"/>
              <a:t>Haken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err="1" smtClean="0"/>
              <a:t>Erstes</a:t>
            </a:r>
            <a:r>
              <a:rPr lang="en-US" altLang="en-US" dirty="0" smtClean="0"/>
              <a:t> </a:t>
            </a:r>
            <a:r>
              <a:rPr lang="en-US" altLang="en-US" dirty="0" err="1"/>
              <a:t>große</a:t>
            </a:r>
            <a:r>
              <a:rPr lang="en-US" altLang="en-US" dirty="0"/>
              <a:t> </a:t>
            </a:r>
            <a:r>
              <a:rPr lang="en-US" altLang="en-US" dirty="0" err="1"/>
              <a:t>mathematische</a:t>
            </a:r>
            <a:r>
              <a:rPr lang="en-US" altLang="en-US" dirty="0"/>
              <a:t> Problem,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das </a:t>
            </a:r>
            <a:r>
              <a:rPr lang="en-US" altLang="en-US" dirty="0" err="1"/>
              <a:t>mit</a:t>
            </a:r>
            <a:r>
              <a:rPr lang="en-US" altLang="en-US" dirty="0"/>
              <a:t> </a:t>
            </a:r>
            <a:r>
              <a:rPr lang="en-US" altLang="en-US" dirty="0" err="1"/>
              <a:t>Hilfe</a:t>
            </a:r>
            <a:r>
              <a:rPr lang="en-US" altLang="en-US" dirty="0"/>
              <a:t> von </a:t>
            </a:r>
            <a:r>
              <a:rPr lang="en-US" altLang="en-US" dirty="0" err="1"/>
              <a:t>Computern</a:t>
            </a:r>
            <a:r>
              <a:rPr lang="en-US" altLang="en-US" dirty="0"/>
              <a:t> </a:t>
            </a:r>
            <a:r>
              <a:rPr lang="en-US" altLang="en-US" dirty="0" err="1"/>
              <a:t>gelöst</a:t>
            </a:r>
            <a:r>
              <a:rPr lang="en-US" altLang="en-US" dirty="0"/>
              <a:t> </a:t>
            </a:r>
            <a:r>
              <a:rPr lang="en-US" altLang="en-US" dirty="0" err="1" smtClean="0"/>
              <a:t>wurde</a:t>
            </a:r>
            <a:endParaRPr lang="en-US" altLang="en-US" dirty="0" smtClean="0"/>
          </a:p>
          <a:p>
            <a:r>
              <a:rPr lang="en-US" altLang="en-US" dirty="0" err="1" smtClean="0">
                <a:solidFill>
                  <a:srgbClr val="00B050"/>
                </a:solidFill>
              </a:rPr>
              <a:t>Minimale</a:t>
            </a:r>
            <a:r>
              <a:rPr lang="en-US" altLang="en-US" dirty="0" smtClean="0">
                <a:solidFill>
                  <a:srgbClr val="00B050"/>
                </a:solidFill>
              </a:rPr>
              <a:t> </a:t>
            </a:r>
            <a:r>
              <a:rPr lang="en-US" altLang="en-US" dirty="0" err="1" smtClean="0">
                <a:solidFill>
                  <a:srgbClr val="00B050"/>
                </a:solidFill>
              </a:rPr>
              <a:t>Anzahl</a:t>
            </a:r>
            <a:r>
              <a:rPr lang="en-US" altLang="en-US" dirty="0" smtClean="0">
                <a:solidFill>
                  <a:srgbClr val="00B050"/>
                </a:solidFill>
              </a:rPr>
              <a:t> = </a:t>
            </a:r>
            <a:r>
              <a:rPr lang="en-US" altLang="en-US" dirty="0" err="1" smtClean="0">
                <a:solidFill>
                  <a:srgbClr val="00B050"/>
                </a:solidFill>
              </a:rPr>
              <a:t>chromatische</a:t>
            </a:r>
            <a:r>
              <a:rPr lang="en-US" altLang="en-US" dirty="0" smtClean="0">
                <a:solidFill>
                  <a:srgbClr val="00B050"/>
                </a:solidFill>
              </a:rPr>
              <a:t> </a:t>
            </a:r>
            <a:r>
              <a:rPr lang="en-US" altLang="en-US" dirty="0" err="1" smtClean="0">
                <a:solidFill>
                  <a:srgbClr val="00B050"/>
                </a:solidFill>
              </a:rPr>
              <a:t>Zahl</a:t>
            </a:r>
            <a:endParaRPr lang="en-US" altLang="en-US" dirty="0" smtClean="0">
              <a:solidFill>
                <a:srgbClr val="00B050"/>
              </a:solidFill>
            </a:endParaRPr>
          </a:p>
          <a:p>
            <a:r>
              <a:rPr lang="en-US" altLang="en-US" dirty="0" err="1" smtClean="0"/>
              <a:t>Bestimmung</a:t>
            </a:r>
            <a:r>
              <a:rPr lang="en-US" altLang="en-US" dirty="0" smtClean="0"/>
              <a:t> der </a:t>
            </a:r>
            <a:r>
              <a:rPr lang="en-US" altLang="en-US" dirty="0" err="1" smtClean="0"/>
              <a:t>chromatischen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Zahl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ist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NP-</a:t>
            </a:r>
            <a:r>
              <a:rPr lang="en-US" altLang="en-US" dirty="0" err="1" smtClean="0">
                <a:solidFill>
                  <a:srgbClr val="FF0000"/>
                </a:solidFill>
              </a:rPr>
              <a:t>schwer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7113" y="606919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1F37FF"/>
                </a:solidFill>
                <a:latin typeface="Helvetica" charset="0"/>
              </a:rPr>
              <a:t>Kenneth Appel, Wolfgang Haken </a:t>
            </a:r>
            <a:r>
              <a:rPr lang="en-US" sz="1100" dirty="0" smtClean="0">
                <a:solidFill>
                  <a:srgbClr val="1F37FF"/>
                </a:solidFill>
                <a:latin typeface="Helvetica" charset="0"/>
              </a:rPr>
              <a:t>(</a:t>
            </a:r>
            <a:r>
              <a:rPr lang="en-US" sz="1100" dirty="0" err="1" smtClean="0">
                <a:solidFill>
                  <a:srgbClr val="1F37FF"/>
                </a:solidFill>
                <a:latin typeface="Helvetica" charset="0"/>
              </a:rPr>
              <a:t>unter</a:t>
            </a:r>
            <a:r>
              <a:rPr lang="en-US" sz="1100" dirty="0" smtClean="0">
                <a:solidFill>
                  <a:srgbClr val="1F37FF"/>
                </a:solidFill>
                <a:latin typeface="Helvetica" charset="0"/>
              </a:rPr>
              <a:t> </a:t>
            </a:r>
            <a:r>
              <a:rPr lang="en-US" sz="1100" dirty="0" err="1" smtClean="0">
                <a:solidFill>
                  <a:srgbClr val="1F37FF"/>
                </a:solidFill>
                <a:latin typeface="Helvetica" charset="0"/>
              </a:rPr>
              <a:t>Mithilfe</a:t>
            </a:r>
            <a:r>
              <a:rPr lang="en-US" sz="1100" dirty="0" smtClean="0">
                <a:solidFill>
                  <a:srgbClr val="1F37FF"/>
                </a:solidFill>
                <a:latin typeface="Helvetica" charset="0"/>
              </a:rPr>
              <a:t> von J</a:t>
            </a:r>
            <a:r>
              <a:rPr lang="en-US" sz="1100" dirty="0">
                <a:solidFill>
                  <a:srgbClr val="1F37FF"/>
                </a:solidFill>
                <a:latin typeface="Helvetica" charset="0"/>
              </a:rPr>
              <a:t>. Koch</a:t>
            </a:r>
            <a:r>
              <a:rPr lang="en-US" sz="1100" dirty="0" smtClean="0">
                <a:solidFill>
                  <a:srgbClr val="1F37FF"/>
                </a:solidFill>
                <a:latin typeface="Helvetica" charset="0"/>
              </a:rPr>
              <a:t>),</a:t>
            </a:r>
            <a:br>
              <a:rPr lang="en-US" sz="1100" dirty="0" smtClean="0">
                <a:solidFill>
                  <a:srgbClr val="1F37FF"/>
                </a:solidFill>
                <a:latin typeface="Helvetica" charset="0"/>
              </a:rPr>
            </a:br>
            <a:r>
              <a:rPr lang="en-US" sz="1100" i="1" dirty="0" smtClean="0">
                <a:solidFill>
                  <a:srgbClr val="1F37FF"/>
                </a:solidFill>
                <a:latin typeface="Helvetica" charset="0"/>
              </a:rPr>
              <a:t>Every </a:t>
            </a:r>
            <a:r>
              <a:rPr lang="en-US" sz="1100" i="1" dirty="0">
                <a:solidFill>
                  <a:srgbClr val="1F37FF"/>
                </a:solidFill>
                <a:latin typeface="Helvetica" charset="0"/>
              </a:rPr>
              <a:t>Planar Map is Four-Colorable</a:t>
            </a:r>
            <a:r>
              <a:rPr lang="en-US" sz="1100" dirty="0">
                <a:solidFill>
                  <a:srgbClr val="1F37FF"/>
                </a:solidFill>
                <a:latin typeface="Helvetica" charset="0"/>
              </a:rPr>
              <a:t>. In: </a:t>
            </a:r>
            <a:r>
              <a:rPr lang="en-US" sz="1100" i="1" dirty="0">
                <a:solidFill>
                  <a:srgbClr val="1F37FF"/>
                </a:solidFill>
                <a:latin typeface="Helvetica" charset="0"/>
              </a:rPr>
              <a:t>Contemporary Mathematics</a:t>
            </a:r>
            <a:r>
              <a:rPr lang="en-US" sz="1100" dirty="0">
                <a:solidFill>
                  <a:srgbClr val="1F37FF"/>
                </a:solidFill>
                <a:latin typeface="Helvetica" charset="0"/>
              </a:rPr>
              <a:t>. Band 98. American Mathematical Society, Providence, RI </a:t>
            </a:r>
            <a:r>
              <a:rPr lang="en-US" sz="1100" b="1" dirty="0">
                <a:solidFill>
                  <a:srgbClr val="FF0000"/>
                </a:solidFill>
                <a:latin typeface="Helvetica" charset="0"/>
              </a:rPr>
              <a:t>1989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Backtracking um 3 </a:t>
            </a:r>
            <a:r>
              <a:rPr lang="en-US" altLang="en-US" dirty="0" err="1" smtClean="0"/>
              <a:t>Farben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probieren</a:t>
            </a:r>
            <a:endParaRPr lang="en-US" altLang="en-US" dirty="0"/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219200"/>
            <a:ext cx="5715000" cy="302418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17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Backtracking?</a:t>
            </a:r>
            <a:endParaRPr lang="en-US" altLang="en-US" dirty="0"/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1338" y="1143000"/>
            <a:ext cx="5445125" cy="5029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72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Backtracking?</a:t>
            </a:r>
            <a:endParaRPr lang="en-US" altLang="en-US" dirty="0"/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3288" y="1143000"/>
            <a:ext cx="4721225" cy="5029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6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Schwierige bzw. </a:t>
            </a:r>
            <a:r>
              <a:rPr lang="de-DE" dirty="0" err="1" smtClean="0"/>
              <a:t>intraktable</a:t>
            </a:r>
            <a:r>
              <a:rPr lang="de-DE" dirty="0" smtClean="0"/>
              <a:t> Probleme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Besseren Algorithmus suchen?</a:t>
            </a:r>
          </a:p>
          <a:p>
            <a:pPr lvl="1"/>
            <a:r>
              <a:rPr lang="de-DE" dirty="0" smtClean="0"/>
              <a:t>Haben viele schlaue Leute schon 50 Jahre lang versucht</a:t>
            </a:r>
          </a:p>
          <a:p>
            <a:r>
              <a:rPr lang="de-DE" dirty="0" smtClean="0"/>
              <a:t>Beweisen, dass es keinen </a:t>
            </a:r>
            <a:r>
              <a:rPr lang="de-DE" dirty="0" err="1" smtClean="0"/>
              <a:t>polynomiellen</a:t>
            </a:r>
            <a:r>
              <a:rPr lang="de-DE" dirty="0" smtClean="0"/>
              <a:t> Algorithmus geben kann</a:t>
            </a:r>
          </a:p>
          <a:p>
            <a:pPr lvl="1"/>
            <a:r>
              <a:rPr lang="de-DE" dirty="0"/>
              <a:t>Haben viele schlaue Leute schon </a:t>
            </a:r>
            <a:r>
              <a:rPr lang="de-DE" dirty="0" smtClean="0"/>
              <a:t>50 </a:t>
            </a:r>
            <a:r>
              <a:rPr lang="de-DE" dirty="0"/>
              <a:t>Jahre </a:t>
            </a:r>
            <a:r>
              <a:rPr lang="de-DE" dirty="0" smtClean="0"/>
              <a:t>lang versucht</a:t>
            </a:r>
          </a:p>
          <a:p>
            <a:r>
              <a:rPr lang="de-DE" dirty="0" smtClean="0"/>
              <a:t>Zeigen, dass alle schwierigen Probleme in gewisser Weise äquivalent sind, d.h., kann man eins in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baseline="30000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 smtClean="0"/>
              <a:t> 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 smtClean="0"/>
              <a:t> fix) lösen, kann man alle anderen auch </a:t>
            </a:r>
            <a:r>
              <a:rPr lang="de-DE" dirty="0"/>
              <a:t>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baseline="30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/>
              <a:t> </a:t>
            </a:r>
            <a:r>
              <a:rPr lang="de-DE" dirty="0" smtClean="0"/>
              <a:t>lösen</a:t>
            </a:r>
          </a:p>
          <a:p>
            <a:pPr lvl="1"/>
            <a:r>
              <a:rPr lang="de-DE" dirty="0" smtClean="0"/>
              <a:t>Hat schon jemand erreicht (</a:t>
            </a:r>
            <a:r>
              <a:rPr lang="de-DE" dirty="0" err="1" smtClean="0"/>
              <a:t>Karp</a:t>
            </a:r>
            <a:r>
              <a:rPr lang="de-DE" dirty="0" smtClean="0"/>
              <a:t> 1972)</a:t>
            </a:r>
          </a:p>
          <a:p>
            <a:pPr lvl="1"/>
            <a:r>
              <a:rPr lang="de-DE" dirty="0" smtClean="0"/>
              <a:t>Funktioniert für mindestens 10.000 schwierige Probleme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609600" y="2438400"/>
            <a:ext cx="7543800" cy="3048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Backtracking</a:t>
            </a:r>
            <a:endParaRPr lang="en-US" altLang="en-US" dirty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sz="1400" b="1" dirty="0"/>
              <a:t>function</a:t>
            </a:r>
            <a:r>
              <a:rPr lang="en-US" altLang="en-US" sz="1400" dirty="0"/>
              <a:t> BACKTRACKING-SEARCH(</a:t>
            </a:r>
            <a:r>
              <a:rPr lang="en-US" altLang="en-US" sz="1400" i="1" dirty="0" err="1"/>
              <a:t>csp</a:t>
            </a:r>
            <a:r>
              <a:rPr lang="en-US" altLang="en-US" sz="1400" dirty="0"/>
              <a:t>) </a:t>
            </a:r>
            <a:r>
              <a:rPr lang="en-US" altLang="en-US" sz="1400" b="1" dirty="0"/>
              <a:t>return</a:t>
            </a:r>
            <a:r>
              <a:rPr lang="en-US" altLang="en-US" sz="1400" dirty="0"/>
              <a:t> a solution or failure</a:t>
            </a:r>
          </a:p>
          <a:p>
            <a:pPr>
              <a:buFontTx/>
              <a:buNone/>
            </a:pPr>
            <a:r>
              <a:rPr lang="en-US" altLang="en-US" sz="1400" dirty="0"/>
              <a:t>	</a:t>
            </a:r>
            <a:r>
              <a:rPr lang="en-US" altLang="en-US" sz="1400" b="1" dirty="0"/>
              <a:t>return</a:t>
            </a:r>
            <a:r>
              <a:rPr lang="en-US" altLang="en-US" sz="1400" dirty="0"/>
              <a:t> RECURSIVE-BACKTRACKING(</a:t>
            </a:r>
            <a:r>
              <a:rPr lang="en-US" altLang="en-US" sz="1400" i="1" dirty="0"/>
              <a:t>{} , </a:t>
            </a:r>
            <a:r>
              <a:rPr lang="en-US" altLang="en-US" sz="1400" i="1" dirty="0" err="1"/>
              <a:t>csp</a:t>
            </a:r>
            <a:r>
              <a:rPr lang="en-US" altLang="en-US" sz="1400" dirty="0"/>
              <a:t>)</a:t>
            </a:r>
          </a:p>
          <a:p>
            <a:pPr>
              <a:buFontTx/>
              <a:buNone/>
            </a:pPr>
            <a:endParaRPr lang="en-US" altLang="en-US" sz="1400" dirty="0"/>
          </a:p>
          <a:p>
            <a:pPr>
              <a:buFontTx/>
              <a:buNone/>
            </a:pPr>
            <a:r>
              <a:rPr lang="en-US" altLang="en-US" sz="1400" b="1" dirty="0"/>
              <a:t>function</a:t>
            </a:r>
            <a:r>
              <a:rPr lang="en-US" altLang="en-US" sz="1400" dirty="0"/>
              <a:t> RECURSIVE-BACKTRACKING(</a:t>
            </a:r>
            <a:r>
              <a:rPr lang="en-US" altLang="en-US" sz="1400" i="1" dirty="0"/>
              <a:t>assignment, </a:t>
            </a:r>
            <a:r>
              <a:rPr lang="en-US" altLang="en-US" sz="1400" i="1" dirty="0" err="1"/>
              <a:t>csp</a:t>
            </a:r>
            <a:r>
              <a:rPr lang="en-US" altLang="en-US" sz="1400" dirty="0"/>
              <a:t>) </a:t>
            </a:r>
            <a:r>
              <a:rPr lang="en-US" altLang="en-US" sz="1400" b="1" dirty="0"/>
              <a:t>return</a:t>
            </a:r>
            <a:r>
              <a:rPr lang="en-US" altLang="en-US" sz="1400" dirty="0"/>
              <a:t> a solution or failure</a:t>
            </a:r>
          </a:p>
          <a:p>
            <a:pPr>
              <a:buFontTx/>
              <a:buNone/>
            </a:pPr>
            <a:r>
              <a:rPr lang="en-US" altLang="en-US" sz="1400" dirty="0"/>
              <a:t>	</a:t>
            </a:r>
            <a:r>
              <a:rPr lang="en-US" altLang="en-US" sz="1400" b="1" dirty="0"/>
              <a:t>if</a:t>
            </a:r>
            <a:r>
              <a:rPr lang="en-US" altLang="en-US" sz="1400" dirty="0"/>
              <a:t> </a:t>
            </a:r>
            <a:r>
              <a:rPr lang="en-US" altLang="en-US" sz="1400" i="1" dirty="0"/>
              <a:t>assignment</a:t>
            </a:r>
            <a:r>
              <a:rPr lang="en-US" altLang="en-US" sz="1400" dirty="0"/>
              <a:t> is complete </a:t>
            </a:r>
            <a:r>
              <a:rPr lang="en-US" altLang="en-US" sz="1400" b="1" dirty="0"/>
              <a:t>then return </a:t>
            </a:r>
            <a:r>
              <a:rPr lang="en-US" altLang="en-US" sz="1400" i="1" dirty="0"/>
              <a:t>assignment</a:t>
            </a:r>
            <a:endParaRPr lang="en-US" altLang="en-US" sz="1400" dirty="0"/>
          </a:p>
          <a:p>
            <a:pPr>
              <a:buFontTx/>
              <a:buNone/>
            </a:pPr>
            <a:r>
              <a:rPr lang="en-US" altLang="en-US" sz="1400" dirty="0"/>
              <a:t>	</a:t>
            </a:r>
            <a:r>
              <a:rPr lang="en-US" altLang="en-US" sz="1400" i="1" dirty="0" err="1"/>
              <a:t>var</a:t>
            </a:r>
            <a:r>
              <a:rPr lang="en-US" altLang="en-US" sz="1400" dirty="0"/>
              <a:t> </a:t>
            </a:r>
            <a:r>
              <a:rPr lang="en-US" altLang="en-US" sz="1400" dirty="0">
                <a:sym typeface="Symbol" charset="2"/>
              </a:rPr>
              <a:t> </a:t>
            </a:r>
            <a:r>
              <a:rPr lang="en-US" altLang="en-US" sz="1400" dirty="0"/>
              <a:t>SELECT-UNASSIGNED-VARIABLE(VARIABLES[</a:t>
            </a:r>
            <a:r>
              <a:rPr lang="en-US" altLang="en-US" sz="1400" i="1" dirty="0" err="1"/>
              <a:t>csp</a:t>
            </a:r>
            <a:r>
              <a:rPr lang="en-US" altLang="en-US" sz="1400" dirty="0"/>
              <a:t>],</a:t>
            </a:r>
            <a:r>
              <a:rPr lang="en-US" altLang="en-US" sz="1400" i="1" dirty="0" err="1"/>
              <a:t>assignment</a:t>
            </a:r>
            <a:r>
              <a:rPr lang="en-US" altLang="en-US" sz="1400" dirty="0" err="1"/>
              <a:t>,</a:t>
            </a:r>
            <a:r>
              <a:rPr lang="en-US" altLang="en-US" sz="1400" i="1" dirty="0" err="1"/>
              <a:t>csp</a:t>
            </a:r>
            <a:r>
              <a:rPr lang="en-US" altLang="en-US" sz="1400" dirty="0"/>
              <a:t>)</a:t>
            </a:r>
          </a:p>
          <a:p>
            <a:pPr>
              <a:buFontTx/>
              <a:buNone/>
            </a:pPr>
            <a:r>
              <a:rPr lang="en-US" altLang="en-US" sz="1400" dirty="0"/>
              <a:t>	</a:t>
            </a:r>
            <a:r>
              <a:rPr lang="en-US" altLang="en-US" sz="1400" b="1" dirty="0"/>
              <a:t>for each </a:t>
            </a:r>
            <a:r>
              <a:rPr lang="en-US" altLang="en-US" sz="1400" i="1" dirty="0"/>
              <a:t>value </a:t>
            </a:r>
            <a:r>
              <a:rPr lang="en-US" altLang="en-US" sz="1400" b="1" dirty="0"/>
              <a:t>in </a:t>
            </a:r>
            <a:r>
              <a:rPr lang="en-US" altLang="en-US" sz="1400" dirty="0"/>
              <a:t>ORDER-DOMAIN-VALUES(</a:t>
            </a:r>
            <a:r>
              <a:rPr lang="en-US" altLang="en-US" sz="1400" i="1" dirty="0" err="1"/>
              <a:t>var</a:t>
            </a:r>
            <a:r>
              <a:rPr lang="en-US" altLang="en-US" sz="1400" i="1" dirty="0"/>
              <a:t>, assignment, </a:t>
            </a:r>
            <a:r>
              <a:rPr lang="en-US" altLang="en-US" sz="1400" i="1" dirty="0" err="1"/>
              <a:t>csp</a:t>
            </a:r>
            <a:r>
              <a:rPr lang="en-US" altLang="en-US" sz="1400" dirty="0"/>
              <a:t>)</a:t>
            </a:r>
            <a:r>
              <a:rPr lang="en-US" altLang="en-US" sz="1400" i="1" dirty="0"/>
              <a:t> </a:t>
            </a:r>
            <a:r>
              <a:rPr lang="en-US" altLang="en-US" sz="1400" b="1" dirty="0"/>
              <a:t>do</a:t>
            </a:r>
            <a:endParaRPr lang="en-US" altLang="en-US" sz="1400" dirty="0"/>
          </a:p>
          <a:p>
            <a:pPr>
              <a:buFontTx/>
              <a:buNone/>
            </a:pPr>
            <a:r>
              <a:rPr lang="en-US" altLang="en-US" sz="1400" dirty="0"/>
              <a:t>		</a:t>
            </a:r>
            <a:r>
              <a:rPr lang="en-US" altLang="en-US" sz="1400" b="1" dirty="0"/>
              <a:t>if</a:t>
            </a:r>
            <a:r>
              <a:rPr lang="en-US" altLang="en-US" sz="1400" dirty="0"/>
              <a:t> </a:t>
            </a:r>
            <a:r>
              <a:rPr lang="en-US" altLang="en-US" sz="1400" i="1" dirty="0"/>
              <a:t>value</a:t>
            </a:r>
            <a:r>
              <a:rPr lang="en-US" altLang="en-US" sz="1400" dirty="0"/>
              <a:t> is consistent with </a:t>
            </a:r>
            <a:r>
              <a:rPr lang="en-US" altLang="en-US" sz="1400" i="1" dirty="0"/>
              <a:t>assignment</a:t>
            </a:r>
            <a:r>
              <a:rPr lang="en-US" altLang="en-US" sz="1400" dirty="0"/>
              <a:t> according to CONSTRAINTS[</a:t>
            </a:r>
            <a:r>
              <a:rPr lang="en-US" altLang="en-US" sz="1400" i="1" dirty="0" err="1"/>
              <a:t>csp</a:t>
            </a:r>
            <a:r>
              <a:rPr lang="en-US" altLang="en-US" sz="1400" dirty="0"/>
              <a:t>] </a:t>
            </a:r>
            <a:r>
              <a:rPr lang="en-US" altLang="en-US" sz="1400" b="1" dirty="0"/>
              <a:t>then</a:t>
            </a:r>
            <a:endParaRPr lang="en-US" altLang="en-US" sz="1400" dirty="0"/>
          </a:p>
          <a:p>
            <a:pPr>
              <a:buFontTx/>
              <a:buNone/>
            </a:pPr>
            <a:r>
              <a:rPr lang="en-US" altLang="en-US" sz="1400" dirty="0"/>
              <a:t>			add </a:t>
            </a:r>
            <a:r>
              <a:rPr lang="en-US" altLang="en-US" sz="1400" i="1" dirty="0"/>
              <a:t>{</a:t>
            </a:r>
            <a:r>
              <a:rPr lang="en-US" altLang="en-US" sz="1400" i="1" dirty="0" err="1"/>
              <a:t>var</a:t>
            </a:r>
            <a:r>
              <a:rPr lang="en-US" altLang="en-US" sz="1400" i="1" dirty="0"/>
              <a:t>=value}</a:t>
            </a:r>
            <a:r>
              <a:rPr lang="en-US" altLang="en-US" sz="1400" dirty="0"/>
              <a:t> to assignment </a:t>
            </a:r>
          </a:p>
          <a:p>
            <a:pPr>
              <a:buFontTx/>
              <a:buNone/>
            </a:pPr>
            <a:r>
              <a:rPr lang="en-US" altLang="en-US" sz="1400" dirty="0"/>
              <a:t>			</a:t>
            </a:r>
            <a:r>
              <a:rPr lang="en-US" altLang="en-US" sz="1400" i="1" dirty="0"/>
              <a:t>result</a:t>
            </a:r>
            <a:r>
              <a:rPr lang="en-US" altLang="en-US" sz="1400" dirty="0"/>
              <a:t> </a:t>
            </a:r>
            <a:r>
              <a:rPr lang="en-US" altLang="en-US" sz="1400" dirty="0">
                <a:sym typeface="Symbol" charset="2"/>
              </a:rPr>
              <a:t> </a:t>
            </a:r>
            <a:r>
              <a:rPr lang="en-US" altLang="en-US" sz="1400" dirty="0"/>
              <a:t>RRECURSIVE-BACTRACKING(</a:t>
            </a:r>
            <a:r>
              <a:rPr lang="en-US" altLang="en-US" sz="1400" i="1" dirty="0"/>
              <a:t>assignment, </a:t>
            </a:r>
            <a:r>
              <a:rPr lang="en-US" altLang="en-US" sz="1400" i="1" dirty="0" err="1"/>
              <a:t>csp</a:t>
            </a:r>
            <a:r>
              <a:rPr lang="en-US" altLang="en-US" sz="1400" dirty="0"/>
              <a:t>)</a:t>
            </a:r>
          </a:p>
          <a:p>
            <a:pPr>
              <a:buFontTx/>
              <a:buNone/>
            </a:pPr>
            <a:r>
              <a:rPr lang="en-US" altLang="en-US" sz="1400" dirty="0"/>
              <a:t>			</a:t>
            </a:r>
            <a:r>
              <a:rPr lang="en-US" altLang="en-US" sz="1400" b="1" dirty="0"/>
              <a:t>if</a:t>
            </a:r>
            <a:r>
              <a:rPr lang="en-US" altLang="en-US" sz="1400" i="1" dirty="0"/>
              <a:t> result </a:t>
            </a:r>
            <a:r>
              <a:rPr lang="en-US" altLang="en-US" sz="1400" i="1" dirty="0">
                <a:sym typeface="Symbol" charset="2"/>
              </a:rPr>
              <a:t> f</a:t>
            </a:r>
            <a:r>
              <a:rPr lang="en-US" altLang="en-US" sz="1400" i="1" dirty="0"/>
              <a:t>ailure  </a:t>
            </a:r>
            <a:r>
              <a:rPr lang="en-US" altLang="en-US" sz="1400" b="1" dirty="0"/>
              <a:t>then return</a:t>
            </a:r>
            <a:r>
              <a:rPr lang="en-US" altLang="en-US" sz="1400" i="1" dirty="0"/>
              <a:t> result</a:t>
            </a:r>
          </a:p>
          <a:p>
            <a:pPr>
              <a:buFontTx/>
              <a:buNone/>
            </a:pPr>
            <a:r>
              <a:rPr lang="en-US" altLang="en-US" sz="1400" dirty="0"/>
              <a:t>			remove </a:t>
            </a:r>
            <a:r>
              <a:rPr lang="en-US" altLang="en-US" sz="1400" i="1" dirty="0"/>
              <a:t>{</a:t>
            </a:r>
            <a:r>
              <a:rPr lang="en-US" altLang="en-US" sz="1400" i="1" dirty="0" err="1"/>
              <a:t>var</a:t>
            </a:r>
            <a:r>
              <a:rPr lang="en-US" altLang="en-US" sz="1400" i="1" dirty="0"/>
              <a:t>=value}</a:t>
            </a:r>
            <a:r>
              <a:rPr lang="en-US" altLang="en-US" sz="1400" dirty="0"/>
              <a:t> from </a:t>
            </a:r>
            <a:r>
              <a:rPr lang="en-US" altLang="en-US" sz="1400" i="1" dirty="0"/>
              <a:t>assignment</a:t>
            </a:r>
            <a:endParaRPr lang="en-US" altLang="en-US" sz="1400" dirty="0"/>
          </a:p>
          <a:p>
            <a:pPr>
              <a:buFontTx/>
              <a:buNone/>
            </a:pPr>
            <a:r>
              <a:rPr lang="en-US" altLang="en-US" sz="1400" dirty="0"/>
              <a:t>	return </a:t>
            </a:r>
            <a:r>
              <a:rPr lang="en-US" altLang="en-US" sz="1400" i="1" dirty="0"/>
              <a:t>failure</a:t>
            </a:r>
            <a:endParaRPr lang="en-US" altLang="en-US" sz="1400" dirty="0"/>
          </a:p>
        </p:txBody>
      </p:sp>
      <p:sp>
        <p:nvSpPr>
          <p:cNvPr id="2" name="Cloud Callout 1"/>
          <p:cNvSpPr/>
          <p:nvPr/>
        </p:nvSpPr>
        <p:spPr>
          <a:xfrm>
            <a:off x="2267744" y="4365104"/>
            <a:ext cx="3528392" cy="1909936"/>
          </a:xfrm>
          <a:prstGeom prst="cloudCallout">
            <a:avLst>
              <a:gd name="adj1" fmla="val -62834"/>
              <a:gd name="adj2" fmla="val -13670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Welche</a:t>
            </a:r>
            <a:r>
              <a:rPr lang="en-US" sz="2400" dirty="0" smtClean="0">
                <a:solidFill>
                  <a:schemeClr val="tx1"/>
                </a:solidFill>
              </a:rPr>
              <a:t> Variable </a:t>
            </a:r>
            <a:r>
              <a:rPr lang="en-US" sz="2400" dirty="0" err="1" smtClean="0">
                <a:solidFill>
                  <a:schemeClr val="tx1"/>
                </a:solidFill>
              </a:rPr>
              <a:t>auswählen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83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Minimum Remaining Values </a:t>
            </a:r>
            <a:r>
              <a:rPr lang="en-US" altLang="en-US" dirty="0"/>
              <a:t>(MRV)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3756025"/>
            <a:ext cx="7848600" cy="24161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000" dirty="0"/>
              <a:t>	</a:t>
            </a:r>
            <a:r>
              <a:rPr lang="en-US" altLang="en-US" sz="1800" i="1" dirty="0" err="1"/>
              <a:t>var</a:t>
            </a:r>
            <a:r>
              <a:rPr lang="en-US" altLang="en-US" sz="1800" dirty="0"/>
              <a:t> </a:t>
            </a:r>
            <a:r>
              <a:rPr lang="en-US" altLang="en-US" sz="1800" dirty="0">
                <a:sym typeface="Symbol" charset="2"/>
              </a:rPr>
              <a:t> </a:t>
            </a:r>
            <a:r>
              <a:rPr lang="en-US" altLang="en-US" sz="1800" dirty="0"/>
              <a:t>SELECT-UNASSIGNED-VARIABLE(VARIABLES[</a:t>
            </a:r>
            <a:r>
              <a:rPr lang="en-US" altLang="en-US" sz="1800" i="1" dirty="0" err="1"/>
              <a:t>csp</a:t>
            </a:r>
            <a:r>
              <a:rPr lang="en-US" altLang="en-US" sz="1800" dirty="0"/>
              <a:t>],</a:t>
            </a:r>
            <a:r>
              <a:rPr lang="en-US" altLang="en-US" sz="1800" i="1" dirty="0" err="1"/>
              <a:t>assignment</a:t>
            </a:r>
            <a:r>
              <a:rPr lang="en-US" altLang="en-US" sz="1800" dirty="0" err="1"/>
              <a:t>,</a:t>
            </a:r>
            <a:r>
              <a:rPr lang="en-US" altLang="en-US" sz="1800" i="1" dirty="0" err="1"/>
              <a:t>csp</a:t>
            </a:r>
            <a:r>
              <a:rPr lang="en-US" altLang="en-US" sz="1800" dirty="0"/>
              <a:t>)</a:t>
            </a:r>
            <a:endParaRPr lang="en-US" altLang="en-US" sz="3600" dirty="0"/>
          </a:p>
          <a:p>
            <a:pPr>
              <a:lnSpc>
                <a:spcPct val="90000"/>
              </a:lnSpc>
            </a:pPr>
            <a:endParaRPr lang="en-US" altLang="en-US" sz="3200" dirty="0"/>
          </a:p>
          <a:p>
            <a:pPr>
              <a:lnSpc>
                <a:spcPct val="90000"/>
              </a:lnSpc>
            </a:pPr>
            <a:r>
              <a:rPr lang="en-US" altLang="en-US" sz="2000" dirty="0" err="1" smtClean="0"/>
              <a:t>Auch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genannt</a:t>
            </a:r>
            <a:r>
              <a:rPr lang="en-US" altLang="en-US" sz="2000" dirty="0" smtClean="0"/>
              <a:t>: Most-Constrained-Variable-</a:t>
            </a:r>
            <a:r>
              <a:rPr lang="en-US" altLang="en-US" sz="2000" dirty="0" err="1" smtClean="0"/>
              <a:t>Heuristik</a:t>
            </a: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 err="1" smtClean="0"/>
              <a:t>Heuristik</a:t>
            </a:r>
            <a:r>
              <a:rPr lang="en-US" altLang="en-US" sz="2000" dirty="0" smtClean="0"/>
              <a:t>: </a:t>
            </a:r>
            <a:r>
              <a:rPr lang="en-US" altLang="en-US" sz="2000" i="1" dirty="0" err="1" smtClean="0"/>
              <a:t>Wähle</a:t>
            </a:r>
            <a:r>
              <a:rPr lang="en-US" altLang="en-US" sz="2000" i="1" dirty="0" smtClean="0"/>
              <a:t>  Variable </a:t>
            </a:r>
            <a:r>
              <a:rPr lang="en-US" altLang="en-US" sz="2000" i="1" dirty="0" err="1" smtClean="0"/>
              <a:t>mit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kleinster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Menge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möglicher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Werte</a:t>
            </a:r>
            <a:endParaRPr lang="en-US" altLang="en-US" sz="2000" i="1" dirty="0" smtClean="0"/>
          </a:p>
          <a:p>
            <a:pPr lvl="1">
              <a:lnSpc>
                <a:spcPct val="90000"/>
              </a:lnSpc>
            </a:pPr>
            <a:r>
              <a:rPr lang="en-US" altLang="en-US" sz="1800" dirty="0" err="1" smtClean="0"/>
              <a:t>Frühe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Erkennung</a:t>
            </a:r>
            <a:r>
              <a:rPr lang="en-US" altLang="en-US" sz="1800" dirty="0" smtClean="0"/>
              <a:t> von </a:t>
            </a:r>
            <a:r>
              <a:rPr lang="en-US" altLang="en-US" sz="1800" dirty="0" err="1" smtClean="0"/>
              <a:t>Sackgassen</a:t>
            </a:r>
            <a:endParaRPr lang="en-US" altLang="en-US" sz="2000" dirty="0"/>
          </a:p>
        </p:txBody>
      </p:sp>
      <p:pic>
        <p:nvPicPr>
          <p:cNvPr id="4608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65238"/>
            <a:ext cx="7848600" cy="21717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21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Degree-</a:t>
            </a:r>
            <a:r>
              <a:rPr lang="en-US" altLang="en-US" dirty="0" err="1" smtClean="0"/>
              <a:t>Heuristik</a:t>
            </a:r>
            <a:endParaRPr lang="en-US" alt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3581400"/>
            <a:ext cx="7848600" cy="2416175"/>
          </a:xfrm>
        </p:spPr>
        <p:txBody>
          <a:bodyPr/>
          <a:lstStyle/>
          <a:p>
            <a:r>
              <a:rPr lang="en-US" altLang="en-US" sz="2000" i="1" dirty="0" smtClean="0"/>
              <a:t>Degree-</a:t>
            </a:r>
            <a:r>
              <a:rPr lang="en-US" altLang="en-US" sz="2000" i="1" dirty="0" err="1" smtClean="0"/>
              <a:t>Heuristik</a:t>
            </a:r>
            <a:r>
              <a:rPr lang="en-US" altLang="en-US" sz="2000" dirty="0" smtClean="0"/>
              <a:t>: </a:t>
            </a:r>
            <a:r>
              <a:rPr lang="en-US" altLang="en-US" sz="2000" dirty="0" err="1" smtClean="0"/>
              <a:t>Wähle</a:t>
            </a:r>
            <a:r>
              <a:rPr lang="en-US" altLang="en-US" sz="2000" dirty="0" smtClean="0"/>
              <a:t> Variable, die an der </a:t>
            </a:r>
            <a:r>
              <a:rPr lang="en-US" altLang="en-US" sz="2000" dirty="0" err="1" smtClean="0"/>
              <a:t>größten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Zahl</a:t>
            </a:r>
            <a:r>
              <a:rPr lang="en-US" altLang="en-US" sz="2000" dirty="0" smtClean="0"/>
              <a:t> von </a:t>
            </a:r>
            <a:br>
              <a:rPr lang="en-US" altLang="en-US" sz="2000" dirty="0" smtClean="0"/>
            </a:br>
            <a:r>
              <a:rPr lang="en-US" altLang="en-US" sz="2000" dirty="0" err="1" smtClean="0"/>
              <a:t>Beschränkungen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bzgl</a:t>
            </a:r>
            <a:r>
              <a:rPr lang="en-US" altLang="en-US" sz="2000" dirty="0" smtClean="0"/>
              <a:t>. </a:t>
            </a:r>
            <a:r>
              <a:rPr lang="en-US" altLang="en-US" sz="2000" dirty="0" err="1" smtClean="0"/>
              <a:t>anderer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nicht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belegter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Variablen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beteiligt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ist</a:t>
            </a:r>
            <a:endParaRPr lang="en-US" altLang="en-US" sz="2000" dirty="0" smtClean="0"/>
          </a:p>
          <a:p>
            <a:endParaRPr lang="en-US" altLang="en-US" sz="2000" dirty="0"/>
          </a:p>
          <a:p>
            <a:r>
              <a:rPr lang="en-US" altLang="en-US" sz="2000" dirty="0" smtClean="0"/>
              <a:t>Degree-</a:t>
            </a:r>
            <a:r>
              <a:rPr lang="en-US" altLang="en-US" sz="2000" dirty="0" err="1" smtClean="0"/>
              <a:t>Heuristik</a:t>
            </a:r>
            <a:r>
              <a:rPr lang="en-US" altLang="en-US" sz="2000" dirty="0" smtClean="0"/>
              <a:t> gut </a:t>
            </a:r>
            <a:r>
              <a:rPr lang="en-US" altLang="en-US" sz="2000" dirty="0" err="1" smtClean="0"/>
              <a:t>als</a:t>
            </a:r>
            <a:r>
              <a:rPr lang="en-US" altLang="en-US" sz="2000" dirty="0" smtClean="0"/>
              <a:t> Tie-</a:t>
            </a:r>
            <a:r>
              <a:rPr lang="en-US" altLang="en-US" sz="2000" dirty="0" err="1" smtClean="0"/>
              <a:t>Braker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z.B</a:t>
            </a:r>
            <a:r>
              <a:rPr lang="en-US" altLang="en-US" sz="2000" dirty="0" smtClean="0"/>
              <a:t>. </a:t>
            </a:r>
            <a:r>
              <a:rPr lang="en-US" altLang="en-US" sz="2000" dirty="0" err="1" smtClean="0"/>
              <a:t>für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erste</a:t>
            </a:r>
            <a:r>
              <a:rPr lang="en-US" altLang="en-US" sz="2000" dirty="0" smtClean="0"/>
              <a:t> Variable</a:t>
            </a:r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i="1" dirty="0"/>
              <a:t>In </a:t>
            </a:r>
            <a:r>
              <a:rPr lang="en-US" altLang="en-US" sz="2000" i="1" dirty="0" err="1" smtClean="0"/>
              <a:t>welcher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Reichenfolge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sollen</a:t>
            </a:r>
            <a:r>
              <a:rPr lang="en-US" altLang="en-US" sz="2000" i="1" dirty="0" smtClean="0"/>
              <a:t> die </a:t>
            </a:r>
            <a:r>
              <a:rPr lang="en-US" altLang="en-US" sz="2000" i="1" dirty="0" err="1" smtClean="0"/>
              <a:t>möglichen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Werte</a:t>
            </a:r>
            <a:r>
              <a:rPr lang="en-US" altLang="en-US" sz="2000" i="1" dirty="0" smtClean="0"/>
              <a:t> der </a:t>
            </a:r>
            <a:r>
              <a:rPr lang="en-US" altLang="en-US" sz="2000" i="1" dirty="0" err="1" smtClean="0"/>
              <a:t>gewählten</a:t>
            </a:r>
            <a:r>
              <a:rPr lang="en-US" altLang="en-US" sz="2000" i="1" dirty="0" smtClean="0"/>
              <a:t> Variable </a:t>
            </a:r>
            <a:r>
              <a:rPr lang="en-US" altLang="en-US" sz="2000" i="1" dirty="0" err="1" smtClean="0"/>
              <a:t>getestet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werden</a:t>
            </a:r>
            <a:r>
              <a:rPr lang="en-US" altLang="en-US" sz="2000" i="1" dirty="0" smtClean="0"/>
              <a:t>?</a:t>
            </a:r>
            <a:endParaRPr lang="en-US" altLang="en-US" sz="2000" i="1" dirty="0"/>
          </a:p>
        </p:txBody>
      </p:sp>
      <p:pic>
        <p:nvPicPr>
          <p:cNvPr id="4813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43025"/>
            <a:ext cx="7848600" cy="20129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14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Least-Constraining-Value </a:t>
            </a:r>
            <a:r>
              <a:rPr lang="en-US" altLang="en-US" dirty="0" err="1" smtClean="0"/>
              <a:t>für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Werteordnung</a:t>
            </a:r>
            <a:endParaRPr lang="en-US" alt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3756025"/>
            <a:ext cx="7848600" cy="2416175"/>
          </a:xfrm>
        </p:spPr>
        <p:txBody>
          <a:bodyPr/>
          <a:lstStyle/>
          <a:p>
            <a:r>
              <a:rPr lang="en-US" altLang="en-US" sz="2000" dirty="0" smtClean="0"/>
              <a:t>Least-Constraining-Value-</a:t>
            </a:r>
            <a:r>
              <a:rPr lang="en-US" altLang="en-US" sz="2000" dirty="0" err="1" smtClean="0"/>
              <a:t>Heuristik</a:t>
            </a:r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 err="1" smtClean="0"/>
              <a:t>Heuristik</a:t>
            </a:r>
            <a:r>
              <a:rPr lang="en-US" altLang="en-US" sz="2000" dirty="0" smtClean="0"/>
              <a:t>: </a:t>
            </a:r>
            <a:r>
              <a:rPr lang="en-US" altLang="en-US" sz="2000" dirty="0" err="1" smtClean="0"/>
              <a:t>Wähle</a:t>
            </a:r>
            <a:r>
              <a:rPr lang="en-US" altLang="en-US" sz="2000" dirty="0" smtClean="0"/>
              <a:t> Variable, die die </a:t>
            </a:r>
            <a:r>
              <a:rPr lang="en-US" altLang="en-US" sz="2000" dirty="0" err="1" smtClean="0"/>
              <a:t>wenigsten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Beschränkungen</a:t>
            </a:r>
            <a:r>
              <a:rPr lang="en-US" altLang="en-US" sz="2000" dirty="0" smtClean="0"/>
              <a:t> </a:t>
            </a:r>
            <a:br>
              <a:rPr lang="en-US" altLang="en-US" sz="2000" dirty="0" smtClean="0"/>
            </a:br>
            <a:r>
              <a:rPr lang="en-US" altLang="en-US" sz="2000" dirty="0" err="1" smtClean="0"/>
              <a:t>für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andere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Variablen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generiert</a:t>
            </a:r>
            <a:endParaRPr lang="en-US" altLang="en-US" sz="2000" dirty="0" smtClean="0"/>
          </a:p>
          <a:p>
            <a:pPr lvl="1"/>
            <a:r>
              <a:rPr lang="en-US" altLang="en-US" sz="1800" dirty="0" err="1" smtClean="0"/>
              <a:t>Maximale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Flexibilität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für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weitere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Variablenzuweisungen</a:t>
            </a:r>
            <a:endParaRPr lang="en-US" altLang="en-US" sz="1800" dirty="0"/>
          </a:p>
          <a:p>
            <a:pPr lvl="1"/>
            <a:endParaRPr lang="en-US" altLang="en-US" sz="1800" dirty="0"/>
          </a:p>
          <a:p>
            <a:pPr lvl="1"/>
            <a:endParaRPr lang="en-US" altLang="en-US" sz="1800" i="1" dirty="0"/>
          </a:p>
        </p:txBody>
      </p:sp>
      <p:pic>
        <p:nvPicPr>
          <p:cNvPr id="5018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55725"/>
            <a:ext cx="7848600" cy="19875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02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Forward-Checking (</a:t>
            </a:r>
            <a:r>
              <a:rPr lang="en-US" altLang="en-US" dirty="0" err="1" smtClean="0"/>
              <a:t>Propagierung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p:pic>
        <p:nvPicPr>
          <p:cNvPr id="522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539875"/>
            <a:ext cx="4648200" cy="14017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 err="1" smtClean="0"/>
              <a:t>Können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wir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Sackgassen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früh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erkennen</a:t>
            </a:r>
            <a:r>
              <a:rPr lang="en-US" altLang="en-US" sz="2000" dirty="0" smtClean="0"/>
              <a:t>?</a:t>
            </a: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is-IS" altLang="en-US" sz="1800" i="1" dirty="0" smtClean="0"/>
              <a:t>… und später vermeiden</a:t>
            </a:r>
            <a:r>
              <a:rPr lang="en-US" altLang="en-US" sz="1800" i="1" dirty="0" smtClean="0"/>
              <a:t>?</a:t>
            </a:r>
            <a:endParaRPr lang="en-US" altLang="en-US" sz="1800" i="1" dirty="0"/>
          </a:p>
          <a:p>
            <a:pPr lvl="1">
              <a:lnSpc>
                <a:spcPct val="90000"/>
              </a:lnSpc>
            </a:pPr>
            <a:endParaRPr lang="en-US" altLang="en-US" sz="1800" i="1" dirty="0"/>
          </a:p>
          <a:p>
            <a:pPr>
              <a:lnSpc>
                <a:spcPct val="90000"/>
              </a:lnSpc>
            </a:pPr>
            <a:r>
              <a:rPr lang="en-US" altLang="en-US" sz="2000" i="1" dirty="0" smtClean="0"/>
              <a:t>Forward-Checking: </a:t>
            </a:r>
            <a:r>
              <a:rPr lang="en-US" altLang="en-US" sz="2000" i="1" dirty="0" err="1" smtClean="0"/>
              <a:t>Führe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Verzeichnis</a:t>
            </a:r>
            <a:r>
              <a:rPr lang="en-US" altLang="en-US" sz="2000" i="1" dirty="0" smtClean="0"/>
              <a:t> von </a:t>
            </a:r>
            <a:r>
              <a:rPr lang="en-US" altLang="en-US" sz="2000" i="1" dirty="0" err="1" smtClean="0"/>
              <a:t>möglichen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Werten</a:t>
            </a:r>
            <a:r>
              <a:rPr lang="en-US" altLang="en-US" sz="2000" i="1" dirty="0" smtClean="0"/>
              <a:t> der </a:t>
            </a:r>
            <a:r>
              <a:rPr lang="en-US" altLang="en-US" sz="2000" i="1" dirty="0" err="1" smtClean="0"/>
              <a:t>Variablen</a:t>
            </a: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 err="1" smtClean="0"/>
              <a:t>Beende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Suchzweig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wenn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für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eine</a:t>
            </a:r>
            <a:r>
              <a:rPr lang="en-US" altLang="en-US" sz="2000" dirty="0" smtClean="0"/>
              <a:t> Variable </a:t>
            </a:r>
            <a:r>
              <a:rPr lang="en-US" altLang="en-US" sz="2000" dirty="0" err="1" smtClean="0"/>
              <a:t>kein</a:t>
            </a:r>
            <a:r>
              <a:rPr lang="en-US" altLang="en-US" sz="2000" dirty="0" smtClean="0"/>
              <a:t> Wert </a:t>
            </a:r>
            <a:r>
              <a:rPr lang="en-US" altLang="en-US" sz="2000" dirty="0" err="1" smtClean="0"/>
              <a:t>übrigbleibt</a:t>
            </a:r>
            <a:endParaRPr lang="en-US" altLang="en-US" sz="2000" i="1" dirty="0"/>
          </a:p>
        </p:txBody>
      </p:sp>
      <p:pic>
        <p:nvPicPr>
          <p:cNvPr id="52229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1750" y="1143000"/>
            <a:ext cx="2843213" cy="2438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24619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Forward-Checking</a:t>
            </a:r>
            <a:endParaRPr lang="en-US" altLang="en-US" dirty="0"/>
          </a:p>
        </p:txBody>
      </p:sp>
      <p:pic>
        <p:nvPicPr>
          <p:cNvPr id="5427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484313"/>
            <a:ext cx="4572000" cy="151447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4275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altLang="en-US" sz="1800" dirty="0" err="1" smtClean="0"/>
              <a:t>Wähle</a:t>
            </a:r>
            <a:r>
              <a:rPr lang="en-US" altLang="en-US" sz="1800" dirty="0" smtClean="0"/>
              <a:t> </a:t>
            </a:r>
            <a:r>
              <a:rPr lang="en-US" altLang="en-US" sz="1800" i="1" dirty="0" smtClean="0"/>
              <a:t>{WA=red</a:t>
            </a:r>
            <a:r>
              <a:rPr lang="en-US" altLang="en-US" sz="1800" i="1" dirty="0"/>
              <a:t>}</a:t>
            </a:r>
          </a:p>
          <a:p>
            <a:endParaRPr lang="en-US" altLang="en-US" sz="1800" i="1" dirty="0"/>
          </a:p>
          <a:p>
            <a:r>
              <a:rPr lang="en-US" altLang="en-US" sz="1800" dirty="0" err="1" smtClean="0"/>
              <a:t>Effekte</a:t>
            </a:r>
            <a:r>
              <a:rPr lang="en-US" altLang="en-US" sz="1800" dirty="0" smtClean="0"/>
              <a:t> auf </a:t>
            </a:r>
            <a:r>
              <a:rPr lang="en-US" altLang="en-US" sz="1800" dirty="0" err="1" smtClean="0"/>
              <a:t>andere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Variablen</a:t>
            </a:r>
            <a:r>
              <a:rPr lang="en-US" altLang="en-US" sz="1800" dirty="0" smtClean="0"/>
              <a:t>, die </a:t>
            </a:r>
            <a:r>
              <a:rPr lang="en-US" altLang="en-US" sz="1800" dirty="0" err="1" smtClean="0"/>
              <a:t>mit</a:t>
            </a:r>
            <a:r>
              <a:rPr lang="en-US" altLang="en-US" sz="1800" dirty="0" smtClean="0"/>
              <a:t> WA </a:t>
            </a:r>
            <a:r>
              <a:rPr lang="en-US" altLang="en-US" sz="1800" dirty="0" err="1" smtClean="0"/>
              <a:t>verbunden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sind</a:t>
            </a:r>
            <a:endParaRPr lang="en-US" altLang="en-US" sz="1800" dirty="0" smtClean="0"/>
          </a:p>
          <a:p>
            <a:pPr lvl="1"/>
            <a:r>
              <a:rPr lang="en-US" altLang="en-US" sz="1600" i="1" dirty="0" smtClean="0"/>
              <a:t>NT </a:t>
            </a:r>
            <a:r>
              <a:rPr lang="en-US" altLang="en-US" sz="1600" i="1" dirty="0" err="1" smtClean="0"/>
              <a:t>kann</a:t>
            </a:r>
            <a:r>
              <a:rPr lang="en-US" altLang="en-US" sz="1600" i="1" dirty="0" smtClean="0"/>
              <a:t> </a:t>
            </a:r>
            <a:r>
              <a:rPr lang="en-US" altLang="en-US" sz="1600" i="1" dirty="0" err="1" smtClean="0"/>
              <a:t>nicht</a:t>
            </a:r>
            <a:r>
              <a:rPr lang="en-US" altLang="en-US" sz="1600" i="1" dirty="0" smtClean="0"/>
              <a:t> </a:t>
            </a:r>
            <a:r>
              <a:rPr lang="en-US" altLang="en-US" sz="1600" i="1" dirty="0" err="1" smtClean="0"/>
              <a:t>mehr</a:t>
            </a:r>
            <a:r>
              <a:rPr lang="en-US" altLang="en-US" sz="1600" i="1" dirty="0" smtClean="0"/>
              <a:t> rot sein</a:t>
            </a:r>
          </a:p>
          <a:p>
            <a:pPr lvl="1"/>
            <a:r>
              <a:rPr lang="en-US" altLang="en-US" sz="1600" i="1" dirty="0" smtClean="0"/>
              <a:t>SA </a:t>
            </a:r>
            <a:r>
              <a:rPr lang="en-US" altLang="en-US" sz="1600" i="1" dirty="0" err="1" smtClean="0"/>
              <a:t>kann</a:t>
            </a:r>
            <a:r>
              <a:rPr lang="en-US" altLang="en-US" sz="1600" i="1" dirty="0" smtClean="0"/>
              <a:t> </a:t>
            </a:r>
            <a:r>
              <a:rPr lang="en-US" altLang="en-US" sz="1600" i="1" dirty="0" err="1" smtClean="0"/>
              <a:t>nicht</a:t>
            </a:r>
            <a:r>
              <a:rPr lang="en-US" altLang="en-US" sz="1600" i="1" dirty="0" smtClean="0"/>
              <a:t> </a:t>
            </a:r>
            <a:r>
              <a:rPr lang="en-US" altLang="en-US" sz="1600" i="1" dirty="0" err="1" smtClean="0"/>
              <a:t>mehr</a:t>
            </a:r>
            <a:r>
              <a:rPr lang="en-US" altLang="en-US" sz="1600" i="1" dirty="0" smtClean="0"/>
              <a:t> rot sein</a:t>
            </a:r>
            <a:endParaRPr lang="en-US" altLang="en-US" sz="1600" i="1" dirty="0"/>
          </a:p>
        </p:txBody>
      </p:sp>
      <p:pic>
        <p:nvPicPr>
          <p:cNvPr id="54277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1750" y="1143000"/>
            <a:ext cx="2843213" cy="2438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63108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Forward-Checking</a:t>
            </a:r>
          </a:p>
        </p:txBody>
      </p:sp>
      <p:pic>
        <p:nvPicPr>
          <p:cNvPr id="5632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92238"/>
            <a:ext cx="4495800" cy="16954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6323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altLang="en-US" sz="1800" dirty="0" err="1" smtClean="0"/>
              <a:t>Wähle</a:t>
            </a:r>
            <a:r>
              <a:rPr lang="en-US" altLang="en-US" sz="1800" dirty="0" smtClean="0"/>
              <a:t> </a:t>
            </a:r>
            <a:r>
              <a:rPr lang="en-US" altLang="en-US" sz="1800" i="1" dirty="0" smtClean="0"/>
              <a:t>{Q=green</a:t>
            </a:r>
            <a:r>
              <a:rPr lang="en-US" altLang="en-US" sz="1800" i="1" dirty="0"/>
              <a:t>}</a:t>
            </a:r>
          </a:p>
          <a:p>
            <a:endParaRPr lang="en-US" altLang="en-US" sz="1800" i="1" dirty="0"/>
          </a:p>
          <a:p>
            <a:r>
              <a:rPr lang="en-US" altLang="en-US" sz="1800" dirty="0" err="1"/>
              <a:t>Effekte</a:t>
            </a:r>
            <a:r>
              <a:rPr lang="en-US" altLang="en-US" sz="1800" dirty="0"/>
              <a:t> auf </a:t>
            </a:r>
            <a:r>
              <a:rPr lang="en-US" altLang="en-US" sz="1800" dirty="0" err="1"/>
              <a:t>andere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Variablen</a:t>
            </a:r>
            <a:r>
              <a:rPr lang="en-US" altLang="en-US" sz="1800" dirty="0"/>
              <a:t>, die </a:t>
            </a:r>
            <a:r>
              <a:rPr lang="en-US" altLang="en-US" sz="1800" dirty="0" err="1"/>
              <a:t>mit</a:t>
            </a:r>
            <a:r>
              <a:rPr lang="en-US" altLang="en-US" sz="1800" dirty="0"/>
              <a:t> WA </a:t>
            </a:r>
            <a:r>
              <a:rPr lang="en-US" altLang="en-US" sz="1800" dirty="0" err="1"/>
              <a:t>verbunden</a:t>
            </a:r>
            <a:r>
              <a:rPr lang="en-US" altLang="en-US" sz="1800" dirty="0"/>
              <a:t> </a:t>
            </a:r>
            <a:r>
              <a:rPr lang="en-US" altLang="en-US" sz="1800" dirty="0" err="1" smtClean="0"/>
              <a:t>sind</a:t>
            </a:r>
            <a:endParaRPr lang="en-US" altLang="en-US" sz="1800" dirty="0"/>
          </a:p>
          <a:p>
            <a:pPr lvl="1"/>
            <a:r>
              <a:rPr lang="en-US" altLang="en-US" sz="1600" i="1" dirty="0"/>
              <a:t>NT </a:t>
            </a:r>
            <a:r>
              <a:rPr lang="en-US" altLang="en-US" sz="1600" i="1" dirty="0" err="1"/>
              <a:t>kann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nicht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mehr</a:t>
            </a:r>
            <a:r>
              <a:rPr lang="en-US" altLang="en-US" sz="1600" i="1" dirty="0"/>
              <a:t> </a:t>
            </a:r>
            <a:r>
              <a:rPr lang="en-US" altLang="en-US" sz="1600" i="1" dirty="0" err="1" smtClean="0"/>
              <a:t>grün</a:t>
            </a:r>
            <a:r>
              <a:rPr lang="en-US" altLang="en-US" sz="1600" i="1" dirty="0" smtClean="0"/>
              <a:t> sein</a:t>
            </a:r>
            <a:endParaRPr lang="en-US" altLang="en-US" sz="1600" i="1" dirty="0"/>
          </a:p>
          <a:p>
            <a:pPr lvl="1"/>
            <a:r>
              <a:rPr lang="en-US" altLang="en-US" sz="1600" i="1" dirty="0"/>
              <a:t>NSW </a:t>
            </a:r>
            <a:r>
              <a:rPr lang="en-US" altLang="en-US" sz="1600" i="1" dirty="0" err="1"/>
              <a:t>kann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nicht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mehr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grün</a:t>
            </a:r>
            <a:r>
              <a:rPr lang="en-US" altLang="en-US" sz="1600" i="1" dirty="0"/>
              <a:t> sein</a:t>
            </a:r>
          </a:p>
          <a:p>
            <a:pPr lvl="1"/>
            <a:r>
              <a:rPr lang="en-US" altLang="en-US" sz="1600" i="1" dirty="0"/>
              <a:t>SA </a:t>
            </a:r>
            <a:r>
              <a:rPr lang="en-US" altLang="en-US" sz="1600" i="1" dirty="0" err="1"/>
              <a:t>kann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nicht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mehr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grün</a:t>
            </a:r>
            <a:r>
              <a:rPr lang="en-US" altLang="en-US" sz="1600" i="1" dirty="0"/>
              <a:t> sein</a:t>
            </a:r>
          </a:p>
          <a:p>
            <a:pPr lvl="1"/>
            <a:endParaRPr lang="en-US" altLang="en-US" sz="1600" i="1" dirty="0"/>
          </a:p>
          <a:p>
            <a:r>
              <a:rPr lang="en-US" altLang="en-US" sz="1800" i="1" dirty="0" smtClean="0"/>
              <a:t>MRV-</a:t>
            </a:r>
            <a:r>
              <a:rPr lang="en-US" altLang="en-US" sz="1800" i="1" dirty="0" err="1" smtClean="0"/>
              <a:t>Heuristik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 smtClean="0"/>
              <a:t>würde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 smtClean="0"/>
              <a:t>als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 smtClean="0"/>
              <a:t>nächstes</a:t>
            </a:r>
            <a:r>
              <a:rPr lang="en-US" altLang="en-US" sz="1800" i="1" dirty="0" smtClean="0"/>
              <a:t> NT </a:t>
            </a:r>
            <a:r>
              <a:rPr lang="en-US" altLang="en-US" sz="1800" i="1" dirty="0" err="1" smtClean="0"/>
              <a:t>oder</a:t>
            </a:r>
            <a:r>
              <a:rPr lang="en-US" altLang="en-US" sz="1800" i="1" dirty="0" smtClean="0"/>
              <a:t> SA </a:t>
            </a:r>
            <a:r>
              <a:rPr lang="en-US" altLang="en-US" sz="1800" i="1" dirty="0" err="1" smtClean="0"/>
              <a:t>wählen</a:t>
            </a:r>
            <a:endParaRPr lang="en-US" altLang="en-US" sz="1800" dirty="0"/>
          </a:p>
          <a:p>
            <a:pPr lvl="1">
              <a:buFontTx/>
              <a:buNone/>
            </a:pPr>
            <a:endParaRPr lang="en-US" altLang="en-US" sz="1600" dirty="0"/>
          </a:p>
        </p:txBody>
      </p:sp>
      <p:pic>
        <p:nvPicPr>
          <p:cNvPr id="56325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1750" y="1143000"/>
            <a:ext cx="2843213" cy="2438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70998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Forward-Checking</a:t>
            </a:r>
            <a:endParaRPr lang="en-US" altLang="en-US" dirty="0"/>
          </a:p>
        </p:txBody>
      </p:sp>
      <p:pic>
        <p:nvPicPr>
          <p:cNvPr id="5837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447800"/>
            <a:ext cx="4419600" cy="199231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8371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altLang="en-US" sz="1800" dirty="0" smtClean="0"/>
              <a:t>Fall </a:t>
            </a:r>
            <a:r>
              <a:rPr lang="en-US" altLang="en-US" sz="1800" dirty="0" err="1" smtClean="0"/>
              <a:t>für</a:t>
            </a:r>
            <a:r>
              <a:rPr lang="en-US" altLang="en-US" sz="1800" dirty="0" smtClean="0"/>
              <a:t> </a:t>
            </a:r>
            <a:r>
              <a:rPr lang="en-US" altLang="en-US" sz="1800" i="1" dirty="0" smtClean="0"/>
              <a:t>V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blau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gewählt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würde</a:t>
            </a:r>
            <a:endParaRPr lang="en-US" altLang="en-US" sz="1800" i="1" dirty="0"/>
          </a:p>
          <a:p>
            <a:endParaRPr lang="en-US" altLang="en-US" sz="1800" i="1" dirty="0"/>
          </a:p>
          <a:p>
            <a:r>
              <a:rPr lang="en-US" altLang="en-US" sz="1800" dirty="0" err="1"/>
              <a:t>Effekte</a:t>
            </a:r>
            <a:r>
              <a:rPr lang="en-US" altLang="en-US" sz="1800" dirty="0"/>
              <a:t> auf </a:t>
            </a:r>
            <a:r>
              <a:rPr lang="en-US" altLang="en-US" sz="1800" dirty="0" err="1"/>
              <a:t>andere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Variablen</a:t>
            </a:r>
            <a:r>
              <a:rPr lang="en-US" altLang="en-US" sz="1800" dirty="0"/>
              <a:t>, die </a:t>
            </a:r>
            <a:r>
              <a:rPr lang="en-US" altLang="en-US" sz="1800" dirty="0" err="1"/>
              <a:t>mit</a:t>
            </a:r>
            <a:r>
              <a:rPr lang="en-US" altLang="en-US" sz="1800" dirty="0"/>
              <a:t> WA </a:t>
            </a:r>
            <a:r>
              <a:rPr lang="en-US" altLang="en-US" sz="1800" dirty="0" err="1"/>
              <a:t>verbunden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sind</a:t>
            </a:r>
            <a:endParaRPr lang="en-US" altLang="en-US" sz="1800" dirty="0"/>
          </a:p>
          <a:p>
            <a:pPr lvl="1"/>
            <a:r>
              <a:rPr lang="en-US" altLang="en-US" sz="1800" i="1" dirty="0" smtClean="0"/>
              <a:t>NSW </a:t>
            </a:r>
            <a:r>
              <a:rPr lang="en-US" altLang="en-US" sz="1800" i="1" dirty="0" err="1" smtClean="0"/>
              <a:t>kann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 smtClean="0"/>
              <a:t>nicht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 smtClean="0"/>
              <a:t>mehr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 smtClean="0"/>
              <a:t>blau</a:t>
            </a:r>
            <a:r>
              <a:rPr lang="en-US" altLang="en-US" sz="1800" i="1" dirty="0" smtClean="0"/>
              <a:t> sein</a:t>
            </a:r>
            <a:endParaRPr lang="en-US" altLang="en-US" sz="1800" i="1" dirty="0"/>
          </a:p>
          <a:p>
            <a:pPr lvl="1"/>
            <a:r>
              <a:rPr lang="en-US" altLang="en-US" sz="1800" i="1" dirty="0"/>
              <a:t>SA </a:t>
            </a:r>
            <a:r>
              <a:rPr lang="en-US" altLang="en-US" sz="1800" i="1" dirty="0" smtClean="0"/>
              <a:t>hat </a:t>
            </a:r>
            <a:r>
              <a:rPr lang="en-US" altLang="en-US" sz="1800" i="1" dirty="0" err="1" smtClean="0"/>
              <a:t>keinen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 smtClean="0"/>
              <a:t>möglichen</a:t>
            </a:r>
            <a:r>
              <a:rPr lang="en-US" altLang="en-US" sz="1800" i="1" dirty="0" smtClean="0"/>
              <a:t> Wert </a:t>
            </a:r>
            <a:r>
              <a:rPr lang="en-US" altLang="en-US" sz="1800" i="1" dirty="0" err="1" smtClean="0"/>
              <a:t>mehr</a:t>
            </a:r>
            <a:endParaRPr lang="en-US" altLang="en-US" sz="1800" i="1" dirty="0"/>
          </a:p>
          <a:p>
            <a:pPr lvl="1"/>
            <a:endParaRPr lang="en-US" altLang="en-US" sz="1800" i="1" dirty="0"/>
          </a:p>
          <a:p>
            <a:r>
              <a:rPr lang="en-US" altLang="en-US" sz="1800" dirty="0"/>
              <a:t>FC </a:t>
            </a:r>
            <a:r>
              <a:rPr lang="en-US" altLang="en-US" sz="1800" dirty="0" smtClean="0"/>
              <a:t>hat </a:t>
            </a:r>
            <a:r>
              <a:rPr lang="en-US" altLang="en-US" sz="1800" dirty="0" err="1" smtClean="0"/>
              <a:t>eine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Belegung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entdeckt</a:t>
            </a:r>
            <a:r>
              <a:rPr lang="en-US" altLang="en-US" sz="1800" dirty="0" smtClean="0"/>
              <a:t>, die </a:t>
            </a:r>
            <a:r>
              <a:rPr lang="en-US" altLang="en-US" sz="1800" dirty="0" err="1" smtClean="0"/>
              <a:t>inkonsistent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mit</a:t>
            </a:r>
            <a:r>
              <a:rPr lang="en-US" altLang="en-US" sz="1800" dirty="0" smtClean="0"/>
              <a:t> den </a:t>
            </a:r>
            <a:r>
              <a:rPr lang="en-US" altLang="en-US" sz="1800" dirty="0" err="1" smtClean="0"/>
              <a:t>Einschränkungen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ist</a:t>
            </a:r>
            <a:r>
              <a:rPr lang="en-US" altLang="en-US" sz="1800" dirty="0" smtClean="0"/>
              <a:t>, so </a:t>
            </a:r>
            <a:r>
              <a:rPr lang="en-US" altLang="en-US" sz="1800" dirty="0" err="1" smtClean="0"/>
              <a:t>dass</a:t>
            </a:r>
            <a:r>
              <a:rPr lang="en-US" altLang="en-US" sz="1800" dirty="0" smtClean="0"/>
              <a:t> Backtracking </a:t>
            </a:r>
            <a:r>
              <a:rPr lang="en-US" altLang="en-US" sz="1800" dirty="0" err="1" smtClean="0"/>
              <a:t>einsetzten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kann</a:t>
            </a:r>
            <a:endParaRPr lang="en-US" altLang="en-US" sz="1800" dirty="0"/>
          </a:p>
        </p:txBody>
      </p:sp>
      <p:pic>
        <p:nvPicPr>
          <p:cNvPr id="58373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1750" y="1143000"/>
            <a:ext cx="2843213" cy="2438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59059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Beispiel</a:t>
            </a:r>
            <a:r>
              <a:rPr lang="en-US" altLang="en-US" dirty="0" smtClean="0"/>
              <a:t>: 4-Damen-Problem</a:t>
            </a:r>
            <a:endParaRPr lang="en-US" altLang="en-US" dirty="0"/>
          </a:p>
        </p:txBody>
      </p:sp>
      <p:grpSp>
        <p:nvGrpSpPr>
          <p:cNvPr id="60419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624" y="1776"/>
            <a:chExt cx="1344" cy="1392"/>
          </a:xfrm>
        </p:grpSpPr>
        <p:grpSp>
          <p:nvGrpSpPr>
            <p:cNvPr id="60420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60421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2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3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4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5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6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7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8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9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430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60431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60432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60433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60434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60435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60436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60437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60438" name="Group 22"/>
          <p:cNvGrpSpPr>
            <a:grpSpLocks/>
          </p:cNvGrpSpPr>
          <p:nvPr/>
        </p:nvGrpSpPr>
        <p:grpSpPr bwMode="auto">
          <a:xfrm>
            <a:off x="3810000" y="1600200"/>
            <a:ext cx="3714750" cy="3270250"/>
            <a:chOff x="2445" y="1344"/>
            <a:chExt cx="2340" cy="2060"/>
          </a:xfrm>
        </p:grpSpPr>
        <p:grpSp>
          <p:nvGrpSpPr>
            <p:cNvPr id="60439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60440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60441" name="Text Box 25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60442" name="Text Box 26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60443" name="Text Box 27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{1,2,3,4}</a:t>
                </a:r>
              </a:p>
            </p:txBody>
          </p:sp>
        </p:grpSp>
        <p:sp>
          <p:nvSpPr>
            <p:cNvPr id="60444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45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46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47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48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49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420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77155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624" y="1776"/>
            <a:chExt cx="1344" cy="1392"/>
          </a:xfrm>
        </p:grpSpPr>
        <p:grpSp>
          <p:nvGrpSpPr>
            <p:cNvPr id="177156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77157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58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59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60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61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62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63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64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65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7166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77167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7168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7169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7170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7171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7172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7173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77174" name="Group 22"/>
          <p:cNvGrpSpPr>
            <a:grpSpLocks/>
          </p:cNvGrpSpPr>
          <p:nvPr/>
        </p:nvGrpSpPr>
        <p:grpSpPr bwMode="auto">
          <a:xfrm>
            <a:off x="3810000" y="1600200"/>
            <a:ext cx="3714750" cy="3270250"/>
            <a:chOff x="2445" y="1344"/>
            <a:chExt cx="2340" cy="2060"/>
          </a:xfrm>
        </p:grpSpPr>
        <p:grpSp>
          <p:nvGrpSpPr>
            <p:cNvPr id="177175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177176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77177" name="Text Box 25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177178" name="Text Box 26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177179" name="Text Box 27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{1,2,3,4}</a:t>
                </a:r>
              </a:p>
            </p:txBody>
          </p:sp>
        </p:grpSp>
        <p:sp>
          <p:nvSpPr>
            <p:cNvPr id="177180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1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2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3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4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5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7186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1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 </a:t>
            </a:r>
            <a:r>
              <a:rPr lang="en-US" dirty="0" smtClean="0"/>
              <a:t>und </a:t>
            </a:r>
            <a:r>
              <a:rPr lang="en-US" dirty="0"/>
              <a:t>NP</a:t>
            </a:r>
          </a:p>
        </p:txBody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800" smtClean="0"/>
              <a:t>Ist </a:t>
            </a:r>
            <a:r>
              <a:rPr lang="de-DE" sz="2800" b="1" smtClean="0"/>
              <a:t>P = NP?</a:t>
            </a:r>
            <a:r>
              <a:rPr lang="de-DE" sz="2800" smtClean="0"/>
              <a:t> </a:t>
            </a:r>
          </a:p>
          <a:p>
            <a:pPr lvl="1"/>
            <a:r>
              <a:rPr lang="de-DE" smtClean="0"/>
              <a:t>Eines der großen offenen Probleme in der Informatik</a:t>
            </a:r>
          </a:p>
          <a:p>
            <a:pPr lvl="1"/>
            <a:r>
              <a:rPr lang="de-DE" smtClean="0"/>
              <a:t>Es wird angenommen, dass das nicht gilt</a:t>
            </a:r>
          </a:p>
          <a:p>
            <a:pPr lvl="1"/>
            <a:r>
              <a:rPr lang="de-DE" smtClean="0"/>
              <a:t>Das </a:t>
            </a:r>
            <a:r>
              <a:rPr lang="de-DE" smtClean="0">
                <a:hlinkClick r:id="rId3" tooltip="Clay Mathematics Institute"/>
              </a:rPr>
              <a:t>Clay Mathematics Institute</a:t>
            </a:r>
            <a:r>
              <a:rPr lang="de-DE" smtClean="0"/>
              <a:t> [claymath.org] </a:t>
            </a:r>
            <a:br>
              <a:rPr lang="de-DE" smtClean="0"/>
            </a:br>
            <a:r>
              <a:rPr lang="de-DE" smtClean="0"/>
              <a:t>bietet $1 Million für den ersten Beweis</a:t>
            </a:r>
          </a:p>
          <a:p>
            <a:pPr marL="0" indent="0">
              <a:buNone/>
            </a:pPr>
            <a:endParaRPr lang="de-DE"/>
          </a:p>
        </p:txBody>
      </p:sp>
      <p:sp>
        <p:nvSpPr>
          <p:cNvPr id="1018884" name="Oval 4"/>
          <p:cNvSpPr>
            <a:spLocks noChangeArrowheads="1"/>
          </p:cNvSpPr>
          <p:nvPr/>
        </p:nvSpPr>
        <p:spPr bwMode="auto">
          <a:xfrm>
            <a:off x="2003648" y="3933056"/>
            <a:ext cx="17526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NP</a:t>
            </a:r>
          </a:p>
        </p:txBody>
      </p:sp>
      <p:sp>
        <p:nvSpPr>
          <p:cNvPr id="1018885" name="Oval 5"/>
          <p:cNvSpPr>
            <a:spLocks noChangeArrowheads="1"/>
          </p:cNvSpPr>
          <p:nvPr/>
        </p:nvSpPr>
        <p:spPr bwMode="auto">
          <a:xfrm>
            <a:off x="2613248" y="5380856"/>
            <a:ext cx="609600" cy="609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</a:t>
            </a:r>
          </a:p>
        </p:txBody>
      </p:sp>
      <p:sp>
        <p:nvSpPr>
          <p:cNvPr id="1018886" name="Oval 6"/>
          <p:cNvSpPr>
            <a:spLocks noChangeArrowheads="1"/>
          </p:cNvSpPr>
          <p:nvPr/>
        </p:nvSpPr>
        <p:spPr bwMode="auto">
          <a:xfrm>
            <a:off x="5051648" y="3933056"/>
            <a:ext cx="17526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 = NP?</a:t>
            </a:r>
          </a:p>
        </p:txBody>
      </p:sp>
      <p:sp>
        <p:nvSpPr>
          <p:cNvPr id="1018888" name="Text Box 8"/>
          <p:cNvSpPr txBox="1">
            <a:spLocks noChangeArrowheads="1"/>
          </p:cNvSpPr>
          <p:nvPr/>
        </p:nvSpPr>
        <p:spPr bwMode="auto">
          <a:xfrm>
            <a:off x="4035152" y="4734744"/>
            <a:ext cx="7873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smtClean="0"/>
              <a:t>oder</a:t>
            </a:r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18987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75107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75108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75109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0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1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2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3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4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5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6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7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5118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75119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5120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5121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5122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5123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5124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5125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75126" name="Group 22"/>
          <p:cNvGrpSpPr>
            <a:grpSpLocks/>
          </p:cNvGrpSpPr>
          <p:nvPr/>
        </p:nvGrpSpPr>
        <p:grpSpPr bwMode="auto">
          <a:xfrm>
            <a:off x="3784600" y="1600200"/>
            <a:ext cx="3762375" cy="3270250"/>
            <a:chOff x="2429" y="1344"/>
            <a:chExt cx="2370" cy="2060"/>
          </a:xfrm>
        </p:grpSpPr>
        <p:grpSp>
          <p:nvGrpSpPr>
            <p:cNvPr id="175127" name="Group 23"/>
            <p:cNvGrpSpPr>
              <a:grpSpLocks/>
            </p:cNvGrpSpPr>
            <p:nvPr/>
          </p:nvGrpSpPr>
          <p:grpSpPr bwMode="auto">
            <a:xfrm>
              <a:off x="2429" y="1344"/>
              <a:ext cx="2370" cy="2060"/>
              <a:chOff x="2429" y="1344"/>
              <a:chExt cx="2370" cy="2060"/>
            </a:xfrm>
          </p:grpSpPr>
          <p:sp>
            <p:nvSpPr>
              <p:cNvPr id="175128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75129" name="Text Box 25"/>
              <p:cNvSpPr txBox="1">
                <a:spLocks noChangeArrowheads="1"/>
              </p:cNvSpPr>
              <p:nvPr/>
            </p:nvSpPr>
            <p:spPr bwMode="auto">
              <a:xfrm>
                <a:off x="242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  ,4}</a:t>
                </a:r>
              </a:p>
            </p:txBody>
          </p:sp>
          <p:sp>
            <p:nvSpPr>
              <p:cNvPr id="175130" name="Text Box 26"/>
              <p:cNvSpPr txBox="1">
                <a:spLocks noChangeArrowheads="1"/>
              </p:cNvSpPr>
              <p:nvPr/>
            </p:nvSpPr>
            <p:spPr bwMode="auto">
              <a:xfrm>
                <a:off x="386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,2,3,  }</a:t>
                </a:r>
              </a:p>
            </p:txBody>
          </p:sp>
          <p:sp>
            <p:nvSpPr>
              <p:cNvPr id="175131" name="Text Box 27"/>
              <p:cNvSpPr txBox="1">
                <a:spLocks noChangeArrowheads="1"/>
              </p:cNvSpPr>
              <p:nvPr/>
            </p:nvSpPr>
            <p:spPr bwMode="auto">
              <a:xfrm>
                <a:off x="3869" y="1344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,3,4}</a:t>
                </a:r>
              </a:p>
            </p:txBody>
          </p:sp>
        </p:grpSp>
        <p:sp>
          <p:nvSpPr>
            <p:cNvPr id="175132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33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34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35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36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37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5138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39" name="Oval 35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0" name="Oval 36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1" name="Oval 37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2" name="Oval 38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3" name="Oval 39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5" name="Oval 41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9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58723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58724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58725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26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27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28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29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30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31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32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33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8734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58735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58736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58737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58738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58739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58740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58741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58742" name="Group 22"/>
          <p:cNvGrpSpPr>
            <a:grpSpLocks/>
          </p:cNvGrpSpPr>
          <p:nvPr/>
        </p:nvGrpSpPr>
        <p:grpSpPr bwMode="auto">
          <a:xfrm>
            <a:off x="3784600" y="1600200"/>
            <a:ext cx="3762375" cy="3270250"/>
            <a:chOff x="2429" y="1344"/>
            <a:chExt cx="2370" cy="2060"/>
          </a:xfrm>
        </p:grpSpPr>
        <p:grpSp>
          <p:nvGrpSpPr>
            <p:cNvPr id="158743" name="Group 23"/>
            <p:cNvGrpSpPr>
              <a:grpSpLocks/>
            </p:cNvGrpSpPr>
            <p:nvPr/>
          </p:nvGrpSpPr>
          <p:grpSpPr bwMode="auto">
            <a:xfrm>
              <a:off x="2429" y="1344"/>
              <a:ext cx="2370" cy="2060"/>
              <a:chOff x="2429" y="1344"/>
              <a:chExt cx="2370" cy="2060"/>
            </a:xfrm>
          </p:grpSpPr>
          <p:sp>
            <p:nvSpPr>
              <p:cNvPr id="158744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58745" name="Text Box 25"/>
              <p:cNvSpPr txBox="1">
                <a:spLocks noChangeArrowheads="1"/>
              </p:cNvSpPr>
              <p:nvPr/>
            </p:nvSpPr>
            <p:spPr bwMode="auto">
              <a:xfrm>
                <a:off x="242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  ,4}</a:t>
                </a:r>
              </a:p>
            </p:txBody>
          </p:sp>
          <p:sp>
            <p:nvSpPr>
              <p:cNvPr id="158746" name="Text Box 26"/>
              <p:cNvSpPr txBox="1">
                <a:spLocks noChangeArrowheads="1"/>
              </p:cNvSpPr>
              <p:nvPr/>
            </p:nvSpPr>
            <p:spPr bwMode="auto">
              <a:xfrm>
                <a:off x="386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,2,3,  }</a:t>
                </a:r>
              </a:p>
            </p:txBody>
          </p:sp>
          <p:sp>
            <p:nvSpPr>
              <p:cNvPr id="158747" name="Text Box 27"/>
              <p:cNvSpPr txBox="1">
                <a:spLocks noChangeArrowheads="1"/>
              </p:cNvSpPr>
              <p:nvPr/>
            </p:nvSpPr>
            <p:spPr bwMode="auto">
              <a:xfrm>
                <a:off x="3869" y="1344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3</a:t>
                </a:r>
                <a:r>
                  <a:rPr lang="en-US" altLang="en-US" sz="2400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158748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49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50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51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52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53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58754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6" name="Oval 36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7" name="Oval 37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8" name="Oval 38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0" name="Oval 40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1" name="Oval 41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2" name="AutoShape 42"/>
          <p:cNvSpPr>
            <a:spLocks noChangeArrowheads="1"/>
          </p:cNvSpPr>
          <p:nvPr/>
        </p:nvSpPr>
        <p:spPr bwMode="auto">
          <a:xfrm>
            <a:off x="1524000" y="34290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3" name="Oval 43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0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60771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60772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60773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4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5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6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7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8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9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80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81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0782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60783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0784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0785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0786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0787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0788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0789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60790" name="Group 22"/>
          <p:cNvGrpSpPr>
            <a:grpSpLocks/>
          </p:cNvGrpSpPr>
          <p:nvPr/>
        </p:nvGrpSpPr>
        <p:grpSpPr bwMode="auto">
          <a:xfrm>
            <a:off x="3806825" y="1600200"/>
            <a:ext cx="3751263" cy="3270250"/>
            <a:chOff x="2443" y="1344"/>
            <a:chExt cx="2363" cy="2060"/>
          </a:xfrm>
        </p:grpSpPr>
        <p:grpSp>
          <p:nvGrpSpPr>
            <p:cNvPr id="160791" name="Group 23"/>
            <p:cNvGrpSpPr>
              <a:grpSpLocks/>
            </p:cNvGrpSpPr>
            <p:nvPr/>
          </p:nvGrpSpPr>
          <p:grpSpPr bwMode="auto">
            <a:xfrm>
              <a:off x="2443" y="1344"/>
              <a:ext cx="2363" cy="2060"/>
              <a:chOff x="2443" y="1344"/>
              <a:chExt cx="2363" cy="2060"/>
            </a:xfrm>
          </p:grpSpPr>
          <p:sp>
            <p:nvSpPr>
              <p:cNvPr id="160792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60793" name="Text Box 25"/>
              <p:cNvSpPr txBox="1">
                <a:spLocks noChangeArrowheads="1"/>
              </p:cNvSpPr>
              <p:nvPr/>
            </p:nvSpPr>
            <p:spPr bwMode="auto">
              <a:xfrm>
                <a:off x="2443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  , }</a:t>
                </a:r>
              </a:p>
            </p:txBody>
          </p:sp>
          <p:sp>
            <p:nvSpPr>
              <p:cNvPr id="160794" name="Text Box 26"/>
              <p:cNvSpPr txBox="1">
                <a:spLocks noChangeArrowheads="1"/>
              </p:cNvSpPr>
              <p:nvPr/>
            </p:nvSpPr>
            <p:spPr bwMode="auto">
              <a:xfrm>
                <a:off x="3861" y="2880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,3,  }</a:t>
                </a:r>
              </a:p>
            </p:txBody>
          </p:sp>
          <p:sp>
            <p:nvSpPr>
              <p:cNvPr id="160795" name="Text Box 27"/>
              <p:cNvSpPr txBox="1">
                <a:spLocks noChangeArrowheads="1"/>
              </p:cNvSpPr>
              <p:nvPr/>
            </p:nvSpPr>
            <p:spPr bwMode="auto">
              <a:xfrm>
                <a:off x="3869" y="1344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3</a:t>
                </a:r>
                <a:r>
                  <a:rPr lang="en-US" altLang="en-US" sz="2400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160796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797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798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799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800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801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0802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3" name="Oval 35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4" name="Oval 36"/>
          <p:cNvSpPr>
            <a:spLocks noChangeArrowheads="1"/>
          </p:cNvSpPr>
          <p:nvPr/>
        </p:nvSpPr>
        <p:spPr bwMode="auto">
          <a:xfrm>
            <a:off x="20574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5" name="Oval 37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6" name="Oval 38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7" name="Oval 39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8" name="AutoShape 40"/>
          <p:cNvSpPr>
            <a:spLocks noChangeArrowheads="1"/>
          </p:cNvSpPr>
          <p:nvPr/>
        </p:nvSpPr>
        <p:spPr bwMode="auto">
          <a:xfrm>
            <a:off x="1524000" y="34290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9" name="Oval 41"/>
          <p:cNvSpPr>
            <a:spLocks noChangeArrowheads="1"/>
          </p:cNvSpPr>
          <p:nvPr/>
        </p:nvSpPr>
        <p:spPr bwMode="auto">
          <a:xfrm>
            <a:off x="20574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0" name="Oval 42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2" name="Oval 44"/>
          <p:cNvSpPr>
            <a:spLocks noChangeArrowheads="1"/>
          </p:cNvSpPr>
          <p:nvPr/>
        </p:nvSpPr>
        <p:spPr bwMode="auto">
          <a:xfrm>
            <a:off x="25146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3" name="Oval 45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7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79203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79204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79205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06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07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08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09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10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11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12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13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9214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79215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9216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9217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9218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9219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9220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9221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79222" name="Group 22"/>
          <p:cNvGrpSpPr>
            <a:grpSpLocks/>
          </p:cNvGrpSpPr>
          <p:nvPr/>
        </p:nvGrpSpPr>
        <p:grpSpPr bwMode="auto">
          <a:xfrm>
            <a:off x="3784600" y="1600200"/>
            <a:ext cx="3773488" cy="3270250"/>
            <a:chOff x="2429" y="1344"/>
            <a:chExt cx="2377" cy="2060"/>
          </a:xfrm>
        </p:grpSpPr>
        <p:grpSp>
          <p:nvGrpSpPr>
            <p:cNvPr id="179223" name="Group 23"/>
            <p:cNvGrpSpPr>
              <a:grpSpLocks/>
            </p:cNvGrpSpPr>
            <p:nvPr/>
          </p:nvGrpSpPr>
          <p:grpSpPr bwMode="auto">
            <a:xfrm>
              <a:off x="2429" y="1344"/>
              <a:ext cx="2377" cy="2060"/>
              <a:chOff x="2429" y="1344"/>
              <a:chExt cx="2377" cy="2060"/>
            </a:xfrm>
          </p:grpSpPr>
          <p:sp>
            <p:nvSpPr>
              <p:cNvPr id="179224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79225" name="Text Box 25"/>
              <p:cNvSpPr txBox="1">
                <a:spLocks noChangeArrowheads="1"/>
              </p:cNvSpPr>
              <p:nvPr/>
            </p:nvSpPr>
            <p:spPr bwMode="auto">
              <a:xfrm>
                <a:off x="242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  ,4}</a:t>
                </a:r>
              </a:p>
            </p:txBody>
          </p:sp>
          <p:sp>
            <p:nvSpPr>
              <p:cNvPr id="179226" name="Text Box 26"/>
              <p:cNvSpPr txBox="1">
                <a:spLocks noChangeArrowheads="1"/>
              </p:cNvSpPr>
              <p:nvPr/>
            </p:nvSpPr>
            <p:spPr bwMode="auto">
              <a:xfrm>
                <a:off x="386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,2,3,  }</a:t>
                </a:r>
              </a:p>
            </p:txBody>
          </p:sp>
          <p:sp>
            <p:nvSpPr>
              <p:cNvPr id="179227" name="Text Box 27"/>
              <p:cNvSpPr txBox="1">
                <a:spLocks noChangeArrowheads="1"/>
              </p:cNvSpPr>
              <p:nvPr/>
            </p:nvSpPr>
            <p:spPr bwMode="auto">
              <a:xfrm>
                <a:off x="3861" y="1344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  </a:t>
                </a:r>
                <a:r>
                  <a:rPr lang="en-US" altLang="en-US" sz="2400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179228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9229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9230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9231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9232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9233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9234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35" name="Oval 35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36" name="Oval 36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37" name="Oval 37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38" name="Oval 38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39" name="Oval 39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41" name="Oval 41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8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64867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64868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64869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0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1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2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3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4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5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6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7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878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64879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4880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4881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4882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4883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4884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4885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64886" name="Group 22"/>
          <p:cNvGrpSpPr>
            <a:grpSpLocks/>
          </p:cNvGrpSpPr>
          <p:nvPr/>
        </p:nvGrpSpPr>
        <p:grpSpPr bwMode="auto">
          <a:xfrm>
            <a:off x="3784600" y="1600200"/>
            <a:ext cx="3773488" cy="3270250"/>
            <a:chOff x="2429" y="1344"/>
            <a:chExt cx="2377" cy="2060"/>
          </a:xfrm>
        </p:grpSpPr>
        <p:grpSp>
          <p:nvGrpSpPr>
            <p:cNvPr id="164887" name="Group 23"/>
            <p:cNvGrpSpPr>
              <a:grpSpLocks/>
            </p:cNvGrpSpPr>
            <p:nvPr/>
          </p:nvGrpSpPr>
          <p:grpSpPr bwMode="auto">
            <a:xfrm>
              <a:off x="2429" y="1344"/>
              <a:ext cx="2377" cy="2060"/>
              <a:chOff x="2429" y="1344"/>
              <a:chExt cx="2377" cy="2060"/>
            </a:xfrm>
          </p:grpSpPr>
          <p:sp>
            <p:nvSpPr>
              <p:cNvPr id="164888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64889" name="Text Box 25"/>
              <p:cNvSpPr txBox="1">
                <a:spLocks noChangeArrowheads="1"/>
              </p:cNvSpPr>
              <p:nvPr/>
            </p:nvSpPr>
            <p:spPr bwMode="auto">
              <a:xfrm>
                <a:off x="242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  ,4}</a:t>
                </a:r>
              </a:p>
            </p:txBody>
          </p:sp>
          <p:sp>
            <p:nvSpPr>
              <p:cNvPr id="164890" name="Text Box 26"/>
              <p:cNvSpPr txBox="1">
                <a:spLocks noChangeArrowheads="1"/>
              </p:cNvSpPr>
              <p:nvPr/>
            </p:nvSpPr>
            <p:spPr bwMode="auto">
              <a:xfrm>
                <a:off x="386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,2,3,  }</a:t>
                </a:r>
              </a:p>
            </p:txBody>
          </p:sp>
          <p:sp>
            <p:nvSpPr>
              <p:cNvPr id="164891" name="Text Box 27"/>
              <p:cNvSpPr txBox="1">
                <a:spLocks noChangeArrowheads="1"/>
              </p:cNvSpPr>
              <p:nvPr/>
            </p:nvSpPr>
            <p:spPr bwMode="auto">
              <a:xfrm>
                <a:off x="3861" y="1344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  </a:t>
                </a:r>
                <a:r>
                  <a:rPr lang="en-US" altLang="en-US" sz="2400">
                    <a:latin typeface="Tahoma" charset="0"/>
                  </a:rPr>
                  <a:t>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4</a:t>
                </a:r>
                <a:r>
                  <a:rPr lang="en-US" altLang="en-US" sz="2400">
                    <a:latin typeface="Tahoma" charset="0"/>
                  </a:rPr>
                  <a:t>}</a:t>
                </a:r>
              </a:p>
            </p:txBody>
          </p:sp>
        </p:grpSp>
        <p:sp>
          <p:nvSpPr>
            <p:cNvPr id="164892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93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94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95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96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97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4898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99" name="Oval 35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0" name="Oval 36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1" name="Oval 37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2" name="Oval 38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3" name="Oval 39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4" name="AutoShape 40"/>
          <p:cNvSpPr>
            <a:spLocks noChangeArrowheads="1"/>
          </p:cNvSpPr>
          <p:nvPr/>
        </p:nvSpPr>
        <p:spPr bwMode="auto">
          <a:xfrm>
            <a:off x="1524000" y="3886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5" name="Oval 41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66915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66916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66917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18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19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20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21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22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23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24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25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6926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66927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6928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6929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6930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6931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6932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6933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66934" name="Group 22"/>
          <p:cNvGrpSpPr>
            <a:grpSpLocks/>
          </p:cNvGrpSpPr>
          <p:nvPr/>
        </p:nvGrpSpPr>
        <p:grpSpPr bwMode="auto">
          <a:xfrm>
            <a:off x="3810000" y="1600200"/>
            <a:ext cx="3748088" cy="3270250"/>
            <a:chOff x="2445" y="1344"/>
            <a:chExt cx="2361" cy="2060"/>
          </a:xfrm>
        </p:grpSpPr>
        <p:grpSp>
          <p:nvGrpSpPr>
            <p:cNvPr id="166935" name="Group 23"/>
            <p:cNvGrpSpPr>
              <a:grpSpLocks/>
            </p:cNvGrpSpPr>
            <p:nvPr/>
          </p:nvGrpSpPr>
          <p:grpSpPr bwMode="auto">
            <a:xfrm>
              <a:off x="2445" y="1344"/>
              <a:ext cx="2361" cy="2060"/>
              <a:chOff x="2445" y="1344"/>
              <a:chExt cx="2361" cy="2060"/>
            </a:xfrm>
          </p:grpSpPr>
          <p:sp>
            <p:nvSpPr>
              <p:cNvPr id="166936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66937" name="Text Box 25"/>
              <p:cNvSpPr txBox="1">
                <a:spLocks noChangeArrowheads="1"/>
              </p:cNvSpPr>
              <p:nvPr/>
            </p:nvSpPr>
            <p:spPr bwMode="auto">
              <a:xfrm>
                <a:off x="2451" y="2880"/>
                <a:ext cx="88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  , }</a:t>
                </a:r>
              </a:p>
            </p:txBody>
          </p:sp>
          <p:sp>
            <p:nvSpPr>
              <p:cNvPr id="166938" name="Text Box 26"/>
              <p:cNvSpPr txBox="1">
                <a:spLocks noChangeArrowheads="1"/>
              </p:cNvSpPr>
              <p:nvPr/>
            </p:nvSpPr>
            <p:spPr bwMode="auto">
              <a:xfrm>
                <a:off x="3861" y="2880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,3,  }</a:t>
                </a:r>
              </a:p>
            </p:txBody>
          </p:sp>
          <p:sp>
            <p:nvSpPr>
              <p:cNvPr id="166939" name="Text Box 27"/>
              <p:cNvSpPr txBox="1">
                <a:spLocks noChangeArrowheads="1"/>
              </p:cNvSpPr>
              <p:nvPr/>
            </p:nvSpPr>
            <p:spPr bwMode="auto">
              <a:xfrm>
                <a:off x="3861" y="1344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  </a:t>
                </a:r>
                <a:r>
                  <a:rPr lang="en-US" altLang="en-US" sz="2400">
                    <a:latin typeface="Tahoma" charset="0"/>
                  </a:rPr>
                  <a:t>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4</a:t>
                </a:r>
                <a:r>
                  <a:rPr lang="en-US" altLang="en-US" sz="2400">
                    <a:latin typeface="Tahoma" charset="0"/>
                  </a:rPr>
                  <a:t>}</a:t>
                </a:r>
              </a:p>
            </p:txBody>
          </p:sp>
        </p:grpSp>
        <p:sp>
          <p:nvSpPr>
            <p:cNvPr id="166940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6941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6942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6943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6944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6945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6946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47" name="Oval 35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48" name="Oval 36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49" name="Oval 37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50" name="Oval 38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51" name="Oval 39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52" name="AutoShape 40"/>
          <p:cNvSpPr>
            <a:spLocks noChangeArrowheads="1"/>
          </p:cNvSpPr>
          <p:nvPr/>
        </p:nvSpPr>
        <p:spPr bwMode="auto">
          <a:xfrm>
            <a:off x="1524000" y="3886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53" name="Oval 41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54" name="Oval 42"/>
          <p:cNvSpPr>
            <a:spLocks noChangeArrowheads="1"/>
          </p:cNvSpPr>
          <p:nvPr/>
        </p:nvSpPr>
        <p:spPr bwMode="auto">
          <a:xfrm>
            <a:off x="20574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55" name="Oval 43"/>
          <p:cNvSpPr>
            <a:spLocks noChangeArrowheads="1"/>
          </p:cNvSpPr>
          <p:nvPr/>
        </p:nvSpPr>
        <p:spPr bwMode="auto">
          <a:xfrm>
            <a:off x="25146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2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68963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68964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68965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66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67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68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69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70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71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72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73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974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68975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8976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8977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8978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8979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8980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8981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68982" name="Group 22"/>
          <p:cNvGrpSpPr>
            <a:grpSpLocks/>
          </p:cNvGrpSpPr>
          <p:nvPr/>
        </p:nvGrpSpPr>
        <p:grpSpPr bwMode="auto">
          <a:xfrm>
            <a:off x="3810000" y="1600200"/>
            <a:ext cx="3748088" cy="3270250"/>
            <a:chOff x="2445" y="1344"/>
            <a:chExt cx="2361" cy="2060"/>
          </a:xfrm>
        </p:grpSpPr>
        <p:grpSp>
          <p:nvGrpSpPr>
            <p:cNvPr id="168983" name="Group 23"/>
            <p:cNvGrpSpPr>
              <a:grpSpLocks/>
            </p:cNvGrpSpPr>
            <p:nvPr/>
          </p:nvGrpSpPr>
          <p:grpSpPr bwMode="auto">
            <a:xfrm>
              <a:off x="2445" y="1344"/>
              <a:ext cx="2361" cy="2060"/>
              <a:chOff x="2445" y="1344"/>
              <a:chExt cx="2361" cy="2060"/>
            </a:xfrm>
          </p:grpSpPr>
          <p:sp>
            <p:nvSpPr>
              <p:cNvPr id="168984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68985" name="Text Box 25"/>
              <p:cNvSpPr txBox="1">
                <a:spLocks noChangeArrowheads="1"/>
              </p:cNvSpPr>
              <p:nvPr/>
            </p:nvSpPr>
            <p:spPr bwMode="auto">
              <a:xfrm>
                <a:off x="2451" y="2880"/>
                <a:ext cx="88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2</a:t>
                </a:r>
                <a:r>
                  <a:rPr lang="en-US" altLang="en-US" sz="2400">
                    <a:latin typeface="Tahoma" charset="0"/>
                  </a:rPr>
                  <a:t>,  , }</a:t>
                </a:r>
              </a:p>
            </p:txBody>
          </p:sp>
          <p:sp>
            <p:nvSpPr>
              <p:cNvPr id="168986" name="Text Box 26"/>
              <p:cNvSpPr txBox="1">
                <a:spLocks noChangeArrowheads="1"/>
              </p:cNvSpPr>
              <p:nvPr/>
            </p:nvSpPr>
            <p:spPr bwMode="auto">
              <a:xfrm>
                <a:off x="3861" y="2880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,3,  }</a:t>
                </a:r>
              </a:p>
            </p:txBody>
          </p:sp>
          <p:sp>
            <p:nvSpPr>
              <p:cNvPr id="168987" name="Text Box 27"/>
              <p:cNvSpPr txBox="1">
                <a:spLocks noChangeArrowheads="1"/>
              </p:cNvSpPr>
              <p:nvPr/>
            </p:nvSpPr>
            <p:spPr bwMode="auto">
              <a:xfrm>
                <a:off x="3861" y="1344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  </a:t>
                </a:r>
                <a:r>
                  <a:rPr lang="en-US" altLang="en-US" sz="2400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168988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89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90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91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92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93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8994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5" name="Oval 35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6" name="Oval 36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7" name="Oval 37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8" name="Oval 38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9" name="Oval 39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00" name="AutoShape 40"/>
          <p:cNvSpPr>
            <a:spLocks noChangeArrowheads="1"/>
          </p:cNvSpPr>
          <p:nvPr/>
        </p:nvSpPr>
        <p:spPr bwMode="auto">
          <a:xfrm>
            <a:off x="1524000" y="3886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01" name="Oval 41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02" name="Oval 42"/>
          <p:cNvSpPr>
            <a:spLocks noChangeArrowheads="1"/>
          </p:cNvSpPr>
          <p:nvPr/>
        </p:nvSpPr>
        <p:spPr bwMode="auto">
          <a:xfrm>
            <a:off x="20574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03" name="Oval 43"/>
          <p:cNvSpPr>
            <a:spLocks noChangeArrowheads="1"/>
          </p:cNvSpPr>
          <p:nvPr/>
        </p:nvSpPr>
        <p:spPr bwMode="auto">
          <a:xfrm>
            <a:off x="25146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04" name="AutoShape 44"/>
          <p:cNvSpPr>
            <a:spLocks noChangeArrowheads="1"/>
          </p:cNvSpPr>
          <p:nvPr/>
        </p:nvSpPr>
        <p:spPr bwMode="auto">
          <a:xfrm>
            <a:off x="1981200" y="29718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0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71011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71012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71013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4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5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6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7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8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9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20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21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1022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71023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1024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1025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1026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1027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1028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1029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71030" name="Group 22"/>
          <p:cNvGrpSpPr>
            <a:grpSpLocks/>
          </p:cNvGrpSpPr>
          <p:nvPr/>
        </p:nvGrpSpPr>
        <p:grpSpPr bwMode="auto">
          <a:xfrm>
            <a:off x="3810000" y="1600200"/>
            <a:ext cx="3759200" cy="3270250"/>
            <a:chOff x="2445" y="1344"/>
            <a:chExt cx="2368" cy="2060"/>
          </a:xfrm>
        </p:grpSpPr>
        <p:grpSp>
          <p:nvGrpSpPr>
            <p:cNvPr id="171031" name="Group 23"/>
            <p:cNvGrpSpPr>
              <a:grpSpLocks/>
            </p:cNvGrpSpPr>
            <p:nvPr/>
          </p:nvGrpSpPr>
          <p:grpSpPr bwMode="auto">
            <a:xfrm>
              <a:off x="2445" y="1344"/>
              <a:ext cx="2368" cy="2060"/>
              <a:chOff x="2445" y="1344"/>
              <a:chExt cx="2368" cy="2060"/>
            </a:xfrm>
          </p:grpSpPr>
          <p:sp>
            <p:nvSpPr>
              <p:cNvPr id="171032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71033" name="Text Box 25"/>
              <p:cNvSpPr txBox="1">
                <a:spLocks noChangeArrowheads="1"/>
              </p:cNvSpPr>
              <p:nvPr/>
            </p:nvSpPr>
            <p:spPr bwMode="auto">
              <a:xfrm>
                <a:off x="2451" y="2880"/>
                <a:ext cx="88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2</a:t>
                </a:r>
                <a:r>
                  <a:rPr lang="en-US" altLang="en-US" sz="2400">
                    <a:latin typeface="Tahoma" charset="0"/>
                  </a:rPr>
                  <a:t>,  , }</a:t>
                </a:r>
              </a:p>
            </p:txBody>
          </p:sp>
          <p:sp>
            <p:nvSpPr>
              <p:cNvPr id="171034" name="Text Box 26"/>
              <p:cNvSpPr txBox="1">
                <a:spLocks noChangeArrowheads="1"/>
              </p:cNvSpPr>
              <p:nvPr/>
            </p:nvSpPr>
            <p:spPr bwMode="auto">
              <a:xfrm>
                <a:off x="3853" y="2880"/>
                <a:ext cx="96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  ,  }</a:t>
                </a:r>
              </a:p>
            </p:txBody>
          </p:sp>
          <p:sp>
            <p:nvSpPr>
              <p:cNvPr id="171035" name="Text Box 27"/>
              <p:cNvSpPr txBox="1">
                <a:spLocks noChangeArrowheads="1"/>
              </p:cNvSpPr>
              <p:nvPr/>
            </p:nvSpPr>
            <p:spPr bwMode="auto">
              <a:xfrm>
                <a:off x="3869" y="1344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3</a:t>
                </a:r>
                <a:r>
                  <a:rPr lang="en-US" altLang="en-US" sz="2400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171036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1037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1038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1039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1040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1041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1042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3" name="Oval 35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4" name="Oval 36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5" name="Oval 37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6" name="Oval 38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7" name="Oval 39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8" name="AutoShape 40"/>
          <p:cNvSpPr>
            <a:spLocks noChangeArrowheads="1"/>
          </p:cNvSpPr>
          <p:nvPr/>
        </p:nvSpPr>
        <p:spPr bwMode="auto">
          <a:xfrm>
            <a:off x="1524000" y="3886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9" name="Oval 41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50" name="Oval 42"/>
          <p:cNvSpPr>
            <a:spLocks noChangeArrowheads="1"/>
          </p:cNvSpPr>
          <p:nvPr/>
        </p:nvSpPr>
        <p:spPr bwMode="auto">
          <a:xfrm>
            <a:off x="20574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51" name="Oval 43"/>
          <p:cNvSpPr>
            <a:spLocks noChangeArrowheads="1"/>
          </p:cNvSpPr>
          <p:nvPr/>
        </p:nvSpPr>
        <p:spPr bwMode="auto">
          <a:xfrm>
            <a:off x="25146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52" name="Oval 44"/>
          <p:cNvSpPr>
            <a:spLocks noChangeArrowheads="1"/>
          </p:cNvSpPr>
          <p:nvPr/>
        </p:nvSpPr>
        <p:spPr bwMode="auto">
          <a:xfrm>
            <a:off x="25146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53" name="AutoShape 45"/>
          <p:cNvSpPr>
            <a:spLocks noChangeArrowheads="1"/>
          </p:cNvSpPr>
          <p:nvPr/>
        </p:nvSpPr>
        <p:spPr bwMode="auto">
          <a:xfrm>
            <a:off x="1981200" y="29718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0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Zusammenfasssung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Offenes Problem: P=NP?</a:t>
            </a:r>
            <a:endParaRPr lang="de-DE" dirty="0"/>
          </a:p>
          <a:p>
            <a:r>
              <a:rPr lang="de-DE" dirty="0" smtClean="0"/>
              <a:t>Clique</a:t>
            </a:r>
            <a:r>
              <a:rPr lang="de-DE" dirty="0"/>
              <a:t>, TSP, </a:t>
            </a:r>
            <a:r>
              <a:rPr lang="de-DE" dirty="0" smtClean="0"/>
              <a:t>chromatische Zahl, </a:t>
            </a:r>
            <a:r>
              <a:rPr lang="de-DE" dirty="0" err="1" smtClean="0"/>
              <a:t>n</a:t>
            </a:r>
            <a:r>
              <a:rPr lang="de-DE" dirty="0" smtClean="0"/>
              <a:t>-Queens ...</a:t>
            </a:r>
            <a:endParaRPr lang="de-DE" dirty="0"/>
          </a:p>
          <a:p>
            <a:r>
              <a:rPr lang="de-DE" dirty="0" smtClean="0"/>
              <a:t>NP-schwer, NP-vollständig, Reduktion</a:t>
            </a:r>
            <a:r>
              <a:rPr lang="de-DE" dirty="0"/>
              <a:t> </a:t>
            </a:r>
            <a:r>
              <a:rPr lang="de-DE" dirty="0" smtClean="0"/>
              <a:t>von Problemen</a:t>
            </a:r>
          </a:p>
          <a:p>
            <a:r>
              <a:rPr lang="de-DE" dirty="0" smtClean="0">
                <a:solidFill>
                  <a:srgbClr val="0000FF"/>
                </a:solidFill>
              </a:rPr>
              <a:t>Referenzprobleme</a:t>
            </a:r>
            <a:r>
              <a:rPr lang="de-DE" dirty="0" smtClean="0"/>
              <a:t> SAT / chromatische Zahl</a:t>
            </a:r>
          </a:p>
          <a:p>
            <a:pPr lvl="1"/>
            <a:r>
              <a:rPr lang="de-DE" dirty="0" smtClean="0">
                <a:solidFill>
                  <a:srgbClr val="0000FF"/>
                </a:solidFill>
              </a:rPr>
              <a:t>Entwurfsmuster</a:t>
            </a:r>
            <a:r>
              <a:rPr lang="de-DE" dirty="0" smtClean="0"/>
              <a:t> zur algorithmischen Lösung schwieriger Probleme</a:t>
            </a:r>
          </a:p>
          <a:p>
            <a:r>
              <a:rPr lang="de-DE" dirty="0" smtClean="0"/>
              <a:t>Lösen eines kombinatorischen Anwendungsproblems</a:t>
            </a:r>
          </a:p>
          <a:p>
            <a:pPr lvl="1"/>
            <a:r>
              <a:rPr lang="de-DE" dirty="0" smtClean="0">
                <a:solidFill>
                  <a:srgbClr val="0000FF"/>
                </a:solidFill>
              </a:rPr>
              <a:t>Entwurfsmuster: </a:t>
            </a:r>
            <a:r>
              <a:rPr lang="de-DE" dirty="0" smtClean="0"/>
              <a:t>Reduktion auf bekanntes, wohluntersuchtes Problem</a:t>
            </a:r>
          </a:p>
          <a:p>
            <a:r>
              <a:rPr lang="de-DE" dirty="0"/>
              <a:t>Schwierig heißt formal </a:t>
            </a:r>
            <a:r>
              <a:rPr lang="de-DE" dirty="0" smtClean="0"/>
              <a:t>(mindestens) NP-schwer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46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3066</TotalTime>
  <Words>3133</Words>
  <Application>Microsoft Macintosh PowerPoint</Application>
  <PresentationFormat>On-screen Show (4:3)</PresentationFormat>
  <Paragraphs>871</Paragraphs>
  <Slides>98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98</vt:i4>
      </vt:variant>
    </vt:vector>
  </HeadingPairs>
  <TitlesOfParts>
    <vt:vector size="115" baseType="lpstr">
      <vt:lpstr>Arial Unicode MS</vt:lpstr>
      <vt:lpstr>Calibri</vt:lpstr>
      <vt:lpstr>Courier New</vt:lpstr>
      <vt:lpstr>Helvetica</vt:lpstr>
      <vt:lpstr>ＭＳ Ｐゴシック</vt:lpstr>
      <vt:lpstr>Myriad Pro</vt:lpstr>
      <vt:lpstr>Symbol</vt:lpstr>
      <vt:lpstr>Tahoma</vt:lpstr>
      <vt:lpstr>Times New Roman</vt:lpstr>
      <vt:lpstr>Wingdings</vt:lpstr>
      <vt:lpstr>ZapfDingbatsITC</vt:lpstr>
      <vt:lpstr>돋움</vt:lpstr>
      <vt:lpstr>Arial</vt:lpstr>
      <vt:lpstr>7_Standarddesign</vt:lpstr>
      <vt:lpstr>Formel</vt:lpstr>
      <vt:lpstr>Equation</vt:lpstr>
      <vt:lpstr>Embedded TeX</vt:lpstr>
      <vt:lpstr>Algorithmen und Datenstrukturen</vt:lpstr>
      <vt:lpstr>Bisher betrachtet...</vt:lpstr>
      <vt:lpstr>TSP: Beispiel für ein schwieriges Problem</vt:lpstr>
      <vt:lpstr>Probleme und deren Lösung</vt:lpstr>
      <vt:lpstr>Nichtdeterminismus? Wozu dient das?</vt:lpstr>
      <vt:lpstr>Ein weiteres schwieriges Problem</vt:lpstr>
      <vt:lpstr>P und NP</vt:lpstr>
      <vt:lpstr>Schwierige bzw. intraktable Probleme</vt:lpstr>
      <vt:lpstr>P und NP</vt:lpstr>
      <vt:lpstr>Vorteile dieser Äquivalenz</vt:lpstr>
      <vt:lpstr>Longest-Increasing-Subsequence-Problem</vt:lpstr>
      <vt:lpstr>Reduktion von Problemen aufeinander</vt:lpstr>
      <vt:lpstr>NP-Schwere</vt:lpstr>
      <vt:lpstr>Gibt es schwerste NP-Probleme in NP?</vt:lpstr>
      <vt:lpstr>Reduktion von Problemen</vt:lpstr>
      <vt:lpstr>Reduktionen: ∏’nach ∏ </vt:lpstr>
      <vt:lpstr>Reduktionen: ∏’ to ∏ </vt:lpstr>
      <vt:lpstr>Reduktion: Ein Beispiel</vt:lpstr>
      <vt:lpstr>Reduktion: Beispiel 2</vt:lpstr>
      <vt:lpstr>Reduktionen</vt:lpstr>
      <vt:lpstr>Reduktionen</vt:lpstr>
      <vt:lpstr>Reduktionen</vt:lpstr>
      <vt:lpstr> Äquivalenz zwischen schwierigen Problemen</vt:lpstr>
      <vt:lpstr> Äquivalenz zwischen schwierigen Problemen</vt:lpstr>
      <vt:lpstr>Das erste Problem ∏ heißt SAT</vt:lpstr>
      <vt:lpstr>SAT</vt:lpstr>
      <vt:lpstr>Karps 21 NP-vollständige Probleme (1972) </vt:lpstr>
      <vt:lpstr>SAT</vt:lpstr>
      <vt:lpstr>DPLL-Prozedur: Hauptidee</vt:lpstr>
      <vt:lpstr>DPLL-Prozedur: Hauptidee</vt:lpstr>
      <vt:lpstr>DPLL-Prozedur: Hauptidee</vt:lpstr>
      <vt:lpstr>DPLL-Prozedur: Hauptidee</vt:lpstr>
      <vt:lpstr>DPLL-Prozedur: Hauptidee</vt:lpstr>
      <vt:lpstr>DPLL-Prozedur: Hauptidee</vt:lpstr>
      <vt:lpstr>Danksagung</vt:lpstr>
      <vt:lpstr>Clause Learning</vt:lpstr>
      <vt:lpstr>Clause Learning</vt:lpstr>
      <vt:lpstr>Clause Learning</vt:lpstr>
      <vt:lpstr>Clause Learning</vt:lpstr>
      <vt:lpstr>Clause Learning</vt:lpstr>
      <vt:lpstr>Clause Learning</vt:lpstr>
      <vt:lpstr>Clause Learning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Danksagung</vt:lpstr>
      <vt:lpstr>Sudoku</vt:lpstr>
      <vt:lpstr>Puzzle-Solving Process</vt:lpstr>
      <vt:lpstr>Naive Encoding (1a)</vt:lpstr>
      <vt:lpstr>PowerPoint Presentation</vt:lpstr>
      <vt:lpstr>Naive Encoding (1b)</vt:lpstr>
      <vt:lpstr>Naive Encoding (2)</vt:lpstr>
      <vt:lpstr>Naive Encoding (3)</vt:lpstr>
      <vt:lpstr>Naive Encoding (4)</vt:lpstr>
      <vt:lpstr>Problem with Naive Encoding</vt:lpstr>
      <vt:lpstr>Simple Idea: Variable Elimination</vt:lpstr>
      <vt:lpstr>Simple Idea: Variable Elimination</vt:lpstr>
      <vt:lpstr>Results</vt:lpstr>
      <vt:lpstr>3-SAT</vt:lpstr>
      <vt:lpstr>2-SAT Algorithmus</vt:lpstr>
      <vt:lpstr>2-SAT Algorithmus</vt:lpstr>
      <vt:lpstr>Zyklen mit x und ¬x finden</vt:lpstr>
      <vt:lpstr>Bedeutung für Anwendungen</vt:lpstr>
      <vt:lpstr>Danksagung</vt:lpstr>
      <vt:lpstr>Beispiel: Einfärbung</vt:lpstr>
      <vt:lpstr>Beispiel: Einfärbung</vt:lpstr>
      <vt:lpstr>Constraint-Satisfaction-Problem</vt:lpstr>
      <vt:lpstr>Färbung von Graphen</vt:lpstr>
      <vt:lpstr>Backtracking um 3 Farben zu probieren</vt:lpstr>
      <vt:lpstr>Backtracking?</vt:lpstr>
      <vt:lpstr>Backtracking?</vt:lpstr>
      <vt:lpstr>Backtracking</vt:lpstr>
      <vt:lpstr>Minimum Remaining Values (MRV)</vt:lpstr>
      <vt:lpstr>Degree-Heuristik</vt:lpstr>
      <vt:lpstr>Least-Constraining-Value für Werteordnung</vt:lpstr>
      <vt:lpstr>Forward-Checking (Propagierung)</vt:lpstr>
      <vt:lpstr>Forward-Checking</vt:lpstr>
      <vt:lpstr>Forward-Checking</vt:lpstr>
      <vt:lpstr>Forward-Checking</vt:lpstr>
      <vt:lpstr>Beispiel: 4-Damen-Problem</vt:lpstr>
      <vt:lpstr>Beispiel: 4-Damen-Problem</vt:lpstr>
      <vt:lpstr>Beispiel: 4-Damen-Problem</vt:lpstr>
      <vt:lpstr>Beispiel: 4-Damen-Problem</vt:lpstr>
      <vt:lpstr>Beispiel: 4-Damen-Problem</vt:lpstr>
      <vt:lpstr>Beispiel: 4-Damen-Problem</vt:lpstr>
      <vt:lpstr>Beispiel: 4-Damen-Problem</vt:lpstr>
      <vt:lpstr>Beispiel: 4-Damen-Problem</vt:lpstr>
      <vt:lpstr>Beispiel: 4-Damen-Problem</vt:lpstr>
      <vt:lpstr>Beispiel: 4-Damen-Problem</vt:lpstr>
      <vt:lpstr>Zusammenfasssung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1106</cp:revision>
  <cp:lastPrinted>2015-07-10T07:49:09Z</cp:lastPrinted>
  <dcterms:created xsi:type="dcterms:W3CDTF">2010-04-27T12:26:40Z</dcterms:created>
  <dcterms:modified xsi:type="dcterms:W3CDTF">2017-07-21T13:42:07Z</dcterms:modified>
</cp:coreProperties>
</file>