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71"/>
  </p:notesMasterIdLst>
  <p:handoutMasterIdLst>
    <p:handoutMasterId r:id="rId72"/>
  </p:handoutMasterIdLst>
  <p:sldIdLst>
    <p:sldId id="273" r:id="rId2"/>
    <p:sldId id="454" r:id="rId3"/>
    <p:sldId id="552" r:id="rId4"/>
    <p:sldId id="502" r:id="rId5"/>
    <p:sldId id="503" r:id="rId6"/>
    <p:sldId id="504" r:id="rId7"/>
    <p:sldId id="505" r:id="rId8"/>
    <p:sldId id="506" r:id="rId9"/>
    <p:sldId id="507" r:id="rId10"/>
    <p:sldId id="508" r:id="rId11"/>
    <p:sldId id="509" r:id="rId12"/>
    <p:sldId id="510" r:id="rId13"/>
    <p:sldId id="511" r:id="rId14"/>
    <p:sldId id="512" r:id="rId15"/>
    <p:sldId id="513" r:id="rId16"/>
    <p:sldId id="514" r:id="rId17"/>
    <p:sldId id="515" r:id="rId18"/>
    <p:sldId id="516" r:id="rId19"/>
    <p:sldId id="517" r:id="rId20"/>
    <p:sldId id="518" r:id="rId21"/>
    <p:sldId id="519" r:id="rId22"/>
    <p:sldId id="520" r:id="rId23"/>
    <p:sldId id="521" r:id="rId24"/>
    <p:sldId id="522" r:id="rId25"/>
    <p:sldId id="523" r:id="rId26"/>
    <p:sldId id="524" r:id="rId27"/>
    <p:sldId id="525" r:id="rId28"/>
    <p:sldId id="526" r:id="rId29"/>
    <p:sldId id="574" r:id="rId30"/>
    <p:sldId id="527" r:id="rId31"/>
    <p:sldId id="528" r:id="rId32"/>
    <p:sldId id="529" r:id="rId33"/>
    <p:sldId id="530" r:id="rId34"/>
    <p:sldId id="531" r:id="rId35"/>
    <p:sldId id="532" r:id="rId36"/>
    <p:sldId id="533" r:id="rId37"/>
    <p:sldId id="534" r:id="rId38"/>
    <p:sldId id="535" r:id="rId39"/>
    <p:sldId id="536" r:id="rId40"/>
    <p:sldId id="537" r:id="rId41"/>
    <p:sldId id="538" r:id="rId42"/>
    <p:sldId id="539" r:id="rId43"/>
    <p:sldId id="540" r:id="rId44"/>
    <p:sldId id="541" r:id="rId45"/>
    <p:sldId id="542" r:id="rId46"/>
    <p:sldId id="543" r:id="rId47"/>
    <p:sldId id="544" r:id="rId48"/>
    <p:sldId id="545" r:id="rId49"/>
    <p:sldId id="546" r:id="rId50"/>
    <p:sldId id="547" r:id="rId51"/>
    <p:sldId id="548" r:id="rId52"/>
    <p:sldId id="549" r:id="rId53"/>
    <p:sldId id="550" r:id="rId54"/>
    <p:sldId id="551" r:id="rId55"/>
    <p:sldId id="583" r:id="rId56"/>
    <p:sldId id="584" r:id="rId57"/>
    <p:sldId id="585" r:id="rId58"/>
    <p:sldId id="586" r:id="rId59"/>
    <p:sldId id="587" r:id="rId60"/>
    <p:sldId id="588" r:id="rId61"/>
    <p:sldId id="589" r:id="rId62"/>
    <p:sldId id="590" r:id="rId63"/>
    <p:sldId id="591" r:id="rId64"/>
    <p:sldId id="553" r:id="rId65"/>
    <p:sldId id="582" r:id="rId66"/>
    <p:sldId id="555" r:id="rId67"/>
    <p:sldId id="556" r:id="rId68"/>
    <p:sldId id="576" r:id="rId69"/>
    <p:sldId id="371" r:id="rId7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EA93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3" autoAdjust="0"/>
    <p:restoredTop sz="94666"/>
  </p:normalViewPr>
  <p:slideViewPr>
    <p:cSldViewPr>
      <p:cViewPr varScale="1">
        <p:scale>
          <a:sx n="98" d="100"/>
          <a:sy n="98" d="100"/>
        </p:scale>
        <p:origin x="9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notesMaster" Target="notesMasters/notesMaster1.xml"/><Relationship Id="rId72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21.04.18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21.04.18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8D3CD-6E97-2540-B0BC-1E3069D7B7BE}" type="slidenum">
              <a:rPr lang="en-US"/>
              <a:pPr/>
              <a:t>4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946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DC4D1-509B-D146-8841-B44C4BB9806C}" type="slidenum">
              <a:rPr lang="en-US"/>
              <a:pPr/>
              <a:t>13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180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B240C-ECF3-1F4B-B0BA-9B184D44F831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134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119B9-45A3-F246-9B41-05523BCC6862}" type="slidenum">
              <a:rPr lang="en-US"/>
              <a:pPr/>
              <a:t>15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337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C65E8-272A-7244-BBC5-7BDF0381477F}" type="slidenum">
              <a:rPr lang="en-US"/>
              <a:pPr/>
              <a:t>16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3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AB4D2-6D19-E74D-BE6F-87B360175AF9}" type="slidenum">
              <a:rPr lang="en-US"/>
              <a:pPr/>
              <a:t>17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233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7E870-92A3-F444-9F50-058F3E10E7F0}" type="slidenum">
              <a:rPr lang="en-US"/>
              <a:pPr/>
              <a:t>18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771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B940D4-94BF-5141-8456-3BF9D2B399CC}" type="slidenum">
              <a:rPr lang="en-US"/>
              <a:pPr/>
              <a:t>19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451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B562F4-C616-8A4A-8B72-E739252894D3}" type="slidenum">
              <a:rPr lang="en-US"/>
              <a:pPr/>
              <a:t>20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1113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71C9C-D346-B843-A45A-BDD812B70850}" type="slidenum">
              <a:rPr lang="en-US"/>
              <a:pPr/>
              <a:t>21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8315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B3802-3080-F14C-8799-419EAC491758}" type="slidenum">
              <a:rPr lang="en-US"/>
              <a:pPr/>
              <a:t>22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483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921F24-7F89-274D-9F8E-2B9CF0A4B081}" type="slidenum">
              <a:rPr lang="en-US"/>
              <a:pPr/>
              <a:t>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3098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F6A2E0-E02F-8F47-B0C6-7DEDD33BF123}" type="slidenum">
              <a:rPr lang="en-US"/>
              <a:pPr/>
              <a:t>23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151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C59E3-E903-8B40-BC67-5CDB1CCDC1BB}" type="slidenum">
              <a:rPr lang="en-US"/>
              <a:pPr/>
              <a:t>24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586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0F7059-083A-BE4B-9AA7-D509DB03294E}" type="slidenum">
              <a:rPr lang="en-US"/>
              <a:pPr/>
              <a:t>25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7525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C1C8F4-6C68-E245-B6D2-8396264415CA}" type="slidenum">
              <a:rPr lang="en-US"/>
              <a:pPr/>
              <a:t>26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851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26C19-CA34-B74A-8314-38700396AEF9}" type="slidenum">
              <a:rPr lang="en-US"/>
              <a:pPr/>
              <a:t>27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05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196ED-4D62-6348-906B-BBD709F0BE3F}" type="slidenum">
              <a:rPr lang="en-US"/>
              <a:pPr/>
              <a:t>28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2058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9AE218-D41D-E144-8781-D7C92A7DCADD}" type="slidenum">
              <a:rPr lang="en-US"/>
              <a:pPr/>
              <a:t>30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940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4EDD36-0902-EC48-B8F6-EE3491CA06FF}" type="slidenum">
              <a:rPr lang="en-US"/>
              <a:pPr/>
              <a:t>31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12302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DD5F5-FDAD-3045-BF7D-5FE0451363BF}" type="slidenum">
              <a:rPr lang="en-US"/>
              <a:pPr/>
              <a:t>32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0797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24F00-B5AA-7241-8E38-40EC4431BE13}" type="slidenum">
              <a:rPr lang="en-US"/>
              <a:pPr/>
              <a:t>33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948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5D753-24F8-EE43-95E6-0C8D7936980C}" type="slidenum">
              <a:rPr lang="en-US"/>
              <a:pPr/>
              <a:t>6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8571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C5787-6C14-A042-BCB8-AC6AFDAC299B}" type="slidenum">
              <a:rPr lang="en-US"/>
              <a:pPr/>
              <a:t>34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0794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BFCA3-3A68-5F49-A836-EBBE255F9D43}" type="slidenum">
              <a:rPr lang="en-US"/>
              <a:pPr/>
              <a:t>35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5401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EF768-A3DA-8B4A-A805-4E4586E92AFE}" type="slidenum">
              <a:rPr lang="en-US"/>
              <a:pPr/>
              <a:t>36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9811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04B41-1949-BB43-A8F8-AAE387CF356C}" type="slidenum">
              <a:rPr lang="en-US"/>
              <a:pPr/>
              <a:t>37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1113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F5436-6F3A-FE49-920D-777690C2857C}" type="slidenum">
              <a:rPr lang="en-US"/>
              <a:pPr/>
              <a:t>38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9691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A274C-64BA-8840-9F72-9D7F25EFB6C2}" type="slidenum">
              <a:rPr lang="en-US"/>
              <a:pPr/>
              <a:t>39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0144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45CFC-7C06-364C-8D96-228C28FB71D8}" type="slidenum">
              <a:rPr lang="en-US"/>
              <a:pPr/>
              <a:t>40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8733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E51F4-6608-1640-BCEE-2EBEEAFF4049}" type="slidenum">
              <a:rPr lang="en-US"/>
              <a:pPr/>
              <a:t>41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3878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DA78DF-A8F1-DE40-8D6C-F63A0931290C}" type="slidenum">
              <a:rPr lang="en-US"/>
              <a:pPr/>
              <a:t>42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4638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352808-4ABB-F647-BA0D-A5CCC2A402C4}" type="slidenum">
              <a:rPr lang="en-US"/>
              <a:pPr/>
              <a:t>43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422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774A6-2B23-024C-A61F-43788138802A}" type="slidenum">
              <a:rPr lang="en-US"/>
              <a:pPr/>
              <a:t>7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80307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520932-D16E-9C4A-8223-75D58398936C}" type="slidenum">
              <a:rPr lang="en-US"/>
              <a:pPr/>
              <a:t>44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33865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8B737-A76F-F843-BA6C-4AB101471F02}" type="slidenum">
              <a:rPr lang="en-US"/>
              <a:pPr/>
              <a:t>45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6732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BB2BF-C196-5D43-9CFA-4B9D2C5C68D7}" type="slidenum">
              <a:rPr lang="en-US"/>
              <a:pPr/>
              <a:t>46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0441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57E7FE-4FAA-3E4A-899C-3DB29BBEA5E8}" type="slidenum">
              <a:rPr lang="en-US"/>
              <a:pPr/>
              <a:t>47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85413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88664-AC36-1445-9707-024724FEDDD3}" type="slidenum">
              <a:rPr lang="en-US"/>
              <a:pPr/>
              <a:t>48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66722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00F87-87C8-7245-B9D5-A4012AB11461}" type="slidenum">
              <a:rPr lang="en-US"/>
              <a:pPr/>
              <a:t>49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25950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FF8D7-731D-5A43-A7BB-B28B0748C80F}" type="slidenum">
              <a:rPr lang="en-US"/>
              <a:pPr/>
              <a:t>50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84506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9EA8A3-1F20-BA44-A40E-A42708AB9B6C}" type="slidenum">
              <a:rPr lang="en-US"/>
              <a:pPr/>
              <a:t>51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95042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25A84-B713-FE46-9F65-DE3BA051AFF8}" type="slidenum">
              <a:rPr lang="en-US"/>
              <a:pPr/>
              <a:t>52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0406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9CED65-5A2B-974F-8DE1-AA55AF64DFFB}" type="slidenum">
              <a:rPr lang="en-US"/>
              <a:pPr/>
              <a:t>53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20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BF10D-1298-BF46-9A10-62BEBA954C68}" type="slidenum">
              <a:rPr lang="en-US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86141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F1ED-1C97-FD4A-90B7-6B0F705E30C7}" type="slidenum">
              <a:rPr lang="en-US"/>
              <a:pPr/>
              <a:t>54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767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88A9A-C147-0B48-962A-3F68BE71CCE1}" type="slidenum">
              <a:rPr lang="en-US"/>
              <a:pPr/>
              <a:t>9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004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87B94-A4BC-1345-9565-A1F107A503B5}" type="slidenum">
              <a:rPr lang="en-US"/>
              <a:pPr/>
              <a:t>10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797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33469-595D-594D-B40E-EDF9BF01D633}" type="slidenum">
              <a:rPr lang="en-US"/>
              <a:pPr/>
              <a:t>11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93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93E66-EC14-F845-A291-00C73881978E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99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6C20A-948B-014C-8967-B82EF3E382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7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Excel_97_-_2004_Worksheet1.xls"/><Relationship Id="rId6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Microsoft_Excel_97_-_2004_Worksheet2.xls"/><Relationship Id="rId6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4" Type="http://schemas.openxmlformats.org/officeDocument/2006/relationships/oleObject" Target="../embeddings/oleObject3.bin"/><Relationship Id="rId5" Type="http://schemas.openxmlformats.org/officeDocument/2006/relationships/oleObject" Target="../embeddings/Microsoft_Excel_97_-_2004_Worksheet3.xls"/><Relationship Id="rId6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Microsoft_Excel_97_-_2004_Worksheet4.xls"/><Relationship Id="rId6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Microsoft_Excel_97_-_2004_Worksheet5.xls"/><Relationship Id="rId6" Type="http://schemas.openxmlformats.org/officeDocument/2006/relationships/image" Target="../media/image8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oleObject" Target="../embeddings/oleObject6.bin"/><Relationship Id="rId5" Type="http://schemas.openxmlformats.org/officeDocument/2006/relationships/oleObject" Target="../embeddings/Microsoft_Excel_97_-_2004_Worksheet6.xls"/><Relationship Id="rId6" Type="http://schemas.openxmlformats.org/officeDocument/2006/relationships/image" Target="../media/image9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Microsoft_Excel_97_-_2004_Worksheet7.xls"/><Relationship Id="rId6" Type="http://schemas.openxmlformats.org/officeDocument/2006/relationships/image" Target="../media/image10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4" Type="http://schemas.openxmlformats.org/officeDocument/2006/relationships/oleObject" Target="../embeddings/oleObject8.bin"/><Relationship Id="rId5" Type="http://schemas.openxmlformats.org/officeDocument/2006/relationships/oleObject" Target="../embeddings/Microsoft_Excel_97_-_2004_Worksheet8.xls"/><Relationship Id="rId6" Type="http://schemas.openxmlformats.org/officeDocument/2006/relationships/image" Target="../media/image11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4" Type="http://schemas.openxmlformats.org/officeDocument/2006/relationships/oleObject" Target="../embeddings/oleObject9.bin"/><Relationship Id="rId5" Type="http://schemas.openxmlformats.org/officeDocument/2006/relationships/oleObject" Target="../embeddings/Microsoft_Excel_97_-_2004_Worksheet9.xls"/><Relationship Id="rId6" Type="http://schemas.openxmlformats.org/officeDocument/2006/relationships/image" Target="../media/image12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4" Type="http://schemas.openxmlformats.org/officeDocument/2006/relationships/oleObject" Target="../embeddings/oleObject10.bin"/><Relationship Id="rId5" Type="http://schemas.openxmlformats.org/officeDocument/2006/relationships/oleObject" Target="../embeddings/Microsoft_Excel_97_-_2004_Worksheet10.xls"/><Relationship Id="rId6" Type="http://schemas.openxmlformats.org/officeDocument/2006/relationships/image" Target="../media/image13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4" Type="http://schemas.openxmlformats.org/officeDocument/2006/relationships/oleObject" Target="../embeddings/oleObject11.bin"/><Relationship Id="rId5" Type="http://schemas.openxmlformats.org/officeDocument/2006/relationships/oleObject" Target="../embeddings/Microsoft_Excel_97_-_2004_Worksheet11.xls"/><Relationship Id="rId6" Type="http://schemas.openxmlformats.org/officeDocument/2006/relationships/image" Target="../media/image14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4" Type="http://schemas.openxmlformats.org/officeDocument/2006/relationships/oleObject" Target="../embeddings/oleObject12.bin"/><Relationship Id="rId5" Type="http://schemas.openxmlformats.org/officeDocument/2006/relationships/oleObject" Target="../embeddings/Microsoft_Excel_97_-_2004_Worksheet12.xls"/><Relationship Id="rId6" Type="http://schemas.openxmlformats.org/officeDocument/2006/relationships/image" Target="../media/image15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oleObject" Target="../embeddings/oleObject13.bin"/><Relationship Id="rId5" Type="http://schemas.openxmlformats.org/officeDocument/2006/relationships/oleObject" Target="../embeddings/Microsoft_Excel_97_-_2004_Worksheet13.xls"/><Relationship Id="rId6" Type="http://schemas.openxmlformats.org/officeDocument/2006/relationships/image" Target="../media/image16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20.e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Tanya </a:t>
            </a:r>
            <a:r>
              <a:rPr lang="de-DE" sz="2400" smtClean="0">
                <a:cs typeface="+mn-cs"/>
              </a:rPr>
              <a:t>Braun </a:t>
            </a:r>
            <a:r>
              <a:rPr lang="de-DE" sz="2400" smtClean="0">
                <a:cs typeface="+mn-cs"/>
              </a:rPr>
              <a:t>(</a:t>
            </a:r>
            <a:r>
              <a:rPr lang="de-DE" sz="2400" dirty="0" smtClean="0">
                <a:cs typeface="+mn-cs"/>
              </a:rPr>
              <a:t>Übungen)</a:t>
            </a: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sowie viele Tutoren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Schleife</a:t>
            </a:r>
            <a:r>
              <a:rPr lang="en-US" dirty="0" smtClean="0"/>
              <a:t> 1</a:t>
            </a:r>
            <a:r>
              <a:rPr lang="en-US" dirty="0"/>
              <a:t>: </a:t>
            </a:r>
            <a:r>
              <a:rPr lang="en-US" dirty="0" err="1" smtClean="0"/>
              <a:t>Initialisierung</a:t>
            </a:r>
            <a:endParaRPr lang="en-US" dirty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420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47625" y="4837113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1.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048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 smtClean="0"/>
              <a:t>Zähle</a:t>
            </a:r>
            <a:endParaRPr lang="en-US" dirty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379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 smtClean="0"/>
              <a:t>Zähle</a:t>
            </a:r>
            <a:endParaRPr lang="en-US" dirty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15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 smtClean="0"/>
              <a:t>Zähle</a:t>
            </a:r>
            <a:endParaRPr lang="en-US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68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Schleife</a:t>
            </a:r>
            <a:r>
              <a:rPr lang="en-US" dirty="0" smtClean="0"/>
              <a:t> 2</a:t>
            </a:r>
            <a:r>
              <a:rPr lang="en-US" dirty="0"/>
              <a:t>: </a:t>
            </a:r>
            <a:r>
              <a:rPr lang="en-US" dirty="0" err="1" smtClean="0"/>
              <a:t>Zähle</a:t>
            </a:r>
            <a:endParaRPr lang="en-US" dirty="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039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Schleife</a:t>
            </a:r>
            <a:r>
              <a:rPr lang="en-US" dirty="0" smtClean="0"/>
              <a:t> 2</a:t>
            </a:r>
            <a:r>
              <a:rPr lang="en-US" dirty="0"/>
              <a:t>: </a:t>
            </a:r>
            <a:r>
              <a:rPr lang="en-US" dirty="0" err="1" smtClean="0"/>
              <a:t>Zähle</a:t>
            </a:r>
            <a:endParaRPr lang="en-US" dirty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162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Schleife</a:t>
            </a:r>
            <a:r>
              <a:rPr lang="en-US" dirty="0" smtClean="0"/>
              <a:t> 3</a:t>
            </a:r>
            <a:r>
              <a:rPr lang="en-US" dirty="0"/>
              <a:t>: </a:t>
            </a:r>
            <a:r>
              <a:rPr lang="en-US" dirty="0" err="1" smtClean="0"/>
              <a:t>Berechne</a:t>
            </a:r>
            <a:r>
              <a:rPr lang="en-US" dirty="0" smtClean="0"/>
              <a:t> </a:t>
            </a:r>
            <a:r>
              <a:rPr lang="en-US" dirty="0" err="1" smtClean="0"/>
              <a:t>Summe</a:t>
            </a:r>
            <a:endParaRPr lang="en-US" dirty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grpSp>
        <p:nvGrpSpPr>
          <p:cNvPr id="39945" name="Group 9"/>
          <p:cNvGrpSpPr>
            <a:grpSpLocks/>
          </p:cNvGrpSpPr>
          <p:nvPr/>
        </p:nvGrpSpPr>
        <p:grpSpPr bwMode="auto">
          <a:xfrm>
            <a:off x="228600" y="3505200"/>
            <a:ext cx="4054475" cy="600075"/>
            <a:chOff x="144" y="2208"/>
            <a:chExt cx="2554" cy="378"/>
          </a:xfrm>
        </p:grpSpPr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144" y="2214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B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538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970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1402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39950" name="Rectangle 14"/>
            <p:cNvSpPr>
              <a:spLocks noChangeArrowheads="1"/>
            </p:cNvSpPr>
            <p:nvPr/>
          </p:nvSpPr>
          <p:spPr bwMode="auto">
            <a:xfrm>
              <a:off x="1834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39951" name="Rectangle 15"/>
            <p:cNvSpPr>
              <a:spLocks noChangeArrowheads="1"/>
            </p:cNvSpPr>
            <p:nvPr/>
          </p:nvSpPr>
          <p:spPr bwMode="auto">
            <a:xfrm>
              <a:off x="2266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</p:grp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+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–1]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</a:t>
            </a:r>
            <a:r>
              <a:rPr lang="en-US" sz="3200" dirty="0" smtClean="0">
                <a:solidFill>
                  <a:srgbClr val="008380"/>
                </a:solidFill>
                <a:latin typeface="Symbol" charset="0"/>
                <a:cs typeface="Arial Unicode MS" charset="0"/>
              </a:rPr>
              <a:t>≤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715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3: </a:t>
            </a:r>
            <a:r>
              <a:rPr lang="en-US" dirty="0" err="1" smtClean="0"/>
              <a:t>Berechne</a:t>
            </a:r>
            <a:r>
              <a:rPr lang="en-US" dirty="0" smtClean="0"/>
              <a:t> </a:t>
            </a:r>
            <a:r>
              <a:rPr lang="en-US" dirty="0" err="1" smtClean="0"/>
              <a:t>Summe</a:t>
            </a:r>
            <a:endParaRPr lang="en-US" dirty="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grpSp>
        <p:nvGrpSpPr>
          <p:cNvPr id="41993" name="Group 9"/>
          <p:cNvGrpSpPr>
            <a:grpSpLocks/>
          </p:cNvGrpSpPr>
          <p:nvPr/>
        </p:nvGrpSpPr>
        <p:grpSpPr bwMode="auto">
          <a:xfrm>
            <a:off x="228600" y="3505200"/>
            <a:ext cx="4054475" cy="600075"/>
            <a:chOff x="144" y="2208"/>
            <a:chExt cx="2554" cy="378"/>
          </a:xfrm>
        </p:grpSpPr>
        <p:sp>
          <p:nvSpPr>
            <p:cNvPr id="41994" name="Text Box 10"/>
            <p:cNvSpPr txBox="1">
              <a:spLocks noChangeArrowheads="1"/>
            </p:cNvSpPr>
            <p:nvPr/>
          </p:nvSpPr>
          <p:spPr bwMode="auto">
            <a:xfrm>
              <a:off x="144" y="2214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B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538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970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1402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1834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2266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</p:grp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+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–1]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</a:t>
            </a:r>
            <a:r>
              <a:rPr lang="en-US" sz="3200" dirty="0">
                <a:solidFill>
                  <a:srgbClr val="008380"/>
                </a:solidFill>
                <a:latin typeface="Symbol" charset="0"/>
                <a:cs typeface="Arial Unicode MS" charset="0"/>
              </a:rPr>
              <a:t>£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936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3: </a:t>
            </a:r>
            <a:r>
              <a:rPr lang="en-US" dirty="0" err="1" smtClean="0"/>
              <a:t>Berechne</a:t>
            </a:r>
            <a:r>
              <a:rPr lang="en-US" dirty="0" smtClean="0"/>
              <a:t> </a:t>
            </a:r>
            <a:r>
              <a:rPr lang="en-US" dirty="0" err="1" smtClean="0"/>
              <a:t>Summe</a:t>
            </a:r>
            <a:endParaRPr lang="en-US" dirty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grpSp>
        <p:nvGrpSpPr>
          <p:cNvPr id="44041" name="Group 9"/>
          <p:cNvGrpSpPr>
            <a:grpSpLocks/>
          </p:cNvGrpSpPr>
          <p:nvPr/>
        </p:nvGrpSpPr>
        <p:grpSpPr bwMode="auto">
          <a:xfrm>
            <a:off x="228600" y="3505200"/>
            <a:ext cx="4054475" cy="600075"/>
            <a:chOff x="144" y="2208"/>
            <a:chExt cx="2554" cy="378"/>
          </a:xfrm>
        </p:grpSpPr>
        <p:sp>
          <p:nvSpPr>
            <p:cNvPr id="44042" name="Text Box 10"/>
            <p:cNvSpPr txBox="1">
              <a:spLocks noChangeArrowheads="1"/>
            </p:cNvSpPr>
            <p:nvPr/>
          </p:nvSpPr>
          <p:spPr bwMode="auto">
            <a:xfrm>
              <a:off x="144" y="2214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B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538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970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402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4046" name="Rectangle 14"/>
            <p:cNvSpPr>
              <a:spLocks noChangeArrowheads="1"/>
            </p:cNvSpPr>
            <p:nvPr/>
          </p:nvSpPr>
          <p:spPr bwMode="auto">
            <a:xfrm>
              <a:off x="1834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4047" name="Rectangle 15"/>
            <p:cNvSpPr>
              <a:spLocks noChangeArrowheads="1"/>
            </p:cNvSpPr>
            <p:nvPr/>
          </p:nvSpPr>
          <p:spPr bwMode="auto">
            <a:xfrm>
              <a:off x="2266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</p:grp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361950" y="4800600"/>
            <a:ext cx="8782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+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–1]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</a:t>
            </a:r>
            <a:r>
              <a:rPr lang="en-US" sz="3200" dirty="0">
                <a:solidFill>
                  <a:srgbClr val="008380"/>
                </a:solidFill>
                <a:latin typeface="Symbol" charset="0"/>
                <a:cs typeface="Arial Unicode MS" charset="0"/>
              </a:rPr>
              <a:t>£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44068" name="Text Box 36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91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 smtClean="0"/>
              <a:t>Ordne</a:t>
            </a:r>
            <a:r>
              <a:rPr lang="en-US" dirty="0" smtClean="0"/>
              <a:t> </a:t>
            </a:r>
            <a:r>
              <a:rPr lang="en-US" dirty="0" err="1" smtClean="0"/>
              <a:t>neu</a:t>
            </a:r>
            <a:endParaRPr lang="en-US" dirty="0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6114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46115" name="AutoShape 35"/>
          <p:cNvCxnSpPr>
            <a:cxnSpLocks noChangeShapeType="1"/>
            <a:stCxn id="46088" idx="2"/>
            <a:endCxn id="46092" idx="0"/>
          </p:cNvCxnSpPr>
          <p:nvPr/>
        </p:nvCxnSpPr>
        <p:spPr bwMode="auto">
          <a:xfrm flipH="1">
            <a:off x="2568575" y="2709863"/>
            <a:ext cx="13716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326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Sortierung in linearer Zeit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Sortieren: Geht es doch noch schneller </a:t>
            </a:r>
            <a:br>
              <a:rPr lang="de-DE" dirty="0" smtClean="0"/>
            </a:br>
            <a:r>
              <a:rPr lang="de-DE" dirty="0" smtClean="0"/>
              <a:t>als in </a:t>
            </a:r>
            <a:r>
              <a:rPr lang="de-DE" dirty="0" smtClean="0">
                <a:latin typeface="Symbol" charset="2"/>
                <a:cs typeface="Symbol" charset="2"/>
              </a:rPr>
              <a:t>W</a:t>
            </a:r>
            <a:r>
              <a:rPr lang="de-DE" dirty="0" smtClean="0"/>
              <a:t>(</a:t>
            </a:r>
            <a:r>
              <a:rPr lang="de-DE" dirty="0" err="1" smtClean="0"/>
              <a:t>n</a:t>
            </a:r>
            <a:r>
              <a:rPr lang="de-DE" dirty="0" smtClean="0"/>
              <a:t> log </a:t>
            </a:r>
            <a:r>
              <a:rPr lang="de-DE" dirty="0" err="1" smtClean="0"/>
              <a:t>n</a:t>
            </a:r>
            <a:r>
              <a:rPr lang="de-DE" dirty="0" smtClean="0"/>
              <a:t>) Schritten?</a:t>
            </a:r>
          </a:p>
          <a:p>
            <a:r>
              <a:rPr lang="de-DE" dirty="0" smtClean="0"/>
              <a:t>Man muss „schärfere“ Annahmen </a:t>
            </a:r>
            <a:br>
              <a:rPr lang="de-DE" dirty="0" smtClean="0"/>
            </a:br>
            <a:r>
              <a:rPr lang="de-DE" dirty="0" smtClean="0"/>
              <a:t>über das Problem machen können ...</a:t>
            </a:r>
          </a:p>
          <a:p>
            <a:pPr lvl="1"/>
            <a:r>
              <a:rPr lang="de-DE" dirty="0" smtClean="0"/>
              <a:t>z.B. Schlüssel in </a:t>
            </a:r>
            <a:r>
              <a:rPr lang="de-DE" dirty="0" err="1" smtClean="0"/>
              <a:t>n</a:t>
            </a:r>
            <a:r>
              <a:rPr lang="de-DE" dirty="0" smtClean="0"/>
              <a:t> Feldelementen aus dem Bereich [1..n]</a:t>
            </a:r>
          </a:p>
          <a:p>
            <a:r>
              <a:rPr lang="de-DE" dirty="0" smtClean="0"/>
              <a:t>... oder Nebenbedingungen „abschwächen“</a:t>
            </a:r>
          </a:p>
          <a:p>
            <a:pPr lvl="1"/>
            <a:r>
              <a:rPr lang="de-DE" dirty="0" smtClean="0"/>
              <a:t>z.B. die In-situ-Einschränkung aufgeben</a:t>
            </a:r>
          </a:p>
          <a:p>
            <a:r>
              <a:rPr lang="de-DE" dirty="0" smtClean="0"/>
              <a:t>Zentrale Idee: Vermeide Vergleiche!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267744" y="5212357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Seward, H. H. (</a:t>
            </a:r>
            <a:r>
              <a:rPr lang="de-DE" sz="1200" b="1" dirty="0">
                <a:solidFill>
                  <a:srgbClr val="FF0000"/>
                </a:solidFill>
              </a:rPr>
              <a:t>1954</a:t>
            </a:r>
            <a:r>
              <a:rPr lang="de-DE" sz="1200" dirty="0">
                <a:solidFill>
                  <a:srgbClr val="0000FF"/>
                </a:solidFill>
              </a:rPr>
              <a:t>), "2.4.6 Internal </a:t>
            </a:r>
            <a:r>
              <a:rPr lang="de-DE" sz="1200" dirty="0" err="1">
                <a:solidFill>
                  <a:srgbClr val="0000FF"/>
                </a:solidFill>
              </a:rPr>
              <a:t>Sorting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by</a:t>
            </a:r>
            <a:r>
              <a:rPr lang="de-DE" sz="1200" dirty="0">
                <a:solidFill>
                  <a:srgbClr val="0000FF"/>
                </a:solidFill>
              </a:rPr>
              <a:t> Floating Digital </a:t>
            </a:r>
            <a:r>
              <a:rPr lang="de-DE" sz="1200" dirty="0" err="1">
                <a:solidFill>
                  <a:srgbClr val="0000FF"/>
                </a:solidFill>
              </a:rPr>
              <a:t>Sort</a:t>
            </a:r>
            <a:r>
              <a:rPr lang="de-DE" sz="1200" dirty="0">
                <a:solidFill>
                  <a:srgbClr val="0000FF"/>
                </a:solidFill>
              </a:rPr>
              <a:t>", Information </a:t>
            </a:r>
            <a:r>
              <a:rPr lang="de-DE" sz="1200" dirty="0" err="1">
                <a:solidFill>
                  <a:srgbClr val="0000FF"/>
                </a:solidFill>
              </a:rPr>
              <a:t>sorting</a:t>
            </a:r>
            <a:r>
              <a:rPr lang="de-DE" sz="1200" dirty="0">
                <a:solidFill>
                  <a:srgbClr val="0000FF"/>
                </a:solidFill>
              </a:rPr>
              <a:t> in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application</a:t>
            </a:r>
            <a:r>
              <a:rPr lang="de-DE" sz="1200" dirty="0">
                <a:solidFill>
                  <a:srgbClr val="0000FF"/>
                </a:solidFill>
              </a:rPr>
              <a:t> of electronic digital </a:t>
            </a:r>
            <a:r>
              <a:rPr lang="de-DE" sz="1200" dirty="0" err="1">
                <a:solidFill>
                  <a:srgbClr val="0000FF"/>
                </a:solidFill>
              </a:rPr>
              <a:t>computers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to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business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operations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err="1">
                <a:solidFill>
                  <a:srgbClr val="0000FF"/>
                </a:solidFill>
              </a:rPr>
              <a:t>Master's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thesis</a:t>
            </a:r>
            <a:r>
              <a:rPr lang="de-DE" sz="1200" dirty="0">
                <a:solidFill>
                  <a:srgbClr val="0000FF"/>
                </a:solidFill>
              </a:rPr>
              <a:t>, Report R-232, Massachusetts Institute of Technology, Digital Computer Laboratory, pp. 25–</a:t>
            </a:r>
            <a:r>
              <a:rPr lang="de-DE" sz="1200" dirty="0" smtClean="0">
                <a:solidFill>
                  <a:srgbClr val="0000FF"/>
                </a:solidFill>
              </a:rPr>
              <a:t>28</a:t>
            </a:r>
          </a:p>
          <a:p>
            <a:endParaRPr lang="de-DE" sz="1200" dirty="0" smtClean="0"/>
          </a:p>
          <a:p>
            <a:r>
              <a:rPr lang="de-DE" sz="1200" dirty="0" smtClean="0">
                <a:solidFill>
                  <a:srgbClr val="0000FF"/>
                </a:solidFill>
              </a:rPr>
              <a:t>A</a:t>
            </a:r>
            <a:r>
              <a:rPr lang="de-DE" sz="1200" dirty="0">
                <a:solidFill>
                  <a:srgbClr val="0000FF"/>
                </a:solidFill>
              </a:rPr>
              <a:t>. Andersson, T. </a:t>
            </a:r>
            <a:r>
              <a:rPr lang="de-DE" sz="1200" dirty="0" err="1">
                <a:solidFill>
                  <a:srgbClr val="0000FF"/>
                </a:solidFill>
              </a:rPr>
              <a:t>Hagerup</a:t>
            </a:r>
            <a:r>
              <a:rPr lang="de-DE" sz="1200" dirty="0">
                <a:solidFill>
                  <a:srgbClr val="0000FF"/>
                </a:solidFill>
              </a:rPr>
              <a:t>, S. Nilsson, R. Raman, </a:t>
            </a:r>
            <a:r>
              <a:rPr lang="de-DE" sz="1200" dirty="0" err="1">
                <a:solidFill>
                  <a:srgbClr val="0000FF"/>
                </a:solidFill>
              </a:rPr>
              <a:t>Sorting</a:t>
            </a:r>
            <a:r>
              <a:rPr lang="de-DE" sz="1200" dirty="0">
                <a:solidFill>
                  <a:srgbClr val="0000FF"/>
                </a:solidFill>
              </a:rPr>
              <a:t> in Linear Time?, J. </a:t>
            </a:r>
            <a:r>
              <a:rPr lang="de-DE" sz="1200" dirty="0" err="1">
                <a:solidFill>
                  <a:srgbClr val="0000FF"/>
                </a:solidFill>
              </a:rPr>
              <a:t>Comput</a:t>
            </a:r>
            <a:r>
              <a:rPr lang="de-DE" sz="1200" dirty="0">
                <a:solidFill>
                  <a:srgbClr val="0000FF"/>
                </a:solidFill>
              </a:rPr>
              <a:t>. Syst. </a:t>
            </a:r>
            <a:r>
              <a:rPr lang="de-DE" sz="1200" dirty="0" err="1">
                <a:solidFill>
                  <a:srgbClr val="0000FF"/>
                </a:solidFill>
              </a:rPr>
              <a:t>Sci</a:t>
            </a:r>
            <a:r>
              <a:rPr lang="de-DE" sz="1200" dirty="0">
                <a:solidFill>
                  <a:srgbClr val="0000FF"/>
                </a:solidFill>
              </a:rPr>
              <a:t>. 57(1): 74-93, </a:t>
            </a:r>
            <a:r>
              <a:rPr lang="de-DE" sz="1200" b="1" dirty="0">
                <a:solidFill>
                  <a:srgbClr val="FF0000"/>
                </a:solidFill>
              </a:rPr>
              <a:t>1998 </a:t>
            </a:r>
          </a:p>
        </p:txBody>
      </p:sp>
    </p:spTree>
    <p:extLst>
      <p:ext uri="{BB962C8B-B14F-4D97-AF65-F5344CB8AC3E}">
        <p14:creationId xmlns:p14="http://schemas.microsoft.com/office/powerpoint/2010/main" val="167255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 smtClean="0"/>
              <a:t>Ordne</a:t>
            </a:r>
            <a:r>
              <a:rPr lang="en-US" dirty="0" smtClean="0"/>
              <a:t> </a:t>
            </a:r>
            <a:r>
              <a:rPr lang="en-US" dirty="0" err="1" smtClean="0"/>
              <a:t>neu</a:t>
            </a:r>
            <a:endParaRPr lang="en-US" dirty="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48163" name="AutoShape 35"/>
          <p:cNvCxnSpPr>
            <a:cxnSpLocks noChangeShapeType="1"/>
            <a:stCxn id="48136" idx="2"/>
            <a:endCxn id="48140" idx="0"/>
          </p:cNvCxnSpPr>
          <p:nvPr/>
        </p:nvCxnSpPr>
        <p:spPr bwMode="auto">
          <a:xfrm flipH="1">
            <a:off x="2568575" y="2709863"/>
            <a:ext cx="13716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 smtClean="0"/>
              <a:t>Ordne</a:t>
            </a:r>
            <a:r>
              <a:rPr lang="en-US" dirty="0" smtClean="0"/>
              <a:t> </a:t>
            </a:r>
            <a:r>
              <a:rPr lang="en-US" dirty="0" err="1" smtClean="0"/>
              <a:t>neu</a:t>
            </a:r>
            <a:endParaRPr lang="en-US" dirty="0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208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0209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50211" name="AutoShape 35"/>
          <p:cNvCxnSpPr>
            <a:cxnSpLocks noChangeShapeType="1"/>
            <a:stCxn id="50183" idx="2"/>
            <a:endCxn id="50190" idx="0"/>
          </p:cNvCxnSpPr>
          <p:nvPr/>
        </p:nvCxnSpPr>
        <p:spPr bwMode="auto">
          <a:xfrm>
            <a:off x="32543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049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 smtClean="0"/>
              <a:t>Ordne</a:t>
            </a:r>
            <a:r>
              <a:rPr lang="en-US" dirty="0" smtClean="0"/>
              <a:t> </a:t>
            </a:r>
            <a:r>
              <a:rPr lang="en-US" dirty="0" err="1" smtClean="0"/>
              <a:t>neu</a:t>
            </a:r>
            <a:endParaRPr lang="en-US" dirty="0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2245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2248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2254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55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56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2257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58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52259" name="AutoShape 35"/>
          <p:cNvCxnSpPr>
            <a:cxnSpLocks noChangeShapeType="1"/>
            <a:stCxn id="52231" idx="2"/>
            <a:endCxn id="52238" idx="0"/>
          </p:cNvCxnSpPr>
          <p:nvPr/>
        </p:nvCxnSpPr>
        <p:spPr bwMode="auto">
          <a:xfrm>
            <a:off x="32543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18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 smtClean="0"/>
              <a:t>Ordne</a:t>
            </a:r>
            <a:r>
              <a:rPr lang="en-US" dirty="0" smtClean="0"/>
              <a:t> </a:t>
            </a:r>
            <a:r>
              <a:rPr lang="en-US" dirty="0" err="1" smtClean="0"/>
              <a:t>neu</a:t>
            </a:r>
            <a:endParaRPr lang="en-US" dirty="0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304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54307" name="AutoShape 35"/>
          <p:cNvCxnSpPr>
            <a:cxnSpLocks noChangeShapeType="1"/>
            <a:stCxn id="54278" idx="2"/>
            <a:endCxn id="54283" idx="0"/>
          </p:cNvCxnSpPr>
          <p:nvPr/>
        </p:nvCxnSpPr>
        <p:spPr bwMode="auto">
          <a:xfrm flipH="1">
            <a:off x="18827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647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 smtClean="0"/>
              <a:t>Ordne</a:t>
            </a:r>
            <a:r>
              <a:rPr lang="en-US" dirty="0" smtClean="0"/>
              <a:t> </a:t>
            </a:r>
            <a:r>
              <a:rPr lang="en-US" dirty="0" err="1" smtClean="0"/>
              <a:t>neu</a:t>
            </a:r>
            <a:endParaRPr lang="en-US" dirty="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6350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51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52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53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56355" name="AutoShape 35"/>
          <p:cNvCxnSpPr>
            <a:cxnSpLocks noChangeShapeType="1"/>
            <a:stCxn id="56326" idx="2"/>
            <a:endCxn id="56331" idx="0"/>
          </p:cNvCxnSpPr>
          <p:nvPr/>
        </p:nvCxnSpPr>
        <p:spPr bwMode="auto">
          <a:xfrm flipH="1">
            <a:off x="18827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45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 smtClean="0"/>
              <a:t>Ordne</a:t>
            </a:r>
            <a:r>
              <a:rPr lang="en-US" dirty="0" smtClean="0"/>
              <a:t> </a:t>
            </a:r>
            <a:r>
              <a:rPr lang="en-US" dirty="0" err="1" smtClean="0"/>
              <a:t>neu</a:t>
            </a:r>
            <a:endParaRPr lang="en-US" dirty="0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8398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9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400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401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58403" name="AutoShape 35"/>
          <p:cNvCxnSpPr>
            <a:cxnSpLocks noChangeShapeType="1"/>
            <a:stCxn id="58373" idx="2"/>
            <a:endCxn id="58378" idx="0"/>
          </p:cNvCxnSpPr>
          <p:nvPr/>
        </p:nvCxnSpPr>
        <p:spPr bwMode="auto">
          <a:xfrm flipH="1">
            <a:off x="11969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752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 smtClean="0"/>
              <a:t>Ordne</a:t>
            </a:r>
            <a:r>
              <a:rPr lang="en-US" dirty="0" smtClean="0"/>
              <a:t> </a:t>
            </a:r>
            <a:r>
              <a:rPr lang="en-US" dirty="0" err="1" smtClean="0"/>
              <a:t>neu</a:t>
            </a:r>
            <a:endParaRPr lang="en-US" dirty="0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38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0447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48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49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60451" name="AutoShape 35"/>
          <p:cNvCxnSpPr>
            <a:cxnSpLocks noChangeShapeType="1"/>
            <a:stCxn id="60421" idx="2"/>
            <a:endCxn id="60426" idx="0"/>
          </p:cNvCxnSpPr>
          <p:nvPr/>
        </p:nvCxnSpPr>
        <p:spPr bwMode="auto">
          <a:xfrm flipH="1">
            <a:off x="11969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976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 smtClean="0"/>
              <a:t>Ordne</a:t>
            </a:r>
            <a:r>
              <a:rPr lang="en-US" dirty="0" smtClean="0"/>
              <a:t> </a:t>
            </a:r>
            <a:r>
              <a:rPr lang="en-US" dirty="0" err="1" smtClean="0"/>
              <a:t>neu</a:t>
            </a:r>
            <a:endParaRPr lang="en-US" dirty="0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2486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88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92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93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2494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2495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96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97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98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62499" name="AutoShape 35"/>
          <p:cNvCxnSpPr>
            <a:cxnSpLocks noChangeShapeType="1"/>
            <a:stCxn id="62468" idx="2"/>
            <a:endCxn id="62477" idx="0"/>
          </p:cNvCxnSpPr>
          <p:nvPr/>
        </p:nvCxnSpPr>
        <p:spPr bwMode="auto">
          <a:xfrm>
            <a:off x="1196975" y="2709863"/>
            <a:ext cx="20574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2500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682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 smtClean="0"/>
              <a:t>Ordne</a:t>
            </a:r>
            <a:r>
              <a:rPr lang="en-US" dirty="0" smtClean="0"/>
              <a:t> </a:t>
            </a:r>
            <a:r>
              <a:rPr lang="en-US" dirty="0" err="1" smtClean="0"/>
              <a:t>neu</a:t>
            </a:r>
            <a:endParaRPr lang="en-US" dirty="0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4534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35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36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40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4542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4543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44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45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46" name="Text Box 34"/>
          <p:cNvSpPr txBox="1">
            <a:spLocks noChangeArrowheads="1"/>
          </p:cNvSpPr>
          <p:nvPr/>
        </p:nvSpPr>
        <p:spPr bwMode="auto">
          <a:xfrm>
            <a:off x="361950" y="4572000"/>
            <a:ext cx="8420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cxnSp>
        <p:nvCxnSpPr>
          <p:cNvPr id="64547" name="AutoShape 35"/>
          <p:cNvCxnSpPr>
            <a:cxnSpLocks noChangeShapeType="1"/>
            <a:stCxn id="64516" idx="2"/>
            <a:endCxn id="64525" idx="0"/>
          </p:cNvCxnSpPr>
          <p:nvPr/>
        </p:nvCxnSpPr>
        <p:spPr bwMode="auto">
          <a:xfrm>
            <a:off x="1196975" y="2709863"/>
            <a:ext cx="20574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4548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488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Counting-Sort</a:t>
            </a:r>
            <a:r>
              <a:rPr lang="de-DE" dirty="0" smtClean="0"/>
              <a:t> Algorithmus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C20A-948B-014C-8967-B82EF3E382C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8108950" y="65532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  <p:pic>
        <p:nvPicPr>
          <p:cNvPr id="6" name="Bild 5" descr="counting-so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7775080" cy="334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45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Danksagung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Nachfolgende Präsentationen sind inspiriert </a:t>
            </a:r>
            <a:r>
              <a:rPr lang="de-DE" dirty="0"/>
              <a:t>durch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CS </a:t>
            </a:r>
            <a:r>
              <a:rPr lang="de-DE" dirty="0"/>
              <a:t>3343/3341 Analysis of </a:t>
            </a:r>
            <a:r>
              <a:rPr lang="de-DE" dirty="0" err="1" smtClean="0"/>
              <a:t>Algorithms</a:t>
            </a:r>
            <a:r>
              <a:rPr lang="de-DE" dirty="0" smtClean="0"/>
              <a:t> 2013</a:t>
            </a:r>
          </a:p>
          <a:p>
            <a:r>
              <a:rPr lang="de-DE" dirty="0"/>
              <a:t>http://</a:t>
            </a:r>
            <a:r>
              <a:rPr lang="de-DE" dirty="0" err="1"/>
              <a:t>www.cs.utsa.edu</a:t>
            </a:r>
            <a:r>
              <a:rPr lang="de-DE" dirty="0"/>
              <a:t>/~</a:t>
            </a:r>
            <a:r>
              <a:rPr lang="de-DE" dirty="0" err="1"/>
              <a:t>jruan</a:t>
            </a:r>
            <a:r>
              <a:rPr lang="de-DE" dirty="0"/>
              <a:t>/</a:t>
            </a:r>
            <a:r>
              <a:rPr lang="de-DE" dirty="0" err="1"/>
              <a:t>teaching</a:t>
            </a:r>
            <a:r>
              <a:rPr lang="de-DE" dirty="0"/>
              <a:t>/cs3343_spring_2013/</a:t>
            </a:r>
            <a:r>
              <a:rPr lang="de-DE" dirty="0" err="1"/>
              <a:t>index.html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61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Analyse</a:t>
            </a:r>
            <a:endParaRPr lang="en-US" dirty="0"/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3086100" y="1409700"/>
            <a:ext cx="4914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1" dirty="0">
                <a:latin typeface="Times New Roman" charset="0"/>
                <a:cs typeface="Arial Unicode MS" charset="0"/>
              </a:rPr>
              <a:t>for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28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b="1" dirty="0">
                <a:latin typeface="Times New Roman" charset="0"/>
                <a:cs typeface="Arial Unicode MS" charset="0"/>
              </a:rPr>
              <a:t>to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2800" b="1" dirty="0">
                <a:latin typeface="Times New Roman" charset="0"/>
                <a:cs typeface="Arial Unicode MS" charset="0"/>
              </a:rPr>
              <a:t>do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8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28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468438" y="2498725"/>
            <a:ext cx="958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479550" y="3446463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468438" y="4605338"/>
            <a:ext cx="958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1479550" y="1585913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3086100" y="2324100"/>
            <a:ext cx="4914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1" dirty="0">
                <a:latin typeface="Times New Roman" charset="0"/>
                <a:cs typeface="Arial Unicode MS" charset="0"/>
              </a:rPr>
              <a:t>for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28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b="1" dirty="0">
                <a:latin typeface="Times New Roman" charset="0"/>
                <a:cs typeface="Arial Unicode MS" charset="0"/>
              </a:rPr>
              <a:t>to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2800" b="1" dirty="0">
                <a:latin typeface="Times New Roman" charset="0"/>
                <a:cs typeface="Arial Unicode MS" charset="0"/>
              </a:rPr>
              <a:t>do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0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28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0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086100" y="3270250"/>
            <a:ext cx="4914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1" dirty="0">
                <a:latin typeface="Times New Roman" charset="0"/>
                <a:cs typeface="Arial Unicode MS" charset="0"/>
              </a:rPr>
              <a:t>for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28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b="1" dirty="0">
                <a:latin typeface="Times New Roman" charset="0"/>
                <a:cs typeface="Arial Unicode MS" charset="0"/>
              </a:rPr>
              <a:t>to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2800" b="1" dirty="0">
                <a:latin typeface="Times New Roman" charset="0"/>
                <a:cs typeface="Arial Unicode MS" charset="0"/>
              </a:rPr>
              <a:t>do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8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28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8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+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8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–1]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3086100" y="4216400"/>
            <a:ext cx="49149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1" dirty="0">
                <a:latin typeface="Times New Roman" charset="0"/>
                <a:cs typeface="Arial Unicode MS" charset="0"/>
              </a:rPr>
              <a:t>for</a:t>
            </a:r>
            <a:r>
              <a:rPr lang="en-US" sz="2800" dirty="0">
                <a:latin typeface="Times New Roman" charset="0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28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28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28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28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28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0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0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28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0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0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28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sp>
        <p:nvSpPr>
          <p:cNvPr id="66571" name="AutoShape 11"/>
          <p:cNvSpPr>
            <a:spLocks/>
          </p:cNvSpPr>
          <p:nvPr/>
        </p:nvSpPr>
        <p:spPr bwMode="auto">
          <a:xfrm>
            <a:off x="2705100" y="1517650"/>
            <a:ext cx="304800" cy="731838"/>
          </a:xfrm>
          <a:prstGeom prst="leftBrace">
            <a:avLst>
              <a:gd name="adj1" fmla="val 20009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6572" name="AutoShape 12"/>
          <p:cNvSpPr>
            <a:spLocks/>
          </p:cNvSpPr>
          <p:nvPr/>
        </p:nvSpPr>
        <p:spPr bwMode="auto">
          <a:xfrm>
            <a:off x="2705100" y="2432050"/>
            <a:ext cx="304800" cy="731838"/>
          </a:xfrm>
          <a:prstGeom prst="leftBrace">
            <a:avLst>
              <a:gd name="adj1" fmla="val 20009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6573" name="AutoShape 13"/>
          <p:cNvSpPr>
            <a:spLocks/>
          </p:cNvSpPr>
          <p:nvPr/>
        </p:nvSpPr>
        <p:spPr bwMode="auto">
          <a:xfrm>
            <a:off x="2705100" y="3378200"/>
            <a:ext cx="304800" cy="731838"/>
          </a:xfrm>
          <a:prstGeom prst="leftBrace">
            <a:avLst>
              <a:gd name="adj1" fmla="val 20009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6574" name="AutoShape 14"/>
          <p:cNvSpPr>
            <a:spLocks/>
          </p:cNvSpPr>
          <p:nvPr/>
        </p:nvSpPr>
        <p:spPr bwMode="auto">
          <a:xfrm>
            <a:off x="2705100" y="4260850"/>
            <a:ext cx="304800" cy="1284288"/>
          </a:xfrm>
          <a:prstGeom prst="leftBrace">
            <a:avLst>
              <a:gd name="adj1" fmla="val 35113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1162050" y="5572125"/>
            <a:ext cx="15621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1158875" y="5592763"/>
            <a:ext cx="1571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 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+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k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2805113" y="14097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1.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2820988" y="23368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2822575" y="3290888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2824163" y="4237038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2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681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Laufzeit</a:t>
            </a:r>
            <a:r>
              <a:rPr lang="en-US" dirty="0" smtClean="0"/>
              <a:t>: </a:t>
            </a:r>
            <a:r>
              <a:rPr lang="en-US" dirty="0" err="1" smtClean="0"/>
              <a:t>Wodurch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reduziert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611560" y="1268760"/>
            <a:ext cx="7848600" cy="2297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lnSpc>
                <a:spcPct val="90000"/>
              </a:lnSpc>
              <a:spcBef>
                <a:spcPct val="30000"/>
              </a:spcBef>
              <a:buFont typeface="Arial"/>
              <a:buChar char="•"/>
            </a:pPr>
            <a:r>
              <a:rPr lang="en-US" sz="2800" dirty="0" smtClean="0">
                <a:latin typeface="+mn-lt"/>
                <a:cs typeface="Arial Unicode MS" charset="0"/>
              </a:rPr>
              <a:t>Falls </a:t>
            </a:r>
            <a:r>
              <a:rPr lang="en-US" sz="2800" i="1" dirty="0" smtClean="0">
                <a:solidFill>
                  <a:srgbClr val="008380"/>
                </a:solidFill>
                <a:latin typeface="+mn-lt"/>
                <a:cs typeface="Arial Unicode MS" charset="0"/>
              </a:rPr>
              <a:t>k</a:t>
            </a:r>
            <a:r>
              <a:rPr lang="en-US" sz="2800" dirty="0" smtClean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=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O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(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)</a:t>
            </a:r>
            <a:r>
              <a:rPr lang="en-US" sz="2800" dirty="0">
                <a:latin typeface="+mn-lt"/>
                <a:cs typeface="Arial Unicode MS" charset="0"/>
              </a:rPr>
              <a:t>, </a:t>
            </a:r>
            <a:r>
              <a:rPr lang="en-US" sz="2800" dirty="0" err="1" smtClean="0">
                <a:latin typeface="+mn-lt"/>
                <a:cs typeface="Arial Unicode MS" charset="0"/>
              </a:rPr>
              <a:t>dann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braucht</a:t>
            </a:r>
            <a:r>
              <a:rPr lang="en-US" sz="2800" dirty="0" smtClean="0">
                <a:latin typeface="+mn-lt"/>
                <a:cs typeface="Arial Unicode MS" charset="0"/>
              </a:rPr>
              <a:t> Counting-Sort </a:t>
            </a:r>
            <a:r>
              <a:rPr lang="en-US" sz="2800" dirty="0">
                <a:solidFill>
                  <a:srgbClr val="008380"/>
                </a:solidFill>
                <a:latin typeface="Symbol" charset="2"/>
                <a:cs typeface="Symbol" charset="2"/>
              </a:rPr>
              <a:t>Q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(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)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viele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Schritte</a:t>
            </a:r>
            <a:r>
              <a:rPr lang="en-US" sz="2800" dirty="0" smtClean="0">
                <a:latin typeface="+mn-lt"/>
                <a:cs typeface="Arial Unicode MS" charset="0"/>
              </a:rPr>
              <a:t>.</a:t>
            </a:r>
            <a:endParaRPr lang="en-US" sz="2800" dirty="0">
              <a:latin typeface="+mn-lt"/>
              <a:cs typeface="Arial Unicode MS" charset="0"/>
            </a:endParaRPr>
          </a:p>
          <a:p>
            <a:pPr marL="457200" indent="-45720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z="2800" dirty="0" err="1" smtClean="0">
                <a:latin typeface="+mn-lt"/>
                <a:cs typeface="Arial Unicode MS" charset="0"/>
              </a:rPr>
              <a:t>Aber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theoretisch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braucht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doch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Sortierung</a:t>
            </a:r>
            <a:r>
              <a:rPr lang="en-US" sz="2800" dirty="0" smtClean="0">
                <a:latin typeface="+mn-lt"/>
                <a:cs typeface="Arial Unicode MS" charset="0"/>
              </a:rPr>
              <a:t/>
            </a:r>
            <a:br>
              <a:rPr lang="en-US" sz="2800" dirty="0" smtClean="0">
                <a:latin typeface="+mn-lt"/>
                <a:cs typeface="Arial Unicode MS" charset="0"/>
              </a:rPr>
            </a:br>
            <a:r>
              <a:rPr lang="en-US" sz="2800" dirty="0" smtClean="0">
                <a:solidFill>
                  <a:srgbClr val="008380"/>
                </a:solidFill>
                <a:latin typeface="Symbol" charset="2"/>
                <a:cs typeface="Symbol" charset="2"/>
              </a:rPr>
              <a:t>W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(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log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)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viele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Schritte</a:t>
            </a:r>
            <a:r>
              <a:rPr lang="en-US" sz="2800" dirty="0" smtClean="0">
                <a:latin typeface="+mn-lt"/>
                <a:cs typeface="Arial Unicode MS" charset="0"/>
              </a:rPr>
              <a:t>!</a:t>
            </a:r>
            <a:endParaRPr lang="en-US" sz="2800" dirty="0">
              <a:latin typeface="+mn-lt"/>
              <a:cs typeface="Arial Unicode MS" charset="0"/>
            </a:endParaRPr>
          </a:p>
          <a:p>
            <a:pPr marL="457200" indent="-45720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z="2800" dirty="0" err="1" smtClean="0">
                <a:latin typeface="+mn-lt"/>
                <a:cs typeface="Arial Unicode MS" charset="0"/>
              </a:rPr>
              <a:t>Gibt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es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ein</a:t>
            </a:r>
            <a:r>
              <a:rPr lang="en-US" sz="2800" dirty="0" smtClean="0">
                <a:latin typeface="+mn-lt"/>
                <a:cs typeface="Arial Unicode MS" charset="0"/>
              </a:rPr>
              <a:t> Problem </a:t>
            </a:r>
            <a:r>
              <a:rPr lang="en-US" sz="2800" dirty="0" err="1" smtClean="0">
                <a:latin typeface="+mn-lt"/>
                <a:cs typeface="Arial Unicode MS" charset="0"/>
              </a:rPr>
              <a:t>mit</a:t>
            </a:r>
            <a:r>
              <a:rPr lang="en-US" sz="2800" dirty="0" smtClean="0">
                <a:latin typeface="+mn-lt"/>
                <a:cs typeface="Arial Unicode MS" charset="0"/>
              </a:rPr>
              <a:t> der </a:t>
            </a:r>
            <a:r>
              <a:rPr lang="en-US" sz="2800" dirty="0" err="1" smtClean="0">
                <a:latin typeface="+mn-lt"/>
                <a:cs typeface="Arial Unicode MS" charset="0"/>
              </a:rPr>
              <a:t>Theorie</a:t>
            </a:r>
            <a:r>
              <a:rPr lang="en-US" sz="2800" dirty="0" smtClean="0">
                <a:latin typeface="+mn-lt"/>
                <a:cs typeface="Arial Unicode MS" charset="0"/>
              </a:rPr>
              <a:t>?</a:t>
            </a:r>
            <a:endParaRPr lang="en-US" sz="2800" dirty="0">
              <a:latin typeface="+mn-lt"/>
              <a:cs typeface="Arial Unicode MS" charset="0"/>
            </a:endParaRP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611560" y="3645024"/>
            <a:ext cx="7813675" cy="2038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800" b="1" dirty="0" err="1" smtClean="0">
                <a:solidFill>
                  <a:schemeClr val="accent2"/>
                </a:solidFill>
                <a:latin typeface="+mn-lt"/>
                <a:cs typeface="Arial Unicode MS" charset="0"/>
              </a:rPr>
              <a:t>Antwort</a:t>
            </a:r>
            <a:r>
              <a:rPr lang="en-US" sz="2800" b="1" dirty="0" smtClean="0">
                <a:solidFill>
                  <a:schemeClr val="accent2"/>
                </a:solidFill>
                <a:latin typeface="+mn-lt"/>
                <a:cs typeface="Arial Unicode MS" charset="0"/>
              </a:rPr>
              <a:t>:</a:t>
            </a:r>
            <a:endParaRPr lang="en-US" sz="2800" b="1" dirty="0">
              <a:solidFill>
                <a:schemeClr val="accent2"/>
              </a:solidFill>
              <a:latin typeface="+mn-lt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800" b="1" i="1" dirty="0" err="1" smtClean="0">
                <a:solidFill>
                  <a:schemeClr val="accent2"/>
                </a:solidFill>
                <a:latin typeface="+mn-lt"/>
                <a:cs typeface="Arial Unicode MS" charset="0"/>
              </a:rPr>
              <a:t>Sortieren</a:t>
            </a:r>
            <a:r>
              <a:rPr lang="en-US" sz="2800" b="1" i="1" dirty="0" smtClean="0">
                <a:solidFill>
                  <a:schemeClr val="accent2"/>
                </a:solidFill>
                <a:latin typeface="+mn-lt"/>
                <a:cs typeface="Arial Unicode MS" charset="0"/>
              </a:rPr>
              <a:t> </a:t>
            </a:r>
            <a:r>
              <a:rPr lang="en-US" sz="2800" b="1" i="1" dirty="0" err="1" smtClean="0">
                <a:solidFill>
                  <a:schemeClr val="accent2"/>
                </a:solidFill>
                <a:latin typeface="+mn-lt"/>
                <a:cs typeface="Arial Unicode MS" charset="0"/>
              </a:rPr>
              <a:t>durch</a:t>
            </a:r>
            <a:r>
              <a:rPr lang="en-US" sz="2800" b="1" i="1" dirty="0" smtClean="0">
                <a:solidFill>
                  <a:schemeClr val="accent2"/>
                </a:solidFill>
                <a:latin typeface="+mn-lt"/>
                <a:cs typeface="Arial Unicode MS" charset="0"/>
              </a:rPr>
              <a:t> </a:t>
            </a:r>
            <a:r>
              <a:rPr lang="en-US" sz="2800" b="1" i="1" dirty="0" err="1" smtClean="0">
                <a:solidFill>
                  <a:schemeClr val="accent2"/>
                </a:solidFill>
                <a:latin typeface="+mn-lt"/>
                <a:cs typeface="Arial Unicode MS" charset="0"/>
              </a:rPr>
              <a:t>Vergleichen</a:t>
            </a:r>
            <a:r>
              <a:rPr lang="en-US" sz="2800" b="1" i="1" dirty="0">
                <a:solidFill>
                  <a:schemeClr val="accent2"/>
                </a:solidFill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liegt</a:t>
            </a:r>
            <a:r>
              <a:rPr lang="en-US" sz="2800" dirty="0" smtClean="0">
                <a:latin typeface="+mn-lt"/>
                <a:cs typeface="Arial Unicode MS" charset="0"/>
              </a:rPr>
              <a:t> in </a:t>
            </a:r>
            <a:r>
              <a:rPr lang="en-US" sz="2800" dirty="0" smtClean="0">
                <a:solidFill>
                  <a:srgbClr val="008380"/>
                </a:solidFill>
                <a:latin typeface="Symbol" charset="2"/>
                <a:cs typeface="Symbol" charset="2"/>
              </a:rPr>
              <a:t>W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(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log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 smtClean="0">
                <a:solidFill>
                  <a:srgbClr val="008380"/>
                </a:solidFill>
                <a:latin typeface="+mn-lt"/>
                <a:cs typeface="Arial Unicode MS" charset="0"/>
              </a:rPr>
              <a:t>)</a:t>
            </a:r>
            <a:endParaRPr lang="en-US" sz="2800" dirty="0">
              <a:latin typeface="+mn-lt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Tx/>
              <a:buChar char="•"/>
            </a:pPr>
            <a:r>
              <a:rPr lang="en-US" sz="2800" dirty="0" smtClean="0">
                <a:latin typeface="+mn-lt"/>
                <a:cs typeface="Arial Unicode MS" charset="0"/>
              </a:rPr>
              <a:t>Counting-Sort </a:t>
            </a:r>
            <a:r>
              <a:rPr lang="en-US" sz="2800" dirty="0" err="1" smtClean="0">
                <a:latin typeface="+mn-lt"/>
                <a:cs typeface="Arial Unicode MS" charset="0"/>
              </a:rPr>
              <a:t>macht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keine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Vergleiche</a:t>
            </a:r>
            <a:endParaRPr lang="en-US" sz="2800" dirty="0" smtClean="0">
              <a:latin typeface="+mn-lt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Tx/>
              <a:buChar char="•"/>
            </a:pPr>
            <a:r>
              <a:rPr lang="en-US" sz="2800" dirty="0" smtClean="0">
                <a:latin typeface="+mn-lt"/>
                <a:cs typeface="Arial Unicode MS" charset="0"/>
              </a:rPr>
              <a:t>Counting-Sort </a:t>
            </a:r>
            <a:r>
              <a:rPr lang="en-US" sz="2800" dirty="0" err="1" smtClean="0">
                <a:latin typeface="+mn-lt"/>
                <a:cs typeface="Arial Unicode MS" charset="0"/>
              </a:rPr>
              <a:t>verteilt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einfach</a:t>
            </a:r>
            <a:endParaRPr lang="en-US" sz="2800" dirty="0">
              <a:latin typeface="+mn-lt"/>
              <a:cs typeface="Arial Unicode MS" charset="0"/>
            </a:endParaRP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417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9458"/>
            <a:ext cx="8229600" cy="503238"/>
          </a:xfrm>
        </p:spPr>
        <p:txBody>
          <a:bodyPr/>
          <a:lstStyle/>
          <a:p>
            <a:r>
              <a:rPr lang="en-US" sz="3600" dirty="0" smtClean="0"/>
              <a:t>Stabiles </a:t>
            </a:r>
            <a:r>
              <a:rPr lang="en-US" sz="3600" dirty="0" err="1" smtClean="0"/>
              <a:t>Sortieren</a:t>
            </a:r>
            <a:endParaRPr lang="en-US" sz="3600" dirty="0"/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096963" y="1278785"/>
            <a:ext cx="6950075" cy="87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800" dirty="0" smtClean="0">
                <a:latin typeface="+mn-lt"/>
                <a:cs typeface="Arial Unicode MS" charset="0"/>
              </a:rPr>
              <a:t>Counting-Sort </a:t>
            </a:r>
            <a:r>
              <a:rPr lang="en-US" sz="2800" dirty="0" err="1" smtClean="0">
                <a:latin typeface="+mn-lt"/>
                <a:cs typeface="Arial Unicode MS" charset="0"/>
              </a:rPr>
              <a:t>ist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n-lt"/>
                <a:cs typeface="Arial Unicode MS" charset="0"/>
              </a:rPr>
              <a:t>stabil</a:t>
            </a:r>
            <a:r>
              <a:rPr lang="en-US" sz="2800" dirty="0" smtClean="0">
                <a:latin typeface="+mn-lt"/>
                <a:cs typeface="Arial Unicode MS" charset="0"/>
              </a:rPr>
              <a:t>: die </a:t>
            </a:r>
            <a:r>
              <a:rPr lang="en-US" sz="2800" dirty="0" err="1" smtClean="0">
                <a:latin typeface="+mn-lt"/>
                <a:cs typeface="Arial Unicode MS" charset="0"/>
              </a:rPr>
              <a:t>Eingabeordnung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für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gleiche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Schlüssel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bleibt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bestehen</a:t>
            </a:r>
            <a:endParaRPr lang="en-US" sz="2800" dirty="0">
              <a:latin typeface="+mn-lt"/>
              <a:cs typeface="Arial Unicode MS" charset="0"/>
            </a:endParaRPr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2209800" y="2895600"/>
            <a:ext cx="4054475" cy="1995488"/>
            <a:chOff x="1622" y="2007"/>
            <a:chExt cx="2554" cy="1257"/>
          </a:xfrm>
        </p:grpSpPr>
        <p:sp>
          <p:nvSpPr>
            <p:cNvPr id="70661" name="Text Box 5"/>
            <p:cNvSpPr txBox="1">
              <a:spLocks noChangeArrowheads="1"/>
            </p:cNvSpPr>
            <p:nvPr/>
          </p:nvSpPr>
          <p:spPr bwMode="auto">
            <a:xfrm>
              <a:off x="1622" y="2013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A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70662" name="Rectangle 6"/>
            <p:cNvSpPr>
              <a:spLocks noChangeArrowheads="1"/>
            </p:cNvSpPr>
            <p:nvPr/>
          </p:nvSpPr>
          <p:spPr bwMode="auto">
            <a:xfrm>
              <a:off x="2016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4</a:t>
              </a:r>
            </a:p>
          </p:txBody>
        </p:sp>
        <p:sp>
          <p:nvSpPr>
            <p:cNvPr id="70663" name="Rectangle 7"/>
            <p:cNvSpPr>
              <a:spLocks noChangeArrowheads="1"/>
            </p:cNvSpPr>
            <p:nvPr/>
          </p:nvSpPr>
          <p:spPr bwMode="auto">
            <a:xfrm>
              <a:off x="2448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1</a:t>
              </a:r>
            </a:p>
          </p:txBody>
        </p:sp>
        <p:sp>
          <p:nvSpPr>
            <p:cNvPr id="70664" name="Rectangle 8"/>
            <p:cNvSpPr>
              <a:spLocks noChangeArrowheads="1"/>
            </p:cNvSpPr>
            <p:nvPr/>
          </p:nvSpPr>
          <p:spPr bwMode="auto">
            <a:xfrm>
              <a:off x="2880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3</a:t>
              </a:r>
            </a:p>
          </p:txBody>
        </p:sp>
        <p:sp>
          <p:nvSpPr>
            <p:cNvPr id="70665" name="Rectangle 9"/>
            <p:cNvSpPr>
              <a:spLocks noChangeArrowheads="1"/>
            </p:cNvSpPr>
            <p:nvPr/>
          </p:nvSpPr>
          <p:spPr bwMode="auto">
            <a:xfrm>
              <a:off x="3312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4</a:t>
              </a:r>
            </a:p>
          </p:txBody>
        </p:sp>
        <p:sp>
          <p:nvSpPr>
            <p:cNvPr id="70666" name="Rectangle 10"/>
            <p:cNvSpPr>
              <a:spLocks noChangeArrowheads="1"/>
            </p:cNvSpPr>
            <p:nvPr/>
          </p:nvSpPr>
          <p:spPr bwMode="auto">
            <a:xfrm>
              <a:off x="3744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3</a:t>
              </a:r>
            </a:p>
          </p:txBody>
        </p:sp>
        <p:sp>
          <p:nvSpPr>
            <p:cNvPr id="70667" name="Text Box 11"/>
            <p:cNvSpPr txBox="1">
              <a:spLocks noChangeArrowheads="1"/>
            </p:cNvSpPr>
            <p:nvPr/>
          </p:nvSpPr>
          <p:spPr bwMode="auto">
            <a:xfrm>
              <a:off x="1622" y="2892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B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70668" name="Rectangle 12"/>
            <p:cNvSpPr>
              <a:spLocks noChangeArrowheads="1"/>
            </p:cNvSpPr>
            <p:nvPr/>
          </p:nvSpPr>
          <p:spPr bwMode="auto">
            <a:xfrm>
              <a:off x="2016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1</a:t>
              </a:r>
            </a:p>
          </p:txBody>
        </p:sp>
        <p:sp>
          <p:nvSpPr>
            <p:cNvPr id="70669" name="Rectangle 13"/>
            <p:cNvSpPr>
              <a:spLocks noChangeArrowheads="1"/>
            </p:cNvSpPr>
            <p:nvPr/>
          </p:nvSpPr>
          <p:spPr bwMode="auto">
            <a:xfrm>
              <a:off x="2448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3</a:t>
              </a:r>
            </a:p>
          </p:txBody>
        </p:sp>
        <p:sp>
          <p:nvSpPr>
            <p:cNvPr id="70670" name="Rectangle 14"/>
            <p:cNvSpPr>
              <a:spLocks noChangeArrowheads="1"/>
            </p:cNvSpPr>
            <p:nvPr/>
          </p:nvSpPr>
          <p:spPr bwMode="auto">
            <a:xfrm>
              <a:off x="2880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3</a:t>
              </a:r>
            </a:p>
          </p:txBody>
        </p:sp>
        <p:sp>
          <p:nvSpPr>
            <p:cNvPr id="70671" name="Rectangle 15"/>
            <p:cNvSpPr>
              <a:spLocks noChangeArrowheads="1"/>
            </p:cNvSpPr>
            <p:nvPr/>
          </p:nvSpPr>
          <p:spPr bwMode="auto">
            <a:xfrm>
              <a:off x="3312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4</a:t>
              </a:r>
            </a:p>
          </p:txBody>
        </p:sp>
        <p:sp>
          <p:nvSpPr>
            <p:cNvPr id="70672" name="Rectangle 16"/>
            <p:cNvSpPr>
              <a:spLocks noChangeArrowheads="1"/>
            </p:cNvSpPr>
            <p:nvPr/>
          </p:nvSpPr>
          <p:spPr bwMode="auto">
            <a:xfrm>
              <a:off x="3744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4</a:t>
              </a:r>
            </a:p>
          </p:txBody>
        </p:sp>
        <p:cxnSp>
          <p:nvCxnSpPr>
            <p:cNvPr id="70673" name="AutoShape 17"/>
            <p:cNvCxnSpPr>
              <a:cxnSpLocks noChangeShapeType="1"/>
              <a:stCxn id="70662" idx="2"/>
              <a:endCxn id="70671" idx="0"/>
            </p:cNvCxnSpPr>
            <p:nvPr/>
          </p:nvCxnSpPr>
          <p:spPr bwMode="auto">
            <a:xfrm>
              <a:off x="2232" y="2385"/>
              <a:ext cx="1296" cy="501"/>
            </a:xfrm>
            <a:prstGeom prst="straightConnector1">
              <a:avLst/>
            </a:prstGeom>
            <a:noFill/>
            <a:ln w="28575">
              <a:solidFill>
                <a:srgbClr val="008A87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0674" name="AutoShape 18"/>
            <p:cNvCxnSpPr>
              <a:cxnSpLocks noChangeShapeType="1"/>
              <a:stCxn id="70663" idx="2"/>
              <a:endCxn id="70668" idx="0"/>
            </p:cNvCxnSpPr>
            <p:nvPr/>
          </p:nvCxnSpPr>
          <p:spPr bwMode="auto">
            <a:xfrm flipH="1">
              <a:off x="2232" y="2385"/>
              <a:ext cx="432" cy="50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0675" name="AutoShape 19"/>
            <p:cNvCxnSpPr>
              <a:cxnSpLocks noChangeShapeType="1"/>
              <a:stCxn id="70664" idx="2"/>
              <a:endCxn id="70669" idx="0"/>
            </p:cNvCxnSpPr>
            <p:nvPr/>
          </p:nvCxnSpPr>
          <p:spPr bwMode="auto">
            <a:xfrm flipH="1">
              <a:off x="2664" y="2385"/>
              <a:ext cx="432" cy="501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0676" name="AutoShape 20"/>
            <p:cNvCxnSpPr>
              <a:cxnSpLocks noChangeShapeType="1"/>
              <a:stCxn id="70665" idx="2"/>
              <a:endCxn id="70672" idx="0"/>
            </p:cNvCxnSpPr>
            <p:nvPr/>
          </p:nvCxnSpPr>
          <p:spPr bwMode="auto">
            <a:xfrm>
              <a:off x="3528" y="2385"/>
              <a:ext cx="432" cy="501"/>
            </a:xfrm>
            <a:prstGeom prst="straightConnector1">
              <a:avLst/>
            </a:prstGeom>
            <a:noFill/>
            <a:ln w="28575">
              <a:solidFill>
                <a:srgbClr val="008A87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0677" name="AutoShape 21"/>
            <p:cNvCxnSpPr>
              <a:cxnSpLocks noChangeShapeType="1"/>
              <a:stCxn id="70666" idx="2"/>
              <a:endCxn id="70670" idx="0"/>
            </p:cNvCxnSpPr>
            <p:nvPr/>
          </p:nvCxnSpPr>
          <p:spPr bwMode="auto">
            <a:xfrm flipH="1">
              <a:off x="3096" y="2385"/>
              <a:ext cx="864" cy="501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171723" y="5334000"/>
            <a:ext cx="850473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 err="1" smtClean="0">
                <a:latin typeface="+mn-lt"/>
                <a:cs typeface="Arial Unicode MS" charset="0"/>
              </a:rPr>
              <a:t>Warum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ist</a:t>
            </a:r>
            <a:r>
              <a:rPr lang="en-US" sz="2800" dirty="0" smtClean="0">
                <a:latin typeface="+mn-lt"/>
                <a:cs typeface="Arial Unicode MS" charset="0"/>
              </a:rPr>
              <a:t> das </a:t>
            </a:r>
            <a:r>
              <a:rPr lang="en-US" sz="2800" dirty="0" err="1" smtClean="0">
                <a:latin typeface="+mn-lt"/>
                <a:cs typeface="Arial Unicode MS" charset="0"/>
              </a:rPr>
              <a:t>wichtig</a:t>
            </a:r>
            <a:r>
              <a:rPr lang="en-US" sz="2800" dirty="0" smtClean="0">
                <a:latin typeface="+mn-lt"/>
                <a:cs typeface="Arial Unicode MS" charset="0"/>
              </a:rPr>
              <a:t>?</a:t>
            </a:r>
            <a:endParaRPr lang="en-US" sz="2800" dirty="0">
              <a:latin typeface="+mn-lt"/>
              <a:cs typeface="Arial Unicode MS" charset="0"/>
            </a:endParaRPr>
          </a:p>
          <a:p>
            <a:pPr algn="ctr"/>
            <a:r>
              <a:rPr lang="en-US" sz="2800" dirty="0" err="1" smtClean="0">
                <a:latin typeface="+mn-lt"/>
                <a:cs typeface="Arial Unicode MS" charset="0"/>
              </a:rPr>
              <a:t>Welche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andere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Algorithmen</a:t>
            </a:r>
            <a:r>
              <a:rPr lang="en-US" sz="2800" dirty="0" smtClean="0">
                <a:latin typeface="+mn-lt"/>
                <a:cs typeface="Arial Unicode MS" charset="0"/>
              </a:rPr>
              <a:t> </a:t>
            </a:r>
            <a:r>
              <a:rPr lang="en-US" sz="2800" dirty="0" err="1" smtClean="0">
                <a:latin typeface="+mn-lt"/>
                <a:cs typeface="Arial Unicode MS" charset="0"/>
              </a:rPr>
              <a:t>haben</a:t>
            </a:r>
            <a:r>
              <a:rPr lang="en-US" sz="2800" dirty="0" smtClean="0">
                <a:latin typeface="+mn-lt"/>
                <a:cs typeface="Arial Unicode MS" charset="0"/>
              </a:rPr>
              <a:t> dieses </a:t>
            </a:r>
            <a:r>
              <a:rPr lang="en-US" sz="2800" dirty="0" err="1" smtClean="0">
                <a:latin typeface="+mn-lt"/>
                <a:cs typeface="Arial Unicode MS" charset="0"/>
              </a:rPr>
              <a:t>Eigenschaft</a:t>
            </a:r>
            <a:r>
              <a:rPr lang="en-US" sz="2800" dirty="0" smtClean="0">
                <a:latin typeface="+mn-lt"/>
                <a:cs typeface="Arial Unicode MS" charset="0"/>
              </a:rPr>
              <a:t>?</a:t>
            </a:r>
            <a:endParaRPr lang="en-US" sz="2800" dirty="0">
              <a:latin typeface="+mn-lt"/>
              <a:cs typeface="Arial Unicode MS" charset="0"/>
            </a:endParaRPr>
          </a:p>
        </p:txBody>
      </p:sp>
      <p:sp>
        <p:nvSpPr>
          <p:cNvPr id="2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959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0988" name="Object 9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39" name="Arbeitsblatt" r:id="rId5" imgW="7178097" imgH="5090236" progId="Excel.Sheet.8">
                  <p:embed/>
                </p:oleObj>
              </mc:Choice>
              <mc:Fallback>
                <p:oleObj name="Arbeitsblatt" r:id="rId5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89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chemeClr val="accent2"/>
                </a:solidFill>
              </a:rPr>
              <a:t>Aufgabe</a:t>
            </a:r>
            <a:r>
              <a:rPr lang="en-US" sz="1600" dirty="0" smtClean="0">
                <a:solidFill>
                  <a:schemeClr val="accent2"/>
                </a:solidFill>
              </a:rPr>
              <a:t>: </a:t>
            </a:r>
            <a:r>
              <a:rPr lang="en-US" sz="1600" dirty="0" err="1" smtClean="0">
                <a:solidFill>
                  <a:schemeClr val="accent2"/>
                </a:solidFill>
              </a:rPr>
              <a:t>Sortiere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Studierende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nach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>
                <a:solidFill>
                  <a:schemeClr val="accent2"/>
                </a:solidFill>
              </a:rPr>
              <a:t>(state, city, street).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75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87" name="Arbeitsblatt" r:id="rId5" imgW="7178097" imgH="5090236" progId="Excel.Sheet.8">
                  <p:embed/>
                </p:oleObj>
              </mc:Choice>
              <mc:Fallback>
                <p:oleObj name="Arbeitsblatt" r:id="rId5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chemeClr val="accent2"/>
                </a:solidFill>
              </a:rPr>
              <a:t>Aufgabe</a:t>
            </a:r>
            <a:r>
              <a:rPr lang="en-US" sz="1600" dirty="0" smtClean="0">
                <a:solidFill>
                  <a:schemeClr val="accent2"/>
                </a:solidFill>
              </a:rPr>
              <a:t>: </a:t>
            </a:r>
            <a:r>
              <a:rPr lang="en-US" sz="1600" dirty="0" err="1" smtClean="0">
                <a:solidFill>
                  <a:schemeClr val="accent2"/>
                </a:solidFill>
              </a:rPr>
              <a:t>Sortiere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Studierende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nach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>
                <a:solidFill>
                  <a:schemeClr val="accent2"/>
                </a:solidFill>
              </a:rPr>
              <a:t>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777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35" name="Arbeitsblatt" r:id="rId5" imgW="7178097" imgH="5090236" progId="Excel.Sheet.8">
                  <p:embed/>
                </p:oleObj>
              </mc:Choice>
              <mc:Fallback>
                <p:oleObj name="Arbeitsblatt" r:id="rId5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7315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chemeClr val="accent2"/>
                </a:solidFill>
              </a:rPr>
              <a:t>Aufgabe</a:t>
            </a:r>
            <a:r>
              <a:rPr lang="en-US" sz="1600" dirty="0" smtClean="0">
                <a:solidFill>
                  <a:schemeClr val="accent2"/>
                </a:solidFill>
              </a:rPr>
              <a:t>: </a:t>
            </a:r>
            <a:r>
              <a:rPr lang="en-US" sz="1600" dirty="0" err="1" smtClean="0">
                <a:solidFill>
                  <a:schemeClr val="accent2"/>
                </a:solidFill>
              </a:rPr>
              <a:t>Sortiere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Studierende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nach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>
                <a:solidFill>
                  <a:schemeClr val="accent2"/>
                </a:solidFill>
              </a:rPr>
              <a:t>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303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83" name="Arbeitsblatt" r:id="rId5" imgW="7178097" imgH="5090236" progId="Excel.Sheet.8">
                  <p:embed/>
                </p:oleObj>
              </mc:Choice>
              <mc:Fallback>
                <p:oleObj name="Arbeitsblatt" r:id="rId5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5029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chemeClr val="accent2"/>
                </a:solidFill>
              </a:rPr>
              <a:t>Aufgabe</a:t>
            </a:r>
            <a:r>
              <a:rPr lang="en-US" sz="1600" dirty="0" smtClean="0">
                <a:solidFill>
                  <a:schemeClr val="accent2"/>
                </a:solidFill>
              </a:rPr>
              <a:t>: </a:t>
            </a:r>
            <a:r>
              <a:rPr lang="en-US" sz="1600" dirty="0" err="1" smtClean="0">
                <a:solidFill>
                  <a:schemeClr val="accent2"/>
                </a:solidFill>
              </a:rPr>
              <a:t>Sortiere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Studierende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nach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>
                <a:solidFill>
                  <a:schemeClr val="accent2"/>
                </a:solidFill>
              </a:rPr>
              <a:t>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192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1" name="Arbeitsblatt" r:id="rId5" imgW="7178097" imgH="5090236" progId="Excel.Sheet.8">
                  <p:embed/>
                </p:oleObj>
              </mc:Choice>
              <mc:Fallback>
                <p:oleObj name="Arbeitsblatt" r:id="rId5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chemeClr val="accent2"/>
                </a:solidFill>
              </a:rPr>
              <a:t>Aufgabe</a:t>
            </a:r>
            <a:r>
              <a:rPr lang="en-US" sz="1600" dirty="0" smtClean="0">
                <a:solidFill>
                  <a:schemeClr val="accent2"/>
                </a:solidFill>
              </a:rPr>
              <a:t>: </a:t>
            </a:r>
            <a:r>
              <a:rPr lang="en-US" sz="1600" dirty="0" err="1" smtClean="0">
                <a:solidFill>
                  <a:schemeClr val="accent2"/>
                </a:solidFill>
              </a:rPr>
              <a:t>Sortiere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Studierende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nach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>
                <a:solidFill>
                  <a:schemeClr val="accent2"/>
                </a:solidFill>
              </a:rPr>
              <a:t>(state, city, street).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16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79" name="Arbeitsblatt" r:id="rId5" imgW="7178097" imgH="5090236" progId="Excel.Sheet.8">
                  <p:embed/>
                </p:oleObj>
              </mc:Choice>
              <mc:Fallback>
                <p:oleObj name="Arbeitsblatt" r:id="rId5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49530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chemeClr val="accent2"/>
                </a:solidFill>
              </a:rPr>
              <a:t>Aufgabe</a:t>
            </a:r>
            <a:r>
              <a:rPr lang="en-US" sz="1600" dirty="0" smtClean="0">
                <a:solidFill>
                  <a:schemeClr val="accent2"/>
                </a:solidFill>
              </a:rPr>
              <a:t>: </a:t>
            </a:r>
            <a:r>
              <a:rPr lang="en-US" sz="1600" dirty="0" err="1" smtClean="0">
                <a:solidFill>
                  <a:schemeClr val="accent2"/>
                </a:solidFill>
              </a:rPr>
              <a:t>Sortiere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Studierende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nach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>
                <a:solidFill>
                  <a:schemeClr val="accent2"/>
                </a:solidFill>
              </a:rPr>
              <a:t>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269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27" name="Arbeitsblatt" r:id="rId5" imgW="7178097" imgH="5090236" progId="Excel.Sheet.8">
                  <p:embed/>
                </p:oleObj>
              </mc:Choice>
              <mc:Fallback>
                <p:oleObj name="Arbeitsblatt" r:id="rId5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7315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chemeClr val="accent2"/>
                </a:solidFill>
              </a:rPr>
              <a:t>Aufgabe</a:t>
            </a:r>
            <a:r>
              <a:rPr lang="en-US" sz="1600" dirty="0" smtClean="0">
                <a:solidFill>
                  <a:schemeClr val="accent2"/>
                </a:solidFill>
              </a:rPr>
              <a:t>: </a:t>
            </a:r>
            <a:r>
              <a:rPr lang="en-US" sz="1600" dirty="0" err="1" smtClean="0">
                <a:solidFill>
                  <a:schemeClr val="accent2"/>
                </a:solidFill>
              </a:rPr>
              <a:t>Sortiere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Studierende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nach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>
                <a:solidFill>
                  <a:schemeClr val="accent2"/>
                </a:solidFill>
              </a:rPr>
              <a:t>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468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Sortieren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Zählen</a:t>
            </a:r>
            <a:r>
              <a:rPr lang="en-US" dirty="0" smtClean="0"/>
              <a:t> / Counting-Sort</a:t>
            </a:r>
            <a:endParaRPr 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z="2800" b="1" dirty="0" err="1" smtClean="0"/>
              <a:t>Wissen</a:t>
            </a:r>
            <a:r>
              <a:rPr lang="en-US" sz="2800" b="1" dirty="0" smtClean="0"/>
              <a:t>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Schlüssel</a:t>
            </a:r>
            <a:r>
              <a:rPr lang="en-US" sz="2800" dirty="0" smtClean="0"/>
              <a:t> fallen in </a:t>
            </a:r>
            <a:r>
              <a:rPr lang="en-US" sz="2800" dirty="0" err="1" smtClean="0"/>
              <a:t>einen</a:t>
            </a:r>
            <a:r>
              <a:rPr lang="en-US" sz="2800" dirty="0" smtClean="0"/>
              <a:t> </a:t>
            </a:r>
            <a:r>
              <a:rPr lang="en-US" sz="2800" dirty="0" err="1" smtClean="0"/>
              <a:t>kleinen</a:t>
            </a:r>
            <a:r>
              <a:rPr lang="en-US" sz="2800" dirty="0" smtClean="0"/>
              <a:t> </a:t>
            </a:r>
            <a:r>
              <a:rPr lang="en-US" sz="2800" dirty="0" err="1" smtClean="0"/>
              <a:t>Zahlenbereich</a:t>
            </a:r>
            <a:endParaRPr lang="en-US" sz="2800" dirty="0"/>
          </a:p>
          <a:p>
            <a:r>
              <a:rPr lang="en-US" sz="2800" b="1" dirty="0" err="1" smtClean="0"/>
              <a:t>Beispiel</a:t>
            </a:r>
            <a:r>
              <a:rPr lang="en-US" sz="2800" b="1" dirty="0" smtClean="0"/>
              <a:t> 1</a:t>
            </a:r>
            <a:r>
              <a:rPr lang="en-US" sz="2800" b="1" dirty="0"/>
              <a:t>:</a:t>
            </a:r>
            <a:r>
              <a:rPr lang="en-US" sz="2800" dirty="0"/>
              <a:t> </a:t>
            </a:r>
            <a:r>
              <a:rPr lang="en-US" sz="2800" dirty="0" err="1" smtClean="0"/>
              <a:t>Sortiere</a:t>
            </a:r>
            <a:r>
              <a:rPr lang="en-US" sz="2800" dirty="0" smtClean="0"/>
              <a:t> </a:t>
            </a:r>
            <a:r>
              <a:rPr lang="en-US" sz="2800" dirty="0" err="1" smtClean="0"/>
              <a:t>eine</a:t>
            </a:r>
            <a:r>
              <a:rPr lang="en-US" sz="2800" dirty="0" smtClean="0"/>
              <a:t> </a:t>
            </a:r>
            <a:r>
              <a:rPr lang="en-US" sz="2800" dirty="0" err="1" smtClean="0"/>
              <a:t>Menge</a:t>
            </a:r>
            <a:r>
              <a:rPr lang="en-US" sz="2800" dirty="0" smtClean="0"/>
              <a:t> von </a:t>
            </a:r>
            <a:r>
              <a:rPr lang="en-US" sz="2800" dirty="0" err="1" smtClean="0"/>
              <a:t>Studierenden</a:t>
            </a:r>
            <a:r>
              <a:rPr lang="en-US" sz="2800" dirty="0" smtClean="0"/>
              <a:t> </a:t>
            </a:r>
            <a:r>
              <a:rPr lang="en-US" sz="2800" dirty="0" err="1" smtClean="0"/>
              <a:t>nach</a:t>
            </a:r>
            <a:r>
              <a:rPr lang="en-US" sz="2800" dirty="0" smtClean="0"/>
              <a:t> </a:t>
            </a:r>
            <a:r>
              <a:rPr lang="en-US" sz="2800" dirty="0" err="1" smtClean="0"/>
              <a:t>Examensbewertungen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smtClean="0"/>
              <a:t>Scores </a:t>
            </a:r>
            <a:r>
              <a:rPr lang="en-US" sz="2800" dirty="0" err="1" smtClean="0"/>
              <a:t>sind</a:t>
            </a:r>
            <a:r>
              <a:rPr lang="en-US" sz="2800" dirty="0" smtClean="0"/>
              <a:t> </a:t>
            </a:r>
            <a:r>
              <a:rPr lang="en-US" sz="2800" dirty="0" err="1" smtClean="0"/>
              <a:t>Zahlen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1000 </a:t>
            </a:r>
            <a:r>
              <a:rPr lang="en-US" sz="2400" dirty="0" err="1" smtClean="0"/>
              <a:t>Studenten</a:t>
            </a:r>
            <a:endParaRPr lang="en-US" sz="2400" dirty="0"/>
          </a:p>
          <a:p>
            <a:pPr lvl="1"/>
            <a:r>
              <a:rPr lang="en-US" sz="2400" dirty="0"/>
              <a:t>Maximum score: 100</a:t>
            </a:r>
          </a:p>
          <a:p>
            <a:pPr lvl="1"/>
            <a:r>
              <a:rPr lang="en-US" sz="2400" dirty="0"/>
              <a:t>Minimum score: 0</a:t>
            </a:r>
          </a:p>
          <a:p>
            <a:r>
              <a:rPr lang="en-US" sz="2800" b="1" dirty="0" err="1" smtClean="0"/>
              <a:t>Beispiel</a:t>
            </a:r>
            <a:r>
              <a:rPr lang="en-US" sz="2800" b="1" dirty="0" smtClean="0"/>
              <a:t> 2</a:t>
            </a:r>
            <a:r>
              <a:rPr lang="en-US" sz="2800" b="1" dirty="0"/>
              <a:t>:</a:t>
            </a:r>
            <a:r>
              <a:rPr lang="en-US" sz="2800" dirty="0"/>
              <a:t> </a:t>
            </a:r>
            <a:r>
              <a:rPr lang="en-US" sz="2800" dirty="0" err="1" smtClean="0"/>
              <a:t>Sortiere</a:t>
            </a:r>
            <a:r>
              <a:rPr lang="en-US" sz="2800" dirty="0" smtClean="0"/>
              <a:t> </a:t>
            </a:r>
            <a:r>
              <a:rPr lang="en-US" sz="2800" dirty="0" err="1" smtClean="0"/>
              <a:t>Studierende</a:t>
            </a:r>
            <a:r>
              <a:rPr lang="en-US" sz="2800" dirty="0" smtClean="0"/>
              <a:t> </a:t>
            </a:r>
            <a:r>
              <a:rPr lang="en-US" sz="2800" dirty="0" err="1" smtClean="0"/>
              <a:t>nach</a:t>
            </a:r>
            <a:r>
              <a:rPr lang="en-US" sz="2800" dirty="0" smtClean="0"/>
              <a:t> </a:t>
            </a:r>
            <a:r>
              <a:rPr lang="en-US" sz="2800" dirty="0" err="1" smtClean="0"/>
              <a:t>dem</a:t>
            </a:r>
            <a:r>
              <a:rPr lang="en-US" sz="2800" dirty="0" smtClean="0"/>
              <a:t> </a:t>
            </a:r>
            <a:r>
              <a:rPr lang="en-US" sz="2800" dirty="0" err="1" smtClean="0"/>
              <a:t>ersten</a:t>
            </a:r>
            <a:r>
              <a:rPr lang="en-US" sz="2800" dirty="0" smtClean="0"/>
              <a:t> </a:t>
            </a:r>
            <a:r>
              <a:rPr lang="en-US" sz="2800" dirty="0" err="1" smtClean="0"/>
              <a:t>Buchstaben</a:t>
            </a:r>
            <a:r>
              <a:rPr lang="en-US" sz="2800" dirty="0" smtClean="0"/>
              <a:t> des </a:t>
            </a:r>
            <a:r>
              <a:rPr lang="en-US" sz="2800" dirty="0" err="1" smtClean="0"/>
              <a:t>Nachnamens</a:t>
            </a:r>
            <a:endParaRPr lang="en-US" sz="2800" dirty="0" smtClean="0"/>
          </a:p>
          <a:p>
            <a:pPr lvl="1"/>
            <a:r>
              <a:rPr lang="en-US" dirty="0" err="1" smtClean="0"/>
              <a:t>Anzahl</a:t>
            </a:r>
            <a:r>
              <a:rPr lang="en-US" dirty="0" smtClean="0"/>
              <a:t> der </a:t>
            </a:r>
            <a:r>
              <a:rPr lang="en-US" dirty="0" err="1" smtClean="0"/>
              <a:t>Studierenden</a:t>
            </a:r>
            <a:r>
              <a:rPr lang="en-US" dirty="0" smtClean="0"/>
              <a:t>: </a:t>
            </a:r>
            <a:r>
              <a:rPr lang="en-US" dirty="0" err="1" smtClean="0"/>
              <a:t>viele</a:t>
            </a:r>
            <a:endParaRPr lang="en-US" dirty="0"/>
          </a:p>
          <a:p>
            <a:pPr lvl="1"/>
            <a:r>
              <a:rPr lang="en-US" dirty="0" err="1" smtClean="0"/>
              <a:t>Anzahl</a:t>
            </a:r>
            <a:r>
              <a:rPr lang="en-US" dirty="0" smtClean="0"/>
              <a:t> der </a:t>
            </a:r>
            <a:r>
              <a:rPr lang="en-US" dirty="0" err="1" smtClean="0"/>
              <a:t>Buchstaben</a:t>
            </a:r>
            <a:r>
              <a:rPr lang="en-US" dirty="0" smtClean="0"/>
              <a:t>: </a:t>
            </a:r>
            <a:r>
              <a:rPr lang="en-US" dirty="0"/>
              <a:t>26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381328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816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375" name="Arbeitsblatt" r:id="rId5" imgW="7178097" imgH="5090236" progId="Excel.Sheet.8">
                  <p:embed/>
                </p:oleObj>
              </mc:Choice>
              <mc:Fallback>
                <p:oleObj name="Arbeitsblatt" r:id="rId5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9500" cy="625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4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chemeClr val="accent2"/>
                </a:solidFill>
              </a:rPr>
              <a:t>Aufgabe</a:t>
            </a:r>
            <a:r>
              <a:rPr lang="en-US" sz="1600" dirty="0" smtClean="0">
                <a:solidFill>
                  <a:schemeClr val="accent2"/>
                </a:solidFill>
              </a:rPr>
              <a:t>: </a:t>
            </a:r>
            <a:r>
              <a:rPr lang="en-US" sz="1600" dirty="0" err="1" smtClean="0">
                <a:solidFill>
                  <a:schemeClr val="accent2"/>
                </a:solidFill>
              </a:rPr>
              <a:t>Sortiere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Studierende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nach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>
                <a:solidFill>
                  <a:schemeClr val="accent2"/>
                </a:solidFill>
              </a:rPr>
              <a:t>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47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423" name="Arbeitsblatt" r:id="rId5" imgW="7178097" imgH="5090236" progId="Excel.Sheet.8">
                  <p:embed/>
                </p:oleObj>
              </mc:Choice>
              <mc:Fallback>
                <p:oleObj name="Arbeitsblatt" r:id="rId5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9500" cy="625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chemeClr val="accent2"/>
                </a:solidFill>
              </a:rPr>
              <a:t>Aufgabe</a:t>
            </a:r>
            <a:r>
              <a:rPr lang="en-US" sz="1600" dirty="0" smtClean="0">
                <a:solidFill>
                  <a:schemeClr val="accent2"/>
                </a:solidFill>
              </a:rPr>
              <a:t>: </a:t>
            </a:r>
            <a:r>
              <a:rPr lang="en-US" sz="1600" dirty="0" err="1" smtClean="0">
                <a:solidFill>
                  <a:schemeClr val="accent2"/>
                </a:solidFill>
              </a:rPr>
              <a:t>Sortiere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Studierende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nach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>
                <a:solidFill>
                  <a:schemeClr val="accent2"/>
                </a:solidFill>
              </a:rPr>
              <a:t>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809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09570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1" name="Arbeitsblatt" r:id="rId5" imgW="7178097" imgH="5090236" progId="Excel.Sheet.8">
                  <p:embed/>
                </p:oleObj>
              </mc:Choice>
              <mc:Fallback>
                <p:oleObj name="Arbeitsblatt" r:id="rId5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chemeClr val="accent2"/>
                </a:solidFill>
              </a:rPr>
              <a:t>Aufgabe</a:t>
            </a:r>
            <a:r>
              <a:rPr lang="en-US" sz="1600" dirty="0" smtClean="0">
                <a:solidFill>
                  <a:schemeClr val="accent2"/>
                </a:solidFill>
              </a:rPr>
              <a:t>: </a:t>
            </a:r>
            <a:r>
              <a:rPr lang="en-US" sz="1600" dirty="0" err="1" smtClean="0">
                <a:solidFill>
                  <a:schemeClr val="accent2"/>
                </a:solidFill>
              </a:rPr>
              <a:t>Sortiere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Studierende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nach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>
                <a:solidFill>
                  <a:schemeClr val="accent2"/>
                </a:solidFill>
              </a:rPr>
              <a:t>(state, city, street).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92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01378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9" name="Arbeitsblatt" r:id="rId5" imgW="7178097" imgH="5090236" progId="Excel.Sheet.8">
                  <p:embed/>
                </p:oleObj>
              </mc:Choice>
              <mc:Fallback>
                <p:oleObj name="Arbeitsblatt" r:id="rId5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9500" cy="625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49530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chemeClr val="accent2"/>
                </a:solidFill>
              </a:rPr>
              <a:t>Aufgabe</a:t>
            </a:r>
            <a:r>
              <a:rPr lang="en-US" sz="1600" dirty="0" smtClean="0">
                <a:solidFill>
                  <a:schemeClr val="accent2"/>
                </a:solidFill>
              </a:rPr>
              <a:t>: </a:t>
            </a:r>
            <a:r>
              <a:rPr lang="en-US" sz="1600" dirty="0" err="1" smtClean="0">
                <a:solidFill>
                  <a:schemeClr val="accent2"/>
                </a:solidFill>
              </a:rPr>
              <a:t>Sortiere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Studierende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nach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>
                <a:solidFill>
                  <a:schemeClr val="accent2"/>
                </a:solidFill>
              </a:rPr>
              <a:t>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692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03426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67" name="Arbeitsblatt" r:id="rId5" imgW="7178097" imgH="5090236" progId="Excel.Sheet.8">
                  <p:embed/>
                </p:oleObj>
              </mc:Choice>
              <mc:Fallback>
                <p:oleObj name="Arbeitsblatt" r:id="rId5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9500" cy="625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7315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chemeClr val="accent2"/>
                </a:solidFill>
              </a:rPr>
              <a:t>Aufgabe</a:t>
            </a:r>
            <a:r>
              <a:rPr lang="en-US" sz="1600" dirty="0" smtClean="0">
                <a:solidFill>
                  <a:schemeClr val="accent2"/>
                </a:solidFill>
              </a:rPr>
              <a:t>: </a:t>
            </a:r>
            <a:r>
              <a:rPr lang="en-US" sz="1600" dirty="0" err="1" smtClean="0">
                <a:solidFill>
                  <a:schemeClr val="accent2"/>
                </a:solidFill>
              </a:rPr>
              <a:t>Sortiere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Studierende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nach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>
                <a:solidFill>
                  <a:schemeClr val="accent2"/>
                </a:solidFill>
              </a:rPr>
              <a:t>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01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15" name="Arbeitsblatt" r:id="rId5" imgW="7178097" imgH="5090236" progId="Excel.Sheet.8">
                  <p:embed/>
                </p:oleObj>
              </mc:Choice>
              <mc:Fallback>
                <p:oleObj name="Arbeitsblatt" r:id="rId5" imgW="7178097" imgH="50902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9500" cy="625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chemeClr val="accent2"/>
                </a:solidFill>
              </a:rPr>
              <a:t>Aufgabe</a:t>
            </a:r>
            <a:r>
              <a:rPr lang="en-US" sz="1600" dirty="0" smtClean="0">
                <a:solidFill>
                  <a:schemeClr val="accent2"/>
                </a:solidFill>
              </a:rPr>
              <a:t>: </a:t>
            </a:r>
            <a:r>
              <a:rPr lang="en-US" sz="1600" dirty="0" err="1" smtClean="0">
                <a:solidFill>
                  <a:schemeClr val="accent2"/>
                </a:solidFill>
              </a:rPr>
              <a:t>Sortiere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Studierende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</a:rPr>
              <a:t>nach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>
                <a:solidFill>
                  <a:schemeClr val="accent2"/>
                </a:solidFill>
              </a:rPr>
              <a:t>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400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6021288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Stabiles </a:t>
            </a:r>
            <a:r>
              <a:rPr lang="en-US" dirty="0" err="1" smtClean="0"/>
              <a:t>Sortieren</a:t>
            </a:r>
            <a:endParaRPr lang="en-US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435280" cy="4968875"/>
          </a:xfrm>
        </p:spPr>
        <p:txBody>
          <a:bodyPr/>
          <a:lstStyle/>
          <a:p>
            <a:r>
              <a:rPr lang="en-US" sz="2400" dirty="0" smtClean="0"/>
              <a:t>Die </a:t>
            </a:r>
            <a:r>
              <a:rPr lang="en-US" sz="2400" dirty="0" err="1" smtClean="0"/>
              <a:t>meisten</a:t>
            </a:r>
            <a:r>
              <a:rPr lang="en-US" sz="2400" dirty="0" smtClean="0"/>
              <a:t> </a:t>
            </a:r>
            <a:r>
              <a:rPr lang="el-GR" sz="2400" dirty="0" smtClean="0">
                <a:cs typeface="Arial" charset="0"/>
              </a:rPr>
              <a:t>Θ</a:t>
            </a:r>
            <a:r>
              <a:rPr lang="en-US" sz="2400" dirty="0"/>
              <a:t>(</a:t>
            </a:r>
            <a:r>
              <a:rPr lang="en-US" sz="2400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)-</a:t>
            </a:r>
            <a:r>
              <a:rPr lang="en-US" sz="2400" dirty="0" err="1" smtClean="0"/>
              <a:t>Sortieralgorithmen</a:t>
            </a:r>
            <a:r>
              <a:rPr lang="en-US" sz="2400" dirty="0" smtClean="0"/>
              <a:t> </a:t>
            </a:r>
            <a:r>
              <a:rPr lang="en-US" sz="2400" dirty="0" err="1" smtClean="0"/>
              <a:t>sind</a:t>
            </a:r>
            <a:r>
              <a:rPr lang="en-US" sz="2400" dirty="0" smtClean="0"/>
              <a:t> </a:t>
            </a:r>
            <a:r>
              <a:rPr lang="en-US" sz="2400" dirty="0" err="1" smtClean="0"/>
              <a:t>stabil</a:t>
            </a:r>
            <a:endParaRPr lang="en-US" sz="2400" dirty="0"/>
          </a:p>
          <a:p>
            <a:pPr lvl="1"/>
            <a:r>
              <a:rPr lang="en-US" sz="2000" dirty="0" err="1" smtClean="0"/>
              <a:t>oder</a:t>
            </a:r>
            <a:r>
              <a:rPr lang="en-US" sz="2000" dirty="0" smtClean="0"/>
              <a:t> </a:t>
            </a:r>
            <a:r>
              <a:rPr lang="en-US" sz="2000" dirty="0" err="1" smtClean="0"/>
              <a:t>können</a:t>
            </a:r>
            <a:r>
              <a:rPr lang="en-US" sz="2000" dirty="0" smtClean="0"/>
              <a:t> “</a:t>
            </a:r>
            <a:r>
              <a:rPr lang="en-US" sz="2000" dirty="0" err="1" smtClean="0"/>
              <a:t>einfach</a:t>
            </a:r>
            <a:r>
              <a:rPr lang="en-US" sz="2000" dirty="0" smtClean="0"/>
              <a:t>” </a:t>
            </a:r>
            <a:r>
              <a:rPr lang="en-US" sz="2000" dirty="0" err="1" smtClean="0"/>
              <a:t>stabil</a:t>
            </a:r>
            <a:r>
              <a:rPr lang="en-US" sz="2000" dirty="0" smtClean="0"/>
              <a:t> </a:t>
            </a:r>
            <a:r>
              <a:rPr lang="en-US" sz="2000" dirty="0" err="1" smtClean="0"/>
              <a:t>gemacht</a:t>
            </a:r>
            <a:r>
              <a:rPr lang="en-US" sz="2000" dirty="0" smtClean="0"/>
              <a:t> </a:t>
            </a:r>
            <a:r>
              <a:rPr lang="en-US" sz="2000" dirty="0" err="1" smtClean="0"/>
              <a:t>werden</a:t>
            </a:r>
            <a:endParaRPr lang="en-US" sz="2000" dirty="0"/>
          </a:p>
          <a:p>
            <a:r>
              <a:rPr lang="en-US" sz="2400" dirty="0"/>
              <a:t>Die </a:t>
            </a:r>
            <a:r>
              <a:rPr lang="en-US" sz="2400" dirty="0" err="1"/>
              <a:t>meisten</a:t>
            </a:r>
            <a:r>
              <a:rPr lang="en-US" sz="2400" dirty="0"/>
              <a:t> </a:t>
            </a:r>
            <a:r>
              <a:rPr lang="el-GR" sz="2400" dirty="0" smtClean="0">
                <a:cs typeface="Arial" charset="0"/>
              </a:rPr>
              <a:t>Θ</a:t>
            </a:r>
            <a:r>
              <a:rPr lang="en-US" sz="2400" dirty="0"/>
              <a:t>(n log n</a:t>
            </a:r>
            <a:r>
              <a:rPr lang="en-US" sz="2400" dirty="0" smtClean="0"/>
              <a:t>)-</a:t>
            </a:r>
            <a:r>
              <a:rPr lang="en-US" sz="2400" dirty="0" err="1"/>
              <a:t>Sortieralgorithmen</a:t>
            </a:r>
            <a:r>
              <a:rPr lang="en-US" sz="2400" dirty="0"/>
              <a:t> </a:t>
            </a:r>
            <a:r>
              <a:rPr lang="en-US" sz="2400" dirty="0" err="1"/>
              <a:t>sind</a:t>
            </a:r>
            <a:r>
              <a:rPr lang="en-US" sz="2400" dirty="0"/>
              <a:t> </a:t>
            </a:r>
            <a:r>
              <a:rPr lang="en-US" sz="2400" dirty="0" err="1" smtClean="0"/>
              <a:t>nicht</a:t>
            </a:r>
            <a:r>
              <a:rPr lang="en-US" sz="2400" dirty="0" smtClean="0"/>
              <a:t> </a:t>
            </a:r>
            <a:r>
              <a:rPr lang="en-US" sz="2400" dirty="0" err="1" smtClean="0"/>
              <a:t>stabil</a:t>
            </a:r>
            <a:endParaRPr lang="en-US" sz="2400" dirty="0"/>
          </a:p>
          <a:p>
            <a:pPr lvl="1"/>
            <a:r>
              <a:rPr lang="en-US" sz="2000" dirty="0" err="1" smtClean="0"/>
              <a:t>Ausnahme</a:t>
            </a:r>
            <a:r>
              <a:rPr lang="en-US" sz="2000" dirty="0" smtClean="0"/>
              <a:t>: Merge-Sort</a:t>
            </a:r>
            <a:endParaRPr lang="en-US" sz="2000" dirty="0"/>
          </a:p>
          <a:p>
            <a:r>
              <a:rPr lang="en-US" sz="2400" dirty="0" err="1" smtClean="0"/>
              <a:t>Generischer</a:t>
            </a:r>
            <a:r>
              <a:rPr lang="en-US" sz="2400" dirty="0" smtClean="0"/>
              <a:t> </a:t>
            </a:r>
            <a:r>
              <a:rPr lang="en-US" sz="2400" dirty="0" err="1" smtClean="0"/>
              <a:t>Ansatz</a:t>
            </a:r>
            <a:r>
              <a:rPr lang="en-US" sz="2400" dirty="0" smtClean="0"/>
              <a:t>, </a:t>
            </a:r>
            <a:r>
              <a:rPr lang="en-US" sz="2400" dirty="0" err="1" smtClean="0"/>
              <a:t>Stabilität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erzeugen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en-US" sz="2000" dirty="0" err="1" smtClean="0"/>
              <a:t>Verwende</a:t>
            </a:r>
            <a:r>
              <a:rPr lang="en-US" sz="2000" dirty="0" smtClean="0"/>
              <a:t> </a:t>
            </a:r>
            <a:r>
              <a:rPr lang="en-US" sz="2000" dirty="0" err="1" smtClean="0"/>
              <a:t>zwei</a:t>
            </a:r>
            <a:r>
              <a:rPr lang="en-US" sz="2000" dirty="0" smtClean="0"/>
              <a:t> </a:t>
            </a:r>
            <a:r>
              <a:rPr lang="en-US" sz="2000" dirty="0" err="1" smtClean="0"/>
              <a:t>Schlüssel</a:t>
            </a:r>
            <a:r>
              <a:rPr lang="en-US" sz="2000" dirty="0" smtClean="0"/>
              <a:t>, der </a:t>
            </a:r>
            <a:r>
              <a:rPr lang="en-US" sz="2000" dirty="0" err="1" smtClean="0"/>
              <a:t>zweite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der </a:t>
            </a:r>
            <a:r>
              <a:rPr lang="en-US" sz="2000" dirty="0" err="1" smtClean="0"/>
              <a:t>originale</a:t>
            </a:r>
            <a:r>
              <a:rPr lang="en-US" sz="2000" dirty="0" smtClean="0"/>
              <a:t> Index des Elements</a:t>
            </a:r>
            <a:endParaRPr lang="en-US" sz="2000" dirty="0"/>
          </a:p>
          <a:p>
            <a:pPr lvl="1"/>
            <a:r>
              <a:rPr lang="en-US" sz="2000" dirty="0" err="1" smtClean="0"/>
              <a:t>Wenn</a:t>
            </a:r>
            <a:r>
              <a:rPr lang="en-US" sz="2000" dirty="0" smtClean="0"/>
              <a:t> </a:t>
            </a:r>
            <a:r>
              <a:rPr lang="en-US" sz="2000" dirty="0" err="1" smtClean="0"/>
              <a:t>zwei</a:t>
            </a:r>
            <a:r>
              <a:rPr lang="en-US" sz="2000" dirty="0" smtClean="0"/>
              <a:t> </a:t>
            </a:r>
            <a:r>
              <a:rPr lang="en-US" sz="2000" dirty="0" err="1" smtClean="0"/>
              <a:t>Elemente</a:t>
            </a:r>
            <a:r>
              <a:rPr lang="en-US" sz="2000" dirty="0" smtClean="0"/>
              <a:t> </a:t>
            </a:r>
            <a:r>
              <a:rPr lang="en-US" sz="2000" dirty="0" err="1" smtClean="0"/>
              <a:t>gleich</a:t>
            </a:r>
            <a:r>
              <a:rPr lang="en-US" sz="2000" dirty="0" smtClean="0"/>
              <a:t>, </a:t>
            </a:r>
            <a:r>
              <a:rPr lang="en-US" sz="2000" dirty="0" err="1" smtClean="0"/>
              <a:t>vergleiche</a:t>
            </a:r>
            <a:r>
              <a:rPr lang="en-US" sz="2000" dirty="0" smtClean="0"/>
              <a:t> </a:t>
            </a:r>
            <a:r>
              <a:rPr lang="en-US" sz="2000" dirty="0" err="1" smtClean="0"/>
              <a:t>zweite</a:t>
            </a:r>
            <a:r>
              <a:rPr lang="en-US" sz="2000" dirty="0" smtClean="0"/>
              <a:t> </a:t>
            </a:r>
            <a:r>
              <a:rPr lang="en-US" sz="2000" dirty="0" err="1" smtClean="0"/>
              <a:t>Schlüsselkomponenten</a:t>
            </a:r>
            <a:endParaRPr lang="en-US" sz="2000" dirty="0" smtClean="0"/>
          </a:p>
          <a:p>
            <a:pPr lvl="1"/>
            <a:endParaRPr lang="en-US" sz="2000" dirty="0"/>
          </a:p>
          <a:p>
            <a:pPr lvl="1">
              <a:buFontTx/>
              <a:buNone/>
            </a:pPr>
            <a:r>
              <a:rPr lang="en-US" sz="2000" dirty="0" smtClean="0"/>
              <a:t>[5</a:t>
            </a:r>
            <a:r>
              <a:rPr lang="en-US" sz="2000" dirty="0"/>
              <a:t>, 6, 5, 1, 2, 3, 2, </a:t>
            </a:r>
            <a:r>
              <a:rPr lang="en-US" sz="2000" dirty="0" smtClean="0"/>
              <a:t>6]</a:t>
            </a:r>
          </a:p>
          <a:p>
            <a:pPr lvl="1">
              <a:buFontTx/>
              <a:buNone/>
            </a:pPr>
            <a:endParaRPr lang="en-US" sz="2000" dirty="0" smtClean="0"/>
          </a:p>
          <a:p>
            <a:pPr lvl="1">
              <a:buFontTx/>
              <a:buNone/>
            </a:pPr>
            <a:r>
              <a:rPr lang="en-US" sz="2000" dirty="0" smtClean="0"/>
              <a:t>[(</a:t>
            </a:r>
            <a:r>
              <a:rPr lang="en-US" sz="2000" dirty="0"/>
              <a:t>5, </a:t>
            </a:r>
            <a:r>
              <a:rPr lang="en-US" sz="2000" dirty="0">
                <a:solidFill>
                  <a:srgbClr val="990000"/>
                </a:solidFill>
              </a:rPr>
              <a:t>1</a:t>
            </a:r>
            <a:r>
              <a:rPr lang="en-US" sz="2000" dirty="0"/>
              <a:t>), (6, </a:t>
            </a:r>
            <a:r>
              <a:rPr lang="en-US" sz="2000" dirty="0">
                <a:solidFill>
                  <a:srgbClr val="990000"/>
                </a:solidFill>
              </a:rPr>
              <a:t>2</a:t>
            </a:r>
            <a:r>
              <a:rPr lang="en-US" sz="2000" dirty="0"/>
              <a:t>), (5, </a:t>
            </a:r>
            <a:r>
              <a:rPr lang="en-US" sz="2000" dirty="0">
                <a:solidFill>
                  <a:srgbClr val="990000"/>
                </a:solidFill>
              </a:rPr>
              <a:t>3</a:t>
            </a:r>
            <a:r>
              <a:rPr lang="en-US" sz="2000" dirty="0"/>
              <a:t>), (1, </a:t>
            </a:r>
            <a:r>
              <a:rPr lang="en-US" sz="2000" dirty="0">
                <a:solidFill>
                  <a:srgbClr val="990000"/>
                </a:solidFill>
              </a:rPr>
              <a:t>4</a:t>
            </a:r>
            <a:r>
              <a:rPr lang="en-US" sz="2000" dirty="0"/>
              <a:t>), (2, </a:t>
            </a:r>
            <a:r>
              <a:rPr lang="en-US" sz="2000" dirty="0">
                <a:solidFill>
                  <a:srgbClr val="990000"/>
                </a:solidFill>
              </a:rPr>
              <a:t>5</a:t>
            </a:r>
            <a:r>
              <a:rPr lang="en-US" sz="2000" dirty="0"/>
              <a:t>), (3, </a:t>
            </a:r>
            <a:r>
              <a:rPr lang="en-US" sz="2000" dirty="0">
                <a:solidFill>
                  <a:srgbClr val="990000"/>
                </a:solidFill>
              </a:rPr>
              <a:t>6</a:t>
            </a:r>
            <a:r>
              <a:rPr lang="en-US" sz="2000" dirty="0"/>
              <a:t>), (2, </a:t>
            </a:r>
            <a:r>
              <a:rPr lang="en-US" sz="2000" dirty="0">
                <a:solidFill>
                  <a:srgbClr val="990000"/>
                </a:solidFill>
              </a:rPr>
              <a:t>7</a:t>
            </a:r>
            <a:r>
              <a:rPr lang="en-US" sz="2000" dirty="0"/>
              <a:t>), (6, </a:t>
            </a:r>
            <a:r>
              <a:rPr lang="en-US" sz="2000" dirty="0">
                <a:solidFill>
                  <a:srgbClr val="990000"/>
                </a:solidFill>
              </a:rPr>
              <a:t>8</a:t>
            </a:r>
            <a:r>
              <a:rPr lang="en-US" sz="2000" dirty="0" smtClean="0"/>
              <a:t>)]</a:t>
            </a:r>
            <a:endParaRPr lang="en-US" sz="2000" dirty="0"/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>
            <a:off x="1295400" y="5867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18" name="Line 6"/>
          <p:cNvSpPr>
            <a:spLocks noChangeShapeType="1"/>
          </p:cNvSpPr>
          <p:nvPr/>
        </p:nvSpPr>
        <p:spPr bwMode="auto">
          <a:xfrm flipH="1">
            <a:off x="1905000" y="5867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19" name="Line 7"/>
          <p:cNvSpPr>
            <a:spLocks noChangeShapeType="1"/>
          </p:cNvSpPr>
          <p:nvPr/>
        </p:nvSpPr>
        <p:spPr bwMode="auto">
          <a:xfrm>
            <a:off x="4191000" y="5867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 flipV="1">
            <a:off x="4800600" y="5867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1143000" y="6324600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(5, </a:t>
            </a:r>
            <a:r>
              <a:rPr lang="en-US">
                <a:solidFill>
                  <a:srgbClr val="990000"/>
                </a:solidFill>
              </a:rPr>
              <a:t>1</a:t>
            </a:r>
            <a:r>
              <a:rPr lang="en-US"/>
              <a:t>) &lt; (5, </a:t>
            </a:r>
            <a:r>
              <a:rPr lang="en-US">
                <a:solidFill>
                  <a:srgbClr val="990000"/>
                </a:solidFill>
              </a:rPr>
              <a:t>3</a:t>
            </a:r>
            <a:r>
              <a:rPr lang="en-US"/>
              <a:t>)</a:t>
            </a:r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4108450" y="6248400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(2, </a:t>
            </a:r>
            <a:r>
              <a:rPr lang="en-US">
                <a:solidFill>
                  <a:srgbClr val="990000"/>
                </a:solidFill>
              </a:rPr>
              <a:t>5</a:t>
            </a:r>
            <a:r>
              <a:rPr lang="en-US"/>
              <a:t>) &lt; (2, </a:t>
            </a:r>
            <a:r>
              <a:rPr lang="en-US">
                <a:solidFill>
                  <a:srgbClr val="990000"/>
                </a:solidFill>
              </a:rPr>
              <a:t>7</a:t>
            </a:r>
            <a:r>
              <a:rPr lang="en-US"/>
              <a:t>)</a:t>
            </a:r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764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20378"/>
          </a:xfrm>
        </p:spPr>
        <p:txBody>
          <a:bodyPr/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man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große</a:t>
            </a:r>
            <a:r>
              <a:rPr lang="en-US" dirty="0" smtClean="0"/>
              <a:t> </a:t>
            </a:r>
            <a:r>
              <a:rPr lang="en-US" dirty="0" err="1" smtClean="0"/>
              <a:t>Zahlen</a:t>
            </a:r>
            <a:r>
              <a:rPr lang="en-US" dirty="0" smtClean="0"/>
              <a:t> </a:t>
            </a:r>
            <a:r>
              <a:rPr lang="en-US" dirty="0" err="1" smtClean="0"/>
              <a:t>sortieren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198099109123518183599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340199540380128115295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384700101594539614696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382408360201039258538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614386507628681328936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738148652090990369197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987084087096653020299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185664124421234516454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785392075747859131885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530995223593137397354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267057490443618111767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795293581914837377527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815501764221221110674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142522204403312937607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718098797338329180836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856504702326654684056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982119770959427525245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528076153239047050820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305445639847201611168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 smtClean="0"/>
              <a:t>478334240651199238019</a:t>
            </a:r>
            <a:endParaRPr lang="en-US" sz="1400" dirty="0"/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2987824" y="1124744"/>
            <a:ext cx="5638800" cy="572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 err="1" smtClean="0"/>
              <a:t>Zahlen</a:t>
            </a:r>
            <a:r>
              <a:rPr lang="en-US" dirty="0" smtClean="0"/>
              <a:t> </a:t>
            </a:r>
            <a:r>
              <a:rPr lang="en-US" dirty="0" err="1" smtClean="0"/>
              <a:t>dieser</a:t>
            </a:r>
            <a:r>
              <a:rPr lang="en-US" dirty="0" smtClean="0"/>
              <a:t> Art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groß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den Integer-</a:t>
            </a:r>
            <a:r>
              <a:rPr lang="en-US" dirty="0" err="1" smtClean="0"/>
              <a:t>Datentyp</a:t>
            </a:r>
            <a:r>
              <a:rPr lang="en-US" dirty="0" smtClean="0"/>
              <a:t>,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Zeichenkette</a:t>
            </a:r>
            <a:r>
              <a:rPr lang="en-US" dirty="0" smtClean="0"/>
              <a:t> </a:t>
            </a:r>
            <a:r>
              <a:rPr lang="en-US" dirty="0" err="1" smtClean="0"/>
              <a:t>repräsentiert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Verwende</a:t>
            </a:r>
            <a:r>
              <a:rPr lang="en-US" dirty="0" smtClean="0"/>
              <a:t> </a:t>
            </a:r>
            <a:r>
              <a:rPr lang="en-US" dirty="0" err="1" smtClean="0"/>
              <a:t>vergleichsbasiertes</a:t>
            </a:r>
            <a:r>
              <a:rPr lang="en-US" dirty="0" smtClean="0"/>
              <a:t> </a:t>
            </a:r>
            <a:r>
              <a:rPr lang="en-US" dirty="0" err="1" smtClean="0"/>
              <a:t>Sortieren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Zeichenkettenvergleichsfunktion</a:t>
            </a:r>
            <a:endParaRPr lang="en-US" dirty="0"/>
          </a:p>
          <a:p>
            <a:endParaRPr lang="en-US" dirty="0"/>
          </a:p>
          <a:p>
            <a:r>
              <a:rPr lang="en-US" dirty="0" smtClean="0">
                <a:solidFill>
                  <a:srgbClr val="0000CC"/>
                </a:solidFill>
              </a:rPr>
              <a:t>if A</a:t>
            </a:r>
            <a:r>
              <a:rPr lang="en-US" dirty="0">
                <a:solidFill>
                  <a:srgbClr val="0000CC"/>
                </a:solidFill>
              </a:rPr>
              <a:t>[</a:t>
            </a:r>
            <a:r>
              <a:rPr lang="en-US" dirty="0" err="1">
                <a:solidFill>
                  <a:srgbClr val="0000CC"/>
                </a:solidFill>
              </a:rPr>
              <a:t>i</a:t>
            </a:r>
            <a:r>
              <a:rPr lang="en-US" dirty="0">
                <a:solidFill>
                  <a:srgbClr val="0000CC"/>
                </a:solidFill>
              </a:rPr>
              <a:t>] &lt; A[j</a:t>
            </a:r>
            <a:r>
              <a:rPr lang="en-US" dirty="0" smtClean="0">
                <a:solidFill>
                  <a:srgbClr val="0000CC"/>
                </a:solidFill>
              </a:rPr>
              <a:t>]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>
                <a:solidFill>
                  <a:srgbClr val="0000CC"/>
                </a:solidFill>
              </a:rPr>
              <a:t>if </a:t>
            </a:r>
            <a:r>
              <a:rPr lang="en-US" dirty="0" err="1" smtClean="0">
                <a:solidFill>
                  <a:srgbClr val="0000CC"/>
                </a:solidFill>
              </a:rPr>
              <a:t>vergleiche</a:t>
            </a:r>
            <a:r>
              <a:rPr lang="en-US" dirty="0" smtClean="0">
                <a:solidFill>
                  <a:srgbClr val="0000CC"/>
                </a:solidFill>
              </a:rPr>
              <a:t>(</a:t>
            </a:r>
            <a:r>
              <a:rPr lang="en-US" dirty="0">
                <a:solidFill>
                  <a:srgbClr val="0000CC"/>
                </a:solidFill>
              </a:rPr>
              <a:t>A[</a:t>
            </a:r>
            <a:r>
              <a:rPr lang="en-US" dirty="0" err="1">
                <a:solidFill>
                  <a:srgbClr val="0000CC"/>
                </a:solidFill>
              </a:rPr>
              <a:t>i</a:t>
            </a:r>
            <a:r>
              <a:rPr lang="en-US" dirty="0">
                <a:solidFill>
                  <a:srgbClr val="0000CC"/>
                </a:solidFill>
              </a:rPr>
              <a:t>], A[j]) &lt; </a:t>
            </a:r>
            <a:r>
              <a:rPr lang="en-US" dirty="0" smtClean="0">
                <a:solidFill>
                  <a:srgbClr val="0000CC"/>
                </a:solidFill>
              </a:rPr>
              <a:t>0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endParaRPr lang="en-US" dirty="0"/>
          </a:p>
          <a:p>
            <a:endParaRPr lang="en-US" dirty="0" smtClean="0">
              <a:solidFill>
                <a:srgbClr val="990000"/>
              </a:solidFill>
            </a:endParaRPr>
          </a:p>
          <a:p>
            <a:r>
              <a:rPr lang="en-US" sz="1600" b="1" dirty="0" smtClean="0">
                <a:solidFill>
                  <a:srgbClr val="990000"/>
                </a:solidFill>
              </a:rPr>
              <a:t>function</a:t>
            </a:r>
            <a:r>
              <a:rPr lang="en-US" sz="1600" dirty="0" smtClean="0">
                <a:solidFill>
                  <a:srgbClr val="990000"/>
                </a:solidFill>
              </a:rPr>
              <a:t> </a:t>
            </a:r>
            <a:r>
              <a:rPr lang="en-US" sz="1600" dirty="0" err="1" smtClean="0">
                <a:solidFill>
                  <a:srgbClr val="990000"/>
                </a:solidFill>
              </a:rPr>
              <a:t>vergleiche</a:t>
            </a:r>
            <a:r>
              <a:rPr lang="en-US" sz="1600" dirty="0" smtClean="0">
                <a:solidFill>
                  <a:srgbClr val="990000"/>
                </a:solidFill>
              </a:rPr>
              <a:t>(</a:t>
            </a:r>
            <a:r>
              <a:rPr lang="en-US" sz="1600" dirty="0">
                <a:solidFill>
                  <a:srgbClr val="990000"/>
                </a:solidFill>
              </a:rPr>
              <a:t>s, t)</a:t>
            </a:r>
          </a:p>
          <a:p>
            <a:r>
              <a:rPr lang="en-US" sz="1600" dirty="0">
                <a:solidFill>
                  <a:srgbClr val="990000"/>
                </a:solidFill>
              </a:rPr>
              <a:t>   </a:t>
            </a:r>
            <a:r>
              <a:rPr lang="en-US" sz="1600" b="1" dirty="0">
                <a:solidFill>
                  <a:srgbClr val="990000"/>
                </a:solidFill>
              </a:rPr>
              <a:t>for</a:t>
            </a:r>
            <a:r>
              <a:rPr lang="en-US" sz="1600" dirty="0">
                <a:solidFill>
                  <a:srgbClr val="990000"/>
                </a:solidFill>
              </a:rPr>
              <a:t> </a:t>
            </a:r>
            <a:r>
              <a:rPr lang="en-US" sz="1600" dirty="0" err="1">
                <a:solidFill>
                  <a:srgbClr val="990000"/>
                </a:solidFill>
              </a:rPr>
              <a:t>i</a:t>
            </a:r>
            <a:r>
              <a:rPr lang="en-US" sz="1600" dirty="0">
                <a:solidFill>
                  <a:srgbClr val="990000"/>
                </a:solidFill>
              </a:rPr>
              <a:t> = 1 </a:t>
            </a:r>
            <a:r>
              <a:rPr lang="en-US" sz="1600" b="1" dirty="0">
                <a:solidFill>
                  <a:srgbClr val="990000"/>
                </a:solidFill>
              </a:rPr>
              <a:t>to</a:t>
            </a:r>
            <a:r>
              <a:rPr lang="en-US" sz="1600" dirty="0">
                <a:solidFill>
                  <a:srgbClr val="990000"/>
                </a:solidFill>
              </a:rPr>
              <a:t> </a:t>
            </a:r>
            <a:r>
              <a:rPr lang="en-US" sz="1600" dirty="0" smtClean="0">
                <a:solidFill>
                  <a:srgbClr val="990000"/>
                </a:solidFill>
              </a:rPr>
              <a:t>max( { length</a:t>
            </a:r>
            <a:r>
              <a:rPr lang="en-US" sz="1600" dirty="0">
                <a:solidFill>
                  <a:srgbClr val="990000"/>
                </a:solidFill>
              </a:rPr>
              <a:t>(s</a:t>
            </a:r>
            <a:r>
              <a:rPr lang="en-US" sz="1600" dirty="0" smtClean="0">
                <a:solidFill>
                  <a:srgbClr val="990000"/>
                </a:solidFill>
              </a:rPr>
              <a:t>), length(t) } ) </a:t>
            </a:r>
            <a:r>
              <a:rPr lang="en-US" sz="1600" b="1" dirty="0" smtClean="0">
                <a:solidFill>
                  <a:srgbClr val="990000"/>
                </a:solidFill>
              </a:rPr>
              <a:t>do</a:t>
            </a:r>
            <a:endParaRPr lang="en-US" sz="1600" b="1" dirty="0">
              <a:solidFill>
                <a:srgbClr val="990000"/>
              </a:solidFill>
            </a:endParaRPr>
          </a:p>
          <a:p>
            <a:r>
              <a:rPr lang="en-US" sz="1600" dirty="0">
                <a:solidFill>
                  <a:srgbClr val="990000"/>
                </a:solidFill>
              </a:rPr>
              <a:t>      </a:t>
            </a:r>
            <a:r>
              <a:rPr lang="en-US" sz="1600" b="1" dirty="0">
                <a:solidFill>
                  <a:srgbClr val="990000"/>
                </a:solidFill>
              </a:rPr>
              <a:t>if</a:t>
            </a:r>
            <a:r>
              <a:rPr lang="en-US" sz="1600" dirty="0">
                <a:solidFill>
                  <a:srgbClr val="990000"/>
                </a:solidFill>
              </a:rPr>
              <a:t> </a:t>
            </a:r>
            <a:r>
              <a:rPr lang="en-US" sz="1600" dirty="0" smtClean="0">
                <a:solidFill>
                  <a:srgbClr val="990000"/>
                </a:solidFill>
              </a:rPr>
              <a:t>s</a:t>
            </a:r>
            <a:r>
              <a:rPr lang="en-US" sz="1600" dirty="0">
                <a:solidFill>
                  <a:srgbClr val="990000"/>
                </a:solidFill>
              </a:rPr>
              <a:t>[</a:t>
            </a:r>
            <a:r>
              <a:rPr lang="en-US" sz="1600" dirty="0" err="1">
                <a:solidFill>
                  <a:srgbClr val="990000"/>
                </a:solidFill>
              </a:rPr>
              <a:t>i</a:t>
            </a:r>
            <a:r>
              <a:rPr lang="en-US" sz="1600" dirty="0">
                <a:solidFill>
                  <a:srgbClr val="990000"/>
                </a:solidFill>
              </a:rPr>
              <a:t>] &lt; t[</a:t>
            </a:r>
            <a:r>
              <a:rPr lang="en-US" sz="1600" dirty="0" err="1">
                <a:solidFill>
                  <a:srgbClr val="990000"/>
                </a:solidFill>
              </a:rPr>
              <a:t>i</a:t>
            </a:r>
            <a:r>
              <a:rPr lang="en-US" sz="1600" dirty="0" smtClean="0">
                <a:solidFill>
                  <a:srgbClr val="990000"/>
                </a:solidFill>
              </a:rPr>
              <a:t>] </a:t>
            </a:r>
            <a:r>
              <a:rPr lang="en-US" sz="1600" b="1" dirty="0" smtClean="0">
                <a:solidFill>
                  <a:srgbClr val="990000"/>
                </a:solidFill>
              </a:rPr>
              <a:t>then</a:t>
            </a:r>
          </a:p>
          <a:p>
            <a:r>
              <a:rPr lang="en-US" sz="1600" dirty="0" smtClean="0">
                <a:solidFill>
                  <a:srgbClr val="990000"/>
                </a:solidFill>
              </a:rPr>
              <a:t>         </a:t>
            </a:r>
            <a:r>
              <a:rPr lang="en-US" sz="1600" b="1" dirty="0" smtClean="0">
                <a:solidFill>
                  <a:srgbClr val="990000"/>
                </a:solidFill>
              </a:rPr>
              <a:t>return</a:t>
            </a:r>
            <a:r>
              <a:rPr lang="en-US" sz="1600" dirty="0" smtClean="0">
                <a:solidFill>
                  <a:srgbClr val="990000"/>
                </a:solidFill>
              </a:rPr>
              <a:t> </a:t>
            </a:r>
            <a:r>
              <a:rPr lang="en-US" sz="1600" dirty="0">
                <a:solidFill>
                  <a:srgbClr val="990000"/>
                </a:solidFill>
              </a:rPr>
              <a:t>-</a:t>
            </a:r>
            <a:r>
              <a:rPr lang="en-US" sz="1600" dirty="0" smtClean="0">
                <a:solidFill>
                  <a:srgbClr val="990000"/>
                </a:solidFill>
              </a:rPr>
              <a:t>1</a:t>
            </a:r>
            <a:endParaRPr lang="en-US" sz="1600" dirty="0">
              <a:solidFill>
                <a:srgbClr val="990000"/>
              </a:solidFill>
            </a:endParaRPr>
          </a:p>
          <a:p>
            <a:r>
              <a:rPr lang="en-US" sz="1600" dirty="0">
                <a:solidFill>
                  <a:srgbClr val="990000"/>
                </a:solidFill>
              </a:rPr>
              <a:t>      </a:t>
            </a:r>
            <a:r>
              <a:rPr lang="en-US" sz="1600" dirty="0" smtClean="0">
                <a:solidFill>
                  <a:srgbClr val="990000"/>
                </a:solidFill>
              </a:rPr>
              <a:t>   </a:t>
            </a:r>
            <a:r>
              <a:rPr lang="en-US" sz="1600" b="1" dirty="0" smtClean="0">
                <a:solidFill>
                  <a:srgbClr val="990000"/>
                </a:solidFill>
              </a:rPr>
              <a:t>else</a:t>
            </a:r>
            <a:r>
              <a:rPr lang="en-US" sz="1600" dirty="0" smtClean="0">
                <a:solidFill>
                  <a:srgbClr val="990000"/>
                </a:solidFill>
              </a:rPr>
              <a:t> </a:t>
            </a:r>
            <a:r>
              <a:rPr lang="en-US" sz="1600" b="1" dirty="0">
                <a:solidFill>
                  <a:srgbClr val="990000"/>
                </a:solidFill>
              </a:rPr>
              <a:t>if</a:t>
            </a:r>
            <a:r>
              <a:rPr lang="en-US" sz="1600" dirty="0">
                <a:solidFill>
                  <a:srgbClr val="990000"/>
                </a:solidFill>
              </a:rPr>
              <a:t> </a:t>
            </a:r>
            <a:r>
              <a:rPr lang="en-US" sz="1600" dirty="0" smtClean="0">
                <a:solidFill>
                  <a:srgbClr val="990000"/>
                </a:solidFill>
              </a:rPr>
              <a:t>s</a:t>
            </a:r>
            <a:r>
              <a:rPr lang="en-US" sz="1600" dirty="0">
                <a:solidFill>
                  <a:srgbClr val="990000"/>
                </a:solidFill>
              </a:rPr>
              <a:t>[</a:t>
            </a:r>
            <a:r>
              <a:rPr lang="en-US" sz="1600" dirty="0" err="1">
                <a:solidFill>
                  <a:srgbClr val="990000"/>
                </a:solidFill>
              </a:rPr>
              <a:t>i</a:t>
            </a:r>
            <a:r>
              <a:rPr lang="en-US" sz="1600" dirty="0">
                <a:solidFill>
                  <a:srgbClr val="990000"/>
                </a:solidFill>
              </a:rPr>
              <a:t>] &gt; t[</a:t>
            </a:r>
            <a:r>
              <a:rPr lang="en-US" sz="1600" dirty="0" err="1">
                <a:solidFill>
                  <a:srgbClr val="990000"/>
                </a:solidFill>
              </a:rPr>
              <a:t>i</a:t>
            </a:r>
            <a:r>
              <a:rPr lang="en-US" sz="1600" dirty="0" smtClean="0">
                <a:solidFill>
                  <a:srgbClr val="990000"/>
                </a:solidFill>
              </a:rPr>
              <a:t>] </a:t>
            </a:r>
            <a:r>
              <a:rPr lang="en-US" sz="1600" b="1" dirty="0" smtClean="0">
                <a:solidFill>
                  <a:srgbClr val="990000"/>
                </a:solidFill>
              </a:rPr>
              <a:t>then</a:t>
            </a:r>
          </a:p>
          <a:p>
            <a:r>
              <a:rPr lang="en-US" sz="1600" dirty="0">
                <a:solidFill>
                  <a:srgbClr val="990000"/>
                </a:solidFill>
              </a:rPr>
              <a:t> </a:t>
            </a:r>
            <a:r>
              <a:rPr lang="en-US" sz="1600" dirty="0" smtClean="0">
                <a:solidFill>
                  <a:srgbClr val="990000"/>
                </a:solidFill>
              </a:rPr>
              <a:t>                    </a:t>
            </a:r>
            <a:r>
              <a:rPr lang="en-US" sz="1600" b="1" dirty="0" smtClean="0">
                <a:solidFill>
                  <a:srgbClr val="990000"/>
                </a:solidFill>
              </a:rPr>
              <a:t>return</a:t>
            </a:r>
            <a:r>
              <a:rPr lang="en-US" sz="1600" dirty="0" smtClean="0">
                <a:solidFill>
                  <a:srgbClr val="990000"/>
                </a:solidFill>
              </a:rPr>
              <a:t> 1</a:t>
            </a:r>
            <a:endParaRPr lang="en-US" sz="1600" dirty="0">
              <a:solidFill>
                <a:srgbClr val="990000"/>
              </a:solidFill>
            </a:endParaRPr>
          </a:p>
          <a:p>
            <a:r>
              <a:rPr lang="en-US" sz="1600" dirty="0">
                <a:solidFill>
                  <a:srgbClr val="990000"/>
                </a:solidFill>
              </a:rPr>
              <a:t>   </a:t>
            </a:r>
            <a:r>
              <a:rPr lang="en-US" sz="1600" b="1" dirty="0">
                <a:solidFill>
                  <a:srgbClr val="990000"/>
                </a:solidFill>
              </a:rPr>
              <a:t>return</a:t>
            </a:r>
            <a:r>
              <a:rPr lang="en-US" sz="1600" dirty="0">
                <a:solidFill>
                  <a:srgbClr val="990000"/>
                </a:solidFill>
              </a:rPr>
              <a:t> </a:t>
            </a:r>
            <a:r>
              <a:rPr lang="en-US" sz="1600" dirty="0" smtClean="0">
                <a:solidFill>
                  <a:srgbClr val="990000"/>
                </a:solidFill>
              </a:rPr>
              <a:t>0</a:t>
            </a:r>
            <a:endParaRPr lang="en-US" sz="1600" dirty="0">
              <a:solidFill>
                <a:srgbClr val="990000"/>
              </a:solidFill>
            </a:endParaRPr>
          </a:p>
          <a:p>
            <a:endParaRPr lang="en-US" dirty="0" smtClean="0"/>
          </a:p>
          <a:p>
            <a:r>
              <a:rPr lang="de-DE" dirty="0" smtClean="0"/>
              <a:t>Was sind die Kosten des Vergleichs von zwei Zeichenketten der Länge d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  <a:p>
            <a:r>
              <a:rPr lang="en-US" sz="2400" dirty="0" err="1" smtClean="0"/>
              <a:t>Gesamtkosten</a:t>
            </a:r>
            <a:r>
              <a:rPr lang="en-US" sz="2400" dirty="0" smtClean="0"/>
              <a:t>: </a:t>
            </a:r>
            <a:r>
              <a:rPr lang="el-GR" sz="2400" dirty="0">
                <a:cs typeface="Arial" charset="0"/>
              </a:rPr>
              <a:t>Θ</a:t>
            </a:r>
            <a:r>
              <a:rPr lang="en-US" sz="2400" dirty="0"/>
              <a:t>(d n log n)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5940152" y="5564088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2400" dirty="0"/>
              <a:t>Θ</a:t>
            </a:r>
            <a:r>
              <a:rPr lang="en-US" sz="2400" dirty="0"/>
              <a:t>(d)</a:t>
            </a:r>
            <a:endParaRPr lang="el-GR" sz="2400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47</a:t>
            </a:fld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827584" y="5590981"/>
            <a:ext cx="163792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/>
              <a:t>Jede</a:t>
            </a:r>
            <a:r>
              <a:rPr lang="en-US" sz="1100" dirty="0"/>
              <a:t> </a:t>
            </a:r>
            <a:r>
              <a:rPr lang="en-US" sz="1100" dirty="0" err="1"/>
              <a:t>Zeile</a:t>
            </a:r>
            <a:r>
              <a:rPr lang="en-US" sz="1100" dirty="0"/>
              <a:t> </a:t>
            </a:r>
            <a:r>
              <a:rPr lang="en-US" sz="1100" dirty="0" err="1" smtClean="0"/>
              <a:t>sei</a:t>
            </a:r>
            <a:r>
              <a:rPr lang="en-US" sz="1100" dirty="0" smtClean="0"/>
              <a:t> </a:t>
            </a:r>
            <a:r>
              <a:rPr lang="en-US" sz="1100" dirty="0" err="1" smtClean="0"/>
              <a:t>eine</a:t>
            </a:r>
            <a:r>
              <a:rPr lang="en-US" sz="1100" dirty="0" smtClean="0"/>
              <a:t> </a:t>
            </a:r>
            <a:br>
              <a:rPr lang="en-US" sz="1100" dirty="0" smtClean="0"/>
            </a:br>
            <a:r>
              <a:rPr lang="en-US" sz="1100" dirty="0" smtClean="0"/>
              <a:t>“</a:t>
            </a:r>
            <a:r>
              <a:rPr lang="en-US" sz="1100" dirty="0" err="1" smtClean="0"/>
              <a:t>lange</a:t>
            </a:r>
            <a:r>
              <a:rPr lang="en-US" sz="1100" dirty="0" smtClean="0"/>
              <a:t>” </a:t>
            </a:r>
            <a:r>
              <a:rPr lang="en-US" sz="1100" dirty="0" err="1" smtClean="0"/>
              <a:t>Zahl</a:t>
            </a:r>
            <a:r>
              <a:rPr lang="en-US" sz="1100" dirty="0" smtClean="0"/>
              <a:t>, </a:t>
            </a:r>
            <a:r>
              <a:rPr lang="en-US" sz="1100" dirty="0" err="1" smtClean="0"/>
              <a:t>eine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err="1" smtClean="0"/>
              <a:t>Gensequenz</a:t>
            </a:r>
            <a:r>
              <a:rPr lang="en-US" sz="1100" dirty="0"/>
              <a:t> </a:t>
            </a:r>
            <a:r>
              <a:rPr lang="en-US" sz="1100" dirty="0" err="1" smtClean="0"/>
              <a:t>oder</a:t>
            </a:r>
            <a:r>
              <a:rPr lang="en-US" sz="1100" dirty="0" smtClean="0"/>
              <a:t>….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30570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Radix-Sort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Ähnlich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das </a:t>
            </a:r>
            <a:r>
              <a:rPr lang="en-US" dirty="0" err="1" smtClean="0"/>
              <a:t>Sortieren</a:t>
            </a:r>
            <a:r>
              <a:rPr lang="en-US" dirty="0" smtClean="0"/>
              <a:t> von </a:t>
            </a:r>
            <a:r>
              <a:rPr lang="en-US" dirty="0" err="1" smtClean="0"/>
              <a:t>Adressbüchern</a:t>
            </a:r>
            <a:endParaRPr lang="en-US" dirty="0"/>
          </a:p>
          <a:p>
            <a:r>
              <a:rPr lang="en-US" dirty="0" err="1" smtClean="0"/>
              <a:t>Behandle</a:t>
            </a:r>
            <a:r>
              <a:rPr lang="en-US" dirty="0" smtClean="0"/>
              <a:t> </a:t>
            </a:r>
            <a:r>
              <a:rPr lang="en-US" dirty="0" err="1" smtClean="0"/>
              <a:t>jede</a:t>
            </a:r>
            <a:r>
              <a:rPr lang="en-US" dirty="0" smtClean="0"/>
              <a:t> </a:t>
            </a:r>
            <a:r>
              <a:rPr lang="en-US" dirty="0" err="1" smtClean="0"/>
              <a:t>Zahl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Sortierschlüssel</a:t>
            </a:r>
            <a:endParaRPr lang="en-US" dirty="0"/>
          </a:p>
          <a:p>
            <a:r>
              <a:rPr lang="en-US" dirty="0" err="1" smtClean="0"/>
              <a:t>Starte</a:t>
            </a:r>
            <a:r>
              <a:rPr lang="en-US" dirty="0" smtClean="0"/>
              <a:t> </a:t>
            </a:r>
            <a:r>
              <a:rPr lang="en-US" dirty="0" err="1" smtClean="0"/>
              <a:t>vom</a:t>
            </a:r>
            <a:r>
              <a:rPr lang="en-US" dirty="0" smtClean="0"/>
              <a:t> Least-significant-Bit</a:t>
            </a:r>
            <a:endParaRPr lang="en-US" dirty="0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2438400" y="3828802"/>
            <a:ext cx="3886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198099109123518183599</a:t>
            </a:r>
          </a:p>
          <a:p>
            <a:r>
              <a:rPr lang="en-US" sz="2400"/>
              <a:t>340199540380128115295</a:t>
            </a:r>
          </a:p>
          <a:p>
            <a:r>
              <a:rPr lang="en-US" sz="2400"/>
              <a:t>384700101594539614696</a:t>
            </a:r>
          </a:p>
          <a:p>
            <a:r>
              <a:rPr lang="en-US" sz="2400"/>
              <a:t>382408360201039258538</a:t>
            </a:r>
          </a:p>
          <a:p>
            <a:r>
              <a:rPr lang="en-US" sz="2400"/>
              <a:t>614386507628681328936</a:t>
            </a:r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2590800" y="346526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1752600" y="3019177"/>
            <a:ext cx="193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Most significant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4911868" y="2996952"/>
            <a:ext cx="2005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Least significant</a:t>
            </a:r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5750068" y="346526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2339752" y="609329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 smtClean="0">
                <a:solidFill>
                  <a:srgbClr val="0000FF"/>
                </a:solidFill>
              </a:rPr>
              <a:t>Radix-</a:t>
            </a:r>
            <a:r>
              <a:rPr lang="de-DE" sz="1400" dirty="0" err="1" smtClean="0">
                <a:solidFill>
                  <a:srgbClr val="0000FF"/>
                </a:solidFill>
              </a:rPr>
              <a:t>Sort</a:t>
            </a:r>
            <a:r>
              <a:rPr lang="de-DE" sz="1400" dirty="0" smtClean="0">
                <a:solidFill>
                  <a:srgbClr val="0000FF"/>
                </a:solidFill>
              </a:rPr>
              <a:t> wurde schon </a:t>
            </a:r>
            <a:r>
              <a:rPr lang="de-DE" sz="1400" b="1" dirty="0" smtClean="0">
                <a:solidFill>
                  <a:srgbClr val="FF0000"/>
                </a:solidFill>
              </a:rPr>
              <a:t>1887</a:t>
            </a:r>
            <a:r>
              <a:rPr lang="de-DE" sz="1400" dirty="0" smtClean="0">
                <a:solidFill>
                  <a:srgbClr val="0000FF"/>
                </a:solidFill>
              </a:rPr>
              <a:t> in Arbeiten von Herman </a:t>
            </a:r>
            <a:r>
              <a:rPr lang="de-DE" sz="1400" dirty="0">
                <a:solidFill>
                  <a:srgbClr val="0000FF"/>
                </a:solidFill>
              </a:rPr>
              <a:t>Hollerith </a:t>
            </a:r>
            <a:r>
              <a:rPr lang="de-DE" sz="1400" dirty="0" smtClean="0">
                <a:solidFill>
                  <a:srgbClr val="0000FF"/>
                </a:solidFill>
              </a:rPr>
              <a:t>zu Volkszählungsmaschinen verwendet</a:t>
            </a:r>
            <a:endParaRPr lang="de-DE" sz="1400" dirty="0">
              <a:solidFill>
                <a:srgbClr val="0000FF"/>
              </a:solidFill>
            </a:endParaRPr>
          </a:p>
        </p:txBody>
      </p:sp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48</a:t>
            </a:fld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6372200" y="4293096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Jede</a:t>
            </a:r>
            <a:r>
              <a:rPr lang="en-US" dirty="0"/>
              <a:t> </a:t>
            </a:r>
            <a:r>
              <a:rPr lang="en-US" dirty="0" err="1"/>
              <a:t>Zeile</a:t>
            </a:r>
            <a:r>
              <a:rPr lang="en-US" dirty="0"/>
              <a:t> </a:t>
            </a:r>
            <a:r>
              <a:rPr lang="en-US" dirty="0" err="1"/>
              <a:t>entspricht</a:t>
            </a:r>
            <a:r>
              <a:rPr lang="en-US" dirty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“</a:t>
            </a:r>
            <a:r>
              <a:rPr lang="en-US" dirty="0" err="1" smtClean="0"/>
              <a:t>langen</a:t>
            </a:r>
            <a:r>
              <a:rPr lang="en-US" dirty="0" smtClean="0"/>
              <a:t>” </a:t>
            </a:r>
            <a:r>
              <a:rPr lang="en-US" dirty="0" err="1"/>
              <a:t>Zahl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90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</a:t>
            </a:r>
            <a:r>
              <a:rPr lang="en-US" dirty="0" smtClean="0"/>
              <a:t>Sort: Illustration</a:t>
            </a:r>
            <a:endParaRPr lang="en-US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vereinfachtes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Jede</a:t>
            </a:r>
            <a:r>
              <a:rPr lang="en-US" dirty="0" smtClean="0"/>
              <a:t> </a:t>
            </a:r>
            <a:r>
              <a:rPr lang="en-US" dirty="0" err="1" smtClean="0"/>
              <a:t>Zeile</a:t>
            </a:r>
            <a:r>
              <a:rPr lang="en-US" dirty="0" smtClean="0"/>
              <a:t> </a:t>
            </a:r>
            <a:r>
              <a:rPr lang="en-US" dirty="0" err="1" smtClean="0"/>
              <a:t>entspricht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langen</a:t>
            </a:r>
            <a:r>
              <a:rPr lang="en-US" dirty="0" smtClean="0"/>
              <a:t> </a:t>
            </a:r>
            <a:r>
              <a:rPr lang="en-US" dirty="0" err="1" smtClean="0"/>
              <a:t>Zahl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6172200" y="1676400"/>
            <a:ext cx="81915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" action="ppaction://hlinkfile"/>
              </a:rPr>
              <a:t>7  4  2</a:t>
            </a:r>
          </a:p>
          <a:p>
            <a:r>
              <a:rPr lang="en-US">
                <a:hlinkClick r:id="" action="ppaction://hlinkfile"/>
              </a:rPr>
              <a:t>7  4  8</a:t>
            </a:r>
          </a:p>
          <a:p>
            <a:r>
              <a:rPr lang="en-US">
                <a:hlinkClick r:id="" action="ppaction://hlinkfile"/>
              </a:rPr>
              <a:t>0  5  4</a:t>
            </a:r>
          </a:p>
          <a:p>
            <a:r>
              <a:rPr lang="en-US">
                <a:hlinkClick r:id="" action="ppaction://hlinkfile"/>
              </a:rPr>
              <a:t>6  8  8</a:t>
            </a:r>
          </a:p>
          <a:p>
            <a:r>
              <a:rPr lang="en-US">
                <a:hlinkClick r:id="" action="ppaction://hlinkfile"/>
              </a:rPr>
              <a:t>4  1  2</a:t>
            </a:r>
          </a:p>
          <a:p>
            <a:r>
              <a:rPr lang="en-US">
                <a:hlinkClick r:id="" action="ppaction://hlinkfile"/>
              </a:rPr>
              <a:t>2  3  0</a:t>
            </a:r>
          </a:p>
          <a:p>
            <a:r>
              <a:rPr lang="en-US">
                <a:hlinkClick r:id="" action="ppaction://hlinkfile"/>
              </a:rPr>
              <a:t>9  3  5</a:t>
            </a:r>
          </a:p>
          <a:p>
            <a:r>
              <a:rPr lang="en-US">
                <a:hlinkClick r:id="" action="ppaction://hlinkfile"/>
              </a:rPr>
              <a:t>1  1  6</a:t>
            </a:r>
          </a:p>
          <a:p>
            <a:r>
              <a:rPr lang="en-US">
                <a:hlinkClick r:id="" action="ppaction://hlinkfile"/>
              </a:rPr>
              <a:t>1  6  1</a:t>
            </a:r>
          </a:p>
          <a:p>
            <a:r>
              <a:rPr lang="en-US">
                <a:hlinkClick r:id="" action="ppaction://hlinkfile"/>
              </a:rPr>
              <a:t>4  3  4</a:t>
            </a:r>
          </a:p>
          <a:p>
            <a:r>
              <a:rPr lang="en-US">
                <a:hlinkClick r:id="" action="ppaction://hlinkfile"/>
              </a:rPr>
              <a:t>3  8  5</a:t>
            </a:r>
          </a:p>
          <a:p>
            <a:r>
              <a:rPr lang="en-US">
                <a:hlinkClick r:id="" action="ppaction://hlinkfile"/>
              </a:rPr>
              <a:t>6  6  6</a:t>
            </a:r>
          </a:p>
          <a:p>
            <a:r>
              <a:rPr lang="en-US">
                <a:hlinkClick r:id="" action="ppaction://hlinkfile"/>
              </a:rPr>
              <a:t>0  3  1</a:t>
            </a:r>
          </a:p>
          <a:p>
            <a:r>
              <a:rPr lang="en-US">
                <a:hlinkClick r:id="" action="ppaction://hlinkfile"/>
              </a:rPr>
              <a:t>0  1  3</a:t>
            </a:r>
          </a:p>
          <a:p>
            <a:r>
              <a:rPr lang="en-US">
                <a:hlinkClick r:id="" action="ppaction://hlinkfile"/>
              </a:rPr>
              <a:t>3  6  5</a:t>
            </a:r>
          </a:p>
          <a:p>
            <a:r>
              <a:rPr lang="en-US">
                <a:hlinkClick r:id="" action="ppaction://hlinkfile"/>
              </a:rPr>
              <a:t>1  7  3</a:t>
            </a:r>
          </a:p>
          <a:p>
            <a:r>
              <a:rPr lang="en-US">
                <a:hlinkClick r:id="" action="ppaction://hlinkfile"/>
              </a:rPr>
              <a:t>0  1  6</a:t>
            </a:r>
            <a:endParaRPr lang="en-US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877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Counting-Sort</a:t>
            </a:r>
            <a:endParaRPr lang="en-US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51520" y="1484784"/>
            <a:ext cx="8255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3200" b="1" i="1" dirty="0" err="1" smtClean="0">
                <a:solidFill>
                  <a:schemeClr val="accent2"/>
                </a:solidFill>
                <a:latin typeface="+mn-lt"/>
                <a:cs typeface="Arial Unicode MS" charset="0"/>
              </a:rPr>
              <a:t>Eingabe</a:t>
            </a:r>
            <a:r>
              <a:rPr lang="en-US" sz="3200" dirty="0" smtClean="0">
                <a:latin typeface="+mn-lt"/>
                <a:cs typeface="Arial Unicode MS" charset="0"/>
              </a:rPr>
              <a:t>: </a:t>
            </a:r>
            <a:r>
              <a:rPr lang="en-US" sz="3200" i="1" dirty="0">
                <a:solidFill>
                  <a:srgbClr val="008380"/>
                </a:solidFill>
                <a:latin typeface="+mn-lt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+mn-lt"/>
                <a:cs typeface="Arial Unicode MS" charset="0"/>
              </a:rPr>
              <a:t>[1 . . </a:t>
            </a:r>
            <a:r>
              <a:rPr lang="en-US" sz="32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3200" dirty="0">
                <a:solidFill>
                  <a:srgbClr val="008380"/>
                </a:solidFill>
                <a:latin typeface="+mn-lt"/>
                <a:cs typeface="Arial Unicode MS" charset="0"/>
              </a:rPr>
              <a:t>]</a:t>
            </a:r>
            <a:r>
              <a:rPr lang="en-US" sz="3200" dirty="0">
                <a:latin typeface="+mn-lt"/>
                <a:cs typeface="Arial Unicode MS" charset="0"/>
              </a:rPr>
              <a:t>, </a:t>
            </a:r>
            <a:r>
              <a:rPr lang="en-US" sz="3200" dirty="0" err="1" smtClean="0">
                <a:latin typeface="+mn-lt"/>
                <a:cs typeface="Arial Unicode MS" charset="0"/>
              </a:rPr>
              <a:t>wobei</a:t>
            </a:r>
            <a:r>
              <a:rPr lang="en-US" sz="3200" dirty="0" smtClean="0">
                <a:latin typeface="+mn-lt"/>
                <a:cs typeface="Arial Unicode MS" charset="0"/>
              </a:rPr>
              <a:t> </a:t>
            </a:r>
            <a:r>
              <a:rPr lang="en-US" sz="3200" i="1" dirty="0" smtClean="0">
                <a:solidFill>
                  <a:srgbClr val="008380"/>
                </a:solidFill>
                <a:latin typeface="+mn-lt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+mn-lt"/>
                <a:cs typeface="Arial Unicode MS" charset="0"/>
              </a:rPr>
              <a:t>[</a:t>
            </a:r>
            <a:r>
              <a:rPr lang="en-US" sz="2000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+mn-lt"/>
                <a:cs typeface="Arial Unicode MS" charset="0"/>
              </a:rPr>
              <a:t>j</a:t>
            </a:r>
            <a:r>
              <a:rPr lang="en-US" sz="3200" dirty="0" smtClean="0">
                <a:solidFill>
                  <a:srgbClr val="008380"/>
                </a:solidFill>
                <a:latin typeface="+mn-lt"/>
                <a:cs typeface="Arial Unicode MS" charset="0"/>
              </a:rPr>
              <a:t>]∈{</a:t>
            </a:r>
            <a:r>
              <a:rPr lang="en-US" sz="3200" dirty="0">
                <a:solidFill>
                  <a:srgbClr val="008380"/>
                </a:solidFill>
                <a:latin typeface="+mn-lt"/>
                <a:cs typeface="Arial Unicode MS" charset="0"/>
              </a:rPr>
              <a:t>1, 2, …, </a:t>
            </a:r>
            <a:r>
              <a:rPr lang="en-US" sz="3200" i="1" dirty="0">
                <a:solidFill>
                  <a:srgbClr val="008380"/>
                </a:solidFill>
                <a:latin typeface="+mn-lt"/>
                <a:cs typeface="Arial Unicode MS" charset="0"/>
              </a:rPr>
              <a:t>k</a:t>
            </a:r>
            <a:r>
              <a:rPr lang="en-US" sz="3200" dirty="0">
                <a:solidFill>
                  <a:srgbClr val="008380"/>
                </a:solidFill>
                <a:latin typeface="+mn-lt"/>
                <a:cs typeface="Arial Unicode MS" charset="0"/>
              </a:rPr>
              <a:t>}</a:t>
            </a:r>
            <a:r>
              <a:rPr lang="en-US" sz="2000" dirty="0">
                <a:latin typeface="+mn-lt"/>
                <a:cs typeface="Arial Unicode MS" charset="0"/>
              </a:rPr>
              <a:t> </a:t>
            </a:r>
            <a:r>
              <a:rPr lang="en-US" sz="3200" dirty="0">
                <a:latin typeface="+mn-lt"/>
                <a:cs typeface="Arial Unicode MS" charset="0"/>
              </a:rPr>
              <a:t>.</a:t>
            </a:r>
          </a:p>
          <a:p>
            <a:pPr>
              <a:buFontTx/>
              <a:buChar char="•"/>
            </a:pPr>
            <a:r>
              <a:rPr lang="en-US" sz="3200" b="1" i="1" dirty="0" err="1" smtClean="0">
                <a:solidFill>
                  <a:schemeClr val="accent2"/>
                </a:solidFill>
                <a:latin typeface="+mn-lt"/>
                <a:cs typeface="Arial Unicode MS" charset="0"/>
              </a:rPr>
              <a:t>Ausgabe</a:t>
            </a:r>
            <a:r>
              <a:rPr lang="en-US" sz="3200" dirty="0" smtClean="0">
                <a:latin typeface="+mn-lt"/>
                <a:cs typeface="Arial Unicode MS" charset="0"/>
              </a:rPr>
              <a:t>: </a:t>
            </a:r>
            <a:r>
              <a:rPr lang="en-US" sz="3200" i="1" dirty="0">
                <a:solidFill>
                  <a:srgbClr val="008380"/>
                </a:solidFill>
                <a:latin typeface="+mn-lt"/>
                <a:cs typeface="Arial Unicode MS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+mn-lt"/>
                <a:cs typeface="Arial Unicode MS" charset="0"/>
              </a:rPr>
              <a:t>[1 . . </a:t>
            </a:r>
            <a:r>
              <a:rPr lang="en-US" sz="32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3200" dirty="0">
                <a:solidFill>
                  <a:srgbClr val="008380"/>
                </a:solidFill>
                <a:latin typeface="+mn-lt"/>
                <a:cs typeface="Arial Unicode MS" charset="0"/>
              </a:rPr>
              <a:t>]</a:t>
            </a:r>
            <a:r>
              <a:rPr lang="en-US" sz="3200" dirty="0">
                <a:latin typeface="+mn-lt"/>
                <a:cs typeface="Arial Unicode MS" charset="0"/>
              </a:rPr>
              <a:t>, </a:t>
            </a:r>
            <a:r>
              <a:rPr lang="en-US" sz="3200" dirty="0" err="1" smtClean="0">
                <a:latin typeface="+mn-lt"/>
                <a:cs typeface="Arial Unicode MS" charset="0"/>
              </a:rPr>
              <a:t>sortiert</a:t>
            </a:r>
            <a:r>
              <a:rPr lang="en-US" sz="3200" dirty="0" smtClean="0">
                <a:latin typeface="+mn-lt"/>
                <a:cs typeface="Arial Unicode MS" charset="0"/>
              </a:rPr>
              <a:t>.</a:t>
            </a:r>
            <a:endParaRPr lang="en-US" sz="3200" dirty="0">
              <a:latin typeface="+mn-lt"/>
              <a:cs typeface="Arial Unicode MS" charset="0"/>
            </a:endParaRPr>
          </a:p>
          <a:p>
            <a:pPr>
              <a:buFontTx/>
              <a:buChar char="•"/>
            </a:pPr>
            <a:r>
              <a:rPr lang="en-US" sz="3200" b="1" i="1" dirty="0" err="1" smtClean="0">
                <a:solidFill>
                  <a:schemeClr val="accent2"/>
                </a:solidFill>
                <a:latin typeface="+mn-lt"/>
                <a:cs typeface="Arial Unicode MS" charset="0"/>
              </a:rPr>
              <a:t>Hilfsspeicher</a:t>
            </a:r>
            <a:r>
              <a:rPr lang="en-US" sz="3200" dirty="0" smtClean="0">
                <a:latin typeface="+mn-lt"/>
                <a:cs typeface="Arial Unicode MS" charset="0"/>
              </a:rPr>
              <a:t>: </a:t>
            </a:r>
            <a:r>
              <a:rPr lang="en-US" sz="3200" i="1" dirty="0">
                <a:solidFill>
                  <a:srgbClr val="008380"/>
                </a:solidFill>
                <a:latin typeface="+mn-lt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+mn-lt"/>
                <a:cs typeface="Arial Unicode MS" charset="0"/>
              </a:rPr>
              <a:t>[1 . . </a:t>
            </a:r>
            <a:r>
              <a:rPr lang="en-US" sz="3200" i="1" dirty="0">
                <a:solidFill>
                  <a:srgbClr val="008380"/>
                </a:solidFill>
                <a:latin typeface="+mn-lt"/>
                <a:cs typeface="Arial Unicode MS" charset="0"/>
              </a:rPr>
              <a:t>k</a:t>
            </a:r>
            <a:r>
              <a:rPr lang="en-US" sz="3200" dirty="0">
                <a:solidFill>
                  <a:srgbClr val="008380"/>
                </a:solidFill>
                <a:latin typeface="+mn-lt"/>
                <a:cs typeface="Arial Unicode MS" charset="0"/>
              </a:rPr>
              <a:t>]</a:t>
            </a:r>
            <a:r>
              <a:rPr lang="en-US" sz="2000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3200" dirty="0">
                <a:latin typeface="+mn-lt"/>
                <a:cs typeface="Arial Unicode MS" charset="0"/>
              </a:rPr>
              <a:t>.</a:t>
            </a:r>
          </a:p>
          <a:p>
            <a:pPr>
              <a:buFontTx/>
              <a:buChar char="•"/>
            </a:pPr>
            <a:endParaRPr lang="en-US" sz="3200" dirty="0">
              <a:latin typeface="+mn-lt"/>
              <a:cs typeface="Arial Unicode MS" charset="0"/>
            </a:endParaRPr>
          </a:p>
          <a:p>
            <a:pPr>
              <a:buFontTx/>
              <a:buChar char="•"/>
            </a:pPr>
            <a:r>
              <a:rPr lang="en-US" sz="3200" dirty="0" err="1" smtClean="0">
                <a:latin typeface="+mn-lt"/>
                <a:cs typeface="Arial Unicode MS" charset="0"/>
              </a:rPr>
              <a:t>Kein</a:t>
            </a:r>
            <a:r>
              <a:rPr lang="en-US" sz="3200" dirty="0" smtClean="0">
                <a:latin typeface="+mn-lt"/>
                <a:cs typeface="Arial Unicode MS" charset="0"/>
              </a:rPr>
              <a:t> In-situ-</a:t>
            </a:r>
            <a:r>
              <a:rPr lang="en-US" sz="3200" dirty="0" err="1" smtClean="0">
                <a:latin typeface="+mn-lt"/>
                <a:cs typeface="Arial Unicode MS" charset="0"/>
              </a:rPr>
              <a:t>Sortieralgorithmus</a:t>
            </a:r>
            <a:endParaRPr lang="en-US" sz="3200" dirty="0">
              <a:latin typeface="+mn-lt"/>
              <a:cs typeface="Arial Unicode MS" charset="0"/>
            </a:endParaRPr>
          </a:p>
          <a:p>
            <a:pPr>
              <a:buFontTx/>
              <a:buChar char="•"/>
            </a:pPr>
            <a:r>
              <a:rPr lang="en-US" sz="3200" dirty="0" err="1" smtClean="0">
                <a:latin typeface="+mn-lt"/>
                <a:cs typeface="Arial Unicode MS" charset="0"/>
              </a:rPr>
              <a:t>Benötigt</a:t>
            </a:r>
            <a:r>
              <a:rPr lang="en-US" sz="3200" dirty="0" smtClean="0">
                <a:latin typeface="+mn-lt"/>
                <a:cs typeface="Arial Unicode MS" charset="0"/>
              </a:rPr>
              <a:t> </a:t>
            </a:r>
            <a:r>
              <a:rPr lang="en-US" sz="3200" dirty="0" smtClean="0">
                <a:latin typeface="+mn-lt"/>
                <a:cs typeface="Arial Unicode MS" charset="0"/>
                <a:sym typeface="Symbol" charset="0"/>
              </a:rPr>
              <a:t>𝛳(</a:t>
            </a:r>
            <a:r>
              <a:rPr lang="en-US" sz="3200" dirty="0" err="1">
                <a:latin typeface="+mn-lt"/>
                <a:cs typeface="Arial Unicode MS" charset="0"/>
                <a:sym typeface="Symbol" charset="0"/>
              </a:rPr>
              <a:t>n+k</a:t>
            </a:r>
            <a:r>
              <a:rPr lang="en-US" sz="3200" dirty="0">
                <a:latin typeface="+mn-lt"/>
                <a:cs typeface="Arial Unicode MS" charset="0"/>
                <a:sym typeface="Symbol" charset="0"/>
              </a:rPr>
              <a:t>) </a:t>
            </a:r>
            <a:r>
              <a:rPr lang="en-US" sz="3200" dirty="0" err="1" smtClean="0">
                <a:latin typeface="+mn-lt"/>
                <a:cs typeface="Arial Unicode MS" charset="0"/>
                <a:sym typeface="Symbol" charset="0"/>
              </a:rPr>
              <a:t>zusätzliche</a:t>
            </a:r>
            <a:r>
              <a:rPr lang="en-US" sz="3200" dirty="0" smtClean="0">
                <a:latin typeface="+mn-lt"/>
                <a:cs typeface="Arial Unicode MS" charset="0"/>
                <a:sym typeface="Symbol" charset="0"/>
              </a:rPr>
              <a:t> </a:t>
            </a:r>
            <a:r>
              <a:rPr lang="en-US" sz="3200" dirty="0" err="1" smtClean="0">
                <a:latin typeface="+mn-lt"/>
                <a:cs typeface="Arial Unicode MS" charset="0"/>
                <a:sym typeface="Symbol" charset="0"/>
              </a:rPr>
              <a:t>Speicherplätze</a:t>
            </a:r>
            <a:endParaRPr lang="en-US" sz="3200" dirty="0">
              <a:latin typeface="+mn-lt"/>
              <a:cs typeface="Arial Unicode MS" charset="0"/>
              <a:sym typeface="Symbo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032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</a:t>
            </a:r>
            <a:r>
              <a:rPr lang="en-US" dirty="0" smtClean="0"/>
              <a:t>Sort: Illustration</a:t>
            </a:r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Sortiere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letzer</a:t>
            </a:r>
            <a:r>
              <a:rPr lang="en-US" dirty="0" smtClean="0"/>
              <a:t> </a:t>
            </a:r>
            <a:r>
              <a:rPr lang="en-US" dirty="0" err="1" smtClean="0"/>
              <a:t>Zahl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6169025" y="1671638"/>
            <a:ext cx="81915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" action="ppaction://hlinkfile"/>
              </a:rPr>
              <a:t>2  3  0</a:t>
            </a:r>
          </a:p>
          <a:p>
            <a:r>
              <a:rPr lang="en-US">
                <a:hlinkClick r:id="" action="ppaction://hlinkfile"/>
              </a:rPr>
              <a:t>1  6  1</a:t>
            </a:r>
          </a:p>
          <a:p>
            <a:r>
              <a:rPr lang="en-US">
                <a:hlinkClick r:id="" action="ppaction://hlinkfile"/>
              </a:rPr>
              <a:t>0  3  1</a:t>
            </a:r>
          </a:p>
          <a:p>
            <a:r>
              <a:rPr lang="en-US">
                <a:hlinkClick r:id="" action="ppaction://hlinkfile"/>
              </a:rPr>
              <a:t>7  4  2</a:t>
            </a:r>
          </a:p>
          <a:p>
            <a:r>
              <a:rPr lang="en-US">
                <a:hlinkClick r:id="" action="ppaction://hlinkfile"/>
              </a:rPr>
              <a:t>4  1  2</a:t>
            </a:r>
          </a:p>
          <a:p>
            <a:r>
              <a:rPr lang="en-US">
                <a:hlinkClick r:id="" action="ppaction://hlinkfile"/>
              </a:rPr>
              <a:t>0  1  3</a:t>
            </a:r>
          </a:p>
          <a:p>
            <a:r>
              <a:rPr lang="en-US">
                <a:hlinkClick r:id="" action="ppaction://hlinkfile"/>
              </a:rPr>
              <a:t>1  7  3</a:t>
            </a:r>
          </a:p>
          <a:p>
            <a:r>
              <a:rPr lang="en-US">
                <a:hlinkClick r:id="" action="ppaction://hlinkfile"/>
              </a:rPr>
              <a:t>0  5  4</a:t>
            </a:r>
          </a:p>
          <a:p>
            <a:r>
              <a:rPr lang="en-US">
                <a:hlinkClick r:id="" action="ppaction://hlinkfile"/>
              </a:rPr>
              <a:t>4  3  4</a:t>
            </a:r>
          </a:p>
          <a:p>
            <a:r>
              <a:rPr lang="en-US">
                <a:hlinkClick r:id="" action="ppaction://hlinkfile"/>
              </a:rPr>
              <a:t>9  3  5</a:t>
            </a:r>
          </a:p>
          <a:p>
            <a:r>
              <a:rPr lang="en-US">
                <a:hlinkClick r:id="" action="ppaction://hlinkfile"/>
              </a:rPr>
              <a:t>3  8  5</a:t>
            </a:r>
          </a:p>
          <a:p>
            <a:r>
              <a:rPr lang="en-US">
                <a:hlinkClick r:id="" action="ppaction://hlinkfile"/>
              </a:rPr>
              <a:t>3  6  5</a:t>
            </a:r>
          </a:p>
          <a:p>
            <a:r>
              <a:rPr lang="en-US">
                <a:hlinkClick r:id="" action="ppaction://hlinkfile"/>
              </a:rPr>
              <a:t>1  1  6</a:t>
            </a:r>
          </a:p>
          <a:p>
            <a:r>
              <a:rPr lang="en-US">
                <a:hlinkClick r:id="" action="ppaction://hlinkfile"/>
              </a:rPr>
              <a:t>6  6  6</a:t>
            </a:r>
          </a:p>
          <a:p>
            <a:r>
              <a:rPr lang="en-US">
                <a:hlinkClick r:id="" action="ppaction://hlinkfile"/>
              </a:rPr>
              <a:t>0  1  6</a:t>
            </a:r>
          </a:p>
          <a:p>
            <a:r>
              <a:rPr lang="en-US">
                <a:hlinkClick r:id="" action="ppaction://hlinkfile"/>
              </a:rPr>
              <a:t>7  4  8</a:t>
            </a:r>
          </a:p>
          <a:p>
            <a:r>
              <a:rPr lang="en-US">
                <a:hlinkClick r:id="" action="ppaction://hlinkfile"/>
              </a:rPr>
              <a:t>6  8  8</a:t>
            </a:r>
            <a:endParaRPr lang="en-US"/>
          </a:p>
        </p:txBody>
      </p:sp>
      <p:sp>
        <p:nvSpPr>
          <p:cNvPr id="121862" name="Line 6"/>
          <p:cNvSpPr>
            <a:spLocks noChangeShapeType="1"/>
          </p:cNvSpPr>
          <p:nvPr/>
        </p:nvSpPr>
        <p:spPr bwMode="auto">
          <a:xfrm>
            <a:off x="6858000" y="1371600"/>
            <a:ext cx="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55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</a:t>
            </a:r>
            <a:r>
              <a:rPr lang="en-US" dirty="0" smtClean="0"/>
              <a:t>Sort: Illustration</a:t>
            </a:r>
            <a:endParaRPr lang="en-US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Sortiere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 smtClean="0"/>
              <a:t>zweitletzer</a:t>
            </a:r>
            <a:r>
              <a:rPr lang="en-US" dirty="0" smtClean="0"/>
              <a:t> </a:t>
            </a:r>
            <a:r>
              <a:rPr lang="en-US" dirty="0" err="1"/>
              <a:t>Zahl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6169025" y="1671638"/>
            <a:ext cx="81915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" action="ppaction://hlinkfile"/>
              </a:rPr>
              <a:t>4  1  2</a:t>
            </a:r>
          </a:p>
          <a:p>
            <a:r>
              <a:rPr lang="en-US">
                <a:hlinkClick r:id="" action="ppaction://hlinkfile"/>
              </a:rPr>
              <a:t>0  1  3</a:t>
            </a:r>
          </a:p>
          <a:p>
            <a:r>
              <a:rPr lang="en-US">
                <a:hlinkClick r:id="" action="ppaction://hlinkfile"/>
              </a:rPr>
              <a:t>1  1  6</a:t>
            </a:r>
          </a:p>
          <a:p>
            <a:r>
              <a:rPr lang="en-US">
                <a:hlinkClick r:id="" action="ppaction://hlinkfile"/>
              </a:rPr>
              <a:t>0  1  6</a:t>
            </a:r>
          </a:p>
          <a:p>
            <a:r>
              <a:rPr lang="en-US">
                <a:hlinkClick r:id="" action="ppaction://hlinkfile"/>
              </a:rPr>
              <a:t>2  3  0</a:t>
            </a:r>
          </a:p>
          <a:p>
            <a:r>
              <a:rPr lang="en-US">
                <a:hlinkClick r:id="" action="ppaction://hlinkfile"/>
              </a:rPr>
              <a:t>0  3  1</a:t>
            </a:r>
          </a:p>
          <a:p>
            <a:r>
              <a:rPr lang="en-US">
                <a:hlinkClick r:id="" action="ppaction://hlinkfile"/>
              </a:rPr>
              <a:t>4  3  4</a:t>
            </a:r>
          </a:p>
          <a:p>
            <a:r>
              <a:rPr lang="en-US">
                <a:hlinkClick r:id="" action="ppaction://hlinkfile"/>
              </a:rPr>
              <a:t>9  3  5</a:t>
            </a:r>
          </a:p>
          <a:p>
            <a:r>
              <a:rPr lang="en-US">
                <a:hlinkClick r:id="" action="ppaction://hlinkfile"/>
              </a:rPr>
              <a:t>7  4  2</a:t>
            </a:r>
          </a:p>
          <a:p>
            <a:r>
              <a:rPr lang="en-US">
                <a:hlinkClick r:id="" action="ppaction://hlinkfile"/>
              </a:rPr>
              <a:t>7  4  8</a:t>
            </a:r>
          </a:p>
          <a:p>
            <a:r>
              <a:rPr lang="en-US">
                <a:hlinkClick r:id="" action="ppaction://hlinkfile"/>
              </a:rPr>
              <a:t>0  5  4</a:t>
            </a:r>
          </a:p>
          <a:p>
            <a:r>
              <a:rPr lang="en-US">
                <a:hlinkClick r:id="" action="ppaction://hlinkfile"/>
              </a:rPr>
              <a:t>1  6  1</a:t>
            </a:r>
          </a:p>
          <a:p>
            <a:r>
              <a:rPr lang="en-US">
                <a:hlinkClick r:id="" action="ppaction://hlinkfile"/>
              </a:rPr>
              <a:t>3  6  5</a:t>
            </a:r>
          </a:p>
          <a:p>
            <a:r>
              <a:rPr lang="en-US">
                <a:hlinkClick r:id="" action="ppaction://hlinkfile"/>
              </a:rPr>
              <a:t>6  6  6</a:t>
            </a:r>
          </a:p>
          <a:p>
            <a:r>
              <a:rPr lang="en-US">
                <a:hlinkClick r:id="" action="ppaction://hlinkfile"/>
              </a:rPr>
              <a:t>1  7  3</a:t>
            </a:r>
          </a:p>
          <a:p>
            <a:r>
              <a:rPr lang="en-US">
                <a:hlinkClick r:id="" action="ppaction://hlinkfile"/>
              </a:rPr>
              <a:t>3  8  5</a:t>
            </a:r>
          </a:p>
          <a:p>
            <a:r>
              <a:rPr lang="en-US">
                <a:hlinkClick r:id="" action="ppaction://hlinkfile"/>
              </a:rPr>
              <a:t>6  8  8</a:t>
            </a:r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>
            <a:off x="6553200" y="1371600"/>
            <a:ext cx="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887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</a:t>
            </a:r>
            <a:r>
              <a:rPr lang="en-US" dirty="0" smtClean="0"/>
              <a:t>Sort: Illustration</a:t>
            </a:r>
            <a:endParaRPr lang="en-US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Sortiere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 smtClean="0"/>
              <a:t>erster</a:t>
            </a:r>
            <a:r>
              <a:rPr lang="en-US" dirty="0" smtClean="0"/>
              <a:t> </a:t>
            </a:r>
            <a:r>
              <a:rPr lang="en-US" dirty="0" err="1" smtClean="0"/>
              <a:t>Zahl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6169025" y="1671638"/>
            <a:ext cx="81915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" action="ppaction://hlinkfile"/>
              </a:rPr>
              <a:t>0  1  3</a:t>
            </a:r>
          </a:p>
          <a:p>
            <a:r>
              <a:rPr lang="en-US">
                <a:hlinkClick r:id="" action="ppaction://hlinkfile"/>
              </a:rPr>
              <a:t>0  1  6</a:t>
            </a:r>
          </a:p>
          <a:p>
            <a:r>
              <a:rPr lang="en-US">
                <a:hlinkClick r:id="" action="ppaction://hlinkfile"/>
              </a:rPr>
              <a:t>0  3  1</a:t>
            </a:r>
          </a:p>
          <a:p>
            <a:r>
              <a:rPr lang="en-US">
                <a:hlinkClick r:id="" action="ppaction://hlinkfile"/>
              </a:rPr>
              <a:t>0  5  4</a:t>
            </a:r>
          </a:p>
          <a:p>
            <a:r>
              <a:rPr lang="en-US">
                <a:hlinkClick r:id="" action="ppaction://hlinkfile"/>
              </a:rPr>
              <a:t>1  1  6</a:t>
            </a:r>
          </a:p>
          <a:p>
            <a:r>
              <a:rPr lang="en-US">
                <a:hlinkClick r:id="" action="ppaction://hlinkfile"/>
              </a:rPr>
              <a:t>1  6  1</a:t>
            </a:r>
          </a:p>
          <a:p>
            <a:r>
              <a:rPr lang="en-US">
                <a:hlinkClick r:id="" action="ppaction://hlinkfile"/>
              </a:rPr>
              <a:t>1  7  3</a:t>
            </a:r>
          </a:p>
          <a:p>
            <a:r>
              <a:rPr lang="en-US">
                <a:hlinkClick r:id="" action="ppaction://hlinkfile"/>
              </a:rPr>
              <a:t>2  3  0</a:t>
            </a:r>
          </a:p>
          <a:p>
            <a:r>
              <a:rPr lang="en-US">
                <a:hlinkClick r:id="" action="ppaction://hlinkfile"/>
              </a:rPr>
              <a:t>3  6  5</a:t>
            </a:r>
          </a:p>
          <a:p>
            <a:r>
              <a:rPr lang="en-US">
                <a:hlinkClick r:id="" action="ppaction://hlinkfile"/>
              </a:rPr>
              <a:t>3  8  5</a:t>
            </a:r>
          </a:p>
          <a:p>
            <a:r>
              <a:rPr lang="en-US">
                <a:hlinkClick r:id="" action="ppaction://hlinkfile"/>
              </a:rPr>
              <a:t>4  1  2</a:t>
            </a:r>
          </a:p>
          <a:p>
            <a:r>
              <a:rPr lang="en-US">
                <a:hlinkClick r:id="" action="ppaction://hlinkfile"/>
              </a:rPr>
              <a:t>4  3  4</a:t>
            </a:r>
          </a:p>
          <a:p>
            <a:r>
              <a:rPr lang="en-US">
                <a:hlinkClick r:id="" action="ppaction://hlinkfile"/>
              </a:rPr>
              <a:t>6  6  6</a:t>
            </a:r>
          </a:p>
          <a:p>
            <a:r>
              <a:rPr lang="en-US">
                <a:hlinkClick r:id="" action="ppaction://hlinkfile"/>
              </a:rPr>
              <a:t>6  8  8</a:t>
            </a:r>
          </a:p>
          <a:p>
            <a:r>
              <a:rPr lang="en-US">
                <a:hlinkClick r:id="" action="ppaction://hlinkfile"/>
              </a:rPr>
              <a:t>7  4  2</a:t>
            </a:r>
          </a:p>
          <a:p>
            <a:r>
              <a:rPr lang="en-US">
                <a:hlinkClick r:id="" action="ppaction://hlinkfile"/>
              </a:rPr>
              <a:t>7  4  8</a:t>
            </a:r>
          </a:p>
          <a:p>
            <a:r>
              <a:rPr lang="en-US">
                <a:hlinkClick r:id="" action="ppaction://hlinkfile"/>
              </a:rPr>
              <a:t>9  3  5</a:t>
            </a:r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6324600" y="1371600"/>
            <a:ext cx="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946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Zeitkomplexität</a:t>
            </a:r>
            <a:endParaRPr lang="en-US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 smtClean="0"/>
              <a:t>Sortierung</a:t>
            </a:r>
            <a:r>
              <a:rPr lang="en-US" sz="2400" dirty="0" smtClean="0"/>
              <a:t> </a:t>
            </a:r>
            <a:r>
              <a:rPr lang="en-US" sz="2400" dirty="0" err="1" smtClean="0"/>
              <a:t>jeder</a:t>
            </a:r>
            <a:r>
              <a:rPr lang="en-US" sz="2400" dirty="0" smtClean="0"/>
              <a:t> der d </a:t>
            </a:r>
            <a:r>
              <a:rPr lang="en-US" sz="2400" dirty="0" err="1" smtClean="0"/>
              <a:t>Spalten</a:t>
            </a:r>
            <a:r>
              <a:rPr lang="en-US" sz="2400" dirty="0" smtClean="0"/>
              <a:t> </a:t>
            </a:r>
            <a:r>
              <a:rPr lang="en-US" sz="2400" dirty="0" err="1" smtClean="0"/>
              <a:t>mit</a:t>
            </a:r>
            <a:r>
              <a:rPr lang="en-US" sz="2400" dirty="0" smtClean="0"/>
              <a:t> Counting-Sort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 smtClean="0"/>
              <a:t>Gesamtkosten</a:t>
            </a:r>
            <a:r>
              <a:rPr lang="en-US" sz="2400" dirty="0" smtClean="0"/>
              <a:t>: </a:t>
            </a:r>
            <a:r>
              <a:rPr lang="en-US" sz="2400" i="1" dirty="0">
                <a:latin typeface="Times New Roman" charset="0"/>
              </a:rPr>
              <a:t>d (n + k)</a:t>
            </a:r>
            <a:r>
              <a:rPr lang="en-US" sz="2400" dirty="0"/>
              <a:t>	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/>
              <a:t>Wähle</a:t>
            </a:r>
            <a:r>
              <a:rPr lang="en-US" sz="2000" dirty="0" smtClean="0"/>
              <a:t> </a:t>
            </a:r>
            <a:r>
              <a:rPr lang="en-US" sz="2000" i="1" dirty="0" smtClean="0">
                <a:latin typeface="Times New Roman" charset="0"/>
              </a:rPr>
              <a:t>k</a:t>
            </a:r>
            <a:r>
              <a:rPr lang="en-US" sz="2000" dirty="0" smtClean="0"/>
              <a:t> </a:t>
            </a:r>
            <a:r>
              <a:rPr lang="en-US" sz="2000" dirty="0"/>
              <a:t>= 10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>
                <a:cs typeface="Arial" charset="0"/>
              </a:rPr>
              <a:t>Gesamtkosten</a:t>
            </a:r>
            <a:r>
              <a:rPr lang="en-US" sz="2000" dirty="0" smtClean="0">
                <a:cs typeface="Arial" charset="0"/>
              </a:rPr>
              <a:t>: </a:t>
            </a:r>
            <a:r>
              <a:rPr lang="el-GR" sz="2000" i="1" dirty="0">
                <a:latin typeface="Times New Roman" charset="0"/>
                <a:cs typeface="Arial" charset="0"/>
              </a:rPr>
              <a:t>Θ</a:t>
            </a:r>
            <a:r>
              <a:rPr lang="en-US" sz="2000" i="1" dirty="0">
                <a:latin typeface="Times New Roman" charset="0"/>
                <a:cs typeface="Arial" charset="0"/>
              </a:rPr>
              <a:t>(</a:t>
            </a:r>
            <a:r>
              <a:rPr lang="en-US" sz="2000" i="1" dirty="0" err="1">
                <a:latin typeface="Times New Roman" charset="0"/>
                <a:cs typeface="Arial" charset="0"/>
              </a:rPr>
              <a:t>dn</a:t>
            </a:r>
            <a:r>
              <a:rPr lang="en-US" sz="2000" i="1" dirty="0">
                <a:latin typeface="Times New Roman" charset="0"/>
                <a:cs typeface="Arial" charset="0"/>
              </a:rPr>
              <a:t>) </a:t>
            </a:r>
          </a:p>
          <a:p>
            <a:pPr>
              <a:lnSpc>
                <a:spcPct val="80000"/>
              </a:lnSpc>
            </a:pPr>
            <a:r>
              <a:rPr lang="en-US" sz="2400" dirty="0" err="1" smtClean="0">
                <a:cs typeface="Arial" charset="0"/>
              </a:rPr>
              <a:t>Partitionierung</a:t>
            </a:r>
            <a:r>
              <a:rPr lang="en-US" sz="2400" dirty="0" smtClean="0">
                <a:cs typeface="Arial" charset="0"/>
              </a:rPr>
              <a:t> der d </a:t>
            </a:r>
            <a:r>
              <a:rPr lang="en-US" sz="2400" dirty="0" err="1" smtClean="0">
                <a:cs typeface="Arial" charset="0"/>
              </a:rPr>
              <a:t>Zahlen</a:t>
            </a:r>
            <a:r>
              <a:rPr lang="en-US" sz="2400" dirty="0" smtClean="0">
                <a:cs typeface="Arial" charset="0"/>
              </a:rPr>
              <a:t> in </a:t>
            </a:r>
            <a:r>
              <a:rPr lang="en-US" sz="2400" dirty="0" err="1" smtClean="0">
                <a:cs typeface="Arial" charset="0"/>
              </a:rPr>
              <a:t>z.B</a:t>
            </a:r>
            <a:r>
              <a:rPr lang="en-US" sz="2400" dirty="0" smtClean="0">
                <a:cs typeface="Arial" charset="0"/>
              </a:rPr>
              <a:t>. in </a:t>
            </a:r>
            <a:r>
              <a:rPr lang="en-US" sz="2400" dirty="0" err="1" smtClean="0">
                <a:cs typeface="Arial" charset="0"/>
              </a:rPr>
              <a:t>Dreiergruppen</a:t>
            </a:r>
            <a:endParaRPr lang="en-US" sz="2400" dirty="0"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Gesamtkosten</a:t>
            </a:r>
            <a:r>
              <a:rPr lang="en-US" sz="2000" dirty="0">
                <a:cs typeface="Arial" charset="0"/>
              </a:rPr>
              <a:t>: </a:t>
            </a:r>
            <a:r>
              <a:rPr lang="en-US" sz="2000" i="1" dirty="0">
                <a:latin typeface="Times New Roman" charset="0"/>
                <a:cs typeface="Arial" charset="0"/>
              </a:rPr>
              <a:t>(n+10</a:t>
            </a:r>
            <a:r>
              <a:rPr lang="en-US" sz="2000" i="1" baseline="30000" dirty="0">
                <a:latin typeface="Times New Roman" charset="0"/>
                <a:cs typeface="Arial" charset="0"/>
              </a:rPr>
              <a:t>3</a:t>
            </a:r>
            <a:r>
              <a:rPr lang="en-US" sz="2000" i="1" dirty="0">
                <a:latin typeface="Times New Roman" charset="0"/>
                <a:cs typeface="Arial" charset="0"/>
              </a:rPr>
              <a:t>)d/3</a:t>
            </a:r>
          </a:p>
          <a:p>
            <a:pPr>
              <a:lnSpc>
                <a:spcPct val="80000"/>
              </a:lnSpc>
            </a:pPr>
            <a:r>
              <a:rPr lang="en-US" sz="2400" dirty="0" err="1" smtClean="0">
                <a:cs typeface="Arial" charset="0"/>
              </a:rPr>
              <a:t>Wir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arbeiten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mit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Binärzahlen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anstellen</a:t>
            </a:r>
            <a:r>
              <a:rPr lang="en-US" sz="2400" dirty="0" smtClean="0">
                <a:cs typeface="Arial" charset="0"/>
              </a:rPr>
              <a:t> von </a:t>
            </a:r>
            <a:r>
              <a:rPr lang="en-US" sz="2400" dirty="0" err="1" smtClean="0">
                <a:cs typeface="Arial" charset="0"/>
              </a:rPr>
              <a:t>Dezimalen</a:t>
            </a:r>
            <a:endParaRPr lang="en-US" sz="2400" dirty="0"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err="1" smtClean="0">
                <a:cs typeface="Arial" charset="0"/>
              </a:rPr>
              <a:t>Partitionierung</a:t>
            </a:r>
            <a:r>
              <a:rPr lang="en-US" sz="2000" dirty="0" smtClean="0">
                <a:cs typeface="Arial" charset="0"/>
              </a:rPr>
              <a:t> der  </a:t>
            </a:r>
            <a:r>
              <a:rPr lang="en-US" sz="2000" dirty="0">
                <a:cs typeface="Arial" charset="0"/>
              </a:rPr>
              <a:t>d </a:t>
            </a:r>
            <a:r>
              <a:rPr lang="en-US" sz="2000" dirty="0" smtClean="0">
                <a:cs typeface="Arial" charset="0"/>
              </a:rPr>
              <a:t>Bits in </a:t>
            </a:r>
            <a:r>
              <a:rPr lang="en-US" sz="2000" dirty="0" err="1" smtClean="0">
                <a:cs typeface="Arial" charset="0"/>
              </a:rPr>
              <a:t>Gruppen</a:t>
            </a:r>
            <a:r>
              <a:rPr lang="en-US" sz="2000" dirty="0" smtClean="0">
                <a:cs typeface="Arial" charset="0"/>
              </a:rPr>
              <a:t> von </a:t>
            </a:r>
            <a:r>
              <a:rPr lang="en-US" sz="2000" i="1" dirty="0" smtClean="0">
                <a:latin typeface="Times New Roman" charset="0"/>
                <a:cs typeface="Arial" charset="0"/>
              </a:rPr>
              <a:t>r</a:t>
            </a:r>
            <a:r>
              <a:rPr lang="en-US" sz="2000" dirty="0" smtClean="0">
                <a:cs typeface="Arial" charset="0"/>
              </a:rPr>
              <a:t> Bits</a:t>
            </a:r>
            <a:endParaRPr lang="en-US" sz="2000" dirty="0"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Gesamtkosten</a:t>
            </a:r>
            <a:r>
              <a:rPr lang="en-US" sz="2000" dirty="0">
                <a:cs typeface="Arial" charset="0"/>
              </a:rPr>
              <a:t>: </a:t>
            </a:r>
            <a:r>
              <a:rPr lang="en-US" sz="2000" i="1" dirty="0">
                <a:latin typeface="Times New Roman" charset="0"/>
                <a:cs typeface="Arial" charset="0"/>
              </a:rPr>
              <a:t>(n+2</a:t>
            </a:r>
            <a:r>
              <a:rPr lang="en-US" sz="2000" i="1" baseline="30000" dirty="0">
                <a:latin typeface="Times New Roman" charset="0"/>
                <a:cs typeface="Arial" charset="0"/>
              </a:rPr>
              <a:t>r</a:t>
            </a:r>
            <a:r>
              <a:rPr lang="en-US" sz="2000" i="1" dirty="0">
                <a:latin typeface="Times New Roman" charset="0"/>
                <a:cs typeface="Arial" charset="0"/>
              </a:rPr>
              <a:t>)d/r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>
                <a:cs typeface="Arial" charset="0"/>
              </a:rPr>
              <a:t>Wähle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smtClean="0">
                <a:latin typeface="Times New Roman" charset="0"/>
                <a:cs typeface="Arial" charset="0"/>
              </a:rPr>
              <a:t>r </a:t>
            </a:r>
            <a:r>
              <a:rPr lang="en-US" sz="2000" i="1" dirty="0">
                <a:latin typeface="Times New Roman" charset="0"/>
                <a:cs typeface="Arial" charset="0"/>
              </a:rPr>
              <a:t>= log n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Gesamtkosten</a:t>
            </a:r>
            <a:r>
              <a:rPr lang="en-US" sz="2000" dirty="0">
                <a:cs typeface="Arial" charset="0"/>
              </a:rPr>
              <a:t>: </a:t>
            </a:r>
            <a:r>
              <a:rPr lang="en-US" sz="2000" i="1" dirty="0" err="1">
                <a:latin typeface="Times New Roman" charset="0"/>
                <a:cs typeface="Arial" charset="0"/>
              </a:rPr>
              <a:t>dn</a:t>
            </a:r>
            <a:r>
              <a:rPr lang="en-US" sz="2000" i="1" dirty="0">
                <a:latin typeface="Times New Roman" charset="0"/>
                <a:cs typeface="Arial" charset="0"/>
              </a:rPr>
              <a:t> / log n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>
                <a:cs typeface="Arial" charset="0"/>
              </a:rPr>
              <a:t>Vergleiche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 err="1" smtClean="0">
                <a:cs typeface="Arial" charset="0"/>
              </a:rPr>
              <a:t>mit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latin typeface="Times New Roman" charset="0"/>
                <a:cs typeface="Arial" charset="0"/>
              </a:rPr>
              <a:t>dn</a:t>
            </a:r>
            <a:r>
              <a:rPr lang="en-US" sz="2000" i="1" dirty="0" smtClean="0">
                <a:latin typeface="Times New Roman" charset="0"/>
                <a:cs typeface="Arial" charset="0"/>
              </a:rPr>
              <a:t> </a:t>
            </a:r>
            <a:r>
              <a:rPr lang="en-US" sz="2000" i="1" dirty="0">
                <a:latin typeface="Times New Roman" charset="0"/>
                <a:cs typeface="Arial" charset="0"/>
              </a:rPr>
              <a:t>log n</a:t>
            </a:r>
          </a:p>
          <a:p>
            <a:pPr>
              <a:lnSpc>
                <a:spcPct val="80000"/>
              </a:lnSpc>
            </a:pPr>
            <a:r>
              <a:rPr lang="en-US" sz="2400" dirty="0" err="1" smtClean="0">
                <a:cs typeface="Arial" charset="0"/>
              </a:rPr>
              <a:t>Aber</a:t>
            </a:r>
            <a:r>
              <a:rPr lang="en-US" sz="2400" dirty="0" smtClean="0">
                <a:cs typeface="Arial" charset="0"/>
              </a:rPr>
              <a:t>: Radix-Sort hat </a:t>
            </a:r>
            <a:r>
              <a:rPr lang="en-US" sz="2400" dirty="0" err="1" smtClean="0">
                <a:cs typeface="Arial" charset="0"/>
              </a:rPr>
              <a:t>hohen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konstanten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Faktor</a:t>
            </a:r>
            <a:endParaRPr lang="en-US" sz="2400" dirty="0"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88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Platzkomplexität</a:t>
            </a:r>
            <a:endParaRPr lang="en-US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Verwendung</a:t>
            </a:r>
            <a:r>
              <a:rPr lang="en-US" dirty="0" smtClean="0"/>
              <a:t> von Counting-Sort</a:t>
            </a:r>
            <a:endParaRPr lang="en-US" dirty="0"/>
          </a:p>
          <a:p>
            <a:r>
              <a:rPr lang="en-US" dirty="0" err="1" smtClean="0"/>
              <a:t>Daher</a:t>
            </a:r>
            <a:r>
              <a:rPr lang="en-US" dirty="0" smtClean="0"/>
              <a:t> </a:t>
            </a:r>
            <a:r>
              <a:rPr lang="en-US" dirty="0" err="1" smtClean="0"/>
              <a:t>zusätzlicher</a:t>
            </a:r>
            <a:r>
              <a:rPr lang="en-US" dirty="0" smtClean="0"/>
              <a:t> Speicher </a:t>
            </a:r>
            <a:r>
              <a:rPr lang="en-US" dirty="0" err="1" smtClean="0"/>
              <a:t>nötig</a:t>
            </a:r>
            <a:r>
              <a:rPr lang="en-US" dirty="0" smtClean="0"/>
              <a:t>: </a:t>
            </a:r>
            <a:r>
              <a:rPr lang="en-US" dirty="0"/>
              <a:t> </a:t>
            </a:r>
            <a:r>
              <a:rPr lang="en-US" dirty="0" smtClean="0">
                <a:sym typeface="Symbol" charset="0"/>
              </a:rPr>
              <a:t>𝛳(</a:t>
            </a:r>
            <a:r>
              <a:rPr lang="en-US" dirty="0">
                <a:sym typeface="Symbol" charset="0"/>
              </a:rPr>
              <a:t>n)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322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DC920-F10C-454C-91F5-8B133F6AD5D5}" type="slidenum">
              <a:rPr lang="de-DE"/>
              <a:pPr>
                <a:defRPr/>
              </a:pPr>
              <a:t>55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/>
              <a:t>Listen als abstrakte Datentypen (ADTs)</a:t>
            </a:r>
            <a:endParaRPr lang="de-DE" dirty="0" smtClean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429"/>
            <a:ext cx="8240713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 smtClean="0">
                <a:solidFill>
                  <a:srgbClr val="262673"/>
                </a:solidFill>
              </a:rPr>
              <a:t>Denotation</a:t>
            </a:r>
            <a:r>
              <a:rPr lang="de-DE" sz="2000" dirty="0" smtClean="0">
                <a:solidFill>
                  <a:schemeClr val="accent2"/>
                </a:solidFill>
              </a:rPr>
              <a:t>: </a:t>
            </a:r>
            <a:r>
              <a:rPr lang="de-DE" sz="2000" dirty="0" smtClean="0"/>
              <a:t>[4, 2, 9]</a:t>
            </a:r>
            <a:endParaRPr lang="de-DE" sz="2000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Operationen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function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  <a:cs typeface="+mn-cs"/>
              </a:rPr>
              <a:t>makeList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() </a:t>
            </a:r>
            <a:r>
              <a:rPr lang="de-DE" sz="2000" dirty="0" smtClean="0">
                <a:cs typeface="+mn-cs"/>
              </a:rPr>
              <a:t>liefert neue Liste (am Anfang leer)</a:t>
            </a:r>
          </a:p>
          <a:p>
            <a:pPr eaLnBrk="1" hangingPunct="1">
              <a:defRPr/>
            </a:pPr>
            <a:r>
              <a:rPr lang="de-DE" sz="2000" dirty="0" err="1" smtClean="0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0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  <a:cs typeface="+mn-cs"/>
              </a:rPr>
              <a:t>insert</a:t>
            </a:r>
            <a:r>
              <a:rPr lang="de-DE" sz="2000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sz="2000" dirty="0" err="1" smtClean="0">
                <a:solidFill>
                  <a:srgbClr val="3C8C93"/>
                </a:solidFill>
                <a:cs typeface="+mn-cs"/>
              </a:rPr>
              <a:t>e</a:t>
            </a:r>
            <a:r>
              <a:rPr lang="de-DE" sz="2000" dirty="0" smtClean="0">
                <a:solidFill>
                  <a:srgbClr val="3C8C93"/>
                </a:solidFill>
                <a:cs typeface="+mn-cs"/>
              </a:rPr>
              <a:t>, l)</a:t>
            </a:r>
            <a:r>
              <a:rPr lang="de-DE" sz="2000" dirty="0" smtClean="0">
                <a:cs typeface="+mn-cs"/>
              </a:rPr>
              <a:t> fügt Element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000" dirty="0" smtClean="0">
                <a:cs typeface="+mn-cs"/>
              </a:rPr>
              <a:t>  am Anfang in Liste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l</a:t>
            </a:r>
            <a:r>
              <a:rPr lang="de-DE" sz="2000" dirty="0" smtClean="0">
                <a:cs typeface="+mn-cs"/>
              </a:rPr>
              <a:t> ein,</a:t>
            </a:r>
            <a:br>
              <a:rPr lang="de-DE" sz="2000" dirty="0" smtClean="0">
                <a:cs typeface="+mn-cs"/>
              </a:rPr>
            </a:br>
            <a:r>
              <a:rPr lang="de-DE" sz="2000" dirty="0" smtClean="0">
                <a:cs typeface="+mn-cs"/>
              </a:rPr>
              <a:t>    verändert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endParaRPr lang="de-DE" sz="20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procedure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delete</a:t>
            </a:r>
            <a:r>
              <a:rPr lang="de-DE" sz="2000" dirty="0" smtClean="0">
                <a:solidFill>
                  <a:srgbClr val="3C8C93"/>
                </a:solidFill>
              </a:rPr>
              <a:t>(</a:t>
            </a:r>
            <a:r>
              <a:rPr lang="de-DE" sz="2000" dirty="0" err="1" smtClean="0">
                <a:solidFill>
                  <a:srgbClr val="3C8C93"/>
                </a:solidFill>
              </a:rPr>
              <a:t>e</a:t>
            </a:r>
            <a:r>
              <a:rPr lang="de-DE" sz="2000" dirty="0">
                <a:solidFill>
                  <a:srgbClr val="3C8C93"/>
                </a:solidFill>
              </a:rPr>
              <a:t>, l)</a:t>
            </a:r>
            <a:r>
              <a:rPr lang="de-DE" sz="2000" dirty="0"/>
              <a:t> </a:t>
            </a:r>
            <a:r>
              <a:rPr lang="de-DE" sz="2000" dirty="0" smtClean="0"/>
              <a:t>löscht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sz="2000" dirty="0"/>
              <a:t>  </a:t>
            </a:r>
            <a:r>
              <a:rPr lang="de-DE" sz="2000" dirty="0" smtClean="0"/>
              <a:t>sofern enthalten,</a:t>
            </a:r>
            <a:br>
              <a:rPr lang="de-DE" sz="2000" dirty="0" smtClean="0"/>
            </a:br>
            <a:r>
              <a:rPr lang="de-DE" sz="2000" dirty="0" smtClean="0"/>
              <a:t>    verändert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 smtClean="0"/>
              <a:t>, wenn ein Element gelöscht wird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first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Last-in-Element zurück </a:t>
            </a:r>
            <a:r>
              <a:rPr lang="de-DE" sz="2000" dirty="0" smtClean="0"/>
              <a:t>(Fehler, wenn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 smtClean="0"/>
              <a:t> leer)</a:t>
            </a:r>
            <a:endParaRPr lang="de-DE" sz="2000" dirty="0"/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procedure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deleteFirst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löscht Last-in-Element in </a:t>
            </a:r>
            <a:r>
              <a:rPr lang="de-DE" sz="2000" dirty="0" smtClean="0">
                <a:solidFill>
                  <a:srgbClr val="3C8C93"/>
                </a:solidFill>
              </a:rPr>
              <a:t>l (</a:t>
            </a:r>
            <a:r>
              <a:rPr lang="de-DE" sz="2000" dirty="0" smtClean="0"/>
              <a:t>Fehler, wenn </a:t>
            </a:r>
            <a:r>
              <a:rPr lang="de-DE" sz="2000" dirty="0" smtClean="0">
                <a:solidFill>
                  <a:srgbClr val="3C8C93"/>
                </a:solidFill>
              </a:rPr>
              <a:t>l </a:t>
            </a:r>
            <a:r>
              <a:rPr lang="de-DE" sz="2000" dirty="0" smtClean="0"/>
              <a:t>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length</a:t>
            </a:r>
            <a:r>
              <a:rPr lang="de-DE" sz="2000" dirty="0" smtClean="0">
                <a:solidFill>
                  <a:srgbClr val="3C8C93"/>
                </a:solidFill>
              </a:rPr>
              <a:t>(l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gibt </a:t>
            </a:r>
            <a:r>
              <a:rPr lang="de-DE" sz="2000" dirty="0" smtClean="0"/>
              <a:t>Anzahl der Elemente </a:t>
            </a:r>
            <a:r>
              <a:rPr lang="de-DE" sz="2000" dirty="0"/>
              <a:t>in </a:t>
            </a:r>
            <a:r>
              <a:rPr lang="de-DE" sz="2000" dirty="0">
                <a:solidFill>
                  <a:srgbClr val="3C8C93"/>
                </a:solidFill>
              </a:rPr>
              <a:t>l</a:t>
            </a:r>
            <a:r>
              <a:rPr lang="de-DE" sz="2000" dirty="0" smtClean="0"/>
              <a:t> </a:t>
            </a:r>
            <a:r>
              <a:rPr lang="de-DE" sz="2000" dirty="0"/>
              <a:t>zurück 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mtList</a:t>
            </a:r>
            <a:r>
              <a:rPr lang="de-DE" sz="2000" dirty="0" smtClean="0">
                <a:solidFill>
                  <a:srgbClr val="FF0000"/>
                </a:solidFill>
              </a:rPr>
              <a:t>?</a:t>
            </a:r>
            <a:r>
              <a:rPr lang="de-DE" sz="2000" dirty="0" smtClean="0">
                <a:solidFill>
                  <a:srgbClr val="3C8C93"/>
                </a:solidFill>
              </a:rPr>
              <a:t>(l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gibt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smtClean="0"/>
              <a:t>zurück, wenn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 smtClean="0"/>
              <a:t> leer ist, sonst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false</a:t>
            </a:r>
            <a:endParaRPr lang="de-DE" sz="2000" dirty="0" smtClean="0">
              <a:solidFill>
                <a:schemeClr val="accent1">
                  <a:lumMod val="50000"/>
                </a:schemeClr>
              </a:solidFill>
              <a:cs typeface="+mn-cs"/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de-DE" sz="2000" dirty="0" smtClean="0">
                <a:solidFill>
                  <a:srgbClr val="262673"/>
                </a:solidFill>
                <a:cs typeface="+mn-cs"/>
              </a:rPr>
              <a:t>Iteration (last-in first-out):</a:t>
            </a:r>
            <a:r>
              <a:rPr lang="de-DE" sz="2000" dirty="0">
                <a:solidFill>
                  <a:srgbClr val="262673"/>
                </a:solidFill>
              </a:rPr>
              <a:t> </a:t>
            </a:r>
            <a:r>
              <a:rPr lang="de-DE" sz="2000" dirty="0" smtClean="0">
                <a:solidFill>
                  <a:srgbClr val="262673"/>
                </a:solidFill>
              </a:rPr>
              <a:t> </a:t>
            </a:r>
          </a:p>
          <a:p>
            <a:pPr eaLnBrk="1" hangingPunct="1">
              <a:defRPr/>
            </a:pP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e</a:t>
            </a:r>
            <a:r>
              <a:rPr lang="de-DE" sz="2000" dirty="0" smtClean="0">
                <a:solidFill>
                  <a:schemeClr val="hlink"/>
                </a:solidFill>
              </a:rPr>
              <a:t> </a:t>
            </a:r>
            <a:r>
              <a:rPr lang="de-DE" sz="2000" dirty="0" smtClean="0"/>
              <a:t>in</a:t>
            </a:r>
            <a:r>
              <a:rPr lang="de-DE" sz="2000" dirty="0" smtClean="0">
                <a:solidFill>
                  <a:schemeClr val="hlink"/>
                </a:solidFill>
              </a:rPr>
              <a:t> l </a:t>
            </a:r>
            <a:r>
              <a:rPr lang="de-DE" sz="2000" dirty="0" smtClean="0"/>
              <a:t>do</a:t>
            </a:r>
            <a:r>
              <a:rPr lang="de-DE" sz="2000" dirty="0" smtClean="0">
                <a:solidFill>
                  <a:schemeClr val="hlink"/>
                </a:solidFill>
              </a:rPr>
              <a:t> ...</a:t>
            </a:r>
            <a:r>
              <a:rPr lang="de-DE" sz="2000" dirty="0" smtClean="0"/>
              <a:t>       </a:t>
            </a:r>
            <a:r>
              <a:rPr lang="de-DE" sz="2000" i="1" dirty="0" smtClean="0"/>
              <a:t>oder </a:t>
            </a:r>
            <a:r>
              <a:rPr lang="de-DE" sz="2000" i="1" dirty="0"/>
              <a:t>auch </a:t>
            </a:r>
            <a:r>
              <a:rPr lang="de-DE" sz="2000" i="1" dirty="0" smtClean="0"/>
              <a:t>      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smtClean="0"/>
              <a:t>∈ </a:t>
            </a:r>
            <a:r>
              <a:rPr lang="de-DE" sz="2000" dirty="0" smtClean="0">
                <a:solidFill>
                  <a:schemeClr val="hlink"/>
                </a:solidFill>
              </a:rPr>
              <a:t>l </a:t>
            </a:r>
            <a:r>
              <a:rPr lang="de-DE" sz="2000" dirty="0"/>
              <a:t>do</a:t>
            </a:r>
            <a:r>
              <a:rPr lang="de-DE" sz="2000" dirty="0">
                <a:solidFill>
                  <a:schemeClr val="hlink"/>
                </a:solidFill>
              </a:rPr>
              <a:t> ...</a:t>
            </a:r>
            <a:r>
              <a:rPr lang="de-DE" sz="2000" dirty="0"/>
              <a:t> </a:t>
            </a:r>
            <a:endParaRPr lang="de-DE" sz="2000" dirty="0" smtClean="0">
              <a:solidFill>
                <a:schemeClr val="hlink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771800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04346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Listen intern (Beispiel)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56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52811" y="3122965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l</a:t>
            </a:r>
            <a:endParaRPr lang="de-DE" sz="2800" dirty="0"/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51920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699792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211960" y="3122965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smtClean="0"/>
              <a:t>Verkettete 2-Tupel</a:t>
            </a:r>
            <a:endParaRPr lang="de-DE" sz="2000" dirty="0"/>
          </a:p>
        </p:txBody>
      </p: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3131840" y="1848600"/>
            <a:ext cx="576064" cy="2066453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707904" y="1340768"/>
            <a:ext cx="355257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 smtClean="0"/>
              <a:t>Im ADT-Sinne nur „intern“ </a:t>
            </a:r>
          </a:p>
          <a:p>
            <a:r>
              <a:rPr lang="de-DE" sz="2000" dirty="0" smtClean="0"/>
              <a:t>verwendet, dann</a:t>
            </a:r>
          </a:p>
          <a:p>
            <a:r>
              <a:rPr lang="de-DE" sz="2000" dirty="0" smtClean="0"/>
              <a:t>über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internalRepr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(l)</a:t>
            </a:r>
            <a:r>
              <a:rPr lang="de-DE" sz="2000" dirty="0" smtClean="0"/>
              <a:t> referenziert</a:t>
            </a:r>
            <a:endParaRPr lang="de-DE" sz="2000" dirty="0"/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2699792" y="5517232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699792" y="573325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4131097" y="5432334"/>
            <a:ext cx="268535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 smtClean="0"/>
              <a:t>möglicherweise viele</a:t>
            </a:r>
            <a:br>
              <a:rPr lang="de-DE" sz="2000" dirty="0" smtClean="0"/>
            </a:br>
            <a:r>
              <a:rPr lang="de-DE" sz="2000" dirty="0" smtClean="0"/>
              <a:t>weitere Informationen</a:t>
            </a:r>
            <a:br>
              <a:rPr lang="de-DE" sz="2000" dirty="0" smtClean="0"/>
            </a:br>
            <a:r>
              <a:rPr lang="de-DE" sz="2000" dirty="0" smtClean="0"/>
              <a:t>(z.B. die aktuelle Länge)</a:t>
            </a:r>
            <a:endParaRPr lang="de-DE" sz="2000" dirty="0"/>
          </a:p>
        </p:txBody>
      </p:sp>
      <p:sp>
        <p:nvSpPr>
          <p:cNvPr id="19" name="Rechteck 6"/>
          <p:cNvSpPr/>
          <p:nvPr/>
        </p:nvSpPr>
        <p:spPr>
          <a:xfrm>
            <a:off x="5076056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6228184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4427984" y="3904449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652120" y="3904449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851920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de-DE" dirty="0"/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4020320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5078465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DE" dirty="0"/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5246865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6228184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9</a:t>
            </a:r>
            <a:endParaRPr lang="de-DE" dirty="0"/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6396584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16"/>
          <p:cNvCxnSpPr/>
          <p:nvPr/>
        </p:nvCxnSpPr>
        <p:spPr>
          <a:xfrm flipH="1">
            <a:off x="6693236" y="3804945"/>
            <a:ext cx="171254" cy="220216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791553" y="4412719"/>
            <a:ext cx="2157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Elemente der Liste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88474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Glaskästen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37520"/>
            <a:ext cx="8229600" cy="3115816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(e, l) </a:t>
            </a:r>
            <a:r>
              <a:rPr lang="en-US" sz="2400" dirty="0" err="1" smtClean="0"/>
              <a:t>liefert</a:t>
            </a:r>
            <a:r>
              <a:rPr lang="en-US" sz="2400" dirty="0" smtClean="0"/>
              <a:t> </a:t>
            </a:r>
            <a:r>
              <a:rPr lang="en-US" sz="2400" dirty="0" err="1" smtClean="0"/>
              <a:t>Tupel</a:t>
            </a:r>
            <a:r>
              <a:rPr lang="en-US" sz="2400" dirty="0" smtClean="0"/>
              <a:t> </a:t>
            </a:r>
            <a:r>
              <a:rPr lang="en-US" sz="2400" dirty="0" err="1" smtClean="0"/>
              <a:t>mit</a:t>
            </a:r>
            <a:r>
              <a:rPr lang="en-US" sz="2400" dirty="0" smtClean="0"/>
              <a:t> Element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en-US" sz="2400" dirty="0" smtClean="0"/>
              <a:t> und </a:t>
            </a:r>
            <a:r>
              <a:rPr lang="en-US" sz="2400" dirty="0" err="1" smtClean="0"/>
              <a:t>Liste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l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()</a:t>
            </a:r>
            <a:r>
              <a:rPr lang="en-US" sz="2400" dirty="0" smtClean="0"/>
              <a:t> </a:t>
            </a:r>
            <a:r>
              <a:rPr lang="en-US" sz="2400" dirty="0" err="1" smtClean="0"/>
              <a:t>oder</a:t>
            </a:r>
            <a:r>
              <a:rPr lang="en-US" sz="2400" dirty="0" smtClean="0"/>
              <a:t> </a:t>
            </a:r>
            <a:r>
              <a:rPr lang="en-US" sz="2400" dirty="0" err="1" smtClean="0"/>
              <a:t>auch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[]</a:t>
            </a:r>
            <a:r>
              <a:rPr lang="en-US" sz="2400" dirty="0" smtClean="0"/>
              <a:t> </a:t>
            </a:r>
            <a:r>
              <a:rPr lang="en-US" sz="2400" dirty="0" err="1" smtClean="0"/>
              <a:t>steht</a:t>
            </a:r>
            <a:r>
              <a:rPr lang="en-US" sz="2400" dirty="0" smtClean="0"/>
              <a:t> </a:t>
            </a:r>
            <a:r>
              <a:rPr lang="en-US" sz="2400" dirty="0" err="1" smtClean="0"/>
              <a:t>für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 err="1" smtClean="0"/>
              <a:t>besonderes</a:t>
            </a:r>
            <a:r>
              <a:rPr lang="en-US" sz="2400" dirty="0" smtClean="0"/>
              <a:t> </a:t>
            </a:r>
            <a:r>
              <a:rPr lang="en-US" sz="2400" dirty="0" err="1" smtClean="0"/>
              <a:t>Tupel</a:t>
            </a:r>
            <a:r>
              <a:rPr lang="en-US" sz="2400" dirty="0" smtClean="0"/>
              <a:t>, das die </a:t>
            </a:r>
            <a:r>
              <a:rPr lang="en-US" sz="2400" dirty="0" err="1" smtClean="0"/>
              <a:t>leere</a:t>
            </a:r>
            <a:r>
              <a:rPr lang="en-US" sz="2400" dirty="0" smtClean="0"/>
              <a:t> </a:t>
            </a:r>
            <a:r>
              <a:rPr lang="en-US" sz="2400" dirty="0" err="1" smtClean="0"/>
              <a:t>Liste</a:t>
            </a:r>
            <a:r>
              <a:rPr lang="en-US" sz="2400" dirty="0" smtClean="0"/>
              <a:t> </a:t>
            </a:r>
            <a:r>
              <a:rPr lang="en-US" sz="2400" dirty="0" err="1" smtClean="0"/>
              <a:t>symbolisiert</a:t>
            </a:r>
            <a:r>
              <a:rPr lang="en-US" sz="2400" dirty="0" smtClean="0"/>
              <a:t> (</a:t>
            </a:r>
            <a:r>
              <a:rPr lang="en-US" sz="2400" dirty="0" err="1" smtClean="0"/>
              <a:t>auch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nil</a:t>
            </a:r>
            <a:r>
              <a:rPr lang="en-US" sz="2400" dirty="0" smtClean="0"/>
              <a:t> </a:t>
            </a:r>
            <a:r>
              <a:rPr lang="en-US" sz="2400" dirty="0" err="1" smtClean="0"/>
              <a:t>genannt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>
                <a:solidFill>
                  <a:srgbClr val="0C19FF"/>
                </a:solidFill>
              </a:rPr>
              <a:t>Beispiele</a:t>
            </a:r>
            <a:r>
              <a:rPr lang="en-US" sz="2400" dirty="0" smtClean="0">
                <a:solidFill>
                  <a:srgbClr val="0C19FF"/>
                </a:solidFill>
              </a:rPr>
              <a:t>: </a:t>
            </a:r>
          </a:p>
          <a:p>
            <a:pPr lvl="1"/>
            <a:r>
              <a:rPr lang="en-US" sz="2000" dirty="0" smtClean="0"/>
              <a:t>[4, 2, 9] = (4, (2, (9, ())))     [4] = (4, ())       [] = ()</a:t>
            </a:r>
          </a:p>
          <a:p>
            <a:r>
              <a:rPr lang="en-US" sz="2400" dirty="0" err="1" smtClean="0"/>
              <a:t>Sei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en-US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= [4, 2, 9]</a:t>
            </a:r>
            <a:r>
              <a:rPr lang="en-US" sz="2400" dirty="0" smtClean="0"/>
              <a:t>, </a:t>
            </a:r>
            <a:r>
              <a:rPr lang="en-US" sz="2400" dirty="0" err="1" smtClean="0"/>
              <a:t>dann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C19FF"/>
                </a:solidFill>
              </a:rPr>
              <a:t>Zugriff</a:t>
            </a:r>
            <a:r>
              <a:rPr lang="en-US" sz="2400" dirty="0" smtClean="0">
                <a:solidFill>
                  <a:srgbClr val="0C19FF"/>
                </a:solidFill>
              </a:rPr>
              <a:t> </a:t>
            </a:r>
            <a:r>
              <a:rPr lang="en-US" sz="2400" dirty="0" err="1" smtClean="0"/>
              <a:t>mit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(e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en-US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2400" dirty="0"/>
              <a:t>:=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en-US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 err="1" smtClean="0"/>
              <a:t>dann</a:t>
            </a:r>
            <a:r>
              <a:rPr lang="en-US" sz="2400" dirty="0" smtClean="0"/>
              <a:t> gilt: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e = 4 </a:t>
            </a:r>
            <a:r>
              <a:rPr lang="en-US" sz="2400" dirty="0" smtClean="0"/>
              <a:t>und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l</a:t>
            </a:r>
            <a:r>
              <a:rPr lang="en-US" sz="240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= [2, 9] =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(2, (9, ()))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57</a:t>
            </a:fld>
            <a:endParaRPr lang="de-DE"/>
          </a:p>
        </p:txBody>
      </p:sp>
      <p:sp>
        <p:nvSpPr>
          <p:cNvPr id="5" name="Rechteck 6"/>
          <p:cNvSpPr/>
          <p:nvPr/>
        </p:nvSpPr>
        <p:spPr>
          <a:xfrm>
            <a:off x="2987824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/>
          <p:cNvCxnSpPr/>
          <p:nvPr/>
        </p:nvCxnSpPr>
        <p:spPr>
          <a:xfrm>
            <a:off x="2339752" y="1948355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feld 10"/>
          <p:cNvSpPr txBox="1"/>
          <p:nvPr/>
        </p:nvSpPr>
        <p:spPr>
          <a:xfrm>
            <a:off x="3347864" y="1228690"/>
            <a:ext cx="1957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Verkettete Tupel</a:t>
            </a:r>
            <a:endParaRPr lang="de-DE" sz="2000" dirty="0"/>
          </a:p>
        </p:txBody>
      </p:sp>
      <p:sp>
        <p:nvSpPr>
          <p:cNvPr id="8" name="Rechteck 6"/>
          <p:cNvSpPr/>
          <p:nvPr/>
        </p:nvSpPr>
        <p:spPr>
          <a:xfrm>
            <a:off x="4211960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6"/>
          <p:cNvSpPr/>
          <p:nvPr/>
        </p:nvSpPr>
        <p:spPr>
          <a:xfrm>
            <a:off x="5364088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/>
          <p:nvPr/>
        </p:nvCxnSpPr>
        <p:spPr>
          <a:xfrm flipV="1">
            <a:off x="3563888" y="1937751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9"/>
          <p:cNvCxnSpPr/>
          <p:nvPr/>
        </p:nvCxnSpPr>
        <p:spPr>
          <a:xfrm flipV="1">
            <a:off x="4788024" y="1937751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hteck 6"/>
          <p:cNvSpPr/>
          <p:nvPr/>
        </p:nvSpPr>
        <p:spPr>
          <a:xfrm>
            <a:off x="2987824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de-DE" dirty="0"/>
          </a:p>
        </p:txBody>
      </p:sp>
      <p:cxnSp>
        <p:nvCxnSpPr>
          <p:cNvPr id="13" name="Gerade Verbindung mit Pfeil 16"/>
          <p:cNvCxnSpPr/>
          <p:nvPr/>
        </p:nvCxnSpPr>
        <p:spPr>
          <a:xfrm>
            <a:off x="3156224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6"/>
          <p:cNvSpPr/>
          <p:nvPr/>
        </p:nvSpPr>
        <p:spPr>
          <a:xfrm>
            <a:off x="4214369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DE" dirty="0"/>
          </a:p>
        </p:txBody>
      </p:sp>
      <p:cxnSp>
        <p:nvCxnSpPr>
          <p:cNvPr id="15" name="Gerade Verbindung mit Pfeil 16"/>
          <p:cNvCxnSpPr/>
          <p:nvPr/>
        </p:nvCxnSpPr>
        <p:spPr>
          <a:xfrm>
            <a:off x="4382769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hteck 6"/>
          <p:cNvSpPr/>
          <p:nvPr/>
        </p:nvSpPr>
        <p:spPr>
          <a:xfrm>
            <a:off x="5364088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9</a:t>
            </a:r>
            <a:endParaRPr lang="de-DE" dirty="0"/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5532488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6"/>
          <p:cNvCxnSpPr/>
          <p:nvPr/>
        </p:nvCxnSpPr>
        <p:spPr>
          <a:xfrm flipH="1">
            <a:off x="5829140" y="1838247"/>
            <a:ext cx="171254" cy="220216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feld 4"/>
          <p:cNvSpPr txBox="1"/>
          <p:nvPr/>
        </p:nvSpPr>
        <p:spPr>
          <a:xfrm>
            <a:off x="1979712" y="1681644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53821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Glaskästen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Denotation</a:t>
            </a:r>
            <a:r>
              <a:rPr lang="de-DE" sz="2000" dirty="0">
                <a:solidFill>
                  <a:schemeClr val="accent2"/>
                </a:solidFill>
              </a:rPr>
              <a:t>: </a:t>
            </a:r>
            <a:r>
              <a:rPr lang="de-DE" sz="2000" dirty="0"/>
              <a:t>[4, 2, 9]</a:t>
            </a:r>
            <a:endParaRPr lang="de-DE" sz="2000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Operationen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defRPr/>
            </a:pPr>
            <a:r>
              <a:rPr lang="de-DE" sz="2000" dirty="0" err="1" smtClean="0">
                <a:solidFill>
                  <a:schemeClr val="hlink"/>
                </a:solidFill>
              </a:rPr>
              <a:t>function</a:t>
            </a:r>
            <a:r>
              <a:rPr lang="de-DE" sz="2000" dirty="0" smtClean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cons</a:t>
            </a:r>
            <a:r>
              <a:rPr lang="de-DE" sz="2000" dirty="0" smtClean="0">
                <a:solidFill>
                  <a:srgbClr val="3C8C93"/>
                </a:solidFill>
              </a:rPr>
              <a:t>(</a:t>
            </a:r>
            <a:r>
              <a:rPr lang="de-DE" sz="2000" dirty="0" err="1" smtClean="0">
                <a:solidFill>
                  <a:srgbClr val="3C8C93"/>
                </a:solidFill>
              </a:rPr>
              <a:t>e</a:t>
            </a:r>
            <a:r>
              <a:rPr lang="de-DE" sz="2000" dirty="0">
                <a:solidFill>
                  <a:srgbClr val="3C8C93"/>
                </a:solidFill>
              </a:rPr>
              <a:t>, l)</a:t>
            </a:r>
            <a:r>
              <a:rPr lang="de-DE" sz="2000" dirty="0"/>
              <a:t> fügt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sz="2000" dirty="0"/>
              <a:t>  am Anfang in Liste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ein,</a:t>
            </a:r>
            <a:br>
              <a:rPr lang="de-DE" sz="2000" dirty="0"/>
            </a:br>
            <a:r>
              <a:rPr lang="de-DE" sz="2000" dirty="0"/>
              <a:t>    verändert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l </a:t>
            </a:r>
            <a:r>
              <a:rPr lang="de-DE" sz="2000" dirty="0" smtClean="0"/>
              <a:t>nicht</a:t>
            </a:r>
            <a:endParaRPr lang="de-DE" sz="2000" dirty="0"/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 smtClean="0">
                <a:solidFill>
                  <a:schemeClr val="hlink"/>
                </a:solidFill>
              </a:rPr>
              <a:t>function</a:t>
            </a:r>
            <a:r>
              <a:rPr lang="de-DE" sz="2000" dirty="0" smtClean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first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</a:t>
            </a:r>
            <a:r>
              <a:rPr lang="de-DE" sz="2000" dirty="0" smtClean="0"/>
              <a:t>die erste Komponente des </a:t>
            </a:r>
            <a:r>
              <a:rPr lang="de-DE" sz="2000" dirty="0"/>
              <a:t>Tupels zurück 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      (</a:t>
            </a:r>
            <a:r>
              <a:rPr lang="de-DE" sz="2000" dirty="0"/>
              <a:t>Fehler,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leer</a:t>
            </a:r>
            <a:r>
              <a:rPr lang="de-DE" sz="2000" dirty="0" smtClean="0"/>
              <a:t>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rest</a:t>
            </a:r>
            <a:r>
              <a:rPr lang="de-DE" sz="2000" dirty="0" smtClean="0">
                <a:solidFill>
                  <a:srgbClr val="3C8C93"/>
                </a:solidFill>
              </a:rPr>
              <a:t>(l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gibt </a:t>
            </a:r>
            <a:r>
              <a:rPr lang="de-DE" sz="2000" dirty="0" smtClean="0"/>
              <a:t>die zweite </a:t>
            </a:r>
            <a:r>
              <a:rPr lang="de-DE" sz="2000" dirty="0"/>
              <a:t>Komponente </a:t>
            </a:r>
            <a:r>
              <a:rPr lang="de-DE" sz="2000" dirty="0" smtClean="0"/>
              <a:t>des Tupels zurück </a:t>
            </a:r>
            <a:br>
              <a:rPr lang="de-DE" sz="2000" dirty="0" smtClean="0"/>
            </a:br>
            <a:r>
              <a:rPr lang="de-DE" sz="2000" dirty="0" smtClean="0"/>
              <a:t>      (</a:t>
            </a:r>
            <a:r>
              <a:rPr lang="de-DE" sz="2000" dirty="0"/>
              <a:t>Fehler,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leer)</a:t>
            </a:r>
          </a:p>
          <a:p>
            <a:pPr eaLnBrk="1" hangingPunct="1">
              <a:defRPr/>
            </a:pPr>
            <a:r>
              <a:rPr lang="de-DE" sz="2000" dirty="0" err="1" smtClean="0">
                <a:solidFill>
                  <a:schemeClr val="hlink"/>
                </a:solidFill>
              </a:rPr>
              <a:t>function</a:t>
            </a:r>
            <a:r>
              <a:rPr lang="de-DE" sz="2000" dirty="0" smtClean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length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Anzahl der Elemente in </a:t>
            </a:r>
            <a:r>
              <a:rPr lang="de-DE" sz="2000" dirty="0">
                <a:solidFill>
                  <a:srgbClr val="3C8C93"/>
                </a:solidFill>
              </a:rPr>
              <a:t>l</a:t>
            </a:r>
            <a:r>
              <a:rPr lang="de-DE" sz="2000" dirty="0"/>
              <a:t> zurück 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mt</a:t>
            </a:r>
            <a:r>
              <a:rPr lang="de-DE" sz="2000" dirty="0" smtClean="0">
                <a:solidFill>
                  <a:srgbClr val="FF0000"/>
                </a:solidFill>
              </a:rPr>
              <a:t>?</a:t>
            </a:r>
            <a:r>
              <a:rPr lang="de-DE" sz="2000" dirty="0" smtClean="0">
                <a:solidFill>
                  <a:srgbClr val="3C8C93"/>
                </a:solidFill>
              </a:rPr>
              <a:t>(</a:t>
            </a:r>
            <a:r>
              <a:rPr lang="de-DE" sz="2000" dirty="0">
                <a:solidFill>
                  <a:srgbClr val="3C8C93"/>
                </a:solidFill>
              </a:rPr>
              <a:t>l)</a:t>
            </a:r>
            <a:r>
              <a:rPr lang="de-DE" sz="2000" dirty="0"/>
              <a:t> gibt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zurück,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</a:t>
            </a:r>
            <a:r>
              <a:rPr lang="de-DE" sz="2000" dirty="0" smtClean="0"/>
              <a:t>= () ist</a:t>
            </a:r>
            <a:r>
              <a:rPr lang="de-DE" sz="2000" dirty="0"/>
              <a:t>, sonst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false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Iteration (last-in first-out):  </a:t>
            </a:r>
          </a:p>
          <a:p>
            <a:pPr eaLnBrk="1" hangingPunct="1">
              <a:defRPr/>
            </a:pP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in</a:t>
            </a:r>
            <a:r>
              <a:rPr lang="de-DE" sz="2000" dirty="0">
                <a:solidFill>
                  <a:schemeClr val="hlink"/>
                </a:solidFill>
              </a:rPr>
              <a:t> l </a:t>
            </a:r>
            <a:r>
              <a:rPr lang="de-DE" sz="2000" dirty="0"/>
              <a:t>do</a:t>
            </a:r>
            <a:r>
              <a:rPr lang="de-DE" sz="2000" dirty="0">
                <a:solidFill>
                  <a:schemeClr val="hlink"/>
                </a:solidFill>
              </a:rPr>
              <a:t> ...</a:t>
            </a:r>
            <a:r>
              <a:rPr lang="de-DE" sz="2000" dirty="0"/>
              <a:t>       </a:t>
            </a:r>
            <a:r>
              <a:rPr lang="de-DE" sz="2000" i="1" dirty="0"/>
              <a:t>oder auch       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∈ </a:t>
            </a:r>
            <a:r>
              <a:rPr lang="de-DE" sz="2000" dirty="0">
                <a:solidFill>
                  <a:schemeClr val="hlink"/>
                </a:solidFill>
              </a:rPr>
              <a:t>l </a:t>
            </a:r>
            <a:r>
              <a:rPr lang="de-DE" sz="2000" dirty="0"/>
              <a:t>do</a:t>
            </a:r>
            <a:r>
              <a:rPr lang="de-DE" sz="2000" dirty="0">
                <a:solidFill>
                  <a:schemeClr val="hlink"/>
                </a:solidFill>
              </a:rPr>
              <a:t> ...</a:t>
            </a:r>
            <a:r>
              <a:rPr lang="de-DE" sz="2000" dirty="0"/>
              <a:t> </a:t>
            </a:r>
            <a:endParaRPr lang="de-DE" sz="2000" dirty="0">
              <a:solidFill>
                <a:schemeClr val="hlin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87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DC920-F10C-454C-91F5-8B133F6AD5D5}" type="slidenum">
              <a:rPr lang="de-DE"/>
              <a:pPr>
                <a:defRPr/>
              </a:pPr>
              <a:t>59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/>
              <a:t>Kellerspeicher / Stapelspeicher / Stack</a:t>
            </a:r>
            <a:endParaRPr lang="de-DE" dirty="0" smtClean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429"/>
            <a:ext cx="8240713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 smtClean="0">
                <a:solidFill>
                  <a:srgbClr val="262673"/>
                </a:solidFill>
              </a:rPr>
              <a:t>Denotation</a:t>
            </a:r>
            <a:r>
              <a:rPr lang="de-DE" sz="2000" dirty="0" smtClean="0">
                <a:solidFill>
                  <a:schemeClr val="accent2"/>
                </a:solidFill>
              </a:rPr>
              <a:t>: </a:t>
            </a:r>
            <a:r>
              <a:rPr lang="de-DE" sz="2000" dirty="0" smtClean="0"/>
              <a:t>[4, 2, 9] (4 ist "oben")</a:t>
            </a:r>
            <a:endParaRPr lang="de-DE" sz="2000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Operationen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function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  <a:cs typeface="+mn-cs"/>
              </a:rPr>
              <a:t>makeStack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() </a:t>
            </a:r>
            <a:r>
              <a:rPr lang="de-DE" sz="2000" dirty="0" smtClean="0">
                <a:cs typeface="+mn-cs"/>
              </a:rPr>
              <a:t>liefert leeren Keller</a:t>
            </a:r>
          </a:p>
          <a:p>
            <a:pPr eaLnBrk="1" hangingPunct="1">
              <a:defRPr/>
            </a:pPr>
            <a:r>
              <a:rPr lang="de-DE" sz="2000" dirty="0" err="1" smtClean="0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0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000" dirty="0" smtClean="0">
                <a:solidFill>
                  <a:srgbClr val="FF0000"/>
                </a:solidFill>
                <a:cs typeface="+mn-cs"/>
              </a:rPr>
              <a:t>push</a:t>
            </a:r>
            <a:r>
              <a:rPr lang="de-DE" sz="2000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sz="2000" dirty="0" err="1" smtClean="0">
                <a:solidFill>
                  <a:srgbClr val="3C8C93"/>
                </a:solidFill>
                <a:cs typeface="+mn-cs"/>
              </a:rPr>
              <a:t>e</a:t>
            </a:r>
            <a:r>
              <a:rPr lang="de-DE" sz="2000" dirty="0" smtClean="0">
                <a:solidFill>
                  <a:srgbClr val="3C8C93"/>
                </a:solidFill>
                <a:cs typeface="+mn-cs"/>
              </a:rPr>
              <a:t>, s)</a:t>
            </a:r>
            <a:r>
              <a:rPr lang="de-DE" sz="2000" dirty="0" smtClean="0">
                <a:cs typeface="+mn-cs"/>
              </a:rPr>
              <a:t> fügt Element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000" dirty="0" smtClean="0">
                <a:cs typeface="+mn-cs"/>
              </a:rPr>
              <a:t> oben in den Keller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s</a:t>
            </a:r>
            <a:r>
              <a:rPr lang="de-DE" sz="2000" dirty="0" smtClean="0">
                <a:cs typeface="+mn-cs"/>
              </a:rPr>
              <a:t> ein,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 smtClean="0">
                <a:cs typeface="+mn-cs"/>
              </a:rPr>
              <a:t>verändert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de-DE" sz="2000" dirty="0" smtClean="0">
              <a:cs typeface="+mn-cs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 smtClean="0">
                <a:solidFill>
                  <a:schemeClr val="hlink"/>
                </a:solidFill>
              </a:rPr>
              <a:t>function</a:t>
            </a:r>
            <a:r>
              <a:rPr lang="de-DE" sz="2000" dirty="0" smtClean="0">
                <a:solidFill>
                  <a:schemeClr val="hlink"/>
                </a:solidFill>
              </a:rPr>
              <a:t> </a:t>
            </a:r>
            <a:r>
              <a:rPr lang="de-DE" sz="2000" dirty="0" smtClean="0">
                <a:solidFill>
                  <a:srgbClr val="FF0000"/>
                </a:solidFill>
              </a:rPr>
              <a:t>top</a:t>
            </a:r>
            <a:r>
              <a:rPr lang="de-DE" sz="2000" dirty="0" smtClean="0">
                <a:solidFill>
                  <a:srgbClr val="3C8C93"/>
                </a:solidFill>
              </a:rPr>
              <a:t>(s)</a:t>
            </a:r>
            <a:r>
              <a:rPr lang="de-DE" sz="2000" dirty="0" smtClean="0"/>
              <a:t> gibt oberes Element </a:t>
            </a:r>
            <a:r>
              <a:rPr lang="de-DE" sz="2000" dirty="0"/>
              <a:t>zurück </a:t>
            </a:r>
            <a:r>
              <a:rPr lang="de-DE" sz="2000" dirty="0" smtClean="0"/>
              <a:t>(Fehler, wenn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000" dirty="0" smtClean="0"/>
              <a:t> leer)</a:t>
            </a:r>
            <a:endParaRPr lang="de-DE" sz="2000" dirty="0"/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procedure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pop</a:t>
            </a:r>
            <a:r>
              <a:rPr lang="de-DE" sz="2000" dirty="0" smtClean="0">
                <a:solidFill>
                  <a:srgbClr val="3C8C93"/>
                </a:solidFill>
              </a:rPr>
              <a:t>(s)</a:t>
            </a:r>
            <a:r>
              <a:rPr lang="de-DE" sz="2000" dirty="0" smtClean="0">
                <a:solidFill>
                  <a:schemeClr val="hlink"/>
                </a:solidFill>
              </a:rPr>
              <a:t> </a:t>
            </a:r>
            <a:r>
              <a:rPr lang="de-DE" sz="2000" dirty="0"/>
              <a:t>löscht </a:t>
            </a:r>
            <a:r>
              <a:rPr lang="de-DE" sz="2000" dirty="0" smtClean="0"/>
              <a:t>Top-Element </a:t>
            </a:r>
            <a:r>
              <a:rPr lang="de-DE" sz="2000" dirty="0"/>
              <a:t>in </a:t>
            </a:r>
            <a:r>
              <a:rPr lang="de-DE" sz="2000" dirty="0" smtClean="0">
                <a:solidFill>
                  <a:srgbClr val="3C8C93"/>
                </a:solidFill>
              </a:rPr>
              <a:t>s</a:t>
            </a:r>
            <a:r>
              <a:rPr lang="de-DE" sz="2000" dirty="0">
                <a:solidFill>
                  <a:srgbClr val="3C8C93"/>
                </a:solidFill>
              </a:rPr>
              <a:t> </a:t>
            </a:r>
            <a:r>
              <a:rPr lang="de-DE" sz="2000" dirty="0" smtClean="0"/>
              <a:t>(Fehler, wenn </a:t>
            </a:r>
            <a:r>
              <a:rPr lang="de-DE" sz="2000" dirty="0" smtClean="0">
                <a:solidFill>
                  <a:srgbClr val="3C8C93"/>
                </a:solidFill>
              </a:rPr>
              <a:t>s </a:t>
            </a:r>
            <a:r>
              <a:rPr lang="de-DE" sz="2000" dirty="0" smtClean="0"/>
              <a:t>leer)</a:t>
            </a:r>
          </a:p>
          <a:p>
            <a:pPr eaLnBrk="1" hangingPunct="1">
              <a:defRPr/>
            </a:pPr>
            <a:r>
              <a:rPr lang="de-DE" sz="2000" dirty="0" err="1" smtClean="0">
                <a:solidFill>
                  <a:schemeClr val="hlink"/>
                </a:solidFill>
              </a:rPr>
              <a:t>function</a:t>
            </a:r>
            <a:r>
              <a:rPr lang="de-DE" sz="2000" dirty="0" smtClean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mtStack</a:t>
            </a:r>
            <a:r>
              <a:rPr lang="de-DE" sz="2000" dirty="0" smtClean="0">
                <a:solidFill>
                  <a:srgbClr val="FF0000"/>
                </a:solidFill>
              </a:rPr>
              <a:t>?</a:t>
            </a:r>
            <a:r>
              <a:rPr lang="de-DE" sz="2000" dirty="0" smtClean="0">
                <a:solidFill>
                  <a:srgbClr val="3C8C93"/>
                </a:solidFill>
              </a:rPr>
              <a:t>(s)</a:t>
            </a:r>
            <a:r>
              <a:rPr lang="de-DE" sz="2000" dirty="0" smtClean="0"/>
              <a:t> </a:t>
            </a:r>
            <a:r>
              <a:rPr lang="de-DE" sz="2000" dirty="0"/>
              <a:t>gibt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smtClean="0"/>
              <a:t>zurück, wenn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000" dirty="0" smtClean="0"/>
              <a:t> leer ist, sonst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false</a:t>
            </a:r>
            <a:endParaRPr lang="de-DE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de-DE" sz="2000" dirty="0" smtClean="0">
                <a:solidFill>
                  <a:srgbClr val="262673"/>
                </a:solidFill>
                <a:cs typeface="+mn-cs"/>
              </a:rPr>
              <a:t>Iteration:</a:t>
            </a:r>
            <a:r>
              <a:rPr lang="de-DE" sz="2000" dirty="0" smtClean="0">
                <a:solidFill>
                  <a:srgbClr val="262673"/>
                </a:solidFill>
              </a:rPr>
              <a:t>  </a:t>
            </a:r>
            <a:r>
              <a:rPr lang="de-DE" sz="2000" dirty="0" smtClean="0"/>
              <a:t>nicht vorgesehen (evtl. wie Liste)</a:t>
            </a:r>
            <a:endParaRPr lang="de-DE" sz="2000" dirty="0" smtClean="0">
              <a:solidFill>
                <a:schemeClr val="hlink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771800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13916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Intuition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S1: 100</a:t>
            </a:r>
          </a:p>
          <a:p>
            <a:r>
              <a:rPr lang="en-US"/>
              <a:t>S2: 90</a:t>
            </a:r>
          </a:p>
          <a:p>
            <a:r>
              <a:rPr lang="en-US"/>
              <a:t>S3: 85</a:t>
            </a:r>
          </a:p>
          <a:p>
            <a:r>
              <a:rPr lang="en-US"/>
              <a:t>S4: 100</a:t>
            </a:r>
          </a:p>
          <a:p>
            <a:r>
              <a:rPr lang="en-US"/>
              <a:t>S5: 90</a:t>
            </a:r>
          </a:p>
          <a:p>
            <a:r>
              <a:rPr lang="en-US"/>
              <a:t>…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886200" y="2271713"/>
            <a:ext cx="426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7848600" y="2271713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8001000" y="2500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7772400" y="2994025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S1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7778750" y="36576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S4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8001000" y="3338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7102475" y="2271713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7270750" y="2500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7086600" y="2994025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S2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7086600" y="36576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S5</a:t>
            </a:r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>
            <a:off x="7270750" y="3338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6524625" y="2271713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18" name="Line 18"/>
          <p:cNvSpPr>
            <a:spLocks noChangeShapeType="1"/>
          </p:cNvSpPr>
          <p:nvPr/>
        </p:nvSpPr>
        <p:spPr bwMode="auto">
          <a:xfrm>
            <a:off x="6692900" y="2500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6477000" y="2986088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S3</a:t>
            </a: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6467475" y="1905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85</a:t>
            </a:r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7045325" y="1905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90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7715250" y="19050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76829" name="Line 29"/>
          <p:cNvSpPr>
            <a:spLocks noChangeShapeType="1"/>
          </p:cNvSpPr>
          <p:nvPr/>
        </p:nvSpPr>
        <p:spPr bwMode="auto">
          <a:xfrm>
            <a:off x="6172200" y="44338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30" name="Text Box 30"/>
          <p:cNvSpPr txBox="1">
            <a:spLocks noChangeArrowheads="1"/>
          </p:cNvSpPr>
          <p:nvPr/>
        </p:nvSpPr>
        <p:spPr bwMode="auto">
          <a:xfrm>
            <a:off x="4648200" y="5424488"/>
            <a:ext cx="297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 S3 … S2, S5, …, S1, S4</a:t>
            </a:r>
          </a:p>
        </p:txBody>
      </p:sp>
      <p:sp>
        <p:nvSpPr>
          <p:cNvPr id="76831" name="Text Box 31"/>
          <p:cNvSpPr txBox="1">
            <a:spLocks noChangeArrowheads="1"/>
          </p:cNvSpPr>
          <p:nvPr/>
        </p:nvSpPr>
        <p:spPr bwMode="auto">
          <a:xfrm>
            <a:off x="3810000" y="1905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467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Keller intern (Beispiel)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60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52811" y="3122965"/>
            <a:ext cx="327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s</a:t>
            </a:r>
            <a:endParaRPr lang="de-DE" sz="2800" dirty="0"/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51920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699792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211960" y="3122965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smtClean="0"/>
              <a:t>Verkettete 2-Tupel</a:t>
            </a:r>
            <a:endParaRPr lang="de-DE" sz="2000" dirty="0"/>
          </a:p>
        </p:txBody>
      </p: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3131840" y="1848600"/>
            <a:ext cx="576064" cy="2066453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707904" y="1340768"/>
            <a:ext cx="359265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 smtClean="0"/>
              <a:t>Im ADT-Sinne nur „intern“ </a:t>
            </a:r>
          </a:p>
          <a:p>
            <a:r>
              <a:rPr lang="de-DE" sz="2000" dirty="0" smtClean="0"/>
              <a:t>verwendet, dann</a:t>
            </a:r>
          </a:p>
          <a:p>
            <a:r>
              <a:rPr lang="de-DE" sz="2000" dirty="0" smtClean="0"/>
              <a:t>über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internalRepr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(s)</a:t>
            </a:r>
            <a:r>
              <a:rPr lang="de-DE" sz="2000" dirty="0" smtClean="0"/>
              <a:t> referenziert</a:t>
            </a:r>
            <a:endParaRPr lang="de-DE" sz="2000" dirty="0"/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2699792" y="5517232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699792" y="573325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4131097" y="5432334"/>
            <a:ext cx="257955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 smtClean="0"/>
              <a:t>möglicherweise viele</a:t>
            </a:r>
            <a:br>
              <a:rPr lang="de-DE" sz="2000" dirty="0" smtClean="0"/>
            </a:br>
            <a:r>
              <a:rPr lang="de-DE" sz="2000" dirty="0" smtClean="0"/>
              <a:t>weitere Informationen</a:t>
            </a:r>
            <a:endParaRPr lang="de-DE" sz="2000" dirty="0"/>
          </a:p>
        </p:txBody>
      </p:sp>
      <p:sp>
        <p:nvSpPr>
          <p:cNvPr id="19" name="Rechteck 6"/>
          <p:cNvSpPr/>
          <p:nvPr/>
        </p:nvSpPr>
        <p:spPr>
          <a:xfrm>
            <a:off x="5076056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6228184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4427984" y="3904449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652120" y="3904449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851920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de-DE" dirty="0"/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4020320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5078465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DE" dirty="0"/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5246865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6228184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9</a:t>
            </a:r>
            <a:endParaRPr lang="de-DE" dirty="0"/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6396584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16"/>
          <p:cNvCxnSpPr/>
          <p:nvPr/>
        </p:nvCxnSpPr>
        <p:spPr>
          <a:xfrm flipH="1">
            <a:off x="6693236" y="3804945"/>
            <a:ext cx="171254" cy="220216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791553" y="4412719"/>
            <a:ext cx="21323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Elemente auf dem</a:t>
            </a:r>
            <a:br>
              <a:rPr lang="de-DE" sz="2000" dirty="0" smtClean="0"/>
            </a:br>
            <a:r>
              <a:rPr lang="de-DE" sz="2000" dirty="0" smtClean="0"/>
              <a:t>Keller (4 ist oben)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98601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Kellerspeicher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Glaskästen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61</a:t>
            </a:fld>
            <a:endParaRPr lang="de-DE"/>
          </a:p>
        </p:txBody>
      </p:sp>
      <p:sp>
        <p:nvSpPr>
          <p:cNvPr id="5" name="Rechteck 6"/>
          <p:cNvSpPr/>
          <p:nvPr/>
        </p:nvSpPr>
        <p:spPr>
          <a:xfrm>
            <a:off x="2987824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/>
          <p:cNvCxnSpPr/>
          <p:nvPr/>
        </p:nvCxnSpPr>
        <p:spPr>
          <a:xfrm>
            <a:off x="2339752" y="1948355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feld 10"/>
          <p:cNvSpPr txBox="1"/>
          <p:nvPr/>
        </p:nvSpPr>
        <p:spPr>
          <a:xfrm>
            <a:off x="3347864" y="1228690"/>
            <a:ext cx="1957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Verkettete Tupel</a:t>
            </a:r>
            <a:endParaRPr lang="de-DE" sz="2000" dirty="0"/>
          </a:p>
        </p:txBody>
      </p:sp>
      <p:sp>
        <p:nvSpPr>
          <p:cNvPr id="8" name="Rechteck 6"/>
          <p:cNvSpPr/>
          <p:nvPr/>
        </p:nvSpPr>
        <p:spPr>
          <a:xfrm>
            <a:off x="4211960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6"/>
          <p:cNvSpPr/>
          <p:nvPr/>
        </p:nvSpPr>
        <p:spPr>
          <a:xfrm>
            <a:off x="5364088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/>
          <p:nvPr/>
        </p:nvCxnSpPr>
        <p:spPr>
          <a:xfrm flipV="1">
            <a:off x="3563888" y="1937751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9"/>
          <p:cNvCxnSpPr/>
          <p:nvPr/>
        </p:nvCxnSpPr>
        <p:spPr>
          <a:xfrm flipV="1">
            <a:off x="4788024" y="1937751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hteck 6"/>
          <p:cNvSpPr/>
          <p:nvPr/>
        </p:nvSpPr>
        <p:spPr>
          <a:xfrm>
            <a:off x="2987824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de-DE" dirty="0"/>
          </a:p>
        </p:txBody>
      </p:sp>
      <p:cxnSp>
        <p:nvCxnSpPr>
          <p:cNvPr id="13" name="Gerade Verbindung mit Pfeil 16"/>
          <p:cNvCxnSpPr/>
          <p:nvPr/>
        </p:nvCxnSpPr>
        <p:spPr>
          <a:xfrm>
            <a:off x="3156224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6"/>
          <p:cNvSpPr/>
          <p:nvPr/>
        </p:nvSpPr>
        <p:spPr>
          <a:xfrm>
            <a:off x="4214369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DE" dirty="0"/>
          </a:p>
        </p:txBody>
      </p:sp>
      <p:cxnSp>
        <p:nvCxnSpPr>
          <p:cNvPr id="15" name="Gerade Verbindung mit Pfeil 16"/>
          <p:cNvCxnSpPr/>
          <p:nvPr/>
        </p:nvCxnSpPr>
        <p:spPr>
          <a:xfrm>
            <a:off x="4382769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hteck 6"/>
          <p:cNvSpPr/>
          <p:nvPr/>
        </p:nvSpPr>
        <p:spPr>
          <a:xfrm>
            <a:off x="5364088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9</a:t>
            </a:r>
            <a:endParaRPr lang="de-DE" dirty="0"/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5532488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6"/>
          <p:cNvCxnSpPr/>
          <p:nvPr/>
        </p:nvCxnSpPr>
        <p:spPr>
          <a:xfrm flipH="1">
            <a:off x="5829140" y="1838247"/>
            <a:ext cx="171254" cy="220216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58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DC920-F10C-454C-91F5-8B133F6AD5D5}" type="slidenum">
              <a:rPr lang="de-DE"/>
              <a:pPr>
                <a:defRPr/>
              </a:pPr>
              <a:t>62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/>
              <a:t>Schlange / Queue (First-in-First-out-Speicher)</a:t>
            </a:r>
            <a:endParaRPr lang="de-DE" dirty="0" smtClean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429"/>
            <a:ext cx="8240713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 smtClean="0">
                <a:solidFill>
                  <a:srgbClr val="262673"/>
                </a:solidFill>
              </a:rPr>
              <a:t>Denotation</a:t>
            </a:r>
            <a:r>
              <a:rPr lang="de-DE" sz="2000" dirty="0" smtClean="0">
                <a:solidFill>
                  <a:schemeClr val="accent2"/>
                </a:solidFill>
              </a:rPr>
              <a:t>: </a:t>
            </a:r>
            <a:r>
              <a:rPr lang="de-DE" sz="2000" dirty="0" smtClean="0"/>
              <a:t>[4, 2, 9]      (4 ist "hinten", 9 ist "vorn", kommt zuerst dran)</a:t>
            </a:r>
            <a:endParaRPr lang="de-DE" sz="2000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Operationen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function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  <a:cs typeface="+mn-cs"/>
              </a:rPr>
              <a:t>makeQueue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() </a:t>
            </a:r>
            <a:r>
              <a:rPr lang="de-DE" sz="2000" dirty="0" smtClean="0">
                <a:cs typeface="+mn-cs"/>
              </a:rPr>
              <a:t>liefert </a:t>
            </a:r>
            <a:r>
              <a:rPr lang="de-DE" sz="2000" smtClean="0">
                <a:cs typeface="+mn-cs"/>
              </a:rPr>
              <a:t>leere Warteschlange</a:t>
            </a:r>
            <a:endParaRPr lang="de-DE" sz="20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000" dirty="0" err="1" smtClean="0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000" dirty="0" smtClean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  <a:cs typeface="+mn-cs"/>
              </a:rPr>
              <a:t>enqueue</a:t>
            </a:r>
            <a:r>
              <a:rPr lang="de-DE" sz="2000" dirty="0" smtClean="0">
                <a:solidFill>
                  <a:srgbClr val="3C8C93"/>
                </a:solidFill>
                <a:cs typeface="+mn-cs"/>
              </a:rPr>
              <a:t>(</a:t>
            </a:r>
            <a:r>
              <a:rPr lang="de-DE" sz="2000" dirty="0" err="1" smtClean="0">
                <a:solidFill>
                  <a:srgbClr val="3C8C93"/>
                </a:solidFill>
                <a:cs typeface="+mn-cs"/>
              </a:rPr>
              <a:t>e</a:t>
            </a:r>
            <a:r>
              <a:rPr lang="de-DE" sz="2000" dirty="0" smtClean="0">
                <a:solidFill>
                  <a:srgbClr val="3C8C93"/>
                </a:solidFill>
                <a:cs typeface="+mn-cs"/>
              </a:rPr>
              <a:t>, </a:t>
            </a:r>
            <a:r>
              <a:rPr lang="de-DE" sz="2000" dirty="0" err="1" smtClean="0">
                <a:solidFill>
                  <a:srgbClr val="3C8C93"/>
                </a:solidFill>
                <a:cs typeface="+mn-cs"/>
              </a:rPr>
              <a:t>q</a:t>
            </a:r>
            <a:r>
              <a:rPr lang="de-DE" sz="2000" dirty="0" smtClean="0">
                <a:solidFill>
                  <a:srgbClr val="3C8C93"/>
                </a:solidFill>
                <a:cs typeface="+mn-cs"/>
              </a:rPr>
              <a:t>)</a:t>
            </a:r>
            <a:r>
              <a:rPr lang="de-DE" sz="2000" dirty="0" smtClean="0">
                <a:cs typeface="+mn-cs"/>
              </a:rPr>
              <a:t> fügt Element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000" dirty="0" smtClean="0">
                <a:cs typeface="+mn-cs"/>
              </a:rPr>
              <a:t> hinten </a:t>
            </a:r>
            <a:r>
              <a:rPr lang="de-DE" sz="2000" dirty="0"/>
              <a:t>in </a:t>
            </a:r>
            <a:r>
              <a:rPr lang="de-DE" sz="2000" dirty="0" smtClean="0">
                <a:cs typeface="+mn-cs"/>
              </a:rPr>
              <a:t>die Schlange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q</a:t>
            </a:r>
            <a:r>
              <a:rPr lang="de-DE" sz="2000" dirty="0" smtClean="0">
                <a:cs typeface="+mn-cs"/>
              </a:rPr>
              <a:t> ein,</a:t>
            </a:r>
            <a:br>
              <a:rPr lang="de-DE" sz="2000" dirty="0" smtClean="0">
                <a:cs typeface="+mn-cs"/>
              </a:rPr>
            </a:br>
            <a:r>
              <a:rPr lang="de-DE" sz="2000" dirty="0" smtClean="0">
                <a:cs typeface="+mn-cs"/>
              </a:rPr>
              <a:t>    verändert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q</a:t>
            </a:r>
            <a:endParaRPr lang="de-DE" sz="2000" dirty="0" smtClean="0">
              <a:cs typeface="+mn-cs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next</a:t>
            </a:r>
            <a:r>
              <a:rPr lang="de-DE" sz="2000" dirty="0" smtClean="0">
                <a:solidFill>
                  <a:srgbClr val="3C8C93"/>
                </a:solidFill>
              </a:rPr>
              <a:t>(</a:t>
            </a:r>
            <a:r>
              <a:rPr lang="de-DE" sz="2000" dirty="0" err="1" smtClean="0">
                <a:solidFill>
                  <a:srgbClr val="3C8C93"/>
                </a:solidFill>
              </a:rPr>
              <a:t>q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gibt vorderes Element zurück, verändert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smtClean="0"/>
              <a:t>nicht</a:t>
            </a:r>
            <a:endParaRPr lang="de-DE" sz="2000" dirty="0"/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dequeue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q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gibt vorderes Element zurück, verändert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endParaRPr lang="de-DE" sz="2000" dirty="0"/>
          </a:p>
          <a:p>
            <a:pPr eaLnBrk="1" hangingPunct="1">
              <a:defRPr/>
            </a:pPr>
            <a:r>
              <a:rPr lang="de-DE" sz="2000" dirty="0" err="1" smtClean="0">
                <a:solidFill>
                  <a:schemeClr val="hlink"/>
                </a:solidFill>
              </a:rPr>
              <a:t>function</a:t>
            </a:r>
            <a:r>
              <a:rPr lang="de-DE" sz="2000" dirty="0" smtClean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mtQueue</a:t>
            </a:r>
            <a:r>
              <a:rPr lang="de-DE" sz="2000" dirty="0" smtClean="0">
                <a:solidFill>
                  <a:srgbClr val="FF0000"/>
                </a:solidFill>
              </a:rPr>
              <a:t>?</a:t>
            </a:r>
            <a:r>
              <a:rPr lang="de-DE" sz="2000" dirty="0" smtClean="0">
                <a:solidFill>
                  <a:srgbClr val="3C8C93"/>
                </a:solidFill>
              </a:rPr>
              <a:t>(</a:t>
            </a:r>
            <a:r>
              <a:rPr lang="de-DE" sz="2000" dirty="0" err="1" smtClean="0">
                <a:solidFill>
                  <a:srgbClr val="3C8C93"/>
                </a:solidFill>
              </a:rPr>
              <a:t>q</a:t>
            </a:r>
            <a:r>
              <a:rPr lang="de-DE" sz="2000" dirty="0" smtClean="0">
                <a:solidFill>
                  <a:srgbClr val="3C8C93"/>
                </a:solidFill>
              </a:rPr>
              <a:t>)</a:t>
            </a:r>
            <a:r>
              <a:rPr lang="de-DE" sz="2000" dirty="0" smtClean="0"/>
              <a:t> </a:t>
            </a:r>
            <a:r>
              <a:rPr lang="de-DE" sz="2000" dirty="0"/>
              <a:t>gibt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smtClean="0"/>
              <a:t>zurück, wenn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sz="2000" dirty="0" smtClean="0"/>
              <a:t> leer ist, sonst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false</a:t>
            </a:r>
            <a:endParaRPr lang="de-DE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de-DE" sz="2000" dirty="0" smtClean="0">
                <a:solidFill>
                  <a:srgbClr val="262673"/>
                </a:solidFill>
                <a:cs typeface="+mn-cs"/>
              </a:rPr>
              <a:t>Iteration:</a:t>
            </a:r>
            <a:r>
              <a:rPr lang="de-DE" sz="2000" dirty="0" smtClean="0">
                <a:solidFill>
                  <a:srgbClr val="262673"/>
                </a:solidFill>
              </a:rPr>
              <a:t>  </a:t>
            </a:r>
            <a:r>
              <a:rPr lang="de-DE" sz="2000" dirty="0" smtClean="0"/>
              <a:t>nicht vorgesehen (evtl. wie Liste)</a:t>
            </a:r>
            <a:endParaRPr lang="de-DE" sz="2000" dirty="0" smtClean="0">
              <a:solidFill>
                <a:schemeClr val="hlink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771800" y="6381328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http://www14.in.tum.de/lehre/2008WS/</a:t>
            </a:r>
            <a:r>
              <a:rPr lang="de-DE" sz="1200" dirty="0" err="1"/>
              <a:t>ea</a:t>
            </a:r>
            <a:r>
              <a:rPr lang="de-DE" sz="1200" dirty="0"/>
              <a:t>/</a:t>
            </a:r>
            <a:r>
              <a:rPr lang="de-DE" sz="1200" dirty="0" err="1"/>
              <a:t>index.html.de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56667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Queue intern (Beispiel)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63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52811" y="3122965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 smtClean="0"/>
              <a:t>q</a:t>
            </a:r>
            <a:endParaRPr lang="de-DE" sz="2800" dirty="0"/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51920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699792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211960" y="3122965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smtClean="0"/>
              <a:t>Verkettete 2-Tupel</a:t>
            </a:r>
            <a:endParaRPr lang="de-DE" sz="2000" dirty="0"/>
          </a:p>
        </p:txBody>
      </p: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3131840" y="1848600"/>
            <a:ext cx="576064" cy="2066453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707904" y="1340768"/>
            <a:ext cx="359265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 smtClean="0"/>
              <a:t>Im ADT-Sinne nur „intern“ </a:t>
            </a:r>
          </a:p>
          <a:p>
            <a:r>
              <a:rPr lang="de-DE" sz="2000" dirty="0" smtClean="0"/>
              <a:t>verwendet, dann</a:t>
            </a:r>
          </a:p>
          <a:p>
            <a:r>
              <a:rPr lang="de-DE" sz="2000" dirty="0" smtClean="0"/>
              <a:t>über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</a:rPr>
              <a:t>internalRepr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(s)</a:t>
            </a:r>
            <a:r>
              <a:rPr lang="de-DE" sz="2000" dirty="0" smtClean="0"/>
              <a:t> referenziert</a:t>
            </a:r>
            <a:endParaRPr lang="de-DE" sz="2000" dirty="0"/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2699792" y="5517232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699792" y="573325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4131097" y="5432334"/>
            <a:ext cx="257955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 smtClean="0"/>
              <a:t>möglicherweise viele</a:t>
            </a:r>
            <a:br>
              <a:rPr lang="de-DE" sz="2000" dirty="0" smtClean="0"/>
            </a:br>
            <a:r>
              <a:rPr lang="de-DE" sz="2000" dirty="0" smtClean="0"/>
              <a:t>weitere Informationen</a:t>
            </a:r>
            <a:endParaRPr lang="de-DE" sz="2000" dirty="0"/>
          </a:p>
        </p:txBody>
      </p:sp>
      <p:sp>
        <p:nvSpPr>
          <p:cNvPr id="19" name="Rechteck 6"/>
          <p:cNvSpPr/>
          <p:nvPr/>
        </p:nvSpPr>
        <p:spPr>
          <a:xfrm>
            <a:off x="5076056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6228184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4427984" y="3904449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652120" y="3904449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851920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9</a:t>
            </a:r>
            <a:endParaRPr lang="de-DE" dirty="0"/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4020320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5078465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DE" dirty="0"/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5246865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6228184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de-DE" dirty="0"/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6396584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16"/>
          <p:cNvCxnSpPr/>
          <p:nvPr/>
        </p:nvCxnSpPr>
        <p:spPr>
          <a:xfrm flipH="1">
            <a:off x="6693236" y="3804945"/>
            <a:ext cx="171254" cy="220216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904944" y="4293096"/>
            <a:ext cx="16995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Elemente in der</a:t>
            </a:r>
            <a:br>
              <a:rPr lang="de-DE" dirty="0" smtClean="0"/>
            </a:br>
            <a:r>
              <a:rPr lang="de-DE" dirty="0" smtClean="0"/>
              <a:t>Schlange </a:t>
            </a:r>
            <a:br>
              <a:rPr lang="de-DE" dirty="0" smtClean="0"/>
            </a:br>
            <a:r>
              <a:rPr lang="de-DE" dirty="0" smtClean="0"/>
              <a:t>(9 ist vorn, </a:t>
            </a:r>
            <a:br>
              <a:rPr lang="de-DE" dirty="0" smtClean="0"/>
            </a:br>
            <a:r>
              <a:rPr lang="de-DE" dirty="0" smtClean="0"/>
              <a:t> 4 ist hinten)</a:t>
            </a:r>
            <a:endParaRPr lang="de-DE" dirty="0"/>
          </a:p>
        </p:txBody>
      </p:sp>
      <p:cxnSp>
        <p:nvCxnSpPr>
          <p:cNvPr id="27" name="Gerade Verbindung mit Pfeil 16"/>
          <p:cNvCxnSpPr/>
          <p:nvPr/>
        </p:nvCxnSpPr>
        <p:spPr>
          <a:xfrm>
            <a:off x="2699792" y="5120605"/>
            <a:ext cx="3240360" cy="0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16"/>
          <p:cNvCxnSpPr>
            <a:endCxn id="21" idx="1"/>
          </p:cNvCxnSpPr>
          <p:nvPr/>
        </p:nvCxnSpPr>
        <p:spPr>
          <a:xfrm flipV="1">
            <a:off x="5940152" y="3904449"/>
            <a:ext cx="288032" cy="12161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98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Bucket-Sort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procedure </a:t>
            </a:r>
            <a:r>
              <a:rPr lang="en-US" sz="2000" cap="small" dirty="0" smtClean="0"/>
              <a:t>Bucket-Sort </a:t>
            </a:r>
            <a:r>
              <a:rPr lang="en-US" sz="2000" dirty="0"/>
              <a:t>(A)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/>
              <a:t>   n</a:t>
            </a:r>
            <a:r>
              <a:rPr lang="en-US" sz="2000" dirty="0" smtClean="0"/>
              <a:t> </a:t>
            </a:r>
            <a:r>
              <a:rPr lang="en-US" sz="2000" dirty="0"/>
              <a:t>← </a:t>
            </a:r>
            <a:r>
              <a:rPr lang="en-US" sz="2000" dirty="0" smtClean="0"/>
              <a:t>length(</a:t>
            </a:r>
            <a:r>
              <a:rPr lang="en-US" sz="2000" i="1" dirty="0" smtClean="0"/>
              <a:t>A</a:t>
            </a:r>
            <a:r>
              <a:rPr lang="en-US" sz="2000" dirty="0" smtClean="0"/>
              <a:t>) </a:t>
            </a:r>
            <a:r>
              <a:rPr lang="en-US" sz="2000" dirty="0"/>
              <a:t>, k </a:t>
            </a:r>
            <a:r>
              <a:rPr lang="en-US" sz="2000" dirty="0">
                <a:sym typeface="Wingdings" charset="0"/>
              </a:rPr>
              <a:t> </a:t>
            </a:r>
            <a:r>
              <a:rPr lang="en-US" sz="2000" dirty="0" err="1" smtClean="0">
                <a:sym typeface="Wingdings" charset="0"/>
              </a:rPr>
              <a:t>Anzahl</a:t>
            </a:r>
            <a:r>
              <a:rPr lang="en-US" sz="2000" dirty="0" smtClean="0">
                <a:sym typeface="Wingdings" charset="0"/>
              </a:rPr>
              <a:t> der </a:t>
            </a:r>
            <a:r>
              <a:rPr lang="en-US" sz="2000" dirty="0" err="1" smtClean="0">
                <a:sym typeface="Wingdings" charset="0"/>
              </a:rPr>
              <a:t>Eimer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 for </a:t>
            </a:r>
            <a:r>
              <a:rPr lang="en-US" sz="2000" i="1" dirty="0" err="1"/>
              <a:t>i</a:t>
            </a:r>
            <a:r>
              <a:rPr lang="en-US" sz="2000" dirty="0"/>
              <a:t> = 1 to </a:t>
            </a:r>
            <a:r>
              <a:rPr lang="en-US" sz="2000" i="1" dirty="0"/>
              <a:t>n</a:t>
            </a:r>
            <a:r>
              <a:rPr lang="en-US" sz="2000" dirty="0"/>
              <a:t> do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     </a:t>
            </a:r>
            <a:r>
              <a:rPr lang="en-US" sz="2000" dirty="0" err="1" smtClean="0"/>
              <a:t>Füge</a:t>
            </a:r>
            <a:r>
              <a:rPr lang="en-US" sz="2000" dirty="0" smtClean="0"/>
              <a:t> </a:t>
            </a:r>
            <a:r>
              <a:rPr lang="en-US" sz="2000" i="1" dirty="0" smtClean="0"/>
              <a:t>A</a:t>
            </a:r>
            <a:r>
              <a:rPr lang="en-US" sz="2000" dirty="0"/>
              <a:t>[</a:t>
            </a:r>
            <a:r>
              <a:rPr lang="en-US" sz="2000" i="1" dirty="0" err="1"/>
              <a:t>i</a:t>
            </a:r>
            <a:r>
              <a:rPr lang="en-US" sz="2000" dirty="0"/>
              <a:t>] </a:t>
            </a:r>
            <a:r>
              <a:rPr lang="en-US" sz="2000" dirty="0" smtClean="0"/>
              <a:t>in den </a:t>
            </a:r>
            <a:r>
              <a:rPr lang="en-US" sz="2000" dirty="0" err="1" smtClean="0"/>
              <a:t>richtigen</a:t>
            </a:r>
            <a:r>
              <a:rPr lang="en-US" sz="2000" dirty="0" smtClean="0"/>
              <a:t> </a:t>
            </a:r>
            <a:r>
              <a:rPr lang="en-US" sz="2000" dirty="0" err="1" smtClean="0"/>
              <a:t>Eimer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 for </a:t>
            </a:r>
            <a:r>
              <a:rPr lang="en-US" sz="2000" i="1" dirty="0" err="1"/>
              <a:t>i</a:t>
            </a:r>
            <a:r>
              <a:rPr lang="en-US" sz="2000" dirty="0"/>
              <a:t> = 1 to k do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     </a:t>
            </a:r>
            <a:r>
              <a:rPr lang="en-US" sz="2000" dirty="0" err="1" smtClean="0"/>
              <a:t>Sortiere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-ten </a:t>
            </a:r>
            <a:r>
              <a:rPr lang="en-US" sz="2000" dirty="0" err="1" smtClean="0"/>
              <a:t>Eimer</a:t>
            </a:r>
            <a:r>
              <a:rPr lang="en-US" sz="2000" dirty="0" smtClean="0"/>
              <a:t> </a:t>
            </a:r>
            <a:r>
              <a:rPr lang="en-US" sz="2000" dirty="0" err="1" smtClean="0"/>
              <a:t>mit</a:t>
            </a:r>
            <a:r>
              <a:rPr lang="en-US" sz="2000" dirty="0" smtClean="0"/>
              <a:t> </a:t>
            </a:r>
            <a:r>
              <a:rPr lang="en-US" sz="2000" dirty="0" err="1" smtClean="0"/>
              <a:t>einer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      </a:t>
            </a:r>
            <a:r>
              <a:rPr lang="en-US" sz="2000" dirty="0" err="1" smtClean="0"/>
              <a:t>vergleichsbasierten</a:t>
            </a:r>
            <a:r>
              <a:rPr lang="en-US" sz="2000" dirty="0" smtClean="0"/>
              <a:t> </a:t>
            </a:r>
            <a:r>
              <a:rPr lang="en-US" sz="2000" dirty="0" err="1" smtClean="0"/>
              <a:t>Sortierfunktion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 </a:t>
            </a:r>
            <a:r>
              <a:rPr lang="en-US" sz="2000" dirty="0" err="1" smtClean="0"/>
              <a:t>Hänge</a:t>
            </a:r>
            <a:r>
              <a:rPr lang="en-US" sz="2000" dirty="0" smtClean="0"/>
              <a:t> die </a:t>
            </a:r>
            <a:r>
              <a:rPr lang="en-US" sz="2000" dirty="0" err="1" smtClean="0"/>
              <a:t>Eimer</a:t>
            </a:r>
            <a:r>
              <a:rPr lang="en-US" sz="2000" dirty="0" smtClean="0"/>
              <a:t> in der </a:t>
            </a:r>
            <a:r>
              <a:rPr lang="en-US" sz="2000" dirty="0" err="1" smtClean="0"/>
              <a:t>richtigen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  </a:t>
            </a:r>
            <a:r>
              <a:rPr lang="en-US" sz="2000" dirty="0" err="1" smtClean="0"/>
              <a:t>Ordnung</a:t>
            </a:r>
            <a:r>
              <a:rPr lang="en-US" sz="2000" dirty="0" smtClean="0"/>
              <a:t> </a:t>
            </a:r>
            <a:r>
              <a:rPr lang="en-US" sz="2000" dirty="0" err="1" smtClean="0"/>
              <a:t>hintereinander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64</a:t>
            </a:fld>
            <a:endParaRPr lang="de-DE" dirty="0"/>
          </a:p>
        </p:txBody>
      </p:sp>
      <p:pic>
        <p:nvPicPr>
          <p:cNvPr id="2" name="Bild 1" descr="250px-Bucket_sort_concept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129756"/>
            <a:ext cx="3175000" cy="2603500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5436096" y="3429000"/>
            <a:ext cx="3240360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36096" y="4725144"/>
            <a:ext cx="3240360" cy="1304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575402" y="6381328"/>
            <a:ext cx="23647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Bildquelle: Portugiesisches Wikipedia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05219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Wie</a:t>
            </a:r>
            <a:r>
              <a:rPr lang="en-US" sz="3600" dirty="0" smtClean="0"/>
              <a:t> </a:t>
            </a:r>
            <a:r>
              <a:rPr lang="en-US" sz="3600" dirty="0" err="1" smtClean="0"/>
              <a:t>wollen</a:t>
            </a:r>
            <a:r>
              <a:rPr lang="en-US" sz="3600" dirty="0" smtClean="0"/>
              <a:t> </a:t>
            </a:r>
            <a:r>
              <a:rPr lang="en-US" sz="3600" dirty="0" err="1" smtClean="0"/>
              <a:t>wir</a:t>
            </a:r>
            <a:r>
              <a:rPr lang="en-US" sz="3600" dirty="0" smtClean="0"/>
              <a:t> die </a:t>
            </a:r>
            <a:r>
              <a:rPr lang="en-US" sz="3600" dirty="0" err="1" smtClean="0"/>
              <a:t>Eimer</a:t>
            </a:r>
            <a:r>
              <a:rPr lang="en-US" sz="3600" dirty="0" smtClean="0"/>
              <a:t> </a:t>
            </a:r>
            <a:r>
              <a:rPr lang="en-US" sz="3600" dirty="0" err="1" smtClean="0"/>
              <a:t>implementieren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Verkettete</a:t>
            </a:r>
            <a:r>
              <a:rPr lang="en-US" dirty="0" smtClean="0"/>
              <a:t> Listen </a:t>
            </a:r>
            <a:r>
              <a:rPr lang="en-US" dirty="0" err="1" smtClean="0"/>
              <a:t>oder</a:t>
            </a:r>
            <a:r>
              <a:rPr lang="en-US" dirty="0" smtClean="0"/>
              <a:t> Felder?</a:t>
            </a:r>
            <a:endParaRPr lang="en-US" dirty="0"/>
          </a:p>
          <a:p>
            <a:r>
              <a:rPr lang="en-US" dirty="0" err="1" smtClean="0"/>
              <a:t>Verkettete</a:t>
            </a:r>
            <a:r>
              <a:rPr lang="en-US" dirty="0" smtClean="0"/>
              <a:t> Listen </a:t>
            </a:r>
            <a:r>
              <a:rPr lang="en-US" dirty="0" err="1" smtClean="0"/>
              <a:t>sparen</a:t>
            </a:r>
            <a:r>
              <a:rPr lang="en-US" dirty="0" smtClean="0"/>
              <a:t> </a:t>
            </a:r>
            <a:r>
              <a:rPr lang="en-US" dirty="0" err="1" smtClean="0"/>
              <a:t>Platz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einige</a:t>
            </a:r>
            <a:r>
              <a:rPr lang="en-US" dirty="0" smtClean="0"/>
              <a:t> </a:t>
            </a:r>
            <a:r>
              <a:rPr lang="en-US" dirty="0" err="1" smtClean="0"/>
              <a:t>Eimer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Einträge</a:t>
            </a:r>
            <a:r>
              <a:rPr lang="en-US" dirty="0" smtClean="0"/>
              <a:t>,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verketteten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Listen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schnelle</a:t>
            </a:r>
            <a:r>
              <a:rPr lang="en-US" dirty="0" smtClean="0"/>
              <a:t>” </a:t>
            </a:r>
            <a:br>
              <a:rPr lang="en-US" dirty="0" smtClean="0"/>
            </a:br>
            <a:r>
              <a:rPr lang="en-US" dirty="0" err="1" smtClean="0"/>
              <a:t>Sortierverfahren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wie</a:t>
            </a:r>
            <a:r>
              <a:rPr lang="en-US" dirty="0" smtClean="0"/>
              <a:t> Heap</a:t>
            </a:r>
            <a:r>
              <a:rPr lang="en-US" dirty="0"/>
              <a:t>-Sort </a:t>
            </a:r>
            <a:br>
              <a:rPr lang="en-US" dirty="0"/>
            </a:br>
            <a:r>
              <a:rPr lang="en-US" dirty="0" err="1" smtClean="0"/>
              <a:t>oder</a:t>
            </a:r>
            <a:r>
              <a:rPr lang="en-US" dirty="0" smtClean="0"/>
              <a:t> Quicksort </a:t>
            </a:r>
            <a:br>
              <a:rPr lang="en-US" dirty="0" smtClean="0"/>
            </a:b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verwenden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65</a:t>
            </a:fld>
            <a:endParaRPr lang="de-DE" dirty="0"/>
          </a:p>
        </p:txBody>
      </p:sp>
      <p:pic>
        <p:nvPicPr>
          <p:cNvPr id="5" name="Picture 4" descr="bucketS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033588"/>
            <a:ext cx="4796297" cy="327573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10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Analyse</a:t>
            </a:r>
            <a:r>
              <a:rPr lang="en-US" dirty="0" smtClean="0"/>
              <a:t> von </a:t>
            </a:r>
            <a:r>
              <a:rPr lang="en-US" dirty="0" err="1" smtClean="0"/>
              <a:t>Bucketsort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445"/>
            <a:ext cx="8229600" cy="4968875"/>
          </a:xfrm>
        </p:spPr>
        <p:txBody>
          <a:bodyPr/>
          <a:lstStyle/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Sei</a:t>
            </a:r>
            <a:r>
              <a:rPr lang="en-US" sz="2800" dirty="0" smtClean="0"/>
              <a:t> S</a:t>
            </a:r>
            <a:r>
              <a:rPr lang="en-US" sz="2800" dirty="0"/>
              <a:t>(m) </a:t>
            </a:r>
            <a:r>
              <a:rPr lang="en-US" sz="2800" dirty="0" smtClean="0"/>
              <a:t>die </a:t>
            </a:r>
            <a:r>
              <a:rPr lang="en-US" sz="2800" dirty="0" err="1" smtClean="0"/>
              <a:t>Anzahl</a:t>
            </a:r>
            <a:r>
              <a:rPr lang="en-US" sz="2800" dirty="0" smtClean="0"/>
              <a:t> der </a:t>
            </a:r>
            <a:r>
              <a:rPr lang="en-US" sz="2800" dirty="0" err="1" smtClean="0"/>
              <a:t>Vergleiche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</a:t>
            </a:r>
            <a:r>
              <a:rPr lang="en-US" sz="2800" dirty="0" err="1" smtClean="0"/>
              <a:t>einen</a:t>
            </a:r>
            <a:r>
              <a:rPr lang="en-US" sz="2800" dirty="0" smtClean="0"/>
              <a:t> </a:t>
            </a:r>
            <a:r>
              <a:rPr lang="en-US" sz="2800" dirty="0" err="1" smtClean="0"/>
              <a:t>Eimer</a:t>
            </a:r>
            <a:r>
              <a:rPr lang="en-US" sz="2800" dirty="0" smtClean="0"/>
              <a:t> </a:t>
            </a:r>
            <a:r>
              <a:rPr lang="en-US" sz="2800" dirty="0" err="1" smtClean="0"/>
              <a:t>mit</a:t>
            </a:r>
            <a:r>
              <a:rPr lang="en-US" sz="2800" dirty="0" smtClean="0"/>
              <a:t> m </a:t>
            </a:r>
            <a:r>
              <a:rPr lang="en-US" sz="2800" dirty="0" err="1" smtClean="0"/>
              <a:t>Schlüsseln</a:t>
            </a:r>
            <a:endParaRPr lang="en-US" sz="2800" dirty="0"/>
          </a:p>
          <a:p>
            <a:r>
              <a:rPr lang="en-US" sz="2800" dirty="0" err="1" smtClean="0"/>
              <a:t>Setze</a:t>
            </a:r>
            <a:r>
              <a:rPr lang="en-US" sz="2800" dirty="0" smtClean="0"/>
              <a:t> </a:t>
            </a:r>
            <a:r>
              <a:rPr lang="en-US" sz="2800" dirty="0" err="1" smtClean="0"/>
              <a:t>n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auf die </a:t>
            </a:r>
            <a:r>
              <a:rPr lang="en-US" sz="2800" dirty="0" err="1" smtClean="0"/>
              <a:t>Anzahl</a:t>
            </a:r>
            <a:r>
              <a:rPr lang="en-US" sz="2800" dirty="0" smtClean="0"/>
              <a:t> der </a:t>
            </a:r>
            <a:r>
              <a:rPr lang="en-US" sz="2800" dirty="0" err="1" smtClean="0"/>
              <a:t>Schlüssel</a:t>
            </a:r>
            <a:r>
              <a:rPr lang="en-US" sz="2800" dirty="0" smtClean="0"/>
              <a:t> </a:t>
            </a:r>
            <a:r>
              <a:rPr lang="en-US" sz="2800" dirty="0" err="1" smtClean="0"/>
              <a:t>im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-ten </a:t>
            </a:r>
            <a:r>
              <a:rPr lang="en-US" sz="2800" dirty="0" err="1" smtClean="0"/>
              <a:t>Eimer</a:t>
            </a:r>
            <a:endParaRPr lang="en-US" sz="2800" dirty="0"/>
          </a:p>
          <a:p>
            <a:r>
              <a:rPr lang="en-US" sz="2800" dirty="0" err="1" smtClean="0"/>
              <a:t>Gesamtzahl</a:t>
            </a:r>
            <a:r>
              <a:rPr lang="en-US" sz="2800" dirty="0" smtClean="0"/>
              <a:t> der </a:t>
            </a:r>
            <a:r>
              <a:rPr lang="en-US" sz="2800" dirty="0" err="1" smtClean="0"/>
              <a:t>Vergleiche</a:t>
            </a:r>
            <a:r>
              <a:rPr lang="en-US" sz="2800" dirty="0" smtClean="0"/>
              <a:t> </a:t>
            </a:r>
            <a:r>
              <a:rPr lang="en-US" sz="2800" dirty="0"/>
              <a:t>= ∑</a:t>
            </a:r>
            <a:r>
              <a:rPr lang="en-US" sz="2800" baseline="30000" dirty="0" err="1"/>
              <a:t>k</a:t>
            </a:r>
            <a:r>
              <a:rPr lang="en-US" sz="2800" baseline="-25000" dirty="0" err="1"/>
              <a:t>i</a:t>
            </a:r>
            <a:r>
              <a:rPr lang="en-US" sz="2800" baseline="-25000" dirty="0"/>
              <a:t>=1</a:t>
            </a:r>
            <a:r>
              <a:rPr lang="en-US" sz="2800" dirty="0"/>
              <a:t> S(</a:t>
            </a:r>
            <a:r>
              <a:rPr lang="en-US" sz="2800" dirty="0" err="1"/>
              <a:t>n</a:t>
            </a:r>
            <a:r>
              <a:rPr lang="en-US" sz="2800" baseline="-25000" dirty="0" err="1"/>
              <a:t>i</a:t>
            </a:r>
            <a:r>
              <a:rPr lang="en-US" sz="2800" dirty="0" smtClean="0"/>
              <a:t>) </a:t>
            </a:r>
            <a:r>
              <a:rPr lang="en-US" sz="2800" dirty="0" err="1" smtClean="0"/>
              <a:t>bei</a:t>
            </a:r>
            <a:r>
              <a:rPr lang="en-US" sz="2800" dirty="0" smtClean="0"/>
              <a:t> k </a:t>
            </a:r>
            <a:r>
              <a:rPr lang="en-US" sz="2800" dirty="0" err="1" smtClean="0"/>
              <a:t>Eimern</a:t>
            </a:r>
            <a:endParaRPr lang="en-US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66</a:t>
            </a:fld>
            <a:endParaRPr lang="de-DE" dirty="0"/>
          </a:p>
        </p:txBody>
      </p:sp>
      <p:pic>
        <p:nvPicPr>
          <p:cNvPr id="2" name="Bild 1" descr="bk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8760"/>
            <a:ext cx="7839968" cy="183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05810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Analyse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err="1" smtClean="0"/>
              <a:t>Sei</a:t>
            </a:r>
            <a:r>
              <a:rPr lang="en-US" sz="3200" dirty="0" smtClean="0"/>
              <a:t> </a:t>
            </a:r>
            <a:r>
              <a:rPr lang="en-US" sz="3200" dirty="0"/>
              <a:t>S(m)=</a:t>
            </a:r>
            <a:r>
              <a:rPr lang="el-GR" sz="3200" dirty="0">
                <a:cs typeface="Arial" charset="0"/>
              </a:rPr>
              <a:t>Θ</a:t>
            </a:r>
            <a:r>
              <a:rPr lang="en-US" sz="3200" dirty="0"/>
              <a:t>(m </a:t>
            </a:r>
            <a:r>
              <a:rPr lang="en-US" sz="3200" dirty="0" smtClean="0"/>
              <a:t>log m)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 smtClean="0"/>
              <a:t>Falls die </a:t>
            </a:r>
            <a:r>
              <a:rPr lang="en-US" sz="3200" dirty="0" err="1" smtClean="0"/>
              <a:t>Schlüssel</a:t>
            </a:r>
            <a:r>
              <a:rPr lang="en-US" sz="3200" dirty="0"/>
              <a:t> </a:t>
            </a:r>
            <a:r>
              <a:rPr lang="en-US" sz="3200" dirty="0" err="1" smtClean="0"/>
              <a:t>gleichmäßig</a:t>
            </a:r>
            <a:r>
              <a:rPr lang="en-US" sz="3200" dirty="0" smtClean="0"/>
              <a:t> </a:t>
            </a:r>
            <a:r>
              <a:rPr lang="en-US" sz="3200" dirty="0" err="1" smtClean="0"/>
              <a:t>verteilt</a:t>
            </a:r>
            <a:r>
              <a:rPr lang="en-US" sz="3200" dirty="0" smtClean="0"/>
              <a:t> </a:t>
            </a:r>
            <a:r>
              <a:rPr lang="en-US" sz="3200" dirty="0" err="1" smtClean="0"/>
              <a:t>sind</a:t>
            </a:r>
            <a:r>
              <a:rPr lang="en-US" sz="3200" dirty="0" smtClean="0"/>
              <a:t>, </a:t>
            </a:r>
            <a:r>
              <a:rPr lang="en-US" sz="3200" dirty="0" err="1" smtClean="0"/>
              <a:t>beträgt</a:t>
            </a:r>
            <a:r>
              <a:rPr lang="en-US" sz="3200" dirty="0" smtClean="0"/>
              <a:t> die </a:t>
            </a:r>
            <a:r>
              <a:rPr lang="en-US" sz="3200" dirty="0" err="1" smtClean="0"/>
              <a:t>Eimergröße</a:t>
            </a:r>
            <a:r>
              <a:rPr lang="en-US" sz="3200" dirty="0" smtClean="0"/>
              <a:t>  n</a:t>
            </a:r>
            <a:r>
              <a:rPr lang="en-US" sz="3200" dirty="0"/>
              <a:t>/k</a:t>
            </a:r>
          </a:p>
          <a:p>
            <a:pPr>
              <a:lnSpc>
                <a:spcPct val="90000"/>
              </a:lnSpc>
            </a:pPr>
            <a:r>
              <a:rPr lang="en-US" sz="3000" dirty="0" err="1" smtClean="0"/>
              <a:t>Gesamtzahl</a:t>
            </a:r>
            <a:r>
              <a:rPr lang="en-US" sz="3000" dirty="0" smtClean="0"/>
              <a:t> der </a:t>
            </a:r>
            <a:r>
              <a:rPr lang="en-US" sz="3000" dirty="0" err="1" smtClean="0"/>
              <a:t>Vergleiche</a:t>
            </a:r>
            <a:endParaRPr lang="en-US" sz="3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	</a:t>
            </a:r>
            <a:r>
              <a:rPr lang="en-US" sz="3000" dirty="0"/>
              <a:t>= k(n/k) log(n/k)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   		 = n log(n/k</a:t>
            </a:r>
            <a:r>
              <a:rPr lang="en-US" sz="30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Falls </a:t>
            </a:r>
            <a:r>
              <a:rPr lang="en-US" sz="3000" dirty="0"/>
              <a:t>k=n/10 , </a:t>
            </a:r>
            <a:r>
              <a:rPr lang="en-US" sz="3000" dirty="0" err="1" smtClean="0"/>
              <a:t>dann</a:t>
            </a:r>
            <a:r>
              <a:rPr lang="en-US" sz="3000" dirty="0" smtClean="0"/>
              <a:t> </a:t>
            </a:r>
            <a:r>
              <a:rPr lang="en-US" sz="3000" dirty="0" err="1" smtClean="0"/>
              <a:t>reichen</a:t>
            </a:r>
            <a:r>
              <a:rPr lang="en-US" sz="3000" dirty="0" smtClean="0"/>
              <a:t> n </a:t>
            </a:r>
            <a:r>
              <a:rPr lang="en-US" sz="3000" dirty="0"/>
              <a:t>log(10) </a:t>
            </a:r>
            <a:r>
              <a:rPr lang="en-US" sz="3000" dirty="0" err="1" smtClean="0"/>
              <a:t>Vergleiche</a:t>
            </a:r>
            <a:r>
              <a:rPr lang="en-US" sz="3000" dirty="0" smtClean="0"/>
              <a:t> (</a:t>
            </a:r>
            <a:r>
              <a:rPr lang="en-US" sz="3000" dirty="0" err="1" smtClean="0"/>
              <a:t>Laufzeit</a:t>
            </a:r>
            <a:r>
              <a:rPr lang="en-US" sz="3000" dirty="0" smtClean="0"/>
              <a:t> </a:t>
            </a:r>
            <a:r>
              <a:rPr lang="en-US" sz="3000" dirty="0" err="1" smtClean="0"/>
              <a:t>ist</a:t>
            </a:r>
            <a:r>
              <a:rPr lang="en-US" sz="3000" dirty="0" smtClean="0"/>
              <a:t> linear in n)</a:t>
            </a:r>
            <a:endParaRPr lang="en-US" sz="3000" dirty="0">
              <a:latin typeface="Arial Black" charset="0"/>
            </a:endParaRP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55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Lineare Sortierung: Einsicht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Je mehr man über das Problem weiß, desto eher kann man einen optimalen Algorithmus entwerfen</a:t>
            </a:r>
          </a:p>
          <a:p>
            <a:r>
              <a:rPr lang="de-DE" dirty="0" smtClean="0"/>
              <a:t>Gesucht </a:t>
            </a:r>
            <a:r>
              <a:rPr lang="de-DE" dirty="0"/>
              <a:t>ist ein Verfahren </a:t>
            </a:r>
            <a:r>
              <a:rPr lang="de-DE" b="1" dirty="0"/>
              <a:t>S</a:t>
            </a:r>
            <a:r>
              <a:rPr lang="de-DE" dirty="0"/>
              <a:t>, so dass</a:t>
            </a:r>
            <a:br>
              <a:rPr lang="de-DE" dirty="0"/>
            </a:br>
            <a:r>
              <a:rPr lang="de-DE" b="1" dirty="0"/>
              <a:t>{ P } S { Q } </a:t>
            </a:r>
            <a:r>
              <a:rPr lang="de-DE" dirty="0"/>
              <a:t>gilt (Notation nach </a:t>
            </a:r>
            <a:r>
              <a:rPr lang="de-DE" dirty="0">
                <a:solidFill>
                  <a:srgbClr val="0000FF"/>
                </a:solidFill>
              </a:rPr>
              <a:t>Hoare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Vorbedingung: </a:t>
            </a:r>
            <a:r>
              <a:rPr lang="de-DE" b="1" dirty="0"/>
              <a:t>P </a:t>
            </a:r>
            <a:r>
              <a:rPr lang="de-DE" b="1" dirty="0" smtClean="0"/>
              <a:t>=?</a:t>
            </a:r>
            <a:endParaRPr lang="de-DE" dirty="0"/>
          </a:p>
          <a:p>
            <a:pPr lvl="1"/>
            <a:r>
              <a:rPr lang="de-DE" dirty="0" smtClean="0"/>
              <a:t>Invarianten („Axiome“): </a:t>
            </a:r>
            <a:r>
              <a:rPr lang="de-DE" b="1" dirty="0" smtClean="0"/>
              <a:t>I = ?</a:t>
            </a:r>
          </a:p>
          <a:p>
            <a:pPr lvl="1"/>
            <a:r>
              <a:rPr lang="de-DE" dirty="0" smtClean="0"/>
              <a:t>Nachbedingung</a:t>
            </a:r>
            <a:r>
              <a:rPr lang="de-DE" dirty="0"/>
              <a:t>: </a:t>
            </a:r>
            <a:r>
              <a:rPr lang="de-DE" b="1" dirty="0"/>
              <a:t>Q = ∀1≤i&lt;</a:t>
            </a:r>
            <a:r>
              <a:rPr lang="de-DE" b="1" dirty="0" err="1"/>
              <a:t>j≤n</a:t>
            </a:r>
            <a:r>
              <a:rPr lang="de-DE" b="1" dirty="0"/>
              <a:t>: A[i] ≤ A[</a:t>
            </a:r>
            <a:r>
              <a:rPr lang="de-DE" b="1" dirty="0" err="1"/>
              <a:t>j</a:t>
            </a:r>
            <a:r>
              <a:rPr lang="de-DE" b="1" dirty="0" smtClean="0"/>
              <a:t>]</a:t>
            </a:r>
            <a:endParaRPr lang="de-DE" dirty="0" smtClean="0"/>
          </a:p>
          <a:p>
            <a:pPr lvl="1"/>
            <a:r>
              <a:rPr lang="de-DE" dirty="0" smtClean="0"/>
              <a:t>Nebenbedingungen: </a:t>
            </a:r>
            <a:r>
              <a:rPr lang="de-DE" b="1" dirty="0" smtClean="0"/>
              <a:t>?</a:t>
            </a:r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46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ea typeface="ＭＳ Ｐゴシック" charset="0"/>
              </a:rPr>
              <a:t>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de-DE" dirty="0" smtClean="0"/>
              <a:t>Bisher behandelt:</a:t>
            </a:r>
          </a:p>
          <a:p>
            <a:pPr lvl="1">
              <a:spcBef>
                <a:spcPts val="500"/>
              </a:spcBef>
            </a:pPr>
            <a:r>
              <a:rPr lang="de-DE" dirty="0" smtClean="0"/>
              <a:t>Sortieren durch Vergleichen (vorige Sitzungen)</a:t>
            </a:r>
          </a:p>
          <a:p>
            <a:pPr lvl="1">
              <a:spcBef>
                <a:spcPts val="500"/>
              </a:spcBef>
            </a:pPr>
            <a:r>
              <a:rPr lang="de-DE" dirty="0" smtClean="0"/>
              <a:t>Sortieren durch Verteilen (lineares Sortieren)</a:t>
            </a:r>
          </a:p>
          <a:p>
            <a:pPr lvl="1">
              <a:spcBef>
                <a:spcPts val="500"/>
              </a:spcBef>
            </a:pPr>
            <a:r>
              <a:rPr lang="de-DE" dirty="0" smtClean="0"/>
              <a:t>Prioritätswarteschlangen als Nutzung von </a:t>
            </a:r>
            <a:r>
              <a:rPr lang="de-DE" dirty="0" err="1" smtClean="0"/>
              <a:t>MaxHeaps</a:t>
            </a:r>
            <a:endParaRPr lang="de-DE" dirty="0" smtClean="0"/>
          </a:p>
          <a:p>
            <a:pPr>
              <a:spcBef>
                <a:spcPts val="500"/>
              </a:spcBef>
            </a:pPr>
            <a:r>
              <a:rPr lang="de-DE" dirty="0" smtClean="0"/>
              <a:t>Es kommt:</a:t>
            </a:r>
          </a:p>
          <a:p>
            <a:pPr lvl="1">
              <a:spcBef>
                <a:spcPts val="500"/>
              </a:spcBef>
            </a:pPr>
            <a:r>
              <a:rPr lang="de-DE" dirty="0" err="1" smtClean="0"/>
              <a:t>MinHeaps</a:t>
            </a:r>
            <a:r>
              <a:rPr lang="de-DE" dirty="0" smtClean="0"/>
              <a:t> (zum Vergleich mal anders herum)</a:t>
            </a:r>
          </a:p>
          <a:p>
            <a:pPr lvl="1">
              <a:spcBef>
                <a:spcPts val="500"/>
              </a:spcBef>
            </a:pPr>
            <a:r>
              <a:rPr lang="de-DE" dirty="0" err="1" smtClean="0"/>
              <a:t>Binomiale</a:t>
            </a:r>
            <a:r>
              <a:rPr lang="de-DE" dirty="0" smtClean="0"/>
              <a:t> Heaps (effiziente Vereinigung von Heaps)</a:t>
            </a:r>
          </a:p>
          <a:p>
            <a:pPr lvl="1">
              <a:spcBef>
                <a:spcPts val="500"/>
              </a:spcBef>
            </a:pPr>
            <a:r>
              <a:rPr lang="de-DE" dirty="0" err="1" smtClean="0"/>
              <a:t>Fibonacci</a:t>
            </a:r>
            <a:r>
              <a:rPr lang="de-DE" dirty="0" smtClean="0"/>
              <a:t> Heaps (Einführung der amortisierten Analyse)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024566"/>
              </p:ext>
            </p:extLst>
          </p:nvPr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69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47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Intuition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2971800" y="1981200"/>
            <a:ext cx="426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6934200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6188075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5610225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4816475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474027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75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5553075" y="1614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85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6130925" y="1614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90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6800850" y="16144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78871" name="AutoShape 23"/>
          <p:cNvSpPr>
            <a:spLocks/>
          </p:cNvSpPr>
          <p:nvPr/>
        </p:nvSpPr>
        <p:spPr bwMode="auto">
          <a:xfrm rot="-5400000">
            <a:off x="3962400" y="1600200"/>
            <a:ext cx="228600" cy="20574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1691680" y="2779713"/>
            <a:ext cx="69750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50 </a:t>
            </a:r>
            <a:r>
              <a:rPr lang="en-US" dirty="0" err="1" smtClean="0"/>
              <a:t>Studierende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Score </a:t>
            </a:r>
            <a:r>
              <a:rPr lang="en-US" dirty="0" smtClean="0">
                <a:cs typeface="Arial" charset="0"/>
              </a:rPr>
              <a:t>≤</a:t>
            </a:r>
            <a:r>
              <a:rPr lang="en-US" dirty="0" smtClean="0"/>
              <a:t> </a:t>
            </a:r>
            <a:r>
              <a:rPr lang="en-US" dirty="0"/>
              <a:t>75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der Rang (von </a:t>
            </a:r>
            <a:r>
              <a:rPr lang="en-US" dirty="0" err="1" smtClean="0"/>
              <a:t>klein</a:t>
            </a:r>
            <a:r>
              <a:rPr lang="en-US" dirty="0" smtClean="0"/>
              <a:t> auf </a:t>
            </a:r>
            <a:r>
              <a:rPr lang="en-US" dirty="0" err="1" smtClean="0"/>
              <a:t>groß</a:t>
            </a:r>
            <a:r>
              <a:rPr lang="en-US" dirty="0" smtClean="0"/>
              <a:t>)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Studenten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Score 75</a:t>
            </a:r>
            <a:r>
              <a:rPr lang="en-US" dirty="0"/>
              <a:t>?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78873" name="AutoShape 25"/>
          <p:cNvSpPr>
            <a:spLocks/>
          </p:cNvSpPr>
          <p:nvPr/>
        </p:nvSpPr>
        <p:spPr bwMode="auto">
          <a:xfrm rot="-5400000">
            <a:off x="4648200" y="2362200"/>
            <a:ext cx="228600" cy="3429000"/>
          </a:xfrm>
          <a:prstGeom prst="leftBrace">
            <a:avLst>
              <a:gd name="adj1" fmla="val 1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2209800" y="4191000"/>
            <a:ext cx="51258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200 </a:t>
            </a:r>
            <a:r>
              <a:rPr lang="en-US" dirty="0" err="1" smtClean="0"/>
              <a:t>Studierende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Score </a:t>
            </a:r>
            <a:r>
              <a:rPr lang="en-US" dirty="0">
                <a:cs typeface="Arial" charset="0"/>
              </a:rPr>
              <a:t>≤</a:t>
            </a:r>
            <a:r>
              <a:rPr lang="en-US" dirty="0"/>
              <a:t> 90</a:t>
            </a:r>
          </a:p>
          <a:p>
            <a:r>
              <a:rPr lang="en-US" dirty="0"/>
              <a:t>Was </a:t>
            </a:r>
            <a:r>
              <a:rPr lang="en-US" dirty="0" err="1"/>
              <a:t>ist</a:t>
            </a:r>
            <a:r>
              <a:rPr lang="en-US" dirty="0"/>
              <a:t> der Rang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Studenten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Score </a:t>
            </a:r>
            <a:r>
              <a:rPr lang="en-US" dirty="0" smtClean="0"/>
              <a:t>90</a:t>
            </a:r>
            <a:r>
              <a:rPr lang="en-US" dirty="0"/>
              <a:t>?</a:t>
            </a:r>
          </a:p>
        </p:txBody>
      </p:sp>
      <p:sp>
        <p:nvSpPr>
          <p:cNvPr id="78875" name="Rectangle 27"/>
          <p:cNvSpPr>
            <a:spLocks noChangeArrowheads="1"/>
          </p:cNvSpPr>
          <p:nvPr/>
        </p:nvSpPr>
        <p:spPr bwMode="auto">
          <a:xfrm>
            <a:off x="8382000" y="35052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50</a:t>
            </a:r>
          </a:p>
        </p:txBody>
      </p:sp>
      <p:sp>
        <p:nvSpPr>
          <p:cNvPr id="78876" name="Rectangle 28"/>
          <p:cNvSpPr>
            <a:spLocks noChangeArrowheads="1"/>
          </p:cNvSpPr>
          <p:nvPr/>
        </p:nvSpPr>
        <p:spPr bwMode="auto">
          <a:xfrm>
            <a:off x="7391400" y="4934496"/>
            <a:ext cx="127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200 or 199</a:t>
            </a:r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454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71" grpId="0" animBg="1"/>
      <p:bldP spid="78872" grpId="0"/>
      <p:bldP spid="78873" grpId="0" animBg="1"/>
      <p:bldP spid="78874" grpId="0"/>
      <p:bldP spid="78875" grpId="0"/>
      <p:bldP spid="788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37864" y="1600200"/>
            <a:ext cx="8610600" cy="9906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52400" y="3581400"/>
            <a:ext cx="8610600" cy="9906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52400" y="2590800"/>
            <a:ext cx="8610600" cy="9906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152400" y="4572000"/>
            <a:ext cx="8610600" cy="14478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Counting-Sort</a:t>
            </a:r>
            <a:endParaRPr lang="en-US" dirty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42900" y="1541463"/>
            <a:ext cx="88011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]] + 1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b="1" dirty="0">
                <a:latin typeface="Times New Roman" charset="0"/>
                <a:cs typeface="Arial Unicode MS" charset="0"/>
              </a:rPr>
              <a:t>to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+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–1]</a:t>
            </a:r>
            <a:r>
              <a:rPr lang="en-US" sz="3200" dirty="0">
                <a:latin typeface="Times New Roman" charset="0"/>
                <a:cs typeface="Arial Unicode MS" charset="0"/>
              </a:rPr>
              <a:t>	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</a:t>
            </a:r>
            <a:r>
              <a:rPr lang="en-US" sz="3200" dirty="0" smtClean="0">
                <a:solidFill>
                  <a:srgbClr val="008380"/>
                </a:solidFill>
                <a:latin typeface="Symbol" charset="0"/>
                <a:cs typeface="Arial Unicode MS" charset="0"/>
              </a:rPr>
              <a:t>≤</a:t>
            </a:r>
            <a:r>
              <a:rPr lang="en-US" sz="3200" dirty="0" smtClean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  <a:p>
            <a:r>
              <a:rPr lang="en-US" sz="3200" b="1" dirty="0">
                <a:latin typeface="Times New Roman" charset="0"/>
                <a:cs typeface="Arial Unicode MS" charset="0"/>
              </a:rPr>
              <a:t>for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n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b="1" dirty="0" err="1">
                <a:latin typeface="Times New Roman" charset="0"/>
                <a:cs typeface="Arial Unicode MS" charset="0"/>
                <a:sym typeface="Symbol" charset="0"/>
              </a:rPr>
              <a:t>downto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1</a:t>
            </a:r>
          </a:p>
          <a:p>
            <a:pPr lvl="1"/>
            <a:r>
              <a:rPr lang="en-US" sz="3200" b="1" dirty="0">
                <a:latin typeface="Times New Roman" charset="0"/>
                <a:cs typeface="Arial Unicode MS" charset="0"/>
                <a:sym typeface="Symbol" charset="0"/>
              </a:rPr>
              <a:t>do</a:t>
            </a:r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B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]]] ← A[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</a:t>
            </a:r>
          </a:p>
          <a:p>
            <a:pPr lvl="1"/>
            <a:r>
              <a:rPr lang="en-US" sz="3200" dirty="0">
                <a:latin typeface="Times New Roman" charset="0"/>
                <a:cs typeface="Arial Unicode MS" charset="0"/>
                <a:sym typeface="Symbol" charset="0"/>
              </a:rPr>
              <a:t>	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←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A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[</a:t>
            </a:r>
            <a:r>
              <a:rPr lang="en-US" sz="24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j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  <a:sym typeface="Symbol" charset="0"/>
              </a:rPr>
              <a:t>]] – 1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7625" y="1584325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1.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3500" y="25590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5088" y="35369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6675" y="4506913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943600" y="1752600"/>
            <a:ext cx="1295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 smtClean="0"/>
              <a:t>Initialisiere</a:t>
            </a:r>
            <a:endParaRPr lang="en-US" dirty="0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5943600" y="2590800"/>
            <a:ext cx="1295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 smtClean="0"/>
              <a:t>Zähle</a:t>
            </a: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943600" y="3581400"/>
            <a:ext cx="2286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 smtClean="0"/>
              <a:t>Bestimme</a:t>
            </a:r>
            <a:r>
              <a:rPr lang="en-US" dirty="0" smtClean="0"/>
              <a:t> </a:t>
            </a:r>
            <a:r>
              <a:rPr lang="en-US" dirty="0" err="1" smtClean="0"/>
              <a:t>Summe</a:t>
            </a:r>
            <a:endParaRPr lang="en-US" dirty="0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943600" y="4648200"/>
            <a:ext cx="1295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 smtClean="0"/>
              <a:t>Ordne</a:t>
            </a:r>
            <a:r>
              <a:rPr lang="en-US" dirty="0" smtClean="0"/>
              <a:t> </a:t>
            </a:r>
            <a:r>
              <a:rPr lang="en-US" dirty="0" err="1" smtClean="0"/>
              <a:t>neu</a:t>
            </a:r>
            <a:endParaRPr lang="en-US" dirty="0"/>
          </a:p>
        </p:txBody>
      </p:sp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68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nimBg="1"/>
      <p:bldP spid="23564" grpId="0" animBg="1"/>
      <p:bldP spid="23562" grpId="0" animBg="1"/>
      <p:bldP spid="23566" grpId="0" animBg="1"/>
      <p:bldP spid="23561" grpId="0" animBg="1"/>
      <p:bldP spid="23563" grpId="0" animBg="1"/>
      <p:bldP spid="23565" grpId="0" animBg="1"/>
      <p:bldP spid="235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</a:t>
            </a:r>
            <a:r>
              <a:rPr lang="en-US" dirty="0" smtClean="0"/>
              <a:t>-Sort </a:t>
            </a:r>
            <a:r>
              <a:rPr lang="en-US" dirty="0" err="1" smtClean="0"/>
              <a:t>Beispiel</a:t>
            </a:r>
            <a:endParaRPr lang="en-US" dirty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699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2893</Words>
  <Application>Microsoft Macintosh PowerPoint</Application>
  <PresentationFormat>On-screen Show (4:3)</PresentationFormat>
  <Paragraphs>1156</Paragraphs>
  <Slides>69</Slides>
  <Notes>50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69</vt:i4>
      </vt:variant>
    </vt:vector>
  </HeadingPairs>
  <TitlesOfParts>
    <vt:vector size="81" baseType="lpstr">
      <vt:lpstr>Arial Black</vt:lpstr>
      <vt:lpstr>Arial Unicode MS</vt:lpstr>
      <vt:lpstr>Calibri</vt:lpstr>
      <vt:lpstr>ＭＳ Ｐゴシック</vt:lpstr>
      <vt:lpstr>Myriad Pro</vt:lpstr>
      <vt:lpstr>Symbol</vt:lpstr>
      <vt:lpstr>Times New Roman</vt:lpstr>
      <vt:lpstr>Wingdings</vt:lpstr>
      <vt:lpstr>Arial</vt:lpstr>
      <vt:lpstr>7_Standarddesign</vt:lpstr>
      <vt:lpstr>Arbeitsblatt</vt:lpstr>
      <vt:lpstr>Clip</vt:lpstr>
      <vt:lpstr>Algorithmen und Datenstrukturen</vt:lpstr>
      <vt:lpstr>Sortierung in linearer Zeit</vt:lpstr>
      <vt:lpstr>Danksagung</vt:lpstr>
      <vt:lpstr>Sortieren durch Zählen / Counting-Sort</vt:lpstr>
      <vt:lpstr>Counting-Sort</vt:lpstr>
      <vt:lpstr>Intuition</vt:lpstr>
      <vt:lpstr>Intuition</vt:lpstr>
      <vt:lpstr>Counting-Sort</vt:lpstr>
      <vt:lpstr>Counting-Sort Beispiel</vt:lpstr>
      <vt:lpstr>Schleife 1: Initialisierung</vt:lpstr>
      <vt:lpstr>Schleife 2: Zähle</vt:lpstr>
      <vt:lpstr>Schleife 2: Zähle</vt:lpstr>
      <vt:lpstr>Schleife 2: Zähle</vt:lpstr>
      <vt:lpstr>Schleife 2: Zähle</vt:lpstr>
      <vt:lpstr>Schleife 2: Zähle</vt:lpstr>
      <vt:lpstr>Schleife 3: Berechne Summe</vt:lpstr>
      <vt:lpstr>Schleife 3: Berechne Summe</vt:lpstr>
      <vt:lpstr>Schleife 3: Berechne Summe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Counting-Sort Algorithmus</vt:lpstr>
      <vt:lpstr>Analyse</vt:lpstr>
      <vt:lpstr>Laufzeit: Wodurch wird sie reduziert?</vt:lpstr>
      <vt:lpstr>Stabiles Sortieren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Stabiles Sortieren</vt:lpstr>
      <vt:lpstr>Wie kann man sehr große Zahlen sortieren?</vt:lpstr>
      <vt:lpstr>Radix-Sort</vt:lpstr>
      <vt:lpstr>Radix-Sort: Illustration</vt:lpstr>
      <vt:lpstr>Radix-Sort: Illustration</vt:lpstr>
      <vt:lpstr>Radix-Sort: Illustration</vt:lpstr>
      <vt:lpstr>Radix-Sort: Illustration</vt:lpstr>
      <vt:lpstr>Zeitkomplexität</vt:lpstr>
      <vt:lpstr>Platzkomplexität</vt:lpstr>
      <vt:lpstr>Listen als abstrakte Datentypen (ADTs)</vt:lpstr>
      <vt:lpstr>Listen intern (Beispiel)</vt:lpstr>
      <vt:lpstr>Listen als Glaskästen</vt:lpstr>
      <vt:lpstr>Listen als Glaskästen</vt:lpstr>
      <vt:lpstr>Kellerspeicher / Stapelspeicher / Stack</vt:lpstr>
      <vt:lpstr>Keller intern (Beispiel)</vt:lpstr>
      <vt:lpstr>Kellerspeicher als Glaskästen?</vt:lpstr>
      <vt:lpstr>Schlange / Queue (First-in-First-out-Speicher)</vt:lpstr>
      <vt:lpstr>Queue intern (Beispiel)</vt:lpstr>
      <vt:lpstr>Bucket-Sort</vt:lpstr>
      <vt:lpstr>Wie wollen wir die Eimer implementieren?</vt:lpstr>
      <vt:lpstr>Analyse von Bucketsort</vt:lpstr>
      <vt:lpstr>Analyse (2)</vt:lpstr>
      <vt:lpstr>Lineare Sortierung: Einsicht</vt:lpstr>
      <vt:lpstr>Zusammenfassung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1047</cp:revision>
  <cp:lastPrinted>2015-04-16T10:14:41Z</cp:lastPrinted>
  <dcterms:created xsi:type="dcterms:W3CDTF">2010-04-27T12:26:40Z</dcterms:created>
  <dcterms:modified xsi:type="dcterms:W3CDTF">2018-04-21T19:18:09Z</dcterms:modified>
</cp:coreProperties>
</file>