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4"/>
  </p:notesMasterIdLst>
  <p:handoutMasterIdLst>
    <p:handoutMasterId r:id="rId35"/>
  </p:handoutMasterIdLst>
  <p:sldIdLst>
    <p:sldId id="273" r:id="rId2"/>
    <p:sldId id="306" r:id="rId3"/>
    <p:sldId id="278" r:id="rId4"/>
    <p:sldId id="275" r:id="rId5"/>
    <p:sldId id="276" r:id="rId6"/>
    <p:sldId id="277"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94666"/>
  </p:normalViewPr>
  <p:slideViewPr>
    <p:cSldViewPr>
      <p:cViewPr varScale="1">
        <p:scale>
          <a:sx n="119" d="100"/>
          <a:sy n="119" d="100"/>
        </p:scale>
        <p:origin x="67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18.05.18</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18.05.18</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US"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1" Type="http://schemas.openxmlformats.org/officeDocument/2006/relationships/slideLayout" Target="../slideLayouts/slideLayout2.xml"/><Relationship Id="rId2" Type="http://schemas.openxmlformats.org/officeDocument/2006/relationships/image" Target="../media/image3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smtClean="0">
                <a:cs typeface="+mj-cs"/>
              </a:rPr>
              <a:t>Algorithmen und Datenstrukturen</a:t>
            </a:r>
          </a:p>
        </p:txBody>
      </p:sp>
      <p:sp>
        <p:nvSpPr>
          <p:cNvPr id="3" name="Untertitel 2"/>
          <p:cNvSpPr>
            <a:spLocks noGrp="1"/>
          </p:cNvSpPr>
          <p:nvPr>
            <p:ph type="subTitle" idx="1"/>
          </p:nvPr>
        </p:nvSpPr>
        <p:spPr>
          <a:xfrm>
            <a:off x="1371600" y="2565052"/>
            <a:ext cx="6400800" cy="3024188"/>
          </a:xfrm>
        </p:spPr>
        <p:txBody>
          <a:bodyPr/>
          <a:lstStyle/>
          <a:p>
            <a:pPr eaLnBrk="1" hangingPunct="1">
              <a:defRPr/>
            </a:pPr>
            <a:r>
              <a:rPr lang="de-DE" sz="2400" dirty="0" smtClean="0">
                <a:cs typeface="+mn-cs"/>
              </a:rPr>
              <a:t>Prof. Dr. Ralf Möller</a:t>
            </a:r>
          </a:p>
          <a:p>
            <a:pPr eaLnBrk="1" hangingPunct="1">
              <a:defRPr/>
            </a:pPr>
            <a:r>
              <a:rPr lang="de-DE" sz="2400" b="1" dirty="0" smtClean="0">
                <a:cs typeface="+mn-cs"/>
              </a:rPr>
              <a:t>Universität zu Lübeck</a:t>
            </a:r>
          </a:p>
          <a:p>
            <a:pPr eaLnBrk="1" hangingPunct="1">
              <a:defRPr/>
            </a:pPr>
            <a:r>
              <a:rPr lang="de-DE" sz="2400" b="1" dirty="0" smtClean="0">
                <a:cs typeface="+mn-cs"/>
              </a:rPr>
              <a:t>Institut für Informationssysteme</a:t>
            </a:r>
          </a:p>
          <a:p>
            <a:pPr eaLnBrk="1" hangingPunct="1">
              <a:defRPr/>
            </a:pPr>
            <a:endParaRPr lang="de-DE" sz="2400" dirty="0" smtClean="0">
              <a:cs typeface="+mn-cs"/>
            </a:endParaRPr>
          </a:p>
          <a:p>
            <a:pPr eaLnBrk="1" hangingPunct="1">
              <a:defRPr/>
            </a:pPr>
            <a:r>
              <a:rPr lang="de-DE" sz="2400" dirty="0" smtClean="0">
                <a:cs typeface="+mn-cs"/>
              </a:rPr>
              <a:t>Tanya </a:t>
            </a:r>
            <a:r>
              <a:rPr lang="de-DE" sz="2400" smtClean="0">
                <a:cs typeface="+mn-cs"/>
              </a:rPr>
              <a:t>Braun </a:t>
            </a:r>
            <a:r>
              <a:rPr lang="de-DE" sz="2400" smtClean="0">
                <a:cs typeface="+mn-cs"/>
              </a:rPr>
              <a:t>(</a:t>
            </a:r>
            <a:r>
              <a:rPr lang="de-DE" sz="2400" smtClean="0">
                <a:cs typeface="+mn-cs"/>
              </a:rPr>
              <a:t>Übungen</a:t>
            </a:r>
            <a:r>
              <a:rPr lang="de-DE" sz="2400" dirty="0" smtClean="0">
                <a:cs typeface="+mn-cs"/>
              </a:rPr>
              <a:t>)</a:t>
            </a:r>
          </a:p>
          <a:p>
            <a:pPr eaLnBrk="1" hangingPunct="1">
              <a:defRPr/>
            </a:pPr>
            <a:r>
              <a:rPr lang="de-DE" sz="2400" dirty="0" smtClean="0">
                <a:cs typeface="+mn-cs"/>
              </a:rPr>
              <a:t>sowie viele Tutoren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Suche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smtClean="0"/>
                  <a:t>Wir rufen die Suchmethode mit der Wurzel des </a:t>
                </a:r>
                <a:r>
                  <a:rPr lang="de-DE" sz="2400" dirty="0" err="1" smtClean="0"/>
                  <a:t>Trie</a:t>
                </a:r>
                <a:r>
                  <a:rPr lang="de-DE" sz="2400" dirty="0" smtClean="0"/>
                  <a:t> auf</a:t>
                </a:r>
              </a:p>
              <a:p>
                <a:r>
                  <a:rPr lang="de-DE" sz="2400" dirty="0" smtClean="0"/>
                  <a:t>Die Suchmethode erhält als Parameter den momentanen Knoten des </a:t>
                </a:r>
                <a:r>
                  <a:rPr lang="de-DE" sz="2400" dirty="0" err="1" smtClean="0"/>
                  <a:t>Trie</a:t>
                </a:r>
                <a:r>
                  <a:rPr lang="de-DE" sz="2400" dirty="0" smtClean="0"/>
                  <a:t> sowie das restliche zu suchende Wort</a:t>
                </a:r>
              </a:p>
              <a:p>
                <a:pPr lvl="1"/>
                <a:r>
                  <a:rPr lang="de-DE" sz="2000" dirty="0" smtClean="0"/>
                  <a:t>Falls das restliche zu suchende Wort leer ist</a:t>
                </a:r>
              </a:p>
              <a:p>
                <a:pPr lvl="2"/>
                <a:r>
                  <a:rPr lang="de-DE" sz="1800" dirty="0" smtClean="0"/>
                  <a:t>geben wir „</a:t>
                </a:r>
                <a:r>
                  <a:rPr lang="de-DE" sz="1800" b="1" dirty="0" smtClean="0"/>
                  <a:t>gefunden</a:t>
                </a:r>
                <a:r>
                  <a:rPr lang="de-DE" sz="1800" dirty="0" smtClean="0"/>
                  <a:t>“ zurück</a:t>
                </a:r>
              </a:p>
              <a:p>
                <a:pPr lvl="3"/>
                <a:r>
                  <a:rPr lang="de-DE" sz="1600" dirty="0" smtClean="0"/>
                  <a:t>falls der momentane Knoten ein Blattknoten ist  </a:t>
                </a:r>
              </a:p>
              <a:p>
                <a:pPr lvl="3"/>
                <a:r>
                  <a:rPr lang="de-DE" sz="1600" dirty="0" smtClean="0"/>
                  <a:t>falls eine ausgehende Kante mit dem Bezeichner </a:t>
                </a:r>
                <a14:m>
                  <m:oMath xmlns:m="http://schemas.openxmlformats.org/officeDocument/2006/math">
                    <m:r>
                      <a:rPr lang="de-DE" sz="1600" b="0" i="1" smtClean="0">
                        <a:latin typeface="Cambria Math"/>
                      </a:rPr>
                      <m:t>⊥</m:t>
                    </m:r>
                  </m:oMath>
                </a14:m>
                <a:r>
                  <a:rPr lang="de-DE" sz="1600" dirty="0" smtClean="0"/>
                  <a:t> existiert</a:t>
                </a:r>
              </a:p>
              <a:p>
                <a:pPr lvl="2"/>
                <a:r>
                  <a:rPr lang="de-DE" sz="1800" dirty="0" smtClean="0"/>
                  <a:t>ansonsten geben wir „</a:t>
                </a:r>
                <a:r>
                  <a:rPr lang="de-DE" sz="1800" b="1" dirty="0" smtClean="0"/>
                  <a:t>nicht gefunden</a:t>
                </a:r>
                <a:r>
                  <a:rPr lang="de-DE" sz="1800" dirty="0" smtClean="0"/>
                  <a:t>“ zurück</a:t>
                </a:r>
              </a:p>
              <a:p>
                <a:pPr lvl="1"/>
                <a:r>
                  <a:rPr lang="de-DE" sz="2000" dirty="0" smtClean="0"/>
                  <a:t>Falls das restliche zu suchende Wort </a:t>
                </a:r>
                <a:r>
                  <a:rPr lang="de-DE" sz="2000" i="1" dirty="0" smtClean="0"/>
                  <a:t>nicht leer </a:t>
                </a:r>
                <a:r>
                  <a:rPr lang="de-DE" sz="2000" dirty="0" smtClean="0"/>
                  <a:t>ist</a:t>
                </a:r>
              </a:p>
              <a:p>
                <a:pPr lvl="2"/>
                <a:r>
                  <a:rPr lang="de-DE" sz="1800" dirty="0" smtClean="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smtClean="0"/>
                  <a:t>ansonsten </a:t>
                </a:r>
                <a:r>
                  <a:rPr lang="de-DE" sz="1800" dirty="0"/>
                  <a:t>geben wir nicht „</a:t>
                </a:r>
                <a:r>
                  <a:rPr lang="de-DE" sz="1800" b="1" dirty="0"/>
                  <a:t>nicht gefunden</a:t>
                </a:r>
                <a:r>
                  <a:rPr lang="de-DE" sz="1800" dirty="0"/>
                  <a:t>“ zurück</a:t>
                </a:r>
                <a:endParaRPr lang="de-DE" sz="18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rotWithShape="1">
                <a:blip r:embed="rId2"/>
                <a:stretch>
                  <a:fillRect b="-1545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78888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smtClean="0">
                <a:solidFill>
                  <a:srgbClr val="C00000"/>
                </a:solidFill>
              </a:rPr>
              <a:t>Gefunden!</a:t>
            </a:r>
          </a:p>
          <a:p>
            <a:r>
              <a:rPr lang="de-DE" b="1" dirty="0" smtClean="0">
                <a:solidFill>
                  <a:srgbClr val="C00000"/>
                </a:solidFill>
              </a:rPr>
              <a:t>(Blattknoten erreicht</a:t>
            </a:r>
          </a:p>
          <a:p>
            <a:r>
              <a:rPr lang="de-DE" b="1" dirty="0">
                <a:solidFill>
                  <a:srgbClr val="C00000"/>
                </a:solidFill>
              </a:rPr>
              <a:t> </a:t>
            </a:r>
            <a:r>
              <a:rPr lang="de-DE" b="1" dirty="0" smtClean="0">
                <a:solidFill>
                  <a:srgbClr val="C00000"/>
                </a:solidFill>
              </a:rPr>
              <a:t> und Ende des zu </a:t>
            </a:r>
          </a:p>
          <a:p>
            <a:r>
              <a:rPr lang="de-DE" b="1" dirty="0">
                <a:solidFill>
                  <a:srgbClr val="C00000"/>
                </a:solidFill>
              </a:rPr>
              <a:t> </a:t>
            </a:r>
            <a:r>
              <a:rPr lang="de-DE" b="1" dirty="0" smtClean="0">
                <a:solidFill>
                  <a:srgbClr val="C00000"/>
                </a:solidFill>
              </a:rPr>
              <a:t> suchendes Wortes erreicht)</a:t>
            </a:r>
            <a:endParaRPr lang="de-DE" b="1" dirty="0">
              <a:solidFill>
                <a:srgbClr val="C00000"/>
              </a:solidFill>
            </a:endParaRP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smtClean="0">
                <a:solidFill>
                  <a:srgbClr val="C00000"/>
                </a:solidFill>
              </a:rPr>
              <a:t>Gefunden!</a:t>
            </a:r>
            <a:endParaRPr lang="de-DE" b="1" dirty="0">
              <a:solidFill>
                <a:srgbClr val="C00000"/>
              </a:solidFill>
            </a:endParaRP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(Keine Kante mit ‚r‘)</a:t>
            </a:r>
            <a:endParaRPr lang="de-DE" b="1" dirty="0">
              <a:solidFill>
                <a:srgbClr val="C00000"/>
              </a:solidFill>
            </a:endParaRP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 Blattknoten und </a:t>
                </a:r>
              </a:p>
              <a:p>
                <a:r>
                  <a:rPr lang="de-DE" b="1" dirty="0">
                    <a:solidFill>
                      <a:srgbClr val="C00000"/>
                    </a:solidFill>
                  </a:rPr>
                  <a:t> </a:t>
                </a:r>
                <a:r>
                  <a:rPr lang="de-DE" b="1" dirty="0" smtClean="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smtClean="0">
                    <a:solidFill>
                      <a:srgbClr val="C00000"/>
                    </a:solidFill>
                  </a:rPr>
                  <a:t>)</a:t>
                </a:r>
                <a:endParaRPr lang="de-DE" b="1" dirty="0">
                  <a:solidFill>
                    <a:srgbClr val="C00000"/>
                  </a:solidFill>
                </a:endParaRP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Einfügen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Vereinfacht: </a:t>
                </a:r>
              </a:p>
              <a:p>
                <a:pPr lvl="1"/>
                <a:r>
                  <a:rPr lang="de-DE" dirty="0" smtClean="0"/>
                  <a:t>„Nach einzufügendem Wort suchen und das ergänzen, was fehlt“</a:t>
                </a:r>
              </a:p>
              <a:p>
                <a:r>
                  <a:rPr lang="de-DE" dirty="0" smtClean="0"/>
                  <a:t>Sonderfälle</a:t>
                </a:r>
              </a:p>
              <a:p>
                <a:pPr lvl="1"/>
                <a:r>
                  <a:rPr lang="de-DE" dirty="0" smtClean="0"/>
                  <a:t>Füge </a:t>
                </a:r>
                <a:r>
                  <a:rPr lang="de-DE" dirty="0"/>
                  <a:t>zusätzlich ein Blattknoten über eine Kante mit Beschriftung </a:t>
                </a:r>
                <a14:m>
                  <m:oMath xmlns:m="http://schemas.openxmlformats.org/officeDocument/2006/math">
                    <m:r>
                      <a:rPr lang="de-DE" i="1">
                        <a:latin typeface="Cambria Math"/>
                      </a:rPr>
                      <m:t>⊥</m:t>
                    </m:r>
                  </m:oMath>
                </a14:m>
                <a:r>
                  <a:rPr lang="de-DE" dirty="0"/>
                  <a:t> </a:t>
                </a:r>
                <a:r>
                  <a:rPr lang="de-DE" dirty="0" smtClean="0"/>
                  <a:t>zu einem Knoten </a:t>
                </a:r>
                <a14:m>
                  <m:oMath xmlns:m="http://schemas.openxmlformats.org/officeDocument/2006/math">
                    <m:r>
                      <a:rPr lang="de-DE" i="1" dirty="0">
                        <a:latin typeface="Cambria Math"/>
                      </a:rPr>
                      <m:t>𝑣</m:t>
                    </m:r>
                  </m:oMath>
                </a14:m>
                <a:r>
                  <a:rPr lang="de-DE" dirty="0"/>
                  <a:t> </a:t>
                </a:r>
                <a:r>
                  <a:rPr lang="de-DE" dirty="0" smtClean="0"/>
                  <a:t>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a:t>
                </a:r>
                <a:r>
                  <a:rPr lang="de-DE" dirty="0" smtClean="0"/>
                  <a:t>ist</a:t>
                </a:r>
                <a:endParaRPr lang="de-DE" i="1" dirty="0" smtClean="0">
                  <a:latin typeface="Cambria Math"/>
                </a:endParaRPr>
              </a:p>
              <a:p>
                <a:pPr lvl="2"/>
                <a14:m>
                  <m:oMath xmlns:m="http://schemas.openxmlformats.org/officeDocument/2006/math">
                    <m:r>
                      <a:rPr lang="de-DE" i="1" dirty="0" smtClean="0">
                        <a:latin typeface="Cambria Math"/>
                      </a:rPr>
                      <m:t>𝑣</m:t>
                    </m:r>
                  </m:oMath>
                </a14:m>
                <a:r>
                  <a:rPr lang="de-DE" dirty="0" smtClean="0"/>
                  <a:t> ein Blattknoten ist und eine neue Kante ausgehend von </a:t>
                </a:r>
                <a14:m>
                  <m:oMath xmlns:m="http://schemas.openxmlformats.org/officeDocument/2006/math">
                    <m:r>
                      <a:rPr lang="de-DE" i="1" dirty="0" smtClean="0">
                        <a:latin typeface="Cambria Math"/>
                      </a:rPr>
                      <m:t>𝑣</m:t>
                    </m:r>
                  </m:oMath>
                </a14:m>
                <a:r>
                  <a:rPr lang="de-DE" dirty="0" smtClean="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smtClean="0">
                <a:solidFill>
                  <a:srgbClr val="C00000"/>
                </a:solidFill>
              </a:rPr>
              <a:t>r</a:t>
            </a:r>
            <a:endParaRPr lang="de-DE" dirty="0">
              <a:solidFill>
                <a:srgbClr val="C00000"/>
              </a:solidFill>
            </a:endParaRP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2" name="Titel 1"/>
          <p:cNvSpPr>
            <a:spLocks noGrp="1"/>
          </p:cNvSpPr>
          <p:nvPr>
            <p:ph type="title"/>
          </p:nvPr>
        </p:nvSpPr>
        <p:spPr/>
        <p:txBody>
          <a:bodyPr/>
          <a:lstStyle/>
          <a:p>
            <a:r>
              <a:rPr lang="de-DE" dirty="0" smtClean="0"/>
              <a:t>Beispiel: Einfügen von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smtClean="0"/>
              <a:t>o</a:t>
            </a:r>
            <a:endParaRPr lang="de-DE" dirty="0"/>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smtClean="0">
                <a:solidFill>
                  <a:srgbClr val="C00000"/>
                </a:solidFill>
              </a:rPr>
              <a:t>c</a:t>
            </a:r>
            <a:endParaRPr lang="de-DE" dirty="0">
              <a:solidFill>
                <a:srgbClr val="C00000"/>
              </a:solidFill>
            </a:endParaRP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smtClean="0">
                <a:solidFill>
                  <a:srgbClr val="C00000"/>
                </a:solidFill>
              </a:rPr>
              <a:t>o</a:t>
            </a:r>
            <a:endParaRPr lang="de-DE" dirty="0">
              <a:solidFill>
                <a:srgbClr val="C00000"/>
              </a:solidFill>
            </a:endParaRP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smtClean="0">
                <a:solidFill>
                  <a:srgbClr val="C00000"/>
                </a:solidFill>
              </a:rPr>
              <a:t>t</a:t>
            </a:r>
            <a:endParaRPr lang="de-DE" dirty="0">
              <a:solidFill>
                <a:srgbClr val="C00000"/>
              </a:solidFill>
            </a:endParaRP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smtClean="0">
                <a:solidFill>
                  <a:srgbClr val="C00000"/>
                </a:solidFill>
              </a:rPr>
              <a:t>apricot</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ape</a:t>
            </a:r>
            <a:r>
              <a:rPr lang="de-DE" b="1" dirty="0" smtClean="0">
                <a:solidFill>
                  <a:srgbClr val="C00000"/>
                </a:solidFill>
              </a:rPr>
              <a:t>-man</a:t>
            </a:r>
            <a:endParaRPr lang="de-DE" b="1" dirty="0">
              <a:solidFill>
                <a:srgbClr val="C00000"/>
              </a:solidFill>
            </a:endParaRP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smtClean="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smtClean="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smtClean="0">
                <a:solidFill>
                  <a:srgbClr val="C00000"/>
                </a:solidFill>
              </a:rPr>
              <a:t>ape</a:t>
            </a:r>
            <a:r>
              <a:rPr lang="de-DE" b="1" i="1" dirty="0" smtClean="0">
                <a:solidFill>
                  <a:srgbClr val="C00000"/>
                </a:solidFill>
              </a:rPr>
              <a:t>-man</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smtClean="0"/>
                  <a:t>Zuerst erfolgt eine Suche nach dem zu löschenden Wort</a:t>
                </a:r>
              </a:p>
              <a:p>
                <a:r>
                  <a:rPr lang="de-DE" sz="2400" dirty="0" smtClean="0"/>
                  <a:t>Beginnend mit dem Blattknoten, der das zu löschende Wort repräsentiert, wird solange der aktuelle Knoten und die Kante zu seinem Elternknoten gelöscht, bis mehr als ein Kindsknoten im Elternknoten vorhanden ist</a:t>
                </a:r>
              </a:p>
              <a:p>
                <a:pPr lvl="1"/>
                <a:r>
                  <a:rPr lang="de-DE" sz="2000" dirty="0" smtClean="0"/>
                  <a:t>Anschließender Sonderfall:</a:t>
                </a:r>
              </a:p>
              <a:p>
                <a:pPr lvl="2"/>
                <a:r>
                  <a:rPr lang="de-DE" sz="1800" dirty="0" smtClean="0"/>
                  <a:t>Bei nur einem Kindsknoten, welches über eine </a:t>
                </a:r>
                <a14:m>
                  <m:oMath xmlns:m="http://schemas.openxmlformats.org/officeDocument/2006/math">
                    <m:r>
                      <a:rPr lang="de-DE" sz="1800" b="0" i="1" smtClean="0">
                        <a:latin typeface="Cambria Math"/>
                      </a:rPr>
                      <m:t>⊥</m:t>
                    </m:r>
                  </m:oMath>
                </a14:m>
                <a:r>
                  <a:rPr lang="de-DE" sz="1800" dirty="0" smtClean="0"/>
                  <a:t>-Kante verbunden ist, wird dieser ebenfalls gelöscht</a:t>
                </a:r>
                <a:endParaRPr lang="de-DE" sz="18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smtClean="0"/>
              <a:t>Danksagung</a:t>
            </a:r>
            <a:endParaRPr lang="de-DE" dirty="0"/>
          </a:p>
        </p:txBody>
      </p:sp>
      <p:sp>
        <p:nvSpPr>
          <p:cNvPr id="3" name="Inhaltsplatzhalter 2"/>
          <p:cNvSpPr>
            <a:spLocks noGrp="1"/>
          </p:cNvSpPr>
          <p:nvPr>
            <p:ph idx="1"/>
          </p:nvPr>
        </p:nvSpPr>
        <p:spPr/>
        <p:txBody>
          <a:bodyPr/>
          <a:lstStyle/>
          <a:p>
            <a:pPr marL="0" indent="0">
              <a:buFontTx/>
              <a:buNone/>
              <a:defRPr/>
            </a:pPr>
            <a:r>
              <a:rPr lang="de-DE" sz="2000" dirty="0" smtClean="0"/>
              <a:t>Die nachfolgenden Präsentationen wurden mit einigen Änderungen übernommen aus:</a:t>
            </a:r>
          </a:p>
          <a:p>
            <a:pPr marL="0" indent="0">
              <a:buFontTx/>
              <a:buNone/>
              <a:defRPr/>
            </a:pPr>
            <a:endParaRPr lang="de-DE" sz="2000" dirty="0" smtClean="0"/>
          </a:p>
          <a:p>
            <a:pPr>
              <a:defRPr/>
            </a:pPr>
            <a:r>
              <a:rPr lang="de-DE" sz="2000" dirty="0" smtClean="0"/>
              <a:t>„</a:t>
            </a:r>
            <a:r>
              <a:rPr lang="de-DE" sz="2000" dirty="0"/>
              <a:t>Algorithmen und Datenstrukturen“ </a:t>
            </a:r>
            <a:r>
              <a:rPr lang="de-DE" sz="2000" dirty="0" smtClean="0"/>
              <a:t/>
            </a:r>
            <a:br>
              <a:rPr lang="de-DE" sz="2000" dirty="0" smtClean="0"/>
            </a:br>
            <a:r>
              <a:rPr lang="de-DE" sz="2000" dirty="0" smtClean="0"/>
              <a:t>gehalten von </a:t>
            </a:r>
            <a:r>
              <a:rPr lang="de-DE" sz="2000" dirty="0"/>
              <a:t>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von </a:t>
            </a:r>
            <a:r>
              <a:rPr lang="de-DE" b="1" i="1" dirty="0" err="1" smtClean="0">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20</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2" name="Titel 1"/>
          <p:cNvSpPr>
            <a:spLocks noGrp="1"/>
          </p:cNvSpPr>
          <p:nvPr>
            <p:ph type="title"/>
          </p:nvPr>
        </p:nvSpPr>
        <p:spPr/>
        <p:txBody>
          <a:bodyPr/>
          <a:lstStyle/>
          <a:p>
            <a:r>
              <a:rPr lang="de-DE" dirty="0" smtClean="0"/>
              <a:t>Löschen</a:t>
            </a:r>
            <a:r>
              <a:rPr lang="de-DE" dirty="0"/>
              <a:t> </a:t>
            </a:r>
            <a:r>
              <a:rPr lang="de-DE" dirty="0" smtClean="0"/>
              <a:t>von </a:t>
            </a:r>
            <a:r>
              <a:rPr lang="de-DE" b="1" i="1" dirty="0" err="1" smtClean="0">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Implementationsmöglichkeiten</a:t>
            </a:r>
            <a:endParaRPr lang="de-DE" dirty="0"/>
          </a:p>
        </p:txBody>
      </p:sp>
      <p:sp>
        <p:nvSpPr>
          <p:cNvPr id="3" name="Inhaltsplatzhalter 2"/>
          <p:cNvSpPr>
            <a:spLocks noGrp="1"/>
          </p:cNvSpPr>
          <p:nvPr>
            <p:ph idx="1"/>
          </p:nvPr>
        </p:nvSpPr>
        <p:spPr>
          <a:xfrm>
            <a:off x="467544" y="1124744"/>
            <a:ext cx="8315325" cy="5256584"/>
          </a:xfrm>
        </p:spPr>
        <p:txBody>
          <a:bodyPr/>
          <a:lstStyle/>
          <a:p>
            <a:pPr marL="514350" indent="-514350">
              <a:spcBef>
                <a:spcPts val="0"/>
              </a:spcBef>
              <a:buFont typeface="+mj-lt"/>
              <a:buAutoNum type="romanUcPeriod"/>
            </a:pPr>
            <a:r>
              <a:rPr lang="de-DE" sz="2000" dirty="0" smtClean="0"/>
              <a:t>Speicherung in einem Feld (ähnlich zu vollständigen Binärbäumen, jedoch als |</a:t>
            </a:r>
            <a:r>
              <a:rPr lang="de-DE" sz="2000" dirty="0" smtClean="0">
                <a:latin typeface="Symbol" charset="2"/>
                <a:cs typeface="Symbol" charset="2"/>
              </a:rPr>
              <a:t>S</a:t>
            </a:r>
            <a:r>
              <a:rPr lang="de-DE" sz="2000" dirty="0" smtClean="0"/>
              <a:t>|-</a:t>
            </a:r>
            <a:r>
              <a:rPr lang="de-DE" sz="2000" dirty="0" err="1" smtClean="0"/>
              <a:t>ärer</a:t>
            </a:r>
            <a:r>
              <a:rPr lang="de-DE" sz="2000" dirty="0" smtClean="0"/>
              <a:t> Baum, Kantenbeschriftung als Knotenwert)</a:t>
            </a:r>
          </a:p>
          <a:p>
            <a:pPr lvl="1">
              <a:spcBef>
                <a:spcPts val="0"/>
              </a:spcBef>
            </a:pPr>
            <a:r>
              <a:rPr lang="de-DE" sz="1800" dirty="0" smtClean="0"/>
              <a:t>Vorteile</a:t>
            </a:r>
          </a:p>
          <a:p>
            <a:pPr lvl="2">
              <a:spcBef>
                <a:spcPts val="0"/>
              </a:spcBef>
            </a:pPr>
            <a:r>
              <a:rPr lang="de-DE" sz="1600" dirty="0" smtClean="0"/>
              <a:t>Direkte Adressierung der Kante mit gegebener Beschriftung </a:t>
            </a:r>
            <a:br>
              <a:rPr lang="de-DE" sz="1600" dirty="0" smtClean="0"/>
            </a:br>
            <a:r>
              <a:rPr lang="de-DE" sz="1600" dirty="0" smtClean="0"/>
              <a:t>(Falls Zeichen </a:t>
            </a:r>
            <a:r>
              <a:rPr lang="de-DE" sz="1600" dirty="0" err="1" smtClean="0"/>
              <a:t>k-tes</a:t>
            </a:r>
            <a:r>
              <a:rPr lang="de-DE" sz="1600" dirty="0" smtClean="0"/>
              <a:t> Zeichen im Alphabet ist, so betrachte </a:t>
            </a:r>
            <a:r>
              <a:rPr lang="de-DE" sz="1600" dirty="0" err="1" smtClean="0"/>
              <a:t>k-tes</a:t>
            </a:r>
            <a:r>
              <a:rPr lang="de-DE" sz="1600" dirty="0" smtClean="0"/>
              <a:t> Kind)</a:t>
            </a:r>
          </a:p>
          <a:p>
            <a:pPr lvl="3">
              <a:spcBef>
                <a:spcPts val="0"/>
              </a:spcBef>
            </a:pPr>
            <a:r>
              <a:rPr lang="de-DE" sz="1400" dirty="0" smtClean="0"/>
              <a:t>Damit O(1) pro Knoten für Suche, Einfügen bzw. Löschen</a:t>
            </a:r>
          </a:p>
          <a:p>
            <a:pPr lvl="1">
              <a:spcBef>
                <a:spcPts val="0"/>
              </a:spcBef>
            </a:pPr>
            <a:r>
              <a:rPr lang="de-DE" sz="1800" dirty="0" smtClean="0"/>
              <a:t>Nachteil</a:t>
            </a:r>
          </a:p>
          <a:p>
            <a:pPr lvl="2">
              <a:spcBef>
                <a:spcPts val="0"/>
              </a:spcBef>
            </a:pPr>
            <a:r>
              <a:rPr lang="de-DE" sz="1600" dirty="0" smtClean="0"/>
              <a:t>Großer </a:t>
            </a:r>
            <a:r>
              <a:rPr lang="de-DE" sz="1600" dirty="0"/>
              <a:t>Platzverbrauch O(|</a:t>
            </a:r>
            <a:r>
              <a:rPr lang="de-DE" sz="1600" dirty="0" err="1">
                <a:latin typeface="Symbol" charset="2"/>
                <a:cs typeface="Symbol" charset="2"/>
              </a:rPr>
              <a:t>S</a:t>
            </a:r>
            <a:r>
              <a:rPr lang="de-DE" sz="1600" dirty="0" err="1" smtClean="0"/>
              <a:t>|</a:t>
            </a:r>
            <a:r>
              <a:rPr lang="de-DE" sz="1600" baseline="30000" dirty="0" err="1" smtClean="0"/>
              <a:t>t</a:t>
            </a:r>
            <a:r>
              <a:rPr lang="de-DE" sz="1600" dirty="0" smtClean="0"/>
              <a:t>) mit t Tiefe des </a:t>
            </a:r>
            <a:r>
              <a:rPr lang="de-DE" sz="1600" dirty="0" err="1" smtClean="0"/>
              <a:t>Tries</a:t>
            </a:r>
            <a:endParaRPr lang="de-DE" sz="1600" dirty="0" smtClean="0"/>
          </a:p>
          <a:p>
            <a:pPr marL="514350" indent="-514350">
              <a:spcBef>
                <a:spcPts val="0"/>
              </a:spcBef>
              <a:buFont typeface="+mj-lt"/>
              <a:buAutoNum type="romanUcPeriod"/>
            </a:pPr>
            <a:r>
              <a:rPr lang="de-DE" sz="2000" dirty="0" smtClean="0"/>
              <a:t>Speicherung als Zeigerstruktur (</a:t>
            </a:r>
            <a:r>
              <a:rPr lang="de-DE" sz="2000" dirty="0" err="1" smtClean="0"/>
              <a:t>n</a:t>
            </a:r>
            <a:r>
              <a:rPr lang="de-DE" sz="2000" dirty="0" smtClean="0"/>
              <a:t> sei Knotenanzahl im </a:t>
            </a:r>
            <a:r>
              <a:rPr lang="de-DE" sz="2000" dirty="0" err="1" smtClean="0"/>
              <a:t>Trie</a:t>
            </a:r>
            <a:r>
              <a:rPr lang="de-DE" sz="2000" dirty="0" smtClean="0"/>
              <a:t>)</a:t>
            </a:r>
          </a:p>
          <a:p>
            <a:pPr marL="857250" lvl="1" indent="-400050">
              <a:spcBef>
                <a:spcPts val="0"/>
              </a:spcBef>
              <a:buFont typeface="+mj-lt"/>
              <a:buAutoNum type="alphaLcParenR"/>
            </a:pPr>
            <a:r>
              <a:rPr lang="de-DE" sz="1800" dirty="0" smtClean="0"/>
              <a:t>Kinder in Liste</a:t>
            </a:r>
          </a:p>
          <a:p>
            <a:pPr lvl="2">
              <a:spcBef>
                <a:spcPts val="0"/>
              </a:spcBef>
            </a:pPr>
            <a:r>
              <a:rPr lang="de-DE" sz="1600" b="1" dirty="0" smtClean="0"/>
              <a:t>Vorteile:</a:t>
            </a:r>
            <a:r>
              <a:rPr lang="de-DE" sz="1600" dirty="0" smtClean="0"/>
              <a:t> Geringer Platzbedarf O(</a:t>
            </a:r>
            <a:r>
              <a:rPr lang="de-DE" sz="1600" dirty="0" err="1" smtClean="0"/>
              <a:t>n</a:t>
            </a:r>
            <a:r>
              <a:rPr lang="de-DE" sz="1600" dirty="0" smtClean="0"/>
              <a:t>); Einfügen und Entfernen in O(1) pro Knoten</a:t>
            </a:r>
          </a:p>
          <a:p>
            <a:pPr lvl="2">
              <a:spcBef>
                <a:spcPts val="0"/>
              </a:spcBef>
            </a:pPr>
            <a:r>
              <a:rPr lang="de-DE" sz="1600" b="1" dirty="0" smtClean="0"/>
              <a:t>Nachteil:</a:t>
            </a:r>
            <a:r>
              <a:rPr lang="de-DE" sz="1600" dirty="0" smtClean="0"/>
              <a:t> Suchen </a:t>
            </a:r>
            <a:r>
              <a:rPr lang="de-DE" sz="1600" dirty="0"/>
              <a:t>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Größe der Kinderanzahl</a:t>
            </a:r>
          </a:p>
          <a:p>
            <a:pPr lvl="2">
              <a:spcBef>
                <a:spcPts val="0"/>
              </a:spcBef>
            </a:pPr>
            <a:r>
              <a:rPr lang="de-DE" sz="1600" dirty="0" smtClean="0"/>
              <a:t>Suchen </a:t>
            </a:r>
            <a:r>
              <a:rPr lang="de-DE" sz="1600" dirty="0"/>
              <a:t>in O</a:t>
            </a:r>
            <a:r>
              <a:rPr lang="de-DE" sz="1600" dirty="0" smtClean="0"/>
              <a:t>(log |</a:t>
            </a:r>
            <a:r>
              <a:rPr lang="de-DE" sz="1600" dirty="0">
                <a:latin typeface="Symbol" charset="2"/>
                <a:cs typeface="Symbol" charset="2"/>
              </a:rPr>
              <a:t>S</a:t>
            </a:r>
            <a:r>
              <a:rPr lang="de-DE" sz="1600" dirty="0" smtClean="0"/>
              <a:t>|) pro Knoten (binäre Suche unter den Kindern)</a:t>
            </a:r>
          </a:p>
          <a:p>
            <a:pPr lvl="2">
              <a:spcBef>
                <a:spcPts val="0"/>
              </a:spcBef>
            </a:pPr>
            <a:r>
              <a:rPr lang="de-DE" sz="1600" b="1" dirty="0" smtClean="0"/>
              <a:t>Vorteil: </a:t>
            </a:r>
            <a:r>
              <a:rPr lang="de-DE" sz="1600" dirty="0" smtClean="0"/>
              <a:t>Geringster Platzbedarf O(</a:t>
            </a:r>
            <a:r>
              <a:rPr lang="de-DE" sz="1600" dirty="0" err="1" smtClean="0"/>
              <a:t>n</a:t>
            </a:r>
            <a:r>
              <a:rPr lang="de-DE" sz="1600" dirty="0" smtClean="0"/>
              <a:t>)</a:t>
            </a:r>
          </a:p>
          <a:p>
            <a:pPr lvl="2">
              <a:spcBef>
                <a:spcPts val="0"/>
              </a:spcBef>
            </a:pPr>
            <a:r>
              <a:rPr lang="de-DE" sz="1600" b="1" dirty="0" smtClean="0"/>
              <a:t>Nachteile:</a:t>
            </a:r>
            <a:r>
              <a:rPr lang="de-DE" sz="1600" dirty="0" smtClean="0"/>
              <a:t> </a:t>
            </a:r>
            <a:r>
              <a:rPr lang="de-DE" sz="1600" dirty="0"/>
              <a:t>Einfügen und Entfernen 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a:t>
            </a:r>
            <a:r>
              <a:rPr lang="de-DE" sz="1800" dirty="0"/>
              <a:t>Größe |</a:t>
            </a:r>
            <a:r>
              <a:rPr lang="de-DE" sz="1800" dirty="0">
                <a:latin typeface="Symbol" charset="2"/>
                <a:cs typeface="Symbol" charset="2"/>
              </a:rPr>
              <a:t>S</a:t>
            </a:r>
            <a:r>
              <a:rPr lang="de-DE" sz="1800" dirty="0" smtClean="0"/>
              <a:t>|</a:t>
            </a:r>
          </a:p>
          <a:p>
            <a:pPr lvl="2">
              <a:spcBef>
                <a:spcPts val="0"/>
              </a:spcBef>
            </a:pPr>
            <a:r>
              <a:rPr lang="de-DE" sz="1600" b="1" dirty="0" smtClean="0"/>
              <a:t>Vorteile: </a:t>
            </a:r>
            <a:r>
              <a:rPr lang="de-DE" sz="1600" dirty="0" smtClean="0"/>
              <a:t>Suchen, Einfügen und Entfernen in O(1) pro Knoten</a:t>
            </a:r>
          </a:p>
          <a:p>
            <a:pPr lvl="2">
              <a:spcBef>
                <a:spcPts val="0"/>
              </a:spcBef>
            </a:pPr>
            <a:r>
              <a:rPr lang="de-DE" sz="1600" b="1" dirty="0" smtClean="0"/>
              <a:t>Nachteil:</a:t>
            </a:r>
            <a:r>
              <a:rPr lang="de-DE" sz="1600" dirty="0" smtClean="0"/>
              <a:t> Platzbedarf von O(</a:t>
            </a:r>
            <a:r>
              <a:rPr lang="de-DE" sz="1600" dirty="0" err="1" smtClean="0"/>
              <a:t>n</a:t>
            </a:r>
            <a:r>
              <a:rPr lang="de-DE" sz="1600" dirty="0" smtClean="0"/>
              <a:t>∙|</a:t>
            </a:r>
            <a:r>
              <a:rPr lang="de-DE" sz="1600" dirty="0">
                <a:latin typeface="Symbol" charset="2"/>
                <a:cs typeface="Symbol" charset="2"/>
              </a:rPr>
              <a:t>S</a:t>
            </a:r>
            <a:r>
              <a:rPr lang="de-DE" sz="1600" dirty="0" smtClean="0"/>
              <a:t>|)</a:t>
            </a:r>
            <a:endParaRPr lang="de-DE" sz="16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856" y="2204864"/>
            <a:ext cx="2093801" cy="1440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114864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Komplexität der Basisoperationen (Suchen, Einfügen, Löschen)</a:t>
            </a:r>
            <a:endParaRPr lang="de-DE" sz="2400" dirty="0"/>
          </a:p>
        </p:txBody>
      </p:sp>
      <p:sp>
        <p:nvSpPr>
          <p:cNvPr id="3" name="Inhaltsplatzhalter 2"/>
          <p:cNvSpPr>
            <a:spLocks noGrp="1"/>
          </p:cNvSpPr>
          <p:nvPr>
            <p:ph idx="1"/>
          </p:nvPr>
        </p:nvSpPr>
        <p:spPr/>
        <p:txBody>
          <a:bodyPr/>
          <a:lstStyle/>
          <a:p>
            <a:pPr>
              <a:spcBef>
                <a:spcPts val="200"/>
              </a:spcBef>
            </a:pPr>
            <a:r>
              <a:rPr lang="de-DE" dirty="0" smtClean="0"/>
              <a:t>Alle Basisoperationen hängen ab </a:t>
            </a:r>
          </a:p>
          <a:p>
            <a:pPr lvl="1">
              <a:spcBef>
                <a:spcPts val="200"/>
              </a:spcBef>
            </a:pPr>
            <a:r>
              <a:rPr lang="de-DE" dirty="0" smtClean="0"/>
              <a:t>von der Tiefe t des </a:t>
            </a:r>
            <a:r>
              <a:rPr lang="de-DE" dirty="0" err="1" smtClean="0"/>
              <a:t>Tries</a:t>
            </a:r>
            <a:endParaRPr lang="de-DE" dirty="0"/>
          </a:p>
          <a:p>
            <a:pPr lvl="2">
              <a:spcBef>
                <a:spcPts val="200"/>
              </a:spcBef>
            </a:pPr>
            <a:r>
              <a:rPr lang="de-DE" dirty="0" smtClean="0"/>
              <a:t>t ist gleich der (maximalen) Länge der eingefügten Wörter</a:t>
            </a:r>
          </a:p>
          <a:p>
            <a:pPr lvl="1">
              <a:spcBef>
                <a:spcPts val="200"/>
              </a:spcBef>
            </a:pPr>
            <a:r>
              <a:rPr lang="de-DE" dirty="0" smtClean="0"/>
              <a:t>sowie der </a:t>
            </a:r>
            <a:r>
              <a:rPr lang="de-DE" dirty="0"/>
              <a:t>Kosten f(|</a:t>
            </a:r>
            <a:r>
              <a:rPr lang="de-DE" dirty="0">
                <a:latin typeface="Symbol" charset="2"/>
                <a:cs typeface="Symbol" charset="2"/>
              </a:rPr>
              <a:t>S</a:t>
            </a:r>
            <a:r>
              <a:rPr lang="de-DE" dirty="0" smtClean="0"/>
              <a:t>|) pro Knoten für diese Operation</a:t>
            </a:r>
          </a:p>
          <a:p>
            <a:pPr lvl="2">
              <a:spcBef>
                <a:spcPts val="200"/>
              </a:spcBef>
            </a:pPr>
            <a:r>
              <a:rPr lang="de-DE" dirty="0" smtClean="0"/>
              <a:t> Abhängig von Speicherstruktur des </a:t>
            </a:r>
            <a:r>
              <a:rPr lang="de-DE" dirty="0" err="1" smtClean="0"/>
              <a:t>Tries</a:t>
            </a:r>
            <a:r>
              <a:rPr lang="de-DE" dirty="0" smtClean="0"/>
              <a:t>, siehe vorherige Folie O(</a:t>
            </a:r>
            <a:r>
              <a:rPr lang="de-DE" dirty="0" err="1" smtClean="0"/>
              <a:t>t∙f</a:t>
            </a:r>
            <a:r>
              <a:rPr lang="de-DE" dirty="0" smtClean="0"/>
              <a:t>(</a:t>
            </a:r>
            <a:r>
              <a:rPr lang="de-DE" sz="2400" dirty="0"/>
              <a:t>|</a:t>
            </a:r>
            <a:r>
              <a:rPr lang="de-DE" sz="2400" dirty="0">
                <a:latin typeface="Symbol" charset="2"/>
                <a:cs typeface="Symbol" charset="2"/>
              </a:rPr>
              <a:t>S</a:t>
            </a:r>
            <a:r>
              <a:rPr lang="de-DE" sz="2400" dirty="0" smtClean="0"/>
              <a:t>|))</a:t>
            </a:r>
            <a:endParaRPr lang="de-DE" dirty="0" smtClean="0"/>
          </a:p>
          <a:p>
            <a:pPr>
              <a:spcBef>
                <a:spcPts val="200"/>
              </a:spcBef>
            </a:pPr>
            <a:r>
              <a:rPr lang="de-DE" dirty="0" smtClean="0"/>
              <a:t>Bei geeigneter Implementation oder kleinem </a:t>
            </a:r>
            <a:r>
              <a:rPr lang="de-DE" sz="2800" dirty="0"/>
              <a:t>|</a:t>
            </a:r>
            <a:r>
              <a:rPr lang="de-DE" sz="2800" dirty="0">
                <a:latin typeface="Symbol" charset="2"/>
                <a:cs typeface="Symbol" charset="2"/>
              </a:rPr>
              <a:t>S</a:t>
            </a:r>
            <a:r>
              <a:rPr lang="de-DE" sz="2800" dirty="0" smtClean="0"/>
              <a:t>|:</a:t>
            </a:r>
            <a:br>
              <a:rPr lang="de-DE" sz="2800" dirty="0" smtClean="0"/>
            </a:br>
            <a:r>
              <a:rPr lang="de-DE" sz="2800" dirty="0" smtClean="0"/>
              <a:t>O(t)</a:t>
            </a:r>
            <a:endParaRPr lang="de-DE"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3908779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Patricia </a:t>
            </a:r>
            <a:r>
              <a:rPr lang="de-DE" dirty="0" err="1" smtClean="0"/>
              <a:t>Tries</a:t>
            </a:r>
            <a:endParaRPr lang="de-DE" dirty="0"/>
          </a:p>
        </p:txBody>
      </p:sp>
      <p:sp>
        <p:nvSpPr>
          <p:cNvPr id="3" name="Inhaltsplatzhalter 2"/>
          <p:cNvSpPr>
            <a:spLocks noGrp="1"/>
          </p:cNvSpPr>
          <p:nvPr>
            <p:ph idx="1"/>
          </p:nvPr>
        </p:nvSpPr>
        <p:spPr/>
        <p:txBody>
          <a:bodyPr/>
          <a:lstStyle/>
          <a:p>
            <a:r>
              <a:rPr lang="en-US" dirty="0" smtClean="0"/>
              <a:t>In Tries </a:t>
            </a:r>
            <a:r>
              <a:rPr lang="en-US" dirty="0" err="1" smtClean="0"/>
              <a:t>haben</a:t>
            </a:r>
            <a:r>
              <a:rPr lang="en-US" dirty="0" smtClean="0"/>
              <a:t> </a:t>
            </a:r>
            <a:r>
              <a:rPr lang="en-US" dirty="0" err="1" smtClean="0"/>
              <a:t>viele</a:t>
            </a:r>
            <a:r>
              <a:rPr lang="en-US" dirty="0" smtClean="0"/>
              <a:t> </a:t>
            </a:r>
            <a:r>
              <a:rPr lang="en-US" dirty="0" err="1" smtClean="0"/>
              <a:t>Knoten</a:t>
            </a:r>
            <a:r>
              <a:rPr lang="en-US" dirty="0" smtClean="0"/>
              <a:t> </a:t>
            </a:r>
            <a:r>
              <a:rPr lang="en-US" dirty="0" err="1" smtClean="0"/>
              <a:t>nur</a:t>
            </a:r>
            <a:r>
              <a:rPr lang="en-US" dirty="0" smtClean="0"/>
              <a:t> 1 Kind und </a:t>
            </a:r>
            <a:r>
              <a:rPr lang="en-US" dirty="0" err="1" smtClean="0"/>
              <a:t>es</a:t>
            </a:r>
            <a:r>
              <a:rPr lang="en-US" dirty="0" smtClean="0"/>
              <a:t> </a:t>
            </a:r>
            <a:r>
              <a:rPr lang="en-US" dirty="0" err="1" smtClean="0"/>
              <a:t>bilden</a:t>
            </a:r>
            <a:r>
              <a:rPr lang="en-US" dirty="0" smtClean="0"/>
              <a:t> </a:t>
            </a:r>
            <a:r>
              <a:rPr lang="en-US" dirty="0" err="1" smtClean="0"/>
              <a:t>sich</a:t>
            </a:r>
            <a:r>
              <a:rPr lang="en-US" dirty="0" smtClean="0"/>
              <a:t> oft </a:t>
            </a:r>
            <a:r>
              <a:rPr lang="en-US" dirty="0" err="1" smtClean="0"/>
              <a:t>lange</a:t>
            </a:r>
            <a:r>
              <a:rPr lang="en-US" dirty="0" smtClean="0"/>
              <a:t> “</a:t>
            </a:r>
            <a:r>
              <a:rPr lang="en-US" dirty="0" err="1" smtClean="0"/>
              <a:t>Ketten</a:t>
            </a:r>
            <a:r>
              <a:rPr lang="en-US" dirty="0" smtClean="0"/>
              <a:t>” </a:t>
            </a:r>
            <a:r>
              <a:rPr lang="en-US" dirty="0" err="1" smtClean="0"/>
              <a:t>mit</a:t>
            </a:r>
            <a:r>
              <a:rPr lang="en-US" dirty="0" smtClean="0"/>
              <a:t> </a:t>
            </a:r>
            <a:r>
              <a:rPr lang="en-US" dirty="0" err="1" smtClean="0"/>
              <a:t>solchen</a:t>
            </a:r>
            <a:r>
              <a:rPr lang="en-US" dirty="0" smtClean="0"/>
              <a:t> </a:t>
            </a:r>
            <a:r>
              <a:rPr lang="en-US" dirty="0" err="1" smtClean="0"/>
              <a:t>Knoten</a:t>
            </a:r>
            <a:endParaRPr lang="en-US" dirty="0" smtClean="0"/>
          </a:p>
          <a:p>
            <a:r>
              <a:rPr lang="en-US" b="1" dirty="0" err="1" smtClean="0"/>
              <a:t>Idee</a:t>
            </a:r>
            <a:r>
              <a:rPr lang="en-US" b="1" dirty="0" smtClean="0"/>
              <a:t>:</a:t>
            </a:r>
            <a:r>
              <a:rPr lang="en-US" dirty="0" smtClean="0"/>
              <a:t> </a:t>
            </a:r>
            <a:r>
              <a:rPr lang="en-US" dirty="0" err="1" smtClean="0"/>
              <a:t>Diese</a:t>
            </a:r>
            <a:r>
              <a:rPr lang="en-US" dirty="0" smtClean="0"/>
              <a:t> </a:t>
            </a:r>
            <a:r>
              <a:rPr lang="en-US" dirty="0" err="1" smtClean="0"/>
              <a:t>lange</a:t>
            </a:r>
            <a:r>
              <a:rPr lang="en-US" dirty="0" smtClean="0"/>
              <a:t> “</a:t>
            </a:r>
            <a:r>
              <a:rPr lang="en-US" dirty="0" err="1" smtClean="0"/>
              <a:t>Ketten</a:t>
            </a:r>
            <a:r>
              <a:rPr lang="en-US" dirty="0" smtClean="0"/>
              <a:t>” </a:t>
            </a:r>
            <a:r>
              <a:rPr lang="en-US" dirty="0" err="1" smtClean="0"/>
              <a:t>zusammenfassen</a:t>
            </a:r>
            <a:endParaRPr lang="en-US" dirty="0" smtClean="0"/>
          </a:p>
          <a:p>
            <a:pPr lvl="1"/>
            <a:r>
              <a:rPr lang="en-US" b="1" dirty="0" err="1" smtClean="0"/>
              <a:t>Konsequenz</a:t>
            </a:r>
            <a:r>
              <a:rPr lang="en-US" b="1" dirty="0" smtClean="0"/>
              <a:t>:</a:t>
            </a:r>
            <a:r>
              <a:rPr lang="en-US" dirty="0" smtClean="0"/>
              <a:t> </a:t>
            </a:r>
            <a:r>
              <a:rPr lang="en-US" dirty="0" err="1" smtClean="0"/>
              <a:t>Kanten</a:t>
            </a:r>
            <a:r>
              <a:rPr lang="en-US" dirty="0" smtClean="0"/>
              <a:t> </a:t>
            </a:r>
            <a:r>
              <a:rPr lang="en-US" dirty="0" err="1" smtClean="0"/>
              <a:t>sind</a:t>
            </a:r>
            <a:r>
              <a:rPr lang="en-US" dirty="0" smtClean="0"/>
              <a:t> </a:t>
            </a:r>
            <a:r>
              <a:rPr lang="en-US" dirty="0" err="1" smtClean="0"/>
              <a:t>nicht</a:t>
            </a:r>
            <a:r>
              <a:rPr lang="en-US" dirty="0" smtClean="0"/>
              <a:t> </a:t>
            </a:r>
            <a:r>
              <a:rPr lang="en-US" dirty="0" err="1" smtClean="0"/>
              <a:t>nur</a:t>
            </a:r>
            <a:r>
              <a:rPr lang="en-US" dirty="0" smtClean="0"/>
              <a:t> </a:t>
            </a:r>
            <a:r>
              <a:rPr lang="en-US" dirty="0" err="1" smtClean="0"/>
              <a:t>mit</a:t>
            </a:r>
            <a:r>
              <a:rPr lang="en-US" dirty="0" smtClean="0"/>
              <a:t> </a:t>
            </a:r>
            <a:r>
              <a:rPr lang="en-US" dirty="0" err="1" smtClean="0"/>
              <a:t>einem</a:t>
            </a:r>
            <a:r>
              <a:rPr lang="en-US" dirty="0" smtClean="0"/>
              <a:t> </a:t>
            </a:r>
            <a:r>
              <a:rPr lang="en-US" dirty="0" err="1" smtClean="0"/>
              <a:t>Zeichen</a:t>
            </a:r>
            <a:r>
              <a:rPr lang="en-US" dirty="0" smtClean="0"/>
              <a:t>, </a:t>
            </a:r>
            <a:r>
              <a:rPr lang="en-US" dirty="0" err="1" smtClean="0"/>
              <a:t>sondern</a:t>
            </a:r>
            <a:r>
              <a:rPr lang="en-US" dirty="0" smtClean="0"/>
              <a:t> </a:t>
            </a:r>
            <a:r>
              <a:rPr lang="en-US" dirty="0" err="1" smtClean="0"/>
              <a:t>mit</a:t>
            </a:r>
            <a:r>
              <a:rPr lang="en-US" dirty="0" smtClean="0"/>
              <a:t> </a:t>
            </a:r>
            <a:r>
              <a:rPr lang="en-US" dirty="0" err="1" smtClean="0"/>
              <a:t>Teilwörtern</a:t>
            </a:r>
            <a:r>
              <a:rPr lang="en-US" dirty="0" smtClean="0"/>
              <a:t> </a:t>
            </a:r>
            <a:r>
              <a:rPr lang="en-US" dirty="0" err="1" smtClean="0"/>
              <a:t>beschriftet</a:t>
            </a:r>
            <a:endParaRPr lang="en-US" dirty="0" smtClean="0"/>
          </a:p>
        </p:txBody>
      </p:sp>
      <p:sp>
        <p:nvSpPr>
          <p:cNvPr id="5" name="Rechteck 4"/>
          <p:cNvSpPr/>
          <p:nvPr/>
        </p:nvSpPr>
        <p:spPr>
          <a:xfrm>
            <a:off x="2339752" y="6237312"/>
            <a:ext cx="4572000" cy="430887"/>
          </a:xfrm>
          <a:prstGeom prst="rect">
            <a:avLst/>
          </a:prstGeom>
        </p:spPr>
        <p:txBody>
          <a:bodyPr>
            <a:spAutoFit/>
          </a:bodyPr>
          <a:lstStyle/>
          <a:p>
            <a:r>
              <a:rPr lang="en-US" sz="1100" dirty="0">
                <a:solidFill>
                  <a:srgbClr val="0000FF"/>
                </a:solidFill>
              </a:rPr>
              <a:t>Donald R. Morrison, PATRICIA - Practical Algorithm to Retrieve Information Coded in Alphanumeric, </a:t>
            </a:r>
            <a:r>
              <a:rPr lang="en-US" sz="1100" i="1" dirty="0">
                <a:solidFill>
                  <a:srgbClr val="0000FF"/>
                </a:solidFill>
              </a:rPr>
              <a:t>Journal of the ACM</a:t>
            </a:r>
            <a:r>
              <a:rPr lang="en-US" sz="1100" dirty="0">
                <a:solidFill>
                  <a:srgbClr val="0000FF"/>
                </a:solidFill>
              </a:rPr>
              <a:t>, 15(4):514-534, October </a:t>
            </a:r>
            <a:r>
              <a:rPr lang="en-US" sz="1100" b="1" dirty="0">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094972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smtClean="0"/>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smtClean="0"/>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smtClean="0"/>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smtClean="0"/>
              <a:t>e</a:t>
            </a:r>
            <a:endParaRPr lang="de-DE" dirty="0"/>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smtClean="0"/>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38285" cy="1754327"/>
          </a:xfrm>
          <a:prstGeom prst="rect">
            <a:avLst/>
          </a:prstGeom>
          <a:noFill/>
        </p:spPr>
        <p:txBody>
          <a:bodyPr wrap="none" rtlCol="0">
            <a:spAutoFit/>
          </a:bodyPr>
          <a:lstStyle/>
          <a:p>
            <a:r>
              <a:rPr lang="de-DE" b="1" dirty="0" smtClean="0"/>
              <a:t>Bedingungen:</a:t>
            </a:r>
            <a:r>
              <a:rPr lang="de-DE" dirty="0" smtClean="0"/>
              <a:t> </a:t>
            </a:r>
          </a:p>
          <a:p>
            <a:pPr marL="285750" indent="-285750">
              <a:buFont typeface="Arial" panose="020B0604020202020204" pitchFamily="34" charset="0"/>
              <a:buChar char="•"/>
            </a:pPr>
            <a:r>
              <a:rPr lang="de-DE" dirty="0" smtClean="0"/>
              <a:t>Ausgehende Kanten eines Knotens </a:t>
            </a:r>
            <a:br>
              <a:rPr lang="de-DE" dirty="0" smtClean="0"/>
            </a:br>
            <a:r>
              <a:rPr lang="de-DE" dirty="0" smtClean="0"/>
              <a:t>starten </a:t>
            </a:r>
            <a:r>
              <a:rPr lang="de-DE" i="1" dirty="0" smtClean="0"/>
              <a:t>niemals </a:t>
            </a:r>
            <a:r>
              <a:rPr lang="de-DE" dirty="0" smtClean="0"/>
              <a:t>mit demselben </a:t>
            </a:r>
            <a:br>
              <a:rPr lang="de-DE" dirty="0" smtClean="0"/>
            </a:br>
            <a:r>
              <a:rPr lang="de-DE" dirty="0" smtClean="0"/>
              <a:t>Zeichen!</a:t>
            </a:r>
          </a:p>
          <a:p>
            <a:pPr marL="285750" indent="-285750">
              <a:buFont typeface="Arial" panose="020B0604020202020204" pitchFamily="34" charset="0"/>
              <a:buChar char="•"/>
            </a:pPr>
            <a:r>
              <a:rPr lang="de-DE" dirty="0" smtClean="0"/>
              <a:t>Knoten haben 0 oder 2 bis |</a:t>
            </a:r>
            <a:r>
              <a:rPr lang="de-DE" dirty="0" smtClean="0">
                <a:latin typeface="Symbol" charset="2"/>
                <a:cs typeface="Symbol" charset="2"/>
              </a:rPr>
              <a:t>S</a:t>
            </a:r>
            <a:r>
              <a:rPr lang="de-DE" dirty="0" smtClean="0"/>
              <a:t>| viele</a:t>
            </a:r>
            <a:br>
              <a:rPr lang="de-DE" dirty="0" smtClean="0"/>
            </a:br>
            <a:r>
              <a:rPr lang="de-DE" dirty="0" smtClean="0"/>
              <a:t>Kinder, </a:t>
            </a:r>
            <a:r>
              <a:rPr lang="de-DE" i="1" dirty="0" smtClean="0"/>
              <a:t>niemals</a:t>
            </a:r>
            <a:r>
              <a:rPr lang="de-DE" dirty="0" smtClean="0"/>
              <a:t> haben 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smtClean="0"/>
              <a:t>0</a:t>
            </a:r>
            <a:endParaRPr lang="de-DE" dirty="0"/>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smtClean="0"/>
              <a:t>1</a:t>
            </a:r>
            <a:endParaRPr lang="de-DE" dirty="0"/>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smtClean="0"/>
              <a:t>0</a:t>
            </a:r>
            <a:endParaRPr lang="de-DE" dirty="0"/>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smtClean="0"/>
              <a:t>1</a:t>
            </a:r>
            <a:endParaRPr lang="de-DE" dirty="0"/>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smtClean="0"/>
              <a:t>0</a:t>
            </a:r>
            <a:endParaRPr lang="de-DE" dirty="0"/>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smtClean="0"/>
              <a:t>1</a:t>
            </a:r>
            <a:endParaRPr lang="de-DE" dirty="0"/>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smtClean="0"/>
              <a:t>0</a:t>
            </a:r>
            <a:endParaRPr lang="de-DE" dirty="0"/>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smtClean="0"/>
              <a:t>1</a:t>
            </a:r>
            <a:endParaRPr lang="de-DE" dirty="0"/>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smtClean="0"/>
              <a:t>0</a:t>
            </a:r>
            <a:endParaRPr lang="de-DE" dirty="0"/>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smtClean="0"/>
              <a:t>1</a:t>
            </a:r>
            <a:endParaRPr lang="de-DE" dirty="0"/>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smtClean="0"/>
              <a:t>0</a:t>
            </a:r>
            <a:endParaRPr lang="de-DE" dirty="0"/>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smtClean="0"/>
              <a:t>1</a:t>
            </a:r>
            <a:endParaRPr lang="de-DE" dirty="0"/>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smtClean="0"/>
              <a:t>00</a:t>
            </a:r>
            <a:endParaRPr lang="de-DE" dirty="0"/>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smtClean="0"/>
              <a:t>1</a:t>
            </a:r>
            <a:endParaRPr lang="de-DE" dirty="0"/>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smtClean="0"/>
              <a:t>01</a:t>
            </a:r>
            <a:endParaRPr lang="de-DE" dirty="0"/>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smtClean="0"/>
              <a:t>11</a:t>
            </a:r>
            <a:endParaRPr lang="de-DE" dirty="0"/>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smtClean="0"/>
              <a:t>0</a:t>
            </a:r>
            <a:endParaRPr lang="de-DE" dirty="0"/>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für die Basisoperationen</a:t>
            </a:r>
            <a:endParaRPr lang="de-DE" dirty="0"/>
          </a:p>
        </p:txBody>
      </p:sp>
      <p:sp>
        <p:nvSpPr>
          <p:cNvPr id="3" name="Inhaltsplatzhalter 2"/>
          <p:cNvSpPr>
            <a:spLocks noGrp="1"/>
          </p:cNvSpPr>
          <p:nvPr>
            <p:ph idx="1"/>
          </p:nvPr>
        </p:nvSpPr>
        <p:spPr/>
        <p:txBody>
          <a:bodyPr/>
          <a:lstStyle/>
          <a:p>
            <a:r>
              <a:rPr lang="de-DE" sz="2400" dirty="0" smtClean="0"/>
              <a:t>Suchen</a:t>
            </a:r>
          </a:p>
          <a:p>
            <a:pPr lvl="1"/>
            <a:r>
              <a:rPr lang="de-DE" sz="2000" dirty="0" smtClean="0"/>
              <a:t>Anstatt Vergleich von Zeichen nun Vergleich von Teilzeichenketten, sonst keine wesentliche Änderung gegenüber Suchen in </a:t>
            </a:r>
            <a:r>
              <a:rPr lang="de-DE" sz="2000" dirty="0" err="1" smtClean="0"/>
              <a:t>Tries</a:t>
            </a:r>
            <a:endParaRPr lang="de-DE" sz="2000" dirty="0" smtClean="0"/>
          </a:p>
          <a:p>
            <a:r>
              <a:rPr lang="de-DE" sz="2400" dirty="0" smtClean="0"/>
              <a:t>Einfügen</a:t>
            </a:r>
          </a:p>
          <a:p>
            <a:pPr lvl="1"/>
            <a:r>
              <a:rPr lang="de-DE" sz="2000" b="1" dirty="0" smtClean="0"/>
              <a:t>Neuer Sonderfall: </a:t>
            </a:r>
            <a:r>
              <a:rPr lang="de-DE" sz="2000" dirty="0" smtClean="0"/>
              <a:t>Aufteilen eines Knotens, </a:t>
            </a:r>
            <a:r>
              <a:rPr lang="de-DE" sz="2000" dirty="0"/>
              <a:t>„</a:t>
            </a:r>
            <a:r>
              <a:rPr lang="de-DE" sz="2000" dirty="0" smtClean="0"/>
              <a:t>falls Bezeichner der eingehenden Kante (echte) Teilzeichenkette des einzufügenden Wortes ist“</a:t>
            </a:r>
          </a:p>
          <a:p>
            <a:r>
              <a:rPr lang="de-DE" sz="2400" dirty="0" smtClean="0"/>
              <a:t>Löschen</a:t>
            </a:r>
          </a:p>
          <a:p>
            <a:pPr lvl="1"/>
            <a:r>
              <a:rPr lang="de-DE" sz="2000" b="1" dirty="0" smtClean="0"/>
              <a:t>Neuer Sonderfall: </a:t>
            </a:r>
            <a:r>
              <a:rPr lang="de-DE" sz="2000" dirty="0" smtClean="0"/>
              <a:t>Nach Löschen überprüfen, ob Knoten vereinigt werden können</a:t>
            </a:r>
            <a:endParaRPr lang="de-DE" sz="2000"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Suchen nach </a:t>
            </a:r>
            <a:r>
              <a:rPr lang="de-DE" b="1" i="1" dirty="0" err="1" smtClean="0">
                <a:solidFill>
                  <a:srgbClr val="C00000"/>
                </a:solidFill>
              </a:rPr>
              <a:t>ape</a:t>
            </a:r>
            <a:r>
              <a:rPr lang="de-DE" dirty="0" smtClean="0"/>
              <a:t> </a:t>
            </a:r>
            <a:endParaRPr lang="de-DE" dirty="0"/>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smtClean="0"/>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Sonderfall beim Einfügen von </a:t>
            </a:r>
            <a:r>
              <a:rPr lang="de-DE" sz="2800" b="1" i="1" dirty="0" err="1" smtClean="0">
                <a:solidFill>
                  <a:srgbClr val="C00000"/>
                </a:solidFill>
              </a:rPr>
              <a:t>organization</a:t>
            </a:r>
            <a:r>
              <a:rPr lang="de-DE" sz="2800" dirty="0"/>
              <a:t> </a:t>
            </a:r>
            <a:r>
              <a:rPr lang="de-DE" sz="2800" dirty="0" smtClean="0"/>
              <a:t>bzw. </a:t>
            </a:r>
            <a:r>
              <a:rPr lang="de-DE" sz="2800" b="1" i="1" dirty="0" err="1" smtClean="0">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smtClean="0">
                  <a:solidFill>
                    <a:srgbClr val="C00000"/>
                  </a:solidFill>
                </a:rPr>
                <a:t>i</a:t>
              </a:r>
              <a:r>
                <a:rPr lang="de-DE" dirty="0" err="1" smtClean="0">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smtClean="0"/>
                <a:t>e</a:t>
              </a:r>
              <a:endParaRPr lang="de-DE" dirty="0"/>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smtClean="0"/>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smtClean="0">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smtClean="0">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smtClean="0">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smtClean="0"/>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smtClean="0">
                  <a:solidFill>
                    <a:srgbClr val="C00000"/>
                  </a:solidFill>
                </a:rPr>
                <a:t>org</a:t>
              </a:r>
              <a:r>
                <a:rPr lang="de-DE" dirty="0" err="1" smtClean="0">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smtClean="0"/>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smtClean="0"/>
                <a:t>e</a:t>
              </a:r>
              <a:endParaRPr lang="de-DE" dirty="0"/>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smtClean="0"/>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smtClean="0">
                  <a:solidFill>
                    <a:srgbClr val="00B050"/>
                  </a:solidFill>
                </a:rPr>
                <a:t>an</a:t>
              </a:r>
              <a:endParaRPr lang="de-DE" dirty="0">
                <a:solidFill>
                  <a:srgbClr val="00B050"/>
                </a:solidFill>
              </a:endParaRP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smtClean="0"/>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smtClean="0">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smtClean="0"/>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smtClean="0"/>
                <a:t>e</a:t>
              </a:r>
              <a:endParaRPr lang="de-DE" dirty="0"/>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smtClean="0"/>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Idee: Ausnutzung von gemeinsamen Präfixen</a:t>
            </a:r>
            <a:endParaRPr lang="de-DE" dirty="0"/>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Beispiel für neuen Sonderfall beim Löschen von </a:t>
            </a:r>
            <a:r>
              <a:rPr lang="de-DE" sz="2800" b="1" i="1" dirty="0" err="1" smtClean="0">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smtClean="0"/>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smtClean="0">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smtClean="0">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smtClean="0"/>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smtClean="0"/>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smtClean="0"/>
                <a:t>e</a:t>
              </a:r>
              <a:endParaRPr lang="de-DE" dirty="0"/>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smtClean="0"/>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smtClean="0"/>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smtClean="0"/>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smtClean="0"/>
              <a:t>Zwischenschritt:</a:t>
            </a:r>
            <a:endParaRPr lang="de-DE" dirty="0"/>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Komplexität</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Ergebnisse für Basisoperationen korrelieren asymptotisch mit denen der </a:t>
                </a:r>
                <a:r>
                  <a:rPr lang="de-DE" dirty="0" err="1" smtClean="0"/>
                  <a:t>Tries</a:t>
                </a:r>
                <a:endParaRPr lang="de-DE" dirty="0" smtClean="0"/>
              </a:p>
              <a:p>
                <a:pPr lvl="1"/>
                <a:r>
                  <a:rPr lang="de-DE" dirty="0" smtClean="0"/>
                  <a:t>D.h. bei geeigneter Implementierung </a:t>
                </a:r>
                <a14:m>
                  <m:oMath xmlns:m="http://schemas.openxmlformats.org/officeDocument/2006/math">
                    <m:r>
                      <a:rPr lang="de-DE" i="1" dirty="0" smtClean="0">
                        <a:latin typeface="Cambria Math"/>
                      </a:rPr>
                      <m:t>𝑂</m:t>
                    </m:r>
                    <m:r>
                      <a:rPr lang="de-DE" i="1" dirty="0" smtClean="0">
                        <a:latin typeface="Cambria Math"/>
                      </a:rPr>
                      <m:t>(</m:t>
                    </m:r>
                    <m:r>
                      <a:rPr lang="de-DE" i="1" dirty="0" smtClean="0">
                        <a:latin typeface="Cambria Math"/>
                      </a:rPr>
                      <m:t>𝑡</m:t>
                    </m:r>
                    <m:r>
                      <a:rPr lang="de-DE" i="1" dirty="0" smtClean="0">
                        <a:latin typeface="Cambria Math"/>
                      </a:rPr>
                      <m:t>)</m:t>
                    </m:r>
                  </m:oMath>
                </a14:m>
                <a:r>
                  <a:rPr lang="de-DE" dirty="0" smtClean="0"/>
                  <a:t> mit </a:t>
                </a:r>
                <a14:m>
                  <m:oMath xmlns:m="http://schemas.openxmlformats.org/officeDocument/2006/math">
                    <m:r>
                      <a:rPr lang="de-DE" i="1" dirty="0" smtClean="0">
                        <a:latin typeface="Cambria Math"/>
                      </a:rPr>
                      <m:t>𝑡</m:t>
                    </m:r>
                  </m:oMath>
                </a14:m>
                <a:r>
                  <a:rPr lang="de-DE" dirty="0" smtClean="0"/>
                  <a:t> Tiefe des Patricia </a:t>
                </a:r>
                <a:r>
                  <a:rPr lang="de-DE" dirty="0" err="1" smtClean="0"/>
                  <a:t>Tries</a:t>
                </a:r>
                <a:r>
                  <a:rPr lang="de-DE" dirty="0" smtClean="0"/>
                  <a:t>, welches mit der maximalen Länge der eingefügten Wörter korreliert</a:t>
                </a:r>
              </a:p>
              <a:p>
                <a:r>
                  <a:rPr lang="de-DE" dirty="0" smtClean="0"/>
                  <a:t>Da Patricia </a:t>
                </a:r>
                <a:r>
                  <a:rPr lang="de-DE" dirty="0" err="1" smtClean="0"/>
                  <a:t>Tries</a:t>
                </a:r>
                <a:r>
                  <a:rPr lang="de-DE" dirty="0" smtClean="0"/>
                  <a:t> i.d.R. weniger Knoten haben, sind in der Praxis</a:t>
                </a:r>
              </a:p>
              <a:p>
                <a:pPr lvl="1"/>
                <a:r>
                  <a:rPr lang="de-DE" dirty="0" smtClean="0"/>
                  <a:t>Patricia </a:t>
                </a:r>
                <a:r>
                  <a:rPr lang="de-DE" dirty="0" err="1" smtClean="0"/>
                  <a:t>Tries</a:t>
                </a:r>
                <a:r>
                  <a:rPr lang="de-DE" dirty="0" smtClean="0"/>
                  <a:t> </a:t>
                </a:r>
                <a:r>
                  <a:rPr lang="de-DE" i="1" dirty="0" smtClean="0"/>
                  <a:t>schneller</a:t>
                </a:r>
                <a:r>
                  <a:rPr lang="de-DE" dirty="0" smtClean="0"/>
                  <a:t> und</a:t>
                </a:r>
              </a:p>
              <a:p>
                <a:pPr lvl="1"/>
                <a:r>
                  <a:rPr lang="de-DE" dirty="0" smtClean="0"/>
                  <a:t>haben </a:t>
                </a:r>
                <a:r>
                  <a:rPr lang="de-DE" i="1" dirty="0" smtClean="0"/>
                  <a:t>geringeren Speicherplatzverbrauch</a:t>
                </a:r>
                <a:endParaRPr lang="de-DE" i="1"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a:p>
        </p:txBody>
      </p:sp>
    </p:spTree>
    <p:extLst>
      <p:ext uri="{BB962C8B-B14F-4D97-AF65-F5344CB8AC3E}">
        <p14:creationId xmlns:p14="http://schemas.microsoft.com/office/powerpoint/2010/main" val="1233886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smtClean="0"/>
              <a:t>Zusammenfassung</a:t>
            </a:r>
          </a:p>
        </p:txBody>
      </p:sp>
      <p:sp>
        <p:nvSpPr>
          <p:cNvPr id="36867" name="Inhaltsplatzhalter 2"/>
          <p:cNvSpPr>
            <a:spLocks noGrp="1"/>
          </p:cNvSpPr>
          <p:nvPr>
            <p:ph idx="1"/>
          </p:nvPr>
        </p:nvSpPr>
        <p:spPr/>
        <p:txBody>
          <a:bodyPr/>
          <a:lstStyle/>
          <a:p>
            <a:pPr>
              <a:spcBef>
                <a:spcPct val="0"/>
              </a:spcBef>
            </a:pPr>
            <a:r>
              <a:rPr lang="de-DE" altLang="de-DE" sz="2800" dirty="0" err="1" smtClean="0"/>
              <a:t>Trie</a:t>
            </a:r>
            <a:endParaRPr lang="de-DE" altLang="de-DE" sz="2800" dirty="0" smtClean="0"/>
          </a:p>
          <a:p>
            <a:pPr lvl="1">
              <a:spcBef>
                <a:spcPct val="0"/>
              </a:spcBef>
            </a:pPr>
            <a:r>
              <a:rPr lang="de-DE" altLang="de-DE" dirty="0" err="1" smtClean="0"/>
              <a:t>n-äres</a:t>
            </a:r>
            <a:r>
              <a:rPr lang="de-DE" altLang="de-DE" dirty="0" smtClean="0"/>
              <a:t> Alphabet</a:t>
            </a:r>
          </a:p>
          <a:p>
            <a:pPr lvl="2">
              <a:spcBef>
                <a:spcPct val="0"/>
              </a:spcBef>
            </a:pPr>
            <a:r>
              <a:rPr lang="de-DE" altLang="de-DE" sz="2000" dirty="0" smtClean="0"/>
              <a:t>Speichern von Zeichenketten</a:t>
            </a:r>
          </a:p>
          <a:p>
            <a:pPr lvl="1">
              <a:spcBef>
                <a:spcPct val="0"/>
              </a:spcBef>
            </a:pPr>
            <a:r>
              <a:rPr lang="de-DE" altLang="de-DE" dirty="0" smtClean="0"/>
              <a:t>binäres Alphabet</a:t>
            </a:r>
          </a:p>
          <a:p>
            <a:pPr lvl="2">
              <a:spcBef>
                <a:spcPct val="0"/>
              </a:spcBef>
            </a:pPr>
            <a:r>
              <a:rPr lang="de-DE" altLang="de-DE" sz="2000" dirty="0" smtClean="0"/>
              <a:t>Speichern von z.B. Zahlen</a:t>
            </a:r>
          </a:p>
          <a:p>
            <a:pPr>
              <a:spcBef>
                <a:spcPct val="0"/>
              </a:spcBef>
            </a:pPr>
            <a:r>
              <a:rPr lang="de-DE" altLang="de-DE" sz="2800" dirty="0" smtClean="0"/>
              <a:t>Patricia </a:t>
            </a:r>
            <a:r>
              <a:rPr lang="de-DE" altLang="de-DE" sz="2800" dirty="0" err="1" smtClean="0"/>
              <a:t>Trie</a:t>
            </a:r>
            <a:endParaRPr lang="de-DE" altLang="de-DE" sz="2800" dirty="0" smtClean="0"/>
          </a:p>
          <a:p>
            <a:pPr lvl="1">
              <a:spcBef>
                <a:spcPct val="0"/>
              </a:spcBef>
            </a:pPr>
            <a:r>
              <a:rPr lang="de-DE" altLang="de-DE" dirty="0" smtClean="0"/>
              <a:t>kompaktere Darstellung</a:t>
            </a:r>
          </a:p>
          <a:p>
            <a:pPr lvl="1">
              <a:spcBef>
                <a:spcPct val="0"/>
              </a:spcBef>
            </a:pPr>
            <a:r>
              <a:rPr lang="de-DE" altLang="de-DE" dirty="0" err="1" smtClean="0"/>
              <a:t>n-äres</a:t>
            </a:r>
            <a:r>
              <a:rPr lang="de-DE" altLang="de-DE" dirty="0" smtClean="0"/>
              <a:t> </a:t>
            </a:r>
            <a:r>
              <a:rPr lang="de-DE" altLang="de-DE" dirty="0"/>
              <a:t>Alphabet</a:t>
            </a:r>
          </a:p>
          <a:p>
            <a:pPr lvl="1">
              <a:spcBef>
                <a:spcPct val="0"/>
              </a:spcBef>
            </a:pPr>
            <a:r>
              <a:rPr lang="de-DE" altLang="de-DE" dirty="0" smtClean="0"/>
              <a:t>binäres Alphabet</a:t>
            </a:r>
            <a:endParaRPr lang="de-DE" altLang="de-DE" dirty="0"/>
          </a:p>
        </p:txBody>
      </p:sp>
      <p:sp>
        <p:nvSpPr>
          <p:cNvPr id="36868"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32</a:t>
            </a:fld>
            <a:endParaRPr lang="de-DE" altLang="de-DE" sz="1100" smtClean="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32</a:t>
            </a:fld>
            <a:endParaRPr lang="de-DE" dirty="0"/>
          </a:p>
        </p:txBody>
      </p:sp>
    </p:spTree>
    <p:extLst>
      <p:ext uri="{BB962C8B-B14F-4D97-AF65-F5344CB8AC3E}">
        <p14:creationId xmlns:p14="http://schemas.microsoft.com/office/powerpoint/2010/main" val="50360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Repräsentation von Mengen von Zeichenketten</a:t>
            </a:r>
          </a:p>
          <a:p>
            <a:r>
              <a:rPr lang="de-DE" dirty="0" smtClean="0"/>
              <a:t>Name stammt nach </a:t>
            </a:r>
            <a:r>
              <a:rPr lang="de-DE" i="1" dirty="0" smtClean="0"/>
              <a:t>Edward </a:t>
            </a:r>
            <a:r>
              <a:rPr lang="de-DE" i="1" dirty="0" err="1" smtClean="0"/>
              <a:t>Fredkin</a:t>
            </a:r>
            <a:r>
              <a:rPr lang="de-DE" i="1" dirty="0" smtClean="0"/>
              <a:t> </a:t>
            </a:r>
            <a:r>
              <a:rPr lang="de-DE" dirty="0" smtClean="0"/>
              <a:t>von </a:t>
            </a:r>
            <a:r>
              <a:rPr lang="de-DE" dirty="0" err="1" smtClean="0"/>
              <a:t>re</a:t>
            </a:r>
            <a:r>
              <a:rPr lang="de-DE" b="1" dirty="0" err="1" smtClean="0"/>
              <a:t>TRIE</a:t>
            </a:r>
            <a:r>
              <a:rPr lang="de-DE" dirty="0" err="1" smtClean="0"/>
              <a:t>val</a:t>
            </a:r>
            <a:endParaRPr lang="de-DE" dirty="0" smtClean="0"/>
          </a:p>
          <a:p>
            <a:pPr lvl="1"/>
            <a:r>
              <a:rPr lang="de-DE" dirty="0" smtClean="0"/>
              <a:t>Anwendungen von </a:t>
            </a:r>
            <a:r>
              <a:rPr lang="de-DE" dirty="0" err="1" smtClean="0"/>
              <a:t>Tries</a:t>
            </a:r>
            <a:r>
              <a:rPr lang="de-DE" dirty="0" smtClean="0"/>
              <a:t> finden sich im Bereich des </a:t>
            </a:r>
            <a:br>
              <a:rPr lang="de-DE" dirty="0" smtClean="0"/>
            </a:br>
            <a:r>
              <a:rPr lang="de-DE" i="1" dirty="0" smtClean="0"/>
              <a:t>Information </a:t>
            </a:r>
            <a:r>
              <a:rPr lang="de-DE" i="1" dirty="0" err="1" smtClean="0"/>
              <a:t>Retrieval</a:t>
            </a:r>
            <a:endParaRPr lang="de-DE" dirty="0" smtClean="0"/>
          </a:p>
          <a:p>
            <a:pPr lvl="2"/>
            <a:r>
              <a:rPr lang="de-DE" dirty="0" smtClean="0"/>
              <a:t>Informationsrückgewinnung aus bestehenden komplexen Daten (Beispiel Internet-Suchmaschine)</a:t>
            </a:r>
          </a:p>
          <a:p>
            <a:pPr lvl="1"/>
            <a:r>
              <a:rPr lang="de-DE" dirty="0" smtClean="0"/>
              <a:t>auch Radix-Baum oder Suffix-Baum genannt</a:t>
            </a:r>
          </a:p>
          <a:p>
            <a:r>
              <a:rPr lang="de-DE" dirty="0" smtClean="0"/>
              <a:t>Relativ </a:t>
            </a:r>
            <a:r>
              <a:rPr lang="de-DE" dirty="0"/>
              <a:t>kompakte Speicherung von Daten insbesondere mit gemeinsamen </a:t>
            </a:r>
            <a:r>
              <a:rPr lang="de-DE" dirty="0" smtClean="0"/>
              <a:t>Präfixen</a:t>
            </a:r>
            <a:endParaRPr lang="de-DE" dirty="0"/>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r>
              <a:rPr lang="de-DE" sz="1100" dirty="0" smtClean="0">
                <a:solidFill>
                  <a:srgbClr val="0000FF"/>
                </a:solidFill>
              </a:rPr>
              <a:t>,</a:t>
            </a:r>
            <a:br>
              <a:rPr lang="de-DE" sz="1100" dirty="0" smtClean="0">
                <a:solidFill>
                  <a:srgbClr val="0000FF"/>
                </a:solidFill>
              </a:rPr>
            </a:br>
            <a:r>
              <a:rPr lang="de-DE" sz="1100" dirty="0" smtClean="0">
                <a:solidFill>
                  <a:srgbClr val="0000FF"/>
                </a:solidFill>
              </a:rPr>
              <a:t>Communications </a:t>
            </a:r>
            <a:r>
              <a:rPr lang="de-DE" sz="1100" dirty="0">
                <a:solidFill>
                  <a:srgbClr val="0000FF"/>
                </a:solidFill>
              </a:rPr>
              <a:t>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307012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Voraussetzung</a:t>
            </a:r>
          </a:p>
          <a:p>
            <a:pPr lvl="1"/>
            <a:r>
              <a:rPr lang="de-DE" dirty="0" smtClean="0"/>
              <a:t>Daten darstellbar als Folge von Elementen aus einem (endlichen) Alphabet</a:t>
            </a:r>
          </a:p>
          <a:p>
            <a:pPr lvl="2"/>
            <a:r>
              <a:rPr lang="de-DE" dirty="0" smtClean="0"/>
              <a:t>Beispiele</a:t>
            </a:r>
          </a:p>
          <a:p>
            <a:pPr lvl="3"/>
            <a:r>
              <a:rPr lang="de-DE" dirty="0" smtClean="0"/>
              <a:t>Zeichenkette „Otto“ besteht aus Zeichen ‚O‘, ‚t‘, ‚t‘ und ‚</a:t>
            </a:r>
            <a:r>
              <a:rPr lang="de-DE" dirty="0" err="1" smtClean="0"/>
              <a:t>o‘</a:t>
            </a:r>
            <a:r>
              <a:rPr lang="de-DE" dirty="0" smtClean="0"/>
              <a:t> </a:t>
            </a:r>
            <a:br>
              <a:rPr lang="de-DE" dirty="0" smtClean="0"/>
            </a:br>
            <a:r>
              <a:rPr lang="de-DE" dirty="0" smtClean="0"/>
              <a:t>(Alphabet ist alle Zeichen)</a:t>
            </a:r>
          </a:p>
          <a:p>
            <a:pPr lvl="3"/>
            <a:r>
              <a:rPr lang="de-DE" dirty="0" smtClean="0"/>
              <a:t>Zahl 7 ist darstellbar als Folge von Bits </a:t>
            </a:r>
            <a:r>
              <a:rPr lang="de-DE" smtClean="0"/>
              <a:t>111 </a:t>
            </a:r>
            <a:br>
              <a:rPr lang="de-DE" smtClean="0"/>
            </a:br>
            <a:r>
              <a:rPr lang="de-DE" smtClean="0"/>
              <a:t>(</a:t>
            </a:r>
            <a:r>
              <a:rPr lang="de-DE" dirty="0" smtClean="0"/>
              <a:t>Alphabet ist {0, 1})</a:t>
            </a:r>
          </a:p>
          <a:p>
            <a:pPr lvl="1"/>
            <a:r>
              <a:rPr lang="de-DE" dirty="0" smtClean="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Definition</a:t>
            </a:r>
            <a:endParaRPr lang="de-DE" dirty="0"/>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smtClean="0"/>
              <a:t>Sei </a:t>
            </a:r>
            <a:r>
              <a:rPr lang="de-DE" sz="2400" dirty="0" smtClean="0">
                <a:latin typeface="Symbol" charset="2"/>
                <a:cs typeface="Symbol" charset="2"/>
              </a:rPr>
              <a:t>S</a:t>
            </a:r>
            <a:r>
              <a:rPr lang="de-DE" sz="2400" dirty="0" smtClean="0"/>
              <a:t> das Alphabet der zu speichernden Wörter inklusive  für leeres Zeichen</a:t>
            </a:r>
          </a:p>
          <a:p>
            <a:pPr>
              <a:spcBef>
                <a:spcPts val="0"/>
              </a:spcBef>
            </a:pPr>
            <a:r>
              <a:rPr lang="de-DE" sz="2400" dirty="0" smtClean="0"/>
              <a:t>Dann ist ein </a:t>
            </a:r>
            <a:r>
              <a:rPr lang="de-DE" sz="2400" dirty="0" err="1" smtClean="0"/>
              <a:t>Trie</a:t>
            </a:r>
            <a:r>
              <a:rPr lang="de-DE" sz="2400" dirty="0" smtClean="0"/>
              <a:t> ein Baum</a:t>
            </a:r>
          </a:p>
          <a:p>
            <a:pPr lvl="1">
              <a:spcBef>
                <a:spcPts val="0"/>
              </a:spcBef>
            </a:pPr>
            <a:r>
              <a:rPr lang="de-DE" sz="2000" dirty="0" smtClean="0"/>
              <a:t>Jeder Knoten hat 0 bis maximal |</a:t>
            </a:r>
            <a:r>
              <a:rPr lang="de-DE" sz="2000" dirty="0">
                <a:latin typeface="Symbol" charset="2"/>
                <a:cs typeface="Symbol" charset="2"/>
              </a:rPr>
              <a:t>S</a:t>
            </a:r>
            <a:r>
              <a:rPr lang="de-DE" sz="2000" dirty="0" smtClean="0"/>
              <a:t>| Kinder</a:t>
            </a:r>
          </a:p>
          <a:p>
            <a:pPr lvl="1">
              <a:spcBef>
                <a:spcPts val="0"/>
              </a:spcBef>
            </a:pPr>
            <a:r>
              <a:rPr lang="de-DE" sz="2000" dirty="0" smtClean="0"/>
              <a:t>Jede Kante besitzt einen Bezeichner in </a:t>
            </a:r>
            <a:r>
              <a:rPr lang="de-DE" dirty="0" smtClean="0">
                <a:latin typeface="Symbol" charset="2"/>
                <a:cs typeface="Symbol" charset="2"/>
              </a:rPr>
              <a:t>S</a:t>
            </a:r>
            <a:endParaRPr lang="de-DE" sz="2000" dirty="0" smtClean="0"/>
          </a:p>
          <a:p>
            <a:pPr lvl="1">
              <a:spcBef>
                <a:spcPts val="0"/>
              </a:spcBef>
            </a:pPr>
            <a:r>
              <a:rPr lang="de-DE" sz="2000" dirty="0" smtClean="0"/>
              <a:t>Die Kanten zu den Kinder eines Knotens haben </a:t>
            </a:r>
            <a:r>
              <a:rPr lang="de-DE" sz="2000" i="1" dirty="0" smtClean="0"/>
              <a:t>unterschiedliche</a:t>
            </a:r>
            <a:r>
              <a:rPr lang="de-DE" sz="2000" dirty="0" smtClean="0"/>
              <a:t> Bezeichner</a:t>
            </a:r>
          </a:p>
          <a:p>
            <a:pPr lvl="2">
              <a:spcBef>
                <a:spcPts val="0"/>
              </a:spcBef>
            </a:pPr>
            <a:r>
              <a:rPr lang="de-DE" sz="1800" dirty="0" smtClean="0"/>
              <a:t>d.h. es gibt </a:t>
            </a:r>
            <a:r>
              <a:rPr lang="de-DE" sz="1800" i="1" dirty="0" smtClean="0"/>
              <a:t>keine</a:t>
            </a:r>
            <a:r>
              <a:rPr lang="de-DE" sz="1800" dirty="0" smtClean="0"/>
              <a:t> Kanten eines Knotens mit demselben Bezeichner</a:t>
            </a:r>
          </a:p>
          <a:p>
            <a:pPr lvl="2">
              <a:spcBef>
                <a:spcPts val="0"/>
              </a:spcBef>
            </a:pPr>
            <a:r>
              <a:rPr lang="de-DE" sz="1800" dirty="0" smtClean="0"/>
              <a:t>in der Regel werden die Kanten sortiert dargestellt und gespeichert</a:t>
            </a:r>
          </a:p>
          <a:p>
            <a:pPr lvl="1">
              <a:spcBef>
                <a:spcPts val="0"/>
              </a:spcBef>
            </a:pPr>
            <a:r>
              <a:rPr lang="de-DE" sz="2000" smtClean="0"/>
              <a:t>steht </a:t>
            </a:r>
            <a:r>
              <a:rPr lang="de-DE" sz="2000" dirty="0" smtClean="0"/>
              <a:t>nur über einen Blattknoten und auch nur wenn der Elternknoten des Blattknotens weitere Kindsknoten besitzt</a:t>
            </a:r>
          </a:p>
          <a:p>
            <a:pPr lvl="1">
              <a:spcBef>
                <a:spcPts val="0"/>
              </a:spcBef>
            </a:pPr>
            <a:r>
              <a:rPr lang="de-DE" sz="2000" dirty="0" smtClean="0"/>
              <a:t>Der Wert eines Blattknotens ergibt sich aus der </a:t>
            </a:r>
            <a:r>
              <a:rPr lang="de-DE" sz="2000" dirty="0" err="1" smtClean="0"/>
              <a:t>Konkatenation</a:t>
            </a:r>
            <a:r>
              <a:rPr lang="de-DE" sz="2000" dirty="0" smtClean="0"/>
              <a:t> der Kantenbezeichner von der Wurzel zum Blattknoten</a:t>
            </a:r>
          </a:p>
          <a:p>
            <a:pPr>
              <a:spcBef>
                <a:spcPts val="0"/>
              </a:spcBef>
            </a:pPr>
            <a:r>
              <a:rPr lang="de-DE" sz="2000" dirty="0" smtClean="0"/>
              <a:t>Anstatt  wird manchmal mit einem Terminierungssymbol  am Ende eines jeden Wortes oder mit speziellen Auszeichnungen von Knoten gearbeitet</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t>
            </a:r>
            <a:r>
              <a:rPr lang="de-DE" dirty="0" err="1" smtClean="0"/>
              <a:t>Terminatorsymbol</a:t>
            </a:r>
            <a:endParaRPr lang="de-DE" dirty="0"/>
          </a:p>
        </p:txBody>
      </p:sp>
      <p:sp>
        <p:nvSpPr>
          <p:cNvPr id="5" name="Ellipse 4"/>
          <p:cNvSpPr/>
          <p:nvPr/>
        </p:nvSpPr>
        <p:spPr>
          <a:xfrm>
            <a:off x="4359324"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526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338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101119"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517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5663"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6092"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5268" y="21328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3380"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9244"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5495"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9284" y="1988840"/>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7396"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3380"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5495"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7396"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3380"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5495"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7396"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3380"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5495" y="3933056"/>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a:stCxn id="29" idx="4"/>
            <a:endCxn id="33" idx="0"/>
          </p:cNvCxnSpPr>
          <p:nvPr/>
        </p:nvCxnSpPr>
        <p:spPr>
          <a:xfrm>
            <a:off x="5007396" y="3933193"/>
            <a:ext cx="0" cy="431911"/>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9895"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8007"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5746" y="4610955"/>
            <a:ext cx="299815"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9231" y="4610955"/>
            <a:ext cx="300957"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34909" y="4427820"/>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34909" y="4427820"/>
                <a:ext cx="351378"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82981" y="4427820"/>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3920" y="53659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6035" y="4973684"/>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12023" y="5013176"/>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3920" y="6006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6035" y="561384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7936" y="565401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51212"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9324"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7063"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101119"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91607" y="2204864"/>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92036" y="2204864"/>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9324"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3836" y="2771636"/>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503340" y="2852936"/>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9324" y="35010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502996" y="3212976"/>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503340" y="3284984"/>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Ellipse 59"/>
          <p:cNvSpPr/>
          <p:nvPr/>
        </p:nvSpPr>
        <p:spPr>
          <a:xfrm>
            <a:off x="4359324" y="40050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p:cNvSpPr txBox="1"/>
              <p:nvPr/>
            </p:nvSpPr>
            <p:spPr>
              <a:xfrm>
                <a:off x="4502996" y="3717032"/>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61" name="Textfeld 60"/>
              <p:cNvSpPr txBox="1">
                <a:spLocks noRot="1" noChangeAspect="1" noMove="1" noResize="1" noEditPoints="1" noAdjustHandles="1" noChangeArrowheads="1" noChangeShapeType="1" noTextEdit="1"/>
              </p:cNvSpPr>
              <p:nvPr/>
            </p:nvSpPr>
            <p:spPr>
              <a:xfrm>
                <a:off x="4502996" y="3717032"/>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65" name="Gerade Verbindung 64"/>
          <p:cNvCxnSpPr>
            <a:stCxn id="67" idx="4"/>
            <a:endCxn id="60" idx="0"/>
          </p:cNvCxnSpPr>
          <p:nvPr/>
        </p:nvCxnSpPr>
        <p:spPr>
          <a:xfrm>
            <a:off x="4503340" y="3789040"/>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347864" y="30689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p:cNvSpPr txBox="1"/>
              <p:nvPr/>
            </p:nvSpPr>
            <p:spPr>
              <a:xfrm>
                <a:off x="3491536" y="275235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0" name="Textfeld 69"/>
              <p:cNvSpPr txBox="1">
                <a:spLocks noRot="1" noChangeAspect="1" noMove="1" noResize="1" noEditPoints="1" noAdjustHandles="1" noChangeArrowheads="1" noChangeShapeType="1" noTextEdit="1"/>
              </p:cNvSpPr>
              <p:nvPr/>
            </p:nvSpPr>
            <p:spPr>
              <a:xfrm>
                <a:off x="3491536" y="2752354"/>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71" name="Gerade Verbindung 70"/>
          <p:cNvCxnSpPr>
            <a:stCxn id="54" idx="4"/>
            <a:endCxn id="66" idx="0"/>
          </p:cNvCxnSpPr>
          <p:nvPr/>
        </p:nvCxnSpPr>
        <p:spPr>
          <a:xfrm flipH="1">
            <a:off x="3491880" y="2852936"/>
            <a:ext cx="3348"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374264" y="65253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3" name="Textfeld 72"/>
              <p:cNvSpPr txBox="1"/>
              <p:nvPr/>
            </p:nvSpPr>
            <p:spPr>
              <a:xfrm>
                <a:off x="5517936" y="616530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3" name="Textfeld 72"/>
              <p:cNvSpPr txBox="1">
                <a:spLocks noRot="1" noChangeAspect="1" noMove="1" noResize="1" noEditPoints="1" noAdjustHandles="1" noChangeArrowheads="1" noChangeShapeType="1" noTextEdit="1"/>
              </p:cNvSpPr>
              <p:nvPr/>
            </p:nvSpPr>
            <p:spPr>
              <a:xfrm>
                <a:off x="5517936" y="6165304"/>
                <a:ext cx="351378" cy="369332"/>
              </a:xfrm>
              <a:prstGeom prst="rect">
                <a:avLst/>
              </a:prstGeom>
              <a:blipFill rotWithShape="1">
                <a:blip r:embed="rId4"/>
                <a:stretch>
                  <a:fillRect/>
                </a:stretch>
              </a:blipFill>
            </p:spPr>
            <p:txBody>
              <a:bodyPr/>
              <a:lstStyle/>
              <a:p>
                <a:r>
                  <a:rPr lang="de-DE">
                    <a:noFill/>
                  </a:rPr>
                  <a:t> </a:t>
                </a:r>
              </a:p>
            </p:txBody>
          </p:sp>
        </mc:Fallback>
      </mc:AlternateContent>
      <p:cxnSp>
        <p:nvCxnSpPr>
          <p:cNvPr id="78" name="Gerade Verbindung 77"/>
          <p:cNvCxnSpPr>
            <a:stCxn id="49" idx="4"/>
            <a:endCxn id="72" idx="0"/>
          </p:cNvCxnSpPr>
          <p:nvPr/>
        </p:nvCxnSpPr>
        <p:spPr>
          <a:xfrm>
            <a:off x="5517936" y="6294176"/>
            <a:ext cx="344" cy="23116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22034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ausgezeichneten</a:t>
            </a:r>
            <a:r>
              <a:rPr lang="de-DE" dirty="0"/>
              <a:t> </a:t>
            </a:r>
            <a:r>
              <a:rPr lang="de-DE" dirty="0" smtClean="0"/>
              <a:t>Knoten</a:t>
            </a:r>
            <a:endParaRPr lang="de-DE" dirty="0"/>
          </a:p>
        </p:txBody>
      </p:sp>
      <p:sp>
        <p:nvSpPr>
          <p:cNvPr id="5" name="Ellipse 4"/>
          <p:cNvSpPr/>
          <p:nvPr/>
        </p:nvSpPr>
        <p:spPr>
          <a:xfrm>
            <a:off x="4860032"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5597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6408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105883"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96371"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96800"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55976"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64088"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139952"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516203"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99992"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508104"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64088"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516203"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508104"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64088"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516203"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508104"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64088" y="4293096"/>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16203"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527975"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5364088" y="49411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0" name="Gerade Verbindung 39"/>
          <p:cNvCxnSpPr>
            <a:stCxn id="33" idx="4"/>
            <a:endCxn id="38" idx="0"/>
          </p:cNvCxnSpPr>
          <p:nvPr/>
        </p:nvCxnSpPr>
        <p:spPr>
          <a:xfrm>
            <a:off x="5508104" y="4581128"/>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508104" y="4571836"/>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64088" y="552513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0098" y="5147900"/>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104" y="5229200"/>
            <a:ext cx="0" cy="29593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5522116" y="577300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08104" y="581317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851920" y="2741175"/>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860032"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601827"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92315"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92744"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60032"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5024544"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5004048"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60032" y="3861048"/>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5003704"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5004048"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64088" y="6165304"/>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64127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Beispiel mit Bits als Alphabet</a:t>
            </a:r>
            <a:endParaRPr lang="de-DE" dirty="0"/>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smtClean="0"/>
              <a:t>0</a:t>
            </a:r>
            <a:endParaRPr lang="de-DE" dirty="0"/>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smtClean="0"/>
              <a:t>1</a:t>
            </a:r>
            <a:endParaRPr lang="de-DE" dirty="0"/>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smtClean="0"/>
              <a:t>0</a:t>
            </a:r>
            <a:endParaRPr lang="de-DE" dirty="0"/>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smtClean="0"/>
              <a:t>1</a:t>
            </a:r>
            <a:endParaRPr lang="de-DE" dirty="0"/>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smtClean="0"/>
              <a:t>0</a:t>
            </a:r>
            <a:endParaRPr lang="de-DE" dirty="0"/>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smtClean="0"/>
              <a:t>1</a:t>
            </a:r>
            <a:endParaRPr lang="de-DE" dirty="0"/>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smtClean="0"/>
              <a:t>0</a:t>
            </a:r>
            <a:endParaRPr lang="de-DE" dirty="0"/>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smtClean="0"/>
              <a:t>1</a:t>
            </a:r>
            <a:endParaRPr lang="de-DE" dirty="0"/>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smtClean="0"/>
              <a:t>0</a:t>
            </a:r>
            <a:endParaRPr lang="de-DE" dirty="0"/>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smtClean="0"/>
              <a:t>1</a:t>
            </a:r>
            <a:endParaRPr lang="de-DE" dirty="0"/>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1470</Words>
  <Application>Microsoft Macintosh PowerPoint</Application>
  <PresentationFormat>On-screen Show (4:3)</PresentationFormat>
  <Paragraphs>606</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Cambria Math</vt:lpstr>
      <vt:lpstr>ＭＳ Ｐゴシック</vt:lpstr>
      <vt:lpstr>Myriad Pro</vt:lpstr>
      <vt:lpstr>Symbol</vt:lpstr>
      <vt:lpstr>Arial</vt:lpstr>
      <vt:lpstr>7_Standarddesign</vt:lpstr>
      <vt:lpstr>Algorithmen und Datenstrukturen</vt:lpstr>
      <vt:lpstr>Danksagung</vt:lpstr>
      <vt:lpstr>Idee: Ausnutzung von gemeinsamen Präfixen</vt:lpstr>
      <vt:lpstr>Trie</vt:lpstr>
      <vt:lpstr>Trie</vt:lpstr>
      <vt:lpstr>Trie - Definition</vt:lpstr>
      <vt:lpstr>Trie – Variante mit Terminatorsymbol</vt:lpstr>
      <vt:lpstr>Trie – Variante mit ausgezeichneten Knoten</vt:lpstr>
      <vt:lpstr>Trie – Beispiel mit Bits als Alphabet</vt:lpstr>
      <vt:lpstr>Suche in Tries</vt:lpstr>
      <vt:lpstr>Beispiel: Suche nach ape</vt:lpstr>
      <vt:lpstr>Beispiel: Suche nach organ</vt:lpstr>
      <vt:lpstr>Beispiel: Suche nach apricot</vt:lpstr>
      <vt:lpstr>Beispiel: Suche nach org</vt:lpstr>
      <vt:lpstr>Einfügen in Tries</vt:lpstr>
      <vt:lpstr>Beispiel: Einfügen von apricot</vt:lpstr>
      <vt:lpstr>Beispiel: Einfügen von org</vt:lpstr>
      <vt:lpstr>Beispiel: Einfügen von ape-man</vt:lpstr>
      <vt:lpstr>Löschen in Tries</vt:lpstr>
      <vt:lpstr>Löschen von ape</vt:lpstr>
      <vt:lpstr>Löschen von organism</vt:lpstr>
      <vt:lpstr>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734</cp:revision>
  <cp:lastPrinted>2015-04-09T12:56:16Z</cp:lastPrinted>
  <dcterms:created xsi:type="dcterms:W3CDTF">2010-04-27T12:26:40Z</dcterms:created>
  <dcterms:modified xsi:type="dcterms:W3CDTF">2018-05-18T13:19:52Z</dcterms:modified>
</cp:coreProperties>
</file>