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70"/>
  </p:notesMasterIdLst>
  <p:handoutMasterIdLst>
    <p:handoutMasterId r:id="rId71"/>
  </p:handoutMasterIdLst>
  <p:sldIdLst>
    <p:sldId id="359" r:id="rId2"/>
    <p:sldId id="311" r:id="rId3"/>
    <p:sldId id="274" r:id="rId4"/>
    <p:sldId id="317" r:id="rId5"/>
    <p:sldId id="276" r:id="rId6"/>
    <p:sldId id="277" r:id="rId7"/>
    <p:sldId id="312" r:id="rId8"/>
    <p:sldId id="279" r:id="rId9"/>
    <p:sldId id="280" r:id="rId10"/>
    <p:sldId id="319" r:id="rId11"/>
    <p:sldId id="318" r:id="rId12"/>
    <p:sldId id="283" r:id="rId13"/>
    <p:sldId id="284" r:id="rId14"/>
    <p:sldId id="285" r:id="rId15"/>
    <p:sldId id="286" r:id="rId16"/>
    <p:sldId id="313" r:id="rId17"/>
    <p:sldId id="314" r:id="rId18"/>
    <p:sldId id="289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315" r:id="rId27"/>
    <p:sldId id="298" r:id="rId28"/>
    <p:sldId id="316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21" r:id="rId39"/>
    <p:sldId id="320" r:id="rId40"/>
    <p:sldId id="322" r:id="rId41"/>
    <p:sldId id="323" r:id="rId42"/>
    <p:sldId id="324" r:id="rId43"/>
    <p:sldId id="327" r:id="rId44"/>
    <p:sldId id="331" r:id="rId45"/>
    <p:sldId id="332" r:id="rId46"/>
    <p:sldId id="333" r:id="rId47"/>
    <p:sldId id="334" r:id="rId48"/>
    <p:sldId id="335" r:id="rId49"/>
    <p:sldId id="336" r:id="rId50"/>
    <p:sldId id="337" r:id="rId51"/>
    <p:sldId id="348" r:id="rId52"/>
    <p:sldId id="349" r:id="rId53"/>
    <p:sldId id="350" r:id="rId54"/>
    <p:sldId id="351" r:id="rId55"/>
    <p:sldId id="352" r:id="rId56"/>
    <p:sldId id="338" r:id="rId57"/>
    <p:sldId id="340" r:id="rId58"/>
    <p:sldId id="341" r:id="rId59"/>
    <p:sldId id="360" r:id="rId60"/>
    <p:sldId id="342" r:id="rId61"/>
    <p:sldId id="361" r:id="rId62"/>
    <p:sldId id="353" r:id="rId63"/>
    <p:sldId id="354" r:id="rId64"/>
    <p:sldId id="355" r:id="rId65"/>
    <p:sldId id="356" r:id="rId66"/>
    <p:sldId id="357" r:id="rId67"/>
    <p:sldId id="362" r:id="rId68"/>
    <p:sldId id="344" r:id="rId6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4FF"/>
    <a:srgbClr val="3C8C93"/>
    <a:srgbClr val="99CC00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694"/>
  </p:normalViewPr>
  <p:slideViewPr>
    <p:cSldViewPr>
      <p:cViewPr varScale="1">
        <p:scale>
          <a:sx n="121" d="100"/>
          <a:sy n="121" d="100"/>
        </p:scale>
        <p:origin x="8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04.07.19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04.07.19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7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Tanya Braun (Übungen)</a:t>
            </a: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sowie viele Tutoren</a:t>
            </a:r>
          </a:p>
        </p:txBody>
      </p:sp>
    </p:spTree>
    <p:extLst>
      <p:ext uri="{BB962C8B-B14F-4D97-AF65-F5344CB8AC3E}">
        <p14:creationId xmlns:p14="http://schemas.microsoft.com/office/powerpoint/2010/main" val="373292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27584" y="2030760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846634" y="2945160"/>
            <a:ext cx="481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P: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630194" y="4011960"/>
            <a:ext cx="12398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j</a:t>
            </a:r>
            <a:r>
              <a:rPr lang="th-TH" altLang="de-DE" sz="2800" baseline="-25000" dirty="0"/>
              <a:t>new</a:t>
            </a:r>
            <a:r>
              <a:rPr lang="th-TH" altLang="de-DE" sz="2800" dirty="0"/>
              <a:t> = 2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650831" y="3007072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 = 5</a:t>
            </a: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4555331" y="1465610"/>
            <a:ext cx="0" cy="647700"/>
          </a:xfrm>
          <a:prstGeom prst="line">
            <a:avLst/>
          </a:prstGeom>
          <a:noFill/>
          <a:ln w="12700">
            <a:solidFill>
              <a:schemeClr val="accent1">
                <a:lumMod val="50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566444" y="1268760"/>
            <a:ext cx="26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/>
              <a:t>i</a:t>
            </a:r>
            <a:endParaRPr lang="th-TH" altLang="de-DE"/>
          </a:p>
        </p:txBody>
      </p:sp>
      <p:sp>
        <p:nvSpPr>
          <p:cNvPr id="18" name="Textfeld 17"/>
          <p:cNvSpPr txBox="1"/>
          <p:nvPr/>
        </p:nvSpPr>
        <p:spPr>
          <a:xfrm>
            <a:off x="1979712" y="4861669"/>
            <a:ext cx="2313903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C00000"/>
                </a:solidFill>
              </a:rPr>
              <a:t>Diese Vergleiche</a:t>
            </a:r>
          </a:p>
          <a:p>
            <a:r>
              <a:rPr lang="de-DE" sz="2000" b="1" dirty="0">
                <a:solidFill>
                  <a:srgbClr val="C00000"/>
                </a:solidFill>
              </a:rPr>
              <a:t>brauchen wir nicht</a:t>
            </a:r>
          </a:p>
          <a:p>
            <a:r>
              <a:rPr lang="de-DE" sz="2000" b="1" dirty="0">
                <a:solidFill>
                  <a:srgbClr val="C00000"/>
                </a:solidFill>
              </a:rPr>
              <a:t>durchzuführen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860032" y="4861669"/>
            <a:ext cx="1850315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accent2"/>
                </a:solidFill>
              </a:rPr>
              <a:t>Fortsetzen des</a:t>
            </a:r>
          </a:p>
          <a:p>
            <a:r>
              <a:rPr lang="de-DE" sz="2000" b="1" dirty="0">
                <a:solidFill>
                  <a:schemeClr val="accent2"/>
                </a:solidFill>
              </a:rPr>
              <a:t>Vergleichens</a:t>
            </a:r>
          </a:p>
          <a:p>
            <a:r>
              <a:rPr lang="de-DE" sz="2000" b="1" dirty="0">
                <a:solidFill>
                  <a:schemeClr val="accent2"/>
                </a:solidFill>
              </a:rPr>
              <a:t>ab hier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04266" y="2125365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23329" y="2139653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75741" y="2125365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93216" y="2139653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245629" y="2125365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3364691" y="2139653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3621866" y="2125365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3740929" y="2139653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3991754" y="2125365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4106054" y="2139653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4363229" y="2125365"/>
            <a:ext cx="369888" cy="369888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4475941" y="2139653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4733116" y="2125365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4780865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5104591" y="2125365"/>
            <a:ext cx="369888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5150753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5474479" y="2125365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5526990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61" name="Rectangle 50"/>
          <p:cNvSpPr>
            <a:spLocks noChangeArrowheads="1"/>
          </p:cNvSpPr>
          <p:nvPr/>
        </p:nvSpPr>
        <p:spPr bwMode="auto">
          <a:xfrm>
            <a:off x="2504266" y="3088704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2" name="Rectangle 51"/>
          <p:cNvSpPr>
            <a:spLocks noChangeArrowheads="1"/>
          </p:cNvSpPr>
          <p:nvPr/>
        </p:nvSpPr>
        <p:spPr bwMode="auto">
          <a:xfrm>
            <a:off x="2623329" y="3102992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52"/>
          <p:cNvSpPr>
            <a:spLocks noChangeArrowheads="1"/>
          </p:cNvSpPr>
          <p:nvPr/>
        </p:nvSpPr>
        <p:spPr bwMode="auto">
          <a:xfrm>
            <a:off x="2875741" y="3088704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4" name="Rectangle 53"/>
          <p:cNvSpPr>
            <a:spLocks noChangeArrowheads="1"/>
          </p:cNvSpPr>
          <p:nvPr/>
        </p:nvSpPr>
        <p:spPr bwMode="auto">
          <a:xfrm>
            <a:off x="2993216" y="3102992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54"/>
          <p:cNvSpPr>
            <a:spLocks noChangeArrowheads="1"/>
          </p:cNvSpPr>
          <p:nvPr/>
        </p:nvSpPr>
        <p:spPr bwMode="auto">
          <a:xfrm>
            <a:off x="3245629" y="3088704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6" name="Rectangle 55"/>
          <p:cNvSpPr>
            <a:spLocks noChangeArrowheads="1"/>
          </p:cNvSpPr>
          <p:nvPr/>
        </p:nvSpPr>
        <p:spPr bwMode="auto">
          <a:xfrm>
            <a:off x="3364691" y="3102992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56"/>
          <p:cNvSpPr>
            <a:spLocks noChangeArrowheads="1"/>
          </p:cNvSpPr>
          <p:nvPr/>
        </p:nvSpPr>
        <p:spPr bwMode="auto">
          <a:xfrm>
            <a:off x="3621866" y="3088704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8" name="Rectangle 57"/>
          <p:cNvSpPr>
            <a:spLocks noChangeArrowheads="1"/>
          </p:cNvSpPr>
          <p:nvPr/>
        </p:nvSpPr>
        <p:spPr bwMode="auto">
          <a:xfrm>
            <a:off x="3740929" y="3102992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58"/>
          <p:cNvSpPr>
            <a:spLocks noChangeArrowheads="1"/>
          </p:cNvSpPr>
          <p:nvPr/>
        </p:nvSpPr>
        <p:spPr bwMode="auto">
          <a:xfrm>
            <a:off x="3991754" y="3088704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0" name="Rectangle 59"/>
          <p:cNvSpPr>
            <a:spLocks noChangeArrowheads="1"/>
          </p:cNvSpPr>
          <p:nvPr/>
        </p:nvSpPr>
        <p:spPr bwMode="auto">
          <a:xfrm>
            <a:off x="4106054" y="3102992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60"/>
          <p:cNvSpPr>
            <a:spLocks noChangeArrowheads="1"/>
          </p:cNvSpPr>
          <p:nvPr/>
        </p:nvSpPr>
        <p:spPr bwMode="auto">
          <a:xfrm>
            <a:off x="4363229" y="3088704"/>
            <a:ext cx="369888" cy="369888"/>
          </a:xfrm>
          <a:prstGeom prst="rect">
            <a:avLst/>
          </a:prstGeom>
          <a:solidFill>
            <a:srgbClr val="CFD1FD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2" name="Rectangle 61"/>
          <p:cNvSpPr>
            <a:spLocks noChangeArrowheads="1"/>
          </p:cNvSpPr>
          <p:nvPr/>
        </p:nvSpPr>
        <p:spPr bwMode="auto">
          <a:xfrm>
            <a:off x="4475941" y="3102992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40458C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83"/>
          <p:cNvSpPr>
            <a:spLocks noChangeArrowheads="1"/>
          </p:cNvSpPr>
          <p:nvPr/>
        </p:nvSpPr>
        <p:spPr bwMode="auto">
          <a:xfrm>
            <a:off x="3635896" y="4096816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5" name="Rectangle 84"/>
          <p:cNvSpPr>
            <a:spLocks noChangeArrowheads="1"/>
          </p:cNvSpPr>
          <p:nvPr/>
        </p:nvSpPr>
        <p:spPr bwMode="auto">
          <a:xfrm>
            <a:off x="3750196" y="4111104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85"/>
          <p:cNvSpPr>
            <a:spLocks noChangeArrowheads="1"/>
          </p:cNvSpPr>
          <p:nvPr/>
        </p:nvSpPr>
        <p:spPr bwMode="auto">
          <a:xfrm>
            <a:off x="4007371" y="4096816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7" name="Rectangle 86"/>
          <p:cNvSpPr>
            <a:spLocks noChangeArrowheads="1"/>
          </p:cNvSpPr>
          <p:nvPr/>
        </p:nvSpPr>
        <p:spPr bwMode="auto">
          <a:xfrm>
            <a:off x="4120084" y="4111104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87"/>
          <p:cNvSpPr>
            <a:spLocks noChangeArrowheads="1"/>
          </p:cNvSpPr>
          <p:nvPr/>
        </p:nvSpPr>
        <p:spPr bwMode="auto">
          <a:xfrm>
            <a:off x="4377259" y="4096816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accent2"/>
              </a:solidFill>
            </a:endParaRPr>
          </a:p>
        </p:txBody>
      </p:sp>
      <p:sp>
        <p:nvSpPr>
          <p:cNvPr id="99" name="Rectangle 88"/>
          <p:cNvSpPr>
            <a:spLocks noChangeArrowheads="1"/>
          </p:cNvSpPr>
          <p:nvPr/>
        </p:nvSpPr>
        <p:spPr bwMode="auto">
          <a:xfrm>
            <a:off x="4491559" y="4111104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cs typeface="Arial" pitchFamily="34" charset="0"/>
            </a:endParaRPr>
          </a:p>
        </p:txBody>
      </p:sp>
      <p:sp>
        <p:nvSpPr>
          <p:cNvPr id="100" name="Rectangle 89"/>
          <p:cNvSpPr>
            <a:spLocks noChangeArrowheads="1"/>
          </p:cNvSpPr>
          <p:nvPr/>
        </p:nvSpPr>
        <p:spPr bwMode="auto">
          <a:xfrm>
            <a:off x="4748734" y="4096816"/>
            <a:ext cx="369888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accent2"/>
              </a:solidFill>
            </a:endParaRPr>
          </a:p>
        </p:txBody>
      </p:sp>
      <p:sp>
        <p:nvSpPr>
          <p:cNvPr id="101" name="Rectangle 90"/>
          <p:cNvSpPr>
            <a:spLocks noChangeArrowheads="1"/>
          </p:cNvSpPr>
          <p:nvPr/>
        </p:nvSpPr>
        <p:spPr bwMode="auto">
          <a:xfrm>
            <a:off x="4872559" y="4111104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cs typeface="Arial" pitchFamily="34" charset="0"/>
            </a:endParaRPr>
          </a:p>
        </p:txBody>
      </p:sp>
      <p:sp>
        <p:nvSpPr>
          <p:cNvPr id="102" name="Rectangle 91"/>
          <p:cNvSpPr>
            <a:spLocks noChangeArrowheads="1"/>
          </p:cNvSpPr>
          <p:nvPr/>
        </p:nvSpPr>
        <p:spPr bwMode="auto">
          <a:xfrm>
            <a:off x="5118621" y="4096816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accent2"/>
              </a:solidFill>
            </a:endParaRPr>
          </a:p>
        </p:txBody>
      </p:sp>
      <p:sp>
        <p:nvSpPr>
          <p:cNvPr id="103" name="Rectangle 92"/>
          <p:cNvSpPr>
            <a:spLocks noChangeArrowheads="1"/>
          </p:cNvSpPr>
          <p:nvPr/>
        </p:nvSpPr>
        <p:spPr bwMode="auto">
          <a:xfrm>
            <a:off x="5232921" y="4111104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40458C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93"/>
          <p:cNvSpPr>
            <a:spLocks noChangeArrowheads="1"/>
          </p:cNvSpPr>
          <p:nvPr/>
        </p:nvSpPr>
        <p:spPr bwMode="auto">
          <a:xfrm>
            <a:off x="5490096" y="4096816"/>
            <a:ext cx="369888" cy="369888"/>
          </a:xfrm>
          <a:prstGeom prst="rect">
            <a:avLst/>
          </a:prstGeom>
          <a:solidFill>
            <a:srgbClr val="FFFFFF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5" name="Rectangle 94"/>
          <p:cNvSpPr>
            <a:spLocks noChangeArrowheads="1"/>
          </p:cNvSpPr>
          <p:nvPr/>
        </p:nvSpPr>
        <p:spPr bwMode="auto">
          <a:xfrm>
            <a:off x="5604396" y="4111104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40458C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Rectangle 18"/>
          <p:cNvSpPr>
            <a:spLocks noChangeArrowheads="1"/>
          </p:cNvSpPr>
          <p:nvPr/>
        </p:nvSpPr>
        <p:spPr bwMode="auto">
          <a:xfrm>
            <a:off x="1396489" y="2125365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6" name="Rectangle 19"/>
          <p:cNvSpPr>
            <a:spLocks noChangeArrowheads="1"/>
          </p:cNvSpPr>
          <p:nvPr/>
        </p:nvSpPr>
        <p:spPr bwMode="auto">
          <a:xfrm>
            <a:off x="1444238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37" name="Rectangle 20"/>
          <p:cNvSpPr>
            <a:spLocks noChangeArrowheads="1"/>
          </p:cNvSpPr>
          <p:nvPr/>
        </p:nvSpPr>
        <p:spPr bwMode="auto">
          <a:xfrm>
            <a:off x="1767964" y="2125365"/>
            <a:ext cx="369888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8" name="Rectangle 21"/>
          <p:cNvSpPr>
            <a:spLocks noChangeArrowheads="1"/>
          </p:cNvSpPr>
          <p:nvPr/>
        </p:nvSpPr>
        <p:spPr bwMode="auto">
          <a:xfrm>
            <a:off x="1814126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39" name="Rectangle 22"/>
          <p:cNvSpPr>
            <a:spLocks noChangeArrowheads="1"/>
          </p:cNvSpPr>
          <p:nvPr/>
        </p:nvSpPr>
        <p:spPr bwMode="auto">
          <a:xfrm>
            <a:off x="2137852" y="2125365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0" name="Rectangle 23"/>
          <p:cNvSpPr>
            <a:spLocks noChangeArrowheads="1"/>
          </p:cNvSpPr>
          <p:nvPr/>
        </p:nvSpPr>
        <p:spPr bwMode="auto">
          <a:xfrm>
            <a:off x="2190363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42" name="Gerade Verbindung 141"/>
          <p:cNvCxnSpPr/>
          <p:nvPr/>
        </p:nvCxnSpPr>
        <p:spPr>
          <a:xfrm>
            <a:off x="4362190" y="1953612"/>
            <a:ext cx="16396" cy="4001517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Gerade Verbindung 142"/>
          <p:cNvCxnSpPr/>
          <p:nvPr/>
        </p:nvCxnSpPr>
        <p:spPr>
          <a:xfrm>
            <a:off x="3638550" y="4556303"/>
            <a:ext cx="715442" cy="0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Gerade Verbindung 144"/>
          <p:cNvCxnSpPr/>
          <p:nvPr/>
        </p:nvCxnSpPr>
        <p:spPr>
          <a:xfrm flipV="1">
            <a:off x="3996271" y="4645645"/>
            <a:ext cx="123813" cy="504056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Gerade Verbindung 147"/>
          <p:cNvCxnSpPr/>
          <p:nvPr/>
        </p:nvCxnSpPr>
        <p:spPr>
          <a:xfrm flipH="1" flipV="1">
            <a:off x="4572521" y="4556303"/>
            <a:ext cx="300039" cy="665406"/>
          </a:xfrm>
          <a:prstGeom prst="line">
            <a:avLst/>
          </a:prstGeom>
          <a:ln w="38100">
            <a:solidFill>
              <a:schemeClr val="accent2"/>
            </a:solidFill>
            <a:prstDash val="solid"/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feld 150"/>
          <p:cNvSpPr txBox="1"/>
          <p:nvPr/>
        </p:nvSpPr>
        <p:spPr>
          <a:xfrm>
            <a:off x="4436452" y="3412217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j</a:t>
            </a:r>
          </a:p>
        </p:txBody>
      </p:sp>
      <p:cxnSp>
        <p:nvCxnSpPr>
          <p:cNvPr id="5" name="Gerade Verbindung 4"/>
          <p:cNvCxnSpPr/>
          <p:nvPr/>
        </p:nvCxnSpPr>
        <p:spPr>
          <a:xfrm flipV="1">
            <a:off x="2517588" y="2485405"/>
            <a:ext cx="1118308" cy="59370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/>
        </p:nvCxnSpPr>
        <p:spPr>
          <a:xfrm flipV="1">
            <a:off x="3242235" y="2485405"/>
            <a:ext cx="1113741" cy="59370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6426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Knuth-Morris-Pratt-Algorithmus (KMP)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Vergleich des Musters im Text von links nach rechts</a:t>
            </a:r>
          </a:p>
          <a:p>
            <a:pPr lvl="1"/>
            <a:r>
              <a:rPr lang="de-DE" dirty="0"/>
              <a:t>Wie im </a:t>
            </a:r>
            <a:r>
              <a:rPr lang="de-DE" dirty="0" err="1"/>
              <a:t>Brute</a:t>
            </a:r>
            <a:r>
              <a:rPr lang="de-DE" dirty="0"/>
              <a:t>-Force-Ansatz</a:t>
            </a:r>
          </a:p>
          <a:p>
            <a:r>
              <a:rPr lang="de-DE" dirty="0"/>
              <a:t>Bessere Verschiebung des Musters zum Text als bei </a:t>
            </a:r>
            <a:r>
              <a:rPr lang="de-DE" dirty="0" err="1"/>
              <a:t>Brute</a:t>
            </a:r>
            <a:r>
              <a:rPr lang="de-DE" dirty="0"/>
              <a:t>-Force</a:t>
            </a:r>
          </a:p>
          <a:p>
            <a:pPr lvl="1"/>
            <a:r>
              <a:rPr lang="de-DE" b="1" dirty="0"/>
              <a:t>Frage:</a:t>
            </a:r>
            <a:r>
              <a:rPr lang="de-DE" dirty="0"/>
              <a:t> Falls das Muster an der Stelle j falsifiziert wird, was ist die größtmögliche Verschiebung, um unnötige Vergleiche zu sparen?</a:t>
            </a:r>
          </a:p>
          <a:p>
            <a:pPr lvl="1"/>
            <a:r>
              <a:rPr lang="de-DE" b="1" dirty="0"/>
              <a:t>Antwort:</a:t>
            </a:r>
            <a:r>
              <a:rPr lang="de-DE" dirty="0"/>
              <a:t> Verschiebe um den längsten Präfix von P[0..j-1], </a:t>
            </a:r>
            <a:br>
              <a:rPr lang="de-DE" dirty="0"/>
            </a:br>
            <a:r>
              <a:rPr lang="de-DE" dirty="0"/>
              <a:t>der ein Suffix von T[i-j..i-1] ist</a:t>
            </a:r>
          </a:p>
          <a:p>
            <a:endParaRPr lang="de-DE" dirty="0"/>
          </a:p>
          <a:p>
            <a:r>
              <a:rPr lang="de-DE" dirty="0"/>
              <a:t>Wie können solche Präfixe </a:t>
            </a:r>
            <a:br>
              <a:rPr lang="de-DE" dirty="0"/>
            </a:br>
            <a:r>
              <a:rPr lang="de-DE" dirty="0"/>
              <a:t>mit vertretbarem Aufwand bestimmt werden?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grpSp>
        <p:nvGrpSpPr>
          <p:cNvPr id="10" name="Gruppierung 9"/>
          <p:cNvGrpSpPr/>
          <p:nvPr/>
        </p:nvGrpSpPr>
        <p:grpSpPr>
          <a:xfrm>
            <a:off x="5580112" y="4437112"/>
            <a:ext cx="2186118" cy="1305436"/>
            <a:chOff x="5580112" y="4437112"/>
            <a:chExt cx="2186118" cy="1305436"/>
          </a:xfrm>
        </p:grpSpPr>
        <p:grpSp>
          <p:nvGrpSpPr>
            <p:cNvPr id="8" name="Gruppierung 7"/>
            <p:cNvGrpSpPr/>
            <p:nvPr/>
          </p:nvGrpSpPr>
          <p:grpSpPr>
            <a:xfrm>
              <a:off x="5580112" y="4653136"/>
              <a:ext cx="2186118" cy="1089412"/>
              <a:chOff x="5580112" y="4653136"/>
              <a:chExt cx="2186118" cy="1089412"/>
            </a:xfrm>
          </p:grpSpPr>
          <p:pic>
            <p:nvPicPr>
              <p:cNvPr id="4" name="Bild 3" descr="Screen Shot 2015-11-16 at 13.17.47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6176" y="4757890"/>
                <a:ext cx="1610054" cy="975366"/>
              </a:xfrm>
              <a:prstGeom prst="rect">
                <a:avLst/>
              </a:prstGeom>
            </p:spPr>
          </p:pic>
          <p:sp>
            <p:nvSpPr>
              <p:cNvPr id="6" name="Rechteck 5"/>
              <p:cNvSpPr/>
              <p:nvPr/>
            </p:nvSpPr>
            <p:spPr>
              <a:xfrm>
                <a:off x="5580112" y="5373216"/>
                <a:ext cx="3074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/>
                  <a:t>P</a:t>
                </a:r>
              </a:p>
            </p:txBody>
          </p:sp>
          <p:sp>
            <p:nvSpPr>
              <p:cNvPr id="7" name="Rechteck 6"/>
              <p:cNvSpPr/>
              <p:nvPr/>
            </p:nvSpPr>
            <p:spPr>
              <a:xfrm>
                <a:off x="5580112" y="4653136"/>
                <a:ext cx="312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/>
                  <a:t>T</a:t>
                </a:r>
              </a:p>
            </p:txBody>
          </p:sp>
        </p:grpSp>
        <p:sp>
          <p:nvSpPr>
            <p:cNvPr id="9" name="Rechteck 8"/>
            <p:cNvSpPr/>
            <p:nvPr/>
          </p:nvSpPr>
          <p:spPr>
            <a:xfrm>
              <a:off x="7524328" y="4437112"/>
              <a:ext cx="240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i</a:t>
              </a:r>
            </a:p>
          </p:txBody>
        </p:sp>
      </p:grpSp>
      <p:sp>
        <p:nvSpPr>
          <p:cNvPr id="11" name="Rechteck 8"/>
          <p:cNvSpPr/>
          <p:nvPr/>
        </p:nvSpPr>
        <p:spPr>
          <a:xfrm>
            <a:off x="7522407" y="5733256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j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301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KMP Fehlerfunktion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65042"/>
          </a:xfrm>
        </p:spPr>
        <p:txBody>
          <a:bodyPr/>
          <a:lstStyle/>
          <a:p>
            <a:r>
              <a:rPr lang="en-US" dirty="0"/>
              <a:t>KMP </a:t>
            </a:r>
            <a:r>
              <a:rPr lang="en-US" dirty="0" err="1"/>
              <a:t>verarbeitet</a:t>
            </a:r>
            <a:r>
              <a:rPr lang="en-US" dirty="0"/>
              <a:t> das Muster </a:t>
            </a:r>
            <a:r>
              <a:rPr lang="en-US" dirty="0" err="1"/>
              <a:t>vor</a:t>
            </a:r>
            <a:r>
              <a:rPr lang="en-US" dirty="0"/>
              <a:t>, um </a:t>
            </a:r>
            <a:r>
              <a:rPr lang="en-US" dirty="0" err="1"/>
              <a:t>Übereinstimmungen</a:t>
            </a:r>
            <a:r>
              <a:rPr lang="en-US" dirty="0"/>
              <a:t> </a:t>
            </a:r>
            <a:r>
              <a:rPr lang="en-US" dirty="0" err="1"/>
              <a:t>zwischen</a:t>
            </a:r>
            <a:r>
              <a:rPr lang="en-US" dirty="0"/>
              <a:t> den </a:t>
            </a:r>
            <a:r>
              <a:rPr lang="en-US" dirty="0" err="1"/>
              <a:t>Präfixen</a:t>
            </a:r>
            <a:r>
              <a:rPr lang="en-US" dirty="0"/>
              <a:t> des Musters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selbst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finden</a:t>
            </a:r>
            <a:endParaRPr lang="en-US" dirty="0"/>
          </a:p>
          <a:p>
            <a:r>
              <a:rPr lang="en-US" dirty="0"/>
              <a:t>j = Position der </a:t>
            </a:r>
            <a:r>
              <a:rPr lang="en-US" dirty="0" err="1"/>
              <a:t>Ungleichheit</a:t>
            </a:r>
            <a:r>
              <a:rPr lang="en-US" dirty="0"/>
              <a:t> in P</a:t>
            </a:r>
          </a:p>
          <a:p>
            <a:r>
              <a:rPr lang="en-US" dirty="0"/>
              <a:t>k = Position </a:t>
            </a:r>
            <a:r>
              <a:rPr lang="en-US" dirty="0" err="1"/>
              <a:t>vor</a:t>
            </a:r>
            <a:r>
              <a:rPr lang="en-US" dirty="0"/>
              <a:t> der </a:t>
            </a:r>
            <a:r>
              <a:rPr lang="en-US" dirty="0" err="1"/>
              <a:t>Ungleichheit</a:t>
            </a:r>
            <a:r>
              <a:rPr lang="en-US" dirty="0"/>
              <a:t> (k = j-1).</a:t>
            </a:r>
          </a:p>
          <a:p>
            <a:r>
              <a:rPr lang="en-US" dirty="0"/>
              <a:t>Die </a:t>
            </a:r>
            <a:r>
              <a:rPr lang="en-US" dirty="0" err="1"/>
              <a:t>sog</a:t>
            </a:r>
            <a:r>
              <a:rPr lang="en-US" dirty="0"/>
              <a:t>. </a:t>
            </a:r>
            <a:r>
              <a:rPr lang="en-US" dirty="0" err="1"/>
              <a:t>Fehlerfunktion</a:t>
            </a:r>
            <a:r>
              <a:rPr lang="en-US" dirty="0"/>
              <a:t> F(k)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definiert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die </a:t>
            </a:r>
            <a:r>
              <a:rPr lang="en-US" dirty="0" err="1"/>
              <a:t>Länge</a:t>
            </a:r>
            <a:r>
              <a:rPr lang="en-US" dirty="0"/>
              <a:t> des </a:t>
            </a:r>
            <a:r>
              <a:rPr lang="en-US" dirty="0" err="1">
                <a:solidFill>
                  <a:srgbClr val="1D34FF"/>
                </a:solidFill>
              </a:rPr>
              <a:t>längsten</a:t>
            </a:r>
            <a:r>
              <a:rPr lang="en-US" dirty="0">
                <a:solidFill>
                  <a:srgbClr val="1D34FF"/>
                </a:solidFill>
              </a:rPr>
              <a:t> </a:t>
            </a:r>
            <a:r>
              <a:rPr lang="en-US" dirty="0" err="1">
                <a:solidFill>
                  <a:srgbClr val="1D34FF"/>
                </a:solidFill>
              </a:rPr>
              <a:t>Präfixes</a:t>
            </a:r>
            <a:r>
              <a:rPr lang="en-US" dirty="0">
                <a:solidFill>
                  <a:srgbClr val="1D34FF"/>
                </a:solidFill>
              </a:rPr>
              <a:t> von P[0..k], </a:t>
            </a:r>
            <a:r>
              <a:rPr lang="en-US" dirty="0" err="1"/>
              <a:t>welcher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Suffix </a:t>
            </a:r>
            <a:br>
              <a:rPr lang="en-US" dirty="0"/>
            </a:br>
            <a:r>
              <a:rPr lang="en-US" dirty="0"/>
              <a:t>von </a:t>
            </a:r>
            <a:r>
              <a:rPr lang="de-DE" dirty="0"/>
              <a:t>T[i-j..i-1] </a:t>
            </a:r>
            <a:r>
              <a:rPr lang="en-US" dirty="0" err="1"/>
              <a:t>ist</a:t>
            </a:r>
            <a:endParaRPr lang="en-US" dirty="0"/>
          </a:p>
          <a:p>
            <a:r>
              <a:rPr lang="en-US" dirty="0"/>
              <a:t>Oder </a:t>
            </a:r>
            <a:r>
              <a:rPr lang="en-US" dirty="0" err="1"/>
              <a:t>welcher</a:t>
            </a:r>
            <a:r>
              <a:rPr lang="en-US" dirty="0"/>
              <a:t> </a:t>
            </a:r>
            <a:r>
              <a:rPr lang="en-US" dirty="0" err="1">
                <a:solidFill>
                  <a:srgbClr val="1D34FF"/>
                </a:solidFill>
              </a:rPr>
              <a:t>auch</a:t>
            </a:r>
            <a:r>
              <a:rPr lang="en-US" dirty="0">
                <a:solidFill>
                  <a:srgbClr val="1D34FF"/>
                </a:solidFill>
              </a:rPr>
              <a:t> </a:t>
            </a:r>
            <a:r>
              <a:rPr lang="en-US" dirty="0" err="1">
                <a:solidFill>
                  <a:srgbClr val="1D34FF"/>
                </a:solidFill>
              </a:rPr>
              <a:t>ein</a:t>
            </a:r>
            <a:r>
              <a:rPr lang="en-US" dirty="0">
                <a:solidFill>
                  <a:srgbClr val="1D34FF"/>
                </a:solidFill>
              </a:rPr>
              <a:t> Suffix von P[0..k] </a:t>
            </a:r>
            <a:r>
              <a:rPr lang="en-US" dirty="0" err="1"/>
              <a:t>ist</a:t>
            </a:r>
            <a:r>
              <a:rPr lang="en-US" dirty="0"/>
              <a:t>!</a:t>
            </a:r>
          </a:p>
          <a:p>
            <a:pPr lvl="1"/>
            <a:r>
              <a:rPr lang="en-US" dirty="0" err="1"/>
              <a:t>Wenn</a:t>
            </a:r>
            <a:r>
              <a:rPr lang="en-US" dirty="0"/>
              <a:t> das </a:t>
            </a:r>
            <a:r>
              <a:rPr lang="en-US" dirty="0" err="1"/>
              <a:t>nicht</a:t>
            </a:r>
            <a:r>
              <a:rPr lang="en-US" dirty="0"/>
              <a:t> so </a:t>
            </a:r>
            <a:r>
              <a:rPr lang="en-US" dirty="0" err="1"/>
              <a:t>wäre</a:t>
            </a:r>
            <a:r>
              <a:rPr lang="en-US" dirty="0"/>
              <a:t>, </a:t>
            </a:r>
            <a:r>
              <a:rPr lang="en-US" dirty="0" err="1"/>
              <a:t>käme</a:t>
            </a:r>
            <a:r>
              <a:rPr lang="en-US" dirty="0"/>
              <a:t> man </a:t>
            </a:r>
            <a:r>
              <a:rPr lang="en-US" dirty="0" err="1"/>
              <a:t>nicht</a:t>
            </a:r>
            <a:r>
              <a:rPr lang="en-US" dirty="0"/>
              <a:t> an die Pos. j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grpSp>
        <p:nvGrpSpPr>
          <p:cNvPr id="6" name="Gruppierung 7"/>
          <p:cNvGrpSpPr/>
          <p:nvPr/>
        </p:nvGrpSpPr>
        <p:grpSpPr>
          <a:xfrm>
            <a:off x="6778495" y="467492"/>
            <a:ext cx="2186118" cy="1089412"/>
            <a:chOff x="5580112" y="4653136"/>
            <a:chExt cx="2186118" cy="1089412"/>
          </a:xfrm>
        </p:grpSpPr>
        <p:pic>
          <p:nvPicPr>
            <p:cNvPr id="7" name="Bild 3" descr="Screen Shot 2015-11-16 at 13.17.4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4757890"/>
              <a:ext cx="1610054" cy="975366"/>
            </a:xfrm>
            <a:prstGeom prst="rect">
              <a:avLst/>
            </a:prstGeom>
          </p:spPr>
        </p:pic>
        <p:sp>
          <p:nvSpPr>
            <p:cNvPr id="8" name="Rechteck 5"/>
            <p:cNvSpPr/>
            <p:nvPr/>
          </p:nvSpPr>
          <p:spPr>
            <a:xfrm>
              <a:off x="5580112" y="5373216"/>
              <a:ext cx="3074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P</a:t>
              </a:r>
            </a:p>
          </p:txBody>
        </p:sp>
        <p:sp>
          <p:nvSpPr>
            <p:cNvPr id="9" name="Rechteck 6"/>
            <p:cNvSpPr/>
            <p:nvPr/>
          </p:nvSpPr>
          <p:spPr>
            <a:xfrm>
              <a:off x="5580112" y="4653136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83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Fehlerfunktion</a:t>
            </a:r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6012160" y="2403565"/>
            <a:ext cx="2954655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altLang="de-DE" dirty="0">
                <a:latin typeface="+mn-lt"/>
              </a:rPr>
              <a:t>F(</a:t>
            </a:r>
            <a:r>
              <a:rPr lang="de-DE" altLang="de-DE" dirty="0" err="1">
                <a:latin typeface="+mn-lt"/>
              </a:rPr>
              <a:t>k</a:t>
            </a:r>
            <a:r>
              <a:rPr lang="de-DE" altLang="de-DE" dirty="0">
                <a:latin typeface="+mn-lt"/>
              </a:rPr>
              <a:t>) ist die Länge</a:t>
            </a:r>
            <a:r>
              <a:rPr lang="th-TH" altLang="de-DE" dirty="0">
                <a:latin typeface="+mn-lt"/>
              </a:rPr>
              <a:t> </a:t>
            </a:r>
            <a:br>
              <a:rPr lang="de-DE" altLang="de-DE" dirty="0">
                <a:latin typeface="+mn-lt"/>
              </a:rPr>
            </a:br>
            <a:r>
              <a:rPr lang="de-DE" altLang="de-DE" dirty="0">
                <a:latin typeface="+mn-lt"/>
              </a:rPr>
              <a:t>des längsten Präfix</a:t>
            </a:r>
            <a:br>
              <a:rPr lang="de-DE" altLang="de-DE" dirty="0">
                <a:latin typeface="+mn-lt"/>
              </a:rPr>
            </a:br>
            <a:r>
              <a:rPr lang="de-DE" altLang="de-DE" dirty="0">
                <a:latin typeface="+mn-lt"/>
              </a:rPr>
              <a:t>(</a:t>
            </a:r>
            <a:r>
              <a:rPr lang="de-DE" altLang="de-DE" dirty="0" err="1">
                <a:latin typeface="+mn-lt"/>
              </a:rPr>
              <a:t>j</a:t>
            </a:r>
            <a:r>
              <a:rPr lang="de-DE" altLang="de-DE" baseline="-25000" dirty="0" err="1">
                <a:latin typeface="+mn-lt"/>
              </a:rPr>
              <a:t>new</a:t>
            </a:r>
            <a:r>
              <a:rPr lang="de-DE" altLang="de-DE" dirty="0">
                <a:latin typeface="+mn-lt"/>
              </a:rPr>
              <a:t> für </a:t>
            </a:r>
            <a:r>
              <a:rPr lang="de-DE" altLang="de-DE" dirty="0" err="1">
                <a:latin typeface="+mn-lt"/>
              </a:rPr>
              <a:t>j</a:t>
            </a:r>
            <a:r>
              <a:rPr lang="de-DE" altLang="de-DE" dirty="0">
                <a:latin typeface="+mn-lt"/>
              </a:rPr>
              <a:t>=k+1)</a:t>
            </a:r>
            <a:endParaRPr lang="th-TH" altLang="de-DE" dirty="0">
              <a:latin typeface="+mn-lt"/>
            </a:endParaRPr>
          </a:p>
        </p:txBody>
      </p:sp>
      <p:sp>
        <p:nvSpPr>
          <p:cNvPr id="59" name="Rectangle 50"/>
          <p:cNvSpPr>
            <a:spLocks noChangeArrowheads="1"/>
          </p:cNvSpPr>
          <p:nvPr/>
        </p:nvSpPr>
        <p:spPr bwMode="auto">
          <a:xfrm>
            <a:off x="1187624" y="1944067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0" name="Rectangle 51"/>
          <p:cNvSpPr>
            <a:spLocks noChangeArrowheads="1"/>
          </p:cNvSpPr>
          <p:nvPr/>
        </p:nvSpPr>
        <p:spPr bwMode="auto">
          <a:xfrm>
            <a:off x="1306687" y="1958355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52"/>
          <p:cNvSpPr>
            <a:spLocks noChangeArrowheads="1"/>
          </p:cNvSpPr>
          <p:nvPr/>
        </p:nvSpPr>
        <p:spPr bwMode="auto">
          <a:xfrm>
            <a:off x="1559099" y="1944067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2" name="Rectangle 53"/>
          <p:cNvSpPr>
            <a:spLocks noChangeArrowheads="1"/>
          </p:cNvSpPr>
          <p:nvPr/>
        </p:nvSpPr>
        <p:spPr bwMode="auto">
          <a:xfrm>
            <a:off x="1676574" y="1958355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54"/>
          <p:cNvSpPr>
            <a:spLocks noChangeArrowheads="1"/>
          </p:cNvSpPr>
          <p:nvPr/>
        </p:nvSpPr>
        <p:spPr bwMode="auto">
          <a:xfrm>
            <a:off x="1928987" y="1944067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4" name="Rectangle 55"/>
          <p:cNvSpPr>
            <a:spLocks noChangeArrowheads="1"/>
          </p:cNvSpPr>
          <p:nvPr/>
        </p:nvSpPr>
        <p:spPr bwMode="auto">
          <a:xfrm>
            <a:off x="2048049" y="1958355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56"/>
          <p:cNvSpPr>
            <a:spLocks noChangeArrowheads="1"/>
          </p:cNvSpPr>
          <p:nvPr/>
        </p:nvSpPr>
        <p:spPr bwMode="auto">
          <a:xfrm>
            <a:off x="2305224" y="1944067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6" name="Rectangle 57"/>
          <p:cNvSpPr>
            <a:spLocks noChangeArrowheads="1"/>
          </p:cNvSpPr>
          <p:nvPr/>
        </p:nvSpPr>
        <p:spPr bwMode="auto">
          <a:xfrm>
            <a:off x="2424287" y="1958355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58"/>
          <p:cNvSpPr>
            <a:spLocks noChangeArrowheads="1"/>
          </p:cNvSpPr>
          <p:nvPr/>
        </p:nvSpPr>
        <p:spPr bwMode="auto">
          <a:xfrm>
            <a:off x="2675112" y="1944067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8" name="Rectangle 59"/>
          <p:cNvSpPr>
            <a:spLocks noChangeArrowheads="1"/>
          </p:cNvSpPr>
          <p:nvPr/>
        </p:nvSpPr>
        <p:spPr bwMode="auto">
          <a:xfrm>
            <a:off x="2789412" y="1958355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56"/>
          <p:cNvSpPr>
            <a:spLocks noChangeArrowheads="1"/>
          </p:cNvSpPr>
          <p:nvPr/>
        </p:nvSpPr>
        <p:spPr bwMode="auto">
          <a:xfrm>
            <a:off x="3047079" y="1942410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2" name="Rectangle 55"/>
          <p:cNvSpPr>
            <a:spLocks noChangeArrowheads="1"/>
          </p:cNvSpPr>
          <p:nvPr/>
        </p:nvSpPr>
        <p:spPr bwMode="auto">
          <a:xfrm>
            <a:off x="3153172" y="1958355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03373" y="1443524"/>
            <a:ext cx="2656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j:   0  1   2   3  4   5</a:t>
            </a:r>
            <a:endParaRPr lang="de-DE" sz="2800" dirty="0"/>
          </a:p>
        </p:txBody>
      </p:sp>
      <p:sp>
        <p:nvSpPr>
          <p:cNvPr id="99" name="Rectangle 16"/>
          <p:cNvSpPr>
            <a:spLocks noChangeArrowheads="1"/>
          </p:cNvSpPr>
          <p:nvPr/>
        </p:nvSpPr>
        <p:spPr bwMode="auto">
          <a:xfrm>
            <a:off x="1559087" y="2601431"/>
            <a:ext cx="369888" cy="369888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0" name="Rectangle 17"/>
          <p:cNvSpPr>
            <a:spLocks noChangeArrowheads="1"/>
          </p:cNvSpPr>
          <p:nvPr/>
        </p:nvSpPr>
        <p:spPr bwMode="auto">
          <a:xfrm>
            <a:off x="1671799" y="2615719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18"/>
          <p:cNvSpPr>
            <a:spLocks noChangeArrowheads="1"/>
          </p:cNvSpPr>
          <p:nvPr/>
        </p:nvSpPr>
        <p:spPr bwMode="auto">
          <a:xfrm>
            <a:off x="1928974" y="2601431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" name="Rectangle 19"/>
          <p:cNvSpPr>
            <a:spLocks noChangeArrowheads="1"/>
          </p:cNvSpPr>
          <p:nvPr/>
        </p:nvSpPr>
        <p:spPr bwMode="auto">
          <a:xfrm>
            <a:off x="1976723" y="2615719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03" name="Rectangle 22"/>
          <p:cNvSpPr>
            <a:spLocks noChangeArrowheads="1"/>
          </p:cNvSpPr>
          <p:nvPr/>
        </p:nvSpPr>
        <p:spPr bwMode="auto">
          <a:xfrm>
            <a:off x="816149" y="2601431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4" name="Rectangle 23"/>
          <p:cNvSpPr>
            <a:spLocks noChangeArrowheads="1"/>
          </p:cNvSpPr>
          <p:nvPr/>
        </p:nvSpPr>
        <p:spPr bwMode="auto">
          <a:xfrm>
            <a:off x="868660" y="2615719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05" name="Gewinkelte Verbindung 104"/>
          <p:cNvCxnSpPr>
            <a:stCxn id="106" idx="3"/>
            <a:endCxn id="99" idx="0"/>
          </p:cNvCxnSpPr>
          <p:nvPr/>
        </p:nvCxnSpPr>
        <p:spPr>
          <a:xfrm>
            <a:off x="681965" y="2389530"/>
            <a:ext cx="1062066" cy="211901"/>
          </a:xfrm>
          <a:prstGeom prst="bent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feld 105"/>
          <p:cNvSpPr txBox="1"/>
          <p:nvPr/>
        </p:nvSpPr>
        <p:spPr>
          <a:xfrm>
            <a:off x="187919" y="220486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j=1</a:t>
            </a:r>
          </a:p>
        </p:txBody>
      </p:sp>
      <p:sp>
        <p:nvSpPr>
          <p:cNvPr id="107" name="Text Box 7"/>
          <p:cNvSpPr txBox="1">
            <a:spLocks noChangeArrowheads="1"/>
          </p:cNvSpPr>
          <p:nvPr/>
        </p:nvSpPr>
        <p:spPr bwMode="auto">
          <a:xfrm>
            <a:off x="2339752" y="2515855"/>
            <a:ext cx="11320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/>
              <a:t>j</a:t>
            </a:r>
            <a:r>
              <a:rPr lang="th-TH" altLang="de-DE" baseline="-25000" dirty="0"/>
              <a:t>new</a:t>
            </a:r>
            <a:r>
              <a:rPr lang="th-TH" altLang="de-DE" dirty="0"/>
              <a:t> = </a:t>
            </a:r>
            <a:r>
              <a:rPr lang="de-DE" altLang="de-DE" dirty="0"/>
              <a:t>0</a:t>
            </a:r>
            <a:endParaRPr lang="th-TH" altLang="de-DE" dirty="0"/>
          </a:p>
        </p:txBody>
      </p:sp>
      <p:sp>
        <p:nvSpPr>
          <p:cNvPr id="108" name="Rectangle 50"/>
          <p:cNvSpPr>
            <a:spLocks noChangeArrowheads="1"/>
          </p:cNvSpPr>
          <p:nvPr/>
        </p:nvSpPr>
        <p:spPr bwMode="auto">
          <a:xfrm>
            <a:off x="1187395" y="2601430"/>
            <a:ext cx="371475" cy="376089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9" name="Rectangle 51"/>
          <p:cNvSpPr>
            <a:spLocks noChangeArrowheads="1"/>
          </p:cNvSpPr>
          <p:nvPr/>
        </p:nvSpPr>
        <p:spPr bwMode="auto">
          <a:xfrm>
            <a:off x="1306458" y="2613205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12160" y="3524815"/>
            <a:ext cx="29350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Im</a:t>
            </a:r>
            <a:r>
              <a:rPr lang="en-US" sz="2400" dirty="0"/>
              <a:t> Code </a:t>
            </a:r>
            <a:r>
              <a:rPr lang="en-US" sz="2400" dirty="0" err="1"/>
              <a:t>wird</a:t>
            </a:r>
            <a:r>
              <a:rPr lang="en-US" sz="2400" dirty="0"/>
              <a:t> F(k) </a:t>
            </a:r>
            <a:br>
              <a:rPr lang="en-US" altLang="de-DE" sz="2400" dirty="0"/>
            </a:br>
            <a:r>
              <a:rPr lang="en-US" sz="2400" dirty="0" err="1"/>
              <a:t>als</a:t>
            </a:r>
            <a:r>
              <a:rPr lang="en-US" sz="2400" dirty="0"/>
              <a:t> </a:t>
            </a:r>
            <a:r>
              <a:rPr lang="en-US" sz="2400" dirty="0" err="1"/>
              <a:t>ein</a:t>
            </a:r>
            <a:r>
              <a:rPr lang="en-US" sz="2400" dirty="0"/>
              <a:t> Feld </a:t>
            </a:r>
            <a:r>
              <a:rPr lang="en-US" sz="2400" dirty="0" err="1"/>
              <a:t>gespeichert</a:t>
            </a:r>
            <a:endParaRPr lang="de-DE" sz="2400" dirty="0"/>
          </a:p>
        </p:txBody>
      </p:sp>
      <p:sp>
        <p:nvSpPr>
          <p:cNvPr id="110" name="Rectangle 50"/>
          <p:cNvSpPr>
            <a:spLocks noChangeArrowheads="1"/>
          </p:cNvSpPr>
          <p:nvPr/>
        </p:nvSpPr>
        <p:spPr bwMode="auto">
          <a:xfrm>
            <a:off x="1187624" y="3312219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1" name="Rectangle 51"/>
          <p:cNvSpPr>
            <a:spLocks noChangeArrowheads="1"/>
          </p:cNvSpPr>
          <p:nvPr/>
        </p:nvSpPr>
        <p:spPr bwMode="auto">
          <a:xfrm>
            <a:off x="1306687" y="332650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Rectangle 52"/>
          <p:cNvSpPr>
            <a:spLocks noChangeArrowheads="1"/>
          </p:cNvSpPr>
          <p:nvPr/>
        </p:nvSpPr>
        <p:spPr bwMode="auto">
          <a:xfrm>
            <a:off x="1559099" y="331221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3" name="Rectangle 53"/>
          <p:cNvSpPr>
            <a:spLocks noChangeArrowheads="1"/>
          </p:cNvSpPr>
          <p:nvPr/>
        </p:nvSpPr>
        <p:spPr bwMode="auto">
          <a:xfrm>
            <a:off x="1676574" y="332650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0"/>
          <p:cNvSpPr>
            <a:spLocks noChangeArrowheads="1"/>
          </p:cNvSpPr>
          <p:nvPr/>
        </p:nvSpPr>
        <p:spPr bwMode="auto">
          <a:xfrm>
            <a:off x="1187624" y="4032299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5" name="Rectangle 51"/>
          <p:cNvSpPr>
            <a:spLocks noChangeArrowheads="1"/>
          </p:cNvSpPr>
          <p:nvPr/>
        </p:nvSpPr>
        <p:spPr bwMode="auto">
          <a:xfrm>
            <a:off x="1306687" y="404658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Rectangle 52"/>
          <p:cNvSpPr>
            <a:spLocks noChangeArrowheads="1"/>
          </p:cNvSpPr>
          <p:nvPr/>
        </p:nvSpPr>
        <p:spPr bwMode="auto">
          <a:xfrm>
            <a:off x="1559099" y="403229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7" name="Rectangle 53"/>
          <p:cNvSpPr>
            <a:spLocks noChangeArrowheads="1"/>
          </p:cNvSpPr>
          <p:nvPr/>
        </p:nvSpPr>
        <p:spPr bwMode="auto">
          <a:xfrm>
            <a:off x="1676574" y="404658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ectangle 54"/>
          <p:cNvSpPr>
            <a:spLocks noChangeArrowheads="1"/>
          </p:cNvSpPr>
          <p:nvPr/>
        </p:nvSpPr>
        <p:spPr bwMode="auto">
          <a:xfrm>
            <a:off x="1928987" y="4032299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9" name="Rectangle 55"/>
          <p:cNvSpPr>
            <a:spLocks noChangeArrowheads="1"/>
          </p:cNvSpPr>
          <p:nvPr/>
        </p:nvSpPr>
        <p:spPr bwMode="auto">
          <a:xfrm>
            <a:off x="2048049" y="404658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0"/>
          <p:cNvSpPr>
            <a:spLocks noChangeArrowheads="1"/>
          </p:cNvSpPr>
          <p:nvPr/>
        </p:nvSpPr>
        <p:spPr bwMode="auto">
          <a:xfrm>
            <a:off x="1187624" y="4752379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1" name="Rectangle 51"/>
          <p:cNvSpPr>
            <a:spLocks noChangeArrowheads="1"/>
          </p:cNvSpPr>
          <p:nvPr/>
        </p:nvSpPr>
        <p:spPr bwMode="auto">
          <a:xfrm>
            <a:off x="1306687" y="476666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ectangle 52"/>
          <p:cNvSpPr>
            <a:spLocks noChangeArrowheads="1"/>
          </p:cNvSpPr>
          <p:nvPr/>
        </p:nvSpPr>
        <p:spPr bwMode="auto">
          <a:xfrm>
            <a:off x="1559099" y="475237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3" name="Rectangle 53"/>
          <p:cNvSpPr>
            <a:spLocks noChangeArrowheads="1"/>
          </p:cNvSpPr>
          <p:nvPr/>
        </p:nvSpPr>
        <p:spPr bwMode="auto">
          <a:xfrm>
            <a:off x="1676574" y="476666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Rectangle 54"/>
          <p:cNvSpPr>
            <a:spLocks noChangeArrowheads="1"/>
          </p:cNvSpPr>
          <p:nvPr/>
        </p:nvSpPr>
        <p:spPr bwMode="auto">
          <a:xfrm>
            <a:off x="1928987" y="4752379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5" name="Rectangle 55"/>
          <p:cNvSpPr>
            <a:spLocks noChangeArrowheads="1"/>
          </p:cNvSpPr>
          <p:nvPr/>
        </p:nvSpPr>
        <p:spPr bwMode="auto">
          <a:xfrm>
            <a:off x="2048049" y="476666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56"/>
          <p:cNvSpPr>
            <a:spLocks noChangeArrowheads="1"/>
          </p:cNvSpPr>
          <p:nvPr/>
        </p:nvSpPr>
        <p:spPr bwMode="auto">
          <a:xfrm>
            <a:off x="2305224" y="475237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7" name="Rectangle 57"/>
          <p:cNvSpPr>
            <a:spLocks noChangeArrowheads="1"/>
          </p:cNvSpPr>
          <p:nvPr/>
        </p:nvSpPr>
        <p:spPr bwMode="auto">
          <a:xfrm>
            <a:off x="2424287" y="476666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Rectangle 50"/>
          <p:cNvSpPr>
            <a:spLocks noChangeArrowheads="1"/>
          </p:cNvSpPr>
          <p:nvPr/>
        </p:nvSpPr>
        <p:spPr bwMode="auto">
          <a:xfrm>
            <a:off x="1187624" y="5472459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9" name="Rectangle 51"/>
          <p:cNvSpPr>
            <a:spLocks noChangeArrowheads="1"/>
          </p:cNvSpPr>
          <p:nvPr/>
        </p:nvSpPr>
        <p:spPr bwMode="auto">
          <a:xfrm>
            <a:off x="1306687" y="548674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52"/>
          <p:cNvSpPr>
            <a:spLocks noChangeArrowheads="1"/>
          </p:cNvSpPr>
          <p:nvPr/>
        </p:nvSpPr>
        <p:spPr bwMode="auto">
          <a:xfrm>
            <a:off x="1559099" y="547245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1" name="Rectangle 53"/>
          <p:cNvSpPr>
            <a:spLocks noChangeArrowheads="1"/>
          </p:cNvSpPr>
          <p:nvPr/>
        </p:nvSpPr>
        <p:spPr bwMode="auto">
          <a:xfrm>
            <a:off x="1676574" y="548674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Rectangle 54"/>
          <p:cNvSpPr>
            <a:spLocks noChangeArrowheads="1"/>
          </p:cNvSpPr>
          <p:nvPr/>
        </p:nvSpPr>
        <p:spPr bwMode="auto">
          <a:xfrm>
            <a:off x="1928987" y="5472459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3" name="Rectangle 55"/>
          <p:cNvSpPr>
            <a:spLocks noChangeArrowheads="1"/>
          </p:cNvSpPr>
          <p:nvPr/>
        </p:nvSpPr>
        <p:spPr bwMode="auto">
          <a:xfrm>
            <a:off x="2048049" y="548674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Rectangle 56"/>
          <p:cNvSpPr>
            <a:spLocks noChangeArrowheads="1"/>
          </p:cNvSpPr>
          <p:nvPr/>
        </p:nvSpPr>
        <p:spPr bwMode="auto">
          <a:xfrm>
            <a:off x="2305224" y="547245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5" name="Rectangle 57"/>
          <p:cNvSpPr>
            <a:spLocks noChangeArrowheads="1"/>
          </p:cNvSpPr>
          <p:nvPr/>
        </p:nvSpPr>
        <p:spPr bwMode="auto">
          <a:xfrm>
            <a:off x="2424287" y="548674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Rectangle 58"/>
          <p:cNvSpPr>
            <a:spLocks noChangeArrowheads="1"/>
          </p:cNvSpPr>
          <p:nvPr/>
        </p:nvSpPr>
        <p:spPr bwMode="auto">
          <a:xfrm>
            <a:off x="2675112" y="5472459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7" name="Rectangle 59"/>
          <p:cNvSpPr>
            <a:spLocks noChangeArrowheads="1"/>
          </p:cNvSpPr>
          <p:nvPr/>
        </p:nvSpPr>
        <p:spPr bwMode="auto">
          <a:xfrm>
            <a:off x="2789412" y="548674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Rectangle 16"/>
          <p:cNvSpPr>
            <a:spLocks noChangeArrowheads="1"/>
          </p:cNvSpPr>
          <p:nvPr/>
        </p:nvSpPr>
        <p:spPr bwMode="auto">
          <a:xfrm>
            <a:off x="1920730" y="3312219"/>
            <a:ext cx="369888" cy="369888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9" name="Rectangle 17"/>
          <p:cNvSpPr>
            <a:spLocks noChangeArrowheads="1"/>
          </p:cNvSpPr>
          <p:nvPr/>
        </p:nvSpPr>
        <p:spPr bwMode="auto">
          <a:xfrm>
            <a:off x="2033442" y="332650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Rectangle 18"/>
          <p:cNvSpPr>
            <a:spLocks noChangeArrowheads="1"/>
          </p:cNvSpPr>
          <p:nvPr/>
        </p:nvSpPr>
        <p:spPr bwMode="auto">
          <a:xfrm>
            <a:off x="2290617" y="3312219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1" name="Rectangle 19"/>
          <p:cNvSpPr>
            <a:spLocks noChangeArrowheads="1"/>
          </p:cNvSpPr>
          <p:nvPr/>
        </p:nvSpPr>
        <p:spPr bwMode="auto">
          <a:xfrm>
            <a:off x="2338366" y="3326507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42" name="Gewinkelte Verbindung 141"/>
          <p:cNvCxnSpPr>
            <a:stCxn id="143" idx="3"/>
            <a:endCxn id="138" idx="0"/>
          </p:cNvCxnSpPr>
          <p:nvPr/>
        </p:nvCxnSpPr>
        <p:spPr>
          <a:xfrm>
            <a:off x="673558" y="3109610"/>
            <a:ext cx="1432116" cy="202609"/>
          </a:xfrm>
          <a:prstGeom prst="bent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feld 142"/>
          <p:cNvSpPr txBox="1"/>
          <p:nvPr/>
        </p:nvSpPr>
        <p:spPr>
          <a:xfrm>
            <a:off x="179512" y="292494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j=2</a:t>
            </a:r>
          </a:p>
        </p:txBody>
      </p:sp>
      <p:sp>
        <p:nvSpPr>
          <p:cNvPr id="144" name="Rectangle 16"/>
          <p:cNvSpPr>
            <a:spLocks noChangeArrowheads="1"/>
          </p:cNvSpPr>
          <p:nvPr/>
        </p:nvSpPr>
        <p:spPr bwMode="auto">
          <a:xfrm>
            <a:off x="2302337" y="4032299"/>
            <a:ext cx="369888" cy="369888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5" name="Rectangle 17"/>
          <p:cNvSpPr>
            <a:spLocks noChangeArrowheads="1"/>
          </p:cNvSpPr>
          <p:nvPr/>
        </p:nvSpPr>
        <p:spPr bwMode="auto">
          <a:xfrm>
            <a:off x="2415049" y="404658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Rectangle 18"/>
          <p:cNvSpPr>
            <a:spLocks noChangeArrowheads="1"/>
          </p:cNvSpPr>
          <p:nvPr/>
        </p:nvSpPr>
        <p:spPr bwMode="auto">
          <a:xfrm>
            <a:off x="2672224" y="4032299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7" name="Rectangle 19"/>
          <p:cNvSpPr>
            <a:spLocks noChangeArrowheads="1"/>
          </p:cNvSpPr>
          <p:nvPr/>
        </p:nvSpPr>
        <p:spPr bwMode="auto">
          <a:xfrm>
            <a:off x="2719973" y="4046587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48" name="Gewinkelte Verbindung 147"/>
          <p:cNvCxnSpPr>
            <a:stCxn id="149" idx="3"/>
            <a:endCxn id="144" idx="0"/>
          </p:cNvCxnSpPr>
          <p:nvPr/>
        </p:nvCxnSpPr>
        <p:spPr>
          <a:xfrm>
            <a:off x="673558" y="3829690"/>
            <a:ext cx="1813723" cy="202609"/>
          </a:xfrm>
          <a:prstGeom prst="bent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feld 148"/>
          <p:cNvSpPr txBox="1"/>
          <p:nvPr/>
        </p:nvSpPr>
        <p:spPr>
          <a:xfrm>
            <a:off x="179512" y="364502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j=3</a:t>
            </a:r>
          </a:p>
        </p:txBody>
      </p:sp>
      <p:sp>
        <p:nvSpPr>
          <p:cNvPr id="150" name="Rectangle 16"/>
          <p:cNvSpPr>
            <a:spLocks noChangeArrowheads="1"/>
          </p:cNvSpPr>
          <p:nvPr/>
        </p:nvSpPr>
        <p:spPr bwMode="auto">
          <a:xfrm>
            <a:off x="2678206" y="4752378"/>
            <a:ext cx="369888" cy="371506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1" name="Rectangle 17"/>
          <p:cNvSpPr>
            <a:spLocks noChangeArrowheads="1"/>
          </p:cNvSpPr>
          <p:nvPr/>
        </p:nvSpPr>
        <p:spPr bwMode="auto">
          <a:xfrm>
            <a:off x="2790918" y="4768284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18"/>
          <p:cNvSpPr>
            <a:spLocks noChangeArrowheads="1"/>
          </p:cNvSpPr>
          <p:nvPr/>
        </p:nvSpPr>
        <p:spPr bwMode="auto">
          <a:xfrm>
            <a:off x="3048093" y="4752378"/>
            <a:ext cx="371475" cy="371506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3" name="Rectangle 19"/>
          <p:cNvSpPr>
            <a:spLocks noChangeArrowheads="1"/>
          </p:cNvSpPr>
          <p:nvPr/>
        </p:nvSpPr>
        <p:spPr bwMode="auto">
          <a:xfrm>
            <a:off x="3095842" y="4768284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54" name="Gewinkelte Verbindung 153"/>
          <p:cNvCxnSpPr>
            <a:stCxn id="155" idx="3"/>
            <a:endCxn id="150" idx="0"/>
          </p:cNvCxnSpPr>
          <p:nvPr/>
        </p:nvCxnSpPr>
        <p:spPr>
          <a:xfrm>
            <a:off x="673558" y="4549770"/>
            <a:ext cx="2189592" cy="202608"/>
          </a:xfrm>
          <a:prstGeom prst="bent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feld 154"/>
          <p:cNvSpPr txBox="1"/>
          <p:nvPr/>
        </p:nvSpPr>
        <p:spPr>
          <a:xfrm>
            <a:off x="179512" y="436510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j=4</a:t>
            </a:r>
          </a:p>
        </p:txBody>
      </p:sp>
      <p:sp>
        <p:nvSpPr>
          <p:cNvPr id="156" name="Rectangle 16"/>
          <p:cNvSpPr>
            <a:spLocks noChangeArrowheads="1"/>
          </p:cNvSpPr>
          <p:nvPr/>
        </p:nvSpPr>
        <p:spPr bwMode="auto">
          <a:xfrm>
            <a:off x="3048886" y="5472459"/>
            <a:ext cx="369888" cy="369888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7" name="Rectangle 17"/>
          <p:cNvSpPr>
            <a:spLocks noChangeArrowheads="1"/>
          </p:cNvSpPr>
          <p:nvPr/>
        </p:nvSpPr>
        <p:spPr bwMode="auto">
          <a:xfrm>
            <a:off x="3161598" y="548674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Rectangle 18"/>
          <p:cNvSpPr>
            <a:spLocks noChangeArrowheads="1"/>
          </p:cNvSpPr>
          <p:nvPr/>
        </p:nvSpPr>
        <p:spPr bwMode="auto">
          <a:xfrm>
            <a:off x="3418773" y="5472459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9" name="Rectangle 19"/>
          <p:cNvSpPr>
            <a:spLocks noChangeArrowheads="1"/>
          </p:cNvSpPr>
          <p:nvPr/>
        </p:nvSpPr>
        <p:spPr bwMode="auto">
          <a:xfrm>
            <a:off x="3466522" y="5486747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60" name="Gewinkelte Verbindung 159"/>
          <p:cNvCxnSpPr>
            <a:stCxn id="161" idx="3"/>
            <a:endCxn id="156" idx="0"/>
          </p:cNvCxnSpPr>
          <p:nvPr/>
        </p:nvCxnSpPr>
        <p:spPr>
          <a:xfrm>
            <a:off x="673558" y="5269850"/>
            <a:ext cx="2560272" cy="202609"/>
          </a:xfrm>
          <a:prstGeom prst="bent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feld 160"/>
          <p:cNvSpPr txBox="1"/>
          <p:nvPr/>
        </p:nvSpPr>
        <p:spPr>
          <a:xfrm>
            <a:off x="179512" y="508518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j=5</a:t>
            </a:r>
          </a:p>
        </p:txBody>
      </p:sp>
      <p:sp>
        <p:nvSpPr>
          <p:cNvPr id="162" name="Rectangle 22"/>
          <p:cNvSpPr>
            <a:spLocks noChangeArrowheads="1"/>
          </p:cNvSpPr>
          <p:nvPr/>
        </p:nvSpPr>
        <p:spPr bwMode="auto">
          <a:xfrm>
            <a:off x="816149" y="3312218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3" name="Rectangle 23"/>
          <p:cNvSpPr>
            <a:spLocks noChangeArrowheads="1"/>
          </p:cNvSpPr>
          <p:nvPr/>
        </p:nvSpPr>
        <p:spPr bwMode="auto">
          <a:xfrm>
            <a:off x="868660" y="3326506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64" name="Rectangle 22"/>
          <p:cNvSpPr>
            <a:spLocks noChangeArrowheads="1"/>
          </p:cNvSpPr>
          <p:nvPr/>
        </p:nvSpPr>
        <p:spPr bwMode="auto">
          <a:xfrm>
            <a:off x="816149" y="4031987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5" name="Rectangle 23"/>
          <p:cNvSpPr>
            <a:spLocks noChangeArrowheads="1"/>
          </p:cNvSpPr>
          <p:nvPr/>
        </p:nvSpPr>
        <p:spPr bwMode="auto">
          <a:xfrm>
            <a:off x="868660" y="4046275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66" name="Rectangle 22"/>
          <p:cNvSpPr>
            <a:spLocks noChangeArrowheads="1"/>
          </p:cNvSpPr>
          <p:nvPr/>
        </p:nvSpPr>
        <p:spPr bwMode="auto">
          <a:xfrm>
            <a:off x="816149" y="4752378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7" name="Rectangle 23"/>
          <p:cNvSpPr>
            <a:spLocks noChangeArrowheads="1"/>
          </p:cNvSpPr>
          <p:nvPr/>
        </p:nvSpPr>
        <p:spPr bwMode="auto">
          <a:xfrm>
            <a:off x="868660" y="4766666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68" name="Rectangle 22"/>
          <p:cNvSpPr>
            <a:spLocks noChangeArrowheads="1"/>
          </p:cNvSpPr>
          <p:nvPr/>
        </p:nvSpPr>
        <p:spPr bwMode="auto">
          <a:xfrm>
            <a:off x="816149" y="5474959"/>
            <a:ext cx="371475" cy="365731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9" name="Rectangle 23"/>
          <p:cNvSpPr>
            <a:spLocks noChangeArrowheads="1"/>
          </p:cNvSpPr>
          <p:nvPr/>
        </p:nvSpPr>
        <p:spPr bwMode="auto">
          <a:xfrm>
            <a:off x="868660" y="5489247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70" name="Text Box 7"/>
          <p:cNvSpPr txBox="1">
            <a:spLocks noChangeArrowheads="1"/>
          </p:cNvSpPr>
          <p:nvPr/>
        </p:nvSpPr>
        <p:spPr bwMode="auto">
          <a:xfrm>
            <a:off x="2656687" y="3212976"/>
            <a:ext cx="11144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/>
              <a:t>j</a:t>
            </a:r>
            <a:r>
              <a:rPr lang="th-TH" altLang="de-DE" baseline="-25000" dirty="0"/>
              <a:t>new</a:t>
            </a:r>
            <a:r>
              <a:rPr lang="th-TH" altLang="de-DE" dirty="0"/>
              <a:t> = </a:t>
            </a:r>
            <a:r>
              <a:rPr lang="de-DE" altLang="de-DE" dirty="0"/>
              <a:t>0</a:t>
            </a:r>
            <a:endParaRPr lang="th-TH" altLang="de-DE" dirty="0"/>
          </a:p>
        </p:txBody>
      </p:sp>
      <p:sp>
        <p:nvSpPr>
          <p:cNvPr id="171" name="Text Box 7"/>
          <p:cNvSpPr txBox="1">
            <a:spLocks noChangeArrowheads="1"/>
          </p:cNvSpPr>
          <p:nvPr/>
        </p:nvSpPr>
        <p:spPr bwMode="auto">
          <a:xfrm>
            <a:off x="3079920" y="3933056"/>
            <a:ext cx="1114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th-TH" altLang="de-DE" dirty="0"/>
              <a:t>j</a:t>
            </a:r>
            <a:r>
              <a:rPr lang="th-TH" altLang="de-DE" baseline="-25000" dirty="0"/>
              <a:t>new</a:t>
            </a:r>
            <a:r>
              <a:rPr lang="th-TH" altLang="de-DE" dirty="0"/>
              <a:t> = </a:t>
            </a:r>
            <a:r>
              <a:rPr lang="de-DE" altLang="de-DE" dirty="0"/>
              <a:t>1</a:t>
            </a:r>
            <a:endParaRPr lang="th-TH" altLang="de-DE" dirty="0"/>
          </a:p>
        </p:txBody>
      </p:sp>
      <p:sp>
        <p:nvSpPr>
          <p:cNvPr id="172" name="Text Box 7"/>
          <p:cNvSpPr txBox="1">
            <a:spLocks noChangeArrowheads="1"/>
          </p:cNvSpPr>
          <p:nvPr/>
        </p:nvSpPr>
        <p:spPr bwMode="auto">
          <a:xfrm>
            <a:off x="3416967" y="4695527"/>
            <a:ext cx="11320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/>
              <a:t>j</a:t>
            </a:r>
            <a:r>
              <a:rPr lang="th-TH" altLang="de-DE" baseline="-25000" dirty="0"/>
              <a:t>new</a:t>
            </a:r>
            <a:r>
              <a:rPr lang="th-TH" altLang="de-DE" dirty="0"/>
              <a:t> = </a:t>
            </a:r>
            <a:r>
              <a:rPr lang="de-DE" altLang="de-DE" dirty="0"/>
              <a:t>1</a:t>
            </a:r>
            <a:endParaRPr lang="th-TH" altLang="de-DE" dirty="0"/>
          </a:p>
        </p:txBody>
      </p:sp>
      <p:sp>
        <p:nvSpPr>
          <p:cNvPr id="173" name="Text Box 7"/>
          <p:cNvSpPr txBox="1">
            <a:spLocks noChangeArrowheads="1"/>
          </p:cNvSpPr>
          <p:nvPr/>
        </p:nvSpPr>
        <p:spPr bwMode="auto">
          <a:xfrm>
            <a:off x="3779912" y="5415607"/>
            <a:ext cx="11320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/>
              <a:t>j</a:t>
            </a:r>
            <a:r>
              <a:rPr lang="th-TH" altLang="de-DE" baseline="-25000" dirty="0"/>
              <a:t>new</a:t>
            </a:r>
            <a:r>
              <a:rPr lang="th-TH" altLang="de-DE" dirty="0"/>
              <a:t> = </a:t>
            </a:r>
            <a:r>
              <a:rPr lang="de-DE" altLang="de-DE" dirty="0"/>
              <a:t>2</a:t>
            </a:r>
            <a:endParaRPr lang="th-TH" altLang="de-DE" dirty="0"/>
          </a:p>
        </p:txBody>
      </p:sp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463580"/>
              </p:ext>
            </p:extLst>
          </p:nvPr>
        </p:nvGraphicFramePr>
        <p:xfrm>
          <a:off x="4209371" y="1268760"/>
          <a:ext cx="4752000" cy="1112520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1154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69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=j-1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F(k)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4" name="Text Box 6"/>
          <p:cNvSpPr txBox="1">
            <a:spLocks noChangeArrowheads="1"/>
          </p:cNvSpPr>
          <p:nvPr/>
        </p:nvSpPr>
        <p:spPr bwMode="auto">
          <a:xfrm>
            <a:off x="200953" y="1844824"/>
            <a:ext cx="481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P:</a:t>
            </a:r>
          </a:p>
        </p:txBody>
      </p:sp>
      <p:sp>
        <p:nvSpPr>
          <p:cNvPr id="175" name="Text Box 5"/>
          <p:cNvSpPr txBox="1">
            <a:spLocks noChangeArrowheads="1"/>
          </p:cNvSpPr>
          <p:nvPr/>
        </p:nvSpPr>
        <p:spPr bwMode="auto">
          <a:xfrm>
            <a:off x="173401" y="2487131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176" name="Text Box 5"/>
          <p:cNvSpPr txBox="1">
            <a:spLocks noChangeArrowheads="1"/>
          </p:cNvSpPr>
          <p:nvPr/>
        </p:nvSpPr>
        <p:spPr bwMode="auto">
          <a:xfrm>
            <a:off x="173496" y="3237606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177" name="Text Box 5"/>
          <p:cNvSpPr txBox="1">
            <a:spLocks noChangeArrowheads="1"/>
          </p:cNvSpPr>
          <p:nvPr/>
        </p:nvSpPr>
        <p:spPr bwMode="auto">
          <a:xfrm>
            <a:off x="173471" y="3964002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178" name="Text Box 5"/>
          <p:cNvSpPr txBox="1">
            <a:spLocks noChangeArrowheads="1"/>
          </p:cNvSpPr>
          <p:nvPr/>
        </p:nvSpPr>
        <p:spPr bwMode="auto">
          <a:xfrm>
            <a:off x="173451" y="4677766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179" name="Text Box 5"/>
          <p:cNvSpPr txBox="1">
            <a:spLocks noChangeArrowheads="1"/>
          </p:cNvSpPr>
          <p:nvPr/>
        </p:nvSpPr>
        <p:spPr bwMode="auto">
          <a:xfrm>
            <a:off x="173426" y="5398268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21" name="Rechteckige Legende 20"/>
          <p:cNvSpPr/>
          <p:nvPr/>
        </p:nvSpPr>
        <p:spPr>
          <a:xfrm>
            <a:off x="4572000" y="3485036"/>
            <a:ext cx="1503958" cy="1711842"/>
          </a:xfrm>
          <a:prstGeom prst="wedgeRectCallout">
            <a:avLst>
              <a:gd name="adj1" fmla="val -76059"/>
              <a:gd name="adj2" fmla="val -9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Das erste </a:t>
            </a: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dirty="0">
                <a:solidFill>
                  <a:schemeClr val="tx1"/>
                </a:solidFill>
              </a:rPr>
              <a:t> braucht bei fortgesetzter Suche nicht überprüft zu werden!</a:t>
            </a:r>
          </a:p>
        </p:txBody>
      </p:sp>
      <p:sp>
        <p:nvSpPr>
          <p:cNvPr id="180" name="Rechteckige Legende 179"/>
          <p:cNvSpPr/>
          <p:nvPr/>
        </p:nvSpPr>
        <p:spPr>
          <a:xfrm>
            <a:off x="5076056" y="5501269"/>
            <a:ext cx="3816424" cy="592027"/>
          </a:xfrm>
          <a:prstGeom prst="wedgeRectCallout">
            <a:avLst>
              <a:gd name="adj1" fmla="val -56972"/>
              <a:gd name="adj2" fmla="val -288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dirty="0">
                <a:solidFill>
                  <a:schemeClr val="tx1"/>
                </a:solidFill>
              </a:rPr>
              <a:t> und </a:t>
            </a: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dirty="0">
                <a:solidFill>
                  <a:schemeClr val="tx1"/>
                </a:solidFill>
              </a:rPr>
              <a:t> braucht bei fortgesetzter Suche nicht überprüft zu werden!</a:t>
            </a:r>
          </a:p>
        </p:txBody>
      </p:sp>
      <p:sp>
        <p:nvSpPr>
          <p:cNvPr id="181" name="Rechteckige Legende 180"/>
          <p:cNvSpPr/>
          <p:nvPr/>
        </p:nvSpPr>
        <p:spPr>
          <a:xfrm>
            <a:off x="4572000" y="3485036"/>
            <a:ext cx="1503958" cy="1711842"/>
          </a:xfrm>
          <a:prstGeom prst="wedgeRectCallout">
            <a:avLst>
              <a:gd name="adj1" fmla="val -59339"/>
              <a:gd name="adj2" fmla="val 32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Das erste </a:t>
            </a: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dirty="0">
                <a:solidFill>
                  <a:schemeClr val="tx1"/>
                </a:solidFill>
              </a:rPr>
              <a:t> braucht bei fortgesetzter Suche nicht überprüft zu werden!</a:t>
            </a:r>
          </a:p>
        </p:txBody>
      </p:sp>
    </p:spTree>
    <p:extLst>
      <p:ext uri="{BB962C8B-B14F-4D97-AF65-F5344CB8AC3E}">
        <p14:creationId xmlns:p14="http://schemas.microsoft.com/office/powerpoint/2010/main" val="39336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99" grpId="0" animBg="1"/>
      <p:bldP spid="100" grpId="0"/>
      <p:bldP spid="101" grpId="0" animBg="1"/>
      <p:bldP spid="102" grpId="0"/>
      <p:bldP spid="103" grpId="0" animBg="1"/>
      <p:bldP spid="104" grpId="0"/>
      <p:bldP spid="106" grpId="0"/>
      <p:bldP spid="107" grpId="0"/>
      <p:bldP spid="108" grpId="0" animBg="1"/>
      <p:bldP spid="109" grpId="0"/>
      <p:bldP spid="12" grpId="0"/>
      <p:bldP spid="110" grpId="0" animBg="1"/>
      <p:bldP spid="111" grpId="0"/>
      <p:bldP spid="112" grpId="0" animBg="1"/>
      <p:bldP spid="113" grpId="0"/>
      <p:bldP spid="114" grpId="0" animBg="1"/>
      <p:bldP spid="115" grpId="0"/>
      <p:bldP spid="116" grpId="0" animBg="1"/>
      <p:bldP spid="117" grpId="0"/>
      <p:bldP spid="118" grpId="0" animBg="1"/>
      <p:bldP spid="119" grpId="0"/>
      <p:bldP spid="120" grpId="0" animBg="1"/>
      <p:bldP spid="121" grpId="0"/>
      <p:bldP spid="122" grpId="0" animBg="1"/>
      <p:bldP spid="123" grpId="0"/>
      <p:bldP spid="124" grpId="0" animBg="1"/>
      <p:bldP spid="125" grpId="0"/>
      <p:bldP spid="126" grpId="0" animBg="1"/>
      <p:bldP spid="127" grpId="0"/>
      <p:bldP spid="128" grpId="0" animBg="1"/>
      <p:bldP spid="129" grpId="0"/>
      <p:bldP spid="130" grpId="0" animBg="1"/>
      <p:bldP spid="131" grpId="0"/>
      <p:bldP spid="132" grpId="0" animBg="1"/>
      <p:bldP spid="133" grpId="0"/>
      <p:bldP spid="134" grpId="0" animBg="1"/>
      <p:bldP spid="135" grpId="0"/>
      <p:bldP spid="136" grpId="0" animBg="1"/>
      <p:bldP spid="137" grpId="0"/>
      <p:bldP spid="138" grpId="0" animBg="1"/>
      <p:bldP spid="139" grpId="0"/>
      <p:bldP spid="140" grpId="0" animBg="1"/>
      <p:bldP spid="141" grpId="0"/>
      <p:bldP spid="143" grpId="0"/>
      <p:bldP spid="144" grpId="0" animBg="1"/>
      <p:bldP spid="145" grpId="0"/>
      <p:bldP spid="146" grpId="0" animBg="1"/>
      <p:bldP spid="147" grpId="0"/>
      <p:bldP spid="149" grpId="0"/>
      <p:bldP spid="150" grpId="0" animBg="1"/>
      <p:bldP spid="151" grpId="0"/>
      <p:bldP spid="152" grpId="0" animBg="1"/>
      <p:bldP spid="153" grpId="0"/>
      <p:bldP spid="155" grpId="0"/>
      <p:bldP spid="156" grpId="0" animBg="1"/>
      <p:bldP spid="157" grpId="0"/>
      <p:bldP spid="158" grpId="0" animBg="1"/>
      <p:bldP spid="159" grpId="0"/>
      <p:bldP spid="161" grpId="0"/>
      <p:bldP spid="162" grpId="0" animBg="1"/>
      <p:bldP spid="163" grpId="0"/>
      <p:bldP spid="164" grpId="0" animBg="1"/>
      <p:bldP spid="165" grpId="0"/>
      <p:bldP spid="166" grpId="0" animBg="1"/>
      <p:bldP spid="167" grpId="0"/>
      <p:bldP spid="168" grpId="0" animBg="1"/>
      <p:bldP spid="169" grpId="0"/>
      <p:bldP spid="170" grpId="0"/>
      <p:bldP spid="171" grpId="0"/>
      <p:bldP spid="172" grpId="0"/>
      <p:bldP spid="173" grpId="0"/>
      <p:bldP spid="175" grpId="0"/>
      <p:bldP spid="176" grpId="0"/>
      <p:bldP spid="177" grpId="0"/>
      <p:bldP spid="178" grpId="0"/>
      <p:bldP spid="179" grpId="0"/>
      <p:bldP spid="21" grpId="0" animBg="1"/>
      <p:bldP spid="180" grpId="0" animBg="1"/>
      <p:bldP spid="1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p:sp>
        <p:nvSpPr>
          <p:cNvPr id="5" name="Rectangle 40"/>
          <p:cNvSpPr>
            <a:spLocks noChangeArrowheads="1"/>
          </p:cNvSpPr>
          <p:nvPr/>
        </p:nvSpPr>
        <p:spPr bwMode="auto">
          <a:xfrm>
            <a:off x="266700" y="1268760"/>
            <a:ext cx="8610600" cy="47244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6" name="Grafik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497360"/>
            <a:ext cx="7772400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487613" y="5307360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0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87613" y="4850160"/>
            <a:ext cx="479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3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967038" y="5307360"/>
            <a:ext cx="477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1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967038" y="4850160"/>
            <a:ext cx="4778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4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008188" y="4850160"/>
            <a:ext cx="479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2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528763" y="4850160"/>
            <a:ext cx="479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1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050925" y="4850160"/>
            <a:ext cx="477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0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19100" y="4850160"/>
            <a:ext cx="6318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 b="1" i="1"/>
              <a:t>k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2008188" y="5307360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1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528763" y="5307360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0</a:t>
            </a: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1050925" y="5307360"/>
            <a:ext cx="477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0</a:t>
            </a: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419100" y="5307360"/>
            <a:ext cx="631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 b="1" i="1"/>
              <a:t>F</a:t>
            </a:r>
            <a:r>
              <a:rPr lang="en-US" altLang="de-DE" sz="1800"/>
              <a:t>(</a:t>
            </a:r>
            <a:r>
              <a:rPr lang="en-US" altLang="de-DE" sz="1800" b="1" i="1"/>
              <a:t>k</a:t>
            </a:r>
            <a:r>
              <a:rPr lang="en-US" altLang="de-DE" sz="1800"/>
              <a:t>)</a:t>
            </a: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419100" y="4850160"/>
            <a:ext cx="2971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419100" y="5764560"/>
            <a:ext cx="2971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>
            <a:off x="419100" y="4850160"/>
            <a:ext cx="0" cy="914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1528763" y="485016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>
            <a:off x="2008188" y="485016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>
            <a:off x="2487613" y="485016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5" name="Line 32"/>
          <p:cNvSpPr>
            <a:spLocks noChangeShapeType="1"/>
          </p:cNvSpPr>
          <p:nvPr/>
        </p:nvSpPr>
        <p:spPr bwMode="auto">
          <a:xfrm>
            <a:off x="3390900" y="4850160"/>
            <a:ext cx="0" cy="914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>
            <a:off x="1050925" y="4850160"/>
            <a:ext cx="0" cy="914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7" name="Line 35"/>
          <p:cNvSpPr>
            <a:spLocks noChangeShapeType="1"/>
          </p:cNvSpPr>
          <p:nvPr/>
        </p:nvSpPr>
        <p:spPr bwMode="auto">
          <a:xfrm>
            <a:off x="419100" y="5215285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8" name="Line 37"/>
          <p:cNvSpPr>
            <a:spLocks noChangeShapeType="1"/>
          </p:cNvSpPr>
          <p:nvPr/>
        </p:nvSpPr>
        <p:spPr bwMode="auto">
          <a:xfrm>
            <a:off x="2967038" y="485016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452438" y="1421160"/>
            <a:ext cx="5000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T:</a:t>
            </a:r>
          </a:p>
        </p:txBody>
      </p:sp>
      <p:sp>
        <p:nvSpPr>
          <p:cNvPr id="30" name="Text Box 39"/>
          <p:cNvSpPr txBox="1">
            <a:spLocks noChangeArrowheads="1"/>
          </p:cNvSpPr>
          <p:nvPr/>
        </p:nvSpPr>
        <p:spPr bwMode="auto">
          <a:xfrm>
            <a:off x="504825" y="2183160"/>
            <a:ext cx="481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P: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635896" y="2268228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F(4)=1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5004048" y="296882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F(0)=0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5417783" y="3760912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F(3)=0</a:t>
            </a:r>
          </a:p>
        </p:txBody>
      </p:sp>
      <p:sp>
        <p:nvSpPr>
          <p:cNvPr id="3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403648" y="1958224"/>
            <a:ext cx="2108269" cy="307777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0      1        2        3       4       5   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2843808" y="2689175"/>
            <a:ext cx="2108269" cy="307777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0      1        2        3       4       5  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3255819" y="3429000"/>
            <a:ext cx="2108269" cy="307777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0      1        2        3       4       5   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4729999" y="4171760"/>
            <a:ext cx="2108269" cy="307777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0      1        2        3       4       5   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5091364" y="4926696"/>
            <a:ext cx="2108269" cy="307777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0      1        2        3       4       5   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6876256" y="4120952"/>
            <a:ext cx="18879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+mn-lt"/>
                <a:cs typeface="Times New Roman" panose="02020603050405020304" pitchFamily="18" charset="0"/>
              </a:rPr>
              <a:t>Kein </a:t>
            </a:r>
            <a:r>
              <a:rPr lang="de-DE" dirty="0" err="1">
                <a:latin typeface="+mn-lt"/>
                <a:cs typeface="Times New Roman" panose="02020603050405020304" pitchFamily="18" charset="0"/>
              </a:rPr>
              <a:t>übereinstim</a:t>
            </a:r>
            <a:r>
              <a:rPr lang="de-DE" dirty="0">
                <a:latin typeface="+mn-lt"/>
                <a:cs typeface="Times New Roman" panose="02020603050405020304" pitchFamily="18" charset="0"/>
              </a:rPr>
              <a:t>-</a:t>
            </a:r>
            <a:br>
              <a:rPr lang="de-DE" dirty="0">
                <a:latin typeface="+mn-lt"/>
                <a:cs typeface="Times New Roman" panose="02020603050405020304" pitchFamily="18" charset="0"/>
              </a:rPr>
            </a:br>
            <a:r>
              <a:rPr lang="de-DE" dirty="0" err="1">
                <a:latin typeface="+mn-lt"/>
                <a:cs typeface="Times New Roman" panose="02020603050405020304" pitchFamily="18" charset="0"/>
              </a:rPr>
              <a:t>mendes</a:t>
            </a:r>
            <a:r>
              <a:rPr lang="de-DE" dirty="0">
                <a:latin typeface="+mn-lt"/>
                <a:cs typeface="Times New Roman" panose="02020603050405020304" pitchFamily="18" charset="0"/>
              </a:rPr>
              <a:t> Zeichen</a:t>
            </a:r>
            <a:br>
              <a:rPr lang="de-DE" dirty="0">
                <a:latin typeface="+mn-lt"/>
                <a:cs typeface="Times New Roman" panose="02020603050405020304" pitchFamily="18" charset="0"/>
              </a:rPr>
            </a:b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i:=i+1</a:t>
            </a:r>
          </a:p>
        </p:txBody>
      </p:sp>
    </p:spTree>
    <p:extLst>
      <p:ext uri="{BB962C8B-B14F-4D97-AF65-F5344CB8AC3E}">
        <p14:creationId xmlns:p14="http://schemas.microsoft.com/office/powerpoint/2010/main" val="227667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Unterschiede im Code zum </a:t>
            </a:r>
            <a:r>
              <a:rPr lang="de-DE" sz="2800" dirty="0" err="1"/>
              <a:t>Brute</a:t>
            </a:r>
            <a:r>
              <a:rPr lang="de-DE" sz="2800" dirty="0"/>
              <a:t>-Force-Algorithmus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Knuth-Morris-Pratt Ansatz modifiziert den </a:t>
            </a:r>
            <a:r>
              <a:rPr lang="de-DE" dirty="0" err="1"/>
              <a:t>Brute</a:t>
            </a:r>
            <a:r>
              <a:rPr lang="de-DE" dirty="0"/>
              <a:t>-Force-Algorithmus</a:t>
            </a:r>
          </a:p>
          <a:p>
            <a:r>
              <a:rPr lang="de-DE" dirty="0"/>
              <a:t>Falls keine Übereinstimmung bei </a:t>
            </a:r>
            <a:r>
              <a:rPr lang="de-DE" dirty="0">
                <a:solidFill>
                  <a:srgbClr val="3C8C93"/>
                </a:solidFill>
              </a:rPr>
              <a:t>P[j]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(d.h. </a:t>
            </a:r>
            <a:r>
              <a:rPr lang="de-DE" dirty="0">
                <a:solidFill>
                  <a:srgbClr val="3C8C93"/>
                </a:solidFill>
              </a:rPr>
              <a:t>P[j] ≠ T[i]</a:t>
            </a:r>
            <a:r>
              <a:rPr lang="de-DE" dirty="0"/>
              <a:t>), dann </a:t>
            </a:r>
            <a:br>
              <a:rPr lang="de-DE" dirty="0"/>
            </a:br>
            <a:r>
              <a:rPr lang="de-DE" dirty="0"/>
              <a:t>  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:= j-1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   </a:t>
            </a:r>
            <a:r>
              <a:rPr lang="de-DE" dirty="0" err="1">
                <a:solidFill>
                  <a:srgbClr val="3C8C93"/>
                </a:solidFill>
              </a:rPr>
              <a:t>j</a:t>
            </a:r>
            <a:r>
              <a:rPr lang="de-DE" dirty="0">
                <a:solidFill>
                  <a:srgbClr val="3C8C93"/>
                </a:solidFill>
              </a:rPr>
              <a:t> := F(k)</a:t>
            </a:r>
            <a:r>
              <a:rPr lang="de-DE" dirty="0"/>
              <a:t>;     // berechne neues </a:t>
            </a:r>
            <a:r>
              <a:rPr lang="de-DE" dirty="0">
                <a:solidFill>
                  <a:srgbClr val="3C8C93"/>
                </a:solidFill>
              </a:rPr>
              <a:t>j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463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6E4-C8FF-AC49-8EF6-082450278B3B}" type="slidenum">
              <a:rPr lang="de-DE"/>
              <a:pPr/>
              <a:t>16</a:t>
            </a:fld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Verfahren Knuth-Morris-Pratt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000" dirty="0" err="1"/>
              <a:t>Procedure</a:t>
            </a:r>
            <a:r>
              <a:rPr lang="de-DE" sz="2000" dirty="0"/>
              <a:t> </a:t>
            </a:r>
            <a:r>
              <a:rPr lang="de-DE" sz="2000" dirty="0" err="1">
                <a:solidFill>
                  <a:schemeClr val="accent2"/>
                </a:solidFill>
              </a:rPr>
              <a:t>KMPsearch</a:t>
            </a:r>
            <a:r>
              <a:rPr lang="de-DE" sz="2000" dirty="0"/>
              <a:t>(</a:t>
            </a:r>
            <a:r>
              <a:rPr lang="de-DE" sz="2000" dirty="0" err="1">
                <a:solidFill>
                  <a:schemeClr val="hlink"/>
                </a:solidFill>
              </a:rPr>
              <a:t>text</a:t>
            </a:r>
            <a:r>
              <a:rPr lang="de-DE" sz="2000" dirty="0">
                <a:solidFill>
                  <a:schemeClr val="hlink"/>
                </a:solidFill>
              </a:rPr>
              <a:t>, </a:t>
            </a:r>
            <a:r>
              <a:rPr lang="de-DE" sz="2000" dirty="0" err="1">
                <a:solidFill>
                  <a:schemeClr val="hlink"/>
                </a:solidFill>
              </a:rPr>
              <a:t>pattern</a:t>
            </a:r>
            <a:r>
              <a:rPr lang="de-DE" sz="2000" dirty="0"/>
              <a:t>: </a:t>
            </a:r>
            <a:r>
              <a:rPr lang="de-DE" sz="2000" dirty="0">
                <a:solidFill>
                  <a:schemeClr val="hlink"/>
                </a:solidFill>
              </a:rPr>
              <a:t>String</a:t>
            </a:r>
            <a:r>
              <a:rPr lang="de-DE" sz="2000" dirty="0"/>
              <a:t>): Integer</a:t>
            </a:r>
            <a:br>
              <a:rPr lang="de-DE" sz="2000" dirty="0"/>
            </a:br>
            <a:r>
              <a:rPr lang="de-DE" sz="2000" dirty="0" err="1">
                <a:solidFill>
                  <a:schemeClr val="hlink"/>
                </a:solidFill>
              </a:rPr>
              <a:t>n</a:t>
            </a:r>
            <a:r>
              <a:rPr lang="de-DE" sz="2000" dirty="0">
                <a:solidFill>
                  <a:schemeClr val="hlink"/>
                </a:solidFill>
              </a:rPr>
              <a:t> := </a:t>
            </a:r>
            <a:r>
              <a:rPr lang="de-DE" sz="2000" dirty="0" err="1">
                <a:solidFill>
                  <a:schemeClr val="hlink"/>
                </a:solidFill>
              </a:rPr>
              <a:t>length</a:t>
            </a:r>
            <a:r>
              <a:rPr lang="de-DE" sz="2000" dirty="0">
                <a:solidFill>
                  <a:schemeClr val="hlink"/>
                </a:solidFill>
              </a:rPr>
              <a:t>(</a:t>
            </a:r>
            <a:r>
              <a:rPr lang="de-DE" sz="2000" dirty="0" err="1">
                <a:solidFill>
                  <a:schemeClr val="hlink"/>
                </a:solidFill>
              </a:rPr>
              <a:t>text</a:t>
            </a:r>
            <a:r>
              <a:rPr lang="de-DE" sz="2000" dirty="0">
                <a:solidFill>
                  <a:schemeClr val="hlink"/>
                </a:solidFill>
              </a:rPr>
              <a:t>); m := </a:t>
            </a:r>
            <a:r>
              <a:rPr lang="de-DE" sz="2000" dirty="0" err="1">
                <a:solidFill>
                  <a:schemeClr val="hlink"/>
                </a:solidFill>
              </a:rPr>
              <a:t>length</a:t>
            </a:r>
            <a:r>
              <a:rPr lang="de-DE" sz="2000" dirty="0">
                <a:solidFill>
                  <a:schemeClr val="hlink"/>
                </a:solidFill>
              </a:rPr>
              <a:t>(</a:t>
            </a:r>
            <a:r>
              <a:rPr lang="de-DE" sz="2000" dirty="0" err="1">
                <a:solidFill>
                  <a:schemeClr val="hlink"/>
                </a:solidFill>
              </a:rPr>
              <a:t>pattern</a:t>
            </a:r>
            <a:r>
              <a:rPr lang="de-DE" sz="2000" dirty="0">
                <a:solidFill>
                  <a:schemeClr val="hlink"/>
                </a:solidFill>
              </a:rPr>
              <a:t>) </a:t>
            </a:r>
            <a:br>
              <a:rPr lang="de-DE" sz="2000" dirty="0"/>
            </a:br>
            <a:r>
              <a:rPr lang="de-DE" sz="2000" dirty="0">
                <a:solidFill>
                  <a:srgbClr val="3C8C93"/>
                </a:solidFill>
              </a:rPr>
              <a:t>F[] := </a:t>
            </a:r>
            <a:r>
              <a:rPr lang="de-DE" sz="2000" dirty="0" err="1">
                <a:solidFill>
                  <a:schemeClr val="accent2">
                    <a:lumMod val="75000"/>
                  </a:schemeClr>
                </a:solidFill>
              </a:rPr>
              <a:t>computeF</a:t>
            </a:r>
            <a:r>
              <a:rPr lang="de-DE" sz="2000" dirty="0">
                <a:solidFill>
                  <a:srgbClr val="3C8C93"/>
                </a:solidFill>
              </a:rPr>
              <a:t>(</a:t>
            </a:r>
            <a:r>
              <a:rPr lang="de-DE" sz="2000" dirty="0" err="1">
                <a:solidFill>
                  <a:srgbClr val="3C8C93"/>
                </a:solidFill>
              </a:rPr>
              <a:t>pattern</a:t>
            </a:r>
            <a:r>
              <a:rPr lang="de-DE" sz="2000" dirty="0">
                <a:solidFill>
                  <a:srgbClr val="3C8C93"/>
                </a:solidFill>
              </a:rPr>
              <a:t>)</a:t>
            </a:r>
            <a:br>
              <a:rPr lang="de-DE" sz="2000" dirty="0"/>
            </a:br>
            <a:r>
              <a:rPr lang="de-DE" sz="2000" dirty="0">
                <a:solidFill>
                  <a:srgbClr val="3C8C93"/>
                </a:solidFill>
              </a:rPr>
              <a:t>i := 0; </a:t>
            </a:r>
            <a:r>
              <a:rPr lang="de-DE" sz="2000" dirty="0" err="1">
                <a:solidFill>
                  <a:srgbClr val="3C8C93"/>
                </a:solidFill>
              </a:rPr>
              <a:t>j</a:t>
            </a:r>
            <a:r>
              <a:rPr lang="de-DE" sz="2000" dirty="0">
                <a:solidFill>
                  <a:srgbClr val="3C8C93"/>
                </a:solidFill>
              </a:rPr>
              <a:t> := 0</a:t>
            </a:r>
            <a:br>
              <a:rPr lang="de-DE" sz="2000" dirty="0"/>
            </a:br>
            <a:r>
              <a:rPr lang="de-DE" sz="2000" dirty="0" err="1"/>
              <a:t>while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i&lt;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/>
              <a:t>do    </a:t>
            </a:r>
            <a:r>
              <a:rPr lang="de-DE" sz="2000" dirty="0">
                <a:solidFill>
                  <a:srgbClr val="FF0000"/>
                </a:solidFill>
              </a:rPr>
              <a:t>// passende Teilkette </a:t>
            </a:r>
            <a:br>
              <a:rPr lang="de-DE" sz="2000" dirty="0"/>
            </a:br>
            <a:r>
              <a:rPr lang="de-DE" sz="2000" dirty="0"/>
              <a:t>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3C8C93"/>
                </a:solidFill>
              </a:rPr>
              <a:t>pattern</a:t>
            </a:r>
            <a:r>
              <a:rPr lang="de-DE" sz="2000" dirty="0">
                <a:solidFill>
                  <a:srgbClr val="3C8C93"/>
                </a:solidFill>
              </a:rPr>
              <a:t>[</a:t>
            </a:r>
            <a:r>
              <a:rPr lang="de-DE" sz="2000" dirty="0" err="1">
                <a:solidFill>
                  <a:srgbClr val="3C8C93"/>
                </a:solidFill>
              </a:rPr>
              <a:t>j</a:t>
            </a:r>
            <a:r>
              <a:rPr lang="de-DE" sz="2000" dirty="0">
                <a:solidFill>
                  <a:srgbClr val="3C8C93"/>
                </a:solidFill>
              </a:rPr>
              <a:t>] </a:t>
            </a:r>
            <a:r>
              <a:rPr lang="de-DE" sz="2000" dirty="0">
                <a:solidFill>
                  <a:schemeClr val="hlink"/>
                </a:solidFill>
              </a:rPr>
              <a:t>= </a:t>
            </a:r>
            <a:r>
              <a:rPr lang="de-DE" sz="2000" dirty="0" err="1">
                <a:solidFill>
                  <a:schemeClr val="hlink"/>
                </a:solidFill>
              </a:rPr>
              <a:t>text</a:t>
            </a:r>
            <a:r>
              <a:rPr lang="de-DE" sz="2000" dirty="0">
                <a:solidFill>
                  <a:schemeClr val="hlink"/>
                </a:solidFill>
              </a:rPr>
              <a:t>[i] </a:t>
            </a:r>
            <a:r>
              <a:rPr lang="de-DE" sz="2000" dirty="0" err="1"/>
              <a:t>then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/>
              <a:t>   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3C8C93"/>
                </a:solidFill>
              </a:rPr>
              <a:t>j</a:t>
            </a:r>
            <a:r>
              <a:rPr lang="de-DE" sz="2000" dirty="0">
                <a:solidFill>
                  <a:srgbClr val="3C8C93"/>
                </a:solidFill>
              </a:rPr>
              <a:t> = m - 1</a:t>
            </a:r>
            <a:r>
              <a:rPr lang="de-DE" sz="2000" dirty="0">
                <a:solidFill>
                  <a:schemeClr val="hlink"/>
                </a:solidFill>
              </a:rPr>
              <a:t> </a:t>
            </a:r>
            <a:r>
              <a:rPr lang="de-DE" sz="2000" dirty="0" err="1"/>
              <a:t>then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/>
              <a:t>          </a:t>
            </a:r>
            <a:r>
              <a:rPr lang="de-DE" sz="2000" dirty="0" err="1"/>
              <a:t>return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3C8C93"/>
                </a:solidFill>
              </a:rPr>
              <a:t>i – m + 1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FF0000"/>
                </a:solidFill>
              </a:rPr>
              <a:t>// erfolgreiche Suche</a:t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>
                <a:solidFill>
                  <a:srgbClr val="3C8C93"/>
                </a:solidFill>
              </a:rPr>
              <a:t>       i := i + 1</a:t>
            </a:r>
            <a:br>
              <a:rPr lang="de-DE" sz="2000" dirty="0">
                <a:solidFill>
                  <a:srgbClr val="3C8C93"/>
                </a:solidFill>
              </a:rPr>
            </a:br>
            <a:r>
              <a:rPr lang="de-DE" sz="2000" dirty="0">
                <a:solidFill>
                  <a:srgbClr val="3C8C93"/>
                </a:solidFill>
              </a:rPr>
              <a:t>       </a:t>
            </a:r>
            <a:r>
              <a:rPr lang="de-DE" sz="2000" dirty="0" err="1">
                <a:solidFill>
                  <a:srgbClr val="3C8C93"/>
                </a:solidFill>
              </a:rPr>
              <a:t>j</a:t>
            </a:r>
            <a:r>
              <a:rPr lang="de-DE" sz="2000" dirty="0">
                <a:solidFill>
                  <a:srgbClr val="3C8C93"/>
                </a:solidFill>
              </a:rPr>
              <a:t> := </a:t>
            </a:r>
            <a:r>
              <a:rPr lang="de-DE" sz="2000" dirty="0" err="1">
                <a:solidFill>
                  <a:srgbClr val="3C8C93"/>
                </a:solidFill>
              </a:rPr>
              <a:t>j</a:t>
            </a:r>
            <a:r>
              <a:rPr lang="de-DE" sz="2000" dirty="0">
                <a:solidFill>
                  <a:srgbClr val="3C8C93"/>
                </a:solidFill>
              </a:rPr>
              <a:t> + 1</a:t>
            </a:r>
          </a:p>
          <a:p>
            <a:pPr>
              <a:buFontTx/>
              <a:buNone/>
            </a:pPr>
            <a:r>
              <a:rPr lang="de-DE" sz="2000" dirty="0">
                <a:solidFill>
                  <a:srgbClr val="3C8C93"/>
                </a:solidFill>
              </a:rPr>
              <a:t>          </a:t>
            </a:r>
            <a:r>
              <a:rPr lang="de-DE" sz="2000" dirty="0" err="1"/>
              <a:t>else</a:t>
            </a:r>
            <a:r>
              <a:rPr lang="de-DE" sz="2000" dirty="0"/>
              <a:t> </a:t>
            </a:r>
            <a:r>
              <a:rPr lang="de-DE" sz="2000" dirty="0" err="1"/>
              <a:t>if</a:t>
            </a:r>
            <a:r>
              <a:rPr lang="de-DE" sz="2000" dirty="0">
                <a:solidFill>
                  <a:srgbClr val="3C8C93"/>
                </a:solidFill>
              </a:rPr>
              <a:t> </a:t>
            </a:r>
            <a:r>
              <a:rPr lang="de-DE" sz="2000" dirty="0" err="1">
                <a:solidFill>
                  <a:srgbClr val="3C8C93"/>
                </a:solidFill>
              </a:rPr>
              <a:t>j</a:t>
            </a:r>
            <a:r>
              <a:rPr lang="de-DE" sz="2000" dirty="0">
                <a:solidFill>
                  <a:srgbClr val="3C8C93"/>
                </a:solidFill>
              </a:rPr>
              <a:t> &gt; 0 </a:t>
            </a:r>
            <a:r>
              <a:rPr lang="de-DE" sz="2000" dirty="0" err="1">
                <a:solidFill>
                  <a:srgbClr val="000000"/>
                </a:solidFill>
              </a:rPr>
              <a:t>then</a:t>
            </a:r>
            <a:endParaRPr lang="de-DE" sz="2000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de-DE" sz="2000" dirty="0">
                <a:solidFill>
                  <a:srgbClr val="3C8C93"/>
                </a:solidFill>
              </a:rPr>
              <a:t>                        </a:t>
            </a:r>
            <a:r>
              <a:rPr lang="de-DE" sz="2000" dirty="0" err="1">
                <a:solidFill>
                  <a:srgbClr val="3C8C93"/>
                </a:solidFill>
              </a:rPr>
              <a:t>j</a:t>
            </a:r>
            <a:r>
              <a:rPr lang="de-DE" sz="2000" dirty="0">
                <a:solidFill>
                  <a:srgbClr val="3C8C93"/>
                </a:solidFill>
              </a:rPr>
              <a:t> := F[</a:t>
            </a:r>
            <a:r>
              <a:rPr lang="de-DE" sz="2000" dirty="0" err="1">
                <a:solidFill>
                  <a:srgbClr val="3C8C93"/>
                </a:solidFill>
              </a:rPr>
              <a:t>j</a:t>
            </a:r>
            <a:r>
              <a:rPr lang="de-DE" sz="2000" dirty="0">
                <a:solidFill>
                  <a:srgbClr val="3C8C93"/>
                </a:solidFill>
              </a:rPr>
              <a:t> – 1]</a:t>
            </a:r>
          </a:p>
          <a:p>
            <a:pPr>
              <a:buFontTx/>
              <a:buNone/>
            </a:pPr>
            <a:r>
              <a:rPr lang="de-DE" sz="2000" dirty="0">
                <a:solidFill>
                  <a:srgbClr val="3C8C93"/>
                </a:solidFill>
              </a:rPr>
              <a:t>                   </a:t>
            </a:r>
            <a:r>
              <a:rPr lang="de-DE" sz="2000" dirty="0" err="1">
                <a:solidFill>
                  <a:srgbClr val="000000"/>
                </a:solidFill>
              </a:rPr>
              <a:t>else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>
                <a:solidFill>
                  <a:srgbClr val="3C8C93"/>
                </a:solidFill>
              </a:rPr>
              <a:t>i := i + 1</a:t>
            </a:r>
          </a:p>
          <a:p>
            <a:pPr>
              <a:buFontTx/>
              <a:buNone/>
            </a:pPr>
            <a:r>
              <a:rPr lang="de-DE" sz="2000" dirty="0"/>
              <a:t>       </a:t>
            </a:r>
            <a:r>
              <a:rPr lang="de-DE" sz="2000" dirty="0" err="1"/>
              <a:t>return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3C8C93"/>
                </a:solidFill>
              </a:rPr>
              <a:t>-1 </a:t>
            </a:r>
            <a:r>
              <a:rPr lang="de-DE" sz="2000" dirty="0">
                <a:solidFill>
                  <a:srgbClr val="FF0000"/>
                </a:solidFill>
              </a:rPr>
              <a:t>// erfolglose Suche</a:t>
            </a:r>
            <a:endParaRPr lang="de-DE" sz="2000" dirty="0">
              <a:solidFill>
                <a:schemeClr val="hlink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971600" y="2924944"/>
            <a:ext cx="0" cy="2376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971600" y="5301208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544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6E4-C8FF-AC49-8EF6-082450278B3B}" type="slidenum">
              <a:rPr lang="de-DE"/>
              <a:pPr/>
              <a:t>17</a:t>
            </a:fld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Fehlerfunktion </a:t>
            </a:r>
            <a:r>
              <a:rPr lang="de-DE" dirty="0" err="1"/>
              <a:t>computeF</a:t>
            </a:r>
            <a:endParaRPr lang="de-DE" dirty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1800" dirty="0" err="1"/>
              <a:t>function</a:t>
            </a:r>
            <a:r>
              <a:rPr lang="de-DE" sz="1800" dirty="0"/>
              <a:t> </a:t>
            </a:r>
            <a:r>
              <a:rPr lang="de-DE" sz="1800" dirty="0" err="1">
                <a:solidFill>
                  <a:schemeClr val="accent2"/>
                </a:solidFill>
              </a:rPr>
              <a:t>computeF</a:t>
            </a:r>
            <a:r>
              <a:rPr lang="de-DE" sz="1800" dirty="0"/>
              <a:t>(</a:t>
            </a:r>
            <a:r>
              <a:rPr lang="de-DE" sz="1800" dirty="0" err="1">
                <a:solidFill>
                  <a:schemeClr val="hlink"/>
                </a:solidFill>
              </a:rPr>
              <a:t>pattern</a:t>
            </a:r>
            <a:r>
              <a:rPr lang="de-DE" sz="1800" dirty="0"/>
              <a:t>: </a:t>
            </a:r>
            <a:r>
              <a:rPr lang="de-DE" sz="1800" dirty="0">
                <a:solidFill>
                  <a:schemeClr val="hlink"/>
                </a:solidFill>
              </a:rPr>
              <a:t>String</a:t>
            </a:r>
            <a:r>
              <a:rPr lang="de-DE" sz="1800" dirty="0"/>
              <a:t>): Array[] of </a:t>
            </a:r>
            <a:r>
              <a:rPr lang="de-DE" sz="1800" dirty="0">
                <a:solidFill>
                  <a:schemeClr val="hlink"/>
                </a:solidFill>
              </a:rPr>
              <a:t>IN</a:t>
            </a:r>
            <a:br>
              <a:rPr lang="de-DE" sz="1800" dirty="0">
                <a:solidFill>
                  <a:schemeClr val="hlink"/>
                </a:solidFill>
              </a:rPr>
            </a:br>
            <a:r>
              <a:rPr lang="de-DE" sz="1800" dirty="0">
                <a:solidFill>
                  <a:schemeClr val="hlink"/>
                </a:solidFill>
              </a:rPr>
              <a:t>F:= &lt;</a:t>
            </a:r>
            <a:r>
              <a:rPr lang="en-US" sz="1800" dirty="0">
                <a:solidFill>
                  <a:schemeClr val="hlink"/>
                </a:solidFill>
                <a:latin typeface="cmsy10" charset="0"/>
              </a:rPr>
              <a:t>0</a:t>
            </a:r>
            <a:r>
              <a:rPr lang="de-DE" sz="1800" dirty="0">
                <a:solidFill>
                  <a:schemeClr val="hlink"/>
                </a:solidFill>
              </a:rPr>
              <a:t>,…,</a:t>
            </a:r>
            <a:r>
              <a:rPr lang="en-US" sz="1800" dirty="0">
                <a:solidFill>
                  <a:schemeClr val="hlink"/>
                </a:solidFill>
                <a:latin typeface="cmsy10" charset="0"/>
              </a:rPr>
              <a:t>0</a:t>
            </a:r>
            <a:r>
              <a:rPr lang="de-DE" sz="1800" dirty="0">
                <a:solidFill>
                  <a:schemeClr val="hlink"/>
                </a:solidFill>
              </a:rPr>
              <a:t>&gt;:</a:t>
            </a:r>
            <a:r>
              <a:rPr lang="de-DE" sz="1800" dirty="0"/>
              <a:t> Array </a:t>
            </a:r>
            <a:r>
              <a:rPr lang="de-DE" sz="1800" dirty="0">
                <a:solidFill>
                  <a:srgbClr val="000000"/>
                </a:solidFill>
              </a:rPr>
              <a:t>[</a:t>
            </a:r>
            <a:r>
              <a:rPr lang="de-DE" sz="1800" dirty="0">
                <a:solidFill>
                  <a:schemeClr val="hlink"/>
                </a:solidFill>
              </a:rPr>
              <a:t>0..length(</a:t>
            </a:r>
            <a:r>
              <a:rPr lang="de-DE" sz="1800" dirty="0" err="1">
                <a:solidFill>
                  <a:schemeClr val="hlink"/>
                </a:solidFill>
              </a:rPr>
              <a:t>pattern</a:t>
            </a:r>
            <a:r>
              <a:rPr lang="de-DE" sz="1800" dirty="0">
                <a:solidFill>
                  <a:schemeClr val="hlink"/>
                </a:solidFill>
              </a:rPr>
              <a:t>)-1 - 1</a:t>
            </a:r>
            <a:r>
              <a:rPr lang="de-DE" sz="1800" dirty="0">
                <a:solidFill>
                  <a:srgbClr val="000000"/>
                </a:solidFill>
              </a:rPr>
              <a:t>]</a:t>
            </a:r>
            <a:r>
              <a:rPr lang="de-DE" sz="1800" dirty="0"/>
              <a:t> of </a:t>
            </a:r>
            <a:r>
              <a:rPr lang="de-DE" sz="1800" dirty="0">
                <a:solidFill>
                  <a:schemeClr val="hlink"/>
                </a:solidFill>
              </a:rPr>
              <a:t>IN</a:t>
            </a:r>
            <a:br>
              <a:rPr lang="de-DE" sz="1800" dirty="0"/>
            </a:br>
            <a:r>
              <a:rPr lang="de-DE" sz="1800" dirty="0">
                <a:solidFill>
                  <a:schemeClr val="hlink"/>
                </a:solidFill>
              </a:rPr>
              <a:t>F[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de-DE" sz="1800" dirty="0">
                <a:solidFill>
                  <a:schemeClr val="hlink"/>
                </a:solidFill>
              </a:rPr>
              <a:t>] := 0</a:t>
            </a:r>
            <a:br>
              <a:rPr lang="de-DE" sz="1800" dirty="0"/>
            </a:br>
            <a:r>
              <a:rPr lang="de-DE" sz="1800" dirty="0">
                <a:solidFill>
                  <a:schemeClr val="hlink"/>
                </a:solidFill>
              </a:rPr>
              <a:t>m := </a:t>
            </a:r>
            <a:r>
              <a:rPr lang="de-DE" sz="1800" dirty="0" err="1">
                <a:solidFill>
                  <a:schemeClr val="hlink"/>
                </a:solidFill>
              </a:rPr>
              <a:t>length</a:t>
            </a:r>
            <a:r>
              <a:rPr lang="de-DE" sz="1800" dirty="0">
                <a:solidFill>
                  <a:schemeClr val="hlink"/>
                </a:solidFill>
              </a:rPr>
              <a:t>(F)</a:t>
            </a:r>
            <a:br>
              <a:rPr lang="de-DE" sz="1800" dirty="0">
                <a:solidFill>
                  <a:schemeClr val="hlink"/>
                </a:solidFill>
              </a:rPr>
            </a:br>
            <a:r>
              <a:rPr lang="de-DE" sz="1800" dirty="0">
                <a:solidFill>
                  <a:schemeClr val="hlink"/>
                </a:solidFill>
              </a:rPr>
              <a:t>i := 1; </a:t>
            </a:r>
            <a:r>
              <a:rPr lang="de-DE" sz="1800" dirty="0" err="1">
                <a:solidFill>
                  <a:schemeClr val="hlink"/>
                </a:solidFill>
              </a:rPr>
              <a:t>j</a:t>
            </a:r>
            <a:r>
              <a:rPr lang="de-DE" sz="1800" dirty="0">
                <a:solidFill>
                  <a:schemeClr val="hlink"/>
                </a:solidFill>
              </a:rPr>
              <a:t> := 0</a:t>
            </a:r>
            <a:br>
              <a:rPr lang="de-DE" sz="1800" dirty="0">
                <a:solidFill>
                  <a:schemeClr val="hlink"/>
                </a:solidFill>
              </a:rPr>
            </a:br>
            <a:r>
              <a:rPr lang="de-DE" sz="1800" dirty="0" err="1"/>
              <a:t>while</a:t>
            </a:r>
            <a:r>
              <a:rPr lang="de-DE" sz="1800" dirty="0"/>
              <a:t> </a:t>
            </a:r>
            <a:r>
              <a:rPr lang="de-DE" sz="1800" dirty="0">
                <a:solidFill>
                  <a:schemeClr val="hlink"/>
                </a:solidFill>
              </a:rPr>
              <a:t>i &lt; m</a:t>
            </a:r>
            <a:r>
              <a:rPr lang="de-DE" sz="1800" dirty="0"/>
              <a:t> do  </a:t>
            </a:r>
            <a:br>
              <a:rPr lang="de-DE" sz="1800" dirty="0"/>
            </a:br>
            <a:r>
              <a:rPr lang="de-DE" sz="1800" dirty="0"/>
              <a:t>    </a:t>
            </a:r>
            <a:r>
              <a:rPr lang="de-DE" sz="1800" dirty="0" err="1"/>
              <a:t>if</a:t>
            </a:r>
            <a:r>
              <a:rPr lang="de-DE" sz="1800" dirty="0"/>
              <a:t> </a:t>
            </a:r>
            <a:r>
              <a:rPr lang="de-DE" sz="1800" dirty="0" err="1">
                <a:solidFill>
                  <a:schemeClr val="hlink"/>
                </a:solidFill>
              </a:rPr>
              <a:t>pattern</a:t>
            </a:r>
            <a:r>
              <a:rPr lang="de-DE" sz="1800" dirty="0">
                <a:solidFill>
                  <a:schemeClr val="hlink"/>
                </a:solidFill>
              </a:rPr>
              <a:t>[</a:t>
            </a:r>
            <a:r>
              <a:rPr lang="de-DE" sz="1800" dirty="0" err="1">
                <a:solidFill>
                  <a:schemeClr val="hlink"/>
                </a:solidFill>
              </a:rPr>
              <a:t>j</a:t>
            </a:r>
            <a:r>
              <a:rPr lang="de-DE" sz="1800" dirty="0">
                <a:solidFill>
                  <a:schemeClr val="hlink"/>
                </a:solidFill>
              </a:rPr>
              <a:t>] = </a:t>
            </a:r>
            <a:r>
              <a:rPr lang="de-DE" sz="1800" dirty="0" err="1">
                <a:solidFill>
                  <a:schemeClr val="hlink"/>
                </a:solidFill>
              </a:rPr>
              <a:t>pattern</a:t>
            </a:r>
            <a:r>
              <a:rPr lang="de-DE" sz="1800" dirty="0">
                <a:solidFill>
                  <a:schemeClr val="hlink"/>
                </a:solidFill>
              </a:rPr>
              <a:t>[i] </a:t>
            </a:r>
            <a:r>
              <a:rPr lang="de-DE" sz="1800" dirty="0" err="1"/>
              <a:t>then</a:t>
            </a:r>
            <a:r>
              <a:rPr lang="de-DE" sz="1800" dirty="0"/>
              <a:t>     </a:t>
            </a:r>
            <a:br>
              <a:rPr lang="de-DE" sz="1800" dirty="0"/>
            </a:br>
            <a:r>
              <a:rPr lang="de-DE" sz="1800" dirty="0"/>
              <a:t>       </a:t>
            </a:r>
            <a:r>
              <a:rPr lang="de-DE" sz="1800" dirty="0">
                <a:solidFill>
                  <a:srgbClr val="FF0000"/>
                </a:solidFill>
              </a:rPr>
              <a:t>// j+1 Zeichen stimmen überein</a:t>
            </a:r>
            <a:br>
              <a:rPr lang="de-DE" sz="1800" dirty="0">
                <a:solidFill>
                  <a:schemeClr val="hlink"/>
                </a:solidFill>
              </a:rPr>
            </a:br>
            <a:r>
              <a:rPr lang="de-DE" sz="1800" dirty="0"/>
              <a:t>       </a:t>
            </a:r>
            <a:r>
              <a:rPr lang="de-DE" sz="1800" dirty="0">
                <a:solidFill>
                  <a:schemeClr val="hlink"/>
                </a:solidFill>
              </a:rPr>
              <a:t>F[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1800" dirty="0">
                <a:solidFill>
                  <a:schemeClr val="hlink"/>
                </a:solidFill>
              </a:rPr>
              <a:t>] := </a:t>
            </a:r>
            <a:r>
              <a:rPr lang="de-DE" sz="1800" dirty="0" err="1">
                <a:solidFill>
                  <a:schemeClr val="hlink"/>
                </a:solidFill>
              </a:rPr>
              <a:t>j</a:t>
            </a:r>
            <a:r>
              <a:rPr lang="de-DE" sz="1800" dirty="0">
                <a:solidFill>
                  <a:schemeClr val="hlink"/>
                </a:solidFill>
              </a:rPr>
              <a:t> + 1</a:t>
            </a:r>
            <a:br>
              <a:rPr lang="de-DE" sz="1800" dirty="0">
                <a:solidFill>
                  <a:schemeClr val="hlink"/>
                </a:solidFill>
              </a:rPr>
            </a:br>
            <a:r>
              <a:rPr lang="de-DE" sz="1800" dirty="0">
                <a:solidFill>
                  <a:schemeClr val="hlink"/>
                </a:solidFill>
              </a:rPr>
              <a:t>       i := i + 1; </a:t>
            </a:r>
            <a:r>
              <a:rPr lang="de-DE" sz="1800" dirty="0" err="1">
                <a:solidFill>
                  <a:schemeClr val="hlink"/>
                </a:solidFill>
              </a:rPr>
              <a:t>j</a:t>
            </a:r>
            <a:r>
              <a:rPr lang="de-DE" sz="1800" dirty="0">
                <a:solidFill>
                  <a:schemeClr val="hlink"/>
                </a:solidFill>
              </a:rPr>
              <a:t> := </a:t>
            </a:r>
            <a:r>
              <a:rPr lang="de-DE" sz="1800" dirty="0" err="1">
                <a:solidFill>
                  <a:schemeClr val="hlink"/>
                </a:solidFill>
              </a:rPr>
              <a:t>j</a:t>
            </a:r>
            <a:r>
              <a:rPr lang="de-DE" sz="1800" dirty="0">
                <a:solidFill>
                  <a:schemeClr val="hlink"/>
                </a:solidFill>
              </a:rPr>
              <a:t> +1</a:t>
            </a:r>
            <a:br>
              <a:rPr lang="de-DE" sz="1800" dirty="0">
                <a:solidFill>
                  <a:schemeClr val="hlink"/>
                </a:solidFill>
              </a:rPr>
            </a:br>
            <a:r>
              <a:rPr lang="de-DE" sz="1800" dirty="0">
                <a:solidFill>
                  <a:schemeClr val="hlink"/>
                </a:solidFill>
              </a:rPr>
              <a:t>    </a:t>
            </a:r>
            <a:r>
              <a:rPr lang="de-DE" sz="1800" dirty="0" err="1"/>
              <a:t>else</a:t>
            </a:r>
            <a:r>
              <a:rPr lang="de-DE" sz="1800" dirty="0"/>
              <a:t> </a:t>
            </a:r>
            <a:r>
              <a:rPr lang="de-DE" sz="1800" dirty="0" err="1"/>
              <a:t>if</a:t>
            </a:r>
            <a:r>
              <a:rPr lang="de-DE" sz="1800" dirty="0">
                <a:solidFill>
                  <a:schemeClr val="hlink"/>
                </a:solidFill>
              </a:rPr>
              <a:t> </a:t>
            </a:r>
            <a:r>
              <a:rPr lang="de-DE" sz="1800" dirty="0" err="1">
                <a:solidFill>
                  <a:schemeClr val="hlink"/>
                </a:solidFill>
              </a:rPr>
              <a:t>j</a:t>
            </a:r>
            <a:r>
              <a:rPr lang="de-DE" sz="1800" dirty="0">
                <a:solidFill>
                  <a:schemeClr val="hlink"/>
                </a:solidFill>
              </a:rPr>
              <a:t> &gt; 0 </a:t>
            </a:r>
            <a:r>
              <a:rPr lang="de-DE" sz="1800" dirty="0" err="1"/>
              <a:t>then</a:t>
            </a:r>
            <a:r>
              <a:rPr lang="de-DE" sz="1800" dirty="0">
                <a:solidFill>
                  <a:schemeClr val="hlink"/>
                </a:solidFill>
              </a:rPr>
              <a:t>  </a:t>
            </a:r>
            <a:r>
              <a:rPr lang="de-DE" sz="1800" dirty="0"/>
              <a:t> </a:t>
            </a:r>
          </a:p>
          <a:p>
            <a:pPr>
              <a:buFontTx/>
              <a:buNone/>
            </a:pPr>
            <a:r>
              <a:rPr lang="de-DE" sz="1800" dirty="0">
                <a:solidFill>
                  <a:srgbClr val="FF0000"/>
                </a:solidFill>
              </a:rPr>
              <a:t>                       // </a:t>
            </a:r>
            <a:r>
              <a:rPr lang="de-DE" sz="1800" dirty="0" err="1">
                <a:solidFill>
                  <a:srgbClr val="FF0000"/>
                </a:solidFill>
              </a:rPr>
              <a:t>j</a:t>
            </a:r>
            <a:r>
              <a:rPr lang="de-DE" sz="1800" dirty="0">
                <a:solidFill>
                  <a:srgbClr val="FF0000"/>
                </a:solidFill>
              </a:rPr>
              <a:t> folgt dem </a:t>
            </a:r>
            <a:r>
              <a:rPr lang="de-DE" sz="1800" dirty="0" err="1">
                <a:solidFill>
                  <a:srgbClr val="FF0000"/>
                </a:solidFill>
              </a:rPr>
              <a:t>übereinstim</a:t>
            </a:r>
            <a:r>
              <a:rPr lang="de-DE" sz="1800" dirty="0">
                <a:solidFill>
                  <a:srgbClr val="FF0000"/>
                </a:solidFill>
              </a:rPr>
              <a:t>-</a:t>
            </a:r>
            <a:br>
              <a:rPr lang="de-DE" sz="1800" dirty="0">
                <a:solidFill>
                  <a:srgbClr val="FF0000"/>
                </a:solidFill>
              </a:rPr>
            </a:br>
            <a:r>
              <a:rPr lang="de-DE" sz="1800" dirty="0">
                <a:solidFill>
                  <a:srgbClr val="FF0000"/>
                </a:solidFill>
              </a:rPr>
              <a:t>                // </a:t>
            </a:r>
            <a:r>
              <a:rPr lang="de-DE" sz="1800" dirty="0" err="1">
                <a:solidFill>
                  <a:srgbClr val="FF0000"/>
                </a:solidFill>
              </a:rPr>
              <a:t>menden</a:t>
            </a:r>
            <a:r>
              <a:rPr lang="de-DE" sz="1800" dirty="0">
                <a:solidFill>
                  <a:srgbClr val="FF0000"/>
                </a:solidFill>
              </a:rPr>
              <a:t> Präfix</a:t>
            </a:r>
            <a:endParaRPr lang="de-DE" sz="1800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de-DE" sz="1800" dirty="0">
                <a:solidFill>
                  <a:schemeClr val="hlink"/>
                </a:solidFill>
              </a:rPr>
              <a:t>                        j := F[j – 1]</a:t>
            </a:r>
            <a:br>
              <a:rPr lang="de-DE" sz="1800" dirty="0"/>
            </a:br>
            <a:r>
              <a:rPr lang="de-DE" sz="1800" dirty="0"/>
              <a:t>             </a:t>
            </a:r>
            <a:r>
              <a:rPr lang="de-DE" sz="1800" dirty="0" err="1"/>
              <a:t>else</a:t>
            </a:r>
            <a:r>
              <a:rPr lang="de-DE" sz="1800" dirty="0"/>
              <a:t> </a:t>
            </a:r>
            <a:r>
              <a:rPr lang="de-DE" sz="1800" dirty="0">
                <a:solidFill>
                  <a:srgbClr val="FF0000"/>
                </a:solidFill>
              </a:rPr>
              <a:t>//keine Übereinstimmung</a:t>
            </a:r>
            <a:br>
              <a:rPr lang="de-DE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                 F[i] := 0</a:t>
            </a:r>
            <a:br>
              <a:rPr lang="de-DE" sz="1800" dirty="0">
                <a:solidFill>
                  <a:schemeClr val="hlink"/>
                </a:solidFill>
              </a:rPr>
            </a:br>
            <a:r>
              <a:rPr lang="de-DE" sz="1800" dirty="0">
                <a:solidFill>
                  <a:schemeClr val="hlink"/>
                </a:solidFill>
              </a:rPr>
              <a:t>                 i := i + 1</a:t>
            </a:r>
            <a:br>
              <a:rPr lang="de-DE" sz="1800" dirty="0">
                <a:solidFill>
                  <a:schemeClr val="hlink"/>
                </a:solidFill>
              </a:rPr>
            </a:br>
            <a:r>
              <a:rPr lang="de-DE" sz="1800" dirty="0" err="1"/>
              <a:t>return</a:t>
            </a:r>
            <a:r>
              <a:rPr lang="de-DE" sz="1800" dirty="0"/>
              <a:t> </a:t>
            </a:r>
            <a:r>
              <a:rPr lang="de-DE" sz="1800" dirty="0">
                <a:solidFill>
                  <a:schemeClr val="hlink"/>
                </a:solidFill>
              </a:rPr>
              <a:t>F</a:t>
            </a:r>
            <a:endParaRPr lang="de-DE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971600" y="2996952"/>
            <a:ext cx="0" cy="28803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971600" y="5877272"/>
            <a:ext cx="5760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4176589" cy="4164269"/>
          </a:xfrm>
          <a:prstGeom prst="rect">
            <a:avLst/>
          </a:prstGeom>
        </p:spPr>
      </p:pic>
      <p:grpSp>
        <p:nvGrpSpPr>
          <p:cNvPr id="15" name="Gruppierung 7"/>
          <p:cNvGrpSpPr/>
          <p:nvPr/>
        </p:nvGrpSpPr>
        <p:grpSpPr>
          <a:xfrm>
            <a:off x="6778495" y="467492"/>
            <a:ext cx="2186118" cy="1089412"/>
            <a:chOff x="5580112" y="4653136"/>
            <a:chExt cx="2186118" cy="1089412"/>
          </a:xfrm>
        </p:grpSpPr>
        <p:pic>
          <p:nvPicPr>
            <p:cNvPr id="17" name="Bild 3" descr="Screen Shot 2015-11-16 at 13.17.4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4757890"/>
              <a:ext cx="1610054" cy="975366"/>
            </a:xfrm>
            <a:prstGeom prst="rect">
              <a:avLst/>
            </a:prstGeom>
          </p:spPr>
        </p:pic>
        <p:sp>
          <p:nvSpPr>
            <p:cNvPr id="18" name="Rechteck 5"/>
            <p:cNvSpPr/>
            <p:nvPr/>
          </p:nvSpPr>
          <p:spPr>
            <a:xfrm>
              <a:off x="5580112" y="5373216"/>
              <a:ext cx="3074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P</a:t>
              </a:r>
            </a:p>
          </p:txBody>
        </p:sp>
        <p:sp>
          <p:nvSpPr>
            <p:cNvPr id="19" name="Rechteck 6"/>
            <p:cNvSpPr/>
            <p:nvPr/>
          </p:nvSpPr>
          <p:spPr>
            <a:xfrm>
              <a:off x="5580112" y="4653136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T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4355976" y="2636912"/>
            <a:ext cx="524503" cy="37317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50" dirty="0"/>
              <a:t>j   i</a:t>
            </a:r>
          </a:p>
          <a:p>
            <a:endParaRPr lang="de-DE" sz="2150" dirty="0"/>
          </a:p>
          <a:p>
            <a:r>
              <a:rPr lang="de-DE" sz="2150" dirty="0"/>
              <a:t>0 1</a:t>
            </a:r>
          </a:p>
          <a:p>
            <a:r>
              <a:rPr lang="de-DE" sz="2150" dirty="0"/>
              <a:t>0 2</a:t>
            </a:r>
          </a:p>
          <a:p>
            <a:r>
              <a:rPr lang="de-DE" sz="2150" dirty="0"/>
              <a:t>1 3</a:t>
            </a:r>
          </a:p>
          <a:p>
            <a:r>
              <a:rPr lang="de-DE" sz="2150" dirty="0"/>
              <a:t>2 4</a:t>
            </a:r>
          </a:p>
          <a:p>
            <a:r>
              <a:rPr lang="de-DE" sz="2150" dirty="0"/>
              <a:t>0 5</a:t>
            </a:r>
          </a:p>
          <a:p>
            <a:r>
              <a:rPr lang="de-DE" sz="2150" dirty="0"/>
              <a:t>1 6</a:t>
            </a:r>
          </a:p>
          <a:p>
            <a:r>
              <a:rPr lang="de-DE" sz="2150" dirty="0"/>
              <a:t>2 7</a:t>
            </a:r>
          </a:p>
          <a:p>
            <a:r>
              <a:rPr lang="de-DE" sz="2150" dirty="0"/>
              <a:t>3 8</a:t>
            </a:r>
          </a:p>
          <a:p>
            <a:r>
              <a:rPr lang="de-DE" sz="2150" dirty="0">
                <a:solidFill>
                  <a:srgbClr val="FF0000"/>
                </a:solidFill>
              </a:rPr>
              <a:t>4 9</a:t>
            </a:r>
            <a:endParaRPr lang="en-US" sz="2150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820472" y="2636912"/>
            <a:ext cx="325730" cy="340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151" dirty="0"/>
          </a:p>
          <a:p>
            <a:r>
              <a:rPr lang="de-DE" sz="2151" dirty="0"/>
              <a:t>0</a:t>
            </a:r>
          </a:p>
          <a:p>
            <a:r>
              <a:rPr lang="de-DE" sz="2151" dirty="0"/>
              <a:t>1</a:t>
            </a:r>
          </a:p>
          <a:p>
            <a:r>
              <a:rPr lang="de-DE" sz="2151" dirty="0"/>
              <a:t>2</a:t>
            </a:r>
          </a:p>
          <a:p>
            <a:r>
              <a:rPr lang="de-DE" sz="2151" dirty="0"/>
              <a:t>3</a:t>
            </a:r>
          </a:p>
          <a:p>
            <a:r>
              <a:rPr lang="de-DE" sz="2151" dirty="0"/>
              <a:t>4</a:t>
            </a:r>
          </a:p>
          <a:p>
            <a:r>
              <a:rPr lang="de-DE" sz="2151" dirty="0"/>
              <a:t>5</a:t>
            </a:r>
          </a:p>
          <a:p>
            <a:r>
              <a:rPr lang="de-DE" sz="2151" dirty="0"/>
              <a:t>6</a:t>
            </a:r>
          </a:p>
          <a:p>
            <a:r>
              <a:rPr lang="de-DE" sz="2151" dirty="0"/>
              <a:t>7</a:t>
            </a:r>
          </a:p>
          <a:p>
            <a:r>
              <a:rPr lang="de-DE" sz="2151" dirty="0"/>
              <a:t>8</a:t>
            </a:r>
            <a:endParaRPr lang="en-US" sz="2151" dirty="0"/>
          </a:p>
        </p:txBody>
      </p:sp>
      <p:sp>
        <p:nvSpPr>
          <p:cNvPr id="4" name="Textfeld 3"/>
          <p:cNvSpPr txBox="1"/>
          <p:nvPr/>
        </p:nvSpPr>
        <p:spPr>
          <a:xfrm>
            <a:off x="4211960" y="4221088"/>
            <a:ext cx="325730" cy="42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50" dirty="0">
                <a:solidFill>
                  <a:srgbClr val="00B050"/>
                </a:solidFill>
              </a:rPr>
              <a:t>0</a:t>
            </a:r>
            <a:endParaRPr lang="en-US" sz="2150" dirty="0">
              <a:solidFill>
                <a:srgbClr val="00B050"/>
              </a:solidFill>
            </a:endParaRPr>
          </a:p>
        </p:txBody>
      </p:sp>
      <p:cxnSp>
        <p:nvCxnSpPr>
          <p:cNvPr id="9" name="Gerade Verbindung 8"/>
          <p:cNvCxnSpPr/>
          <p:nvPr/>
        </p:nvCxnSpPr>
        <p:spPr>
          <a:xfrm flipV="1">
            <a:off x="4427984" y="4365104"/>
            <a:ext cx="174279" cy="24311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H="1" flipV="1">
            <a:off x="4471138" y="4365104"/>
            <a:ext cx="131126" cy="24311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stCxn id="3" idx="0"/>
            <a:endCxn id="3" idx="2"/>
          </p:cNvCxnSpPr>
          <p:nvPr/>
        </p:nvCxnSpPr>
        <p:spPr>
          <a:xfrm>
            <a:off x="4618228" y="2636912"/>
            <a:ext cx="0" cy="3731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4427984" y="3140968"/>
            <a:ext cx="3426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8748464" y="6021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F[]</a:t>
            </a:r>
            <a:endParaRPr lang="en-US" dirty="0"/>
          </a:p>
        </p:txBody>
      </p:sp>
      <p:sp>
        <p:nvSpPr>
          <p:cNvPr id="31" name="Rechteckiger Pfeil 30"/>
          <p:cNvSpPr/>
          <p:nvPr/>
        </p:nvSpPr>
        <p:spPr>
          <a:xfrm rot="16200000">
            <a:off x="8592432" y="5992655"/>
            <a:ext cx="184665" cy="304647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8159586" y="2627620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4211960" y="5877272"/>
            <a:ext cx="390304" cy="423193"/>
            <a:chOff x="4211960" y="5877272"/>
            <a:chExt cx="390304" cy="423193"/>
          </a:xfrm>
        </p:grpSpPr>
        <p:sp>
          <p:nvSpPr>
            <p:cNvPr id="22" name="Textfeld 21"/>
            <p:cNvSpPr txBox="1"/>
            <p:nvPr/>
          </p:nvSpPr>
          <p:spPr>
            <a:xfrm>
              <a:off x="4211960" y="5877272"/>
              <a:ext cx="325730" cy="423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150" dirty="0">
                  <a:solidFill>
                    <a:srgbClr val="00B050"/>
                  </a:solidFill>
                </a:rPr>
                <a:t>2</a:t>
              </a:r>
              <a:endParaRPr lang="en-US" sz="2150" dirty="0">
                <a:solidFill>
                  <a:srgbClr val="00B050"/>
                </a:solidFill>
              </a:endParaRPr>
            </a:p>
          </p:txBody>
        </p:sp>
        <p:cxnSp>
          <p:nvCxnSpPr>
            <p:cNvPr id="23" name="Gerade Verbindung 22"/>
            <p:cNvCxnSpPr/>
            <p:nvPr/>
          </p:nvCxnSpPr>
          <p:spPr>
            <a:xfrm flipV="1">
              <a:off x="4427984" y="6021288"/>
              <a:ext cx="174279" cy="24311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flipH="1" flipV="1">
              <a:off x="4471138" y="6021288"/>
              <a:ext cx="131126" cy="24311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hteck 26"/>
          <p:cNvSpPr/>
          <p:nvPr/>
        </p:nvSpPr>
        <p:spPr>
          <a:xfrm>
            <a:off x="5940152" y="5949575"/>
            <a:ext cx="2632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 a   b   a                    a   b  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4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des Knuth-Morris-Pratt-Algorithmus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Der Algorithmus springt niemals zurück im Text</a:t>
            </a:r>
          </a:p>
          <a:p>
            <a:pPr lvl="1"/>
            <a:r>
              <a:rPr lang="de-DE" dirty="0"/>
              <a:t>Geeignet für Datenströme</a:t>
            </a:r>
          </a:p>
          <a:p>
            <a:r>
              <a:rPr lang="de-DE" dirty="0"/>
              <a:t>Komplexität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m+n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de-DE" dirty="0"/>
              <a:t>Algorithmus wird i.a. langsamer, </a:t>
            </a:r>
            <a:br>
              <a:rPr lang="de-DE" dirty="0"/>
            </a:br>
            <a:r>
              <a:rPr lang="de-DE" dirty="0"/>
              <a:t>wenn das Alphabet größer ist</a:t>
            </a:r>
          </a:p>
          <a:p>
            <a:pPr lvl="1"/>
            <a:r>
              <a:rPr lang="de-DE" dirty="0"/>
              <a:t>Werte der Fehlerfunktion werden tendenziell kleiner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5A36F3-6A95-CA4A-9014-AF4E53B21FF8}"/>
              </a:ext>
            </a:extLst>
          </p:cNvPr>
          <p:cNvSpPr/>
          <p:nvPr/>
        </p:nvSpPr>
        <p:spPr>
          <a:xfrm>
            <a:off x="2297113" y="618535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1D34FF"/>
                </a:solidFill>
              </a:rPr>
              <a:t>D. E. Knuth, J. H. Morris, V. R. Pratt: Fast Pattern </a:t>
            </a:r>
            <a:r>
              <a:rPr lang="de-DE" sz="1100" dirty="0" err="1">
                <a:solidFill>
                  <a:srgbClr val="1D34FF"/>
                </a:solidFill>
              </a:rPr>
              <a:t>Matching</a:t>
            </a:r>
            <a:r>
              <a:rPr lang="de-DE" sz="1100" dirty="0">
                <a:solidFill>
                  <a:srgbClr val="1D34FF"/>
                </a:solidFill>
              </a:rPr>
              <a:t> in Strings. </a:t>
            </a:r>
            <a:br>
              <a:rPr lang="de-DE" sz="1100" dirty="0">
                <a:solidFill>
                  <a:srgbClr val="1D34FF"/>
                </a:solidFill>
              </a:rPr>
            </a:br>
            <a:r>
              <a:rPr lang="de-DE" sz="1100" dirty="0">
                <a:solidFill>
                  <a:srgbClr val="1D34FF"/>
                </a:solidFill>
              </a:rPr>
              <a:t>In: SIAM Journal </a:t>
            </a:r>
            <a:r>
              <a:rPr lang="de-DE" sz="1100" dirty="0" err="1">
                <a:solidFill>
                  <a:srgbClr val="1D34FF"/>
                </a:solidFill>
              </a:rPr>
              <a:t>of</a:t>
            </a:r>
            <a:r>
              <a:rPr lang="de-DE" sz="1100" dirty="0">
                <a:solidFill>
                  <a:srgbClr val="1D34FF"/>
                </a:solidFill>
              </a:rPr>
              <a:t> Computing. 6 (2): 323–350, </a:t>
            </a:r>
            <a:r>
              <a:rPr lang="de-DE" sz="1100" b="1" dirty="0">
                <a:solidFill>
                  <a:srgbClr val="FF0000"/>
                </a:solidFill>
              </a:rPr>
              <a:t>1977</a:t>
            </a:r>
          </a:p>
        </p:txBody>
      </p:sp>
    </p:spTree>
    <p:extLst>
      <p:ext uri="{BB962C8B-B14F-4D97-AF65-F5344CB8AC3E}">
        <p14:creationId xmlns:p14="http://schemas.microsoft.com/office/powerpoint/2010/main" val="1711327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Boyer-Moore-Algorithmus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Basiert auf 2 Techniken</a:t>
            </a:r>
          </a:p>
          <a:p>
            <a:pPr lvl="1"/>
            <a:r>
              <a:rPr lang="de-DE" dirty="0"/>
              <a:t>Spiegeltechnik</a:t>
            </a:r>
          </a:p>
          <a:p>
            <a:pPr lvl="2"/>
            <a:r>
              <a:rPr lang="de-DE" dirty="0"/>
              <a:t>Finde </a:t>
            </a:r>
            <a:r>
              <a:rPr lang="de-DE" dirty="0">
                <a:solidFill>
                  <a:srgbClr val="3C8C93"/>
                </a:solidFill>
              </a:rPr>
              <a:t>P</a:t>
            </a:r>
            <a:r>
              <a:rPr lang="de-DE" dirty="0"/>
              <a:t> in </a:t>
            </a:r>
            <a:r>
              <a:rPr lang="de-DE" dirty="0">
                <a:solidFill>
                  <a:srgbClr val="3C8C93"/>
                </a:solidFill>
              </a:rPr>
              <a:t>T</a:t>
            </a:r>
            <a:r>
              <a:rPr lang="de-DE" dirty="0"/>
              <a:t> durch Rückwärtslaufen durch </a:t>
            </a:r>
            <a:r>
              <a:rPr lang="de-DE" dirty="0">
                <a:solidFill>
                  <a:srgbClr val="3C8C93"/>
                </a:solidFill>
              </a:rPr>
              <a:t>P</a:t>
            </a:r>
            <a:r>
              <a:rPr lang="de-DE" dirty="0"/>
              <a:t>, am Ende beginnend</a:t>
            </a:r>
          </a:p>
          <a:p>
            <a:pPr lvl="1"/>
            <a:r>
              <a:rPr lang="de-DE" dirty="0"/>
              <a:t>Zeichensprung:</a:t>
            </a:r>
          </a:p>
          <a:p>
            <a:pPr lvl="2"/>
            <a:r>
              <a:rPr lang="de-DE" dirty="0"/>
              <a:t>Im Falle von Nichtübereinstimmung </a:t>
            </a:r>
            <a:br>
              <a:rPr lang="de-DE" dirty="0"/>
            </a:br>
            <a:r>
              <a:rPr lang="de-DE" dirty="0"/>
              <a:t>des Textes an der </a:t>
            </a:r>
            <a:br>
              <a:rPr lang="de-DE" dirty="0"/>
            </a:br>
            <a:r>
              <a:rPr lang="de-DE" dirty="0"/>
              <a:t>i-</a:t>
            </a:r>
            <a:r>
              <a:rPr lang="de-DE" dirty="0" err="1"/>
              <a:t>ten</a:t>
            </a:r>
            <a:r>
              <a:rPr lang="de-DE" dirty="0"/>
              <a:t> Position (</a:t>
            </a:r>
            <a:r>
              <a:rPr lang="de-DE" dirty="0">
                <a:solidFill>
                  <a:srgbClr val="3C8C93"/>
                </a:solidFill>
              </a:rPr>
              <a:t>T[i]=x</a:t>
            </a:r>
            <a:r>
              <a:rPr lang="de-DE" dirty="0"/>
              <a:t>) </a:t>
            </a:r>
            <a:br>
              <a:rPr lang="de-DE" dirty="0"/>
            </a:br>
            <a:r>
              <a:rPr lang="de-DE" dirty="0"/>
              <a:t>und des Musters an der </a:t>
            </a:r>
            <a:br>
              <a:rPr lang="de-DE" dirty="0"/>
            </a:br>
            <a:r>
              <a:rPr lang="de-DE" dirty="0" err="1"/>
              <a:t>j-ten</a:t>
            </a:r>
            <a:r>
              <a:rPr lang="de-DE" dirty="0"/>
              <a:t> Position (</a:t>
            </a:r>
            <a:r>
              <a:rPr lang="de-DE" dirty="0">
                <a:solidFill>
                  <a:srgbClr val="3C8C93"/>
                </a:solidFill>
              </a:rPr>
              <a:t>P[</a:t>
            </a:r>
            <a:r>
              <a:rPr lang="de-DE" dirty="0" err="1">
                <a:solidFill>
                  <a:srgbClr val="3C8C93"/>
                </a:solidFill>
              </a:rPr>
              <a:t>j</a:t>
            </a:r>
            <a:r>
              <a:rPr lang="de-DE" dirty="0">
                <a:solidFill>
                  <a:srgbClr val="3C8C93"/>
                </a:solidFill>
              </a:rPr>
              <a:t>]≠T[i]</a:t>
            </a:r>
            <a:r>
              <a:rPr lang="de-DE" dirty="0"/>
              <a:t>)</a:t>
            </a:r>
          </a:p>
          <a:p>
            <a:pPr lvl="2"/>
            <a:r>
              <a:rPr lang="de-DE" dirty="0"/>
              <a:t>3 Fälle…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22020" y="3969047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7265020" y="396904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46020" y="396904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8027020" y="396904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258670" y="395476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660308" y="3935710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652120" y="3764260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265020" y="3068960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i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7417420" y="351184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122020" y="5566792"/>
            <a:ext cx="22098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188820" y="556679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7493620" y="556679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7798420" y="556679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188820" y="549059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7460283" y="5487417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5675933" y="5292155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7341220" y="510959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7211045" y="4581128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j</a:t>
            </a:r>
          </a:p>
        </p:txBody>
      </p:sp>
      <p:sp>
        <p:nvSpPr>
          <p:cNvPr id="2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55038C-14E2-724C-8620-90F81E61CA45}"/>
              </a:ext>
            </a:extLst>
          </p:cNvPr>
          <p:cNvSpPr/>
          <p:nvPr/>
        </p:nvSpPr>
        <p:spPr>
          <a:xfrm>
            <a:off x="2555776" y="624205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1D34FF"/>
                </a:solidFill>
              </a:rPr>
              <a:t>Robert S. Boyer, J. </a:t>
            </a:r>
            <a:r>
              <a:rPr lang="de-DE" sz="1100" dirty="0" err="1">
                <a:solidFill>
                  <a:srgbClr val="1D34FF"/>
                </a:solidFill>
              </a:rPr>
              <a:t>Strother</a:t>
            </a:r>
            <a:r>
              <a:rPr lang="de-DE" sz="1100" dirty="0">
                <a:solidFill>
                  <a:srgbClr val="1D34FF"/>
                </a:solidFill>
              </a:rPr>
              <a:t> Moore: A fast </a:t>
            </a:r>
            <a:r>
              <a:rPr lang="de-DE" sz="1100" dirty="0" err="1">
                <a:solidFill>
                  <a:srgbClr val="1D34FF"/>
                </a:solidFill>
              </a:rPr>
              <a:t>string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searching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algorithm</a:t>
            </a:r>
            <a:r>
              <a:rPr lang="de-DE" sz="1100" dirty="0">
                <a:solidFill>
                  <a:srgbClr val="1D34FF"/>
                </a:solidFill>
              </a:rPr>
              <a:t>. </a:t>
            </a:r>
            <a:br>
              <a:rPr lang="de-DE" sz="1100" dirty="0">
                <a:solidFill>
                  <a:srgbClr val="1D34FF"/>
                </a:solidFill>
              </a:rPr>
            </a:br>
            <a:r>
              <a:rPr lang="de-DE" sz="1100" dirty="0">
                <a:solidFill>
                  <a:srgbClr val="1D34FF"/>
                </a:solidFill>
              </a:rPr>
              <a:t>In: Communications </a:t>
            </a:r>
            <a:r>
              <a:rPr lang="de-DE" sz="1100" dirty="0" err="1">
                <a:solidFill>
                  <a:srgbClr val="1D34FF"/>
                </a:solidFill>
              </a:rPr>
              <a:t>of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the</a:t>
            </a:r>
            <a:r>
              <a:rPr lang="de-DE" sz="1100" dirty="0">
                <a:solidFill>
                  <a:srgbClr val="1D34FF"/>
                </a:solidFill>
              </a:rPr>
              <a:t> ACM. Bd. 20, Nr. 10, S. 762–772, </a:t>
            </a:r>
            <a:r>
              <a:rPr lang="de-DE" sz="1100" b="1" dirty="0">
                <a:solidFill>
                  <a:srgbClr val="FF0000"/>
                </a:solidFill>
              </a:rPr>
              <a:t>1977</a:t>
            </a:r>
          </a:p>
        </p:txBody>
      </p:sp>
    </p:spTree>
    <p:extLst>
      <p:ext uri="{BB962C8B-B14F-4D97-AF65-F5344CB8AC3E}">
        <p14:creationId xmlns:p14="http://schemas.microsoft.com/office/powerpoint/2010/main" val="785252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Das folgende Präsentationsmaterial wurde von Sven Groppe für das Modul Algorithmen und Datenstrukturen erstellt und mit Änderungen hier übernommen </a:t>
            </a:r>
            <a:br>
              <a:rPr lang="de-DE" sz="2400" dirty="0"/>
            </a:br>
            <a:r>
              <a:rPr lang="de-DE" sz="2400" dirty="0"/>
              <a:t>(z.B. werden Algorithmen im Pseudocode präsentiert)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08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 1: P enthält x nur links von j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Bewege P nach rechts, um das letzte Vorkommen von x in P mit T[i] abzugleichen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89000" y="2950096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0320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4130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7940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025650" y="2935809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427288" y="2916759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19100" y="2745309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032000" y="3331096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184400" y="24928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89000" y="4702696"/>
            <a:ext cx="16637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9558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2606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5654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955800" y="4626496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227263" y="4623321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42913" y="4428059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2108200" y="42454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978025" y="5159896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16510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13462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333500" y="4624909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1638300" y="4659834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219700" y="2950096"/>
            <a:ext cx="3505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3627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7437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71247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356350" y="2935809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757988" y="2916759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749800" y="2745309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7431088" y="3331096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  <a:r>
              <a:rPr lang="th-TH" altLang="de-DE" sz="2800" baseline="-25000"/>
              <a:t>new</a:t>
            </a: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7581900" y="24928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981700" y="4702696"/>
            <a:ext cx="16764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70485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73533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76581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7048500" y="4626496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319963" y="4623321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5535613" y="4428059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7505700" y="42454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7354888" y="5159896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  <a:r>
              <a:rPr lang="th-TH" altLang="de-DE" sz="2800" baseline="-25000"/>
              <a:t>new</a:t>
            </a: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67437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64389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6426200" y="4624909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6731000" y="4659834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6591300" y="3407296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74295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77343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7088188" y="2873896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3" name="Text Box 52"/>
          <p:cNvSpPr txBox="1">
            <a:spLocks noChangeArrowheads="1"/>
          </p:cNvSpPr>
          <p:nvPr/>
        </p:nvSpPr>
        <p:spPr bwMode="auto">
          <a:xfrm>
            <a:off x="7429500" y="2888184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>
            <a:off x="3467100" y="4016896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3251520" y="3551154"/>
            <a:ext cx="223774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dirty="0">
                <a:latin typeface="Myriad Pro"/>
                <a:cs typeface="Myriad Pro"/>
              </a:rPr>
              <a:t>u</a:t>
            </a:r>
            <a:r>
              <a:rPr lang="th-TH" altLang="de-DE" dirty="0">
                <a:latin typeface="Myriad Pro"/>
                <a:cs typeface="Myriad Pro"/>
              </a:rPr>
              <a:t>nd </a:t>
            </a:r>
          </a:p>
          <a:p>
            <a:r>
              <a:rPr lang="de-DE" altLang="de-DE" dirty="0">
                <a:latin typeface="Myriad Pro"/>
                <a:cs typeface="Myriad Pro"/>
              </a:rPr>
              <a:t>bewege</a:t>
            </a:r>
            <a:r>
              <a:rPr lang="th-TH" altLang="de-DE" dirty="0">
                <a:latin typeface="Myriad Pro"/>
                <a:cs typeface="Myriad Pro"/>
              </a:rPr>
              <a:t> i </a:t>
            </a:r>
            <a:r>
              <a:rPr lang="de-DE" altLang="de-DE" dirty="0">
                <a:latin typeface="Myriad Pro"/>
                <a:cs typeface="Myriad Pro"/>
              </a:rPr>
              <a:t>u</a:t>
            </a:r>
            <a:r>
              <a:rPr lang="th-TH" altLang="de-DE" dirty="0">
                <a:latin typeface="Myriad Pro"/>
                <a:cs typeface="Myriad Pro"/>
              </a:rPr>
              <a:t>nd </a:t>
            </a:r>
          </a:p>
          <a:p>
            <a:r>
              <a:rPr lang="th-TH" altLang="de-DE" dirty="0">
                <a:latin typeface="Myriad Pro"/>
                <a:cs typeface="Myriad Pro"/>
              </a:rPr>
              <a:t>j </a:t>
            </a:r>
            <a:r>
              <a:rPr lang="de-DE" altLang="de-DE" dirty="0">
                <a:latin typeface="Myriad Pro"/>
                <a:cs typeface="Myriad Pro"/>
              </a:rPr>
              <a:t>nach rechts</a:t>
            </a:r>
            <a:r>
              <a:rPr lang="th-TH" altLang="de-DE" dirty="0">
                <a:latin typeface="Myriad Pro"/>
                <a:cs typeface="Myriad Pro"/>
              </a:rPr>
              <a:t>, so</a:t>
            </a:r>
          </a:p>
          <a:p>
            <a:r>
              <a:rPr lang="de-DE" altLang="de-DE" dirty="0">
                <a:latin typeface="Myriad Pro"/>
                <a:cs typeface="Myriad Pro"/>
              </a:rPr>
              <a:t>dass </a:t>
            </a:r>
            <a:r>
              <a:rPr lang="th-TH" altLang="de-DE" dirty="0">
                <a:latin typeface="Myriad Pro"/>
                <a:cs typeface="Myriad Pro"/>
              </a:rPr>
              <a:t>j </a:t>
            </a:r>
            <a:r>
              <a:rPr lang="de-DE" altLang="de-DE" dirty="0">
                <a:latin typeface="Myriad Pro"/>
                <a:cs typeface="Myriad Pro"/>
              </a:rPr>
              <a:t>am Ende</a:t>
            </a:r>
            <a:endParaRPr lang="th-TH" altLang="de-DE" sz="2800" dirty="0">
              <a:latin typeface="Myriad Pro"/>
              <a:cs typeface="Myriad Pro"/>
            </a:endParaRPr>
          </a:p>
        </p:txBody>
      </p:sp>
      <p:sp>
        <p:nvSpPr>
          <p:cNvPr id="5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282310" y="5373216"/>
            <a:ext cx="1478311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>
                <a:latin typeface="+mn-lt"/>
              </a:rPr>
              <a:t>x is</a:t>
            </a:r>
            <a:r>
              <a:rPr lang="de-DE" altLang="de-DE" dirty="0">
                <a:latin typeface="+mn-lt"/>
              </a:rPr>
              <a:t>t</a:t>
            </a:r>
            <a:endParaRPr lang="th-TH" altLang="de-DE" dirty="0">
              <a:latin typeface="+mn-lt"/>
            </a:endParaRPr>
          </a:p>
          <a:p>
            <a:r>
              <a:rPr lang="de-DE" altLang="de-DE" dirty="0">
                <a:latin typeface="+mn-lt"/>
              </a:rPr>
              <a:t>links von </a:t>
            </a:r>
            <a:r>
              <a:rPr lang="th-TH" altLang="de-DE" dirty="0">
                <a:latin typeface="+mn-lt"/>
              </a:rPr>
              <a:t>j</a:t>
            </a:r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 flipV="1">
            <a:off x="1043608" y="5157192"/>
            <a:ext cx="432048" cy="2160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1604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6523038" y="4371802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w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6899275" y="4338464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196138" y="4343404"/>
            <a:ext cx="436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x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1493168" y="4271417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w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273300" y="421047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x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869405" y="4238079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90575" y="4326467"/>
            <a:ext cx="1830388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 2: P enthält x rechts von j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Bewege P um 1 Zeichen nach T[i+1]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30250" y="2662064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8732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2542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6352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876425" y="2598564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259013" y="2628727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60350" y="2457277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631950" y="3043064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784350" y="22048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884645" y="4320331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259013" y="431427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46993" y="4039642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1672555" y="385707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542380" y="4771479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1555080" y="431427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1250280" y="431427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247105" y="4236492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378450" y="2662064"/>
            <a:ext cx="3505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5214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9024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72834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524625" y="2647777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907213" y="2628727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908550" y="2457277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7285038" y="3043064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  <a:r>
              <a:rPr lang="th-TH" altLang="de-DE" sz="2800" baseline="-25000"/>
              <a:t>new</a:t>
            </a: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7435850" y="22048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822950" y="4414664"/>
            <a:ext cx="17653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6913657" y="441633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7236296" y="44146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5376863" y="4140027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7346950" y="39574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7196138" y="4871864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  <a:r>
              <a:rPr lang="th-TH" altLang="de-DE" sz="2800" baseline="-25000"/>
              <a:t>new</a:t>
            </a: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6584950" y="44146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6280150" y="44146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6276975" y="4336877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6737350" y="3119264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75882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78930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7246938" y="2585864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3308350" y="3728864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2653670" y="3263122"/>
            <a:ext cx="311594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dirty="0">
                <a:latin typeface="+mn-lt"/>
              </a:rPr>
              <a:t>u</a:t>
            </a:r>
            <a:r>
              <a:rPr lang="th-TH" altLang="de-DE" dirty="0">
                <a:latin typeface="Myriad Pro"/>
                <a:cs typeface="Myriad Pro"/>
              </a:rPr>
              <a:t>nd</a:t>
            </a:r>
            <a:r>
              <a:rPr lang="th-TH" altLang="de-DE" dirty="0">
                <a:latin typeface="+mn-lt"/>
              </a:rPr>
              <a:t> </a:t>
            </a:r>
          </a:p>
          <a:p>
            <a:r>
              <a:rPr lang="de-DE" altLang="de-DE" dirty="0">
                <a:latin typeface="+mn-lt"/>
              </a:rPr>
              <a:t>bewege</a:t>
            </a:r>
            <a:r>
              <a:rPr lang="th-TH" altLang="de-DE" dirty="0">
                <a:latin typeface="+mn-lt"/>
              </a:rPr>
              <a:t> i </a:t>
            </a:r>
            <a:r>
              <a:rPr lang="de-DE" altLang="de-DE" dirty="0">
                <a:latin typeface="+mn-lt"/>
              </a:rPr>
              <a:t>um m - j u</a:t>
            </a:r>
            <a:r>
              <a:rPr lang="th-TH" altLang="de-DE" dirty="0">
                <a:latin typeface="+mn-lt"/>
              </a:rPr>
              <a:t>nd </a:t>
            </a:r>
          </a:p>
          <a:p>
            <a:r>
              <a:rPr lang="th-TH" altLang="de-DE" dirty="0">
                <a:latin typeface="+mn-lt"/>
              </a:rPr>
              <a:t>j </a:t>
            </a:r>
            <a:r>
              <a:rPr lang="de-DE" altLang="de-DE" dirty="0">
                <a:latin typeface="+mn-lt"/>
              </a:rPr>
              <a:t>nach rechts</a:t>
            </a:r>
            <a:r>
              <a:rPr lang="th-TH" altLang="de-DE" dirty="0">
                <a:latin typeface="+mn-lt"/>
              </a:rPr>
              <a:t>, so</a:t>
            </a:r>
          </a:p>
          <a:p>
            <a:r>
              <a:rPr lang="de-DE" altLang="de-DE" dirty="0">
                <a:latin typeface="+mn-lt"/>
              </a:rPr>
              <a:t>dass </a:t>
            </a:r>
            <a:r>
              <a:rPr lang="th-TH" altLang="de-DE" dirty="0">
                <a:latin typeface="+mn-lt"/>
              </a:rPr>
              <a:t>j </a:t>
            </a:r>
            <a:r>
              <a:rPr lang="de-DE" altLang="de-DE" dirty="0">
                <a:latin typeface="+mn-lt"/>
              </a:rPr>
              <a:t>am Ende</a:t>
            </a:r>
            <a:endParaRPr lang="th-TH" altLang="de-DE" dirty="0">
              <a:latin typeface="+mn-lt"/>
            </a:endParaRPr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15557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1555750" y="2600152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2498907" y="5050091"/>
            <a:ext cx="1683906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>
                <a:latin typeface="+mn-lt"/>
              </a:rPr>
              <a:t>x is</a:t>
            </a:r>
            <a:r>
              <a:rPr lang="de-DE" altLang="de-DE" dirty="0">
                <a:latin typeface="+mn-lt"/>
              </a:rPr>
              <a:t>t</a:t>
            </a:r>
            <a:endParaRPr lang="th-TH" altLang="de-DE" dirty="0">
              <a:latin typeface="+mn-lt"/>
            </a:endParaRPr>
          </a:p>
          <a:p>
            <a:r>
              <a:rPr lang="de-DE" altLang="de-DE" dirty="0">
                <a:latin typeface="+mn-lt"/>
              </a:rPr>
              <a:t>rechts von </a:t>
            </a:r>
            <a:r>
              <a:rPr lang="th-TH" altLang="de-DE" dirty="0">
                <a:latin typeface="+mn-lt"/>
              </a:rPr>
              <a:t>j</a:t>
            </a:r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 flipH="1" flipV="1">
            <a:off x="2228180" y="4847679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>
            <a:off x="62166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0" name="Text Box 60"/>
          <p:cNvSpPr txBox="1">
            <a:spLocks noChangeArrowheads="1"/>
          </p:cNvSpPr>
          <p:nvPr/>
        </p:nvSpPr>
        <p:spPr bwMode="auto">
          <a:xfrm>
            <a:off x="6216650" y="2600152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6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1878F-DA61-8A4C-992F-F0F7A393EEC6}"/>
              </a:ext>
            </a:extLst>
          </p:cNvPr>
          <p:cNvSpPr txBox="1"/>
          <p:nvPr/>
        </p:nvSpPr>
        <p:spPr>
          <a:xfrm>
            <a:off x="4908550" y="5881088"/>
            <a:ext cx="2337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 = Länge des Musters</a:t>
            </a:r>
          </a:p>
        </p:txBody>
      </p:sp>
    </p:spTree>
    <p:extLst>
      <p:ext uri="{BB962C8B-B14F-4D97-AF65-F5344CB8AC3E}">
        <p14:creationId xmlns:p14="http://schemas.microsoft.com/office/powerpoint/2010/main" val="2259480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267744" y="441047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b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718520" y="4407297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a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638300" y="4408885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d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-60280"/>
            <a:ext cx="8229600" cy="503238"/>
          </a:xfrm>
        </p:spPr>
        <p:txBody>
          <a:bodyPr/>
          <a:lstStyle/>
          <a:p>
            <a:r>
              <a:rPr lang="de-DE" dirty="0"/>
              <a:t>Fall 3: Falls Fall 1 und 2 nicht anzuwenden sind (x ist </a:t>
            </a:r>
            <a:r>
              <a:rPr lang="de-DE" i="1" dirty="0"/>
              <a:t>nicht</a:t>
            </a:r>
            <a:r>
              <a:rPr lang="de-DE" dirty="0"/>
              <a:t> in P enthalten)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37050"/>
          </a:xfrm>
        </p:spPr>
        <p:txBody>
          <a:bodyPr/>
          <a:lstStyle/>
          <a:p>
            <a:r>
              <a:rPr lang="de-DE" dirty="0"/>
              <a:t>Bewege P nach rechts, um P[0] und T[i+1] abzugleichen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93800" y="2734072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3368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7178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0988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330450" y="2719785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732088" y="2700735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23900" y="2529285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336800" y="3115072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489200" y="22768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38300" y="4486672"/>
            <a:ext cx="14351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2606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692400" y="447476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257300" y="4212035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2478087" y="40294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282825" y="4943872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19558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1943100" y="4443810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600700" y="2734072"/>
            <a:ext cx="29718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2103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5913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69723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203950" y="2719785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605588" y="2700735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5143500" y="2505472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7583488" y="3115072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  <a:r>
              <a:rPr lang="th-TH" altLang="de-DE" sz="2800" baseline="-25000"/>
              <a:t>new</a:t>
            </a: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7734300" y="22768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6743700" y="4486672"/>
            <a:ext cx="1219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73533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76581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79629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7353300" y="441047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624763" y="4407297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6334125" y="4212035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7810500" y="40294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7659688" y="4943872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  <a:r>
              <a:rPr lang="th-TH" altLang="de-DE" sz="2800" baseline="-25000"/>
              <a:t>new</a:t>
            </a: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70485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67437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6731000" y="4408885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d</a:t>
            </a: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7035800" y="4443810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72771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>
            <a:off x="75819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6935788" y="2657872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7277100" y="2672160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3771900" y="3800872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3556321" y="3335130"/>
            <a:ext cx="223774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dirty="0">
                <a:latin typeface="Myriad Pro"/>
                <a:cs typeface="Myriad Pro"/>
              </a:rPr>
              <a:t>u</a:t>
            </a:r>
            <a:r>
              <a:rPr lang="th-TH" altLang="de-DE" dirty="0">
                <a:latin typeface="Myriad Pro"/>
                <a:cs typeface="Myriad Pro"/>
              </a:rPr>
              <a:t>nd </a:t>
            </a:r>
          </a:p>
          <a:p>
            <a:r>
              <a:rPr lang="de-DE" altLang="de-DE" dirty="0">
                <a:latin typeface="Myriad Pro"/>
                <a:cs typeface="Myriad Pro"/>
              </a:rPr>
              <a:t>bewege</a:t>
            </a:r>
            <a:r>
              <a:rPr lang="th-TH" altLang="de-DE" dirty="0">
                <a:latin typeface="Myriad Pro"/>
                <a:cs typeface="Myriad Pro"/>
              </a:rPr>
              <a:t> i </a:t>
            </a:r>
            <a:r>
              <a:rPr lang="de-DE" altLang="de-DE" dirty="0">
                <a:latin typeface="Myriad Pro"/>
                <a:cs typeface="Myriad Pro"/>
              </a:rPr>
              <a:t>u</a:t>
            </a:r>
            <a:r>
              <a:rPr lang="th-TH" altLang="de-DE" dirty="0">
                <a:latin typeface="Myriad Pro"/>
                <a:cs typeface="Myriad Pro"/>
              </a:rPr>
              <a:t>nd </a:t>
            </a:r>
          </a:p>
          <a:p>
            <a:r>
              <a:rPr lang="th-TH" altLang="de-DE" dirty="0">
                <a:latin typeface="Myriad Pro"/>
                <a:cs typeface="Myriad Pro"/>
              </a:rPr>
              <a:t>j </a:t>
            </a:r>
            <a:r>
              <a:rPr lang="de-DE" altLang="de-DE" dirty="0">
                <a:latin typeface="Myriad Pro"/>
                <a:cs typeface="Myriad Pro"/>
              </a:rPr>
              <a:t>nach rechts</a:t>
            </a:r>
            <a:r>
              <a:rPr lang="th-TH" altLang="de-DE" dirty="0">
                <a:latin typeface="Myriad Pro"/>
                <a:cs typeface="Myriad Pro"/>
              </a:rPr>
              <a:t>, so</a:t>
            </a:r>
          </a:p>
          <a:p>
            <a:r>
              <a:rPr lang="de-DE" altLang="de-DE" dirty="0">
                <a:latin typeface="Myriad Pro"/>
                <a:cs typeface="Myriad Pro"/>
              </a:rPr>
              <a:t>dass </a:t>
            </a:r>
            <a:r>
              <a:rPr lang="th-TH" altLang="de-DE" dirty="0">
                <a:latin typeface="Myriad Pro"/>
                <a:cs typeface="Myriad Pro"/>
              </a:rPr>
              <a:t>j a</a:t>
            </a:r>
            <a:r>
              <a:rPr lang="de-DE" altLang="de-DE" dirty="0">
                <a:latin typeface="Myriad Pro"/>
                <a:cs typeface="Myriad Pro"/>
              </a:rPr>
              <a:t>m</a:t>
            </a:r>
            <a:r>
              <a:rPr lang="th-TH" altLang="de-DE" dirty="0">
                <a:latin typeface="Myriad Pro"/>
                <a:cs typeface="Myriad Pro"/>
              </a:rPr>
              <a:t> </a:t>
            </a:r>
            <a:r>
              <a:rPr lang="de-DE" altLang="de-DE" dirty="0">
                <a:latin typeface="Myriad Pro"/>
                <a:cs typeface="Myriad Pro"/>
              </a:rPr>
              <a:t>E</a:t>
            </a:r>
            <a:r>
              <a:rPr lang="th-TH" altLang="de-DE" dirty="0">
                <a:latin typeface="Myriad Pro"/>
                <a:cs typeface="Myriad Pro"/>
              </a:rPr>
              <a:t>nd</a:t>
            </a:r>
            <a:r>
              <a:rPr lang="de-DE" altLang="de-DE" dirty="0">
                <a:latin typeface="Myriad Pro"/>
                <a:cs typeface="Myriad Pro"/>
              </a:rPr>
              <a:t>e</a:t>
            </a:r>
            <a:endParaRPr lang="th-TH" altLang="de-DE" sz="2800" dirty="0">
              <a:latin typeface="Myriad Pro"/>
              <a:cs typeface="Myriad Pro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87974" y="4994012"/>
            <a:ext cx="1819730" cy="52322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sz="2800" dirty="0"/>
              <a:t>Kein</a:t>
            </a:r>
            <a:r>
              <a:rPr lang="th-TH" altLang="de-DE" sz="2800" dirty="0"/>
              <a:t> x in P</a:t>
            </a:r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>
            <a:off x="78867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7581900" y="2734072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6819900" y="3191272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9" name="Text Box 59"/>
          <p:cNvSpPr txBox="1">
            <a:spLocks noChangeArrowheads="1"/>
          </p:cNvSpPr>
          <p:nvPr/>
        </p:nvSpPr>
        <p:spPr bwMode="auto">
          <a:xfrm>
            <a:off x="6762750" y="491371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0</a:t>
            </a:r>
          </a:p>
        </p:txBody>
      </p:sp>
      <p:sp>
        <p:nvSpPr>
          <p:cNvPr id="6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9996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(Boyer-Moore)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2545432"/>
            <a:ext cx="9144000" cy="297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6" name="Grafik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001045"/>
            <a:ext cx="8867775" cy="243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" y="2545432"/>
            <a:ext cx="59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T: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6200" y="4374232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P: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676400" y="3459832"/>
            <a:ext cx="0" cy="685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286000" y="3536032"/>
            <a:ext cx="0" cy="1371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886200" y="3459832"/>
            <a:ext cx="0" cy="685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7010400" y="3459832"/>
            <a:ext cx="0" cy="685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5410200" y="3536032"/>
            <a:ext cx="0" cy="1371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8382000" y="3536032"/>
            <a:ext cx="0" cy="1371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1223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 des letzten Vorkommens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3139" y="1340768"/>
            <a:ext cx="8315325" cy="4536504"/>
          </a:xfrm>
        </p:spPr>
        <p:txBody>
          <a:bodyPr/>
          <a:lstStyle/>
          <a:p>
            <a:r>
              <a:rPr lang="de-DE" dirty="0"/>
              <a:t>Der Boyer-Moore Algorithmus verarbeitet das Muster </a:t>
            </a:r>
            <a:r>
              <a:rPr lang="de-DE" dirty="0">
                <a:solidFill>
                  <a:srgbClr val="3C8C93"/>
                </a:solidFill>
              </a:rPr>
              <a:t>P</a:t>
            </a:r>
            <a:r>
              <a:rPr lang="de-DE" dirty="0"/>
              <a:t> und das Alphabet </a:t>
            </a:r>
            <a:r>
              <a:rPr lang="de-DE" dirty="0">
                <a:solidFill>
                  <a:srgbClr val="3C8C93"/>
                </a:solidFill>
              </a:rPr>
              <a:t>A</a:t>
            </a:r>
            <a:r>
              <a:rPr lang="de-DE" dirty="0"/>
              <a:t> vor, so dass eine Funktion </a:t>
            </a:r>
            <a:r>
              <a:rPr lang="de-DE" dirty="0">
                <a:solidFill>
                  <a:srgbClr val="3C8C93"/>
                </a:solidFill>
              </a:rPr>
              <a:t>L</a:t>
            </a:r>
            <a:r>
              <a:rPr lang="de-DE" dirty="0"/>
              <a:t> des letzten Vorkommens berechnet wird  </a:t>
            </a:r>
          </a:p>
          <a:p>
            <a:pPr lvl="1"/>
            <a:r>
              <a:rPr lang="de-DE" dirty="0">
                <a:solidFill>
                  <a:srgbClr val="3C8C93"/>
                </a:solidFill>
              </a:rPr>
              <a:t>L</a:t>
            </a:r>
            <a:r>
              <a:rPr lang="de-DE" dirty="0"/>
              <a:t> bildet alle Zeichen des Alphabets auf ganzzahlige Werte ab</a:t>
            </a:r>
          </a:p>
          <a:p>
            <a:r>
              <a:rPr lang="de-DE" dirty="0">
                <a:solidFill>
                  <a:srgbClr val="3C8C93"/>
                </a:solidFill>
              </a:rPr>
              <a:t>L(x)</a:t>
            </a:r>
            <a:r>
              <a:rPr lang="de-DE" dirty="0"/>
              <a:t> (mit </a:t>
            </a:r>
            <a:r>
              <a:rPr lang="de-DE" dirty="0">
                <a:solidFill>
                  <a:srgbClr val="3C8C93"/>
                </a:solidFill>
              </a:rPr>
              <a:t>x</a:t>
            </a:r>
            <a:r>
              <a:rPr lang="de-DE" dirty="0"/>
              <a:t> ist Zeichen aus </a:t>
            </a:r>
            <a:r>
              <a:rPr lang="de-DE" dirty="0">
                <a:solidFill>
                  <a:srgbClr val="3C8C93"/>
                </a:solidFill>
              </a:rPr>
              <a:t>A</a:t>
            </a:r>
            <a:r>
              <a:rPr lang="de-DE" dirty="0"/>
              <a:t>) ist definiert als</a:t>
            </a:r>
          </a:p>
          <a:p>
            <a:pPr lvl="1"/>
            <a:r>
              <a:rPr lang="de-DE" dirty="0"/>
              <a:t>den größten Index </a:t>
            </a:r>
            <a:r>
              <a:rPr lang="de-DE" dirty="0">
                <a:solidFill>
                  <a:srgbClr val="3C8C93"/>
                </a:solidFill>
              </a:rPr>
              <a:t>i</a:t>
            </a:r>
            <a:r>
              <a:rPr lang="de-DE" dirty="0"/>
              <a:t>, so dass </a:t>
            </a:r>
            <a:r>
              <a:rPr lang="de-DE" dirty="0">
                <a:solidFill>
                  <a:srgbClr val="3C8C93"/>
                </a:solidFill>
              </a:rPr>
              <a:t>P[i]=x</a:t>
            </a:r>
            <a:r>
              <a:rPr lang="de-DE" dirty="0"/>
              <a:t>, oder</a:t>
            </a:r>
          </a:p>
          <a:p>
            <a:pPr lvl="1"/>
            <a:r>
              <a:rPr lang="de-DE" dirty="0">
                <a:solidFill>
                  <a:srgbClr val="3C8C93"/>
                </a:solidFill>
              </a:rPr>
              <a:t>-1</a:t>
            </a:r>
            <a:r>
              <a:rPr lang="de-DE" dirty="0"/>
              <a:t>, falls solch ein Index nicht existiert</a:t>
            </a:r>
          </a:p>
          <a:p>
            <a:r>
              <a:rPr lang="de-DE" dirty="0"/>
              <a:t>Implementationen</a:t>
            </a:r>
          </a:p>
          <a:p>
            <a:pPr lvl="1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de-DE" dirty="0"/>
              <a:t> ist meist in einem Feld der Größe </a:t>
            </a:r>
            <a:r>
              <a:rPr lang="de-DE" dirty="0">
                <a:solidFill>
                  <a:srgbClr val="3C8C93"/>
                </a:solidFill>
              </a:rPr>
              <a:t>|A|</a:t>
            </a:r>
            <a:r>
              <a:rPr lang="de-DE" dirty="0"/>
              <a:t> gespeichert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103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L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65925" y="4273327"/>
            <a:ext cx="15398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/>
              <a:t>-1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224463" y="4273327"/>
            <a:ext cx="1541462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/>
              <a:t>3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90938" y="4273327"/>
            <a:ext cx="15335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/>
              <a:t>5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49475" y="4273327"/>
            <a:ext cx="154146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/>
              <a:t>4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9600" y="4273327"/>
            <a:ext cx="1539875" cy="6572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>
                <a:solidFill>
                  <a:srgbClr val="000000"/>
                </a:solidFill>
              </a:rPr>
              <a:t>L</a:t>
            </a:r>
            <a:r>
              <a:rPr lang="en-US" altLang="de-DE" sz="3200">
                <a:solidFill>
                  <a:srgbClr val="000000"/>
                </a:solidFill>
              </a:rPr>
              <a:t>(</a:t>
            </a:r>
            <a:r>
              <a:rPr lang="en-US" altLang="de-DE" sz="3200" b="1" i="1">
                <a:solidFill>
                  <a:srgbClr val="000000"/>
                </a:solidFill>
              </a:rPr>
              <a:t>x</a:t>
            </a:r>
            <a:r>
              <a:rPr lang="en-US" altLang="de-DE" sz="32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765925" y="3668490"/>
            <a:ext cx="1539875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/>
              <a:t>d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224463" y="3668490"/>
            <a:ext cx="1541462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/>
              <a:t>c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690938" y="3668490"/>
            <a:ext cx="1533525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/>
              <a:t>b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49475" y="3668490"/>
            <a:ext cx="1541463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/>
              <a:t>a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09600" y="3668490"/>
            <a:ext cx="1539875" cy="60483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>
                <a:solidFill>
                  <a:srgbClr val="000000"/>
                </a:solidFill>
              </a:rPr>
              <a:t>x</a:t>
            </a:r>
            <a:endParaRPr lang="en-US" altLang="de-DE" sz="3200" b="1" i="1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609600" y="3668490"/>
            <a:ext cx="7696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609600" y="4930552"/>
            <a:ext cx="7696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609600" y="3668490"/>
            <a:ext cx="0" cy="12620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3690938" y="3668490"/>
            <a:ext cx="0" cy="1262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5224463" y="3668490"/>
            <a:ext cx="0" cy="1262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6765925" y="3668490"/>
            <a:ext cx="0" cy="1262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8305800" y="3668490"/>
            <a:ext cx="0" cy="12620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2149475" y="3668490"/>
            <a:ext cx="0" cy="12620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609600" y="4273327"/>
            <a:ext cx="7696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800600" y="1425352"/>
            <a:ext cx="26670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5257800" y="14253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5715000" y="14253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172200" y="14253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629400" y="14253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7086600" y="14253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859338" y="1439640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5287963" y="14396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5735638" y="1439640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6173788" y="1439640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6611938" y="1439640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7040563" y="14396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4819650" y="19730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0</a:t>
            </a: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5276850" y="19730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1</a:t>
            </a: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5734050" y="19730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2</a:t>
            </a: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6191250" y="19730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3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6648450" y="19730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4</a:t>
            </a: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7105650" y="19730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5</a:t>
            </a: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4356100" y="1196752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</a:p>
        </p:txBody>
      </p:sp>
      <p:sp>
        <p:nvSpPr>
          <p:cNvPr id="44" name="Line 46"/>
          <p:cNvSpPr>
            <a:spLocks noChangeShapeType="1"/>
          </p:cNvSpPr>
          <p:nvPr/>
        </p:nvSpPr>
        <p:spPr bwMode="auto">
          <a:xfrm flipH="1">
            <a:off x="5410200" y="2720752"/>
            <a:ext cx="152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2364849" y="5584136"/>
            <a:ext cx="38223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sz="2800" dirty="0">
                <a:latin typeface="+mn-lt"/>
              </a:rPr>
              <a:t>L speichert Indexe von</a:t>
            </a:r>
            <a:r>
              <a:rPr lang="th-TH" altLang="de-DE" sz="2800" dirty="0">
                <a:latin typeface="+mn-lt"/>
              </a:rPr>
              <a:t> P</a:t>
            </a:r>
          </a:p>
        </p:txBody>
      </p:sp>
      <p:sp>
        <p:nvSpPr>
          <p:cNvPr id="4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55576" y="1592605"/>
            <a:ext cx="24545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A = {a, b, c, d}</a:t>
            </a:r>
          </a:p>
          <a:p>
            <a:r>
              <a:rPr lang="de-DE" sz="3200" dirty="0"/>
              <a:t>P = „</a:t>
            </a:r>
            <a:r>
              <a:rPr lang="de-DE" sz="3200" dirty="0" err="1"/>
              <a:t>abacab</a:t>
            </a:r>
            <a:r>
              <a:rPr lang="de-DE" sz="320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531257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6E4-C8FF-AC49-8EF6-082450278B3B}" type="slidenum">
              <a:rPr lang="de-DE"/>
              <a:pPr/>
              <a:t>26</a:t>
            </a:fld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 des letzten Vorkommens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pPr>
              <a:buFontTx/>
              <a:buNone/>
            </a:pPr>
            <a:r>
              <a:rPr lang="de-DE" sz="2400" dirty="0" err="1"/>
              <a:t>function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buildL</a:t>
            </a:r>
            <a:r>
              <a:rPr lang="de-DE" sz="2400" dirty="0"/>
              <a:t>(</a:t>
            </a:r>
            <a:r>
              <a:rPr lang="de-DE" sz="2400" dirty="0" err="1">
                <a:solidFill>
                  <a:schemeClr val="hlink"/>
                </a:solidFill>
              </a:rPr>
              <a:t>pattern</a:t>
            </a:r>
            <a:r>
              <a:rPr lang="de-DE" sz="2400" dirty="0"/>
              <a:t>: </a:t>
            </a:r>
            <a:r>
              <a:rPr lang="de-DE" sz="2400" dirty="0">
                <a:solidFill>
                  <a:schemeClr val="hlink"/>
                </a:solidFill>
              </a:rPr>
              <a:t>String</a:t>
            </a:r>
            <a:r>
              <a:rPr lang="de-DE" sz="2400" dirty="0"/>
              <a:t>): Array[0..127] of Integer</a:t>
            </a:r>
            <a:br>
              <a:rPr lang="de-DE" sz="2400" dirty="0"/>
            </a:br>
            <a:r>
              <a:rPr lang="de-DE" sz="2400" dirty="0">
                <a:solidFill>
                  <a:schemeClr val="hlink"/>
                </a:solidFill>
              </a:rPr>
              <a:t>L := &lt;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-1</a:t>
            </a:r>
            <a:r>
              <a:rPr lang="de-DE" sz="2400" dirty="0">
                <a:solidFill>
                  <a:schemeClr val="hlink"/>
                </a:solidFill>
              </a:rPr>
              <a:t>,…,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-1</a:t>
            </a:r>
            <a:r>
              <a:rPr lang="de-DE" sz="2400" dirty="0">
                <a:solidFill>
                  <a:schemeClr val="hlink"/>
                </a:solidFill>
              </a:rPr>
              <a:t>&gt;:</a:t>
            </a:r>
            <a:r>
              <a:rPr lang="de-DE" sz="2400" dirty="0"/>
              <a:t> Array </a:t>
            </a:r>
            <a:r>
              <a:rPr lang="de-DE" sz="2400" dirty="0">
                <a:solidFill>
                  <a:schemeClr val="hlink"/>
                </a:solidFill>
              </a:rPr>
              <a:t>[0..127]</a:t>
            </a:r>
            <a:r>
              <a:rPr lang="de-DE" sz="2400" dirty="0"/>
              <a:t> of </a:t>
            </a:r>
            <a:r>
              <a:rPr lang="de-DE" sz="2400" dirty="0">
                <a:solidFill>
                  <a:schemeClr val="hlink"/>
                </a:solidFill>
              </a:rPr>
              <a:t>Integer </a:t>
            </a:r>
            <a:r>
              <a:rPr lang="de-DE" sz="2400" dirty="0">
                <a:solidFill>
                  <a:srgbClr val="FF0000"/>
                </a:solidFill>
              </a:rPr>
              <a:t>// nur ASCII unterstützt </a:t>
            </a:r>
            <a:br>
              <a:rPr lang="de-DE" sz="2400" dirty="0">
                <a:solidFill>
                  <a:srgbClr val="FF0000"/>
                </a:solidFill>
              </a:rPr>
            </a:b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3C8C93"/>
                </a:solidFill>
              </a:rPr>
              <a:t>i</a:t>
            </a:r>
            <a:r>
              <a:rPr lang="de-DE" sz="2400" dirty="0"/>
              <a:t> </a:t>
            </a:r>
            <a:r>
              <a:rPr lang="de-DE" sz="2400" dirty="0" err="1"/>
              <a:t>from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3C8C93"/>
                </a:solidFill>
              </a:rPr>
              <a:t>0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>
                <a:solidFill>
                  <a:srgbClr val="3C8C93"/>
                </a:solidFill>
              </a:rPr>
              <a:t>length</a:t>
            </a:r>
            <a:r>
              <a:rPr lang="de-DE" sz="2400" dirty="0">
                <a:solidFill>
                  <a:srgbClr val="3C8C93"/>
                </a:solidFill>
              </a:rPr>
              <a:t>(</a:t>
            </a:r>
            <a:r>
              <a:rPr lang="de-DE" sz="2400" dirty="0" err="1">
                <a:solidFill>
                  <a:srgbClr val="3C8C93"/>
                </a:solidFill>
              </a:rPr>
              <a:t>pattern</a:t>
            </a:r>
            <a:r>
              <a:rPr lang="de-DE" sz="2400" dirty="0">
                <a:solidFill>
                  <a:srgbClr val="3C8C93"/>
                </a:solidFill>
              </a:rPr>
              <a:t>)-1</a:t>
            </a:r>
            <a:r>
              <a:rPr lang="de-DE" sz="2400" dirty="0"/>
              <a:t> do</a:t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>
                <a:solidFill>
                  <a:srgbClr val="3C8C93"/>
                </a:solidFill>
              </a:rPr>
              <a:t>L[</a:t>
            </a:r>
            <a:r>
              <a:rPr lang="de-DE" sz="2400" dirty="0" err="1">
                <a:solidFill>
                  <a:srgbClr val="3C8C93"/>
                </a:solidFill>
              </a:rPr>
              <a:t>pattern</a:t>
            </a:r>
            <a:r>
              <a:rPr lang="de-DE" sz="2400" dirty="0">
                <a:solidFill>
                  <a:srgbClr val="3C8C93"/>
                </a:solidFill>
              </a:rPr>
              <a:t>[i]] := i</a:t>
            </a:r>
            <a:br>
              <a:rPr lang="de-DE" sz="2400" dirty="0">
                <a:solidFill>
                  <a:srgbClr val="3C8C93"/>
                </a:solidFill>
              </a:rPr>
            </a:br>
            <a:r>
              <a:rPr lang="de-DE" sz="2400" dirty="0" err="1"/>
              <a:t>return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010544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Zweites Boyer-Moore-Beispiel</a:t>
            </a:r>
          </a:p>
        </p:txBody>
      </p:sp>
      <p:sp>
        <p:nvSpPr>
          <p:cNvPr id="5" name="Rectangle 1049"/>
          <p:cNvSpPr>
            <a:spLocks noChangeArrowheads="1"/>
          </p:cNvSpPr>
          <p:nvPr/>
        </p:nvSpPr>
        <p:spPr bwMode="auto">
          <a:xfrm>
            <a:off x="111125" y="1268760"/>
            <a:ext cx="8870950" cy="4038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6" name="Grafik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344960"/>
            <a:ext cx="86106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1029"/>
          <p:cNvGrpSpPr>
            <a:grpSpLocks/>
          </p:cNvGrpSpPr>
          <p:nvPr/>
        </p:nvGrpSpPr>
        <p:grpSpPr bwMode="auto">
          <a:xfrm>
            <a:off x="4410075" y="5459760"/>
            <a:ext cx="4648200" cy="762000"/>
            <a:chOff x="2352" y="2016"/>
            <a:chExt cx="2928" cy="480"/>
          </a:xfrm>
        </p:grpSpPr>
        <p:sp>
          <p:nvSpPr>
            <p:cNvPr id="10" name="Rectangle 1030"/>
            <p:cNvSpPr>
              <a:spLocks noChangeArrowheads="1"/>
            </p:cNvSpPr>
            <p:nvPr/>
          </p:nvSpPr>
          <p:spPr bwMode="auto">
            <a:xfrm>
              <a:off x="4694" y="2246"/>
              <a:ext cx="5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>
                  <a:latin typeface="Symbol" pitchFamily="18" charset="2"/>
                </a:rPr>
                <a:t>-</a:t>
              </a:r>
              <a:r>
                <a:rPr lang="en-US" altLang="de-DE" sz="1800"/>
                <a:t>1</a:t>
              </a:r>
            </a:p>
          </p:txBody>
        </p:sp>
        <p:sp>
          <p:nvSpPr>
            <p:cNvPr id="11" name="Rectangle 1031"/>
            <p:cNvSpPr>
              <a:spLocks noChangeArrowheads="1"/>
            </p:cNvSpPr>
            <p:nvPr/>
          </p:nvSpPr>
          <p:spPr bwMode="auto">
            <a:xfrm>
              <a:off x="4108" y="2246"/>
              <a:ext cx="5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/>
                <a:t>3</a:t>
              </a:r>
            </a:p>
          </p:txBody>
        </p:sp>
        <p:sp>
          <p:nvSpPr>
            <p:cNvPr id="12" name="Rectangle 1032"/>
            <p:cNvSpPr>
              <a:spLocks noChangeArrowheads="1"/>
            </p:cNvSpPr>
            <p:nvPr/>
          </p:nvSpPr>
          <p:spPr bwMode="auto">
            <a:xfrm>
              <a:off x="3524" y="2246"/>
              <a:ext cx="5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/>
                <a:t>5</a:t>
              </a:r>
            </a:p>
          </p:txBody>
        </p:sp>
        <p:sp>
          <p:nvSpPr>
            <p:cNvPr id="13" name="Rectangle 1033"/>
            <p:cNvSpPr>
              <a:spLocks noChangeArrowheads="1"/>
            </p:cNvSpPr>
            <p:nvPr/>
          </p:nvSpPr>
          <p:spPr bwMode="auto">
            <a:xfrm>
              <a:off x="2938" y="2246"/>
              <a:ext cx="5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/>
                <a:t>4</a:t>
              </a:r>
            </a:p>
          </p:txBody>
        </p:sp>
        <p:sp>
          <p:nvSpPr>
            <p:cNvPr id="14" name="Rectangle 1034"/>
            <p:cNvSpPr>
              <a:spLocks noChangeArrowheads="1"/>
            </p:cNvSpPr>
            <p:nvPr/>
          </p:nvSpPr>
          <p:spPr bwMode="auto">
            <a:xfrm>
              <a:off x="2352" y="2246"/>
              <a:ext cx="5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L</a:t>
              </a:r>
              <a:r>
                <a:rPr lang="en-US" altLang="de-DE" sz="1800"/>
                <a:t>(</a:t>
              </a:r>
              <a:r>
                <a:rPr lang="en-US" altLang="de-DE" sz="1800" b="1" i="1"/>
                <a:t>x</a:t>
              </a:r>
              <a:r>
                <a:rPr lang="en-US" altLang="de-DE" sz="1800"/>
                <a:t>)</a:t>
              </a:r>
            </a:p>
          </p:txBody>
        </p:sp>
        <p:sp>
          <p:nvSpPr>
            <p:cNvPr id="15" name="Rectangle 1035"/>
            <p:cNvSpPr>
              <a:spLocks noChangeArrowheads="1"/>
            </p:cNvSpPr>
            <p:nvPr/>
          </p:nvSpPr>
          <p:spPr bwMode="auto">
            <a:xfrm>
              <a:off x="4694" y="2016"/>
              <a:ext cx="58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d</a:t>
              </a:r>
            </a:p>
          </p:txBody>
        </p:sp>
        <p:sp>
          <p:nvSpPr>
            <p:cNvPr id="16" name="Rectangle 1036"/>
            <p:cNvSpPr>
              <a:spLocks noChangeArrowheads="1"/>
            </p:cNvSpPr>
            <p:nvPr/>
          </p:nvSpPr>
          <p:spPr bwMode="auto">
            <a:xfrm>
              <a:off x="4108" y="2016"/>
              <a:ext cx="58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c</a:t>
              </a:r>
            </a:p>
          </p:txBody>
        </p:sp>
        <p:sp>
          <p:nvSpPr>
            <p:cNvPr id="17" name="Rectangle 1037"/>
            <p:cNvSpPr>
              <a:spLocks noChangeArrowheads="1"/>
            </p:cNvSpPr>
            <p:nvPr/>
          </p:nvSpPr>
          <p:spPr bwMode="auto">
            <a:xfrm>
              <a:off x="3524" y="2016"/>
              <a:ext cx="58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b</a:t>
              </a:r>
            </a:p>
          </p:txBody>
        </p:sp>
        <p:sp>
          <p:nvSpPr>
            <p:cNvPr id="18" name="Rectangle 1038"/>
            <p:cNvSpPr>
              <a:spLocks noChangeArrowheads="1"/>
            </p:cNvSpPr>
            <p:nvPr/>
          </p:nvSpPr>
          <p:spPr bwMode="auto">
            <a:xfrm>
              <a:off x="2938" y="2016"/>
              <a:ext cx="58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a</a:t>
              </a:r>
            </a:p>
          </p:txBody>
        </p:sp>
        <p:sp>
          <p:nvSpPr>
            <p:cNvPr id="19" name="Rectangle 1039"/>
            <p:cNvSpPr>
              <a:spLocks noChangeArrowheads="1"/>
            </p:cNvSpPr>
            <p:nvPr/>
          </p:nvSpPr>
          <p:spPr bwMode="auto">
            <a:xfrm>
              <a:off x="2352" y="2016"/>
              <a:ext cx="58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x</a:t>
              </a:r>
            </a:p>
          </p:txBody>
        </p:sp>
        <p:sp>
          <p:nvSpPr>
            <p:cNvPr id="20" name="Line 1040"/>
            <p:cNvSpPr>
              <a:spLocks noChangeShapeType="1"/>
            </p:cNvSpPr>
            <p:nvPr/>
          </p:nvSpPr>
          <p:spPr bwMode="auto">
            <a:xfrm>
              <a:off x="2352" y="2016"/>
              <a:ext cx="2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1" name="Line 1041"/>
            <p:cNvSpPr>
              <a:spLocks noChangeShapeType="1"/>
            </p:cNvSpPr>
            <p:nvPr/>
          </p:nvSpPr>
          <p:spPr bwMode="auto">
            <a:xfrm>
              <a:off x="2352" y="2496"/>
              <a:ext cx="2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2" name="Line 1042"/>
            <p:cNvSpPr>
              <a:spLocks noChangeShapeType="1"/>
            </p:cNvSpPr>
            <p:nvPr/>
          </p:nvSpPr>
          <p:spPr bwMode="auto">
            <a:xfrm>
              <a:off x="2352" y="2016"/>
              <a:ext cx="0" cy="4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3" name="Line 1043"/>
            <p:cNvSpPr>
              <a:spLocks noChangeShapeType="1"/>
            </p:cNvSpPr>
            <p:nvPr/>
          </p:nvSpPr>
          <p:spPr bwMode="auto">
            <a:xfrm>
              <a:off x="3524" y="201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4" name="Line 1044"/>
            <p:cNvSpPr>
              <a:spLocks noChangeShapeType="1"/>
            </p:cNvSpPr>
            <p:nvPr/>
          </p:nvSpPr>
          <p:spPr bwMode="auto">
            <a:xfrm>
              <a:off x="4108" y="201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5" name="Line 1045"/>
            <p:cNvSpPr>
              <a:spLocks noChangeShapeType="1"/>
            </p:cNvSpPr>
            <p:nvPr/>
          </p:nvSpPr>
          <p:spPr bwMode="auto">
            <a:xfrm>
              <a:off x="4694" y="201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6" name="Line 1046"/>
            <p:cNvSpPr>
              <a:spLocks noChangeShapeType="1"/>
            </p:cNvSpPr>
            <p:nvPr/>
          </p:nvSpPr>
          <p:spPr bwMode="auto">
            <a:xfrm>
              <a:off x="5280" y="2016"/>
              <a:ext cx="0" cy="4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7" name="Line 1047"/>
            <p:cNvSpPr>
              <a:spLocks noChangeShapeType="1"/>
            </p:cNvSpPr>
            <p:nvPr/>
          </p:nvSpPr>
          <p:spPr bwMode="auto">
            <a:xfrm>
              <a:off x="2938" y="2016"/>
              <a:ext cx="0" cy="4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8" name="Line 1048"/>
            <p:cNvSpPr>
              <a:spLocks noChangeShapeType="1"/>
            </p:cNvSpPr>
            <p:nvPr/>
          </p:nvSpPr>
          <p:spPr bwMode="auto">
            <a:xfrm>
              <a:off x="2352" y="2246"/>
              <a:ext cx="2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8" name="Text Box 1050"/>
          <p:cNvSpPr txBox="1">
            <a:spLocks noChangeArrowheads="1"/>
          </p:cNvSpPr>
          <p:nvPr/>
        </p:nvSpPr>
        <p:spPr bwMode="auto">
          <a:xfrm>
            <a:off x="85725" y="1313210"/>
            <a:ext cx="59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T: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9" name="Text Box 1051"/>
          <p:cNvSpPr txBox="1">
            <a:spLocks noChangeArrowheads="1"/>
          </p:cNvSpPr>
          <p:nvPr/>
        </p:nvSpPr>
        <p:spPr bwMode="auto">
          <a:xfrm>
            <a:off x="111125" y="2106960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P: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018320" y="2191053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(a)=4, j=5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i+=m-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(j, 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(a)+1)=1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460748" y="2981400"/>
            <a:ext cx="12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(a)=4, j=3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i+=3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4283968" y="4661029"/>
            <a:ext cx="1329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(d)=-1, j=5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i+=6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539552" y="195456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m=6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732240" y="3773488"/>
            <a:ext cx="12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(a)=4, j=5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i+=1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2555776" y="4268252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(a)=4, j=5, i+=1</a:t>
            </a:r>
          </a:p>
        </p:txBody>
      </p:sp>
      <p:sp>
        <p:nvSpPr>
          <p:cNvPr id="3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662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6E4-C8FF-AC49-8EF6-082450278B3B}" type="slidenum">
              <a:rPr lang="de-DE"/>
              <a:pPr/>
              <a:t>28</a:t>
            </a:fld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Boyer-Moore-Verfahren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1838"/>
            <a:ext cx="8229600" cy="5328369"/>
          </a:xfrm>
        </p:spPr>
        <p:txBody>
          <a:bodyPr/>
          <a:lstStyle/>
          <a:p>
            <a:pPr>
              <a:buFontTx/>
              <a:buNone/>
            </a:pPr>
            <a:r>
              <a:rPr lang="de-DE" sz="2000" dirty="0" err="1"/>
              <a:t>procedure</a:t>
            </a:r>
            <a:r>
              <a:rPr lang="de-DE" sz="2000" dirty="0"/>
              <a:t> </a:t>
            </a:r>
            <a:r>
              <a:rPr lang="de-DE" sz="2000" dirty="0" err="1">
                <a:solidFill>
                  <a:schemeClr val="accent2"/>
                </a:solidFill>
              </a:rPr>
              <a:t>BMsearch</a:t>
            </a:r>
            <a:r>
              <a:rPr lang="de-DE" sz="2000" dirty="0"/>
              <a:t>(</a:t>
            </a:r>
            <a:r>
              <a:rPr lang="de-DE" sz="2000" dirty="0" err="1">
                <a:solidFill>
                  <a:srgbClr val="3C8C93"/>
                </a:solidFill>
              </a:rPr>
              <a:t>text</a:t>
            </a:r>
            <a:r>
              <a:rPr lang="de-DE" sz="2000" dirty="0">
                <a:solidFill>
                  <a:srgbClr val="3C8C93"/>
                </a:solidFill>
              </a:rPr>
              <a:t>, </a:t>
            </a:r>
            <a:r>
              <a:rPr lang="de-DE" sz="2000" dirty="0" err="1">
                <a:solidFill>
                  <a:schemeClr val="hlink"/>
                </a:solidFill>
              </a:rPr>
              <a:t>pattern</a:t>
            </a:r>
            <a:r>
              <a:rPr lang="de-DE" sz="2000" dirty="0"/>
              <a:t>: </a:t>
            </a:r>
            <a:r>
              <a:rPr lang="de-DE" sz="2000" dirty="0">
                <a:solidFill>
                  <a:schemeClr val="hlink"/>
                </a:solidFill>
              </a:rPr>
              <a:t>String</a:t>
            </a:r>
            <a:r>
              <a:rPr lang="de-DE" sz="2000" dirty="0"/>
              <a:t>): Integer</a:t>
            </a:r>
            <a:br>
              <a:rPr lang="de-DE" sz="2000" dirty="0"/>
            </a:br>
            <a:r>
              <a:rPr lang="de-DE" sz="2000" dirty="0">
                <a:solidFill>
                  <a:schemeClr val="hlink"/>
                </a:solidFill>
              </a:rPr>
              <a:t>L := </a:t>
            </a:r>
            <a:r>
              <a:rPr lang="de-DE" sz="2000" dirty="0" err="1">
                <a:solidFill>
                  <a:schemeClr val="hlink"/>
                </a:solidFill>
              </a:rPr>
              <a:t>buildL</a:t>
            </a:r>
            <a:r>
              <a:rPr lang="de-DE" sz="2000" dirty="0">
                <a:solidFill>
                  <a:schemeClr val="hlink"/>
                </a:solidFill>
              </a:rPr>
              <a:t>(</a:t>
            </a:r>
            <a:r>
              <a:rPr lang="de-DE" sz="2000" dirty="0" err="1">
                <a:solidFill>
                  <a:schemeClr val="hlink"/>
                </a:solidFill>
              </a:rPr>
              <a:t>pattern</a:t>
            </a:r>
            <a:r>
              <a:rPr lang="de-DE" sz="2000" dirty="0">
                <a:solidFill>
                  <a:schemeClr val="hlink"/>
                </a:solidFill>
              </a:rPr>
              <a:t>) </a:t>
            </a:r>
            <a:br>
              <a:rPr lang="de-DE" sz="2000" dirty="0"/>
            </a:br>
            <a:r>
              <a:rPr lang="de-DE" sz="2000" dirty="0" err="1">
                <a:solidFill>
                  <a:schemeClr val="hlink"/>
                </a:solidFill>
              </a:rPr>
              <a:t>n</a:t>
            </a:r>
            <a:r>
              <a:rPr lang="de-DE" sz="2000" dirty="0">
                <a:solidFill>
                  <a:schemeClr val="hlink"/>
                </a:solidFill>
              </a:rPr>
              <a:t> := </a:t>
            </a:r>
            <a:r>
              <a:rPr lang="de-DE" sz="2000" dirty="0" err="1">
                <a:solidFill>
                  <a:schemeClr val="hlink"/>
                </a:solidFill>
              </a:rPr>
              <a:t>length</a:t>
            </a:r>
            <a:r>
              <a:rPr lang="de-DE" sz="2000" dirty="0">
                <a:solidFill>
                  <a:schemeClr val="hlink"/>
                </a:solidFill>
              </a:rPr>
              <a:t>(</a:t>
            </a:r>
            <a:r>
              <a:rPr lang="de-DE" sz="2000" dirty="0" err="1">
                <a:solidFill>
                  <a:schemeClr val="hlink"/>
                </a:solidFill>
              </a:rPr>
              <a:t>text</a:t>
            </a:r>
            <a:r>
              <a:rPr lang="de-DE" sz="2000" dirty="0">
                <a:solidFill>
                  <a:schemeClr val="hlink"/>
                </a:solidFill>
              </a:rPr>
              <a:t>); m := </a:t>
            </a:r>
            <a:r>
              <a:rPr lang="de-DE" sz="2000" dirty="0" err="1">
                <a:solidFill>
                  <a:schemeClr val="hlink"/>
                </a:solidFill>
              </a:rPr>
              <a:t>length</a:t>
            </a:r>
            <a:r>
              <a:rPr lang="de-DE" sz="2000" dirty="0">
                <a:solidFill>
                  <a:schemeClr val="hlink"/>
                </a:solidFill>
              </a:rPr>
              <a:t>(</a:t>
            </a:r>
            <a:r>
              <a:rPr lang="de-DE" sz="2000" dirty="0" err="1">
                <a:solidFill>
                  <a:schemeClr val="hlink"/>
                </a:solidFill>
              </a:rPr>
              <a:t>pattern</a:t>
            </a:r>
            <a:r>
              <a:rPr lang="de-DE" sz="2000" dirty="0">
                <a:solidFill>
                  <a:schemeClr val="hlink"/>
                </a:solidFill>
              </a:rPr>
              <a:t>)</a:t>
            </a:r>
            <a:br>
              <a:rPr lang="de-DE" sz="2000" dirty="0">
                <a:solidFill>
                  <a:schemeClr val="hlink"/>
                </a:solidFill>
              </a:rPr>
            </a:br>
            <a:r>
              <a:rPr lang="de-DE" sz="2000" dirty="0">
                <a:solidFill>
                  <a:schemeClr val="hlink"/>
                </a:solidFill>
              </a:rPr>
              <a:t>i := m - 1</a:t>
            </a:r>
            <a:br>
              <a:rPr lang="de-DE" sz="2000" dirty="0">
                <a:solidFill>
                  <a:schemeClr val="hlink"/>
                </a:solidFill>
              </a:rPr>
            </a:b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i &gt; </a:t>
            </a:r>
            <a:r>
              <a:rPr lang="de-DE" sz="2000" dirty="0" err="1">
                <a:solidFill>
                  <a:schemeClr val="hlink"/>
                </a:solidFill>
              </a:rPr>
              <a:t>n</a:t>
            </a:r>
            <a:r>
              <a:rPr lang="de-DE" sz="2000" dirty="0">
                <a:solidFill>
                  <a:schemeClr val="hlink"/>
                </a:solidFill>
              </a:rPr>
              <a:t> - 1 </a:t>
            </a:r>
            <a:r>
              <a:rPr lang="de-DE" sz="2000" dirty="0" err="1"/>
              <a:t>then</a:t>
            </a:r>
            <a:br>
              <a:rPr lang="de-DE" sz="2000" dirty="0">
                <a:solidFill>
                  <a:schemeClr val="hlink"/>
                </a:solidFill>
              </a:rPr>
            </a:br>
            <a:r>
              <a:rPr lang="de-DE" sz="2000" dirty="0">
                <a:solidFill>
                  <a:schemeClr val="hlink"/>
                </a:solidFill>
              </a:rPr>
              <a:t>      </a:t>
            </a:r>
            <a:r>
              <a:rPr lang="de-DE" sz="2000" dirty="0" err="1"/>
              <a:t>return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-1        </a:t>
            </a:r>
            <a:r>
              <a:rPr lang="de-DE" sz="2000" dirty="0">
                <a:solidFill>
                  <a:srgbClr val="FF0000"/>
                </a:solidFill>
              </a:rPr>
              <a:t>// Muster länger als Text, Suche erfolglos</a:t>
            </a:r>
            <a:br>
              <a:rPr lang="de-DE" sz="2000" dirty="0"/>
            </a:br>
            <a:r>
              <a:rPr lang="de-DE" sz="2000" dirty="0" err="1">
                <a:solidFill>
                  <a:schemeClr val="hlink"/>
                </a:solidFill>
              </a:rPr>
              <a:t>j</a:t>
            </a:r>
            <a:r>
              <a:rPr lang="de-DE" sz="2000" dirty="0">
                <a:solidFill>
                  <a:schemeClr val="hlink"/>
                </a:solidFill>
              </a:rPr>
              <a:t> := m – 1</a:t>
            </a:r>
            <a:br>
              <a:rPr lang="de-DE" sz="2000" dirty="0">
                <a:solidFill>
                  <a:schemeClr val="hlink"/>
                </a:solidFill>
              </a:rPr>
            </a:br>
            <a:r>
              <a:rPr lang="de-DE" sz="2000" dirty="0" err="1"/>
              <a:t>repeat</a:t>
            </a:r>
            <a:br>
              <a:rPr lang="de-DE" sz="2000" dirty="0">
                <a:solidFill>
                  <a:schemeClr val="hlink"/>
                </a:solidFill>
              </a:rPr>
            </a:br>
            <a:r>
              <a:rPr lang="de-DE" sz="2000" dirty="0">
                <a:solidFill>
                  <a:schemeClr val="hlink"/>
                </a:solidFill>
              </a:rPr>
              <a:t>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>
                <a:solidFill>
                  <a:schemeClr val="hlink"/>
                </a:solidFill>
              </a:rPr>
              <a:t>pattern</a:t>
            </a:r>
            <a:r>
              <a:rPr lang="de-DE" sz="2000" dirty="0">
                <a:solidFill>
                  <a:schemeClr val="hlink"/>
                </a:solidFill>
              </a:rPr>
              <a:t>[</a:t>
            </a:r>
            <a:r>
              <a:rPr lang="de-DE" sz="2000" dirty="0" err="1">
                <a:solidFill>
                  <a:schemeClr val="hlink"/>
                </a:solidFill>
              </a:rPr>
              <a:t>j</a:t>
            </a:r>
            <a:r>
              <a:rPr lang="de-DE" sz="2000" dirty="0">
                <a:solidFill>
                  <a:schemeClr val="hlink"/>
                </a:solidFill>
              </a:rPr>
              <a:t>] = </a:t>
            </a:r>
            <a:r>
              <a:rPr lang="de-DE" sz="2000" dirty="0" err="1">
                <a:solidFill>
                  <a:schemeClr val="hlink"/>
                </a:solidFill>
              </a:rPr>
              <a:t>text</a:t>
            </a:r>
            <a:r>
              <a:rPr lang="de-DE" sz="2000" dirty="0">
                <a:solidFill>
                  <a:schemeClr val="hlink"/>
                </a:solidFill>
              </a:rPr>
              <a:t>[i] </a:t>
            </a:r>
            <a:r>
              <a:rPr lang="de-DE" sz="2000" dirty="0" err="1"/>
              <a:t>then</a:t>
            </a:r>
            <a:br>
              <a:rPr lang="de-DE" sz="2000" dirty="0">
                <a:solidFill>
                  <a:schemeClr val="hlink"/>
                </a:solidFill>
              </a:rPr>
            </a:br>
            <a:r>
              <a:rPr lang="de-DE" sz="2000" dirty="0">
                <a:solidFill>
                  <a:schemeClr val="hlink"/>
                </a:solidFill>
              </a:rPr>
              <a:t>    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>
                <a:solidFill>
                  <a:schemeClr val="hlink"/>
                </a:solidFill>
              </a:rPr>
              <a:t>j</a:t>
            </a:r>
            <a:r>
              <a:rPr lang="de-DE" sz="2000" dirty="0">
                <a:solidFill>
                  <a:schemeClr val="hlink"/>
                </a:solidFill>
              </a:rPr>
              <a:t> = 0 </a:t>
            </a:r>
            <a:r>
              <a:rPr lang="de-DE" sz="2000" dirty="0" err="1"/>
              <a:t>then</a:t>
            </a:r>
            <a:br>
              <a:rPr lang="de-DE" sz="2000" dirty="0">
                <a:solidFill>
                  <a:schemeClr val="hlink"/>
                </a:solidFill>
              </a:rPr>
            </a:br>
            <a:r>
              <a:rPr lang="de-DE" sz="2000" dirty="0">
                <a:solidFill>
                  <a:schemeClr val="hlink"/>
                </a:solidFill>
              </a:rPr>
              <a:t>            </a:t>
            </a:r>
            <a:r>
              <a:rPr lang="de-DE" sz="2000" dirty="0" err="1"/>
              <a:t>return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i    </a:t>
            </a:r>
            <a:r>
              <a:rPr lang="de-DE" sz="2000" dirty="0">
                <a:solidFill>
                  <a:srgbClr val="FF0000"/>
                </a:solidFill>
              </a:rPr>
              <a:t>// Suche erfolgreich</a:t>
            </a:r>
            <a:br>
              <a:rPr lang="de-DE" sz="2000" dirty="0">
                <a:solidFill>
                  <a:schemeClr val="hlink"/>
                </a:solidFill>
              </a:rPr>
            </a:br>
            <a:r>
              <a:rPr lang="de-DE" sz="2000" dirty="0">
                <a:solidFill>
                  <a:schemeClr val="hlink"/>
                </a:solidFill>
              </a:rPr>
              <a:t>        </a:t>
            </a:r>
            <a:r>
              <a:rPr lang="de-DE" sz="2000" dirty="0" err="1"/>
              <a:t>else</a:t>
            </a:r>
            <a:r>
              <a:rPr lang="de-DE" sz="2000" dirty="0">
                <a:solidFill>
                  <a:schemeClr val="hlink"/>
                </a:solidFill>
              </a:rPr>
              <a:t>              </a:t>
            </a:r>
            <a:r>
              <a:rPr lang="de-DE" sz="2000" dirty="0">
                <a:solidFill>
                  <a:srgbClr val="FF0000"/>
                </a:solidFill>
              </a:rPr>
              <a:t>// Spiegeltechnik</a:t>
            </a:r>
            <a:br>
              <a:rPr lang="de-DE" sz="2000" dirty="0">
                <a:solidFill>
                  <a:schemeClr val="hlink"/>
                </a:solidFill>
              </a:rPr>
            </a:br>
            <a:r>
              <a:rPr lang="de-DE" sz="2000" dirty="0">
                <a:solidFill>
                  <a:schemeClr val="hlink"/>
                </a:solidFill>
              </a:rPr>
              <a:t>            i := i -1; </a:t>
            </a:r>
            <a:r>
              <a:rPr lang="de-DE" sz="2000" dirty="0" err="1">
                <a:solidFill>
                  <a:schemeClr val="hlink"/>
                </a:solidFill>
              </a:rPr>
              <a:t>j</a:t>
            </a:r>
            <a:r>
              <a:rPr lang="de-DE" sz="2000" dirty="0">
                <a:solidFill>
                  <a:schemeClr val="hlink"/>
                </a:solidFill>
              </a:rPr>
              <a:t> := </a:t>
            </a:r>
            <a:r>
              <a:rPr lang="de-DE" sz="2000" dirty="0" err="1">
                <a:solidFill>
                  <a:schemeClr val="hlink"/>
                </a:solidFill>
              </a:rPr>
              <a:t>j</a:t>
            </a:r>
            <a:r>
              <a:rPr lang="de-DE" sz="2000" dirty="0">
                <a:solidFill>
                  <a:schemeClr val="hlink"/>
                </a:solidFill>
              </a:rPr>
              <a:t> -1</a:t>
            </a:r>
            <a:br>
              <a:rPr lang="de-DE" sz="2000" dirty="0">
                <a:solidFill>
                  <a:schemeClr val="hlink"/>
                </a:solidFill>
              </a:rPr>
            </a:br>
            <a:r>
              <a:rPr lang="de-DE" sz="2000" dirty="0">
                <a:solidFill>
                  <a:schemeClr val="hlink"/>
                </a:solidFill>
              </a:rPr>
              <a:t>    </a:t>
            </a:r>
            <a:r>
              <a:rPr lang="de-DE" sz="2000" dirty="0" err="1"/>
              <a:t>else</a:t>
            </a:r>
            <a:r>
              <a:rPr lang="de-DE" sz="2000" dirty="0">
                <a:solidFill>
                  <a:schemeClr val="hlink"/>
                </a:solidFill>
              </a:rPr>
              <a:t>                  </a:t>
            </a:r>
            <a:r>
              <a:rPr lang="de-DE" sz="2000" dirty="0">
                <a:solidFill>
                  <a:srgbClr val="FF0000"/>
                </a:solidFill>
              </a:rPr>
              <a:t>// Zeichensprungtechnik</a:t>
            </a:r>
            <a:br>
              <a:rPr lang="de-DE" sz="2000" dirty="0">
                <a:solidFill>
                  <a:schemeClr val="hlink"/>
                </a:solidFill>
              </a:rPr>
            </a:br>
            <a:r>
              <a:rPr lang="de-DE" sz="2000" dirty="0">
                <a:solidFill>
                  <a:schemeClr val="hlink"/>
                </a:solidFill>
              </a:rPr>
              <a:t>        </a:t>
            </a:r>
            <a:r>
              <a:rPr lang="de-DE" sz="2000" dirty="0" err="1">
                <a:solidFill>
                  <a:schemeClr val="hlink"/>
                </a:solidFill>
              </a:rPr>
              <a:t>lo</a:t>
            </a:r>
            <a:r>
              <a:rPr lang="de-DE" sz="2000" dirty="0">
                <a:solidFill>
                  <a:schemeClr val="hlink"/>
                </a:solidFill>
              </a:rPr>
              <a:t> := L[</a:t>
            </a:r>
            <a:r>
              <a:rPr lang="de-DE" sz="2000" dirty="0" err="1">
                <a:solidFill>
                  <a:schemeClr val="hlink"/>
                </a:solidFill>
              </a:rPr>
              <a:t>text</a:t>
            </a:r>
            <a:r>
              <a:rPr lang="de-DE" sz="2000" dirty="0">
                <a:solidFill>
                  <a:schemeClr val="hlink"/>
                </a:solidFill>
              </a:rPr>
              <a:t>[i]]; i := i + m – min(</a:t>
            </a:r>
            <a:r>
              <a:rPr lang="de-DE" sz="2000" dirty="0" err="1">
                <a:solidFill>
                  <a:schemeClr val="hlink"/>
                </a:solidFill>
              </a:rPr>
              <a:t>j</a:t>
            </a:r>
            <a:r>
              <a:rPr lang="de-DE" sz="2000" dirty="0">
                <a:solidFill>
                  <a:schemeClr val="hlink"/>
                </a:solidFill>
              </a:rPr>
              <a:t>, lo+1); </a:t>
            </a:r>
            <a:r>
              <a:rPr lang="de-DE" sz="2000" dirty="0" err="1">
                <a:solidFill>
                  <a:schemeClr val="hlink"/>
                </a:solidFill>
              </a:rPr>
              <a:t>j</a:t>
            </a:r>
            <a:r>
              <a:rPr lang="de-DE" sz="2000" dirty="0">
                <a:solidFill>
                  <a:schemeClr val="hlink"/>
                </a:solidFill>
              </a:rPr>
              <a:t> := m – 1</a:t>
            </a:r>
            <a:br>
              <a:rPr lang="de-DE" sz="2000" dirty="0">
                <a:solidFill>
                  <a:schemeClr val="hlink"/>
                </a:solidFill>
              </a:rPr>
            </a:br>
            <a:r>
              <a:rPr lang="de-DE" sz="2000" dirty="0" err="1"/>
              <a:t>until</a:t>
            </a:r>
            <a:r>
              <a:rPr lang="de-DE" sz="2000" dirty="0"/>
              <a:t> </a:t>
            </a:r>
            <a:r>
              <a:rPr lang="de-DE" sz="2000" dirty="0" err="1">
                <a:solidFill>
                  <a:schemeClr val="hlink"/>
                </a:solidFill>
              </a:rPr>
              <a:t>j</a:t>
            </a:r>
            <a:r>
              <a:rPr lang="de-DE" sz="2000" dirty="0">
                <a:solidFill>
                  <a:schemeClr val="hlink"/>
                </a:solidFill>
              </a:rPr>
              <a:t> ≤ </a:t>
            </a:r>
            <a:r>
              <a:rPr lang="de-DE" sz="2000" dirty="0" err="1">
                <a:solidFill>
                  <a:schemeClr val="hlink"/>
                </a:solidFill>
              </a:rPr>
              <a:t>n</a:t>
            </a:r>
            <a:r>
              <a:rPr lang="de-DE" sz="2000" dirty="0">
                <a:solidFill>
                  <a:schemeClr val="hlink"/>
                </a:solidFill>
              </a:rPr>
              <a:t> – 1</a:t>
            </a:r>
            <a:br>
              <a:rPr lang="de-DE" sz="2000" dirty="0">
                <a:solidFill>
                  <a:schemeClr val="hlink"/>
                </a:solidFill>
              </a:rPr>
            </a:br>
            <a:r>
              <a:rPr lang="de-DE" sz="2000" dirty="0" err="1"/>
              <a:t>return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-1            </a:t>
            </a:r>
            <a:r>
              <a:rPr lang="de-DE" sz="2000" dirty="0">
                <a:solidFill>
                  <a:srgbClr val="FF0000"/>
                </a:solidFill>
              </a:rPr>
              <a:t>// Suche erfolglos</a:t>
            </a:r>
            <a:endParaRPr lang="de-DE" sz="20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44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der Komplexität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412776"/>
            <a:ext cx="3579563" cy="4173538"/>
          </a:xfrm>
        </p:spPr>
        <p:txBody>
          <a:bodyPr/>
          <a:lstStyle/>
          <a:p>
            <a:r>
              <a:rPr lang="de-DE" dirty="0"/>
              <a:t>Schlechtester Fall</a:t>
            </a:r>
          </a:p>
          <a:p>
            <a:pPr lvl="1"/>
            <a:r>
              <a:rPr lang="de-DE" dirty="0"/>
              <a:t>Beispiel</a:t>
            </a:r>
          </a:p>
          <a:p>
            <a:pPr lvl="2"/>
            <a:r>
              <a:rPr lang="de-DE" dirty="0"/>
              <a:t>T: „</a:t>
            </a:r>
            <a:r>
              <a:rPr lang="de-DE" dirty="0" err="1"/>
              <a:t>aaaaaaaaaa</a:t>
            </a:r>
            <a:r>
              <a:rPr lang="de-DE" dirty="0"/>
              <a:t>…a“</a:t>
            </a:r>
          </a:p>
          <a:p>
            <a:pPr lvl="2"/>
            <a:r>
              <a:rPr lang="de-DE" dirty="0"/>
              <a:t>P: „</a:t>
            </a:r>
            <a:r>
              <a:rPr lang="de-DE" dirty="0" err="1"/>
              <a:t>baa</a:t>
            </a:r>
            <a:r>
              <a:rPr lang="de-DE" dirty="0"/>
              <a:t>…a“</a:t>
            </a:r>
          </a:p>
          <a:p>
            <a:pPr lvl="1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m∙n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+ |A|)</a:t>
            </a:r>
          </a:p>
          <a:p>
            <a:pPr lvl="1"/>
            <a:r>
              <a:rPr lang="de-DE" dirty="0"/>
              <a:t>Wahrscheinlichkeit hoch für schlechtesten Fall bei kleinem Alphabet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31083" y="1261218"/>
            <a:ext cx="5205413" cy="4876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6" name="Grafik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408" y="1337418"/>
            <a:ext cx="5018088" cy="482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54896" y="1504106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T: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31083" y="2480418"/>
            <a:ext cx="481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P:</a:t>
            </a: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9365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 Zeichenkettenabgleich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15325" cy="4173538"/>
          </a:xfrm>
        </p:spPr>
        <p:txBody>
          <a:bodyPr/>
          <a:lstStyle/>
          <a:p>
            <a:r>
              <a:rPr lang="de-DE" sz="2400" dirty="0"/>
              <a:t>Gegeben eine Folge von Zeichen (Text), in der eine Zeichenkette (Muster) gefunden werden soll </a:t>
            </a:r>
          </a:p>
          <a:p>
            <a:r>
              <a:rPr lang="de-DE" sz="2400" dirty="0"/>
              <a:t>Varianten</a:t>
            </a:r>
          </a:p>
          <a:p>
            <a:pPr lvl="1"/>
            <a:r>
              <a:rPr lang="de-DE" sz="2000" i="1" dirty="0"/>
              <a:t>Alle</a:t>
            </a:r>
            <a:r>
              <a:rPr lang="de-DE" sz="2000" dirty="0"/>
              <a:t> Vorkommen des Musters im Text</a:t>
            </a:r>
          </a:p>
          <a:p>
            <a:pPr lvl="1"/>
            <a:r>
              <a:rPr lang="de-DE" sz="2000" dirty="0"/>
              <a:t>Ein </a:t>
            </a:r>
            <a:r>
              <a:rPr lang="de-DE" sz="2000" i="1" dirty="0"/>
              <a:t>beliebiges</a:t>
            </a:r>
            <a:r>
              <a:rPr lang="de-DE" sz="2000" dirty="0"/>
              <a:t> Vorkommen im Text</a:t>
            </a:r>
          </a:p>
          <a:p>
            <a:pPr lvl="1"/>
            <a:r>
              <a:rPr lang="de-DE" sz="2000" i="1" dirty="0"/>
              <a:t>Erstes</a:t>
            </a:r>
            <a:r>
              <a:rPr lang="de-DE" sz="2000" dirty="0"/>
              <a:t> Vorkommen im Text</a:t>
            </a:r>
          </a:p>
          <a:p>
            <a:r>
              <a:rPr lang="de-DE" sz="2400" dirty="0"/>
              <a:t>Anwendungen</a:t>
            </a:r>
          </a:p>
          <a:p>
            <a:pPr lvl="1"/>
            <a:r>
              <a:rPr lang="de-DE" sz="2000" dirty="0"/>
              <a:t>Suchen von Mustern in DNA-Sequenzen </a:t>
            </a:r>
            <a:br>
              <a:rPr lang="de-DE" sz="2000" dirty="0"/>
            </a:br>
            <a:r>
              <a:rPr lang="de-DE" sz="2000" dirty="0"/>
              <a:t>(begrenztes Alphabet: A, C, G, T)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886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der Komplexität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15325" cy="4173538"/>
          </a:xfrm>
        </p:spPr>
        <p:txBody>
          <a:bodyPr/>
          <a:lstStyle/>
          <a:p>
            <a:r>
              <a:rPr lang="de-DE" sz="2400" dirty="0"/>
              <a:t>Bester Fall</a:t>
            </a:r>
          </a:p>
          <a:p>
            <a:pPr lvl="1"/>
            <a:r>
              <a:rPr lang="de-DE" sz="2000" dirty="0"/>
              <a:t>Immer Fall 3, d.h. P wird jedes Mal um m nach rechts bewegt</a:t>
            </a:r>
          </a:p>
          <a:p>
            <a:pPr lvl="1"/>
            <a:r>
              <a:rPr lang="de-DE" sz="2000" dirty="0"/>
              <a:t>Beispiel</a:t>
            </a:r>
          </a:p>
          <a:p>
            <a:pPr lvl="2"/>
            <a:r>
              <a:rPr lang="de-DE" sz="1800" dirty="0"/>
              <a:t>T: „</a:t>
            </a:r>
            <a:r>
              <a:rPr lang="de-DE" sz="1800" dirty="0" err="1"/>
              <a:t>aaaaaaaa</a:t>
            </a:r>
            <a:r>
              <a:rPr lang="de-DE" sz="1800" dirty="0"/>
              <a:t>…a“</a:t>
            </a:r>
          </a:p>
          <a:p>
            <a:pPr lvl="2"/>
            <a:r>
              <a:rPr lang="de-DE" sz="1800" dirty="0"/>
              <a:t>P: „</a:t>
            </a:r>
            <a:r>
              <a:rPr lang="de-DE" sz="1800" dirty="0" err="1"/>
              <a:t>bbb</a:t>
            </a:r>
            <a:r>
              <a:rPr lang="de-DE" sz="1800" dirty="0"/>
              <a:t>…b“</a:t>
            </a:r>
          </a:p>
          <a:p>
            <a:pPr lvl="1"/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/m + |A|)</a:t>
            </a:r>
          </a:p>
          <a:p>
            <a:pPr lvl="1"/>
            <a:r>
              <a:rPr lang="de-DE" sz="2000" dirty="0"/>
              <a:t>Wahrscheinlichkeit für besten Fall höher bei großem Alphabet</a:t>
            </a:r>
          </a:p>
          <a:p>
            <a:r>
              <a:rPr lang="de-DE" sz="2400" dirty="0"/>
              <a:t>Durchschnittlicher Fall</a:t>
            </a:r>
          </a:p>
          <a:p>
            <a:pPr lvl="1"/>
            <a:r>
              <a:rPr lang="de-DE" sz="2000" dirty="0"/>
              <a:t>nahe am besten Fall: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/m + |A|)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D9E313-428D-0542-AD77-8675C293C625}"/>
              </a:ext>
            </a:extLst>
          </p:cNvPr>
          <p:cNvSpPr/>
          <p:nvPr/>
        </p:nvSpPr>
        <p:spPr>
          <a:xfrm>
            <a:off x="2555776" y="624205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1D34FF"/>
                </a:solidFill>
              </a:rPr>
              <a:t>Robert S. Boyer, J. </a:t>
            </a:r>
            <a:r>
              <a:rPr lang="de-DE" sz="1100" dirty="0" err="1">
                <a:solidFill>
                  <a:srgbClr val="1D34FF"/>
                </a:solidFill>
              </a:rPr>
              <a:t>Strother</a:t>
            </a:r>
            <a:r>
              <a:rPr lang="de-DE" sz="1100" dirty="0">
                <a:solidFill>
                  <a:srgbClr val="1D34FF"/>
                </a:solidFill>
              </a:rPr>
              <a:t> Moore: A fast </a:t>
            </a:r>
            <a:r>
              <a:rPr lang="de-DE" sz="1100" dirty="0" err="1">
                <a:solidFill>
                  <a:srgbClr val="1D34FF"/>
                </a:solidFill>
              </a:rPr>
              <a:t>string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searching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algorithm</a:t>
            </a:r>
            <a:r>
              <a:rPr lang="de-DE" sz="1100" dirty="0">
                <a:solidFill>
                  <a:srgbClr val="1D34FF"/>
                </a:solidFill>
              </a:rPr>
              <a:t>. </a:t>
            </a:r>
            <a:br>
              <a:rPr lang="de-DE" sz="1100" dirty="0">
                <a:solidFill>
                  <a:srgbClr val="1D34FF"/>
                </a:solidFill>
              </a:rPr>
            </a:br>
            <a:r>
              <a:rPr lang="de-DE" sz="1100" dirty="0">
                <a:solidFill>
                  <a:srgbClr val="1D34FF"/>
                </a:solidFill>
              </a:rPr>
              <a:t>In: Communications </a:t>
            </a:r>
            <a:r>
              <a:rPr lang="de-DE" sz="1100" dirty="0" err="1">
                <a:solidFill>
                  <a:srgbClr val="1D34FF"/>
                </a:solidFill>
              </a:rPr>
              <a:t>of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the</a:t>
            </a:r>
            <a:r>
              <a:rPr lang="de-DE" sz="1100" dirty="0">
                <a:solidFill>
                  <a:srgbClr val="1D34FF"/>
                </a:solidFill>
              </a:rPr>
              <a:t> ACM. Bd. 20, Nr. 10, S. 762–772, </a:t>
            </a:r>
            <a:r>
              <a:rPr lang="de-DE" sz="1100" b="1" dirty="0">
                <a:solidFill>
                  <a:srgbClr val="FF0000"/>
                </a:solidFill>
              </a:rPr>
              <a:t>1977</a:t>
            </a:r>
          </a:p>
        </p:txBody>
      </p:sp>
    </p:spTree>
    <p:extLst>
      <p:ext uri="{BB962C8B-B14F-4D97-AF65-F5344CB8AC3E}">
        <p14:creationId xmlns:p14="http://schemas.microsoft.com/office/powerpoint/2010/main" val="124721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Rabin-</a:t>
            </a:r>
            <a:r>
              <a:rPr lang="de-DE" dirty="0" err="1"/>
              <a:t>Karp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Idee</a:t>
            </a:r>
          </a:p>
          <a:p>
            <a:pPr lvl="1"/>
            <a:r>
              <a:rPr lang="de-DE" dirty="0"/>
              <a:t>Ermittle eine </a:t>
            </a:r>
            <a:r>
              <a:rPr lang="de-DE" dirty="0">
                <a:solidFill>
                  <a:srgbClr val="1D34FF"/>
                </a:solidFill>
              </a:rPr>
              <a:t>Hash-Signatur </a:t>
            </a:r>
            <a:r>
              <a:rPr lang="de-DE" dirty="0"/>
              <a:t>des Musters </a:t>
            </a:r>
          </a:p>
          <a:p>
            <a:pPr lvl="1"/>
            <a:r>
              <a:rPr lang="de-DE" dirty="0"/>
              <a:t>Gehe durch den zu suchenden Text durch und vergleiche die jeweilige Hash-Signatur mit der des Musters</a:t>
            </a:r>
          </a:p>
          <a:p>
            <a:pPr lvl="2"/>
            <a:r>
              <a:rPr lang="de-DE" dirty="0"/>
              <a:t>Mit geeigneten Hash-Funktionen ist es möglich, dass die </a:t>
            </a:r>
            <a:r>
              <a:rPr lang="de-DE" dirty="0">
                <a:solidFill>
                  <a:srgbClr val="1D34FF"/>
                </a:solidFill>
              </a:rPr>
              <a:t>Hash-Signatur iterativ </a:t>
            </a:r>
            <a:r>
              <a:rPr lang="de-DE" dirty="0"/>
              <a:t>mit konstantem Aufwand pro zu durchsuchenden Zeichen </a:t>
            </a:r>
            <a:r>
              <a:rPr lang="de-DE" dirty="0">
                <a:solidFill>
                  <a:srgbClr val="1D34FF"/>
                </a:solidFill>
              </a:rPr>
              <a:t>berechnet</a:t>
            </a:r>
            <a:r>
              <a:rPr lang="de-DE" dirty="0"/>
              <a:t> wird</a:t>
            </a:r>
          </a:p>
          <a:p>
            <a:pPr lvl="2"/>
            <a:r>
              <a:rPr lang="de-DE" dirty="0"/>
              <a:t>Falls die Hash-Signaturen übereinstimmen, dann überprüfe noch einmal die Teilzeichenketten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9EDCFB-07E2-E141-A606-0BF4C5AC0908}"/>
              </a:ext>
            </a:extLst>
          </p:cNvPr>
          <p:cNvSpPr/>
          <p:nvPr/>
        </p:nvSpPr>
        <p:spPr>
          <a:xfrm>
            <a:off x="2123728" y="6166763"/>
            <a:ext cx="5382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err="1">
                <a:solidFill>
                  <a:srgbClr val="1D34FF"/>
                </a:solidFill>
              </a:rPr>
              <a:t>Karp</a:t>
            </a:r>
            <a:r>
              <a:rPr lang="de-DE" sz="1100" dirty="0">
                <a:solidFill>
                  <a:srgbClr val="1D34FF"/>
                </a:solidFill>
              </a:rPr>
              <a:t>, Richard M.; Rabin, Michael O.: „</a:t>
            </a:r>
            <a:r>
              <a:rPr lang="de-DE" sz="1100" dirty="0" err="1">
                <a:solidFill>
                  <a:srgbClr val="1D34FF"/>
                </a:solidFill>
              </a:rPr>
              <a:t>Efficient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randomized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pattern-matching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algorithms</a:t>
            </a:r>
            <a:r>
              <a:rPr lang="de-DE" sz="1100" dirty="0">
                <a:solidFill>
                  <a:srgbClr val="1D34FF"/>
                </a:solidFill>
              </a:rPr>
              <a:t>“. IBM Journal </a:t>
            </a:r>
            <a:r>
              <a:rPr lang="de-DE" sz="1100" dirty="0" err="1">
                <a:solidFill>
                  <a:srgbClr val="1D34FF"/>
                </a:solidFill>
              </a:rPr>
              <a:t>of</a:t>
            </a:r>
            <a:r>
              <a:rPr lang="de-DE" sz="1100" dirty="0">
                <a:solidFill>
                  <a:srgbClr val="1D34FF"/>
                </a:solidFill>
              </a:rPr>
              <a:t> Research </a:t>
            </a:r>
            <a:r>
              <a:rPr lang="de-DE" sz="1100" dirty="0" err="1">
                <a:solidFill>
                  <a:srgbClr val="1D34FF"/>
                </a:solidFill>
              </a:rPr>
              <a:t>and</a:t>
            </a:r>
            <a:r>
              <a:rPr lang="de-DE" sz="1100" dirty="0">
                <a:solidFill>
                  <a:srgbClr val="1D34FF"/>
                </a:solidFill>
              </a:rPr>
              <a:t> Development 31 (2), 249–260, </a:t>
            </a:r>
            <a:r>
              <a:rPr lang="de-DE" sz="1100" b="1" dirty="0">
                <a:solidFill>
                  <a:srgbClr val="FF0000"/>
                </a:solidFill>
              </a:rPr>
              <a:t>1987</a:t>
            </a:r>
          </a:p>
        </p:txBody>
      </p:sp>
    </p:spTree>
    <p:extLst>
      <p:ext uri="{BB962C8B-B14F-4D97-AF65-F5344CB8AC3E}">
        <p14:creationId xmlns:p14="http://schemas.microsoft.com/office/powerpoint/2010/main" val="299439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Hash-Funktion für Rabin-</a:t>
            </a:r>
            <a:r>
              <a:rPr lang="de-DE" dirty="0" err="1"/>
              <a:t>Karp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0" dirty="0"/>
              <a:t>Für ein Zeichen</a:t>
            </a:r>
          </a:p>
          <a:p>
            <a:pPr lvl="1"/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h(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)=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code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)∙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200" dirty="0"/>
              <a:t>mit 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200" dirty="0"/>
              <a:t> </a:t>
            </a:r>
            <a:r>
              <a:rPr lang="de-DE" sz="2200" dirty="0" err="1"/>
              <a:t>z.B</a:t>
            </a:r>
            <a:r>
              <a:rPr lang="de-DE" sz="2200" dirty="0"/>
              <a:t> ASCII-Code des betrachteten Zeichens </a:t>
            </a:r>
            <a:br>
              <a:rPr lang="de-DE" sz="2200" dirty="0"/>
            </a:br>
            <a:r>
              <a:rPr lang="de-DE" sz="2200" dirty="0"/>
              <a:t>und 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sz="2200" dirty="0"/>
              <a:t> eine Primzahl</a:t>
            </a:r>
          </a:p>
          <a:p>
            <a:r>
              <a:rPr lang="de-DE" sz="2400" dirty="0"/>
              <a:t>Für eine Zeichenkette</a:t>
            </a:r>
          </a:p>
          <a:p>
            <a:pPr lvl="1"/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h‘(k</a:t>
            </a:r>
            <a:r>
              <a:rPr lang="de-DE" sz="22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..k</a:t>
            </a:r>
            <a:r>
              <a:rPr lang="de-DE" sz="2200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) = h(k</a:t>
            </a:r>
            <a:r>
              <a:rPr lang="de-DE" sz="22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) + ... + h(k</a:t>
            </a:r>
            <a:r>
              <a:rPr lang="de-DE" sz="2200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de-DE" sz="2400" dirty="0"/>
              <a:t>Beispiel</a:t>
            </a:r>
          </a:p>
          <a:p>
            <a:pPr lvl="1"/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=5</a:t>
            </a:r>
            <a:r>
              <a:rPr lang="de-DE" sz="2200" dirty="0"/>
              <a:t> </a:t>
            </a:r>
            <a:r>
              <a:rPr lang="de-DE" sz="1600" dirty="0">
                <a:solidFill>
                  <a:srgbClr val="000000"/>
                </a:solidFill>
              </a:rPr>
              <a:t>(in der Praxis sollte allerdings eine möglichst große Primzahl gewählt werden)</a:t>
            </a:r>
            <a:endParaRPr lang="de-DE" sz="1600" i="1" dirty="0">
              <a:latin typeface="Cambria Math"/>
            </a:endParaRPr>
          </a:p>
          <a:p>
            <a:pPr lvl="1"/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A={1, 2, 3, 4}</a:t>
            </a:r>
          </a:p>
          <a:p>
            <a:pPr lvl="1"/>
            <a:r>
              <a:rPr lang="de-DE" sz="2000" dirty="0"/>
              <a:t>der Einfachheit halber sei hier der Code des Zeichens (der Ziffer)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000" dirty="0"/>
              <a:t> wiederum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i</a:t>
            </a:r>
          </a:p>
          <a:p>
            <a:r>
              <a:rPr lang="de-DE" sz="2400" dirty="0"/>
              <a:t>Berechnung der Hash-Signatur des Musters 1234:</a:t>
            </a:r>
          </a:p>
          <a:p>
            <a:pPr lvl="1"/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h‘(1234) = 1∙5 + 2∙5 + 3∙5 +4∙5 = 50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769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Suche nach der Hash-Signatur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Einmaliges Durchlaufen des zu durchsuchenden Textes und Vergleich der aktualisierten Hash-Signatur mit Hash-Signatur des Musters</a:t>
            </a:r>
          </a:p>
          <a:p>
            <a:r>
              <a:rPr lang="de-DE" dirty="0"/>
              <a:t>Hash-Signatur kann iterativ gebildet werden:</a:t>
            </a:r>
            <a:br>
              <a:rPr lang="de-DE" dirty="0"/>
            </a:b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h‘(k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..k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k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m+1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)=h‘(k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k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... k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– k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∙q + k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m+1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∙q</a:t>
            </a:r>
            <a:br>
              <a:rPr lang="de-DE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  = h‘(k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k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... k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) + (k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m+1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– k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) ∙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b="1" dirty="0"/>
              <a:t>Man beachte: </a:t>
            </a:r>
            <a:r>
              <a:rPr lang="de-DE" dirty="0">
                <a:solidFill>
                  <a:srgbClr val="1D34FF"/>
                </a:solidFill>
              </a:rPr>
              <a:t>Konstanter Aufwand pro Zeichen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630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erade Verbindung 19"/>
          <p:cNvCxnSpPr/>
          <p:nvPr/>
        </p:nvCxnSpPr>
        <p:spPr>
          <a:xfrm>
            <a:off x="3234731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3572494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3923928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4283968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4602883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4940646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5300686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5660726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6020766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Suche nach der Hash-Signatur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691680" y="1127670"/>
                <a:ext cx="5928717" cy="41735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>
                          <a:latin typeface="Cambria Math"/>
                        </a:rPr>
                        <m:t>1  </m:t>
                      </m:r>
                      <m:r>
                        <a:rPr lang="de-DE" sz="2800" i="1">
                          <a:solidFill>
                            <a:srgbClr val="FFC000"/>
                          </a:solidFill>
                          <a:latin typeface="Cambria Math"/>
                        </a:rPr>
                        <m:t>3</m:t>
                      </m:r>
                      <m:r>
                        <a:rPr lang="de-DE" sz="2800" i="1">
                          <a:latin typeface="Cambria Math"/>
                        </a:rPr>
                        <m:t>  </m:t>
                      </m:r>
                      <m:r>
                        <a:rPr lang="de-DE" sz="2800" i="1">
                          <a:solidFill>
                            <a:srgbClr val="7030A0"/>
                          </a:solidFill>
                          <a:latin typeface="Cambria Math"/>
                        </a:rPr>
                        <m:t>4</m:t>
                      </m:r>
                      <m:r>
                        <a:rPr lang="de-DE" sz="2800" i="1">
                          <a:latin typeface="Cambria Math"/>
                        </a:rPr>
                        <m:t>  </m:t>
                      </m:r>
                      <m:r>
                        <a:rPr lang="de-DE" sz="2800" i="1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de-DE" sz="2800" i="1">
                          <a:latin typeface="Cambria Math"/>
                        </a:rPr>
                        <m:t>  </m:t>
                      </m:r>
                      <m:r>
                        <a:rPr lang="de-DE" sz="2800" i="1">
                          <a:solidFill>
                            <a:schemeClr val="accent2"/>
                          </a:solidFill>
                          <a:latin typeface="Cambria Math"/>
                        </a:rPr>
                        <m:t>3</m:t>
                      </m:r>
                      <m:r>
                        <a:rPr lang="de-DE" sz="2800" i="1">
                          <a:latin typeface="Cambria Math"/>
                        </a:rPr>
                        <m:t>  </m:t>
                      </m:r>
                      <m:r>
                        <a:rPr lang="de-DE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de-DE" sz="2800" i="1">
                          <a:latin typeface="Cambria Math"/>
                        </a:rPr>
                        <m:t>  </m:t>
                      </m:r>
                      <m:r>
                        <a:rPr lang="de-DE" sz="2800" i="1">
                          <a:solidFill>
                            <a:srgbClr val="00B050"/>
                          </a:solidFill>
                          <a:latin typeface="Cambria Math"/>
                        </a:rPr>
                        <m:t>1  2  3  4</m:t>
                      </m:r>
                    </m:oMath>
                  </m:oMathPara>
                </a14:m>
                <a:endParaRPr lang="de-DE" sz="28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de-DE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1680" y="1127670"/>
                <a:ext cx="5928717" cy="417353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eschweifte Klammer rechts 4"/>
          <p:cNvSpPr/>
          <p:nvPr/>
        </p:nvSpPr>
        <p:spPr>
          <a:xfrm rot="5400000">
            <a:off x="3442431" y="1178496"/>
            <a:ext cx="323528" cy="136815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313172" y="2012724"/>
                <a:ext cx="25820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50</m:t>
                    </m:r>
                  </m:oMath>
                </a14:m>
                <a:r>
                  <a:rPr lang="de-DE" dirty="0"/>
                  <a:t>, aber ungleich Muster</a:t>
                </a: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172" y="2012724"/>
                <a:ext cx="2582054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eschweifte Klammer rechts 6"/>
          <p:cNvSpPr/>
          <p:nvPr/>
        </p:nvSpPr>
        <p:spPr>
          <a:xfrm rot="5400000">
            <a:off x="3757043" y="1776704"/>
            <a:ext cx="323528" cy="1368152"/>
          </a:xfrm>
          <a:prstGeom prst="rightBrace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691553" y="2566646"/>
                <a:ext cx="2454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50</m:t>
                      </m:r>
                      <m:r>
                        <a:rPr lang="de-DE" b="0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+</m:t>
                      </m:r>
                      <m:r>
                        <a:rPr lang="de-DE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(</m:t>
                      </m:r>
                      <m:r>
                        <a:rPr lang="de-DE" b="1" i="1" dirty="0">
                          <a:solidFill>
                            <a:schemeClr val="accent2"/>
                          </a:solidFill>
                          <a:latin typeface="Cambria Math"/>
                        </a:rPr>
                        <m:t>𝟑</m:t>
                      </m:r>
                      <m:r>
                        <a:rPr lang="de-DE" b="0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de-DE" i="1" dirty="0">
                          <a:solidFill>
                            <a:schemeClr val="accent2"/>
                          </a:solidFill>
                          <a:latin typeface="Cambria Math"/>
                        </a:rPr>
                        <m:t>)</m:t>
                      </m:r>
                      <m:r>
                        <a:rPr lang="de-DE" b="0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×5=60</m:t>
                      </m:r>
                    </m:oMath>
                  </m:oMathPara>
                </a14:m>
                <a:endParaRPr lang="de-DE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553" y="2566646"/>
                <a:ext cx="245451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eschweifte Klammer rechts 8"/>
          <p:cNvSpPr/>
          <p:nvPr/>
        </p:nvSpPr>
        <p:spPr>
          <a:xfrm rot="5400000">
            <a:off x="4114666" y="2413742"/>
            <a:ext cx="323528" cy="1368152"/>
          </a:xfrm>
          <a:prstGeom prst="rightBrac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044367" y="3203684"/>
                <a:ext cx="2464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60+(</m:t>
                      </m:r>
                      <m:r>
                        <a:rPr lang="de-DE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de-DE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1" i="1" dirty="0" smtClean="0">
                          <a:solidFill>
                            <a:srgbClr val="FFC000"/>
                          </a:solidFill>
                          <a:latin typeface="Cambria Math"/>
                        </a:rPr>
                        <m:t>𝟑</m:t>
                      </m:r>
                      <m:r>
                        <a:rPr lang="de-DE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  <m:r>
                        <a:rPr lang="de-DE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×5=55</m:t>
                      </m:r>
                    </m:oMath>
                  </m:oMathPara>
                </a14:m>
                <a:endParaRPr lang="de-DE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367" y="3203684"/>
                <a:ext cx="246413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eschweifte Klammer rechts 10"/>
          <p:cNvSpPr/>
          <p:nvPr/>
        </p:nvSpPr>
        <p:spPr>
          <a:xfrm rot="5400000">
            <a:off x="4472816" y="2989806"/>
            <a:ext cx="323528" cy="1368152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3402516" y="3779748"/>
                <a:ext cx="2464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55+(</m:t>
                      </m:r>
                      <m:r>
                        <a:rPr lang="de-DE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𝟒</m:t>
                      </m:r>
                      <m:r>
                        <a:rPr lang="de-DE" i="1" dirty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×5=40</m:t>
                      </m:r>
                    </m:oMath>
                  </m:oMathPara>
                </a14:m>
                <a:endParaRPr lang="de-D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516" y="3779748"/>
                <a:ext cx="246413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eschweifte Klammer rechts 12"/>
          <p:cNvSpPr/>
          <p:nvPr/>
        </p:nvSpPr>
        <p:spPr>
          <a:xfrm rot="5400000">
            <a:off x="4846587" y="3565870"/>
            <a:ext cx="323528" cy="1368152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3776287" y="4355812"/>
                <a:ext cx="2464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40+(</m:t>
                      </m:r>
                      <m:r>
                        <a:rPr lang="de-DE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𝟐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1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𝟐</m:t>
                      </m:r>
                      <m:r>
                        <a:rPr lang="de-DE" i="1" dirty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×5=40</m:t>
                      </m:r>
                    </m:oMath>
                  </m:oMathPara>
                </a14:m>
                <a:endParaRPr lang="de-D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287" y="4355812"/>
                <a:ext cx="246413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eschweifte Klammer rechts 14"/>
          <p:cNvSpPr/>
          <p:nvPr/>
        </p:nvSpPr>
        <p:spPr>
          <a:xfrm rot="5400000">
            <a:off x="5197612" y="4132919"/>
            <a:ext cx="323528" cy="1386182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4136327" y="4931876"/>
                <a:ext cx="2464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40+(</m:t>
                      </m:r>
                      <m:r>
                        <a:rPr lang="de-DE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𝟑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𝟑</m:t>
                      </m:r>
                      <m:r>
                        <a:rPr lang="de-DE" i="1" dirty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×5=40</m:t>
                      </m:r>
                    </m:oMath>
                  </m:oMathPara>
                </a14:m>
                <a:endParaRPr lang="de-D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327" y="4931876"/>
                <a:ext cx="246413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Geschweifte Klammer rechts 16"/>
          <p:cNvSpPr/>
          <p:nvPr/>
        </p:nvSpPr>
        <p:spPr>
          <a:xfrm rot="5400000">
            <a:off x="5503054" y="4717998"/>
            <a:ext cx="323528" cy="1368152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3359097" y="5507940"/>
                <a:ext cx="46114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40+(</m:t>
                    </m:r>
                    <m:r>
                      <a:rPr lang="de-DE" b="1" i="1" dirty="0">
                        <a:solidFill>
                          <a:srgbClr val="00B050"/>
                        </a:solidFill>
                        <a:latin typeface="Cambria Math"/>
                      </a:rPr>
                      <m:t>𝟒</m:t>
                    </m:r>
                    <m:r>
                      <a:rPr lang="de-DE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  <m:r>
                      <a:rPr lang="de-DE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𝟐</m:t>
                    </m:r>
                    <m:r>
                      <a:rPr lang="de-DE" i="1" dirty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  <m:r>
                      <a:rPr lang="de-DE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×5=50</m:t>
                    </m:r>
                  </m:oMath>
                </a14:m>
                <a:r>
                  <a:rPr lang="de-DE" dirty="0">
                    <a:solidFill>
                      <a:srgbClr val="00B050"/>
                    </a:solidFill>
                  </a:rPr>
                  <a:t> und Muster gefunden!</a:t>
                </a: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097" y="5507940"/>
                <a:ext cx="4611455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sp>
        <p:nvSpPr>
          <p:cNvPr id="4" name="Rectangle 3"/>
          <p:cNvSpPr/>
          <p:nvPr/>
        </p:nvSpPr>
        <p:spPr>
          <a:xfrm>
            <a:off x="468313" y="1317771"/>
            <a:ext cx="1381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Muster 1234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31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Komplexitätsanalyse Rabin-</a:t>
            </a:r>
            <a:r>
              <a:rPr lang="de-DE" dirty="0" err="1"/>
              <a:t>Karp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Ermittle die Hash-Signatur des Musters: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O(m)</a:t>
            </a:r>
          </a:p>
          <a:p>
            <a:r>
              <a:rPr lang="de-DE" dirty="0"/>
              <a:t>Gehe durch den zu suchenden Text durch und vergleiche die jeweilige Hash-Signatur mit der des Musters</a:t>
            </a:r>
          </a:p>
          <a:p>
            <a:pPr lvl="1"/>
            <a:r>
              <a:rPr lang="de-DE" dirty="0"/>
              <a:t>Best (und Average) Case: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2"/>
            <a:r>
              <a:rPr lang="de-DE" dirty="0"/>
              <a:t>Hash-Signaturen stimmen nur bei einem Treffer überein</a:t>
            </a:r>
          </a:p>
          <a:p>
            <a:pPr lvl="1"/>
            <a:r>
              <a:rPr lang="de-DE" dirty="0" err="1"/>
              <a:t>Worst</a:t>
            </a:r>
            <a:r>
              <a:rPr lang="de-DE" dirty="0"/>
              <a:t> Case: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∙ m)</a:t>
            </a:r>
          </a:p>
          <a:p>
            <a:pPr lvl="2"/>
            <a:r>
              <a:rPr lang="de-DE" dirty="0"/>
              <a:t>Hash-Signaturen stimmen immer überein, auch bei keinem Treffer</a:t>
            </a:r>
          </a:p>
          <a:p>
            <a:pPr marL="342900" lvl="1" indent="-342900">
              <a:buFontTx/>
              <a:buChar char="•"/>
            </a:pPr>
            <a:r>
              <a:rPr lang="de-DE" sz="2800" dirty="0"/>
              <a:t>Insgesamt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+ m) </a:t>
            </a:r>
            <a:r>
              <a:rPr lang="de-DE" sz="2800" dirty="0"/>
              <a:t>im Best/Average Case </a:t>
            </a:r>
            <a:br>
              <a:rPr lang="de-DE" sz="2800" dirty="0"/>
            </a:br>
            <a:r>
              <a:rPr lang="de-DE" sz="2800" dirty="0"/>
              <a:t>und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∙ m) </a:t>
            </a:r>
            <a:r>
              <a:rPr lang="de-DE" sz="2800" dirty="0"/>
              <a:t>im schlimmsten Fall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39FE74-5695-504A-9098-784095194B2B}"/>
              </a:ext>
            </a:extLst>
          </p:cNvPr>
          <p:cNvSpPr/>
          <p:nvPr/>
        </p:nvSpPr>
        <p:spPr>
          <a:xfrm>
            <a:off x="2123728" y="6166763"/>
            <a:ext cx="5382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err="1">
                <a:solidFill>
                  <a:srgbClr val="1D34FF"/>
                </a:solidFill>
              </a:rPr>
              <a:t>Karp</a:t>
            </a:r>
            <a:r>
              <a:rPr lang="de-DE" sz="1100" dirty="0">
                <a:solidFill>
                  <a:srgbClr val="1D34FF"/>
                </a:solidFill>
              </a:rPr>
              <a:t>, Richard M.; Rabin, Michael O.: „</a:t>
            </a:r>
            <a:r>
              <a:rPr lang="de-DE" sz="1100" dirty="0" err="1">
                <a:solidFill>
                  <a:srgbClr val="1D34FF"/>
                </a:solidFill>
              </a:rPr>
              <a:t>Efficient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randomized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pattern-matching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algorithms</a:t>
            </a:r>
            <a:r>
              <a:rPr lang="de-DE" sz="1100" dirty="0">
                <a:solidFill>
                  <a:srgbClr val="1D34FF"/>
                </a:solidFill>
              </a:rPr>
              <a:t>“. IBM Journal </a:t>
            </a:r>
            <a:r>
              <a:rPr lang="de-DE" sz="1100" dirty="0" err="1">
                <a:solidFill>
                  <a:srgbClr val="1D34FF"/>
                </a:solidFill>
              </a:rPr>
              <a:t>of</a:t>
            </a:r>
            <a:r>
              <a:rPr lang="de-DE" sz="1100" dirty="0">
                <a:solidFill>
                  <a:srgbClr val="1D34FF"/>
                </a:solidFill>
              </a:rPr>
              <a:t> Research </a:t>
            </a:r>
            <a:r>
              <a:rPr lang="de-DE" sz="1100" dirty="0" err="1">
                <a:solidFill>
                  <a:srgbClr val="1D34FF"/>
                </a:solidFill>
              </a:rPr>
              <a:t>and</a:t>
            </a:r>
            <a:r>
              <a:rPr lang="de-DE" sz="1100" dirty="0">
                <a:solidFill>
                  <a:srgbClr val="1D34FF"/>
                </a:solidFill>
              </a:rPr>
              <a:t> Development 31 (2), 249–260, </a:t>
            </a:r>
            <a:r>
              <a:rPr lang="de-DE" sz="1100" b="1" dirty="0">
                <a:solidFill>
                  <a:srgbClr val="FF0000"/>
                </a:solidFill>
              </a:rPr>
              <a:t>1987</a:t>
            </a:r>
          </a:p>
        </p:txBody>
      </p:sp>
    </p:spTree>
    <p:extLst>
      <p:ext uri="{BB962C8B-B14F-4D97-AF65-F5344CB8AC3E}">
        <p14:creationId xmlns:p14="http://schemas.microsoft.com/office/powerpoint/2010/main" val="28458024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503238"/>
          </a:xfrm>
        </p:spPr>
        <p:txBody>
          <a:bodyPr/>
          <a:lstStyle/>
          <a:p>
            <a:r>
              <a:rPr lang="de-DE" sz="2400" dirty="0"/>
              <a:t>Variante des Rabin-</a:t>
            </a:r>
            <a:r>
              <a:rPr lang="de-DE" sz="2400" dirty="0" err="1"/>
              <a:t>Karp</a:t>
            </a:r>
            <a:r>
              <a:rPr lang="de-DE" sz="2400" dirty="0"/>
              <a:t>-</a:t>
            </a:r>
            <a:r>
              <a:rPr lang="de-DE" sz="2400"/>
              <a:t>Algorithmus </a:t>
            </a:r>
            <a:br>
              <a:rPr lang="de-DE" sz="2400"/>
            </a:br>
            <a:r>
              <a:rPr lang="de-DE" sz="2400"/>
              <a:t>für </a:t>
            </a:r>
            <a:r>
              <a:rPr lang="de-DE" sz="2400" dirty="0"/>
              <a:t>Suche nach vielen Mustern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Alle Hash-Signaturen (für Muster bis zu einer gegebenen maximalen Länge) können mit einem Durchlauf durch den Text in eine geeignete Datenstruktur z.B. eine Hashtabelle abgelegt werden</a:t>
            </a:r>
          </a:p>
          <a:p>
            <a:r>
              <a:rPr lang="de-DE" dirty="0"/>
              <a:t>Anschließende Suche nach vielen Mustern schnell möglich</a:t>
            </a:r>
          </a:p>
          <a:p>
            <a:pPr lvl="1"/>
            <a:r>
              <a:rPr lang="de-DE" dirty="0"/>
              <a:t>im durchschnittlichen Fall in konstanter Zeit pro Muster</a:t>
            </a:r>
          </a:p>
          <a:p>
            <a:r>
              <a:rPr lang="de-DE" b="1" dirty="0"/>
              <a:t>Aber:</a:t>
            </a:r>
            <a:r>
              <a:rPr lang="de-DE" dirty="0"/>
              <a:t> Großer Speicherbedarf!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6988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Textsuche</a:t>
            </a:r>
          </a:p>
          <a:p>
            <a:pPr lvl="1"/>
            <a:r>
              <a:rPr lang="de-DE" dirty="0" err="1"/>
              <a:t>Brute</a:t>
            </a:r>
            <a:r>
              <a:rPr lang="de-DE" dirty="0"/>
              <a:t>-Force</a:t>
            </a:r>
          </a:p>
          <a:p>
            <a:pPr lvl="1"/>
            <a:r>
              <a:rPr lang="de-DE" dirty="0"/>
              <a:t>Knuth-Morris-Pratt</a:t>
            </a:r>
          </a:p>
          <a:p>
            <a:pPr lvl="1"/>
            <a:r>
              <a:rPr lang="de-DE" dirty="0"/>
              <a:t>Boyer-Moore</a:t>
            </a:r>
          </a:p>
          <a:p>
            <a:pPr lvl="1"/>
            <a:r>
              <a:rPr lang="de-DE" dirty="0"/>
              <a:t>Rabin-</a:t>
            </a:r>
            <a:r>
              <a:rPr lang="de-DE" dirty="0" err="1"/>
              <a:t>Karp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146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Acknowledgements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Präsentationen im nachfolgenden Teil sind entnommen </a:t>
            </a:r>
            <a:br>
              <a:rPr lang="de-DE" dirty="0"/>
            </a:br>
            <a:r>
              <a:rPr lang="de-DE" dirty="0"/>
              <a:t>aus dem Material zur Vorlesung Indexierung und Suchen von Tobias Scheffer, Univ. Potsdam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5737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350"/>
            <a:ext cx="8531671" cy="503238"/>
          </a:xfrm>
        </p:spPr>
        <p:txBody>
          <a:bodyPr/>
          <a:lstStyle/>
          <a:p>
            <a:r>
              <a:rPr lang="de-DE" dirty="0"/>
              <a:t>Indexstrukturen für eindimensionale Daten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Wiederholung: </a:t>
            </a:r>
            <a:r>
              <a:rPr lang="de-DE" dirty="0" err="1"/>
              <a:t>Tries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pic>
        <p:nvPicPr>
          <p:cNvPr id="5" name="Bild 4" descr="Screen Shot 2015-11-16 at 16.27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8388424" cy="428039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81053" y="2956505"/>
            <a:ext cx="5305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Ausschließen von Füllwörtern/“</a:t>
            </a:r>
            <a:r>
              <a:rPr lang="de-DE" b="1" dirty="0" err="1">
                <a:solidFill>
                  <a:srgbClr val="C00000"/>
                </a:solidFill>
              </a:rPr>
              <a:t>Stop</a:t>
            </a:r>
            <a:r>
              <a:rPr lang="de-DE" b="1" dirty="0">
                <a:solidFill>
                  <a:srgbClr val="C00000"/>
                </a:solidFill>
              </a:rPr>
              <a:t>-Wörtern“…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611560" y="2492896"/>
            <a:ext cx="1080120" cy="2880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V="1">
            <a:off x="683568" y="2492896"/>
            <a:ext cx="1008112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V="1">
            <a:off x="2211495" y="2570827"/>
            <a:ext cx="272273" cy="2101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211495" y="2570827"/>
            <a:ext cx="272273" cy="2101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2987824" y="2492896"/>
            <a:ext cx="432048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V="1">
            <a:off x="2987824" y="2492896"/>
            <a:ext cx="432048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5868144" y="2492896"/>
            <a:ext cx="432048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V="1">
            <a:off x="5868144" y="2492896"/>
            <a:ext cx="432048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7164288" y="2492896"/>
            <a:ext cx="432048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flipV="1">
            <a:off x="7164288" y="2492896"/>
            <a:ext cx="432048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hteck 33"/>
          <p:cNvSpPr/>
          <p:nvPr/>
        </p:nvSpPr>
        <p:spPr>
          <a:xfrm>
            <a:off x="323528" y="3284984"/>
            <a:ext cx="8532440" cy="2952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8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Teilzeichenkette, Präfix, Suffix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3C8C93"/>
                </a:solidFill>
              </a:rPr>
              <a:t>S</a:t>
            </a:r>
            <a:r>
              <a:rPr lang="de-DE" dirty="0"/>
              <a:t> sei eine </a:t>
            </a:r>
            <a:r>
              <a:rPr lang="de-DE" dirty="0">
                <a:solidFill>
                  <a:srgbClr val="0000FF"/>
                </a:solidFill>
              </a:rPr>
              <a:t>Zeichenkette</a:t>
            </a:r>
            <a:r>
              <a:rPr lang="de-DE" dirty="0"/>
              <a:t> der Länge </a:t>
            </a:r>
            <a:r>
              <a:rPr lang="de-DE" dirty="0">
                <a:solidFill>
                  <a:srgbClr val="3C8C93"/>
                </a:solidFill>
              </a:rPr>
              <a:t>m</a:t>
            </a:r>
          </a:p>
          <a:p>
            <a:endParaRPr lang="de-DE" dirty="0"/>
          </a:p>
          <a:p>
            <a:r>
              <a:rPr lang="de-DE" dirty="0">
                <a:solidFill>
                  <a:srgbClr val="3C8C93"/>
                </a:solidFill>
              </a:rPr>
              <a:t>S[i..</a:t>
            </a:r>
            <a:r>
              <a:rPr lang="de-DE" dirty="0" err="1">
                <a:solidFill>
                  <a:srgbClr val="3C8C93"/>
                </a:solidFill>
              </a:rPr>
              <a:t>j</a:t>
            </a:r>
            <a:r>
              <a:rPr lang="de-DE" dirty="0">
                <a:solidFill>
                  <a:srgbClr val="3C8C93"/>
                </a:solidFill>
              </a:rPr>
              <a:t>]</a:t>
            </a:r>
            <a:r>
              <a:rPr lang="de-DE" dirty="0"/>
              <a:t> ist dann eine </a:t>
            </a:r>
            <a:r>
              <a:rPr lang="de-DE" dirty="0">
                <a:solidFill>
                  <a:srgbClr val="0000FF"/>
                </a:solidFill>
              </a:rPr>
              <a:t>Teilzeichenkette</a:t>
            </a:r>
            <a:r>
              <a:rPr lang="de-DE" dirty="0"/>
              <a:t> von </a:t>
            </a:r>
            <a:r>
              <a:rPr lang="de-DE" dirty="0">
                <a:solidFill>
                  <a:srgbClr val="3C8C93"/>
                </a:solidFill>
              </a:rPr>
              <a:t>S</a:t>
            </a:r>
            <a:r>
              <a:rPr lang="de-DE" dirty="0"/>
              <a:t> zwischen den Indizes </a:t>
            </a:r>
            <a:r>
              <a:rPr lang="de-DE" dirty="0">
                <a:solidFill>
                  <a:srgbClr val="3C8C93"/>
                </a:solidFill>
              </a:rPr>
              <a:t>i</a:t>
            </a:r>
            <a:r>
              <a:rPr lang="de-DE" dirty="0"/>
              <a:t> und </a:t>
            </a:r>
            <a:r>
              <a:rPr lang="de-DE" dirty="0" err="1">
                <a:solidFill>
                  <a:srgbClr val="3C8C93"/>
                </a:solidFill>
              </a:rPr>
              <a:t>j</a:t>
            </a:r>
            <a:r>
              <a:rPr lang="de-DE" dirty="0">
                <a:solidFill>
                  <a:srgbClr val="3C8C93"/>
                </a:solidFill>
              </a:rPr>
              <a:t> (0 ≤ i ≤ </a:t>
            </a:r>
            <a:r>
              <a:rPr lang="de-DE" dirty="0" err="1">
                <a:solidFill>
                  <a:srgbClr val="3C8C93"/>
                </a:solidFill>
              </a:rPr>
              <a:t>j</a:t>
            </a:r>
            <a:r>
              <a:rPr lang="de-DE" dirty="0">
                <a:solidFill>
                  <a:srgbClr val="3C8C93"/>
                </a:solidFill>
              </a:rPr>
              <a:t> ≤ m-1)</a:t>
            </a:r>
          </a:p>
          <a:p>
            <a:endParaRPr lang="de-DE" dirty="0"/>
          </a:p>
          <a:p>
            <a:r>
              <a:rPr lang="de-DE" dirty="0"/>
              <a:t>Ein </a:t>
            </a:r>
            <a:r>
              <a:rPr lang="de-DE" dirty="0">
                <a:solidFill>
                  <a:srgbClr val="0000FF"/>
                </a:solidFill>
              </a:rPr>
              <a:t>Präfix</a:t>
            </a:r>
            <a:r>
              <a:rPr lang="de-DE" dirty="0"/>
              <a:t> ist eine Teilzeichenkette </a:t>
            </a:r>
            <a:r>
              <a:rPr lang="de-DE" dirty="0">
                <a:solidFill>
                  <a:srgbClr val="3C8C93"/>
                </a:solidFill>
              </a:rPr>
              <a:t>S[0..i] (0 ≤ i ≤ m-1)</a:t>
            </a:r>
          </a:p>
          <a:p>
            <a:endParaRPr lang="de-DE" dirty="0"/>
          </a:p>
          <a:p>
            <a:r>
              <a:rPr lang="de-DE" dirty="0"/>
              <a:t>Eine </a:t>
            </a:r>
            <a:r>
              <a:rPr lang="de-DE" dirty="0">
                <a:solidFill>
                  <a:srgbClr val="0000FF"/>
                </a:solidFill>
              </a:rPr>
              <a:t>Suffix</a:t>
            </a:r>
            <a:r>
              <a:rPr lang="de-DE" dirty="0"/>
              <a:t> ist eine Teilzeichenkette </a:t>
            </a:r>
            <a:r>
              <a:rPr lang="de-DE" dirty="0">
                <a:solidFill>
                  <a:srgbClr val="3C8C93"/>
                </a:solidFill>
              </a:rPr>
              <a:t>S[i..m-1] (0 ≤ i ≤ m-1)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74660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260350"/>
            <a:ext cx="8424167" cy="503238"/>
          </a:xfrm>
        </p:spPr>
        <p:txBody>
          <a:bodyPr/>
          <a:lstStyle/>
          <a:p>
            <a:r>
              <a:rPr lang="de-DE" dirty="0"/>
              <a:t>Indexstrukturen für eindimensionale Daten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Invertierter Index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pic>
        <p:nvPicPr>
          <p:cNvPr id="5" name="Bild 4" descr="Screen Shot 2015-11-16 at 16.31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7662"/>
            <a:ext cx="8244408" cy="431563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355976" y="3212976"/>
            <a:ext cx="4320480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4611452" y="3908256"/>
            <a:ext cx="2434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Realisierung</a:t>
            </a:r>
            <a:r>
              <a:rPr lang="en-US" dirty="0"/>
              <a:t> des Index: 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Hashtabelle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354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Invertierter Index mit Blockadressierung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pic>
        <p:nvPicPr>
          <p:cNvPr id="5" name="Bild 4" descr="Screen Shot 2015-11-16 at 16.32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617065" cy="4864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4088" y="4005064"/>
            <a:ext cx="24080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Innerhalb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Blocks</a:t>
            </a:r>
            <a:br>
              <a:rPr lang="en-US" dirty="0"/>
            </a:b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dann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</a:p>
          <a:p>
            <a:r>
              <a:rPr lang="en-US" dirty="0" err="1"/>
              <a:t>Zeichenkettenabgleich</a:t>
            </a:r>
            <a:br>
              <a:rPr lang="en-US" dirty="0"/>
            </a:br>
            <a:r>
              <a:rPr lang="en-US" dirty="0" err="1"/>
              <a:t>realisiert</a:t>
            </a:r>
            <a:r>
              <a:rPr lang="en-US" dirty="0"/>
              <a:t> </a:t>
            </a:r>
            <a:r>
              <a:rPr lang="en-US" dirty="0" err="1"/>
              <a:t>werden</a:t>
            </a:r>
            <a:br>
              <a:rPr lang="en-US" dirty="0"/>
            </a:br>
            <a:r>
              <a:rPr lang="en-US" dirty="0"/>
              <a:t>(KMP, BM, RK, </a:t>
            </a:r>
            <a:r>
              <a:rPr lang="is-IS" dirty="0"/>
              <a:t>…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72423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eines invertierten Index mit </a:t>
            </a:r>
            <a:r>
              <a:rPr lang="de-DE" dirty="0" err="1"/>
              <a:t>Tries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Iteriere über alle Texte, iteriere über alle Positionen des Textes, an denen ein neues Wort beginnt.</a:t>
            </a:r>
          </a:p>
          <a:p>
            <a:pPr lvl="1"/>
            <a:r>
              <a:rPr lang="de-DE" dirty="0"/>
              <a:t>Füge (Wort, Position) sortiert in einen </a:t>
            </a:r>
            <a:r>
              <a:rPr lang="de-DE" dirty="0" err="1"/>
              <a:t>Trie</a:t>
            </a:r>
            <a:r>
              <a:rPr lang="de-DE" dirty="0"/>
              <a:t> ein.</a:t>
            </a:r>
          </a:p>
          <a:p>
            <a:pPr lvl="1"/>
            <a:r>
              <a:rPr lang="de-DE" dirty="0"/>
              <a:t>Wenn Speicher voll ist, dann speichere </a:t>
            </a:r>
            <a:r>
              <a:rPr lang="de-DE" dirty="0" err="1"/>
              <a:t>Trie</a:t>
            </a:r>
            <a:r>
              <a:rPr lang="de-DE" dirty="0"/>
              <a:t>, lade einen Unterbaum in den Speicher, berücksichtige nur Wörter, die in diesen Unterbaum gehören. Dann abspeichern, mit nächstem Unterbaum weitermachen, dazu Text neu iterieren.</a:t>
            </a:r>
          </a:p>
          <a:p>
            <a:r>
              <a:rPr lang="de-DE" dirty="0"/>
              <a:t>Traversiere den </a:t>
            </a:r>
            <a:r>
              <a:rPr lang="de-DE" dirty="0" err="1"/>
              <a:t>Trie</a:t>
            </a:r>
            <a:r>
              <a:rPr lang="de-DE" dirty="0"/>
              <a:t> und schreibe die Wörter in den invertierten Index.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23131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Suche mit invertiertem Index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Gegeben: Suchanfrage </a:t>
            </a:r>
            <a:r>
              <a:rPr lang="de-DE" dirty="0" err="1"/>
              <a:t>q</a:t>
            </a:r>
            <a:endParaRPr lang="de-DE" dirty="0"/>
          </a:p>
          <a:p>
            <a:pPr lvl="1"/>
            <a:r>
              <a:rPr lang="de-DE" dirty="0"/>
              <a:t>Ausdruckstärke der Anfragesprache</a:t>
            </a:r>
          </a:p>
          <a:p>
            <a:r>
              <a:rPr lang="de-DE" dirty="0"/>
              <a:t>Schlage einzelne Terme der Suchanfrage im Index nach</a:t>
            </a:r>
            <a:br>
              <a:rPr lang="de-DE" dirty="0"/>
            </a:br>
            <a:r>
              <a:rPr lang="de-DE" dirty="0"/>
              <a:t>(Hashzugriff)</a:t>
            </a:r>
          </a:p>
          <a:p>
            <a:r>
              <a:rPr lang="de-DE" dirty="0"/>
              <a:t>Greife auf die gefundenen Dokumente zu</a:t>
            </a:r>
          </a:p>
          <a:p>
            <a:r>
              <a:rPr lang="de-DE" dirty="0"/>
              <a:t>Löse Phrasen-, Nachbarschafts- und Boolesche Anfragen anhand der Dokumente auf</a:t>
            </a:r>
          </a:p>
          <a:p>
            <a:r>
              <a:rPr lang="de-DE" dirty="0"/>
              <a:t>(Bei Blockadressierung, Suche in den Blöcken)</a:t>
            </a:r>
          </a:p>
          <a:p>
            <a:r>
              <a:rPr lang="de-DE" dirty="0"/>
              <a:t>Array der Terme (Hashtabelle) passt in der Regel in den Hauptspeicher, Listen der Vorkommen aller Terme häufig nicht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28743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Suffix-Bäume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Indexpunkte können Wortanfänge oder alle Zeichenkettenpositionen sein.</a:t>
            </a:r>
          </a:p>
          <a:p>
            <a:r>
              <a:rPr lang="de-DE" dirty="0"/>
              <a:t>Text ab Position: Suffix.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pic>
        <p:nvPicPr>
          <p:cNvPr id="5" name="Bild 4" descr="Screen Shot 2015-11-16 at 16.44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08920"/>
            <a:ext cx="6948264" cy="355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574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Suffix-</a:t>
            </a:r>
            <a:r>
              <a:rPr lang="de-DE" dirty="0" err="1"/>
              <a:t>Tries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Aufbau eines Suffix-</a:t>
            </a:r>
            <a:r>
              <a:rPr lang="de-DE" dirty="0" err="1"/>
              <a:t>Tries</a:t>
            </a:r>
            <a:r>
              <a:rPr lang="de-DE" dirty="0"/>
              <a:t>:</a:t>
            </a:r>
          </a:p>
          <a:p>
            <a:r>
              <a:rPr lang="de-DE" dirty="0"/>
              <a:t>Für alle Indexpunkte:</a:t>
            </a:r>
          </a:p>
          <a:p>
            <a:pPr lvl="1"/>
            <a:r>
              <a:rPr lang="de-DE" dirty="0"/>
              <a:t>Füge Suffix ab Indexpunkt in den </a:t>
            </a:r>
            <a:r>
              <a:rPr lang="de-DE" dirty="0" err="1"/>
              <a:t>Trie</a:t>
            </a:r>
            <a:r>
              <a:rPr lang="de-DE" dirty="0"/>
              <a:t> ein.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pic>
        <p:nvPicPr>
          <p:cNvPr id="5" name="Bild 4" descr="Screen Shot 2015-11-16 at 16.45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2636912"/>
            <a:ext cx="7164288" cy="373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297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Patricia-</a:t>
            </a:r>
            <a:r>
              <a:rPr lang="de-DE" dirty="0" err="1"/>
              <a:t>Tries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Ersetze interne Knoten mit nur einer ausgehenden Kante durch „Überleseknoten“, beschrifte sie mit der nächsten zu beachtenden Textposition.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  <p:pic>
        <p:nvPicPr>
          <p:cNvPr id="5" name="Bild 4" descr="Screen Shot 2015-11-16 at 16.46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20280"/>
            <a:ext cx="5581260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736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Suche im Suffix-Baum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Eingabe: Suchzeichenkette, Wurzelknoten. </a:t>
            </a:r>
          </a:p>
          <a:p>
            <a:pPr marL="0" indent="0">
              <a:buNone/>
            </a:pPr>
            <a:r>
              <a:rPr lang="de-DE" dirty="0"/>
              <a:t>Wiederhole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Wenn Terminalknoten, liefere Position zurück, überprüfe, ob Suchzeichenkette an dieser Position steht.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Wenn „Überleseknoten“, spring bis zur angegebenen Textposition weiter.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Folge der Kante, die den Buchstaben an der aktuellen Position akzeptiert.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3143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Suffix-Bäume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Konstruktion: O(Länge des Textes). </a:t>
            </a:r>
          </a:p>
          <a:p>
            <a:r>
              <a:rPr lang="de-DE" dirty="0"/>
              <a:t>Algorithmus funktioniert schlecht, wenn die Struktur nicht in den Hauptspeicher passt. </a:t>
            </a:r>
          </a:p>
          <a:p>
            <a:r>
              <a:rPr lang="de-DE" dirty="0"/>
              <a:t>Problem: Speicherstruktur wird ziemlich groß, ca. 120-240% der Textsammlung, selbst wenn nur Wortanfänge (Längenbegrenzung) indexiert werden. </a:t>
            </a:r>
          </a:p>
          <a:p>
            <a:r>
              <a:rPr lang="de-DE" dirty="0"/>
              <a:t>Suffix-Felder (Arrays): kompaktere Speicherung.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8973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Suffix-Felder (Aufbau naiv)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Suffix-</a:t>
            </a:r>
            <a:r>
              <a:rPr lang="de-DE" dirty="0" err="1"/>
              <a:t>Trie</a:t>
            </a:r>
            <a:r>
              <a:rPr lang="de-DE" dirty="0"/>
              <a:t> in lexikographische Reihenfolge bringen.</a:t>
            </a:r>
          </a:p>
          <a:p>
            <a:r>
              <a:rPr lang="de-DE" dirty="0"/>
              <a:t>Suffix-Feld= Folge der Indexpositionen.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  <p:pic>
        <p:nvPicPr>
          <p:cNvPr id="5" name="Bild 4" descr="Screen Shot 2015-11-16 at 16.55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0" y="2129040"/>
            <a:ext cx="8280920" cy="451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5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Teilzeichenkette</a:t>
            </a:r>
            <a:r>
              <a:rPr lang="en-US" dirty="0"/>
              <a:t> S[1..3] = "</a:t>
            </a:r>
            <a:r>
              <a:rPr lang="en-US" dirty="0" err="1"/>
              <a:t>ndr</a:t>
            </a:r>
            <a:r>
              <a:rPr lang="en-US" dirty="0"/>
              <a:t>"</a:t>
            </a:r>
          </a:p>
          <a:p>
            <a:endParaRPr lang="en-US" dirty="0"/>
          </a:p>
          <a:p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möglichen</a:t>
            </a:r>
            <a:r>
              <a:rPr lang="en-US" dirty="0"/>
              <a:t> </a:t>
            </a:r>
            <a:r>
              <a:rPr lang="en-US" dirty="0" err="1"/>
              <a:t>Präfixe</a:t>
            </a:r>
            <a:r>
              <a:rPr lang="en-US" dirty="0"/>
              <a:t> von S:</a:t>
            </a:r>
          </a:p>
          <a:p>
            <a:pPr lvl="1"/>
            <a:r>
              <a:rPr lang="en-US" dirty="0"/>
              <a:t>"</a:t>
            </a:r>
            <a:r>
              <a:rPr lang="en-US" dirty="0" err="1"/>
              <a:t>andrew</a:t>
            </a:r>
            <a:r>
              <a:rPr lang="en-US" dirty="0"/>
              <a:t>", "</a:t>
            </a:r>
            <a:r>
              <a:rPr lang="en-US" dirty="0" err="1"/>
              <a:t>andre</a:t>
            </a:r>
            <a:r>
              <a:rPr lang="en-US" dirty="0"/>
              <a:t>", "</a:t>
            </a:r>
            <a:r>
              <a:rPr lang="en-US" dirty="0" err="1"/>
              <a:t>andr</a:t>
            </a:r>
            <a:r>
              <a:rPr lang="en-US" dirty="0"/>
              <a:t>", "and", "an”, "a"</a:t>
            </a:r>
          </a:p>
          <a:p>
            <a:endParaRPr lang="en-US" dirty="0"/>
          </a:p>
          <a:p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möglichen</a:t>
            </a:r>
            <a:r>
              <a:rPr lang="en-US" dirty="0"/>
              <a:t> </a:t>
            </a:r>
            <a:r>
              <a:rPr lang="en-US" dirty="0" err="1"/>
              <a:t>Suffixe</a:t>
            </a:r>
            <a:r>
              <a:rPr lang="en-US" dirty="0"/>
              <a:t> von S:</a:t>
            </a:r>
          </a:p>
          <a:p>
            <a:pPr lvl="1"/>
            <a:r>
              <a:rPr lang="en-US" dirty="0"/>
              <a:t>"</a:t>
            </a:r>
            <a:r>
              <a:rPr lang="en-US" dirty="0" err="1"/>
              <a:t>andrew</a:t>
            </a:r>
            <a:r>
              <a:rPr lang="en-US" dirty="0"/>
              <a:t>", "</a:t>
            </a:r>
            <a:r>
              <a:rPr lang="en-US" dirty="0" err="1"/>
              <a:t>ndrew</a:t>
            </a:r>
            <a:r>
              <a:rPr lang="en-US" dirty="0"/>
              <a:t>", "drew", "</a:t>
            </a:r>
            <a:r>
              <a:rPr lang="en-US" dirty="0" err="1"/>
              <a:t>rew</a:t>
            </a:r>
            <a:r>
              <a:rPr lang="en-US" dirty="0"/>
              <a:t>", "</a:t>
            </a:r>
            <a:r>
              <a:rPr lang="en-US" dirty="0" err="1"/>
              <a:t>ew</a:t>
            </a:r>
            <a:r>
              <a:rPr lang="en-US" dirty="0"/>
              <a:t>", "w"</a:t>
            </a:r>
          </a:p>
          <a:p>
            <a:endParaRPr lang="de-DE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6111180" y="1357536"/>
            <a:ext cx="2743200" cy="685800"/>
            <a:chOff x="3264" y="624"/>
            <a:chExt cx="1728" cy="432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3264" y="624"/>
              <a:ext cx="1728" cy="4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3552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3840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4128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4416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4704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187380" y="1357536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a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625530" y="1357536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n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076380" y="1357536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d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7565330" y="1357536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r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7990780" y="1357536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e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8378130" y="1357536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w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6225480" y="2043336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000"/>
              <a:t>0</a:t>
            </a:r>
            <a:endParaRPr lang="th-TH" altLang="de-DE" sz="2000">
              <a:latin typeface="Tahoma" pitchFamily="34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8473380" y="2043336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000"/>
              <a:t>5</a:t>
            </a:r>
            <a:endParaRPr lang="th-TH" altLang="de-DE" sz="2000">
              <a:latin typeface="Tahoma" pitchFamily="34" charset="0"/>
            </a:endParaRPr>
          </a:p>
        </p:txBody>
      </p:sp>
      <p:sp>
        <p:nvSpPr>
          <p:cNvPr id="2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5713694" y="1196752"/>
            <a:ext cx="336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1894268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Suche in Suffix-Feldern: Binärsuche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de-DE" dirty="0" err="1"/>
              <a:t>procedure</a:t>
            </a:r>
            <a:r>
              <a:rPr lang="de-DE" dirty="0"/>
              <a:t> </a:t>
            </a:r>
            <a:r>
              <a:rPr lang="de-DE" dirty="0">
                <a:solidFill>
                  <a:srgbClr val="000090"/>
                </a:solidFill>
              </a:rPr>
              <a:t>find</a:t>
            </a:r>
            <a:r>
              <a:rPr lang="de-DE" dirty="0"/>
              <a:t>(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p, A</a:t>
            </a:r>
            <a:r>
              <a:rPr lang="de-DE" dirty="0"/>
              <a:t>): Integer</a:t>
            </a:r>
            <a:br>
              <a:rPr lang="de-DE" dirty="0"/>
            </a:br>
            <a:r>
              <a:rPr lang="de-DE" dirty="0"/>
              <a:t>     </a:t>
            </a:r>
            <a:r>
              <a:rPr lang="de-DE" dirty="0">
                <a:solidFill>
                  <a:srgbClr val="FF0000"/>
                </a:solidFill>
              </a:rPr>
              <a:t>// Suchzeichenkette p, Suffix-Feld A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     // liefert Position von p in A oder -1, falls p nicht in A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/>
              <a:t>     </a:t>
            </a:r>
            <a:r>
              <a:rPr lang="de-DE" dirty="0">
                <a:solidFill>
                  <a:srgbClr val="3C8C93"/>
                </a:solidFill>
              </a:rPr>
              <a:t>s := 1</a:t>
            </a:r>
            <a:br>
              <a:rPr lang="de-DE" dirty="0">
                <a:solidFill>
                  <a:srgbClr val="3C8C93"/>
                </a:solidFill>
              </a:rPr>
            </a:br>
            <a:r>
              <a:rPr lang="de-DE" dirty="0"/>
              <a:t>     </a:t>
            </a:r>
            <a:r>
              <a:rPr lang="de-DE" dirty="0" err="1">
                <a:solidFill>
                  <a:srgbClr val="3C8C93"/>
                </a:solidFill>
              </a:rPr>
              <a:t>e</a:t>
            </a:r>
            <a:r>
              <a:rPr lang="de-DE" dirty="0">
                <a:solidFill>
                  <a:srgbClr val="3C8C93"/>
                </a:solidFill>
              </a:rPr>
              <a:t> := </a:t>
            </a:r>
            <a:r>
              <a:rPr lang="de-DE" dirty="0" err="1">
                <a:solidFill>
                  <a:srgbClr val="3C8C93"/>
                </a:solidFill>
              </a:rPr>
              <a:t>length</a:t>
            </a:r>
            <a:r>
              <a:rPr lang="de-DE" dirty="0">
                <a:solidFill>
                  <a:srgbClr val="3C8C93"/>
                </a:solidFill>
              </a:rPr>
              <a:t>(A)</a:t>
            </a:r>
            <a:br>
              <a:rPr lang="de-DE" dirty="0">
                <a:solidFill>
                  <a:srgbClr val="3C8C93"/>
                </a:solidFill>
              </a:rPr>
            </a:br>
            <a:r>
              <a:rPr lang="de-DE" dirty="0"/>
              <a:t>     </a:t>
            </a:r>
            <a:r>
              <a:rPr lang="de-DE" dirty="0" err="1"/>
              <a:t>while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 &lt;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do</a:t>
            </a:r>
            <a:br>
              <a:rPr lang="de-DE" dirty="0"/>
            </a:br>
            <a:r>
              <a:rPr lang="de-DE" dirty="0"/>
              <a:t>         </a:t>
            </a:r>
            <a:r>
              <a:rPr lang="de-DE" dirty="0">
                <a:solidFill>
                  <a:srgbClr val="3C8C93"/>
                </a:solidFill>
              </a:rPr>
              <a:t>m :=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dirty="0">
                <a:solidFill>
                  <a:srgbClr val="3C8C93"/>
                </a:solidFill>
              </a:rPr>
              <a:t>(</a:t>
            </a:r>
            <a:r>
              <a:rPr lang="de-DE" dirty="0" err="1">
                <a:solidFill>
                  <a:srgbClr val="3C8C93"/>
                </a:solidFill>
              </a:rPr>
              <a:t>e</a:t>
            </a:r>
            <a:r>
              <a:rPr lang="de-DE" dirty="0">
                <a:solidFill>
                  <a:srgbClr val="3C8C93"/>
                </a:solidFill>
              </a:rPr>
              <a:t> + s) / 2</a:t>
            </a:r>
            <a:r>
              <a:rPr lang="de-DE" sz="2000" dirty="0">
                <a:solidFill>
                  <a:srgbClr val="3C8C93"/>
                </a:solidFill>
              </a:rPr>
              <a:t>⎤</a:t>
            </a:r>
            <a:r>
              <a:rPr lang="de-DE" dirty="0">
                <a:solidFill>
                  <a:srgbClr val="3C8C93"/>
                </a:solidFill>
              </a:rPr>
              <a:t>  </a:t>
            </a:r>
            <a:r>
              <a:rPr lang="de-DE" dirty="0">
                <a:solidFill>
                  <a:srgbClr val="FF0000"/>
                </a:solidFill>
              </a:rPr>
              <a:t>// nach oben runden</a:t>
            </a:r>
            <a:br>
              <a:rPr lang="de-DE" dirty="0">
                <a:solidFill>
                  <a:srgbClr val="3C8C93"/>
                </a:solidFill>
              </a:rPr>
            </a:br>
            <a:r>
              <a:rPr lang="de-DE" dirty="0"/>
              <a:t>        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>
                <a:solidFill>
                  <a:srgbClr val="3C8C93"/>
                </a:solidFill>
              </a:rPr>
              <a:t>p = Text(A[m]) </a:t>
            </a:r>
            <a:r>
              <a:rPr lang="de-DE" dirty="0" err="1"/>
              <a:t>then</a:t>
            </a:r>
            <a:endParaRPr lang="de-DE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de-DE" dirty="0"/>
              <a:t>       </a:t>
            </a:r>
            <a:r>
              <a:rPr lang="de-DE" dirty="0" err="1"/>
              <a:t>return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br>
              <a:rPr lang="de-DE" dirty="0"/>
            </a:br>
            <a:r>
              <a:rPr lang="de-DE" dirty="0"/>
              <a:t>  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 &lt; Text(A[m])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de-DE" dirty="0"/>
              <a:t>    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>
                <a:solidFill>
                  <a:srgbClr val="3C8C93"/>
                </a:solidFill>
              </a:rPr>
              <a:t>e</a:t>
            </a:r>
            <a:r>
              <a:rPr lang="de-DE" dirty="0">
                <a:solidFill>
                  <a:srgbClr val="3C8C93"/>
                </a:solidFill>
              </a:rPr>
              <a:t> := m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de-DE" dirty="0"/>
              <a:t>     </a:t>
            </a:r>
            <a:r>
              <a:rPr lang="de-DE" dirty="0" err="1"/>
              <a:t>else</a:t>
            </a:r>
            <a:r>
              <a:rPr lang="de-DE" dirty="0"/>
              <a:t> </a:t>
            </a:r>
            <a:r>
              <a:rPr lang="de-DE" dirty="0">
                <a:solidFill>
                  <a:srgbClr val="3C8C93"/>
                </a:solidFill>
              </a:rPr>
              <a:t>s := m</a:t>
            </a:r>
            <a:br>
              <a:rPr lang="de-DE" dirty="0">
                <a:solidFill>
                  <a:srgbClr val="3C8C93"/>
                </a:solidFill>
              </a:rPr>
            </a:br>
            <a:r>
              <a:rPr lang="de-DE" dirty="0" err="1">
                <a:solidFill>
                  <a:srgbClr val="000000"/>
                </a:solidFill>
              </a:rPr>
              <a:t>return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-1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339752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U. Manber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G.W. Myers "Suffix </a:t>
            </a:r>
            <a:r>
              <a:rPr lang="de-DE" sz="1200" dirty="0" err="1">
                <a:solidFill>
                  <a:srgbClr val="0000FF"/>
                </a:solidFill>
              </a:rPr>
              <a:t>arrays</a:t>
            </a:r>
            <a:r>
              <a:rPr lang="de-DE" sz="1200" dirty="0">
                <a:solidFill>
                  <a:srgbClr val="0000FF"/>
                </a:solidFill>
              </a:rPr>
              <a:t>: A </a:t>
            </a:r>
            <a:r>
              <a:rPr lang="de-DE" sz="1200" dirty="0" err="1">
                <a:solidFill>
                  <a:srgbClr val="0000FF"/>
                </a:solidFill>
              </a:rPr>
              <a:t>new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method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on-line </a:t>
            </a:r>
            <a:r>
              <a:rPr lang="de-DE" sz="1200" dirty="0" err="1">
                <a:solidFill>
                  <a:srgbClr val="0000FF"/>
                </a:solidFill>
              </a:rPr>
              <a:t>string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searches</a:t>
            </a:r>
            <a:r>
              <a:rPr lang="de-DE" sz="1200" dirty="0">
                <a:solidFill>
                  <a:srgbClr val="0000FF"/>
                </a:solidFill>
              </a:rPr>
              <a:t>". In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1st ACM-SIAM Symposium on </a:t>
            </a:r>
            <a:r>
              <a:rPr lang="de-DE" sz="1200" dirty="0" err="1">
                <a:solidFill>
                  <a:srgbClr val="0000FF"/>
                </a:solidFill>
              </a:rPr>
              <a:t>Discrete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b="1" dirty="0">
                <a:solidFill>
                  <a:srgbClr val="FF0000"/>
                </a:solidFill>
              </a:rPr>
              <a:t>1990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971600" y="3356992"/>
            <a:ext cx="0" cy="20162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971600" y="5373216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3601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  <p:pic>
        <p:nvPicPr>
          <p:cNvPr id="5" name="Bild 4" descr="Screen Shot 2015-11-22 at 21.57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370074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915816" y="6135687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Beispiel von Karsten Klein, Uni Dortmund,</a:t>
            </a:r>
          </a:p>
          <a:p>
            <a:r>
              <a:rPr lang="de-DE" sz="1200" dirty="0">
                <a:solidFill>
                  <a:srgbClr val="0000FF"/>
                </a:solidFill>
              </a:rPr>
              <a:t>Vorlesung Algorithmen und Datenstrukturen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87624" y="2780928"/>
            <a:ext cx="784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1           2            </a:t>
            </a:r>
            <a:r>
              <a:rPr lang="de-DE"/>
              <a:t>3            4            5           </a:t>
            </a:r>
            <a:r>
              <a:rPr lang="de-DE" dirty="0"/>
              <a:t>6             7            8            </a:t>
            </a:r>
            <a:r>
              <a:rPr lang="de-DE"/>
              <a:t>9          10          </a:t>
            </a:r>
            <a:r>
              <a:rPr lang="de-DE" dirty="0"/>
              <a:t>11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236296" y="3140968"/>
            <a:ext cx="1674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lenght</a:t>
            </a:r>
            <a:r>
              <a:rPr lang="de-DE" dirty="0"/>
              <a:t>(SA) = 11</a:t>
            </a:r>
          </a:p>
        </p:txBody>
      </p:sp>
    </p:spTree>
    <p:extLst>
      <p:ext uri="{BB962C8B-B14F-4D97-AF65-F5344CB8AC3E}">
        <p14:creationId xmlns:p14="http://schemas.microsoft.com/office/powerpoint/2010/main" val="6310244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  <p:pic>
        <p:nvPicPr>
          <p:cNvPr id="5" name="Bild 4" descr="Screen Shot 2015-11-22 at 21.57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531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  <p:pic>
        <p:nvPicPr>
          <p:cNvPr id="5" name="Bild 4" descr="Screen Shot 2015-11-22 at 21.57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018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  <p:pic>
        <p:nvPicPr>
          <p:cNvPr id="5" name="Bild 4" descr="Screen Shot 2015-11-22 at 21.58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8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  <p:pic>
        <p:nvPicPr>
          <p:cNvPr id="5" name="Bild 4" descr="Screen Shot 2015-11-22 at 21.58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4"/>
            <a:ext cx="9144000" cy="684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529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Suche: Analyse der Aufwände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de-DE" dirty="0"/>
              <a:t>Suffix-Bäume: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O(Länge der Suchzeichenkette)</a:t>
            </a:r>
          </a:p>
          <a:p>
            <a:r>
              <a:rPr lang="de-DE" dirty="0"/>
              <a:t>Suffix-Felder: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O(log(Länge der Textsammlung))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279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von Suffix-Feldern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Ukkonens</a:t>
            </a:r>
            <a:r>
              <a:rPr lang="de-DE" dirty="0"/>
              <a:t> Algorithmus (1995, Hauptspeicher)</a:t>
            </a:r>
          </a:p>
          <a:p>
            <a:pPr lvl="1"/>
            <a:r>
              <a:rPr lang="en-US" dirty="0"/>
              <a:t>O(n) </a:t>
            </a:r>
            <a:r>
              <a:rPr lang="en-US" dirty="0" err="1"/>
              <a:t>für</a:t>
            </a:r>
            <a:r>
              <a:rPr lang="en-US" dirty="0"/>
              <a:t> den </a:t>
            </a:r>
            <a:r>
              <a:rPr lang="en-US" dirty="0" err="1"/>
              <a:t>Aufbau</a:t>
            </a:r>
            <a:r>
              <a:rPr lang="en-US" dirty="0"/>
              <a:t> von Suffix-</a:t>
            </a:r>
            <a:r>
              <a:rPr lang="en-US" dirty="0" err="1"/>
              <a:t>Bäumen</a:t>
            </a:r>
            <a:endParaRPr lang="en-US" dirty="0"/>
          </a:p>
          <a:p>
            <a:pPr lvl="1"/>
            <a:r>
              <a:rPr lang="de-DE" dirty="0"/>
              <a:t>Traversierung durch Suffix-Baum und Transformation zu Suffix-Feld in O(n)</a:t>
            </a:r>
          </a:p>
          <a:p>
            <a:r>
              <a:rPr lang="de-DE" dirty="0"/>
              <a:t>Später: Datenbank-basierte Verfahren (ab 2001) </a:t>
            </a:r>
            <a:br>
              <a:rPr lang="de-DE" dirty="0"/>
            </a:br>
            <a:r>
              <a:rPr lang="de-DE" dirty="0"/>
              <a:t>z.B. für Bioinformatik-Anwendungen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267744" y="391969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Weiner, Peter (1973). Linear </a:t>
            </a:r>
            <a:r>
              <a:rPr lang="de-DE" sz="1200" dirty="0" err="1">
                <a:solidFill>
                  <a:srgbClr val="0000FF"/>
                </a:solidFill>
              </a:rPr>
              <a:t>pattern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matching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, 14th Annual Symposium on </a:t>
            </a:r>
            <a:r>
              <a:rPr lang="de-DE" sz="1200" dirty="0" err="1">
                <a:solidFill>
                  <a:srgbClr val="0000FF"/>
                </a:solidFill>
              </a:rPr>
              <a:t>Switching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Automata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Theory</a:t>
            </a:r>
            <a:r>
              <a:rPr lang="de-DE" sz="1200" dirty="0">
                <a:solidFill>
                  <a:srgbClr val="0000FF"/>
                </a:solidFill>
              </a:rPr>
              <a:t>, pp. 1–11, </a:t>
            </a:r>
            <a:r>
              <a:rPr lang="de-DE" sz="1200" b="1" dirty="0">
                <a:solidFill>
                  <a:srgbClr val="FF0000"/>
                </a:solidFill>
              </a:rPr>
              <a:t>1973</a:t>
            </a: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 err="1">
                <a:solidFill>
                  <a:srgbClr val="0000FF"/>
                </a:solidFill>
              </a:rPr>
              <a:t>McCreight</a:t>
            </a:r>
            <a:r>
              <a:rPr lang="de-DE" sz="1200" dirty="0">
                <a:solidFill>
                  <a:srgbClr val="0000FF"/>
                </a:solidFill>
              </a:rPr>
              <a:t>, Edward Meyers, A Space-</a:t>
            </a:r>
            <a:r>
              <a:rPr lang="de-DE" sz="1200" dirty="0" err="1">
                <a:solidFill>
                  <a:srgbClr val="0000FF"/>
                </a:solidFill>
              </a:rPr>
              <a:t>Economical</a:t>
            </a:r>
            <a:r>
              <a:rPr lang="de-DE" sz="1200" dirty="0">
                <a:solidFill>
                  <a:srgbClr val="0000FF"/>
                </a:solidFill>
              </a:rPr>
              <a:t> Suffix </a:t>
            </a:r>
            <a:r>
              <a:rPr lang="de-DE" sz="1200" dirty="0" err="1">
                <a:solidFill>
                  <a:srgbClr val="0000FF"/>
                </a:solidFill>
              </a:rPr>
              <a:t>Tree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Construction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Algorithm</a:t>
            </a:r>
            <a:r>
              <a:rPr lang="de-DE" sz="1200" dirty="0">
                <a:solidFill>
                  <a:srgbClr val="0000FF"/>
                </a:solidFill>
              </a:rPr>
              <a:t>". Journal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 23 (2): 262–272, </a:t>
            </a:r>
            <a:r>
              <a:rPr lang="de-DE" sz="1200" b="1" dirty="0">
                <a:solidFill>
                  <a:srgbClr val="FF0000"/>
                </a:solidFill>
              </a:rPr>
              <a:t>1976</a:t>
            </a: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 err="1">
                <a:solidFill>
                  <a:srgbClr val="0000FF"/>
                </a:solidFill>
              </a:rPr>
              <a:t>Ukkonen</a:t>
            </a:r>
            <a:r>
              <a:rPr lang="de-DE" sz="1200" dirty="0">
                <a:solidFill>
                  <a:srgbClr val="0000FF"/>
                </a:solidFill>
              </a:rPr>
              <a:t>, E., On-line </a:t>
            </a:r>
            <a:r>
              <a:rPr lang="de-DE" sz="1200" dirty="0" err="1">
                <a:solidFill>
                  <a:srgbClr val="0000FF"/>
                </a:solidFill>
              </a:rPr>
              <a:t>construction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suffix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trees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Algorithmica</a:t>
            </a:r>
            <a:r>
              <a:rPr lang="de-DE" sz="1200" dirty="0">
                <a:solidFill>
                  <a:srgbClr val="0000FF"/>
                </a:solidFill>
              </a:rPr>
              <a:t> 14 (3): 249–260, </a:t>
            </a:r>
            <a:r>
              <a:rPr lang="de-DE" sz="1200" b="1" dirty="0">
                <a:solidFill>
                  <a:srgbClr val="FF0000"/>
                </a:solidFill>
              </a:rPr>
              <a:t>1995</a:t>
            </a: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 err="1">
                <a:solidFill>
                  <a:srgbClr val="0000FF"/>
                </a:solidFill>
              </a:rPr>
              <a:t>Hunt</a:t>
            </a:r>
            <a:r>
              <a:rPr lang="de-DE" sz="1200" dirty="0">
                <a:solidFill>
                  <a:srgbClr val="0000FF"/>
                </a:solidFill>
              </a:rPr>
              <a:t>, E., Atkinson, M.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Irving, R. W. "A Database Index </a:t>
            </a:r>
            <a:r>
              <a:rPr lang="de-DE" sz="1200" dirty="0" err="1">
                <a:solidFill>
                  <a:srgbClr val="0000FF"/>
                </a:solidFill>
              </a:rPr>
              <a:t>to</a:t>
            </a:r>
            <a:r>
              <a:rPr lang="de-DE" sz="1200" dirty="0">
                <a:solidFill>
                  <a:srgbClr val="0000FF"/>
                </a:solidFill>
              </a:rPr>
              <a:t> Large Biological </a:t>
            </a:r>
            <a:r>
              <a:rPr lang="de-DE" sz="1200" dirty="0" err="1">
                <a:solidFill>
                  <a:srgbClr val="0000FF"/>
                </a:solidFill>
              </a:rPr>
              <a:t>Sequences</a:t>
            </a:r>
            <a:r>
              <a:rPr lang="de-DE" sz="1200" dirty="0">
                <a:solidFill>
                  <a:srgbClr val="0000FF"/>
                </a:solidFill>
              </a:rPr>
              <a:t>". VLDB </a:t>
            </a:r>
            <a:r>
              <a:rPr lang="de-DE" sz="1200" b="1" dirty="0">
                <a:solidFill>
                  <a:srgbClr val="FF0000"/>
                </a:solidFill>
              </a:rPr>
              <a:t>2001</a:t>
            </a: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 err="1">
                <a:solidFill>
                  <a:srgbClr val="0000FF"/>
                </a:solidFill>
              </a:rPr>
              <a:t>Tata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Hankins</a:t>
            </a:r>
            <a:r>
              <a:rPr lang="de-DE" sz="1200" dirty="0">
                <a:solidFill>
                  <a:srgbClr val="0000FF"/>
                </a:solidFill>
              </a:rPr>
              <a:t>, Patel: „</a:t>
            </a:r>
            <a:r>
              <a:rPr lang="de-DE" sz="1200" dirty="0" err="1">
                <a:solidFill>
                  <a:srgbClr val="0000FF"/>
                </a:solidFill>
              </a:rPr>
              <a:t>Practical</a:t>
            </a:r>
            <a:r>
              <a:rPr lang="de-DE" sz="1200" dirty="0">
                <a:solidFill>
                  <a:srgbClr val="0000FF"/>
                </a:solidFill>
              </a:rPr>
              <a:t> Suffix </a:t>
            </a:r>
            <a:r>
              <a:rPr lang="de-DE" sz="1200" dirty="0" err="1">
                <a:solidFill>
                  <a:srgbClr val="0000FF"/>
                </a:solidFill>
              </a:rPr>
              <a:t>Tree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Construction</a:t>
            </a:r>
            <a:r>
              <a:rPr lang="de-DE" sz="1200" dirty="0">
                <a:solidFill>
                  <a:srgbClr val="0000FF"/>
                </a:solidFill>
              </a:rPr>
              <a:t>“, VLDB </a:t>
            </a:r>
            <a:r>
              <a:rPr lang="de-DE" sz="1200" b="1" dirty="0">
                <a:solidFill>
                  <a:srgbClr val="FF0000"/>
                </a:solidFill>
              </a:rPr>
              <a:t>2004</a:t>
            </a:r>
          </a:p>
        </p:txBody>
      </p:sp>
    </p:spTree>
    <p:extLst>
      <p:ext uri="{BB962C8B-B14F-4D97-AF65-F5344CB8AC3E}">
        <p14:creationId xmlns:p14="http://schemas.microsoft.com/office/powerpoint/2010/main" val="14277810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</a:t>
            </a:r>
            <a:r>
              <a:rPr lang="de-DE" dirty="0" err="1"/>
              <a:t>Abgleichsalgorithmen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Eigenes, umfangreiches Thema. → Bioinformatik.</a:t>
            </a:r>
          </a:p>
          <a:p>
            <a:r>
              <a:rPr lang="de-DE" dirty="0"/>
              <a:t> Aho-</a:t>
            </a:r>
            <a:r>
              <a:rPr lang="de-DE" dirty="0" err="1"/>
              <a:t>Corasick</a:t>
            </a:r>
            <a:r>
              <a:rPr lang="de-DE" dirty="0"/>
              <a:t>-</a:t>
            </a:r>
            <a:r>
              <a:rPr lang="de-DE" dirty="0" err="1"/>
              <a:t>Trie</a:t>
            </a:r>
            <a:r>
              <a:rPr lang="de-DE" dirty="0"/>
              <a:t>, Idee: mehrere Suchzeichenketten</a:t>
            </a:r>
          </a:p>
          <a:p>
            <a:pPr lvl="1"/>
            <a:r>
              <a:rPr lang="de-DE" dirty="0"/>
              <a:t>Suchzeichenketten werden in Automaten umgebaut,</a:t>
            </a:r>
          </a:p>
          <a:p>
            <a:pPr lvl="1"/>
            <a:r>
              <a:rPr lang="de-DE" dirty="0"/>
              <a:t>Kanten akzeptieren Buchstaben,</a:t>
            </a:r>
          </a:p>
          <a:p>
            <a:pPr lvl="1"/>
            <a:r>
              <a:rPr lang="de-DE" dirty="0"/>
              <a:t>Wenn keine passende Kante mehr existiert, Sprung über „</a:t>
            </a:r>
            <a:r>
              <a:rPr lang="de-DE" dirty="0" err="1"/>
              <a:t>failure</a:t>
            </a:r>
            <a:r>
              <a:rPr lang="de-DE" dirty="0"/>
              <a:t> </a:t>
            </a:r>
            <a:r>
              <a:rPr lang="de-DE" dirty="0" err="1"/>
              <a:t>transition</a:t>
            </a:r>
            <a:r>
              <a:rPr lang="de-DE" dirty="0"/>
              <a:t>“ in Zustand, der der größten </a:t>
            </a:r>
            <a:r>
              <a:rPr lang="de-DE" dirty="0" err="1"/>
              <a:t>Übereinstimmung</a:t>
            </a:r>
            <a:r>
              <a:rPr lang="de-DE" dirty="0"/>
              <a:t> zwischen Text und einem </a:t>
            </a:r>
            <a:r>
              <a:rPr lang="de-DE" dirty="0" err="1"/>
              <a:t>Prefix</a:t>
            </a:r>
            <a:r>
              <a:rPr lang="de-DE" dirty="0"/>
              <a:t> eines Suchzeichenketten entspricht.</a:t>
            </a:r>
          </a:p>
          <a:p>
            <a:r>
              <a:rPr lang="de-DE" dirty="0"/>
              <a:t>Suffix-Automaten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35918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Approximativer Zeichenkettenabgleich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i="1" dirty="0"/>
              <a:t>Editierabstand</a:t>
            </a:r>
            <a:r>
              <a:rPr lang="de-DE" dirty="0"/>
              <a:t> (auch </a:t>
            </a:r>
            <a:r>
              <a:rPr lang="de-DE" i="1" dirty="0" err="1"/>
              <a:t>Levenshtein</a:t>
            </a:r>
            <a:r>
              <a:rPr lang="de-DE" i="1" dirty="0"/>
              <a:t>-Distanz</a:t>
            </a:r>
            <a:r>
              <a:rPr lang="de-DE" dirty="0"/>
              <a:t> genannt) von 2 Zeichenketten als </a:t>
            </a:r>
            <a:r>
              <a:rPr lang="de-DE" i="1" dirty="0"/>
              <a:t>Ähnlichkeitsmaß</a:t>
            </a:r>
          </a:p>
          <a:p>
            <a:pPr lvl="1"/>
            <a:r>
              <a:rPr lang="de-DE" dirty="0"/>
              <a:t>minimale Anzahl von Einfüge-, Lösch- und Ersetz-Operationen, um eine in eine andere (gegebene) Zeichenkette umzuwandeln</a:t>
            </a:r>
          </a:p>
          <a:p>
            <a:pPr lvl="1"/>
            <a:r>
              <a:rPr lang="de-DE" dirty="0" err="1"/>
              <a:t>Bsp</a:t>
            </a:r>
            <a:r>
              <a:rPr lang="de-DE" dirty="0"/>
              <a:t> für Editierabstand 3:</a:t>
            </a:r>
            <a:br>
              <a:rPr lang="de-DE" dirty="0"/>
            </a:br>
            <a:r>
              <a:rPr lang="de-DE" dirty="0"/>
              <a:t>     </a:t>
            </a:r>
            <a:r>
              <a:rPr lang="de-DE" dirty="0" err="1"/>
              <a:t>Algo</a:t>
            </a:r>
            <a:r>
              <a:rPr lang="de-DE" dirty="0"/>
              <a:t>		</a:t>
            </a:r>
            <a:r>
              <a:rPr lang="de-DE" i="1" dirty="0"/>
              <a:t>ersetze l durch u</a:t>
            </a:r>
            <a:br>
              <a:rPr lang="de-DE" dirty="0"/>
            </a:br>
            <a:r>
              <a:rPr lang="de-DE" dirty="0">
                <a:latin typeface="Calibri"/>
                <a:cs typeface="Calibri"/>
              </a:rPr>
              <a:t>→ </a:t>
            </a:r>
            <a:r>
              <a:rPr lang="de-DE" dirty="0" err="1"/>
              <a:t>Augo</a:t>
            </a:r>
            <a:r>
              <a:rPr lang="de-DE" dirty="0"/>
              <a:t>		</a:t>
            </a:r>
            <a:r>
              <a:rPr lang="de-DE" i="1" dirty="0"/>
              <a:t>ersetze g durch D</a:t>
            </a:r>
            <a:br>
              <a:rPr lang="en-US" dirty="0"/>
            </a:br>
            <a:r>
              <a:rPr lang="de-DE" dirty="0">
                <a:latin typeface="Calibri"/>
                <a:cs typeface="Calibri"/>
              </a:rPr>
              <a:t>→</a:t>
            </a:r>
            <a:r>
              <a:rPr lang="en-US" dirty="0"/>
              <a:t> </a:t>
            </a:r>
            <a:r>
              <a:rPr lang="en-US" dirty="0" err="1"/>
              <a:t>AuDo</a:t>
            </a:r>
            <a:r>
              <a:rPr lang="en-US" dirty="0"/>
              <a:t>		</a:t>
            </a:r>
            <a:r>
              <a:rPr lang="en-US" i="1" dirty="0" err="1"/>
              <a:t>lösche</a:t>
            </a:r>
            <a:r>
              <a:rPr lang="en-US" i="1" dirty="0"/>
              <a:t> o</a:t>
            </a:r>
            <a:br>
              <a:rPr lang="en-US" dirty="0"/>
            </a:br>
            <a:r>
              <a:rPr lang="de-DE" dirty="0">
                <a:latin typeface="Calibri"/>
                <a:cs typeface="Calibri"/>
              </a:rPr>
              <a:t>→</a:t>
            </a:r>
            <a:r>
              <a:rPr lang="en-US" dirty="0"/>
              <a:t> </a:t>
            </a:r>
            <a:r>
              <a:rPr lang="en-US" dirty="0" err="1"/>
              <a:t>AuD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372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</a:t>
            </a:r>
            <a:r>
              <a:rPr lang="de-DE" dirty="0" err="1"/>
              <a:t>Brute</a:t>
            </a:r>
            <a:r>
              <a:rPr lang="de-DE" dirty="0"/>
              <a:t>-Force-Algorithmus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0000FF"/>
                </a:solidFill>
              </a:rPr>
              <a:t>Problem: </a:t>
            </a:r>
            <a:r>
              <a:rPr lang="de-DE" dirty="0"/>
              <a:t>Bestimme Position des ersten Vorkommens von Muster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dirty="0"/>
              <a:t> in Text </a:t>
            </a:r>
            <a:r>
              <a:rPr lang="de-DE" dirty="0">
                <a:solidFill>
                  <a:srgbClr val="3C8C93"/>
                </a:solidFill>
              </a:rPr>
              <a:t>T</a:t>
            </a:r>
            <a:r>
              <a:rPr lang="de-DE" dirty="0"/>
              <a:t> oder liefere </a:t>
            </a:r>
            <a:r>
              <a:rPr lang="de-DE" dirty="0">
                <a:solidFill>
                  <a:srgbClr val="3C8C93"/>
                </a:solidFill>
              </a:rPr>
              <a:t>-1</a:t>
            </a:r>
            <a:r>
              <a:rPr lang="de-DE" dirty="0"/>
              <a:t>, falls </a:t>
            </a:r>
            <a:r>
              <a:rPr lang="de-DE" dirty="0">
                <a:solidFill>
                  <a:srgbClr val="3C8C93"/>
                </a:solidFill>
              </a:rPr>
              <a:t>P</a:t>
            </a:r>
            <a:r>
              <a:rPr lang="de-DE" dirty="0"/>
              <a:t> nicht in </a:t>
            </a:r>
            <a:r>
              <a:rPr lang="de-DE" dirty="0">
                <a:solidFill>
                  <a:srgbClr val="3C8C93"/>
                </a:solidFill>
              </a:rPr>
              <a:t>T</a:t>
            </a:r>
            <a:r>
              <a:rPr lang="de-DE" dirty="0"/>
              <a:t> vorkommt</a:t>
            </a:r>
          </a:p>
          <a:p>
            <a:r>
              <a:rPr lang="de-DE" dirty="0">
                <a:solidFill>
                  <a:srgbClr val="0000FF"/>
                </a:solidFill>
              </a:rPr>
              <a:t>Idee: </a:t>
            </a:r>
            <a:r>
              <a:rPr lang="de-DE" dirty="0"/>
              <a:t>Überprüfe jede Position im Text, ob das Muster dort startet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092200" y="3622079"/>
            <a:ext cx="2743200" cy="685800"/>
            <a:chOff x="3264" y="624"/>
            <a:chExt cx="1728" cy="432"/>
          </a:xfrm>
        </p:grpSpPr>
        <p:sp>
          <p:nvSpPr>
            <p:cNvPr id="47" name="Rectangle 5"/>
            <p:cNvSpPr>
              <a:spLocks noChangeArrowheads="1"/>
            </p:cNvSpPr>
            <p:nvPr/>
          </p:nvSpPr>
          <p:spPr bwMode="auto">
            <a:xfrm>
              <a:off x="3264" y="624"/>
              <a:ext cx="1728" cy="4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8" name="Line 6"/>
            <p:cNvSpPr>
              <a:spLocks noChangeShapeType="1"/>
            </p:cNvSpPr>
            <p:nvPr/>
          </p:nvSpPr>
          <p:spPr bwMode="auto">
            <a:xfrm>
              <a:off x="3552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3840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0" name="Line 8"/>
            <p:cNvSpPr>
              <a:spLocks noChangeShapeType="1"/>
            </p:cNvSpPr>
            <p:nvPr/>
          </p:nvSpPr>
          <p:spPr bwMode="auto">
            <a:xfrm>
              <a:off x="4128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1" name="Line 9"/>
            <p:cNvSpPr>
              <a:spLocks noChangeShapeType="1"/>
            </p:cNvSpPr>
            <p:nvPr/>
          </p:nvSpPr>
          <p:spPr bwMode="auto">
            <a:xfrm>
              <a:off x="4416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2" name="Line 10"/>
            <p:cNvSpPr>
              <a:spLocks noChangeShapeType="1"/>
            </p:cNvSpPr>
            <p:nvPr/>
          </p:nvSpPr>
          <p:spPr bwMode="auto">
            <a:xfrm>
              <a:off x="4704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168400" y="3622079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a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606550" y="3622079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n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057400" y="3622079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d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546350" y="3622079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r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971800" y="3622079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e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3359150" y="3622079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w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381000" y="3606204"/>
            <a:ext cx="59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T: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1028700" y="4628554"/>
            <a:ext cx="13716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1485900" y="4628554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1943100" y="4628554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1111250" y="4628554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r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536700" y="4628554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e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1924050" y="4628554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w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9" name="Line 33"/>
          <p:cNvSpPr>
            <a:spLocks noChangeShapeType="1"/>
          </p:cNvSpPr>
          <p:nvPr/>
        </p:nvSpPr>
        <p:spPr bwMode="auto">
          <a:xfrm>
            <a:off x="1295400" y="4323754"/>
            <a:ext cx="0" cy="304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425450" y="4628554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P: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1" name="Line 36"/>
          <p:cNvSpPr>
            <a:spLocks noChangeShapeType="1"/>
          </p:cNvSpPr>
          <p:nvPr/>
        </p:nvSpPr>
        <p:spPr bwMode="auto">
          <a:xfrm>
            <a:off x="4037013" y="4550767"/>
            <a:ext cx="989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grpSp>
        <p:nvGrpSpPr>
          <p:cNvPr id="22" name="Group 37"/>
          <p:cNvGrpSpPr>
            <a:grpSpLocks/>
          </p:cNvGrpSpPr>
          <p:nvPr/>
        </p:nvGrpSpPr>
        <p:grpSpPr bwMode="auto">
          <a:xfrm>
            <a:off x="5981700" y="3653829"/>
            <a:ext cx="2743200" cy="685800"/>
            <a:chOff x="3264" y="624"/>
            <a:chExt cx="1728" cy="432"/>
          </a:xfrm>
        </p:grpSpPr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3264" y="624"/>
              <a:ext cx="1728" cy="4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3552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3840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4128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4416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4704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6057900" y="3653829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a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6496050" y="3653829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n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5" name="Text Box 46"/>
          <p:cNvSpPr txBox="1">
            <a:spLocks noChangeArrowheads="1"/>
          </p:cNvSpPr>
          <p:nvPr/>
        </p:nvSpPr>
        <p:spPr bwMode="auto">
          <a:xfrm>
            <a:off x="6946900" y="3653829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d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6" name="Text Box 47"/>
          <p:cNvSpPr txBox="1">
            <a:spLocks noChangeArrowheads="1"/>
          </p:cNvSpPr>
          <p:nvPr/>
        </p:nvSpPr>
        <p:spPr bwMode="auto">
          <a:xfrm>
            <a:off x="7435850" y="3653829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r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861300" y="3653829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e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8" name="Text Box 49"/>
          <p:cNvSpPr txBox="1">
            <a:spLocks noChangeArrowheads="1"/>
          </p:cNvSpPr>
          <p:nvPr/>
        </p:nvSpPr>
        <p:spPr bwMode="auto">
          <a:xfrm>
            <a:off x="8248650" y="3653829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w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9" name="Text Box 50"/>
          <p:cNvSpPr txBox="1">
            <a:spLocks noChangeArrowheads="1"/>
          </p:cNvSpPr>
          <p:nvPr/>
        </p:nvSpPr>
        <p:spPr bwMode="auto">
          <a:xfrm>
            <a:off x="5270500" y="3637954"/>
            <a:ext cx="59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T: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0" name="Rectangle 51"/>
          <p:cNvSpPr>
            <a:spLocks noChangeArrowheads="1"/>
          </p:cNvSpPr>
          <p:nvPr/>
        </p:nvSpPr>
        <p:spPr bwMode="auto">
          <a:xfrm>
            <a:off x="6438900" y="4660304"/>
            <a:ext cx="13716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1" name="Line 52"/>
          <p:cNvSpPr>
            <a:spLocks noChangeShapeType="1"/>
          </p:cNvSpPr>
          <p:nvPr/>
        </p:nvSpPr>
        <p:spPr bwMode="auto">
          <a:xfrm>
            <a:off x="6896100" y="4660304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2" name="Line 53"/>
          <p:cNvSpPr>
            <a:spLocks noChangeShapeType="1"/>
          </p:cNvSpPr>
          <p:nvPr/>
        </p:nvSpPr>
        <p:spPr bwMode="auto">
          <a:xfrm>
            <a:off x="7353300" y="4660304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3" name="Text Box 54"/>
          <p:cNvSpPr txBox="1">
            <a:spLocks noChangeArrowheads="1"/>
          </p:cNvSpPr>
          <p:nvPr/>
        </p:nvSpPr>
        <p:spPr bwMode="auto">
          <a:xfrm>
            <a:off x="6521450" y="4660304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r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4" name="Text Box 55"/>
          <p:cNvSpPr txBox="1">
            <a:spLocks noChangeArrowheads="1"/>
          </p:cNvSpPr>
          <p:nvPr/>
        </p:nvSpPr>
        <p:spPr bwMode="auto">
          <a:xfrm>
            <a:off x="6946900" y="4660304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e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5" name="Text Box 56"/>
          <p:cNvSpPr txBox="1">
            <a:spLocks noChangeArrowheads="1"/>
          </p:cNvSpPr>
          <p:nvPr/>
        </p:nvSpPr>
        <p:spPr bwMode="auto">
          <a:xfrm>
            <a:off x="7334250" y="4660304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w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6" name="Line 57"/>
          <p:cNvSpPr>
            <a:spLocks noChangeShapeType="1"/>
          </p:cNvSpPr>
          <p:nvPr/>
        </p:nvSpPr>
        <p:spPr bwMode="auto">
          <a:xfrm>
            <a:off x="6705600" y="4355504"/>
            <a:ext cx="0" cy="304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7" name="Text Box 59"/>
          <p:cNvSpPr txBox="1">
            <a:spLocks noChangeArrowheads="1"/>
          </p:cNvSpPr>
          <p:nvPr/>
        </p:nvSpPr>
        <p:spPr bwMode="auto">
          <a:xfrm>
            <a:off x="5835650" y="4660304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P: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8" name="Line 84"/>
          <p:cNvSpPr>
            <a:spLocks noChangeShapeType="1"/>
          </p:cNvSpPr>
          <p:nvPr/>
        </p:nvSpPr>
        <p:spPr bwMode="auto">
          <a:xfrm>
            <a:off x="4092575" y="6260504"/>
            <a:ext cx="9890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9" name="Text Box 85"/>
          <p:cNvSpPr txBox="1">
            <a:spLocks noChangeArrowheads="1"/>
          </p:cNvSpPr>
          <p:nvPr/>
        </p:nvSpPr>
        <p:spPr bwMode="auto">
          <a:xfrm>
            <a:off x="5365750" y="6077942"/>
            <a:ext cx="806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. . . .</a:t>
            </a:r>
          </a:p>
        </p:txBody>
      </p:sp>
      <p:sp>
        <p:nvSpPr>
          <p:cNvPr id="40" name="Text Box 86"/>
          <p:cNvSpPr txBox="1">
            <a:spLocks noChangeArrowheads="1"/>
          </p:cNvSpPr>
          <p:nvPr/>
        </p:nvSpPr>
        <p:spPr bwMode="auto">
          <a:xfrm>
            <a:off x="1765292" y="5724872"/>
            <a:ext cx="6180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>
                <a:latin typeface="+mn-lt"/>
              </a:rPr>
              <a:t>P </a:t>
            </a:r>
            <a:r>
              <a:rPr lang="de-DE" altLang="de-DE" dirty="0">
                <a:latin typeface="+mn-lt"/>
              </a:rPr>
              <a:t>bewegt sich jedes Mal um</a:t>
            </a:r>
            <a:r>
              <a:rPr lang="th-TH" altLang="de-DE" dirty="0">
                <a:latin typeface="+mn-lt"/>
              </a:rPr>
              <a:t> </a:t>
            </a:r>
            <a:r>
              <a:rPr lang="de-DE" altLang="de-DE" dirty="0">
                <a:latin typeface="+mn-lt"/>
              </a:rPr>
              <a:t>1</a:t>
            </a:r>
            <a:r>
              <a:rPr lang="th-TH" altLang="de-DE" dirty="0">
                <a:latin typeface="+mn-lt"/>
              </a:rPr>
              <a:t> </a:t>
            </a:r>
            <a:r>
              <a:rPr lang="de-DE" altLang="de-DE" dirty="0">
                <a:latin typeface="+mn-lt"/>
              </a:rPr>
              <a:t>Zeichen</a:t>
            </a:r>
            <a:r>
              <a:rPr lang="th-TH" altLang="de-DE" dirty="0">
                <a:latin typeface="+mn-lt"/>
              </a:rPr>
              <a:t> </a:t>
            </a:r>
            <a:r>
              <a:rPr lang="de-DE" altLang="de-DE" dirty="0">
                <a:latin typeface="+mn-lt"/>
              </a:rPr>
              <a:t>durch</a:t>
            </a:r>
            <a:r>
              <a:rPr lang="th-TH" altLang="de-DE" dirty="0">
                <a:latin typeface="+mn-lt"/>
              </a:rPr>
              <a:t> T</a:t>
            </a:r>
          </a:p>
        </p:txBody>
      </p:sp>
      <p:sp>
        <p:nvSpPr>
          <p:cNvPr id="5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544518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21361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Approximativer Zeichenkettenabgleich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r>
              <a:rPr lang="de-DE" dirty="0"/>
              <a:t>Suche in </a:t>
            </a:r>
            <a:r>
              <a:rPr lang="de-DE" dirty="0">
                <a:solidFill>
                  <a:srgbClr val="3C8C93"/>
                </a:solidFill>
              </a:rPr>
              <a:t>y</a:t>
            </a:r>
            <a:r>
              <a:rPr lang="de-DE" dirty="0"/>
              <a:t> Unterzeichenketten, die Editierabstand von höchstens </a:t>
            </a:r>
            <a:r>
              <a:rPr lang="de-DE" dirty="0">
                <a:solidFill>
                  <a:srgbClr val="3C8C93"/>
                </a:solidFill>
              </a:rPr>
              <a:t>k</a:t>
            </a:r>
            <a:r>
              <a:rPr lang="de-DE" dirty="0"/>
              <a:t> von </a:t>
            </a:r>
            <a:r>
              <a:rPr lang="de-DE" dirty="0">
                <a:solidFill>
                  <a:srgbClr val="3C8C93"/>
                </a:solidFill>
              </a:rPr>
              <a:t>x</a:t>
            </a:r>
            <a:r>
              <a:rPr lang="de-DE" dirty="0"/>
              <a:t> haben</a:t>
            </a:r>
          </a:p>
          <a:p>
            <a:pPr lvl="1"/>
            <a:r>
              <a:rPr lang="de-DE" dirty="0"/>
              <a:t>Effizient in </a:t>
            </a:r>
            <a:r>
              <a:rPr lang="de-DE" dirty="0" err="1"/>
              <a:t>Tries</a:t>
            </a:r>
            <a:r>
              <a:rPr lang="de-DE" dirty="0"/>
              <a:t> möglich</a:t>
            </a:r>
          </a:p>
          <a:p>
            <a:pPr lvl="2"/>
            <a:r>
              <a:rPr lang="de-DE" dirty="0"/>
              <a:t>„Grobe“ Idee: </a:t>
            </a:r>
            <a:br>
              <a:rPr lang="de-DE" dirty="0"/>
            </a:br>
            <a:r>
              <a:rPr lang="de-DE" sz="2000" dirty="0"/>
              <a:t>Falls Editierabstand ab einer Teilzeichenkette „immer“ &gt;k ist, dann beende die Suche dort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60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169849" y="6239345"/>
            <a:ext cx="489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D34FF"/>
                </a:solidFill>
              </a:rPr>
              <a:t>Shang, </a:t>
            </a:r>
            <a:r>
              <a:rPr lang="en-US" sz="1200" dirty="0" err="1">
                <a:solidFill>
                  <a:srgbClr val="1D34FF"/>
                </a:solidFill>
              </a:rPr>
              <a:t>Heping</a:t>
            </a:r>
            <a:r>
              <a:rPr lang="en-US" sz="1200" dirty="0">
                <a:solidFill>
                  <a:srgbClr val="1D34FF"/>
                </a:solidFill>
              </a:rPr>
              <a:t>, and T. H. </a:t>
            </a:r>
            <a:r>
              <a:rPr lang="en-US" sz="1200" dirty="0" err="1">
                <a:solidFill>
                  <a:srgbClr val="1D34FF"/>
                </a:solidFill>
              </a:rPr>
              <a:t>Merrettal</a:t>
            </a:r>
            <a:r>
              <a:rPr lang="en-US" sz="1200" dirty="0">
                <a:solidFill>
                  <a:srgbClr val="1D34FF"/>
                </a:solidFill>
              </a:rPr>
              <a:t>. "Tries for approximate string matching." </a:t>
            </a:r>
            <a:br>
              <a:rPr lang="en-US" sz="1200" dirty="0">
                <a:solidFill>
                  <a:srgbClr val="1D34FF"/>
                </a:solidFill>
              </a:rPr>
            </a:br>
            <a:r>
              <a:rPr lang="en-US" sz="1200" i="1" dirty="0">
                <a:solidFill>
                  <a:srgbClr val="1D34FF"/>
                </a:solidFill>
              </a:rPr>
              <a:t>IEEE TKDE</a:t>
            </a:r>
            <a:r>
              <a:rPr lang="en-US" sz="1200" dirty="0">
                <a:solidFill>
                  <a:srgbClr val="1D34FF"/>
                </a:solidFill>
              </a:rPr>
              <a:t> 8.4: 540-547, </a:t>
            </a:r>
            <a:r>
              <a:rPr lang="en-US" sz="1200" dirty="0">
                <a:solidFill>
                  <a:srgbClr val="FF0000"/>
                </a:solidFill>
              </a:rPr>
              <a:t>1996</a:t>
            </a:r>
            <a:r>
              <a:rPr lang="en-US" sz="1200" dirty="0">
                <a:solidFill>
                  <a:srgbClr val="1D34FF"/>
                </a:solidFill>
              </a:rPr>
              <a:t>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619672" y="3284761"/>
            <a:ext cx="5996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2"/>
                </a:solidFill>
              </a:rPr>
              <a:t>Bsp.: Suffix-</a:t>
            </a:r>
            <a:r>
              <a:rPr lang="de-DE" dirty="0" err="1">
                <a:solidFill>
                  <a:schemeClr val="accent2"/>
                </a:solidFill>
              </a:rPr>
              <a:t>Trie</a:t>
            </a:r>
            <a:r>
              <a:rPr lang="de-DE" dirty="0">
                <a:solidFill>
                  <a:schemeClr val="accent2"/>
                </a:solidFill>
              </a:rPr>
              <a:t> von „</a:t>
            </a:r>
            <a:r>
              <a:rPr lang="de-DE" dirty="0" err="1">
                <a:solidFill>
                  <a:schemeClr val="accent2"/>
                </a:solidFill>
              </a:rPr>
              <a:t>mississippi</a:t>
            </a:r>
            <a:r>
              <a:rPr lang="de-DE" dirty="0">
                <a:solidFill>
                  <a:schemeClr val="accent2"/>
                </a:solidFill>
              </a:rPr>
              <a:t>“ , Suche nach </a:t>
            </a:r>
            <a:r>
              <a:rPr lang="de-DE" b="1" dirty="0">
                <a:solidFill>
                  <a:srgbClr val="00B050"/>
                </a:solidFill>
              </a:rPr>
              <a:t>suppe</a:t>
            </a:r>
            <a:r>
              <a:rPr lang="de-DE" dirty="0">
                <a:solidFill>
                  <a:schemeClr val="accent2"/>
                </a:solidFill>
              </a:rPr>
              <a:t> mit k≤2: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763688" y="4508897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2296223" y="3860825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/>
          <p:cNvSpPr/>
          <p:nvPr/>
        </p:nvSpPr>
        <p:spPr>
          <a:xfrm>
            <a:off x="2297142" y="4796929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2232476" y="5372993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Gerade Verbindung 18"/>
          <p:cNvCxnSpPr>
            <a:stCxn id="9" idx="6"/>
            <a:endCxn id="14" idx="2"/>
          </p:cNvCxnSpPr>
          <p:nvPr/>
        </p:nvCxnSpPr>
        <p:spPr>
          <a:xfrm flipV="1">
            <a:off x="1907704" y="3932833"/>
            <a:ext cx="388519" cy="648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>
            <a:stCxn id="9" idx="6"/>
            <a:endCxn id="42" idx="2"/>
          </p:cNvCxnSpPr>
          <p:nvPr/>
        </p:nvCxnSpPr>
        <p:spPr>
          <a:xfrm>
            <a:off x="1907704" y="4580905"/>
            <a:ext cx="12449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>
            <a:stCxn id="9" idx="6"/>
            <a:endCxn id="16" idx="2"/>
          </p:cNvCxnSpPr>
          <p:nvPr/>
        </p:nvCxnSpPr>
        <p:spPr>
          <a:xfrm>
            <a:off x="1907704" y="4580905"/>
            <a:ext cx="389438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stCxn id="9" idx="6"/>
          </p:cNvCxnSpPr>
          <p:nvPr/>
        </p:nvCxnSpPr>
        <p:spPr>
          <a:xfrm>
            <a:off x="1907704" y="4580905"/>
            <a:ext cx="324772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2027446" y="4108207"/>
            <a:ext cx="12234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</a:t>
            </a:r>
          </a:p>
          <a:p>
            <a:endParaRPr lang="de-DE" sz="600" dirty="0"/>
          </a:p>
          <a:p>
            <a:r>
              <a:rPr lang="de-DE" dirty="0" err="1"/>
              <a:t>mississippi</a:t>
            </a:r>
            <a:endParaRPr lang="de-DE" dirty="0"/>
          </a:p>
          <a:p>
            <a:r>
              <a:rPr lang="de-DE" dirty="0"/>
              <a:t>p</a:t>
            </a:r>
          </a:p>
          <a:p>
            <a:endParaRPr lang="de-DE" dirty="0"/>
          </a:p>
          <a:p>
            <a:r>
              <a:rPr lang="de-DE" b="1" dirty="0">
                <a:solidFill>
                  <a:srgbClr val="00B050"/>
                </a:solidFill>
              </a:rPr>
              <a:t>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2440239" y="3596600"/>
            <a:ext cx="50206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ppi</a:t>
            </a:r>
            <a:endParaRPr lang="de-DE" sz="900" dirty="0"/>
          </a:p>
          <a:p>
            <a:endParaRPr lang="de-DE" sz="900" dirty="0"/>
          </a:p>
          <a:p>
            <a:r>
              <a:rPr lang="de-DE" dirty="0" err="1"/>
              <a:t>ssi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3232327" y="3644801"/>
            <a:ext cx="739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ppi</a:t>
            </a:r>
            <a:endParaRPr lang="de-DE" dirty="0"/>
          </a:p>
          <a:p>
            <a:r>
              <a:rPr lang="de-DE" dirty="0" err="1"/>
              <a:t>ssippi</a:t>
            </a:r>
            <a:endParaRPr lang="de-DE" dirty="0"/>
          </a:p>
        </p:txBody>
      </p:sp>
      <p:sp>
        <p:nvSpPr>
          <p:cNvPr id="34" name="Ellipse 33"/>
          <p:cNvSpPr/>
          <p:nvPr/>
        </p:nvSpPr>
        <p:spPr>
          <a:xfrm>
            <a:off x="2872287" y="3860825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/>
          <p:cNvSpPr/>
          <p:nvPr/>
        </p:nvSpPr>
        <p:spPr>
          <a:xfrm>
            <a:off x="2872287" y="4148857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Gerade Verbindung 35"/>
          <p:cNvCxnSpPr>
            <a:stCxn id="34" idx="2"/>
            <a:endCxn id="14" idx="6"/>
          </p:cNvCxnSpPr>
          <p:nvPr/>
        </p:nvCxnSpPr>
        <p:spPr>
          <a:xfrm flipH="1">
            <a:off x="2440239" y="3932833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>
            <a:stCxn id="35" idx="1"/>
            <a:endCxn id="14" idx="6"/>
          </p:cNvCxnSpPr>
          <p:nvPr/>
        </p:nvCxnSpPr>
        <p:spPr>
          <a:xfrm flipH="1" flipV="1">
            <a:off x="2440239" y="3932833"/>
            <a:ext cx="453139" cy="2371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Ellipse 41"/>
          <p:cNvSpPr/>
          <p:nvPr/>
        </p:nvSpPr>
        <p:spPr>
          <a:xfrm>
            <a:off x="3152638" y="450889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Ellipse 43"/>
          <p:cNvSpPr/>
          <p:nvPr/>
        </p:nvSpPr>
        <p:spPr>
          <a:xfrm>
            <a:off x="3673987" y="378881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Ellipse 44"/>
          <p:cNvSpPr/>
          <p:nvPr/>
        </p:nvSpPr>
        <p:spPr>
          <a:xfrm>
            <a:off x="3951640" y="4148695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Gerade Verbindung 45"/>
          <p:cNvCxnSpPr>
            <a:stCxn id="45" idx="2"/>
            <a:endCxn id="35" idx="6"/>
          </p:cNvCxnSpPr>
          <p:nvPr/>
        </p:nvCxnSpPr>
        <p:spPr>
          <a:xfrm flipH="1">
            <a:off x="3016303" y="4220703"/>
            <a:ext cx="935337" cy="1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>
            <a:stCxn id="44" idx="3"/>
            <a:endCxn id="35" idx="6"/>
          </p:cNvCxnSpPr>
          <p:nvPr/>
        </p:nvCxnSpPr>
        <p:spPr>
          <a:xfrm flipH="1">
            <a:off x="3016303" y="3911742"/>
            <a:ext cx="678775" cy="309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2656263" y="4737619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</a:t>
            </a:r>
          </a:p>
        </p:txBody>
      </p:sp>
      <p:sp>
        <p:nvSpPr>
          <p:cNvPr id="57" name="Ellipse 56"/>
          <p:cNvSpPr/>
          <p:nvPr/>
        </p:nvSpPr>
        <p:spPr>
          <a:xfrm>
            <a:off x="2872287" y="4796929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Gerade Verbindung 57"/>
          <p:cNvCxnSpPr>
            <a:stCxn id="57" idx="2"/>
          </p:cNvCxnSpPr>
          <p:nvPr/>
        </p:nvCxnSpPr>
        <p:spPr>
          <a:xfrm flipH="1">
            <a:off x="2441158" y="4868937"/>
            <a:ext cx="4311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Ellipse 60"/>
          <p:cNvSpPr/>
          <p:nvPr/>
        </p:nvSpPr>
        <p:spPr>
          <a:xfrm>
            <a:off x="2872287" y="5034439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Gerade Verbindung 61"/>
          <p:cNvCxnSpPr>
            <a:stCxn id="61" idx="1"/>
          </p:cNvCxnSpPr>
          <p:nvPr/>
        </p:nvCxnSpPr>
        <p:spPr>
          <a:xfrm flipH="1" flipV="1">
            <a:off x="2440239" y="4901385"/>
            <a:ext cx="453139" cy="1541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2512247" y="5156969"/>
            <a:ext cx="3305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</a:rPr>
              <a:t>i</a:t>
            </a:r>
          </a:p>
          <a:p>
            <a:endParaRPr lang="de-DE" sz="600" dirty="0"/>
          </a:p>
          <a:p>
            <a:r>
              <a:rPr lang="de-DE" dirty="0"/>
              <a:t>si</a:t>
            </a:r>
            <a:endParaRPr lang="en-US" dirty="0"/>
          </a:p>
        </p:txBody>
      </p:sp>
      <p:sp>
        <p:nvSpPr>
          <p:cNvPr id="69" name="Ellipse 68"/>
          <p:cNvSpPr/>
          <p:nvPr/>
        </p:nvSpPr>
        <p:spPr>
          <a:xfrm>
            <a:off x="2894207" y="5300985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feld 70"/>
          <p:cNvSpPr txBox="1"/>
          <p:nvPr/>
        </p:nvSpPr>
        <p:spPr>
          <a:xfrm>
            <a:off x="2429665" y="4931653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pi</a:t>
            </a:r>
            <a:endParaRPr lang="de-DE" dirty="0"/>
          </a:p>
        </p:txBody>
      </p:sp>
      <p:cxnSp>
        <p:nvCxnSpPr>
          <p:cNvPr id="72" name="Gerade Verbindung 71"/>
          <p:cNvCxnSpPr>
            <a:endCxn id="69" idx="2"/>
          </p:cNvCxnSpPr>
          <p:nvPr/>
        </p:nvCxnSpPr>
        <p:spPr>
          <a:xfrm flipV="1">
            <a:off x="2368231" y="5372993"/>
            <a:ext cx="525976" cy="720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74"/>
          <p:cNvCxnSpPr>
            <a:stCxn id="78" idx="1"/>
          </p:cNvCxnSpPr>
          <p:nvPr/>
        </p:nvCxnSpPr>
        <p:spPr>
          <a:xfrm flipH="1" flipV="1">
            <a:off x="2368231" y="5445001"/>
            <a:ext cx="560812" cy="2384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Ellipse 77"/>
          <p:cNvSpPr/>
          <p:nvPr/>
        </p:nvSpPr>
        <p:spPr>
          <a:xfrm>
            <a:off x="2907952" y="5662316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feld 81"/>
          <p:cNvSpPr txBox="1"/>
          <p:nvPr/>
        </p:nvSpPr>
        <p:spPr>
          <a:xfrm>
            <a:off x="3285110" y="4724921"/>
            <a:ext cx="73930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rgbClr val="00B050"/>
                </a:solidFill>
              </a:rPr>
              <a:t>ppi</a:t>
            </a:r>
            <a:endParaRPr lang="de-DE" b="1" dirty="0">
              <a:solidFill>
                <a:srgbClr val="00B050"/>
              </a:solidFill>
            </a:endParaRPr>
          </a:p>
          <a:p>
            <a:endParaRPr lang="de-DE" sz="900" dirty="0"/>
          </a:p>
          <a:p>
            <a:r>
              <a:rPr lang="de-DE" dirty="0" err="1"/>
              <a:t>ssippi</a:t>
            </a:r>
            <a:endParaRPr lang="de-DE" dirty="0"/>
          </a:p>
        </p:txBody>
      </p:sp>
      <p:cxnSp>
        <p:nvCxnSpPr>
          <p:cNvPr id="83" name="Gerade Verbindung 82"/>
          <p:cNvCxnSpPr>
            <a:stCxn id="94" idx="2"/>
            <a:endCxn id="69" idx="6"/>
          </p:cNvCxnSpPr>
          <p:nvPr/>
        </p:nvCxnSpPr>
        <p:spPr>
          <a:xfrm flipH="1">
            <a:off x="3038223" y="4881355"/>
            <a:ext cx="913417" cy="4916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85"/>
          <p:cNvCxnSpPr>
            <a:stCxn id="69" idx="6"/>
            <a:endCxn id="96" idx="2"/>
          </p:cNvCxnSpPr>
          <p:nvPr/>
        </p:nvCxnSpPr>
        <p:spPr>
          <a:xfrm flipV="1">
            <a:off x="3038223" y="5116294"/>
            <a:ext cx="933160" cy="2566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Ellipse 93"/>
          <p:cNvSpPr/>
          <p:nvPr/>
        </p:nvSpPr>
        <p:spPr>
          <a:xfrm>
            <a:off x="3951640" y="480934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Ellipse 95"/>
          <p:cNvSpPr/>
          <p:nvPr/>
        </p:nvSpPr>
        <p:spPr>
          <a:xfrm>
            <a:off x="3971383" y="504428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feld 97"/>
          <p:cNvSpPr txBox="1"/>
          <p:nvPr/>
        </p:nvSpPr>
        <p:spPr>
          <a:xfrm>
            <a:off x="3304335" y="5446742"/>
            <a:ext cx="739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ppi</a:t>
            </a:r>
            <a:endParaRPr lang="de-DE" sz="900" dirty="0"/>
          </a:p>
          <a:p>
            <a:r>
              <a:rPr lang="de-DE" dirty="0" err="1"/>
              <a:t>ssippi</a:t>
            </a:r>
            <a:endParaRPr lang="de-DE" dirty="0"/>
          </a:p>
        </p:txBody>
      </p:sp>
      <p:sp>
        <p:nvSpPr>
          <p:cNvPr id="99" name="Ellipse 98"/>
          <p:cNvSpPr/>
          <p:nvPr/>
        </p:nvSpPr>
        <p:spPr>
          <a:xfrm>
            <a:off x="3971383" y="573432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Ellipse 99"/>
          <p:cNvSpPr/>
          <p:nvPr/>
        </p:nvSpPr>
        <p:spPr>
          <a:xfrm>
            <a:off x="3945937" y="5336989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Gerade Verbindung 101"/>
          <p:cNvCxnSpPr>
            <a:stCxn id="100" idx="2"/>
            <a:endCxn id="78" idx="6"/>
          </p:cNvCxnSpPr>
          <p:nvPr/>
        </p:nvCxnSpPr>
        <p:spPr>
          <a:xfrm flipH="1">
            <a:off x="3051968" y="5408997"/>
            <a:ext cx="893969" cy="3253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104"/>
          <p:cNvCxnSpPr>
            <a:stCxn id="99" idx="2"/>
            <a:endCxn id="78" idx="6"/>
          </p:cNvCxnSpPr>
          <p:nvPr/>
        </p:nvCxnSpPr>
        <p:spPr>
          <a:xfrm flipH="1" flipV="1">
            <a:off x="3051968" y="5734324"/>
            <a:ext cx="919415" cy="720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108"/>
          <p:cNvCxnSpPr/>
          <p:nvPr/>
        </p:nvCxnSpPr>
        <p:spPr>
          <a:xfrm>
            <a:off x="6588224" y="3871151"/>
            <a:ext cx="0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feld 109"/>
          <p:cNvSpPr txBox="1"/>
          <p:nvPr/>
        </p:nvSpPr>
        <p:spPr>
          <a:xfrm>
            <a:off x="6607946" y="3860825"/>
            <a:ext cx="2428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C00000"/>
                </a:solidFill>
              </a:rPr>
              <a:t>Abbruch wegen #Edits &gt; 2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111" name="Gerade Verbindung 110"/>
          <p:cNvCxnSpPr/>
          <p:nvPr/>
        </p:nvCxnSpPr>
        <p:spPr>
          <a:xfrm>
            <a:off x="2872287" y="3628975"/>
            <a:ext cx="0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111"/>
          <p:cNvCxnSpPr/>
          <p:nvPr/>
        </p:nvCxnSpPr>
        <p:spPr>
          <a:xfrm>
            <a:off x="2773765" y="4001470"/>
            <a:ext cx="0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112"/>
          <p:cNvCxnSpPr/>
          <p:nvPr/>
        </p:nvCxnSpPr>
        <p:spPr>
          <a:xfrm>
            <a:off x="2530171" y="4459060"/>
            <a:ext cx="0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113"/>
          <p:cNvCxnSpPr/>
          <p:nvPr/>
        </p:nvCxnSpPr>
        <p:spPr>
          <a:xfrm>
            <a:off x="2756308" y="4978457"/>
            <a:ext cx="0" cy="3038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Gerade Verbindung 114"/>
          <p:cNvCxnSpPr/>
          <p:nvPr/>
        </p:nvCxnSpPr>
        <p:spPr>
          <a:xfrm>
            <a:off x="2840705" y="4713017"/>
            <a:ext cx="0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115"/>
          <p:cNvCxnSpPr/>
          <p:nvPr/>
        </p:nvCxnSpPr>
        <p:spPr>
          <a:xfrm>
            <a:off x="3745995" y="5453604"/>
            <a:ext cx="0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117"/>
          <p:cNvCxnSpPr/>
          <p:nvPr/>
        </p:nvCxnSpPr>
        <p:spPr>
          <a:xfrm>
            <a:off x="3517544" y="5745803"/>
            <a:ext cx="0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Gerade Verbindung 118"/>
          <p:cNvCxnSpPr/>
          <p:nvPr/>
        </p:nvCxnSpPr>
        <p:spPr>
          <a:xfrm>
            <a:off x="3563888" y="5116294"/>
            <a:ext cx="0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feld 119"/>
          <p:cNvSpPr txBox="1"/>
          <p:nvPr/>
        </p:nvSpPr>
        <p:spPr>
          <a:xfrm>
            <a:off x="7092280" y="4846627"/>
            <a:ext cx="1711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/>
              <a:t>Berechnungen für </a:t>
            </a:r>
            <a:br>
              <a:rPr lang="de-DE" sz="1600" i="1" dirty="0"/>
            </a:br>
            <a:r>
              <a:rPr lang="de-DE" sz="1600" i="1" dirty="0"/>
              <a:t>gemeinsame</a:t>
            </a:r>
          </a:p>
          <a:p>
            <a:r>
              <a:rPr lang="de-DE" sz="1600" i="1" dirty="0"/>
              <a:t>Präfixe nur einmal!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88970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Approximativer Zeichenkettenabgleich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Dynamische Programmierung zum Bestimmen des Edit-Abstandes zweier Zeichenketten</a:t>
            </a:r>
          </a:p>
          <a:p>
            <a:pPr marL="457200" lvl="1" indent="0">
              <a:buNone/>
            </a:pPr>
            <a:r>
              <a:rPr lang="de-DE" dirty="0"/>
              <a:t>Berechnung von </a:t>
            </a:r>
            <a:r>
              <a:rPr lang="de-DE" dirty="0">
                <a:solidFill>
                  <a:srgbClr val="3C8C93"/>
                </a:solidFill>
              </a:rPr>
              <a:t>C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[0...m, 0...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]; C[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i,j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 </a:t>
            </a:r>
            <a:r>
              <a:rPr lang="de-DE" dirty="0"/>
              <a:t>= minimale # Fehler beim Abgleich von </a:t>
            </a:r>
            <a:r>
              <a:rPr lang="de-DE" dirty="0">
                <a:solidFill>
                  <a:srgbClr val="3C8C93"/>
                </a:solidFill>
              </a:rPr>
              <a:t>x[1...i]</a:t>
            </a:r>
            <a:r>
              <a:rPr lang="de-DE" dirty="0"/>
              <a:t> mit </a:t>
            </a:r>
            <a:r>
              <a:rPr lang="de-DE" dirty="0" err="1">
                <a:solidFill>
                  <a:srgbClr val="3C8C93"/>
                </a:solidFill>
              </a:rPr>
              <a:t>y</a:t>
            </a:r>
            <a:r>
              <a:rPr lang="de-DE" dirty="0">
                <a:solidFill>
                  <a:srgbClr val="3C8C93"/>
                </a:solidFill>
              </a:rPr>
              <a:t>[1...</a:t>
            </a:r>
            <a:r>
              <a:rPr lang="de-DE" dirty="0" err="1">
                <a:solidFill>
                  <a:srgbClr val="3C8C93"/>
                </a:solidFill>
              </a:rPr>
              <a:t>j</a:t>
            </a:r>
            <a:r>
              <a:rPr lang="de-DE" dirty="0">
                <a:solidFill>
                  <a:srgbClr val="3C8C93"/>
                </a:solidFill>
              </a:rPr>
              <a:t>]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61</a:t>
            </a:fld>
            <a:endParaRPr lang="de-DE"/>
          </a:p>
        </p:txBody>
      </p:sp>
      <p:pic>
        <p:nvPicPr>
          <p:cNvPr id="5" name="Bild 4" descr="Screen Shot 2015-11-22 at 22.19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78040"/>
            <a:ext cx="7164288" cy="22112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084168" y="4114308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Buchstabe stimmt überein!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74994" y="4791716"/>
            <a:ext cx="4655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Buchstabe: hinzufügen    löschen          ersetzen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188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62</a:t>
            </a:fld>
            <a:endParaRPr lang="de-DE"/>
          </a:p>
        </p:txBody>
      </p:sp>
      <p:pic>
        <p:nvPicPr>
          <p:cNvPr id="5" name="Bild 4" descr="Screen Shot 2015-11-22 at 22.20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221503"/>
            <a:ext cx="8820472" cy="563649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333385" y="2094228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Buchstabe stimmt überein!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424211" y="2771636"/>
            <a:ext cx="505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Buchstabe: hinzufügen        löschen              ersetzen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079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63</a:t>
            </a:fld>
            <a:endParaRPr lang="de-DE"/>
          </a:p>
        </p:txBody>
      </p:sp>
      <p:pic>
        <p:nvPicPr>
          <p:cNvPr id="3" name="Bild 2" descr="Screen Shot 2015-11-22 at 22.20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24149"/>
            <a:ext cx="8784976" cy="566123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333385" y="2094228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Buchstabe stimmt überein!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424211" y="2771636"/>
            <a:ext cx="505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Buchstabe: hinzufügen        löschen              ersetzen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809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64</a:t>
            </a:fld>
            <a:endParaRPr lang="de-DE"/>
          </a:p>
        </p:txBody>
      </p:sp>
      <p:pic>
        <p:nvPicPr>
          <p:cNvPr id="3" name="Bild 2" descr="Screen Shot 2015-11-22 at 22.20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4" y="1150214"/>
            <a:ext cx="8831584" cy="570778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333385" y="2094228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Buchstabe stimmt überein!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424211" y="2771636"/>
            <a:ext cx="505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Buchstabe: hinzufügen        löschen              ersetzen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809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65</a:t>
            </a:fld>
            <a:endParaRPr lang="de-DE"/>
          </a:p>
        </p:txBody>
      </p:sp>
      <p:pic>
        <p:nvPicPr>
          <p:cNvPr id="3" name="Bild 2" descr="Screen Shot 2015-11-22 at 22.20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4071"/>
            <a:ext cx="8784976" cy="564936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333385" y="2094228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Buchstabe stimmt überein!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424211" y="2771636"/>
            <a:ext cx="505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Buchstabe: hinzufügen        löschen              ersetzen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809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66</a:t>
            </a:fld>
            <a:endParaRPr lang="de-DE"/>
          </a:p>
        </p:txBody>
      </p:sp>
      <p:pic>
        <p:nvPicPr>
          <p:cNvPr id="3" name="Bild 2" descr="Screen Shot 2015-11-22 at 22.20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7651"/>
            <a:ext cx="9144000" cy="472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809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Editierabstand immer &gt;k, falls ganze Spalte&gt;k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67</a:t>
            </a:fld>
            <a:endParaRPr lang="de-DE"/>
          </a:p>
        </p:txBody>
      </p:sp>
      <p:pic>
        <p:nvPicPr>
          <p:cNvPr id="3" name="Bild 2" descr="Screen Shot 2015-11-22 at 22.20.3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49"/>
          <a:stretch/>
        </p:blipFill>
        <p:spPr>
          <a:xfrm>
            <a:off x="0" y="1227651"/>
            <a:ext cx="9144000" cy="3590839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>
          <a:xfrm>
            <a:off x="4427984" y="1412776"/>
            <a:ext cx="576064" cy="324036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3760599" y="4750416"/>
            <a:ext cx="3403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Ganze Spalte &gt;2 </a:t>
            </a:r>
            <a:br>
              <a:rPr lang="de-DE" b="1" dirty="0">
                <a:solidFill>
                  <a:srgbClr val="C00000"/>
                </a:solidFill>
              </a:rPr>
            </a:br>
            <a:r>
              <a:rPr lang="de-DE" b="1" dirty="0">
                <a:solidFill>
                  <a:srgbClr val="C00000"/>
                </a:solidFill>
              </a:rPr>
              <a:t>=&gt; Abbruch falls k≤2 gefordert!</a:t>
            </a:r>
            <a:br>
              <a:rPr lang="de-DE" b="1" dirty="0">
                <a:solidFill>
                  <a:srgbClr val="C00000"/>
                </a:solidFill>
              </a:rPr>
            </a:br>
            <a:r>
              <a:rPr lang="de-DE" dirty="0">
                <a:solidFill>
                  <a:srgbClr val="C00000"/>
                </a:solidFill>
              </a:rPr>
              <a:t>(Vgl. </a:t>
            </a:r>
            <a:r>
              <a:rPr lang="de-DE" dirty="0" err="1">
                <a:solidFill>
                  <a:srgbClr val="C00000"/>
                </a:solidFill>
              </a:rPr>
              <a:t>Approx</a:t>
            </a:r>
            <a:r>
              <a:rPr lang="de-DE" dirty="0">
                <a:solidFill>
                  <a:srgbClr val="C00000"/>
                </a:solidFill>
              </a:rPr>
              <a:t>.-suche in </a:t>
            </a:r>
            <a:r>
              <a:rPr lang="de-DE" dirty="0" err="1">
                <a:solidFill>
                  <a:srgbClr val="C00000"/>
                </a:solidFill>
              </a:rPr>
              <a:t>Trie</a:t>
            </a:r>
            <a:r>
              <a:rPr lang="de-DE" dirty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96672" y="5683895"/>
            <a:ext cx="8195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/>
              <a:t>Weiterhin: </a:t>
            </a:r>
            <a:r>
              <a:rPr lang="de-DE" sz="1600" b="1" dirty="0"/>
              <a:t>Nicht</a:t>
            </a:r>
            <a:r>
              <a:rPr lang="de-DE" sz="1600" dirty="0"/>
              <a:t> jede Zelle der Matrix braucht berechnet zu werden (</a:t>
            </a:r>
            <a:r>
              <a:rPr lang="de-DE" sz="1600" dirty="0">
                <a:latin typeface="Calibri"/>
                <a:cs typeface="Calibri"/>
              </a:rPr>
              <a:t>→</a:t>
            </a:r>
            <a:r>
              <a:rPr lang="de-DE" sz="1600" dirty="0" err="1"/>
              <a:t>Performanzsteigerung</a:t>
            </a:r>
            <a:r>
              <a:rPr lang="de-DE" sz="1600" dirty="0"/>
              <a:t>)</a:t>
            </a:r>
            <a:r>
              <a:rPr lang="de-DE" sz="1400" dirty="0"/>
              <a:t>, </a:t>
            </a:r>
            <a:r>
              <a:rPr lang="en-US" sz="1400" dirty="0">
                <a:solidFill>
                  <a:srgbClr val="1D34FF"/>
                </a:solidFill>
              </a:rPr>
              <a:t>Wang, </a:t>
            </a:r>
            <a:r>
              <a:rPr lang="en-US" sz="1400" dirty="0" err="1">
                <a:solidFill>
                  <a:srgbClr val="1D34FF"/>
                </a:solidFill>
              </a:rPr>
              <a:t>Jiannan</a:t>
            </a:r>
            <a:r>
              <a:rPr lang="en-US" sz="1400" dirty="0">
                <a:solidFill>
                  <a:srgbClr val="1D34FF"/>
                </a:solidFill>
              </a:rPr>
              <a:t>, Jianhua Feng, and Guoliang Li. "</a:t>
            </a:r>
            <a:r>
              <a:rPr lang="en-US" sz="1400" dirty="0" err="1">
                <a:solidFill>
                  <a:srgbClr val="1D34FF"/>
                </a:solidFill>
              </a:rPr>
              <a:t>Trie</a:t>
            </a:r>
            <a:r>
              <a:rPr lang="en-US" sz="1400" dirty="0">
                <a:solidFill>
                  <a:srgbClr val="1D34FF"/>
                </a:solidFill>
              </a:rPr>
              <a:t>-join: Efficient </a:t>
            </a:r>
            <a:r>
              <a:rPr lang="en-US" sz="1400" dirty="0" err="1">
                <a:solidFill>
                  <a:srgbClr val="1D34FF"/>
                </a:solidFill>
              </a:rPr>
              <a:t>trie</a:t>
            </a:r>
            <a:r>
              <a:rPr lang="en-US" sz="1400" dirty="0">
                <a:solidFill>
                  <a:srgbClr val="1D34FF"/>
                </a:solidFill>
              </a:rPr>
              <a:t>-based string similarity joins with edit-distance constraints." VLDB </a:t>
            </a:r>
            <a:r>
              <a:rPr lang="en-US" sz="1400" b="1" dirty="0">
                <a:solidFill>
                  <a:srgbClr val="FF0000"/>
                </a:solidFill>
              </a:rPr>
              <a:t>2010</a:t>
            </a:r>
          </a:p>
        </p:txBody>
      </p:sp>
    </p:spTree>
    <p:extLst>
      <p:ext uri="{BB962C8B-B14F-4D97-AF65-F5344CB8AC3E}">
        <p14:creationId xmlns:p14="http://schemas.microsoft.com/office/powerpoint/2010/main" val="40569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Suffix-Bäume und Suffix-Felder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Zeichenkettensuche mit Suffix-Bäumen und –Feldern kein Problem, aber jede Zeichenkettenposition muss indexiert werden. Speicherbedarf empirisch 120-240% der Textsammlung.</a:t>
            </a:r>
          </a:p>
          <a:p>
            <a:r>
              <a:rPr lang="de-DE" dirty="0"/>
              <a:t>Aktuelle Themen in der Forschung: Suche in komprimiertem Text, Suche mit komprimierten Indexdateien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213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6E4-C8FF-AC49-8EF6-082450278B3B}" type="slidenum">
              <a:rPr lang="de-DE"/>
              <a:pPr/>
              <a:t>7</a:t>
            </a:fld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Brute</a:t>
            </a:r>
            <a:r>
              <a:rPr lang="de-DE" dirty="0"/>
              <a:t>-Force-Suche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975"/>
            <a:ext cx="8686800" cy="4968875"/>
          </a:xfrm>
        </p:spPr>
        <p:txBody>
          <a:bodyPr/>
          <a:lstStyle/>
          <a:p>
            <a:pPr>
              <a:buFontTx/>
              <a:buNone/>
            </a:pPr>
            <a:r>
              <a:rPr lang="de-DE" sz="2400" dirty="0" err="1"/>
              <a:t>function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BFsearch</a:t>
            </a:r>
            <a:r>
              <a:rPr lang="de-DE" sz="2400" dirty="0"/>
              <a:t>(</a:t>
            </a:r>
            <a:r>
              <a:rPr lang="de-DE" sz="2400" dirty="0" err="1">
                <a:solidFill>
                  <a:schemeClr val="hlink"/>
                </a:solidFill>
              </a:rPr>
              <a:t>text</a:t>
            </a:r>
            <a:r>
              <a:rPr lang="de-DE" sz="2400" dirty="0">
                <a:solidFill>
                  <a:schemeClr val="hlink"/>
                </a:solidFill>
              </a:rPr>
              <a:t>, </a:t>
            </a:r>
            <a:r>
              <a:rPr lang="de-DE" sz="2400" dirty="0" err="1">
                <a:solidFill>
                  <a:schemeClr val="hlink"/>
                </a:solidFill>
              </a:rPr>
              <a:t>pattern</a:t>
            </a:r>
            <a:r>
              <a:rPr lang="de-DE" sz="2400" dirty="0"/>
              <a:t>: </a:t>
            </a:r>
            <a:r>
              <a:rPr lang="de-DE" sz="2400" dirty="0">
                <a:solidFill>
                  <a:schemeClr val="hlink"/>
                </a:solidFill>
              </a:rPr>
              <a:t>String</a:t>
            </a:r>
            <a:r>
              <a:rPr lang="de-DE" sz="2400" dirty="0"/>
              <a:t>):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Integer</a:t>
            </a:r>
            <a:br>
              <a:rPr lang="de-DE" sz="2400" dirty="0"/>
            </a:b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 := </a:t>
            </a:r>
            <a:r>
              <a:rPr lang="de-DE" sz="2400" dirty="0" err="1">
                <a:solidFill>
                  <a:schemeClr val="hlink"/>
                </a:solidFill>
              </a:rPr>
              <a:t>length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text</a:t>
            </a:r>
            <a:r>
              <a:rPr lang="de-DE" sz="2400" dirty="0">
                <a:solidFill>
                  <a:schemeClr val="hlink"/>
                </a:solidFill>
              </a:rPr>
              <a:t>); m := </a:t>
            </a:r>
            <a:r>
              <a:rPr lang="de-DE" sz="2400" dirty="0" err="1">
                <a:solidFill>
                  <a:schemeClr val="hlink"/>
                </a:solidFill>
              </a:rPr>
              <a:t>length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pattern</a:t>
            </a:r>
            <a:r>
              <a:rPr lang="de-DE" sz="2400" dirty="0">
                <a:solidFill>
                  <a:schemeClr val="hlink"/>
                </a:solidFill>
              </a:rPr>
              <a:t>) </a:t>
            </a:r>
            <a:br>
              <a:rPr lang="de-DE" sz="2400" dirty="0"/>
            </a:b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/>
              <a:t> </a:t>
            </a:r>
            <a:r>
              <a:rPr lang="de-DE" sz="2400" dirty="0" err="1"/>
              <a:t>from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3C8C93"/>
                </a:solidFill>
              </a:rPr>
              <a:t>0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3C8C93"/>
                </a:solidFill>
              </a:rPr>
              <a:t>(</a:t>
            </a:r>
            <a:r>
              <a:rPr lang="de-DE" sz="2400" dirty="0" err="1">
                <a:solidFill>
                  <a:srgbClr val="3C8C93"/>
                </a:solidFill>
              </a:rPr>
              <a:t>n</a:t>
            </a:r>
            <a:r>
              <a:rPr lang="de-DE" sz="2400" dirty="0">
                <a:solidFill>
                  <a:srgbClr val="3C8C93"/>
                </a:solidFill>
              </a:rPr>
              <a:t>-m)</a:t>
            </a:r>
            <a:r>
              <a:rPr lang="de-DE" sz="2400" dirty="0"/>
              <a:t> do</a:t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>
                <a:solidFill>
                  <a:schemeClr val="hlink"/>
                </a:solidFill>
              </a:rPr>
              <a:t>    </a:t>
            </a: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>
                <a:solidFill>
                  <a:schemeClr val="hlink"/>
                </a:solidFill>
              </a:rPr>
              <a:t> := 0           </a:t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 err="1"/>
              <a:t>while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&lt;m </a:t>
            </a:r>
            <a:r>
              <a:rPr lang="de-DE" sz="2400" dirty="0" err="1"/>
              <a:t>and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text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i+j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] =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pattern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] </a:t>
            </a:r>
            <a:r>
              <a:rPr lang="de-DE" sz="2400" dirty="0"/>
              <a:t>do    </a:t>
            </a:r>
            <a:r>
              <a:rPr lang="de-DE" sz="2400" dirty="0">
                <a:solidFill>
                  <a:srgbClr val="FF0000"/>
                </a:solidFill>
              </a:rPr>
              <a:t>// passende Teilkette </a:t>
            </a:r>
            <a:br>
              <a:rPr lang="de-DE" sz="2400" dirty="0"/>
            </a:br>
            <a:r>
              <a:rPr lang="de-DE" sz="2400" dirty="0"/>
              <a:t>        </a:t>
            </a:r>
            <a:r>
              <a:rPr lang="de-DE" sz="2400" dirty="0" err="1">
                <a:solidFill>
                  <a:srgbClr val="3C8C93"/>
                </a:solidFill>
              </a:rPr>
              <a:t>j</a:t>
            </a:r>
            <a:r>
              <a:rPr lang="de-DE" sz="2400" dirty="0">
                <a:solidFill>
                  <a:srgbClr val="3C8C93"/>
                </a:solidFill>
              </a:rPr>
              <a:t> := </a:t>
            </a:r>
            <a:r>
              <a:rPr lang="de-DE" sz="2400" dirty="0" err="1">
                <a:solidFill>
                  <a:srgbClr val="3C8C93"/>
                </a:solidFill>
              </a:rPr>
              <a:t>j</a:t>
            </a:r>
            <a:r>
              <a:rPr lang="de-DE" sz="2400" dirty="0">
                <a:solidFill>
                  <a:srgbClr val="3C8C93"/>
                </a:solidFill>
              </a:rPr>
              <a:t> +1</a:t>
            </a:r>
          </a:p>
          <a:p>
            <a:pPr>
              <a:buFontTx/>
              <a:buNone/>
            </a:pPr>
            <a:r>
              <a:rPr lang="de-DE" sz="2400" dirty="0"/>
              <a:t>        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>
                <a:solidFill>
                  <a:schemeClr val="hlink"/>
                </a:solidFill>
              </a:rPr>
              <a:t> = m </a:t>
            </a:r>
            <a:r>
              <a:rPr lang="de-DE" sz="2400" dirty="0" err="1"/>
              <a:t>then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400" dirty="0"/>
              <a:t>        </a:t>
            </a:r>
            <a:r>
              <a:rPr lang="de-DE" sz="2400" dirty="0" err="1"/>
              <a:t>return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3C8C93"/>
                </a:solidFill>
              </a:rPr>
              <a:t>i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FF0000"/>
                </a:solidFill>
              </a:rPr>
              <a:t>// erfolgreiche Suche</a:t>
            </a:r>
            <a:br>
              <a:rPr lang="de-DE" sz="2400" dirty="0">
                <a:solidFill>
                  <a:srgbClr val="FF0000"/>
                </a:solidFill>
              </a:rPr>
            </a:br>
            <a:r>
              <a:rPr lang="de-DE" sz="2400" dirty="0" err="1"/>
              <a:t>return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3C8C93"/>
                </a:solidFill>
              </a:rPr>
              <a:t>-1 </a:t>
            </a:r>
            <a:r>
              <a:rPr lang="de-DE" sz="2400" dirty="0">
                <a:solidFill>
                  <a:srgbClr val="FF0000"/>
                </a:solidFill>
              </a:rPr>
              <a:t>// erfolglose Suche</a:t>
            </a:r>
            <a:endParaRPr lang="de-DE" sz="2400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de-DE" sz="2400" dirty="0">
                <a:solidFill>
                  <a:schemeClr val="hlink"/>
                </a:solidFill>
              </a:rPr>
              <a:t> </a:t>
            </a:r>
          </a:p>
          <a:p>
            <a:r>
              <a:rPr lang="de-DE" sz="2400" dirty="0">
                <a:solidFill>
                  <a:srgbClr val="000000"/>
                </a:solidFill>
              </a:rPr>
              <a:t>Datentyp </a:t>
            </a:r>
            <a:r>
              <a:rPr lang="de-DE" sz="2400" dirty="0">
                <a:solidFill>
                  <a:schemeClr val="hlink"/>
                </a:solidFill>
              </a:rPr>
              <a:t>String </a:t>
            </a:r>
            <a:r>
              <a:rPr lang="de-DE" sz="2400" dirty="0">
                <a:solidFill>
                  <a:srgbClr val="000000"/>
                </a:solidFill>
              </a:rPr>
              <a:t>entspricht</a:t>
            </a:r>
            <a:r>
              <a:rPr lang="de-DE" sz="2400" dirty="0">
                <a:solidFill>
                  <a:schemeClr val="hlink"/>
                </a:solidFill>
              </a:rPr>
              <a:t> Array [0..length-1] of </a:t>
            </a:r>
            <a:r>
              <a:rPr lang="de-DE" sz="2400" dirty="0" err="1">
                <a:solidFill>
                  <a:schemeClr val="hlink"/>
                </a:solidFill>
              </a:rPr>
              <a:t>Character</a:t>
            </a:r>
            <a:endParaRPr lang="de-DE" sz="2400" dirty="0">
              <a:solidFill>
                <a:schemeClr val="hlink"/>
              </a:solidFill>
            </a:endParaRPr>
          </a:p>
          <a:p>
            <a:r>
              <a:rPr lang="de-DE" sz="2400" dirty="0" err="1">
                <a:solidFill>
                  <a:schemeClr val="hlink"/>
                </a:solidFill>
              </a:rPr>
              <a:t>Character</a:t>
            </a:r>
            <a:r>
              <a:rPr lang="de-DE" sz="2400" dirty="0"/>
              <a:t> umfasse hier 128 Zeichen (ASCII)</a:t>
            </a:r>
            <a:endParaRPr lang="de-DE" sz="2400" dirty="0">
              <a:solidFill>
                <a:schemeClr val="hlink"/>
              </a:solidFill>
            </a:endParaRPr>
          </a:p>
        </p:txBody>
      </p:sp>
      <p:cxnSp>
        <p:nvCxnSpPr>
          <p:cNvPr id="3" name="Gerade Verbindung 2"/>
          <p:cNvCxnSpPr/>
          <p:nvPr/>
        </p:nvCxnSpPr>
        <p:spPr>
          <a:xfrm>
            <a:off x="755576" y="2420888"/>
            <a:ext cx="0" cy="1656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755576" y="4077072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549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der Komplexität für Suche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15325" cy="5256584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de-DE" sz="2400" dirty="0"/>
              <a:t>Schlechtester Fall für erfolglose Suche</a:t>
            </a:r>
          </a:p>
          <a:p>
            <a:pPr lvl="1">
              <a:spcBef>
                <a:spcPts val="200"/>
              </a:spcBef>
            </a:pPr>
            <a:r>
              <a:rPr lang="de-DE" sz="2000" dirty="0"/>
              <a:t>Beispiel</a:t>
            </a:r>
          </a:p>
          <a:p>
            <a:pPr lvl="2">
              <a:spcBef>
                <a:spcPts val="200"/>
              </a:spcBef>
            </a:pPr>
            <a:r>
              <a:rPr lang="de-DE" sz="1800" dirty="0"/>
              <a:t>Text: 		</a:t>
            </a:r>
            <a:r>
              <a:rPr lang="de-DE" sz="1800" dirty="0">
                <a:solidFill>
                  <a:srgbClr val="0000FF"/>
                </a:solidFill>
              </a:rPr>
              <a:t>„</a:t>
            </a:r>
            <a:r>
              <a:rPr lang="de-DE" sz="1800" dirty="0" err="1">
                <a:solidFill>
                  <a:srgbClr val="0000FF"/>
                </a:solidFill>
              </a:rPr>
              <a:t>aaaaaaaaaaaaaaaaaaaaaa</a:t>
            </a:r>
            <a:r>
              <a:rPr lang="de-DE" sz="1800" dirty="0">
                <a:solidFill>
                  <a:srgbClr val="0000FF"/>
                </a:solidFill>
              </a:rPr>
              <a:t>“</a:t>
            </a:r>
          </a:p>
          <a:p>
            <a:pPr lvl="2">
              <a:spcBef>
                <a:spcPts val="200"/>
              </a:spcBef>
            </a:pPr>
            <a:r>
              <a:rPr lang="de-DE" sz="1800" dirty="0"/>
              <a:t>Muster: 	</a:t>
            </a:r>
            <a:r>
              <a:rPr lang="de-DE" sz="1800" dirty="0">
                <a:solidFill>
                  <a:srgbClr val="0000FF"/>
                </a:solidFill>
              </a:rPr>
              <a:t>„</a:t>
            </a:r>
            <a:r>
              <a:rPr lang="de-DE" sz="1800" dirty="0" err="1">
                <a:solidFill>
                  <a:srgbClr val="0000FF"/>
                </a:solidFill>
              </a:rPr>
              <a:t>aaaah</a:t>
            </a:r>
            <a:r>
              <a:rPr lang="de-DE" sz="1800" dirty="0">
                <a:solidFill>
                  <a:srgbClr val="0000FF"/>
                </a:solidFill>
              </a:rPr>
              <a:t>“</a:t>
            </a:r>
          </a:p>
          <a:p>
            <a:pPr lvl="1">
              <a:spcBef>
                <a:spcPts val="200"/>
              </a:spcBef>
            </a:pPr>
            <a:r>
              <a:rPr lang="de-DE" sz="2000" b="0" dirty="0"/>
              <a:t>Das Muster wird an jeder Position im Text durchlaufen: </a:t>
            </a:r>
            <a:r>
              <a:rPr lang="de-DE" sz="2000" b="0" dirty="0">
                <a:solidFill>
                  <a:srgbClr val="3C8C93"/>
                </a:solidFill>
              </a:rPr>
              <a:t>O(</a:t>
            </a:r>
            <a:r>
              <a:rPr lang="de-DE" sz="2000" b="0" dirty="0" err="1">
                <a:solidFill>
                  <a:srgbClr val="3C8C93"/>
                </a:solidFill>
              </a:rPr>
              <a:t>n∙m</a:t>
            </a:r>
            <a:r>
              <a:rPr lang="de-DE" sz="2000" b="0" dirty="0">
                <a:solidFill>
                  <a:srgbClr val="3C8C93"/>
                </a:solidFill>
              </a:rPr>
              <a:t>)</a:t>
            </a:r>
            <a:endParaRPr lang="de-DE" sz="2000" dirty="0">
              <a:solidFill>
                <a:srgbClr val="3C8C93"/>
              </a:solidFill>
            </a:endParaRPr>
          </a:p>
          <a:p>
            <a:pPr>
              <a:spcBef>
                <a:spcPts val="200"/>
              </a:spcBef>
            </a:pPr>
            <a:r>
              <a:rPr lang="de-DE" sz="2400" dirty="0"/>
              <a:t>Bester Fall für erfolglose Suche</a:t>
            </a:r>
          </a:p>
          <a:p>
            <a:pPr lvl="1">
              <a:spcBef>
                <a:spcPts val="200"/>
              </a:spcBef>
            </a:pPr>
            <a:r>
              <a:rPr lang="de-DE" sz="2000" dirty="0"/>
              <a:t>Beispiel</a:t>
            </a:r>
          </a:p>
          <a:p>
            <a:pPr lvl="2">
              <a:spcBef>
                <a:spcPts val="200"/>
              </a:spcBef>
            </a:pPr>
            <a:r>
              <a:rPr lang="de-DE" sz="1800" dirty="0"/>
              <a:t>Text: 	</a:t>
            </a:r>
            <a:r>
              <a:rPr lang="de-DE" sz="1800" dirty="0">
                <a:solidFill>
                  <a:srgbClr val="0000FF"/>
                </a:solidFill>
              </a:rPr>
              <a:t>	„</a:t>
            </a:r>
            <a:r>
              <a:rPr lang="de-DE" sz="1800" dirty="0" err="1">
                <a:solidFill>
                  <a:srgbClr val="0000FF"/>
                </a:solidFill>
              </a:rPr>
              <a:t>aaaaaaaaaaaaaaaaaaaa</a:t>
            </a:r>
            <a:r>
              <a:rPr lang="de-DE" sz="1800" dirty="0">
                <a:solidFill>
                  <a:srgbClr val="0000FF"/>
                </a:solidFill>
              </a:rPr>
              <a:t>“</a:t>
            </a:r>
          </a:p>
          <a:p>
            <a:pPr lvl="2">
              <a:spcBef>
                <a:spcPts val="200"/>
              </a:spcBef>
            </a:pPr>
            <a:r>
              <a:rPr lang="de-DE" sz="1800" dirty="0"/>
              <a:t>Muster:	</a:t>
            </a:r>
            <a:r>
              <a:rPr lang="de-DE" sz="1800" dirty="0">
                <a:solidFill>
                  <a:srgbClr val="0000FF"/>
                </a:solidFill>
              </a:rPr>
              <a:t>„</a:t>
            </a:r>
            <a:r>
              <a:rPr lang="de-DE" sz="1800" dirty="0" err="1">
                <a:solidFill>
                  <a:srgbClr val="0000FF"/>
                </a:solidFill>
              </a:rPr>
              <a:t>bbbbbb</a:t>
            </a:r>
            <a:r>
              <a:rPr lang="de-DE" sz="1800" dirty="0">
                <a:solidFill>
                  <a:srgbClr val="0000FF"/>
                </a:solidFill>
              </a:rPr>
              <a:t>“</a:t>
            </a:r>
          </a:p>
          <a:p>
            <a:pPr lvl="1">
              <a:spcBef>
                <a:spcPts val="200"/>
              </a:spcBef>
            </a:pPr>
            <a:r>
              <a:rPr lang="de-DE" sz="2000" dirty="0"/>
              <a:t>Das Muster kann an jeder Position im Text bereits am ersten Zeichen des Musters falsifiziert werden: </a:t>
            </a:r>
            <a:r>
              <a:rPr lang="de-DE" sz="2000" dirty="0">
                <a:solidFill>
                  <a:srgbClr val="3C8C93"/>
                </a:solidFill>
              </a:rPr>
              <a:t>O(</a:t>
            </a:r>
            <a:r>
              <a:rPr lang="de-DE" sz="2000" dirty="0" err="1">
                <a:solidFill>
                  <a:srgbClr val="3C8C93"/>
                </a:solidFill>
              </a:rPr>
              <a:t>n</a:t>
            </a:r>
            <a:r>
              <a:rPr lang="de-DE" sz="2000" dirty="0">
                <a:solidFill>
                  <a:srgbClr val="3C8C93"/>
                </a:solidFill>
              </a:rPr>
              <a:t>)</a:t>
            </a:r>
          </a:p>
          <a:p>
            <a:pPr>
              <a:spcBef>
                <a:spcPts val="200"/>
              </a:spcBef>
            </a:pPr>
            <a:r>
              <a:rPr lang="de-DE" sz="2400" dirty="0"/>
              <a:t>Komplexität erfolgreiche Suche im Durchschnitt</a:t>
            </a:r>
          </a:p>
          <a:p>
            <a:pPr lvl="1">
              <a:spcBef>
                <a:spcPts val="200"/>
              </a:spcBef>
            </a:pPr>
            <a:r>
              <a:rPr lang="de-DE" sz="2000" dirty="0"/>
              <a:t>Meist kann das Muster bereits an der ersten Stelle des Musters falsifiziert werden und in der Mitte des Textes wird das Muster gefunden: </a:t>
            </a:r>
            <a:r>
              <a:rPr lang="de-DE" sz="2000" dirty="0">
                <a:solidFill>
                  <a:srgbClr val="3C8C93"/>
                </a:solidFill>
              </a:rPr>
              <a:t>O(</a:t>
            </a:r>
            <a:r>
              <a:rPr lang="de-DE" sz="2000" dirty="0" err="1">
                <a:solidFill>
                  <a:srgbClr val="3C8C93"/>
                </a:solidFill>
              </a:rPr>
              <a:t>n+m</a:t>
            </a:r>
            <a:r>
              <a:rPr lang="de-DE" sz="2000" dirty="0">
                <a:solidFill>
                  <a:srgbClr val="3C8C93"/>
                </a:solidFill>
              </a:rPr>
              <a:t>)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97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Analyse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Brute</a:t>
            </a:r>
            <a:r>
              <a:rPr lang="de-DE" dirty="0"/>
              <a:t>-Force-Algorithmus ist um so schneller, </a:t>
            </a:r>
            <a:br>
              <a:rPr lang="de-DE" dirty="0"/>
            </a:br>
            <a:r>
              <a:rPr lang="de-DE" dirty="0"/>
              <a:t>je größer das Alphabet ist</a:t>
            </a:r>
          </a:p>
          <a:p>
            <a:pPr lvl="1"/>
            <a:r>
              <a:rPr lang="de-DE" dirty="0"/>
              <a:t>Größere Häufigkeit, dass das Muster bereits in den ersten Zeichen falsifiziert werden kann</a:t>
            </a:r>
          </a:p>
          <a:p>
            <a:pPr lvl="1"/>
            <a:endParaRPr lang="de-DE" dirty="0"/>
          </a:p>
          <a:p>
            <a:r>
              <a:rPr lang="de-DE" dirty="0"/>
              <a:t>Für kleine Alphabete (z.B. binär 0,1) ungeeigneter</a:t>
            </a:r>
          </a:p>
          <a:p>
            <a:endParaRPr lang="de-DE" dirty="0"/>
          </a:p>
          <a:p>
            <a:r>
              <a:rPr lang="de-DE" dirty="0"/>
              <a:t>Bessere Verschiebung des Musters zum Text als bei </a:t>
            </a:r>
            <a:r>
              <a:rPr lang="de-DE" dirty="0" err="1"/>
              <a:t>Brute</a:t>
            </a:r>
            <a:r>
              <a:rPr lang="de-DE" dirty="0"/>
              <a:t>-Force möglich?</a:t>
            </a:r>
          </a:p>
          <a:p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24868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</TotalTime>
  <Words>2937</Words>
  <Application>Microsoft Macintosh PowerPoint</Application>
  <PresentationFormat>On-screen Show (4:3)</PresentationFormat>
  <Paragraphs>757</Paragraphs>
  <Slides>68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8" baseType="lpstr">
      <vt:lpstr>Arial</vt:lpstr>
      <vt:lpstr>Calibri</vt:lpstr>
      <vt:lpstr>Cambria Math</vt:lpstr>
      <vt:lpstr>cmsy10</vt:lpstr>
      <vt:lpstr>Monotype Sorts</vt:lpstr>
      <vt:lpstr>Myriad Pro</vt:lpstr>
      <vt:lpstr>Symbol</vt:lpstr>
      <vt:lpstr>Tahoma</vt:lpstr>
      <vt:lpstr>Times New Roman</vt:lpstr>
      <vt:lpstr>7_Standarddesign</vt:lpstr>
      <vt:lpstr>Algorithmen und Datenstrukturen</vt:lpstr>
      <vt:lpstr>Danksagung</vt:lpstr>
      <vt:lpstr>Motivation Zeichenkettenabgleich</vt:lpstr>
      <vt:lpstr>Teilzeichenkette, Präfix, Suffix</vt:lpstr>
      <vt:lpstr>Beispiele</vt:lpstr>
      <vt:lpstr>Der Brute-Force-Algorithmus</vt:lpstr>
      <vt:lpstr>Brute-Force-Suche</vt:lpstr>
      <vt:lpstr>Analyse der Komplexität für Suche</vt:lpstr>
      <vt:lpstr>Weitere Analyse</vt:lpstr>
      <vt:lpstr>Beispiel</vt:lpstr>
      <vt:lpstr>Knuth-Morris-Pratt-Algorithmus (KMP)</vt:lpstr>
      <vt:lpstr>KMP Fehlerfunktion</vt:lpstr>
      <vt:lpstr>Beispiel Fehlerfunktion</vt:lpstr>
      <vt:lpstr>Beispiel</vt:lpstr>
      <vt:lpstr>Unterschiede im Code zum Brute-Force-Algorithmus</vt:lpstr>
      <vt:lpstr>Verfahren Knuth-Morris-Pratt</vt:lpstr>
      <vt:lpstr>Fehlerfunktion computeF</vt:lpstr>
      <vt:lpstr>Analyse des Knuth-Morris-Pratt-Algorithmus</vt:lpstr>
      <vt:lpstr>Boyer-Moore-Algorithmus</vt:lpstr>
      <vt:lpstr>Fall 1: P enthält x nur links von j</vt:lpstr>
      <vt:lpstr>Fall 2: P enthält x rechts von j</vt:lpstr>
      <vt:lpstr>Fall 3: Falls Fall 1 und 2 nicht anzuwenden sind (x ist nicht in P enthalten) </vt:lpstr>
      <vt:lpstr>Beispiel (Boyer-Moore)</vt:lpstr>
      <vt:lpstr>Funktion des letzten Vorkommens</vt:lpstr>
      <vt:lpstr>Beispiel L</vt:lpstr>
      <vt:lpstr>Funktion des letzten Vorkommens</vt:lpstr>
      <vt:lpstr>Zweites Boyer-Moore-Beispiel</vt:lpstr>
      <vt:lpstr>Boyer-Moore-Verfahren</vt:lpstr>
      <vt:lpstr>Analyse der Komplexität</vt:lpstr>
      <vt:lpstr>Analyse der Komplexität</vt:lpstr>
      <vt:lpstr>Rabin-Karp-Algorithmus</vt:lpstr>
      <vt:lpstr>Hash-Funktion für Rabin-Karp-Algorithmus</vt:lpstr>
      <vt:lpstr>Suche nach der Hash-Signatur</vt:lpstr>
      <vt:lpstr>Beispiel: Suche nach der Hash-Signatur</vt:lpstr>
      <vt:lpstr>Komplexitätsanalyse Rabin-Karp-Algorithmus</vt:lpstr>
      <vt:lpstr>Variante des Rabin-Karp-Algorithmus  für Suche nach vielen Mustern</vt:lpstr>
      <vt:lpstr>Zusammenfassung</vt:lpstr>
      <vt:lpstr>Acknowledgements</vt:lpstr>
      <vt:lpstr>Indexstrukturen für eindimensionale Daten</vt:lpstr>
      <vt:lpstr>Indexstrukturen für eindimensionale Daten</vt:lpstr>
      <vt:lpstr>Invertierter Index mit Blockadressierung</vt:lpstr>
      <vt:lpstr>Aufbau eines invertierten Index mit Tries</vt:lpstr>
      <vt:lpstr>Suche mit invertiertem Index</vt:lpstr>
      <vt:lpstr>Suffix-Bäume</vt:lpstr>
      <vt:lpstr>Suffix-Tries</vt:lpstr>
      <vt:lpstr>Patricia-Tries</vt:lpstr>
      <vt:lpstr>Suche im Suffix-Baum</vt:lpstr>
      <vt:lpstr>Suffix-Bäume</vt:lpstr>
      <vt:lpstr>Suffix-Felder (Aufbau naiv)</vt:lpstr>
      <vt:lpstr>Suche in Suffix-Feldern: Binärsuche</vt:lpstr>
      <vt:lpstr>Beispiel</vt:lpstr>
      <vt:lpstr>PowerPoint Presentation</vt:lpstr>
      <vt:lpstr>PowerPoint Presentation</vt:lpstr>
      <vt:lpstr>PowerPoint Presentation</vt:lpstr>
      <vt:lpstr>PowerPoint Presentation</vt:lpstr>
      <vt:lpstr>Suche: Analyse der Aufwände</vt:lpstr>
      <vt:lpstr>Aufbau von Suffix-Feldern</vt:lpstr>
      <vt:lpstr>Weitere Abgleichsalgorithmen</vt:lpstr>
      <vt:lpstr>Approximativer Zeichenkettenabgleich</vt:lpstr>
      <vt:lpstr>Approximativer Zeichenkettenabgleich</vt:lpstr>
      <vt:lpstr>Approximativer Zeichenkettenabgleich</vt:lpstr>
      <vt:lpstr>Beispiel</vt:lpstr>
      <vt:lpstr>Beispiel</vt:lpstr>
      <vt:lpstr>Beispiel</vt:lpstr>
      <vt:lpstr>Beispiel</vt:lpstr>
      <vt:lpstr>Beispiel</vt:lpstr>
      <vt:lpstr>Editierabstand immer &gt;k, falls ganze Spalte&gt;k</vt:lpstr>
      <vt:lpstr>Suffix-Bäume und Suffix-Felder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1133</cp:revision>
  <cp:lastPrinted>2015-04-09T12:56:16Z</cp:lastPrinted>
  <dcterms:created xsi:type="dcterms:W3CDTF">2010-04-27T12:26:40Z</dcterms:created>
  <dcterms:modified xsi:type="dcterms:W3CDTF">2019-07-04T19:03:41Z</dcterms:modified>
</cp:coreProperties>
</file>