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21"/>
  </p:notesMasterIdLst>
  <p:handoutMasterIdLst>
    <p:handoutMasterId r:id="rId22"/>
  </p:handoutMasterIdLst>
  <p:sldIdLst>
    <p:sldId id="594" r:id="rId2"/>
    <p:sldId id="378" r:id="rId3"/>
    <p:sldId id="387" r:id="rId4"/>
    <p:sldId id="391" r:id="rId5"/>
    <p:sldId id="349" r:id="rId6"/>
    <p:sldId id="350" r:id="rId7"/>
    <p:sldId id="351" r:id="rId8"/>
    <p:sldId id="600" r:id="rId9"/>
    <p:sldId id="417" r:id="rId10"/>
    <p:sldId id="422" r:id="rId11"/>
    <p:sldId id="388" r:id="rId12"/>
    <p:sldId id="389" r:id="rId13"/>
    <p:sldId id="599" r:id="rId14"/>
    <p:sldId id="386" r:id="rId15"/>
    <p:sldId id="397" r:id="rId16"/>
    <p:sldId id="403" r:id="rId17"/>
    <p:sldId id="595" r:id="rId18"/>
    <p:sldId id="596" r:id="rId19"/>
    <p:sldId id="575" r:id="rId2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38F769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92" autoAdjust="0"/>
    <p:restoredTop sz="94790"/>
  </p:normalViewPr>
  <p:slideViewPr>
    <p:cSldViewPr>
      <p:cViewPr varScale="1">
        <p:scale>
          <a:sx n="116" d="100"/>
          <a:sy n="116" d="100"/>
        </p:scale>
        <p:origin x="208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01.04.20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01.04.20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6F05D0-3F30-314D-A482-48E38E2D8E88}" type="slidenum">
              <a:rPr lang="en-US"/>
              <a:pPr/>
              <a:t>16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1628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Algorithmen und Datenstrukturen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2" y="3141116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Felix </a:t>
            </a:r>
            <a:r>
              <a:rPr lang="de-DE" sz="2400" dirty="0" err="1">
                <a:cs typeface="+mn-cs"/>
              </a:rPr>
              <a:t>Kuhr</a:t>
            </a:r>
            <a:r>
              <a:rPr lang="de-DE" sz="2400" dirty="0">
                <a:cs typeface="+mn-cs"/>
              </a:rPr>
              <a:t> (Übungen)</a:t>
            </a: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sowie viele Tutoren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93BAF5-1762-8D4C-856B-6198BEE77AAD}"/>
              </a:ext>
            </a:extLst>
          </p:cNvPr>
          <p:cNvSpPr txBox="1"/>
          <p:nvPr/>
        </p:nvSpPr>
        <p:spPr>
          <a:xfrm>
            <a:off x="840850" y="2060848"/>
            <a:ext cx="7462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DE" dirty="0"/>
              <a:t>Sortierung durch Vergleichen, Asymptotische Komplexität von Algorithmen</a:t>
            </a:r>
            <a:br>
              <a:rPr lang="en-DE" dirty="0"/>
            </a:br>
            <a:r>
              <a:rPr lang="en-DE" dirty="0"/>
              <a:t>Entwurfsprinzip Teile und Herrsche</a:t>
            </a:r>
          </a:p>
        </p:txBody>
      </p:sp>
    </p:spTree>
    <p:extLst>
      <p:ext uri="{BB962C8B-B14F-4D97-AF65-F5344CB8AC3E}">
        <p14:creationId xmlns:p14="http://schemas.microsoft.com/office/powerpoint/2010/main" val="1255069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Laufzeiten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pic>
        <p:nvPicPr>
          <p:cNvPr id="5" name="Picture 6" descr="fig1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054552" cy="43887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55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Verfeinerung: Lernziele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Entwickeln einer </a:t>
            </a:r>
            <a:r>
              <a:rPr lang="de-DE" b="1" dirty="0"/>
              <a:t>Idee</a:t>
            </a:r>
            <a:r>
              <a:rPr lang="de-DE" dirty="0"/>
              <a:t> zur Lösung eines Problems</a:t>
            </a:r>
          </a:p>
          <a:p>
            <a:r>
              <a:rPr lang="de-DE" b="1" dirty="0"/>
              <a:t>Notieren</a:t>
            </a:r>
            <a:r>
              <a:rPr lang="de-DE" dirty="0"/>
              <a:t> der Idee</a:t>
            </a:r>
          </a:p>
          <a:p>
            <a:pPr lvl="1"/>
            <a:r>
              <a:rPr lang="de-DE" dirty="0"/>
              <a:t>Zur Kommunikation mit Menschen (Algorithmus)</a:t>
            </a:r>
          </a:p>
          <a:p>
            <a:pPr lvl="1"/>
            <a:r>
              <a:rPr lang="de-DE" dirty="0"/>
              <a:t>Zur Ausführung auf einem Rechner (Programm)</a:t>
            </a:r>
          </a:p>
          <a:p>
            <a:r>
              <a:rPr lang="de-DE" dirty="0"/>
              <a:t>Analyse eines Algorithmus in Hinblick auf den </a:t>
            </a:r>
            <a:r>
              <a:rPr lang="de-DE" b="1" dirty="0"/>
              <a:t>Aufwand</a:t>
            </a:r>
          </a:p>
          <a:p>
            <a:pPr lvl="1"/>
            <a:r>
              <a:rPr lang="de-DE" dirty="0"/>
              <a:t>O-Notation</a:t>
            </a:r>
          </a:p>
          <a:p>
            <a:pPr lvl="1"/>
            <a:r>
              <a:rPr lang="de-DE" dirty="0"/>
              <a:t>Algorithmus zur Lösung eines Problems liefert </a:t>
            </a:r>
            <a:r>
              <a:rPr lang="de-DE" b="1" dirty="0"/>
              <a:t>Obergrenze</a:t>
            </a:r>
            <a:r>
              <a:rPr lang="de-DE" dirty="0"/>
              <a:t> für Komplexität eines Problems</a:t>
            </a:r>
          </a:p>
          <a:p>
            <a:r>
              <a:rPr lang="de-DE" dirty="0"/>
              <a:t>Ist der Algorithmus </a:t>
            </a:r>
            <a:r>
              <a:rPr lang="de-DE" b="1" dirty="0"/>
              <a:t>optimal</a:t>
            </a:r>
            <a:r>
              <a:rPr lang="de-DE" dirty="0"/>
              <a:t>?</a:t>
            </a:r>
          </a:p>
          <a:p>
            <a:pPr lvl="1"/>
            <a:r>
              <a:rPr lang="de-DE" b="1" dirty="0"/>
              <a:t>Asymptotische Komplexität </a:t>
            </a:r>
            <a:r>
              <a:rPr lang="de-DE" dirty="0"/>
              <a:t>eines optimalen Algorithmus ist </a:t>
            </a:r>
            <a:r>
              <a:rPr lang="de-DE" b="1" dirty="0"/>
              <a:t>gleich</a:t>
            </a:r>
            <a:r>
              <a:rPr lang="de-DE" dirty="0"/>
              <a:t> der </a:t>
            </a:r>
            <a:r>
              <a:rPr lang="de-DE" b="1" dirty="0"/>
              <a:t>Komplexität des Problems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465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In-situ-Sortierproblem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96975"/>
            <a:ext cx="8686800" cy="5256361"/>
          </a:xfrm>
        </p:spPr>
        <p:txBody>
          <a:bodyPr/>
          <a:lstStyle/>
          <a:p>
            <a:r>
              <a:rPr lang="de-DE" sz="2400" dirty="0"/>
              <a:t>Betrachtete Algorithmen sind quadratisch, d.h. sie </a:t>
            </a:r>
            <a:br>
              <a:rPr lang="de-DE" sz="2400" dirty="0"/>
            </a:br>
            <a:r>
              <a:rPr lang="de-DE" sz="2400" dirty="0"/>
              <a:t>haben eine Zeitfunktion in O(n</a:t>
            </a:r>
            <a:r>
              <a:rPr lang="de-DE" sz="2400" baseline="30000" dirty="0"/>
              <a:t>2</a:t>
            </a:r>
            <a:r>
              <a:rPr lang="de-DE" sz="2400" dirty="0"/>
              <a:t>)</a:t>
            </a:r>
          </a:p>
          <a:p>
            <a:r>
              <a:rPr lang="de-DE" sz="2400" dirty="0"/>
              <a:t>In-situ-Sortierproblem ist nicht schwieriger als quadratisch</a:t>
            </a:r>
          </a:p>
          <a:p>
            <a:pPr lvl="1"/>
            <a:r>
              <a:rPr lang="de-DE" sz="2000" dirty="0"/>
              <a:t>n</a:t>
            </a:r>
            <a:r>
              <a:rPr lang="de-DE" sz="2000" baseline="30000" dirty="0"/>
              <a:t>2</a:t>
            </a:r>
            <a:r>
              <a:rPr lang="de-DE" sz="2000" dirty="0"/>
              <a:t> ist ein Polynom, daher sagen wir,</a:t>
            </a:r>
          </a:p>
          <a:p>
            <a:pPr lvl="1"/>
            <a:r>
              <a:rPr lang="de-DE" sz="2000" dirty="0"/>
              <a:t>das Problem ist polynomiell lösbar (vielleicht aber einfacher)</a:t>
            </a:r>
          </a:p>
          <a:p>
            <a:r>
              <a:rPr lang="de-DE" sz="2400" dirty="0"/>
              <a:t>In-situ-Sortierproblem im typischen Fall schneller lösbar?</a:t>
            </a:r>
          </a:p>
          <a:p>
            <a:r>
              <a:rPr lang="de-DE" sz="2400" dirty="0"/>
              <a:t>In-situ-Sortierprobleme brauchen im allgemeinen Fall mindestens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400" dirty="0"/>
              <a:t> Schritte (jedes Element falsch positioniert)</a:t>
            </a:r>
          </a:p>
          <a:p>
            <a:pPr lvl="1"/>
            <a:r>
              <a:rPr lang="de-DE" sz="2000" dirty="0"/>
              <a:t>Ein vorgeschlagener Algorithmus, der eine </a:t>
            </a:r>
            <a:br>
              <a:rPr lang="de-DE" sz="2000" dirty="0"/>
            </a:br>
            <a:r>
              <a:rPr lang="de-DE" sz="2000" dirty="0"/>
              <a:t>konstante Anzahl von Schritten als </a:t>
            </a:r>
            <a:br>
              <a:rPr lang="de-DE" sz="2000" dirty="0"/>
            </a:br>
            <a:r>
              <a:rPr lang="de-DE" sz="2000" dirty="0"/>
              <a:t>asymptotische Komplexität hat, </a:t>
            </a:r>
            <a:br>
              <a:rPr lang="de-DE" sz="2000" dirty="0"/>
            </a:br>
            <a:r>
              <a:rPr lang="de-DE" sz="2000" dirty="0"/>
              <a:t>kann nicht korrekt sein</a:t>
            </a:r>
          </a:p>
          <a:p>
            <a:pPr lvl="1"/>
            <a:r>
              <a:rPr lang="de-DE" sz="2000" dirty="0"/>
              <a:t>Was ist mit logarithmisch vielen Schritten?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979EBF-D98F-0C43-A0E2-B24C2AEB5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4822612"/>
            <a:ext cx="2583582" cy="157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0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Idee: Teile und Herrsche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pic>
        <p:nvPicPr>
          <p:cNvPr id="6" name="Bild 5" descr="MergeSo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988840"/>
            <a:ext cx="3530228" cy="3877368"/>
          </a:xfrm>
          <a:prstGeom prst="rect">
            <a:avLst/>
          </a:prstGeom>
        </p:spPr>
      </p:pic>
      <p:pic>
        <p:nvPicPr>
          <p:cNvPr id="9" name="Bild 8" descr="mer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871292"/>
            <a:ext cx="8007400" cy="2294012"/>
          </a:xfrm>
          <a:prstGeom prst="rect">
            <a:avLst/>
          </a:prstGeom>
        </p:spPr>
      </p:pic>
      <p:pic>
        <p:nvPicPr>
          <p:cNvPr id="5" name="Bild 4" descr="merge-sor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82" y="1365766"/>
            <a:ext cx="4176464" cy="2207250"/>
          </a:xfrm>
          <a:prstGeom prst="rect">
            <a:avLst/>
          </a:prstGeom>
        </p:spPr>
      </p:pic>
      <p:sp>
        <p:nvSpPr>
          <p:cNvPr id="7" name="Textfeld 5">
            <a:extLst>
              <a:ext uri="{FF2B5EF4-FFF2-40B4-BE49-F238E27FC236}">
                <a16:creationId xmlns:a16="http://schemas.microsoft.com/office/drawing/2014/main" id="{3678C09A-2887-0C4E-8A74-69F1809B9FF3}"/>
              </a:ext>
            </a:extLst>
          </p:cNvPr>
          <p:cNvSpPr txBox="1"/>
          <p:nvPr/>
        </p:nvSpPr>
        <p:spPr>
          <a:xfrm>
            <a:off x="2062833" y="6247822"/>
            <a:ext cx="55335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solidFill>
                  <a:srgbClr val="0000FF"/>
                </a:solidFill>
              </a:rPr>
              <a:t>Entwickelt von John von Neumann, </a:t>
            </a:r>
            <a:r>
              <a:rPr lang="de-DE" sz="1050" b="1" dirty="0">
                <a:solidFill>
                  <a:srgbClr val="FF0000"/>
                </a:solidFill>
              </a:rPr>
              <a:t>1945</a:t>
            </a:r>
            <a:r>
              <a:rPr lang="de-DE" sz="1050" dirty="0">
                <a:solidFill>
                  <a:srgbClr val="0000FF"/>
                </a:solidFill>
              </a:rPr>
              <a:t>, nach Donald E. Knuth: </a:t>
            </a:r>
            <a:r>
              <a:rPr lang="de-DE" sz="1050" i="1" dirty="0">
                <a:solidFill>
                  <a:srgbClr val="0000FF"/>
                </a:solidFill>
              </a:rPr>
              <a:t>The Art of Computer </a:t>
            </a:r>
            <a:r>
              <a:rPr lang="de-DE" sz="1050" i="1" dirty="0" err="1">
                <a:solidFill>
                  <a:srgbClr val="0000FF"/>
                </a:solidFill>
              </a:rPr>
              <a:t>Programming</a:t>
            </a:r>
            <a:r>
              <a:rPr lang="de-DE" sz="1050" i="1" dirty="0">
                <a:solidFill>
                  <a:srgbClr val="0000FF"/>
                </a:solidFill>
              </a:rPr>
              <a:t>. Volume 3: </a:t>
            </a:r>
            <a:r>
              <a:rPr lang="de-DE" sz="1050" i="1" dirty="0" err="1">
                <a:solidFill>
                  <a:srgbClr val="0000FF"/>
                </a:solidFill>
              </a:rPr>
              <a:t>Sorting</a:t>
            </a:r>
            <a:r>
              <a:rPr lang="de-DE" sz="1050" i="1" dirty="0">
                <a:solidFill>
                  <a:srgbClr val="0000FF"/>
                </a:solidFill>
              </a:rPr>
              <a:t> </a:t>
            </a:r>
            <a:r>
              <a:rPr lang="de-DE" sz="1050" i="1" dirty="0" err="1">
                <a:solidFill>
                  <a:srgbClr val="0000FF"/>
                </a:solidFill>
              </a:rPr>
              <a:t>and</a:t>
            </a:r>
            <a:r>
              <a:rPr lang="de-DE" sz="1050" i="1" dirty="0">
                <a:solidFill>
                  <a:srgbClr val="0000FF"/>
                </a:solidFill>
              </a:rPr>
              <a:t> </a:t>
            </a:r>
            <a:r>
              <a:rPr lang="de-DE" sz="1050" i="1" dirty="0" err="1">
                <a:solidFill>
                  <a:srgbClr val="0000FF"/>
                </a:solidFill>
              </a:rPr>
              <a:t>Searching</a:t>
            </a:r>
            <a:r>
              <a:rPr lang="de-DE" sz="1050" i="1" dirty="0">
                <a:solidFill>
                  <a:srgbClr val="0000FF"/>
                </a:solidFill>
              </a:rPr>
              <a:t>.</a:t>
            </a:r>
            <a:r>
              <a:rPr lang="de-DE" sz="1050" dirty="0">
                <a:solidFill>
                  <a:srgbClr val="0000FF"/>
                </a:solidFill>
              </a:rPr>
              <a:t>. 2 Auflage. Addison-Wesley, 1998, S. 158.</a:t>
            </a:r>
          </a:p>
        </p:txBody>
      </p:sp>
    </p:spTree>
    <p:extLst>
      <p:ext uri="{BB962C8B-B14F-4D97-AF65-F5344CB8AC3E}">
        <p14:creationId xmlns:p14="http://schemas.microsoft.com/office/powerpoint/2010/main" val="252612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4985E-6 -1.14868E-6 L 0.25976 -0.28369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Analyse der </a:t>
            </a:r>
            <a:r>
              <a:rPr lang="de-DE" dirty="0" err="1"/>
              <a:t>Merge</a:t>
            </a:r>
            <a:r>
              <a:rPr lang="de-DE" dirty="0"/>
              <a:t>-</a:t>
            </a:r>
            <a:r>
              <a:rPr lang="de-DE" dirty="0" err="1"/>
              <a:t>Sort</a:t>
            </a:r>
            <a:r>
              <a:rPr lang="de-DE" dirty="0"/>
              <a:t>-Idee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Was haben wir aufgegeben?</a:t>
            </a:r>
          </a:p>
          <a:p>
            <a:r>
              <a:rPr lang="de-DE" dirty="0"/>
              <a:t>Speicherverbrauch nicht konstant, sondern von der Anzahl der Elemente von A abhängig: </a:t>
            </a:r>
          </a:p>
          <a:p>
            <a:pPr lvl="1"/>
            <a:r>
              <a:rPr lang="de-DE" dirty="0"/>
              <a:t>Hilfsfeld B (zwar temporär aber gleiche Länge wie A!)</a:t>
            </a:r>
          </a:p>
          <a:p>
            <a:pPr lvl="1"/>
            <a:r>
              <a:rPr lang="de-DE" dirty="0"/>
              <a:t>Logarithmisch viele Hilfsvariablen</a:t>
            </a:r>
          </a:p>
          <a:p>
            <a:pPr lvl="1"/>
            <a:r>
              <a:rPr lang="de-DE" dirty="0"/>
              <a:t>Wir können vereinbaren, dass Letzteres für In-situ-Sortieren noch OK ist</a:t>
            </a:r>
          </a:p>
          <a:p>
            <a:pPr lvl="1"/>
            <a:r>
              <a:rPr lang="de-DE" dirty="0"/>
              <a:t>Es ist aber kaum OK, eine „Kopie“ B von A anzulegen</a:t>
            </a:r>
          </a:p>
          <a:p>
            <a:r>
              <a:rPr lang="de-DE" dirty="0" err="1"/>
              <a:t>Merge-Sort</a:t>
            </a:r>
            <a:r>
              <a:rPr lang="de-DE" dirty="0"/>
              <a:t> löst also nicht (ganz) das gleiche Problem wie Insertion-</a:t>
            </a:r>
            <a:r>
              <a:rPr lang="de-DE" dirty="0" err="1"/>
              <a:t>Sort</a:t>
            </a:r>
            <a:r>
              <a:rPr lang="de-DE" dirty="0"/>
              <a:t> (oder </a:t>
            </a:r>
            <a:r>
              <a:rPr lang="de-DE" dirty="0" err="1"/>
              <a:t>Selection-Sort</a:t>
            </a:r>
            <a:r>
              <a:rPr lang="de-DE" dirty="0"/>
              <a:t>)</a:t>
            </a:r>
          </a:p>
          <a:p>
            <a:r>
              <a:rPr lang="de-DE" dirty="0"/>
              <a:t>Problem mit dem Mischspeicher B lässt sich lösen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060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Analyse von </a:t>
            </a:r>
            <a:r>
              <a:rPr lang="de-DE" dirty="0" err="1"/>
              <a:t>Merge-Sort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pic>
        <p:nvPicPr>
          <p:cNvPr id="5" name="Bild 4" descr="Screen Shot 2015-04-06 at 22.31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6" y="1124744"/>
            <a:ext cx="7668344" cy="51780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23928" y="4365104"/>
            <a:ext cx="28803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/>
              <a:t>∈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3059668"/>
            <a:ext cx="78347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T(n) = c + 2T(n/2) + </a:t>
            </a:r>
            <a:r>
              <a:rPr lang="en-US" i="1" dirty="0" err="1">
                <a:latin typeface="Times New Roman" charset="0"/>
                <a:ea typeface="Times New Roman" charset="0"/>
                <a:cs typeface="Times New Roman" charset="0"/>
              </a:rPr>
              <a:t>c’n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 , </a:t>
            </a:r>
            <a:r>
              <a:rPr lang="en-US" i="1" dirty="0" err="1">
                <a:latin typeface="Times New Roman" charset="0"/>
                <a:ea typeface="Times New Roman" charset="0"/>
                <a:cs typeface="Times New Roman" charset="0"/>
              </a:rPr>
              <a:t>wobei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 die </a:t>
            </a:r>
            <a:r>
              <a:rPr lang="en-US" i="1" dirty="0" err="1">
                <a:latin typeface="Times New Roman" charset="0"/>
                <a:ea typeface="Times New Roman" charset="0"/>
                <a:cs typeface="Times New Roman" charset="0"/>
              </a:rPr>
              <a:t>Konstanten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i="1" dirty="0" err="1">
                <a:latin typeface="Times New Roman" charset="0"/>
                <a:ea typeface="Times New Roman" charset="0"/>
                <a:cs typeface="Times New Roman" charset="0"/>
              </a:rPr>
              <a:t>für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 die </a:t>
            </a:r>
            <a:r>
              <a:rPr lang="en-US" i="1" dirty="0" err="1">
                <a:latin typeface="Times New Roman" charset="0"/>
                <a:ea typeface="Times New Roman" charset="0"/>
                <a:cs typeface="Times New Roman" charset="0"/>
              </a:rPr>
              <a:t>Ordnung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 O irrelevant </a:t>
            </a:r>
            <a:r>
              <a:rPr lang="en-US" i="1" dirty="0" err="1">
                <a:latin typeface="Times New Roman" charset="0"/>
                <a:ea typeface="Times New Roman" charset="0"/>
                <a:cs typeface="Times New Roman" charset="0"/>
              </a:rPr>
              <a:t>sind</a:t>
            </a:r>
            <a:endParaRPr lang="en-US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1071" y="3491716"/>
            <a:ext cx="4141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T(n) ≈ 2T(n/2) + 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8C45A1-82B7-2F44-95DB-BD8F4E1BC835}"/>
              </a:ext>
            </a:extLst>
          </p:cNvPr>
          <p:cNvSpPr/>
          <p:nvPr/>
        </p:nvSpPr>
        <p:spPr>
          <a:xfrm>
            <a:off x="504056" y="4005064"/>
            <a:ext cx="8388424" cy="22588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08219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6632"/>
            <a:ext cx="8229600" cy="936402"/>
          </a:xfrm>
        </p:spPr>
        <p:txBody>
          <a:bodyPr/>
          <a:lstStyle/>
          <a:p>
            <a:r>
              <a:rPr lang="en-US" sz="4000" dirty="0"/>
              <a:t>Iterative Expansion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96752"/>
            <a:ext cx="7848600" cy="5661248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000" cap="small" dirty="0"/>
              <a:t>Merge-Sort</a:t>
            </a:r>
            <a:r>
              <a:rPr lang="en-US" sz="2000" dirty="0"/>
              <a:t>(A, 1, n)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2000" dirty="0"/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000" dirty="0" err="1"/>
              <a:t>Annahme</a:t>
            </a:r>
            <a:r>
              <a:rPr lang="en-US" sz="2000" dirty="0"/>
              <a:t>: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n = 2</a:t>
            </a:r>
            <a:r>
              <a:rPr lang="en-US" sz="2000" baseline="30000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sz="2000" baseline="30000" dirty="0"/>
              <a:t> </a:t>
            </a:r>
            <a:r>
              <a:rPr lang="en-US" sz="2000" dirty="0"/>
              <a:t>(also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k = log n</a:t>
            </a:r>
            <a:r>
              <a:rPr lang="en-US" sz="2000" dirty="0"/>
              <a:t>).</a:t>
            </a:r>
            <a:endParaRPr lang="en-US" sz="2000" baseline="30000" dirty="0"/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2000" baseline="30000" dirty="0"/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000" dirty="0"/>
              <a:t>T(n) = 2T(n/2) + n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000" dirty="0"/>
              <a:t>       = 2( 2T(n/2</a:t>
            </a:r>
            <a:r>
              <a:rPr lang="en-US" sz="2000" baseline="30000" dirty="0"/>
              <a:t>2</a:t>
            </a:r>
            <a:r>
              <a:rPr lang="en-US" sz="2000" dirty="0"/>
              <a:t>) + n/2 ) + n                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T(n/2) = 2T(n/2</a:t>
            </a:r>
            <a:r>
              <a:rPr lang="en-US" sz="20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) + n/2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000" dirty="0"/>
              <a:t>       = </a:t>
            </a:r>
            <a:r>
              <a:rPr lang="en-US" sz="2000" i="1" dirty="0"/>
              <a:t>2</a:t>
            </a:r>
            <a:r>
              <a:rPr lang="en-US" sz="2000" i="1" baseline="30000" dirty="0"/>
              <a:t>2</a:t>
            </a:r>
            <a:r>
              <a:rPr lang="en-US" sz="2000" i="1" dirty="0"/>
              <a:t>T(n/2</a:t>
            </a:r>
            <a:r>
              <a:rPr lang="en-US" sz="2000" i="1" baseline="30000" dirty="0"/>
              <a:t>2</a:t>
            </a:r>
            <a:r>
              <a:rPr lang="en-US" sz="2000" i="1" dirty="0"/>
              <a:t>) + 2n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000" dirty="0"/>
              <a:t>       = 2</a:t>
            </a:r>
            <a:r>
              <a:rPr lang="en-US" sz="2000" baseline="30000" dirty="0"/>
              <a:t>2</a:t>
            </a:r>
            <a:r>
              <a:rPr lang="en-US" sz="2000" dirty="0"/>
              <a:t> ( 2T(n/2</a:t>
            </a:r>
            <a:r>
              <a:rPr lang="en-US" sz="2000" baseline="30000" dirty="0"/>
              <a:t>3</a:t>
            </a:r>
            <a:r>
              <a:rPr lang="en-US" sz="2000" dirty="0"/>
              <a:t>) + n/2</a:t>
            </a:r>
            <a:r>
              <a:rPr lang="en-US" sz="2000" baseline="30000" dirty="0"/>
              <a:t>2</a:t>
            </a:r>
            <a:r>
              <a:rPr lang="en-US" sz="2000" dirty="0"/>
              <a:t> ) + 2n         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T(n/2</a:t>
            </a:r>
            <a:r>
              <a:rPr lang="en-US" sz="20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) = 2T(n/2</a:t>
            </a:r>
            <a:r>
              <a:rPr lang="en-US" sz="2000" baseline="300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) + n/2</a:t>
            </a:r>
            <a:r>
              <a:rPr lang="en-US" sz="20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000" dirty="0"/>
              <a:t>       = </a:t>
            </a:r>
            <a:r>
              <a:rPr lang="en-US" sz="2000" i="1" dirty="0"/>
              <a:t>2</a:t>
            </a:r>
            <a:r>
              <a:rPr lang="en-US" sz="2000" i="1" baseline="30000" dirty="0"/>
              <a:t>3</a:t>
            </a:r>
            <a:r>
              <a:rPr lang="en-US" sz="2000" i="1" dirty="0"/>
              <a:t>T(n/2</a:t>
            </a:r>
            <a:r>
              <a:rPr lang="en-US" sz="2000" i="1" baseline="30000" dirty="0"/>
              <a:t>3</a:t>
            </a:r>
            <a:r>
              <a:rPr lang="en-US" sz="2000" i="1" dirty="0"/>
              <a:t>) + 3n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000" i="1" dirty="0"/>
              <a:t>       </a:t>
            </a:r>
            <a:r>
              <a:rPr lang="en-US" sz="2000" dirty="0"/>
              <a:t>= …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000" i="1" dirty="0"/>
              <a:t>       =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000" i="1" baseline="30000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sz="2000" i="1" dirty="0"/>
              <a:t>T(n/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000" i="1" baseline="30000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sz="2000" i="1" dirty="0"/>
              <a:t>) + </a:t>
            </a:r>
            <a:r>
              <a:rPr lang="en-US" sz="2000" i="1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sz="2000" i="1" dirty="0" err="1"/>
              <a:t>n</a:t>
            </a:r>
            <a:endParaRPr lang="en-US" sz="2000" i="1" dirty="0"/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000" i="1" dirty="0"/>
              <a:t>       </a:t>
            </a:r>
            <a:r>
              <a:rPr lang="en-US" sz="2000" dirty="0"/>
              <a:t>= </a:t>
            </a:r>
            <a:r>
              <a:rPr lang="en-US" sz="2000" dirty="0" err="1"/>
              <a:t>nT</a:t>
            </a:r>
            <a:r>
              <a:rPr lang="en-US" sz="2000" dirty="0"/>
              <a:t>(1) + </a:t>
            </a:r>
            <a:r>
              <a:rPr lang="en-US" sz="2000" dirty="0" err="1"/>
              <a:t>nlog</a:t>
            </a:r>
            <a:r>
              <a:rPr lang="en-US" sz="2000" dirty="0"/>
              <a:t> n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000" i="1" dirty="0"/>
              <a:t>     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dirty="0"/>
              <a:t> </a:t>
            </a:r>
          </a:p>
        </p:txBody>
      </p:sp>
      <p:sp>
        <p:nvSpPr>
          <p:cNvPr id="355332" name="Line 4"/>
          <p:cNvSpPr>
            <a:spLocks noChangeShapeType="1"/>
          </p:cNvSpPr>
          <p:nvPr/>
        </p:nvSpPr>
        <p:spPr bwMode="auto">
          <a:xfrm>
            <a:off x="4572000" y="18288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4F08ACC5-0C12-5A40-8FF7-76A23673B596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5859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222A0-A763-A347-A98A-EB0259B77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Verständnis für </a:t>
            </a:r>
            <a:r>
              <a:rPr lang="de-DE" dirty="0" err="1"/>
              <a:t>n</a:t>
            </a:r>
            <a:r>
              <a:rPr lang="de-DE" dirty="0"/>
              <a:t> log </a:t>
            </a:r>
            <a:r>
              <a:rPr lang="de-DE" dirty="0" err="1"/>
              <a:t>n</a:t>
            </a:r>
            <a:r>
              <a:rPr lang="de-DE" dirty="0"/>
              <a:t> erwerben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E0114CB-FF3E-474D-9A6D-06C077C840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837" y="1196975"/>
            <a:ext cx="8134325" cy="49688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BF479-A1F0-C04A-9243-22FF2D066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493556-CE22-CD42-B544-532AA54DD9D0}"/>
              </a:ext>
            </a:extLst>
          </p:cNvPr>
          <p:cNvSpPr/>
          <p:nvPr/>
        </p:nvSpPr>
        <p:spPr>
          <a:xfrm>
            <a:off x="5436096" y="1412776"/>
            <a:ext cx="899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n</a:t>
            </a:r>
            <a:r>
              <a:rPr lang="de-DE" dirty="0"/>
              <a:t> log </a:t>
            </a:r>
            <a:r>
              <a:rPr lang="de-DE" dirty="0" err="1"/>
              <a:t>n</a:t>
            </a:r>
            <a:r>
              <a:rPr lang="de-DE" dirty="0"/>
              <a:t> </a:t>
            </a:r>
            <a:endParaRPr lang="en-D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BACE08-97EB-1C42-A326-B63A1A483DC9}"/>
              </a:ext>
            </a:extLst>
          </p:cNvPr>
          <p:cNvSpPr/>
          <p:nvPr/>
        </p:nvSpPr>
        <p:spPr>
          <a:xfrm>
            <a:off x="7739557" y="2060848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n</a:t>
            </a:r>
            <a:r>
              <a:rPr lang="de-DE" dirty="0"/>
              <a:t> 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77555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ABDAC-1DA0-F644-9260-17468473A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</a:t>
            </a:r>
            <a:r>
              <a:rPr lang="de-DE" baseline="30000" dirty="0"/>
              <a:t>2</a:t>
            </a:r>
            <a:r>
              <a:rPr lang="de-DE" dirty="0"/>
              <a:t> vs. </a:t>
            </a:r>
            <a:r>
              <a:rPr lang="de-DE" dirty="0" err="1"/>
              <a:t>n</a:t>
            </a:r>
            <a:r>
              <a:rPr lang="de-DE" dirty="0"/>
              <a:t> log </a:t>
            </a:r>
            <a:r>
              <a:rPr lang="de-DE" dirty="0" err="1"/>
              <a:t>n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66BEFA-5E31-1F4C-AA2E-63494759F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DD1B7BF-267B-BC4C-9AD1-95E143F2A9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104" y="1196975"/>
            <a:ext cx="8105791" cy="4968875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296AF35-8679-C141-8C10-15E8079F49D5}"/>
              </a:ext>
            </a:extLst>
          </p:cNvPr>
          <p:cNvSpPr/>
          <p:nvPr/>
        </p:nvSpPr>
        <p:spPr>
          <a:xfrm>
            <a:off x="2195736" y="1268760"/>
            <a:ext cx="391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n</a:t>
            </a:r>
            <a:r>
              <a:rPr lang="de-DE" baseline="30000" dirty="0"/>
              <a:t>2</a:t>
            </a:r>
            <a:endParaRPr lang="en-D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1572D2-53AD-574A-9885-4DAFD602E894}"/>
              </a:ext>
            </a:extLst>
          </p:cNvPr>
          <p:cNvSpPr/>
          <p:nvPr/>
        </p:nvSpPr>
        <p:spPr>
          <a:xfrm>
            <a:off x="6098351" y="1268760"/>
            <a:ext cx="849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n</a:t>
            </a:r>
            <a:r>
              <a:rPr lang="de-DE" dirty="0"/>
              <a:t> log </a:t>
            </a:r>
            <a:r>
              <a:rPr lang="de-DE" dirty="0" err="1"/>
              <a:t>n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544359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a typeface="ＭＳ Ｐゴシック" charset="0"/>
              </a:rPr>
              <a:t>Zusammenfassung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500"/>
              </a:spcBef>
            </a:pPr>
            <a:r>
              <a:rPr lang="de-DE" dirty="0"/>
              <a:t>Problemspezifikation </a:t>
            </a:r>
          </a:p>
          <a:p>
            <a:pPr lvl="1">
              <a:spcBef>
                <a:spcPts val="500"/>
              </a:spcBef>
            </a:pPr>
            <a:r>
              <a:rPr lang="de-DE" sz="2200" dirty="0"/>
              <a:t>Beispiel: Sortieren mit Vergleichen</a:t>
            </a:r>
          </a:p>
          <a:p>
            <a:pPr>
              <a:spcBef>
                <a:spcPts val="500"/>
              </a:spcBef>
            </a:pPr>
            <a:r>
              <a:rPr lang="de-DE" dirty="0" err="1"/>
              <a:t>Algorithmenanalyse</a:t>
            </a:r>
            <a:r>
              <a:rPr lang="de-DE" dirty="0"/>
              <a:t>:</a:t>
            </a:r>
          </a:p>
          <a:p>
            <a:pPr lvl="1">
              <a:spcBef>
                <a:spcPts val="500"/>
              </a:spcBef>
            </a:pPr>
            <a:r>
              <a:rPr lang="de-DE" sz="2200" dirty="0"/>
              <a:t>Asymptotische Komplexität (O-Notation)</a:t>
            </a:r>
          </a:p>
          <a:p>
            <a:pPr lvl="1">
              <a:spcBef>
                <a:spcPts val="500"/>
              </a:spcBef>
            </a:pPr>
            <a:r>
              <a:rPr lang="de-DE" sz="2200" dirty="0"/>
              <a:t>Bester, typischer und schlimmster Fall</a:t>
            </a:r>
          </a:p>
          <a:p>
            <a:pPr>
              <a:spcBef>
                <a:spcPts val="500"/>
              </a:spcBef>
            </a:pPr>
            <a:r>
              <a:rPr lang="de-DE" dirty="0"/>
              <a:t>Problemkomplexität</a:t>
            </a:r>
          </a:p>
          <a:p>
            <a:pPr>
              <a:spcBef>
                <a:spcPts val="500"/>
              </a:spcBef>
            </a:pPr>
            <a:r>
              <a:rPr lang="de-DE" dirty="0"/>
              <a:t>Entwurfsmuster für Algorithmen</a:t>
            </a:r>
          </a:p>
          <a:p>
            <a:pPr lvl="1">
              <a:spcBef>
                <a:spcPts val="500"/>
              </a:spcBef>
            </a:pPr>
            <a:r>
              <a:rPr lang="de-DE" sz="2000" dirty="0"/>
              <a:t>Verkleinerungsprinzip + Invarianten</a:t>
            </a:r>
          </a:p>
          <a:p>
            <a:pPr lvl="1">
              <a:spcBef>
                <a:spcPts val="500"/>
              </a:spcBef>
            </a:pPr>
            <a:r>
              <a:rPr lang="de-DE" sz="2000" dirty="0"/>
              <a:t>Teile und Herrsche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4F08ACC5-0C12-5A40-8FF7-76A23673B596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pic>
        <p:nvPicPr>
          <p:cNvPr id="4" name="Bild 3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21621"/>
            <a:ext cx="3048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34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297" y="260350"/>
            <a:ext cx="8568183" cy="503238"/>
          </a:xfrm>
        </p:spPr>
        <p:txBody>
          <a:bodyPr/>
          <a:lstStyle/>
          <a:p>
            <a:r>
              <a:rPr lang="de-DE" dirty="0"/>
              <a:t>Wiederholung: Insertion-</a:t>
            </a:r>
            <a:r>
              <a:rPr lang="de-DE" dirty="0" err="1"/>
              <a:t>Sort</a:t>
            </a:r>
            <a:r>
              <a:rPr lang="de-DE" dirty="0"/>
              <a:t> (aufsteigend)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pic>
        <p:nvPicPr>
          <p:cNvPr id="3" name="Bild 2" descr="insertion-sor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705" y="2360292"/>
            <a:ext cx="3645940" cy="227437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Rechteck 7"/>
          <p:cNvSpPr/>
          <p:nvPr/>
        </p:nvSpPr>
        <p:spPr>
          <a:xfrm>
            <a:off x="5868144" y="1988840"/>
            <a:ext cx="792088" cy="11521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8B8E00-927D-6046-B9B8-4AB6EA49F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8" y="5157192"/>
            <a:ext cx="9144000" cy="84173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30ADFF1-8A8B-5D4F-B62B-57B53170E183}"/>
              </a:ext>
            </a:extLst>
          </p:cNvPr>
          <p:cNvGrpSpPr/>
          <p:nvPr/>
        </p:nvGrpSpPr>
        <p:grpSpPr>
          <a:xfrm>
            <a:off x="1043608" y="1264114"/>
            <a:ext cx="5200773" cy="1017404"/>
            <a:chOff x="2843808" y="2708920"/>
            <a:chExt cx="5200773" cy="1017404"/>
          </a:xfrm>
        </p:grpSpPr>
        <p:grpSp>
          <p:nvGrpSpPr>
            <p:cNvPr id="11" name="Gruppierung 12">
              <a:extLst>
                <a:ext uri="{FF2B5EF4-FFF2-40B4-BE49-F238E27FC236}">
                  <a16:creationId xmlns:a16="http://schemas.microsoft.com/office/drawing/2014/main" id="{5046EE04-DE39-F348-B1D6-59B773537674}"/>
                </a:ext>
              </a:extLst>
            </p:cNvPr>
            <p:cNvGrpSpPr/>
            <p:nvPr/>
          </p:nvGrpSpPr>
          <p:grpSpPr>
            <a:xfrm>
              <a:off x="2843808" y="2708920"/>
              <a:ext cx="5200773" cy="1008112"/>
              <a:chOff x="2843808" y="2708920"/>
              <a:chExt cx="5200773" cy="1008112"/>
            </a:xfrm>
          </p:grpSpPr>
          <p:pic>
            <p:nvPicPr>
              <p:cNvPr id="13" name="Bild 8" descr="Screen Shot 2015-04-05 at 20.09.47.png">
                <a:extLst>
                  <a:ext uri="{FF2B5EF4-FFF2-40B4-BE49-F238E27FC236}">
                    <a16:creationId xmlns:a16="http://schemas.microsoft.com/office/drawing/2014/main" id="{6B8921A5-33B9-EF4E-AF65-8458AB4589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3170" y="2708920"/>
                <a:ext cx="4401411" cy="1008112"/>
              </a:xfrm>
              <a:prstGeom prst="rect">
                <a:avLst/>
              </a:prstGeom>
            </p:spPr>
          </p:pic>
          <p:cxnSp>
            <p:nvCxnSpPr>
              <p:cNvPr id="14" name="Gerade Verbindung mit Pfeil 10">
                <a:extLst>
                  <a:ext uri="{FF2B5EF4-FFF2-40B4-BE49-F238E27FC236}">
                    <a16:creationId xmlns:a16="http://schemas.microsoft.com/office/drawing/2014/main" id="{444FD9CA-CAA1-C243-9503-F35988EED84D}"/>
                  </a:ext>
                </a:extLst>
              </p:cNvPr>
              <p:cNvCxnSpPr/>
              <p:nvPr/>
            </p:nvCxnSpPr>
            <p:spPr>
              <a:xfrm>
                <a:off x="3131840" y="2924944"/>
                <a:ext cx="50405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feld 11">
                <a:extLst>
                  <a:ext uri="{FF2B5EF4-FFF2-40B4-BE49-F238E27FC236}">
                    <a16:creationId xmlns:a16="http://schemas.microsoft.com/office/drawing/2014/main" id="{AFC08C26-60EB-F94A-B5DF-9B7EC6DBF1A3}"/>
                  </a:ext>
                </a:extLst>
              </p:cNvPr>
              <p:cNvSpPr txBox="1"/>
              <p:nvPr/>
            </p:nvSpPr>
            <p:spPr>
              <a:xfrm>
                <a:off x="2843808" y="2708920"/>
                <a:ext cx="3259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A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ADF6707-E645-CA47-9613-B43C981BBB8A}"/>
                </a:ext>
              </a:extLst>
            </p:cNvPr>
            <p:cNvSpPr txBox="1"/>
            <p:nvPr/>
          </p:nvSpPr>
          <p:spPr>
            <a:xfrm>
              <a:off x="5868144" y="3356992"/>
              <a:ext cx="24077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/>
                <a:t>j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E84E2F56-EFAA-8542-9700-10DED06E3748}"/>
              </a:ext>
            </a:extLst>
          </p:cNvPr>
          <p:cNvSpPr/>
          <p:nvPr/>
        </p:nvSpPr>
        <p:spPr>
          <a:xfrm>
            <a:off x="2915816" y="6025934"/>
            <a:ext cx="33192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de-D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T(</a:t>
            </a:r>
            <a:r>
              <a:rPr lang="de-DE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D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c</a:t>
            </a:r>
            <a:r>
              <a:rPr lang="de-DE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de-D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de-DE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5A6BED-1414-C44F-879C-2162567AD072}"/>
              </a:ext>
            </a:extLst>
          </p:cNvPr>
          <p:cNvSpPr txBox="1"/>
          <p:nvPr/>
        </p:nvSpPr>
        <p:spPr>
          <a:xfrm>
            <a:off x="179512" y="4941167"/>
            <a:ext cx="4745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2000" dirty="0"/>
              <a:t>Schlechtester Fall: A ist absteigend sortiert:</a:t>
            </a:r>
          </a:p>
        </p:txBody>
      </p:sp>
    </p:spTree>
    <p:extLst>
      <p:ext uri="{BB962C8B-B14F-4D97-AF65-F5344CB8AC3E}">
        <p14:creationId xmlns:p14="http://schemas.microsoft.com/office/powerpoint/2010/main" val="407942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350"/>
            <a:ext cx="8964487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>
                <a:solidFill>
                  <a:schemeClr val="bg1"/>
                </a:solidFill>
                <a:latin typeface="Chalkduster"/>
                <a:cs typeface="+mj-cs"/>
              </a:rPr>
              <a:t>Eine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andere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“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Idee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”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für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Sortieren</a:t>
            </a:r>
            <a:endParaRPr lang="en-US" sz="2800" dirty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395536" y="2348880"/>
            <a:ext cx="7992887" cy="39604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endParaRPr lang="de-DE" sz="2000" dirty="0">
              <a:latin typeface="Arial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124744"/>
            <a:ext cx="8301360" cy="10081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Gegeben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: a = [4, 7, 3, 5, 9, 1]</a:t>
            </a:r>
          </a:p>
          <a:p>
            <a:pPr eaLnBrk="1" hangingPunct="1">
              <a:defRPr/>
            </a:pPr>
            <a:r>
              <a:rPr lang="en-US" sz="2400" dirty="0" err="1">
                <a:solidFill>
                  <a:schemeClr val="bg1"/>
                </a:solidFill>
                <a:latin typeface="Chalkduster"/>
                <a:cs typeface="+mn-cs"/>
              </a:rPr>
              <a:t>Gesucht</a:t>
            </a:r>
            <a:r>
              <a:rPr lang="en-US" sz="2400" dirty="0">
                <a:solidFill>
                  <a:schemeClr val="bg1"/>
                </a:solidFill>
                <a:latin typeface="Chalkduster"/>
                <a:cs typeface="+mn-cs"/>
              </a:rPr>
              <a:t>: In-situ-</a:t>
            </a:r>
            <a:r>
              <a:rPr lang="en-US" sz="2400" dirty="0" err="1">
                <a:solidFill>
                  <a:schemeClr val="bg1"/>
                </a:solidFill>
                <a:latin typeface="Chalkduster"/>
                <a:cs typeface="+mn-cs"/>
              </a:rPr>
              <a:t>Sortierverfahren</a:t>
            </a:r>
            <a:endParaRPr lang="en-US" sz="2400" dirty="0">
              <a:solidFill>
                <a:schemeClr val="bg1"/>
              </a:solidFill>
              <a:latin typeface="Chalkduster"/>
              <a:cs typeface="+mn-cs"/>
            </a:endParaRPr>
          </a:p>
        </p:txBody>
      </p:sp>
      <p:pic>
        <p:nvPicPr>
          <p:cNvPr id="13" name="Bild 12" descr="selection-sor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32" y="3455466"/>
            <a:ext cx="6316672" cy="2781846"/>
          </a:xfrm>
          <a:prstGeom prst="rect">
            <a:avLst/>
          </a:prstGeom>
        </p:spPr>
      </p:pic>
      <p:grpSp>
        <p:nvGrpSpPr>
          <p:cNvPr id="2" name="Gruppierung 1"/>
          <p:cNvGrpSpPr/>
          <p:nvPr/>
        </p:nvGrpSpPr>
        <p:grpSpPr>
          <a:xfrm>
            <a:off x="2843808" y="2420888"/>
            <a:ext cx="5200773" cy="1008112"/>
            <a:chOff x="2843808" y="2420888"/>
            <a:chExt cx="5200773" cy="1008112"/>
          </a:xfrm>
        </p:grpSpPr>
        <p:pic>
          <p:nvPicPr>
            <p:cNvPr id="9" name="Bild 8" descr="Screen Shot 2015-04-05 at 20.09.47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3170" y="2420888"/>
              <a:ext cx="4401411" cy="1008112"/>
            </a:xfrm>
            <a:prstGeom prst="rect">
              <a:avLst/>
            </a:prstGeom>
          </p:spPr>
        </p:pic>
        <p:cxnSp>
          <p:nvCxnSpPr>
            <p:cNvPr id="11" name="Gerade Verbindung mit Pfeil 10"/>
            <p:cNvCxnSpPr/>
            <p:nvPr/>
          </p:nvCxnSpPr>
          <p:spPr>
            <a:xfrm>
              <a:off x="3131840" y="2708920"/>
              <a:ext cx="5040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feld 11"/>
            <p:cNvSpPr txBox="1"/>
            <p:nvPr/>
          </p:nvSpPr>
          <p:spPr>
            <a:xfrm>
              <a:off x="2843808" y="2492896"/>
              <a:ext cx="3259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9095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Sortieren durch Auswählen (</a:t>
            </a:r>
            <a:r>
              <a:rPr lang="de-DE" dirty="0" err="1"/>
              <a:t>Selection-Sort</a:t>
            </a:r>
            <a:r>
              <a:rPr lang="de-DE" dirty="0"/>
              <a:t>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Gleiches </a:t>
            </a:r>
            <a:r>
              <a:rPr lang="de-DE" b="1" dirty="0"/>
              <a:t>Entwurfsmuster: Verkleinerungsprinzip</a:t>
            </a:r>
          </a:p>
          <a:p>
            <a:r>
              <a:rPr lang="de-DE" dirty="0"/>
              <a:t>Aufwand im </a:t>
            </a:r>
            <a:r>
              <a:rPr lang="de-DE" b="1" dirty="0"/>
              <a:t>schlechtesten Fall</a:t>
            </a:r>
            <a:r>
              <a:rPr lang="de-DE" dirty="0"/>
              <a:t>? </a:t>
            </a:r>
          </a:p>
          <a:p>
            <a:pPr lvl="1"/>
            <a:r>
              <a:rPr lang="de-DE" dirty="0"/>
              <a:t>T(</a:t>
            </a:r>
            <a:r>
              <a:rPr lang="de-DE" dirty="0" err="1"/>
              <a:t>n</a:t>
            </a:r>
            <a:r>
              <a:rPr lang="de-DE" dirty="0"/>
              <a:t>) = c</a:t>
            </a:r>
            <a:r>
              <a:rPr lang="de-DE" baseline="-25000" dirty="0"/>
              <a:t>1</a:t>
            </a:r>
            <a:r>
              <a:rPr lang="de-DE" dirty="0"/>
              <a:t>n</a:t>
            </a:r>
            <a:r>
              <a:rPr lang="de-DE" baseline="30000" dirty="0"/>
              <a:t>2 </a:t>
            </a:r>
            <a:r>
              <a:rPr lang="de-DE" dirty="0"/>
              <a:t>+ …</a:t>
            </a:r>
          </a:p>
          <a:p>
            <a:r>
              <a:rPr lang="de-DE" dirty="0"/>
              <a:t>Aufwand im </a:t>
            </a:r>
            <a:r>
              <a:rPr lang="de-DE" b="1" dirty="0"/>
              <a:t>besten Fall</a:t>
            </a:r>
            <a:r>
              <a:rPr lang="de-DE" dirty="0"/>
              <a:t>? </a:t>
            </a:r>
          </a:p>
          <a:p>
            <a:pPr marL="742950" lvl="2" indent="-342900"/>
            <a:r>
              <a:rPr lang="de-DE" sz="2400" dirty="0"/>
              <a:t>T(</a:t>
            </a:r>
            <a:r>
              <a:rPr lang="de-DE" sz="2400" dirty="0" err="1"/>
              <a:t>n</a:t>
            </a:r>
            <a:r>
              <a:rPr lang="de-DE" sz="2400" dirty="0"/>
              <a:t>) = c</a:t>
            </a:r>
            <a:r>
              <a:rPr lang="de-DE" sz="2400" baseline="-25000" dirty="0"/>
              <a:t>2</a:t>
            </a:r>
            <a:r>
              <a:rPr lang="de-DE" sz="2400" dirty="0"/>
              <a:t>n</a:t>
            </a:r>
            <a:r>
              <a:rPr lang="de-DE" sz="2400" baseline="30000" dirty="0"/>
              <a:t>2</a:t>
            </a:r>
            <a:r>
              <a:rPr lang="de-DE" sz="2400" dirty="0"/>
              <a:t> + …</a:t>
            </a:r>
          </a:p>
          <a:p>
            <a:r>
              <a:rPr lang="de-DE" dirty="0"/>
              <a:t>Sortieren durch Auswählen scheint also noch schlechter zu sein als Sortieren durch Einfügen !</a:t>
            </a:r>
          </a:p>
          <a:p>
            <a:r>
              <a:rPr lang="de-DE" dirty="0"/>
              <a:t>Kann sich jemand eine Situation vorstellen, in der man trotzdem zu Sortieren durch Auswählen greift?</a:t>
            </a:r>
          </a:p>
          <a:p>
            <a:pPr lvl="1"/>
            <a:r>
              <a:rPr lang="de-DE" dirty="0"/>
              <a:t>Was passiert, wenn die Elemente sehr groß sind?</a:t>
            </a:r>
          </a:p>
          <a:p>
            <a:pPr lvl="1"/>
            <a:r>
              <a:rPr lang="de-DE" dirty="0"/>
              <a:t>Verschiebungen sind aufwendig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grpSp>
        <p:nvGrpSpPr>
          <p:cNvPr id="5" name="Gruppierung 1">
            <a:extLst>
              <a:ext uri="{FF2B5EF4-FFF2-40B4-BE49-F238E27FC236}">
                <a16:creationId xmlns:a16="http://schemas.microsoft.com/office/drawing/2014/main" id="{8B30CDC0-498C-BB45-8675-47249612AAF3}"/>
              </a:ext>
            </a:extLst>
          </p:cNvPr>
          <p:cNvGrpSpPr/>
          <p:nvPr/>
        </p:nvGrpSpPr>
        <p:grpSpPr>
          <a:xfrm>
            <a:off x="4788024" y="2420888"/>
            <a:ext cx="3616597" cy="701037"/>
            <a:chOff x="2843808" y="2420888"/>
            <a:chExt cx="5200773" cy="1008112"/>
          </a:xfrm>
        </p:grpSpPr>
        <p:pic>
          <p:nvPicPr>
            <p:cNvPr id="6" name="Bild 8" descr="Screen Shot 2015-04-05 at 20.09.47.png">
              <a:extLst>
                <a:ext uri="{FF2B5EF4-FFF2-40B4-BE49-F238E27FC236}">
                  <a16:creationId xmlns:a16="http://schemas.microsoft.com/office/drawing/2014/main" id="{C1F7D36E-CF91-CF4E-B90F-061047C99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3170" y="2420888"/>
              <a:ext cx="4401411" cy="1008112"/>
            </a:xfrm>
            <a:prstGeom prst="rect">
              <a:avLst/>
            </a:prstGeom>
          </p:spPr>
        </p:pic>
        <p:cxnSp>
          <p:nvCxnSpPr>
            <p:cNvPr id="7" name="Gerade Verbindung mit Pfeil 10">
              <a:extLst>
                <a:ext uri="{FF2B5EF4-FFF2-40B4-BE49-F238E27FC236}">
                  <a16:creationId xmlns:a16="http://schemas.microsoft.com/office/drawing/2014/main" id="{0981EF31-BEA3-EB4E-86D5-DDED8B54BAE3}"/>
                </a:ext>
              </a:extLst>
            </p:cNvPr>
            <p:cNvCxnSpPr/>
            <p:nvPr/>
          </p:nvCxnSpPr>
          <p:spPr>
            <a:xfrm>
              <a:off x="3131840" y="2708920"/>
              <a:ext cx="5040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feld 11">
              <a:extLst>
                <a:ext uri="{FF2B5EF4-FFF2-40B4-BE49-F238E27FC236}">
                  <a16:creationId xmlns:a16="http://schemas.microsoft.com/office/drawing/2014/main" id="{944B7142-F79E-8C44-A5D9-00B59F3795A6}"/>
                </a:ext>
              </a:extLst>
            </p:cNvPr>
            <p:cNvSpPr txBox="1"/>
            <p:nvPr/>
          </p:nvSpPr>
          <p:spPr>
            <a:xfrm>
              <a:off x="2843808" y="2492896"/>
              <a:ext cx="3259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67323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Vergleich der beiden Algorithmen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Anzahl Vergleiche?</a:t>
            </a:r>
          </a:p>
          <a:p>
            <a:r>
              <a:rPr lang="de-DE" dirty="0"/>
              <a:t>Anzahl Zuweisungen?</a:t>
            </a:r>
          </a:p>
          <a:p>
            <a:r>
              <a:rPr lang="de-DE" dirty="0"/>
              <a:t>Berechnungen?</a:t>
            </a:r>
          </a:p>
          <a:p>
            <a:endParaRPr lang="de-DE" dirty="0"/>
          </a:p>
          <a:p>
            <a:r>
              <a:rPr lang="de-DE" dirty="0"/>
              <a:t>Was passiert, wenn die Eingabe immer weiter wächst?</a:t>
            </a:r>
          </a:p>
          <a:p>
            <a:pPr lvl="1"/>
            <a:r>
              <a:rPr lang="de-DE" dirty="0" err="1">
                <a:latin typeface="Times"/>
                <a:cs typeface="Times"/>
              </a:rPr>
              <a:t>n</a:t>
            </a:r>
            <a:r>
              <a:rPr lang="de-DE" dirty="0"/>
              <a:t> ⟼ ∞</a:t>
            </a:r>
          </a:p>
          <a:p>
            <a:r>
              <a:rPr lang="de-DE" dirty="0"/>
              <a:t>Asymptotische Komplexität eines Algorithmus</a:t>
            </a:r>
          </a:p>
          <a:p>
            <a:r>
              <a:rPr lang="de-DE" dirty="0"/>
              <a:t>Die Konstanten </a:t>
            </a:r>
            <a:r>
              <a:rPr lang="de-DE" dirty="0">
                <a:latin typeface="Times"/>
                <a:cs typeface="Times"/>
              </a:rPr>
              <a:t>c</a:t>
            </a:r>
            <a:r>
              <a:rPr lang="de-DE" baseline="-25000" dirty="0">
                <a:latin typeface="Times"/>
                <a:cs typeface="Times"/>
              </a:rPr>
              <a:t>i</a:t>
            </a:r>
            <a:r>
              <a:rPr lang="de-DE" dirty="0"/>
              <a:t> sind nicht dominierend</a:t>
            </a:r>
          </a:p>
          <a:p>
            <a:r>
              <a:rPr lang="de-DE" dirty="0"/>
              <a:t>Lohnt es sich, die Konstanten zu bestimmen?</a:t>
            </a:r>
          </a:p>
          <a:p>
            <a:r>
              <a:rPr lang="de-DE" dirty="0"/>
              <a:t>Sind die beiden Algorithmen substantiell verschieden?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484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647061" y="5955516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Quadratischer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Aufwand</a:t>
            </a:r>
            <a:endParaRPr lang="en-US" sz="2800" dirty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395536" y="2348880"/>
            <a:ext cx="7992887" cy="39604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endParaRPr lang="de-DE" sz="2000" dirty="0">
              <a:latin typeface="Arial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124744"/>
            <a:ext cx="8301360" cy="10081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Algorithmus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1: g</a:t>
            </a:r>
            <a:r>
              <a:rPr lang="en-US" sz="2400" baseline="-25000" dirty="0">
                <a:solidFill>
                  <a:schemeClr val="bg1"/>
                </a:solidFill>
                <a:latin typeface="Chalkduster"/>
              </a:rPr>
              <a:t>1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(n) = b</a:t>
            </a:r>
            <a:r>
              <a:rPr lang="en-US" sz="2400" baseline="-25000" dirty="0">
                <a:solidFill>
                  <a:schemeClr val="bg1"/>
                </a:solidFill>
                <a:latin typeface="Chalkduster"/>
              </a:rPr>
              <a:t>1 + 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c</a:t>
            </a:r>
            <a:r>
              <a:rPr lang="en-US" sz="2400" baseline="-25000" dirty="0">
                <a:solidFill>
                  <a:schemeClr val="bg1"/>
                </a:solidFill>
                <a:latin typeface="Chalkduster"/>
              </a:rPr>
              <a:t>1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* n</a:t>
            </a:r>
            <a:r>
              <a:rPr lang="en-US" sz="2400" baseline="30000" dirty="0">
                <a:solidFill>
                  <a:schemeClr val="bg1"/>
                </a:solidFill>
                <a:latin typeface="Chalkduster"/>
              </a:rPr>
              <a:t>2</a:t>
            </a:r>
          </a:p>
          <a:p>
            <a:pPr eaLnBrk="1" hangingPunct="1">
              <a:defRPr/>
            </a:pP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Algorithmus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2: g</a:t>
            </a:r>
            <a:r>
              <a:rPr lang="en-US" sz="2400" baseline="-25000" dirty="0">
                <a:solidFill>
                  <a:schemeClr val="bg1"/>
                </a:solidFill>
                <a:latin typeface="Chalkduster"/>
              </a:rPr>
              <a:t>2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(n) = b</a:t>
            </a:r>
            <a:r>
              <a:rPr lang="en-US" sz="2400" baseline="-25000" dirty="0">
                <a:solidFill>
                  <a:schemeClr val="bg1"/>
                </a:solidFill>
                <a:latin typeface="Chalkduster"/>
              </a:rPr>
              <a:t>2 + 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c</a:t>
            </a:r>
            <a:r>
              <a:rPr lang="en-US" sz="2400" baseline="-25000" dirty="0">
                <a:solidFill>
                  <a:schemeClr val="bg1"/>
                </a:solidFill>
                <a:latin typeface="Chalkduster"/>
              </a:rPr>
              <a:t>2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* n</a:t>
            </a:r>
            <a:r>
              <a:rPr lang="en-US" sz="2400" baseline="30000" dirty="0">
                <a:solidFill>
                  <a:schemeClr val="bg1"/>
                </a:solidFill>
                <a:latin typeface="Chalkduster"/>
              </a:rPr>
              <a:t>2</a:t>
            </a:r>
          </a:p>
        </p:txBody>
      </p:sp>
      <p:cxnSp>
        <p:nvCxnSpPr>
          <p:cNvPr id="4" name="Gerade Verbindung mit Pfeil 3"/>
          <p:cNvCxnSpPr/>
          <p:nvPr/>
        </p:nvCxnSpPr>
        <p:spPr>
          <a:xfrm>
            <a:off x="1403648" y="5939988"/>
            <a:ext cx="5616624" cy="0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H="1" flipV="1">
            <a:off x="1547664" y="2915652"/>
            <a:ext cx="8384" cy="3176736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7092280" y="579597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n</a:t>
            </a:r>
            <a:endParaRPr lang="de-DE" dirty="0"/>
          </a:p>
        </p:txBody>
      </p:sp>
      <p:sp>
        <p:nvSpPr>
          <p:cNvPr id="20" name="Freihandform 19"/>
          <p:cNvSpPr/>
          <p:nvPr/>
        </p:nvSpPr>
        <p:spPr>
          <a:xfrm>
            <a:off x="1564911" y="2411596"/>
            <a:ext cx="4807289" cy="3204716"/>
          </a:xfrm>
          <a:custGeom>
            <a:avLst/>
            <a:gdLst>
              <a:gd name="connsiteX0" fmla="*/ 0 w 4663273"/>
              <a:gd name="connsiteY0" fmla="*/ 3060700 h 3060700"/>
              <a:gd name="connsiteX1" fmla="*/ 1308100 w 4663273"/>
              <a:gd name="connsiteY1" fmla="*/ 2946400 h 3060700"/>
              <a:gd name="connsiteX2" fmla="*/ 2362200 w 4663273"/>
              <a:gd name="connsiteY2" fmla="*/ 2628900 h 3060700"/>
              <a:gd name="connsiteX3" fmla="*/ 3352800 w 4663273"/>
              <a:gd name="connsiteY3" fmla="*/ 2095500 h 3060700"/>
              <a:gd name="connsiteX4" fmla="*/ 4241800 w 4663273"/>
              <a:gd name="connsiteY4" fmla="*/ 1143000 h 3060700"/>
              <a:gd name="connsiteX5" fmla="*/ 4610100 w 4663273"/>
              <a:gd name="connsiteY5" fmla="*/ 241300 h 3060700"/>
              <a:gd name="connsiteX6" fmla="*/ 4660900 w 4663273"/>
              <a:gd name="connsiteY6" fmla="*/ 0 h 30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3273" h="3060700">
                <a:moveTo>
                  <a:pt x="0" y="3060700"/>
                </a:moveTo>
                <a:cubicBezTo>
                  <a:pt x="457200" y="3039533"/>
                  <a:pt x="914400" y="3018367"/>
                  <a:pt x="1308100" y="2946400"/>
                </a:cubicBezTo>
                <a:cubicBezTo>
                  <a:pt x="1701800" y="2874433"/>
                  <a:pt x="2021417" y="2770717"/>
                  <a:pt x="2362200" y="2628900"/>
                </a:cubicBezTo>
                <a:cubicBezTo>
                  <a:pt x="2702983" y="2487083"/>
                  <a:pt x="3039533" y="2343150"/>
                  <a:pt x="3352800" y="2095500"/>
                </a:cubicBezTo>
                <a:cubicBezTo>
                  <a:pt x="3666067" y="1847850"/>
                  <a:pt x="4032250" y="1452033"/>
                  <a:pt x="4241800" y="1143000"/>
                </a:cubicBezTo>
                <a:cubicBezTo>
                  <a:pt x="4451350" y="833967"/>
                  <a:pt x="4540250" y="431800"/>
                  <a:pt x="4610100" y="241300"/>
                </a:cubicBezTo>
                <a:cubicBezTo>
                  <a:pt x="4679950" y="50800"/>
                  <a:pt x="4660900" y="0"/>
                  <a:pt x="4660900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Freihandform 22"/>
          <p:cNvSpPr/>
          <p:nvPr/>
        </p:nvSpPr>
        <p:spPr>
          <a:xfrm>
            <a:off x="1547664" y="2411596"/>
            <a:ext cx="5328592" cy="3024336"/>
          </a:xfrm>
          <a:custGeom>
            <a:avLst/>
            <a:gdLst>
              <a:gd name="connsiteX0" fmla="*/ 0 w 4663273"/>
              <a:gd name="connsiteY0" fmla="*/ 3060700 h 3060700"/>
              <a:gd name="connsiteX1" fmla="*/ 1308100 w 4663273"/>
              <a:gd name="connsiteY1" fmla="*/ 2946400 h 3060700"/>
              <a:gd name="connsiteX2" fmla="*/ 2362200 w 4663273"/>
              <a:gd name="connsiteY2" fmla="*/ 2628900 h 3060700"/>
              <a:gd name="connsiteX3" fmla="*/ 3352800 w 4663273"/>
              <a:gd name="connsiteY3" fmla="*/ 2095500 h 3060700"/>
              <a:gd name="connsiteX4" fmla="*/ 4241800 w 4663273"/>
              <a:gd name="connsiteY4" fmla="*/ 1143000 h 3060700"/>
              <a:gd name="connsiteX5" fmla="*/ 4610100 w 4663273"/>
              <a:gd name="connsiteY5" fmla="*/ 241300 h 3060700"/>
              <a:gd name="connsiteX6" fmla="*/ 4660900 w 4663273"/>
              <a:gd name="connsiteY6" fmla="*/ 0 h 30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3273" h="3060700">
                <a:moveTo>
                  <a:pt x="0" y="3060700"/>
                </a:moveTo>
                <a:cubicBezTo>
                  <a:pt x="457200" y="3039533"/>
                  <a:pt x="914400" y="3018367"/>
                  <a:pt x="1308100" y="2946400"/>
                </a:cubicBezTo>
                <a:cubicBezTo>
                  <a:pt x="1701800" y="2874433"/>
                  <a:pt x="2021417" y="2770717"/>
                  <a:pt x="2362200" y="2628900"/>
                </a:cubicBezTo>
                <a:cubicBezTo>
                  <a:pt x="2702983" y="2487083"/>
                  <a:pt x="3039533" y="2343150"/>
                  <a:pt x="3352800" y="2095500"/>
                </a:cubicBezTo>
                <a:cubicBezTo>
                  <a:pt x="3666067" y="1847850"/>
                  <a:pt x="4032250" y="1452033"/>
                  <a:pt x="4241800" y="1143000"/>
                </a:cubicBezTo>
                <a:cubicBezTo>
                  <a:pt x="4451350" y="833967"/>
                  <a:pt x="4540250" y="431800"/>
                  <a:pt x="4610100" y="241300"/>
                </a:cubicBezTo>
                <a:cubicBezTo>
                  <a:pt x="4679950" y="50800"/>
                  <a:pt x="4660900" y="0"/>
                  <a:pt x="4660900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reihandform 23"/>
          <p:cNvSpPr/>
          <p:nvPr/>
        </p:nvSpPr>
        <p:spPr>
          <a:xfrm>
            <a:off x="1573295" y="2420888"/>
            <a:ext cx="3286737" cy="3491840"/>
          </a:xfrm>
          <a:custGeom>
            <a:avLst/>
            <a:gdLst>
              <a:gd name="connsiteX0" fmla="*/ 0 w 4663273"/>
              <a:gd name="connsiteY0" fmla="*/ 3060700 h 3060700"/>
              <a:gd name="connsiteX1" fmla="*/ 1308100 w 4663273"/>
              <a:gd name="connsiteY1" fmla="*/ 2946400 h 3060700"/>
              <a:gd name="connsiteX2" fmla="*/ 2362200 w 4663273"/>
              <a:gd name="connsiteY2" fmla="*/ 2628900 h 3060700"/>
              <a:gd name="connsiteX3" fmla="*/ 3352800 w 4663273"/>
              <a:gd name="connsiteY3" fmla="*/ 2095500 h 3060700"/>
              <a:gd name="connsiteX4" fmla="*/ 4241800 w 4663273"/>
              <a:gd name="connsiteY4" fmla="*/ 1143000 h 3060700"/>
              <a:gd name="connsiteX5" fmla="*/ 4610100 w 4663273"/>
              <a:gd name="connsiteY5" fmla="*/ 241300 h 3060700"/>
              <a:gd name="connsiteX6" fmla="*/ 4660900 w 4663273"/>
              <a:gd name="connsiteY6" fmla="*/ 0 h 30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3273" h="3060700">
                <a:moveTo>
                  <a:pt x="0" y="3060700"/>
                </a:moveTo>
                <a:cubicBezTo>
                  <a:pt x="457200" y="3039533"/>
                  <a:pt x="914400" y="3018367"/>
                  <a:pt x="1308100" y="2946400"/>
                </a:cubicBezTo>
                <a:cubicBezTo>
                  <a:pt x="1701800" y="2874433"/>
                  <a:pt x="2021417" y="2770717"/>
                  <a:pt x="2362200" y="2628900"/>
                </a:cubicBezTo>
                <a:cubicBezTo>
                  <a:pt x="2702983" y="2487083"/>
                  <a:pt x="3039533" y="2343150"/>
                  <a:pt x="3352800" y="2095500"/>
                </a:cubicBezTo>
                <a:cubicBezTo>
                  <a:pt x="3666067" y="1847850"/>
                  <a:pt x="4032250" y="1452033"/>
                  <a:pt x="4241800" y="1143000"/>
                </a:cubicBezTo>
                <a:cubicBezTo>
                  <a:pt x="4451350" y="833967"/>
                  <a:pt x="4540250" y="431800"/>
                  <a:pt x="4610100" y="241300"/>
                </a:cubicBezTo>
                <a:cubicBezTo>
                  <a:pt x="4679950" y="50800"/>
                  <a:pt x="4660900" y="0"/>
                  <a:pt x="4660900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2" name="Gerade Verbindung 21"/>
          <p:cNvCxnSpPr/>
          <p:nvPr/>
        </p:nvCxnSpPr>
        <p:spPr>
          <a:xfrm>
            <a:off x="3563888" y="4643844"/>
            <a:ext cx="0" cy="136815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3419872" y="593998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</a:t>
            </a:r>
            <a:r>
              <a:rPr lang="de-DE" baseline="-25000" dirty="0"/>
              <a:t>0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539552" y="305037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Laufzeit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267586" y="2618328"/>
            <a:ext cx="392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</a:t>
            </a:r>
            <a:r>
              <a:rPr lang="de-DE" baseline="-25000" dirty="0"/>
              <a:t>1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876256" y="2411596"/>
            <a:ext cx="392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</a:t>
            </a:r>
            <a:r>
              <a:rPr lang="de-DE" baseline="-25000" dirty="0"/>
              <a:t>2</a:t>
            </a:r>
          </a:p>
        </p:txBody>
      </p:sp>
      <p:sp>
        <p:nvSpPr>
          <p:cNvPr id="3" name="Rechteck 2"/>
          <p:cNvSpPr/>
          <p:nvPr/>
        </p:nvSpPr>
        <p:spPr>
          <a:xfrm>
            <a:off x="3995936" y="2708920"/>
            <a:ext cx="700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latin typeface="Chalkduster"/>
              </a:rPr>
              <a:t>c n</a:t>
            </a:r>
            <a:r>
              <a:rPr lang="en-US" baseline="30000" dirty="0">
                <a:solidFill>
                  <a:srgbClr val="FF0000"/>
                </a:solidFill>
                <a:latin typeface="Chalkduster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62466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20" grpId="0" animBg="1"/>
      <p:bldP spid="23" grpId="0" animBg="1"/>
      <p:bldP spid="24" grpId="1" animBg="1"/>
      <p:bldP spid="27" grpId="0"/>
      <p:bldP spid="29" grpId="0"/>
      <p:bldP spid="2" grpId="0"/>
      <p:bldP spid="17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Oberer „Deckel“: O-Notation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Charakterisierung von Algorithmen </a:t>
            </a:r>
            <a:br>
              <a:rPr lang="de-DE" dirty="0"/>
            </a:br>
            <a:r>
              <a:rPr lang="de-DE" dirty="0"/>
              <a:t>durch Menge von Funktionen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Sei f(</a:t>
            </a:r>
            <a:r>
              <a:rPr lang="de-DE" dirty="0" err="1"/>
              <a:t>n</a:t>
            </a:r>
            <a:r>
              <a:rPr lang="de-DE" dirty="0"/>
              <a:t>) = n</a:t>
            </a:r>
            <a:r>
              <a:rPr lang="de-DE" baseline="30000" dirty="0"/>
              <a:t>2</a:t>
            </a:r>
          </a:p>
          <a:p>
            <a:r>
              <a:rPr lang="de-DE" dirty="0"/>
              <a:t>g</a:t>
            </a:r>
            <a:r>
              <a:rPr lang="de-DE" baseline="-25000" dirty="0"/>
              <a:t>1</a:t>
            </a:r>
            <a:r>
              <a:rPr lang="de-DE" dirty="0"/>
              <a:t> ∈ O(n</a:t>
            </a:r>
            <a:r>
              <a:rPr lang="de-DE" baseline="30000" dirty="0"/>
              <a:t>2</a:t>
            </a:r>
            <a:r>
              <a:rPr lang="de-DE" dirty="0"/>
              <a:t>)</a:t>
            </a:r>
          </a:p>
          <a:p>
            <a:r>
              <a:rPr lang="de-DE" dirty="0"/>
              <a:t>g</a:t>
            </a:r>
            <a:r>
              <a:rPr lang="de-DE" baseline="-25000" dirty="0"/>
              <a:t>2</a:t>
            </a:r>
            <a:r>
              <a:rPr lang="de-DE" dirty="0"/>
              <a:t> ∈ O(n</a:t>
            </a:r>
            <a:r>
              <a:rPr lang="de-DE" baseline="30000" dirty="0"/>
              <a:t>2</a:t>
            </a:r>
            <a:r>
              <a:rPr lang="de-DE" dirty="0"/>
              <a:t>)</a:t>
            </a:r>
          </a:p>
          <a:p>
            <a:r>
              <a:rPr lang="de-DE" dirty="0"/>
              <a:t>g</a:t>
            </a:r>
            <a:r>
              <a:rPr lang="de-DE" baseline="-25000" dirty="0"/>
              <a:t>1</a:t>
            </a:r>
            <a:r>
              <a:rPr lang="de-DE" dirty="0"/>
              <a:t> und g</a:t>
            </a:r>
            <a:r>
              <a:rPr lang="de-DE" baseline="-25000" dirty="0"/>
              <a:t>2</a:t>
            </a:r>
            <a:r>
              <a:rPr lang="de-DE" dirty="0"/>
              <a:t> sind „von der gleichen Art“</a:t>
            </a:r>
          </a:p>
          <a:p>
            <a:r>
              <a:rPr lang="de-DE" dirty="0"/>
              <a:t>O( f(</a:t>
            </a:r>
            <a:r>
              <a:rPr lang="de-DE" dirty="0" err="1"/>
              <a:t>n</a:t>
            </a:r>
            <a:r>
              <a:rPr lang="de-DE" dirty="0"/>
              <a:t>) ) definiert „Klasse“ von Funktionen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123728" y="5229200"/>
            <a:ext cx="48965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Erstmals vom deutschen Zahlentheoretiker Paul Bachmann in der </a:t>
            </a:r>
            <a:r>
              <a:rPr lang="de-DE" sz="1200" b="1" dirty="0">
                <a:solidFill>
                  <a:srgbClr val="FF0000"/>
                </a:solidFill>
              </a:rPr>
              <a:t>1894</a:t>
            </a:r>
            <a:r>
              <a:rPr lang="de-DE" sz="1200" dirty="0">
                <a:solidFill>
                  <a:srgbClr val="0000FF"/>
                </a:solidFill>
              </a:rPr>
              <a:t> erschienenen zweiten Auflage seines Buchs Analytische Zahlentheorie verwendet. Verwendet auch vom deutschen Zahlentheoretiker Edmund Landauer, daher auch Landau-Notation genannt (</a:t>
            </a:r>
            <a:r>
              <a:rPr lang="de-DE" sz="1200" b="1" dirty="0">
                <a:solidFill>
                  <a:srgbClr val="FF0000"/>
                </a:solidFill>
              </a:rPr>
              <a:t>1909</a:t>
            </a:r>
            <a:r>
              <a:rPr lang="de-DE" sz="1200" dirty="0">
                <a:solidFill>
                  <a:srgbClr val="0000FF"/>
                </a:solidFill>
              </a:rPr>
              <a:t>) [Wikipedia 2015]</a:t>
            </a:r>
          </a:p>
          <a:p>
            <a:endParaRPr lang="de-DE" sz="1200" dirty="0">
              <a:solidFill>
                <a:srgbClr val="0000FF"/>
              </a:solidFill>
            </a:endParaRPr>
          </a:p>
          <a:p>
            <a:r>
              <a:rPr lang="de-DE" sz="1200" dirty="0">
                <a:solidFill>
                  <a:srgbClr val="0000FF"/>
                </a:solidFill>
              </a:rPr>
              <a:t>In der Informatik populär gemacht durch Donald Knuth, In: The Art of Computer </a:t>
            </a:r>
            <a:r>
              <a:rPr lang="de-DE" sz="1200" dirty="0" err="1">
                <a:solidFill>
                  <a:srgbClr val="0000FF"/>
                </a:solidFill>
              </a:rPr>
              <a:t>Programming</a:t>
            </a:r>
            <a:r>
              <a:rPr lang="de-DE" sz="1200" dirty="0">
                <a:solidFill>
                  <a:srgbClr val="0000FF"/>
                </a:solidFill>
              </a:rPr>
              <a:t>: Fundamental </a:t>
            </a:r>
            <a:r>
              <a:rPr lang="de-DE" sz="1200" dirty="0" err="1">
                <a:solidFill>
                  <a:srgbClr val="0000FF"/>
                </a:solidFill>
              </a:rPr>
              <a:t>Algorithms</a:t>
            </a:r>
            <a:r>
              <a:rPr lang="de-DE" sz="1200" dirty="0">
                <a:solidFill>
                  <a:srgbClr val="0000FF"/>
                </a:solidFill>
              </a:rPr>
              <a:t>, Addison-Wesley, </a:t>
            </a:r>
            <a:r>
              <a:rPr lang="de-DE" sz="1200" b="1" dirty="0">
                <a:solidFill>
                  <a:srgbClr val="FF0000"/>
                </a:solidFill>
              </a:rPr>
              <a:t>1968</a:t>
            </a:r>
          </a:p>
        </p:txBody>
      </p:sp>
      <p:pic>
        <p:nvPicPr>
          <p:cNvPr id="7" name="Bild 6" descr="o-no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74742"/>
            <a:ext cx="8064896" cy="24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49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910B6-9F19-BC49-A108-8F0C21FBD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O-Notation: O(n</a:t>
            </a:r>
            <a:r>
              <a:rPr lang="de-DE" baseline="30000" dirty="0"/>
              <a:t>2</a:t>
            </a:r>
            <a:r>
              <a:rPr lang="de-DE" dirty="0"/>
              <a:t>) = O(n</a:t>
            </a:r>
            <a:r>
              <a:rPr lang="de-DE" baseline="30000" dirty="0"/>
              <a:t>2</a:t>
            </a:r>
            <a:r>
              <a:rPr lang="de-DE" dirty="0"/>
              <a:t> + 2n)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1FB561-D8B8-FA46-9737-08E3BA999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E80427B-159F-E740-B054-E419CC1CDE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875" y="1196975"/>
            <a:ext cx="8034250" cy="4968875"/>
          </a:xfrm>
        </p:spPr>
      </p:pic>
    </p:spTree>
    <p:extLst>
      <p:ext uri="{BB962C8B-B14F-4D97-AF65-F5344CB8AC3E}">
        <p14:creationId xmlns:p14="http://schemas.microsoft.com/office/powerpoint/2010/main" val="1058634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O-Notation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r>
              <a:rPr lang="de-DE" dirty="0"/>
              <a:t>Quadratischer Aufwand: O(n</a:t>
            </a:r>
            <a:r>
              <a:rPr lang="de-DE" baseline="30000" dirty="0"/>
              <a:t>2</a:t>
            </a:r>
            <a:r>
              <a:rPr lang="de-DE" dirty="0"/>
              <a:t>)</a:t>
            </a:r>
          </a:p>
          <a:p>
            <a:r>
              <a:rPr lang="de-DE" dirty="0"/>
              <a:t>Linearer Aufwand: O(</a:t>
            </a:r>
            <a:r>
              <a:rPr lang="de-DE" dirty="0" err="1"/>
              <a:t>n</a:t>
            </a:r>
            <a:r>
              <a:rPr lang="de-DE" dirty="0"/>
              <a:t>)</a:t>
            </a:r>
          </a:p>
          <a:p>
            <a:r>
              <a:rPr lang="de-DE" dirty="0"/>
              <a:t>Konstanter Aufwand: O(1)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pic>
        <p:nvPicPr>
          <p:cNvPr id="5" name="Bild 4" descr="o-no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54662"/>
            <a:ext cx="8064896" cy="24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58096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1416</TotalTime>
  <Words>953</Words>
  <Application>Microsoft Macintosh PowerPoint</Application>
  <PresentationFormat>On-screen Show (4:3)</PresentationFormat>
  <Paragraphs>151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Chalkduster</vt:lpstr>
      <vt:lpstr>Myriad Pro</vt:lpstr>
      <vt:lpstr>Times</vt:lpstr>
      <vt:lpstr>Times New Roman</vt:lpstr>
      <vt:lpstr>Wingdings</vt:lpstr>
      <vt:lpstr>7_Standarddesign</vt:lpstr>
      <vt:lpstr>Algorithmen und Datenstrukturen</vt:lpstr>
      <vt:lpstr>Wiederholung: Insertion-Sort (aufsteigend)</vt:lpstr>
      <vt:lpstr>Eine andere “Idee” für Sortieren</vt:lpstr>
      <vt:lpstr>Sortieren durch Auswählen (Selection-Sort)</vt:lpstr>
      <vt:lpstr>Vergleich der beiden Algorithmen</vt:lpstr>
      <vt:lpstr>Quadratischer Aufwand</vt:lpstr>
      <vt:lpstr>Oberer „Deckel“: O-Notation</vt:lpstr>
      <vt:lpstr>O-Notation: O(n2) = O(n2 + 2n)</vt:lpstr>
      <vt:lpstr>O-Notation</vt:lpstr>
      <vt:lpstr>Laufzeiten</vt:lpstr>
      <vt:lpstr>Verfeinerung: Lernziele</vt:lpstr>
      <vt:lpstr>Das In-situ-Sortierproblem</vt:lpstr>
      <vt:lpstr>Idee: Teile und Herrsche</vt:lpstr>
      <vt:lpstr>Analyse der Merge-Sort-Idee</vt:lpstr>
      <vt:lpstr>Analyse von Merge-Sort</vt:lpstr>
      <vt:lpstr>Iterative Expansion</vt:lpstr>
      <vt:lpstr>Verständnis für n log n erwerben</vt:lpstr>
      <vt:lpstr>n2 vs. n log n</vt:lpstr>
      <vt:lpstr>Zusammenfassung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1006</cp:revision>
  <cp:lastPrinted>2016-04-08T09:04:15Z</cp:lastPrinted>
  <dcterms:created xsi:type="dcterms:W3CDTF">2010-04-27T12:26:40Z</dcterms:created>
  <dcterms:modified xsi:type="dcterms:W3CDTF">2020-04-01T10:40:28Z</dcterms:modified>
</cp:coreProperties>
</file>