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73" r:id="rId2"/>
    <p:sldId id="600" r:id="rId3"/>
    <p:sldId id="530" r:id="rId4"/>
    <p:sldId id="531" r:id="rId5"/>
    <p:sldId id="532" r:id="rId6"/>
    <p:sldId id="533" r:id="rId7"/>
    <p:sldId id="534" r:id="rId8"/>
    <p:sldId id="535" r:id="rId9"/>
    <p:sldId id="536" r:id="rId10"/>
    <p:sldId id="537" r:id="rId11"/>
    <p:sldId id="538" r:id="rId12"/>
    <p:sldId id="543" r:id="rId13"/>
    <p:sldId id="544" r:id="rId14"/>
    <p:sldId id="545" r:id="rId15"/>
    <p:sldId id="546" r:id="rId16"/>
    <p:sldId id="547" r:id="rId17"/>
    <p:sldId id="548" r:id="rId18"/>
    <p:sldId id="549" r:id="rId19"/>
    <p:sldId id="550" r:id="rId20"/>
    <p:sldId id="551" r:id="rId21"/>
    <p:sldId id="371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19FF"/>
    <a:srgbClr val="FFEA93"/>
    <a:srgbClr val="262673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94694"/>
  </p:normalViewPr>
  <p:slideViewPr>
    <p:cSldViewPr>
      <p:cViewPr varScale="1">
        <p:scale>
          <a:sx n="117" d="100"/>
          <a:sy n="117" d="100"/>
        </p:scale>
        <p:origin x="18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04.04.20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04.04.20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24F00-B5AA-7241-8E38-40EC4431BE13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48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BB2BF-C196-5D43-9CFA-4B9D2C5C68D7}" type="slidenum">
              <a:rPr lang="en-US"/>
              <a:pPr/>
              <a:t>12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204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7E7FE-4FAA-3E4A-899C-3DB29BBEA5E8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854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88664-AC36-1445-9707-024724FEDDD3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667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0F87-87C8-7245-B9D5-A4012AB11461}" type="slidenum">
              <a:rPr lang="en-US"/>
              <a:pPr/>
              <a:t>15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259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FF8D7-731D-5A43-A7BB-B28B0748C80F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45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EA8A3-1F20-BA44-A40E-A42708AB9B6C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50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25A84-B713-FE46-9F65-DE3BA051AFF8}" type="slidenum">
              <a:rPr lang="en-US"/>
              <a:pPr/>
              <a:t>18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4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ED65-5A2B-974F-8DE1-AA55AF64DFFB}" type="slidenum">
              <a:rPr lang="en-US"/>
              <a:pPr/>
              <a:t>19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0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F1ED-1C97-FD4A-90B7-6B0F705E30C7}" type="slidenum">
              <a:rPr lang="en-US"/>
              <a:pPr/>
              <a:t>20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6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5787-6C14-A042-BCB8-AC6AFDAC299B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79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FCA3-3A68-5F49-A836-EBBE255F9D43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54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EF768-A3DA-8B4A-A805-4E4586E92AFE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04B41-1949-BB43-A8F8-AAE387CF356C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111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F5436-6F3A-FE49-920D-777690C2857C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69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A274C-64BA-8840-9F72-9D7F25EFB6C2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14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45CFC-7C06-364C-8D96-228C28FB71D8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873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E51F4-6608-1640-BCEE-2EBEEAFF4049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8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9A1798-AE57-6348-904A-42C419E4A965}"/>
              </a:ext>
            </a:extLst>
          </p:cNvPr>
          <p:cNvSpPr txBox="1"/>
          <p:nvPr/>
        </p:nvSpPr>
        <p:spPr>
          <a:xfrm>
            <a:off x="1477242" y="2060848"/>
            <a:ext cx="618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Sortieren zusammengesetzer Objekte nach mehreren Kriterien</a:t>
            </a:r>
            <a:br>
              <a:rPr lang="en-DE" dirty="0"/>
            </a:br>
            <a:r>
              <a:rPr lang="en-DE" dirty="0"/>
              <a:t>Sortieren großer Objekte: Radix Sort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99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7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47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093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021288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Stabiles </a:t>
            </a:r>
            <a:r>
              <a:rPr lang="en-US" dirty="0" err="1"/>
              <a:t>Sortieren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en-US" sz="2400" dirty="0"/>
              <a:t>Die </a:t>
            </a:r>
            <a:r>
              <a:rPr lang="en-US" sz="2400" dirty="0" err="1"/>
              <a:t>meisten</a:t>
            </a:r>
            <a:r>
              <a:rPr lang="en-US" sz="2400" dirty="0"/>
              <a:t> </a:t>
            </a:r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000" dirty="0" err="1"/>
              <a:t>oder</a:t>
            </a:r>
            <a:r>
              <a:rPr lang="en-US" sz="2000" dirty="0"/>
              <a:t> </a:t>
            </a:r>
            <a:r>
              <a:rPr lang="en-US" sz="2000" dirty="0" err="1"/>
              <a:t>können</a:t>
            </a:r>
            <a:r>
              <a:rPr lang="en-US" sz="2000" dirty="0"/>
              <a:t> “</a:t>
            </a:r>
            <a:r>
              <a:rPr lang="en-US" sz="2000" dirty="0" err="1"/>
              <a:t>einfach</a:t>
            </a:r>
            <a:r>
              <a:rPr lang="en-US" sz="2000" dirty="0"/>
              <a:t>” </a:t>
            </a:r>
            <a:r>
              <a:rPr lang="en-US" sz="2000" dirty="0" err="1"/>
              <a:t>stabil</a:t>
            </a:r>
            <a:r>
              <a:rPr lang="en-US" sz="2000" dirty="0"/>
              <a:t> </a:t>
            </a:r>
            <a:r>
              <a:rPr lang="en-US" sz="2000" dirty="0" err="1"/>
              <a:t>gemacht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(n log n)-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immer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200" dirty="0" err="1"/>
              <a:t>Ist</a:t>
            </a:r>
            <a:r>
              <a:rPr lang="en-US" sz="2200" dirty="0"/>
              <a:t> Heap-Sort </a:t>
            </a:r>
            <a:r>
              <a:rPr lang="en-US" sz="2200" dirty="0" err="1"/>
              <a:t>stabil</a:t>
            </a:r>
            <a:r>
              <a:rPr lang="en-US" sz="2200" dirty="0"/>
              <a:t>?</a:t>
            </a:r>
          </a:p>
          <a:p>
            <a:r>
              <a:rPr lang="en-US" sz="2400" dirty="0" err="1"/>
              <a:t>Generischer</a:t>
            </a:r>
            <a:r>
              <a:rPr lang="en-US" sz="2400" dirty="0"/>
              <a:t> Ansatz, </a:t>
            </a:r>
            <a:r>
              <a:rPr lang="en-US" sz="2400" dirty="0" err="1"/>
              <a:t>Stabilität</a:t>
            </a:r>
            <a:r>
              <a:rPr lang="en-US" sz="2400" dirty="0"/>
              <a:t> </a:t>
            </a:r>
            <a:r>
              <a:rPr lang="en-US" sz="2400" dirty="0" err="1"/>
              <a:t>zu</a:t>
            </a:r>
            <a:r>
              <a:rPr lang="en-US" sz="2400" dirty="0"/>
              <a:t> </a:t>
            </a:r>
            <a:r>
              <a:rPr lang="en-US" sz="2400" dirty="0" err="1"/>
              <a:t>erzeugen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Verwende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Schlüssel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der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der </a:t>
            </a:r>
            <a:r>
              <a:rPr lang="en-US" sz="2000" dirty="0" err="1"/>
              <a:t>originale</a:t>
            </a:r>
            <a:r>
              <a:rPr lang="en-US" sz="2000" dirty="0"/>
              <a:t> Index des Elements</a:t>
            </a:r>
          </a:p>
          <a:p>
            <a:pPr lvl="1"/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Elemente</a:t>
            </a:r>
            <a:r>
              <a:rPr lang="en-US" sz="2000" dirty="0"/>
              <a:t> </a:t>
            </a:r>
            <a:r>
              <a:rPr lang="en-US" sz="2000" dirty="0" err="1"/>
              <a:t>gleich</a:t>
            </a:r>
            <a:r>
              <a:rPr lang="en-US" sz="2000" dirty="0"/>
              <a:t>, </a:t>
            </a:r>
            <a:r>
              <a:rPr lang="en-US" sz="2000" dirty="0" err="1"/>
              <a:t>vergleiche</a:t>
            </a:r>
            <a:r>
              <a:rPr lang="en-US" sz="2000" dirty="0"/>
              <a:t>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Schlüsselkomponenten</a:t>
            </a:r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[5, 6, 5, 1, 2, 3, 2, 6]</a:t>
            </a:r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[(5, </a:t>
            </a:r>
            <a:r>
              <a:rPr lang="en-US" sz="2000" dirty="0">
                <a:solidFill>
                  <a:srgbClr val="990000"/>
                </a:solidFill>
              </a:rPr>
              <a:t>1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2</a:t>
            </a:r>
            <a:r>
              <a:rPr lang="en-US" sz="2000" dirty="0"/>
              <a:t>), (5, </a:t>
            </a:r>
            <a:r>
              <a:rPr lang="en-US" sz="2000" dirty="0">
                <a:solidFill>
                  <a:srgbClr val="990000"/>
                </a:solidFill>
              </a:rPr>
              <a:t>3</a:t>
            </a:r>
            <a:r>
              <a:rPr lang="en-US" sz="2000" dirty="0"/>
              <a:t>), (1, </a:t>
            </a:r>
            <a:r>
              <a:rPr lang="en-US" sz="2000" dirty="0">
                <a:solidFill>
                  <a:srgbClr val="990000"/>
                </a:solidFill>
              </a:rPr>
              <a:t>4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5</a:t>
            </a:r>
            <a:r>
              <a:rPr lang="en-US" sz="2000" dirty="0"/>
              <a:t>), (3, </a:t>
            </a:r>
            <a:r>
              <a:rPr lang="en-US" sz="2000" dirty="0">
                <a:solidFill>
                  <a:srgbClr val="990000"/>
                </a:solidFill>
              </a:rPr>
              <a:t>6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7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8</a:t>
            </a:r>
            <a:r>
              <a:rPr lang="en-US" sz="2000" dirty="0"/>
              <a:t>)]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295400" y="586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1905000" y="5867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191000" y="586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8006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43000" y="6324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(5, </a:t>
            </a:r>
            <a:r>
              <a:rPr lang="en-US">
                <a:solidFill>
                  <a:srgbClr val="990000"/>
                </a:solidFill>
              </a:rPr>
              <a:t>1</a:t>
            </a:r>
            <a:r>
              <a:rPr lang="en-US"/>
              <a:t>) &lt; (5, </a:t>
            </a:r>
            <a:r>
              <a:rPr lang="en-US">
                <a:solidFill>
                  <a:srgbClr val="990000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08450" y="62484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(2, </a:t>
            </a:r>
            <a:r>
              <a:rPr lang="en-US">
                <a:solidFill>
                  <a:srgbClr val="990000"/>
                </a:solidFill>
              </a:rPr>
              <a:t>5</a:t>
            </a:r>
            <a:r>
              <a:rPr lang="en-US"/>
              <a:t>) &lt; (2, </a:t>
            </a:r>
            <a:r>
              <a:rPr lang="en-US">
                <a:solidFill>
                  <a:srgbClr val="990000"/>
                </a:solidFill>
              </a:rPr>
              <a:t>7</a:t>
            </a:r>
            <a:r>
              <a:rPr lang="en-US"/>
              <a:t>)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645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378"/>
          </a:xfrm>
        </p:spPr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man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große</a:t>
            </a:r>
            <a:r>
              <a:rPr lang="en-US" dirty="0"/>
              <a:t> </a:t>
            </a:r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198099109123518183599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340199540380128115295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384700101594539614696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382408360201039258538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614386507628681328936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738148652090990369197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987084087096653020299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185664124421234516454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785392075747859131885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530995223593137397354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267057490443618111767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795293581914837377527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815501764221221110674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142522204403312937607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718098797338329180836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856504702326654684056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982119770959427525245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528076153239047050820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305445639847201611168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478334240651199238019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771800" y="1124744"/>
            <a:ext cx="5976789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dieser</a:t>
            </a:r>
            <a:r>
              <a:rPr lang="en-US" dirty="0"/>
              <a:t> Art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groß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Integer-</a:t>
            </a:r>
            <a:r>
              <a:rPr lang="en-US" dirty="0" err="1"/>
              <a:t>Datentyp</a:t>
            </a:r>
            <a:r>
              <a:rPr lang="en-US" dirty="0"/>
              <a:t>,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"</a:t>
            </a:r>
            <a:r>
              <a:rPr lang="en-US" dirty="0" err="1"/>
              <a:t>Zeichenkette</a:t>
            </a:r>
            <a:r>
              <a:rPr lang="en-US" dirty="0"/>
              <a:t>" </a:t>
            </a:r>
            <a:r>
              <a:rPr lang="en-US" dirty="0" err="1"/>
              <a:t>repräsentiert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 err="1"/>
              <a:t>vergleichsbasiertes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Zeichenkettenvergleichsfunktion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if 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 &lt; A[j]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if </a:t>
            </a:r>
            <a:r>
              <a:rPr lang="en-US" dirty="0" err="1">
                <a:solidFill>
                  <a:srgbClr val="0000CC"/>
                </a:solidFill>
              </a:rPr>
              <a:t>vergleiche</a:t>
            </a:r>
            <a:r>
              <a:rPr lang="en-US" dirty="0">
                <a:solidFill>
                  <a:srgbClr val="0000CC"/>
                </a:solidFill>
              </a:rPr>
              <a:t>(A[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], A[j]) &lt; 0</a:t>
            </a:r>
            <a:r>
              <a:rPr lang="en-US" dirty="0"/>
              <a:t> </a:t>
            </a:r>
            <a:r>
              <a:rPr lang="en-US" dirty="0" err="1"/>
              <a:t>mit</a:t>
            </a:r>
            <a:endParaRPr lang="en-US" dirty="0"/>
          </a:p>
          <a:p>
            <a:endParaRPr lang="en-US" dirty="0">
              <a:solidFill>
                <a:srgbClr val="990000"/>
              </a:solidFill>
            </a:endParaRPr>
          </a:p>
          <a:p>
            <a:r>
              <a:rPr lang="en-US" sz="1400" b="1" dirty="0">
                <a:solidFill>
                  <a:srgbClr val="990000"/>
                </a:solidFill>
              </a:rPr>
              <a:t>function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dirty="0" err="1">
                <a:solidFill>
                  <a:srgbClr val="990000"/>
                </a:solidFill>
              </a:rPr>
              <a:t>vergleiche</a:t>
            </a:r>
            <a:r>
              <a:rPr lang="en-US" sz="1400" dirty="0">
                <a:solidFill>
                  <a:srgbClr val="990000"/>
                </a:solidFill>
              </a:rPr>
              <a:t>(s, t)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</a:t>
            </a:r>
            <a:r>
              <a:rPr lang="en-US" sz="1400" b="1" dirty="0">
                <a:solidFill>
                  <a:srgbClr val="990000"/>
                </a:solidFill>
              </a:rPr>
              <a:t>for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dirty="0" err="1">
                <a:solidFill>
                  <a:srgbClr val="990000"/>
                </a:solidFill>
              </a:rPr>
              <a:t>i</a:t>
            </a:r>
            <a:r>
              <a:rPr lang="en-US" sz="1400" dirty="0">
                <a:solidFill>
                  <a:srgbClr val="990000"/>
                </a:solidFill>
              </a:rPr>
              <a:t> = 1 </a:t>
            </a:r>
            <a:r>
              <a:rPr lang="en-US" sz="1400" b="1" dirty="0">
                <a:solidFill>
                  <a:srgbClr val="990000"/>
                </a:solidFill>
              </a:rPr>
              <a:t>to</a:t>
            </a:r>
            <a:r>
              <a:rPr lang="en-US" sz="1400" dirty="0">
                <a:solidFill>
                  <a:srgbClr val="990000"/>
                </a:solidFill>
              </a:rPr>
              <a:t> min( { length(s), length(t) } ) </a:t>
            </a:r>
            <a:r>
              <a:rPr lang="en-US" sz="1400" b="1" dirty="0">
                <a:solidFill>
                  <a:srgbClr val="990000"/>
                </a:solidFill>
              </a:rPr>
              <a:t>do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 </a:t>
            </a:r>
            <a:r>
              <a:rPr lang="en-US" sz="1400" b="1" dirty="0">
                <a:solidFill>
                  <a:srgbClr val="990000"/>
                </a:solidFill>
              </a:rPr>
              <a:t>if</a:t>
            </a:r>
            <a:r>
              <a:rPr lang="en-US" sz="1400" dirty="0">
                <a:solidFill>
                  <a:srgbClr val="990000"/>
                </a:solidFill>
              </a:rPr>
              <a:t> s[</a:t>
            </a:r>
            <a:r>
              <a:rPr lang="en-US" sz="1400" dirty="0" err="1">
                <a:solidFill>
                  <a:srgbClr val="990000"/>
                </a:solidFill>
              </a:rPr>
              <a:t>i</a:t>
            </a:r>
            <a:r>
              <a:rPr lang="en-US" sz="1400" dirty="0">
                <a:solidFill>
                  <a:srgbClr val="990000"/>
                </a:solidFill>
              </a:rPr>
              <a:t>] &lt; t[</a:t>
            </a:r>
            <a:r>
              <a:rPr lang="en-US" sz="1400" dirty="0" err="1">
                <a:solidFill>
                  <a:srgbClr val="990000"/>
                </a:solidFill>
              </a:rPr>
              <a:t>i</a:t>
            </a:r>
            <a:r>
              <a:rPr lang="en-US" sz="1400" dirty="0">
                <a:solidFill>
                  <a:srgbClr val="990000"/>
                </a:solidFill>
              </a:rPr>
              <a:t>] </a:t>
            </a:r>
            <a:r>
              <a:rPr lang="en-US" sz="1400" b="1" dirty="0">
                <a:solidFill>
                  <a:srgbClr val="990000"/>
                </a:solidFill>
              </a:rPr>
              <a:t>then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    </a:t>
            </a:r>
            <a:r>
              <a:rPr lang="en-US" sz="1400" b="1" dirty="0">
                <a:solidFill>
                  <a:srgbClr val="990000"/>
                </a:solidFill>
              </a:rPr>
              <a:t>return</a:t>
            </a:r>
            <a:r>
              <a:rPr lang="en-US" sz="1400" dirty="0">
                <a:solidFill>
                  <a:srgbClr val="990000"/>
                </a:solidFill>
              </a:rPr>
              <a:t> -1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    </a:t>
            </a:r>
            <a:r>
              <a:rPr lang="en-US" sz="1400" b="1" dirty="0">
                <a:solidFill>
                  <a:srgbClr val="990000"/>
                </a:solidFill>
              </a:rPr>
              <a:t>else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b="1" dirty="0">
                <a:solidFill>
                  <a:srgbClr val="990000"/>
                </a:solidFill>
              </a:rPr>
              <a:t>if</a:t>
            </a:r>
            <a:r>
              <a:rPr lang="en-US" sz="1400" dirty="0">
                <a:solidFill>
                  <a:srgbClr val="990000"/>
                </a:solidFill>
              </a:rPr>
              <a:t> s[</a:t>
            </a:r>
            <a:r>
              <a:rPr lang="en-US" sz="1400" dirty="0" err="1">
                <a:solidFill>
                  <a:srgbClr val="990000"/>
                </a:solidFill>
              </a:rPr>
              <a:t>i</a:t>
            </a:r>
            <a:r>
              <a:rPr lang="en-US" sz="1400" dirty="0">
                <a:solidFill>
                  <a:srgbClr val="990000"/>
                </a:solidFill>
              </a:rPr>
              <a:t>] &gt; t[</a:t>
            </a:r>
            <a:r>
              <a:rPr lang="en-US" sz="1400" dirty="0" err="1">
                <a:solidFill>
                  <a:srgbClr val="990000"/>
                </a:solidFill>
              </a:rPr>
              <a:t>i</a:t>
            </a:r>
            <a:r>
              <a:rPr lang="en-US" sz="1400" dirty="0">
                <a:solidFill>
                  <a:srgbClr val="990000"/>
                </a:solidFill>
              </a:rPr>
              <a:t>] </a:t>
            </a:r>
            <a:r>
              <a:rPr lang="en-US" sz="1400" b="1" dirty="0">
                <a:solidFill>
                  <a:srgbClr val="990000"/>
                </a:solidFill>
              </a:rPr>
              <a:t>then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                </a:t>
            </a:r>
            <a:r>
              <a:rPr lang="en-US" sz="1400" b="1" dirty="0">
                <a:solidFill>
                  <a:srgbClr val="990000"/>
                </a:solidFill>
              </a:rPr>
              <a:t>return</a:t>
            </a:r>
            <a:r>
              <a:rPr lang="en-US" sz="1400" dirty="0">
                <a:solidFill>
                  <a:srgbClr val="990000"/>
                </a:solidFill>
              </a:rPr>
              <a:t> 1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</a:t>
            </a:r>
            <a:r>
              <a:rPr lang="en-US" sz="1400" b="1" dirty="0">
                <a:solidFill>
                  <a:srgbClr val="990000"/>
                </a:solidFill>
              </a:rPr>
              <a:t>if</a:t>
            </a:r>
            <a:r>
              <a:rPr lang="en-US" sz="1400" dirty="0">
                <a:solidFill>
                  <a:srgbClr val="990000"/>
                </a:solidFill>
              </a:rPr>
              <a:t> length(s) = length(t) 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</a:t>
            </a:r>
            <a:r>
              <a:rPr lang="en-US" sz="1400" b="1" dirty="0">
                <a:solidFill>
                  <a:srgbClr val="990000"/>
                </a:solidFill>
              </a:rPr>
              <a:t>then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b="1" dirty="0">
                <a:solidFill>
                  <a:srgbClr val="990000"/>
                </a:solidFill>
              </a:rPr>
              <a:t>return</a:t>
            </a:r>
            <a:r>
              <a:rPr lang="en-US" sz="1400" dirty="0">
                <a:solidFill>
                  <a:srgbClr val="990000"/>
                </a:solidFill>
              </a:rPr>
              <a:t> 0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</a:t>
            </a:r>
            <a:r>
              <a:rPr lang="en-US" sz="1400" b="1" dirty="0">
                <a:solidFill>
                  <a:srgbClr val="990000"/>
                </a:solidFill>
              </a:rPr>
              <a:t>else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b="1" dirty="0">
                <a:solidFill>
                  <a:srgbClr val="990000"/>
                </a:solidFill>
              </a:rPr>
              <a:t>if</a:t>
            </a:r>
            <a:r>
              <a:rPr lang="en-US" sz="1400" dirty="0">
                <a:solidFill>
                  <a:srgbClr val="990000"/>
                </a:solidFill>
              </a:rPr>
              <a:t> length(s) &lt; length(t)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          </a:t>
            </a:r>
            <a:r>
              <a:rPr lang="en-US" sz="1400" b="1" dirty="0">
                <a:solidFill>
                  <a:srgbClr val="990000"/>
                </a:solidFill>
              </a:rPr>
              <a:t>then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b="1" dirty="0">
                <a:solidFill>
                  <a:srgbClr val="990000"/>
                </a:solidFill>
              </a:rPr>
              <a:t>return</a:t>
            </a:r>
            <a:r>
              <a:rPr lang="en-US" sz="1400" dirty="0">
                <a:solidFill>
                  <a:srgbClr val="990000"/>
                </a:solidFill>
              </a:rPr>
              <a:t> -1</a:t>
            </a:r>
          </a:p>
          <a:p>
            <a:r>
              <a:rPr lang="en-US" sz="1400" dirty="0">
                <a:solidFill>
                  <a:srgbClr val="990000"/>
                </a:solidFill>
              </a:rPr>
              <a:t>               </a:t>
            </a:r>
            <a:r>
              <a:rPr lang="en-US" sz="1400" b="1" dirty="0">
                <a:solidFill>
                  <a:srgbClr val="990000"/>
                </a:solidFill>
              </a:rPr>
              <a:t>else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b="1" dirty="0">
                <a:solidFill>
                  <a:srgbClr val="990000"/>
                </a:solidFill>
              </a:rPr>
              <a:t>return</a:t>
            </a:r>
            <a:r>
              <a:rPr lang="en-US" sz="1400" dirty="0">
                <a:solidFill>
                  <a:srgbClr val="990000"/>
                </a:solidFill>
              </a:rPr>
              <a:t> 1 </a:t>
            </a:r>
          </a:p>
          <a:p>
            <a:endParaRPr lang="en-US" dirty="0"/>
          </a:p>
          <a:p>
            <a:r>
              <a:rPr lang="de-DE" dirty="0"/>
              <a:t>Kosten des Vergleichs von zwei Zeichenketten der Länge d</a:t>
            </a:r>
            <a:r>
              <a:rPr lang="en-US" dirty="0"/>
              <a:t>?</a:t>
            </a:r>
          </a:p>
          <a:p>
            <a:r>
              <a:rPr lang="en-US" dirty="0" err="1"/>
              <a:t>Gesamtkosten</a:t>
            </a:r>
            <a:r>
              <a:rPr lang="en-US" dirty="0"/>
              <a:t>: </a:t>
            </a:r>
            <a:r>
              <a:rPr lang="de-DE" dirty="0">
                <a:solidFill>
                  <a:srgbClr val="0C19FF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C19FF"/>
                </a:solidFill>
              </a:rPr>
              <a:t>(d n log n)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8536314" y="5939988"/>
            <a:ext cx="599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C19FF"/>
                </a:solidFill>
              </a:rPr>
              <a:t>O</a:t>
            </a:r>
            <a:r>
              <a:rPr lang="en-US" dirty="0">
                <a:solidFill>
                  <a:srgbClr val="0C19FF"/>
                </a:solidFill>
              </a:rPr>
              <a:t>(d)</a:t>
            </a:r>
            <a:endParaRPr lang="el-GR" dirty="0">
              <a:solidFill>
                <a:srgbClr val="0C19FF"/>
              </a:solidFill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27584" y="5590981"/>
            <a:ext cx="163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Jede</a:t>
            </a:r>
            <a:r>
              <a:rPr lang="en-US" sz="1100" dirty="0"/>
              <a:t> </a:t>
            </a:r>
            <a:r>
              <a:rPr lang="en-US" sz="1100" dirty="0" err="1"/>
              <a:t>Zeile</a:t>
            </a:r>
            <a:r>
              <a:rPr lang="en-US" sz="1100" dirty="0"/>
              <a:t> </a:t>
            </a:r>
            <a:r>
              <a:rPr lang="en-US" sz="1100" dirty="0" err="1"/>
              <a:t>sei</a:t>
            </a:r>
            <a:r>
              <a:rPr lang="en-US" sz="1100" dirty="0"/>
              <a:t> </a:t>
            </a:r>
            <a:r>
              <a:rPr lang="en-US" sz="1100" dirty="0" err="1"/>
              <a:t>eine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“</a:t>
            </a:r>
            <a:r>
              <a:rPr lang="en-US" sz="1100" dirty="0" err="1"/>
              <a:t>lange</a:t>
            </a:r>
            <a:r>
              <a:rPr lang="en-US" sz="1100" dirty="0"/>
              <a:t>” </a:t>
            </a:r>
            <a:r>
              <a:rPr lang="en-US" sz="1100" dirty="0" err="1"/>
              <a:t>Zahl</a:t>
            </a:r>
            <a:r>
              <a:rPr lang="en-US" sz="1100" dirty="0"/>
              <a:t>, </a:t>
            </a:r>
            <a:r>
              <a:rPr lang="en-US" sz="1100" dirty="0" err="1"/>
              <a:t>eine</a:t>
            </a:r>
            <a:br>
              <a:rPr lang="en-US" sz="1100" dirty="0"/>
            </a:br>
            <a:r>
              <a:rPr lang="en-US" sz="1100" dirty="0" err="1"/>
              <a:t>Gensequenz</a:t>
            </a:r>
            <a:r>
              <a:rPr lang="en-US" sz="1100" dirty="0"/>
              <a:t> </a:t>
            </a:r>
            <a:r>
              <a:rPr lang="en-US" sz="1100" dirty="0" err="1"/>
              <a:t>oder</a:t>
            </a:r>
            <a:r>
              <a:rPr lang="en-US" sz="1100" dirty="0"/>
              <a:t>….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057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Ähnlich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das </a:t>
            </a:r>
            <a:r>
              <a:rPr lang="en-US" dirty="0" err="1"/>
              <a:t>Sortieren</a:t>
            </a:r>
            <a:r>
              <a:rPr lang="en-US" dirty="0"/>
              <a:t> von </a:t>
            </a:r>
            <a:r>
              <a:rPr lang="en-US" dirty="0" err="1"/>
              <a:t>Adressbüchern</a:t>
            </a:r>
            <a:endParaRPr lang="en-US" dirty="0"/>
          </a:p>
          <a:p>
            <a:r>
              <a:rPr lang="en-US" dirty="0" err="1"/>
              <a:t>Behandle</a:t>
            </a:r>
            <a:r>
              <a:rPr lang="en-US" dirty="0"/>
              <a:t> </a:t>
            </a: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Sortierschlüssel</a:t>
            </a:r>
            <a:endParaRPr lang="en-US" dirty="0"/>
          </a:p>
          <a:p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Least-significant-Bit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438400" y="3828802"/>
            <a:ext cx="388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198099109123518183599</a:t>
            </a:r>
          </a:p>
          <a:p>
            <a:r>
              <a:rPr lang="en-US" sz="2400"/>
              <a:t>340199540380128115295</a:t>
            </a:r>
          </a:p>
          <a:p>
            <a:r>
              <a:rPr lang="en-US" sz="2400"/>
              <a:t>384700101594539614696</a:t>
            </a:r>
          </a:p>
          <a:p>
            <a:r>
              <a:rPr lang="en-US" sz="2400"/>
              <a:t>382408360201039258538</a:t>
            </a:r>
          </a:p>
          <a:p>
            <a:r>
              <a:rPr lang="en-US" sz="2400"/>
              <a:t>614386507628681328936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590800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52600" y="3019177"/>
            <a:ext cx="193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Most significant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911868" y="2996952"/>
            <a:ext cx="200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Least significant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5750068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339752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Radix-</a:t>
            </a:r>
            <a:r>
              <a:rPr lang="de-DE" sz="1400" dirty="0" err="1">
                <a:solidFill>
                  <a:srgbClr val="0000FF"/>
                </a:solidFill>
              </a:rPr>
              <a:t>Sort</a:t>
            </a:r>
            <a:r>
              <a:rPr lang="de-DE" sz="1400" dirty="0">
                <a:solidFill>
                  <a:srgbClr val="0000FF"/>
                </a:solidFill>
              </a:rPr>
              <a:t> wurde schon </a:t>
            </a:r>
            <a:r>
              <a:rPr lang="de-DE" sz="1400" b="1" dirty="0">
                <a:solidFill>
                  <a:srgbClr val="FF0000"/>
                </a:solidFill>
              </a:rPr>
              <a:t>1887</a:t>
            </a:r>
            <a:r>
              <a:rPr lang="de-DE" sz="1400" dirty="0">
                <a:solidFill>
                  <a:srgbClr val="0000FF"/>
                </a:solidFill>
              </a:rPr>
              <a:t> in Arbeiten von </a:t>
            </a:r>
            <a:br>
              <a:rPr lang="de-DE" sz="1400" dirty="0">
                <a:solidFill>
                  <a:srgbClr val="0000FF"/>
                </a:solidFill>
              </a:rPr>
            </a:br>
            <a:r>
              <a:rPr lang="de-DE" sz="1400" dirty="0">
                <a:solidFill>
                  <a:srgbClr val="0000FF"/>
                </a:solidFill>
              </a:rPr>
              <a:t>Herman Hollerith zu Volkszählungsmaschinen verwendet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6372200" y="429309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“</a:t>
            </a:r>
            <a:r>
              <a:rPr lang="en-US" dirty="0" err="1"/>
              <a:t>langen</a:t>
            </a:r>
            <a:r>
              <a:rPr lang="en-US" dirty="0"/>
              <a:t>” </a:t>
            </a:r>
            <a:r>
              <a:rPr lang="en-US" dirty="0" err="1"/>
              <a:t>Zahl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02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vereinfachtes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br>
              <a:rPr lang="en-US" dirty="0"/>
            </a:br>
            <a:r>
              <a:rPr lang="en-US" dirty="0" err="1"/>
              <a:t>langen</a:t>
            </a:r>
            <a:r>
              <a:rPr lang="en-US" dirty="0"/>
              <a:t> </a:t>
            </a:r>
            <a:r>
              <a:rPr lang="en-US" dirty="0" err="1"/>
              <a:t>Zahl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6172200" y="1676400"/>
            <a:ext cx="8191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0  1  6</a:t>
            </a:r>
            <a:endParaRPr lang="en-US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779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6  8  8</a:t>
            </a:r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68580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506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zweitletzer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65532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87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erster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9  3  5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3246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467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Zeitkomplexität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Sortierung</a:t>
            </a:r>
            <a:r>
              <a:rPr lang="en-US" sz="2400" dirty="0"/>
              <a:t> </a:t>
            </a:r>
            <a:r>
              <a:rPr lang="en-US" sz="2400" dirty="0" err="1"/>
              <a:t>jeder</a:t>
            </a:r>
            <a:r>
              <a:rPr lang="en-US" sz="2400" dirty="0"/>
              <a:t> der d </a:t>
            </a:r>
            <a:r>
              <a:rPr lang="en-US" sz="2400" dirty="0" err="1"/>
              <a:t>Spalten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Counting-Sort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Gesamtkosten</a:t>
            </a:r>
            <a:r>
              <a:rPr lang="en-US" sz="2400" dirty="0"/>
              <a:t>: </a:t>
            </a:r>
            <a:r>
              <a:rPr lang="en-US" sz="2400" i="1" dirty="0">
                <a:latin typeface="Times New Roman" charset="0"/>
              </a:rPr>
              <a:t>d (n + k)</a:t>
            </a:r>
            <a:r>
              <a:rPr lang="en-US" sz="2400" dirty="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Wähle</a:t>
            </a:r>
            <a:r>
              <a:rPr lang="en-US" sz="2000" dirty="0"/>
              <a:t> </a:t>
            </a:r>
            <a:r>
              <a:rPr lang="en-US" sz="2000" i="1" dirty="0">
                <a:latin typeface="Times New Roman" charset="0"/>
              </a:rPr>
              <a:t>k</a:t>
            </a:r>
            <a:r>
              <a:rPr lang="en-US" sz="2000" dirty="0"/>
              <a:t> = 10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l-GR" sz="2000" i="1" dirty="0">
                <a:latin typeface="Times New Roman" charset="0"/>
                <a:cs typeface="Arial" charset="0"/>
              </a:rPr>
              <a:t>Θ</a:t>
            </a:r>
            <a:r>
              <a:rPr lang="en-US" sz="2000" i="1" dirty="0">
                <a:latin typeface="Times New Roman" charset="0"/>
                <a:cs typeface="Arial" charset="0"/>
              </a:rPr>
              <a:t>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Partitionierung</a:t>
            </a:r>
            <a:r>
              <a:rPr lang="en-US" sz="2400" dirty="0">
                <a:cs typeface="Arial" charset="0"/>
              </a:rPr>
              <a:t> der d </a:t>
            </a:r>
            <a:r>
              <a:rPr lang="en-US" sz="2400" dirty="0" err="1">
                <a:cs typeface="Arial" charset="0"/>
              </a:rPr>
              <a:t>Zahlen</a:t>
            </a:r>
            <a:r>
              <a:rPr lang="en-US" sz="2400" dirty="0">
                <a:cs typeface="Arial" charset="0"/>
              </a:rPr>
              <a:t> in </a:t>
            </a:r>
            <a:r>
              <a:rPr lang="en-US" sz="2400" dirty="0" err="1">
                <a:cs typeface="Arial" charset="0"/>
              </a:rPr>
              <a:t>z.B</a:t>
            </a:r>
            <a:r>
              <a:rPr lang="en-US" sz="2400" dirty="0">
                <a:cs typeface="Arial" charset="0"/>
              </a:rPr>
              <a:t>. in </a:t>
            </a:r>
            <a:r>
              <a:rPr lang="en-US" sz="2400" dirty="0" err="1">
                <a:cs typeface="Arial" charset="0"/>
              </a:rPr>
              <a:t>Dreiergruppen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(n+10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3</a:t>
            </a:r>
            <a:r>
              <a:rPr lang="en-US" sz="2000" i="1" dirty="0">
                <a:latin typeface="Times New Roman" charset="0"/>
                <a:cs typeface="Arial" charset="0"/>
              </a:rPr>
              <a:t>)d/3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Wir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arbeiten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mit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Binärzahlen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anstelle </a:t>
            </a:r>
            <a:r>
              <a:rPr lang="en-US" sz="2400" dirty="0">
                <a:cs typeface="Arial" charset="0"/>
              </a:rPr>
              <a:t>von </a:t>
            </a:r>
            <a:r>
              <a:rPr lang="en-US" sz="2400" dirty="0" err="1">
                <a:cs typeface="Arial" charset="0"/>
              </a:rPr>
              <a:t>Dezimalen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Partitionierung</a:t>
            </a:r>
            <a:r>
              <a:rPr lang="en-US" sz="2000" dirty="0">
                <a:cs typeface="Arial" charset="0"/>
              </a:rPr>
              <a:t> der  d Bits in </a:t>
            </a:r>
            <a:r>
              <a:rPr lang="en-US" sz="2000" dirty="0" err="1">
                <a:cs typeface="Arial" charset="0"/>
              </a:rPr>
              <a:t>Gruppen</a:t>
            </a:r>
            <a:r>
              <a:rPr lang="en-US" sz="2000" dirty="0">
                <a:cs typeface="Arial" charset="0"/>
              </a:rPr>
              <a:t> von </a:t>
            </a:r>
            <a:r>
              <a:rPr lang="en-US" sz="2000" i="1" dirty="0">
                <a:latin typeface="Times New Roman" charset="0"/>
                <a:cs typeface="Arial" charset="0"/>
              </a:rPr>
              <a:t>r</a:t>
            </a:r>
            <a:r>
              <a:rPr lang="en-US" sz="2000" dirty="0">
                <a:cs typeface="Arial" charset="0"/>
              </a:rPr>
              <a:t> Bits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(n+2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r</a:t>
            </a:r>
            <a:r>
              <a:rPr lang="en-US" sz="2000" i="1" dirty="0">
                <a:latin typeface="Times New Roman" charset="0"/>
                <a:cs typeface="Arial" charset="0"/>
              </a:rPr>
              <a:t>)d/r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Wähle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r = log n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/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Vergleiche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mit</a:t>
            </a:r>
            <a:r>
              <a:rPr lang="en-US" sz="2000" dirty="0">
                <a:cs typeface="Arial" charset="0"/>
              </a:rPr>
              <a:t>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für</a:t>
            </a:r>
            <a:r>
              <a:rPr lang="en-US" sz="2000" dirty="0">
                <a:cs typeface="Arial" charset="0"/>
              </a:rPr>
              <a:t> das </a:t>
            </a:r>
            <a:r>
              <a:rPr lang="en-US" sz="2000" dirty="0" err="1">
                <a:cs typeface="Arial" charset="0"/>
              </a:rPr>
              <a:t>einfache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Verfahren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Aber</a:t>
            </a:r>
            <a:r>
              <a:rPr lang="en-US" sz="2400" dirty="0">
                <a:cs typeface="Arial" charset="0"/>
              </a:rPr>
              <a:t>: Radix-Sort hat </a:t>
            </a:r>
            <a:r>
              <a:rPr lang="en-US" sz="2400" dirty="0" err="1">
                <a:cs typeface="Arial" charset="0"/>
              </a:rPr>
              <a:t>hohen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konstanten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Faktor</a:t>
            </a:r>
            <a:endParaRPr lang="en-US" sz="2400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0AA5-F48F-F24C-89EE-41BAEC90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Sortieren nach mehreren Kriterien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C3D7F-9030-C347-AA78-F23B7F5B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Zusammengesetze Objekte in einem Feld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B9758-DAC0-B64E-A03A-9C6BC35D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21CE9-ADA8-4442-98D5-0D3321091C1B}"/>
              </a:ext>
            </a:extLst>
          </p:cNvPr>
          <p:cNvSpPr/>
          <p:nvPr/>
        </p:nvSpPr>
        <p:spPr>
          <a:xfrm>
            <a:off x="2339752" y="2070140"/>
            <a:ext cx="432048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250D4-E941-854A-A71D-F01FE2B014E5}"/>
              </a:ext>
            </a:extLst>
          </p:cNvPr>
          <p:cNvSpPr txBox="1"/>
          <p:nvPr/>
        </p:nvSpPr>
        <p:spPr>
          <a:xfrm>
            <a:off x="125963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B497F4-08C9-A343-9A06-3F81A38007E6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1585362" y="2173506"/>
            <a:ext cx="754390" cy="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4EADE51-9369-5A4B-9C52-7FECF9F6FCC7}"/>
              </a:ext>
            </a:extLst>
          </p:cNvPr>
          <p:cNvGrpSpPr/>
          <p:nvPr/>
        </p:nvGrpSpPr>
        <p:grpSpPr>
          <a:xfrm>
            <a:off x="2435526" y="2173506"/>
            <a:ext cx="944488" cy="1258243"/>
            <a:chOff x="1649843" y="2740278"/>
            <a:chExt cx="944488" cy="125824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C7DE9C-5A4F-7047-8408-79B2263C1244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233598F-C6F1-2F4C-85E6-7AFD839CB0EF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DE28C8-0796-8D4B-BF4A-D496645142DC}"/>
              </a:ext>
            </a:extLst>
          </p:cNvPr>
          <p:cNvGrpSpPr/>
          <p:nvPr/>
        </p:nvGrpSpPr>
        <p:grpSpPr>
          <a:xfrm>
            <a:off x="3483740" y="2173506"/>
            <a:ext cx="944488" cy="1258243"/>
            <a:chOff x="1649843" y="2740278"/>
            <a:chExt cx="944488" cy="125824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06985C-6CD9-E84B-BD89-CFBF36766A65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32099ED-08E7-0746-91CB-4CD2410AD54A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479987-0B93-3747-9F3A-E0BEC80E4A69}"/>
              </a:ext>
            </a:extLst>
          </p:cNvPr>
          <p:cNvGrpSpPr/>
          <p:nvPr/>
        </p:nvGrpSpPr>
        <p:grpSpPr>
          <a:xfrm>
            <a:off x="4531955" y="2173506"/>
            <a:ext cx="944488" cy="1258243"/>
            <a:chOff x="1649843" y="2740278"/>
            <a:chExt cx="944488" cy="125824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445F2C2-6B75-A849-8FB3-7715E9525197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B1EDDC3-7CFA-6548-BD82-50688938F1A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C242D22-8C6C-384C-B68B-7B32DE35FE60}"/>
              </a:ext>
            </a:extLst>
          </p:cNvPr>
          <p:cNvGrpSpPr/>
          <p:nvPr/>
        </p:nvGrpSpPr>
        <p:grpSpPr>
          <a:xfrm>
            <a:off x="5569019" y="2173506"/>
            <a:ext cx="944488" cy="1258243"/>
            <a:chOff x="1649843" y="2740278"/>
            <a:chExt cx="944488" cy="125824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4F7D84-BCA8-E34B-8A24-B59A42379193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E8D53BF-3E5E-D747-ADFC-12DDBFE17B62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2094B4C-2849-1A4B-A4D6-03A487435826}"/>
              </a:ext>
            </a:extLst>
          </p:cNvPr>
          <p:cNvSpPr txBox="1"/>
          <p:nvPr/>
        </p:nvSpPr>
        <p:spPr>
          <a:xfrm>
            <a:off x="2615503" y="2766855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313529-06CD-4A4E-8B41-6382A83E2DE8}"/>
              </a:ext>
            </a:extLst>
          </p:cNvPr>
          <p:cNvSpPr txBox="1"/>
          <p:nvPr/>
        </p:nvSpPr>
        <p:spPr>
          <a:xfrm>
            <a:off x="3528195" y="2766855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373100-AA90-3442-A3EB-01F8B5A6C5E3}"/>
              </a:ext>
            </a:extLst>
          </p:cNvPr>
          <p:cNvSpPr txBox="1"/>
          <p:nvPr/>
        </p:nvSpPr>
        <p:spPr>
          <a:xfrm>
            <a:off x="4633525" y="276685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585961-4A8C-5E4D-9965-D1BAB173C917}"/>
              </a:ext>
            </a:extLst>
          </p:cNvPr>
          <p:cNvSpPr txBox="1"/>
          <p:nvPr/>
        </p:nvSpPr>
        <p:spPr>
          <a:xfrm>
            <a:off x="5566917" y="2766855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FED7F0-1CAA-5D47-880E-70C770C7A2E7}"/>
              </a:ext>
            </a:extLst>
          </p:cNvPr>
          <p:cNvSpPr txBox="1"/>
          <p:nvPr/>
        </p:nvSpPr>
        <p:spPr>
          <a:xfrm>
            <a:off x="1379653" y="2766855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6028C7-5C18-5146-AEC7-DBB722634AA8}"/>
              </a:ext>
            </a:extLst>
          </p:cNvPr>
          <p:cNvSpPr/>
          <p:nvPr/>
        </p:nvSpPr>
        <p:spPr>
          <a:xfrm>
            <a:off x="2339752" y="4197441"/>
            <a:ext cx="4320480" cy="89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B0D11B-39EE-094A-9A7A-32F8B086196A}"/>
              </a:ext>
            </a:extLst>
          </p:cNvPr>
          <p:cNvSpPr txBox="1"/>
          <p:nvPr/>
        </p:nvSpPr>
        <p:spPr>
          <a:xfrm>
            <a:off x="1221981" y="40018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1D1A9F1-C249-624E-AA56-F1082B4649AE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547711" y="4186555"/>
            <a:ext cx="764781" cy="106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C011BB7-3F27-7F45-86CC-D81232082CC6}"/>
              </a:ext>
            </a:extLst>
          </p:cNvPr>
          <p:cNvSpPr/>
          <p:nvPr/>
        </p:nvSpPr>
        <p:spPr>
          <a:xfrm>
            <a:off x="2435526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902DF9-B89C-C14B-9A6E-6A49240E5347}"/>
              </a:ext>
            </a:extLst>
          </p:cNvPr>
          <p:cNvSpPr/>
          <p:nvPr/>
        </p:nvSpPr>
        <p:spPr>
          <a:xfrm>
            <a:off x="3483740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C37B71-3917-FC4B-A9A6-9985BF8FA076}"/>
              </a:ext>
            </a:extLst>
          </p:cNvPr>
          <p:cNvSpPr/>
          <p:nvPr/>
        </p:nvSpPr>
        <p:spPr>
          <a:xfrm>
            <a:off x="4531955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351C07-AF30-824A-90D3-0F7E2A3F16DF}"/>
              </a:ext>
            </a:extLst>
          </p:cNvPr>
          <p:cNvSpPr/>
          <p:nvPr/>
        </p:nvSpPr>
        <p:spPr>
          <a:xfrm>
            <a:off x="5569019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92312E-1B5D-D944-BB6A-BF48C8FBC1C4}"/>
              </a:ext>
            </a:extLst>
          </p:cNvPr>
          <p:cNvSpPr txBox="1"/>
          <p:nvPr/>
        </p:nvSpPr>
        <p:spPr>
          <a:xfrm>
            <a:off x="2615503" y="4340400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E19E86-6393-C342-955A-67BB94D6A1EC}"/>
              </a:ext>
            </a:extLst>
          </p:cNvPr>
          <p:cNvSpPr txBox="1"/>
          <p:nvPr/>
        </p:nvSpPr>
        <p:spPr>
          <a:xfrm>
            <a:off x="3528195" y="4340400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887953-75B5-094D-B830-7FF06A5F3970}"/>
              </a:ext>
            </a:extLst>
          </p:cNvPr>
          <p:cNvSpPr txBox="1"/>
          <p:nvPr/>
        </p:nvSpPr>
        <p:spPr>
          <a:xfrm>
            <a:off x="4633525" y="434040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B1242C-A04C-1842-9208-9AB4EE8E8024}"/>
              </a:ext>
            </a:extLst>
          </p:cNvPr>
          <p:cNvSpPr txBox="1"/>
          <p:nvPr/>
        </p:nvSpPr>
        <p:spPr>
          <a:xfrm>
            <a:off x="5566917" y="4340400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/>
              <a:t>46</a:t>
            </a:r>
            <a:endParaRPr lang="en-D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1A17DC-8F01-C746-ACBF-4896A332665D}"/>
              </a:ext>
            </a:extLst>
          </p:cNvPr>
          <p:cNvSpPr txBox="1"/>
          <p:nvPr/>
        </p:nvSpPr>
        <p:spPr>
          <a:xfrm>
            <a:off x="1374950" y="4323301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</p:spTree>
    <p:extLst>
      <p:ext uri="{BB962C8B-B14F-4D97-AF65-F5344CB8AC3E}">
        <p14:creationId xmlns:p14="http://schemas.microsoft.com/office/powerpoint/2010/main" val="12947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9" grpId="0" animBg="1"/>
      <p:bldP spid="32" grpId="0" animBg="1"/>
      <p:bldP spid="35" grpId="0" animBg="1"/>
      <p:bldP spid="38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Platzkomplexität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Verwendung</a:t>
            </a:r>
            <a:r>
              <a:rPr lang="en-US" dirty="0"/>
              <a:t> von Counting-Sort</a:t>
            </a:r>
          </a:p>
          <a:p>
            <a:r>
              <a:rPr lang="en-US" dirty="0" err="1"/>
              <a:t>Daher</a:t>
            </a:r>
            <a:r>
              <a:rPr lang="en-US" dirty="0"/>
              <a:t> </a:t>
            </a:r>
            <a:r>
              <a:rPr lang="en-US" dirty="0" err="1"/>
              <a:t>zusätzlicher</a:t>
            </a:r>
            <a:r>
              <a:rPr lang="en-US" dirty="0"/>
              <a:t> Speicher </a:t>
            </a:r>
            <a:r>
              <a:rPr lang="en-US" dirty="0" err="1"/>
              <a:t>nötig</a:t>
            </a:r>
            <a:r>
              <a:rPr lang="en-US" dirty="0"/>
              <a:t>:  </a:t>
            </a:r>
            <a:r>
              <a:rPr lang="en-US" dirty="0">
                <a:sym typeface="Symbol" charset="0"/>
              </a:rPr>
              <a:t>𝛳(n)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229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</a:t>
            </a:r>
            <a:r>
              <a:rPr lang="de-DE" dirty="0" err="1"/>
              <a:t>zusammengesetzer</a:t>
            </a:r>
            <a:r>
              <a:rPr lang="de-DE" dirty="0"/>
              <a:t> Objekte </a:t>
            </a:r>
            <a:br>
              <a:rPr lang="de-DE" dirty="0"/>
            </a:br>
            <a:r>
              <a:rPr lang="de-DE" dirty="0"/>
              <a:t>nach mehreren Kriterien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großer Objekte: Radix </a:t>
            </a:r>
            <a:r>
              <a:rPr lang="de-DE" dirty="0" err="1"/>
              <a:t>Sort</a:t>
            </a:r>
            <a:endParaRPr lang="de-DE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8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3DBA9-A51B-A843-8283-C4E5E0EB86CD}"/>
              </a:ext>
            </a:extLst>
          </p:cNvPr>
          <p:cNvSpPr/>
          <p:nvPr/>
        </p:nvSpPr>
        <p:spPr>
          <a:xfrm>
            <a:off x="302093" y="519659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75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11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77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59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03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07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5029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92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5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6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3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69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51" name="Arbeitsblatt" r:id="rId4" imgW="7178097" imgH="5090236" progId="Excel.Sheet.8">
                  <p:embed/>
                </p:oleObj>
              </mc:Choice>
              <mc:Fallback>
                <p:oleObj name="Arbeitsblatt" r:id="rId4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A72EF8-1D56-E442-98EB-7FDD4FE1DAD9}"/>
              </a:ext>
            </a:extLst>
          </p:cNvPr>
          <p:cNvSpPr/>
          <p:nvPr/>
        </p:nvSpPr>
        <p:spPr>
          <a:xfrm>
            <a:off x="302093" y="3166022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CCFE7A-2C5F-F349-A9C2-FCE98727E2F6}"/>
              </a:ext>
            </a:extLst>
          </p:cNvPr>
          <p:cNvSpPr/>
          <p:nvPr/>
        </p:nvSpPr>
        <p:spPr>
          <a:xfrm>
            <a:off x="302093" y="3427279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4687864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996</Words>
  <Application>Microsoft Macintosh PowerPoint</Application>
  <PresentationFormat>On-screen Show (4:3)</PresentationFormat>
  <Paragraphs>246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Myriad Pro</vt:lpstr>
      <vt:lpstr>Times New Roman</vt:lpstr>
      <vt:lpstr>7_Standarddesign</vt:lpstr>
      <vt:lpstr>Arbeitsblatt</vt:lpstr>
      <vt:lpstr>Clip</vt:lpstr>
      <vt:lpstr>Algorithmen und Datenstrukturen</vt:lpstr>
      <vt:lpstr>Sortieren nach mehreren Kriterien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Stabiles Sortieren</vt:lpstr>
      <vt:lpstr>Wie kann man sehr große Zahlen sortieren?</vt:lpstr>
      <vt:lpstr>Radix-Sort</vt:lpstr>
      <vt:lpstr>Radix-Sort: Illustration</vt:lpstr>
      <vt:lpstr>Radix-Sort: Illustration</vt:lpstr>
      <vt:lpstr>Radix-Sort: Illustration</vt:lpstr>
      <vt:lpstr>Radix-Sort: Illustration</vt:lpstr>
      <vt:lpstr>Zeitkomplexität</vt:lpstr>
      <vt:lpstr>Platzkomplexität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1142</cp:revision>
  <cp:lastPrinted>2015-04-16T10:14:41Z</cp:lastPrinted>
  <dcterms:created xsi:type="dcterms:W3CDTF">2010-04-27T12:26:40Z</dcterms:created>
  <dcterms:modified xsi:type="dcterms:W3CDTF">2020-04-04T06:40:57Z</dcterms:modified>
</cp:coreProperties>
</file>