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73" r:id="rId2"/>
    <p:sldId id="467" r:id="rId3"/>
    <p:sldId id="465" r:id="rId4"/>
    <p:sldId id="454" r:id="rId5"/>
    <p:sldId id="455" r:id="rId6"/>
    <p:sldId id="456" r:id="rId7"/>
    <p:sldId id="457" r:id="rId8"/>
    <p:sldId id="466" r:id="rId9"/>
    <p:sldId id="371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A1E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694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06.04.20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06.04.20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48E6-199D-7E45-9F1C-50DC6627F2C0}" type="slidenum">
              <a:rPr lang="en-US"/>
              <a:pPr/>
              <a:t>6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27.11.</a:t>
            </a:r>
          </a:p>
        </p:txBody>
      </p:sp>
    </p:spTree>
    <p:extLst>
      <p:ext uri="{BB962C8B-B14F-4D97-AF65-F5344CB8AC3E}">
        <p14:creationId xmlns:p14="http://schemas.microsoft.com/office/powerpoint/2010/main" val="142343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836712"/>
            <a:ext cx="9144000" cy="57606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grpSp>
        <p:nvGrpSpPr>
          <p:cNvPr id="10" name="Gruppierung 9"/>
          <p:cNvGrpSpPr/>
          <p:nvPr/>
        </p:nvGrpSpPr>
        <p:grpSpPr>
          <a:xfrm>
            <a:off x="467543" y="332656"/>
            <a:ext cx="8052815" cy="6120680"/>
            <a:chOff x="467544" y="332656"/>
            <a:chExt cx="7569200" cy="5753100"/>
          </a:xfrm>
        </p:grpSpPr>
        <p:pic>
          <p:nvPicPr>
            <p:cNvPr id="5" name="Bild 4" descr="mean_median.g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332656"/>
              <a:ext cx="7569200" cy="5753100"/>
            </a:xfrm>
            <a:prstGeom prst="rect">
              <a:avLst/>
            </a:prstGeom>
          </p:spPr>
        </p:pic>
        <p:sp>
          <p:nvSpPr>
            <p:cNvPr id="9" name="Rechteck 8"/>
            <p:cNvSpPr/>
            <p:nvPr/>
          </p:nvSpPr>
          <p:spPr>
            <a:xfrm>
              <a:off x="4283968" y="5301208"/>
              <a:ext cx="3140224" cy="43204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58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/>
              <a:t>Die nachfolgenden 4 Präsentationen übernommen aus der Vorlesung „Effiziente Algorithmen und Datenstrukturen“ (Kapitel 5: Sortieren und Selektieren) gehalten von Christian </a:t>
            </a:r>
            <a:r>
              <a:rPr lang="de-DE" sz="2400" dirty="0" err="1"/>
              <a:t>Scheideler</a:t>
            </a:r>
            <a:r>
              <a:rPr lang="de-DE" sz="2400" dirty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6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8B94-A8D0-7E45-81AC-5DE9EADAD494}" type="slidenum">
              <a:rPr lang="de-DE"/>
              <a:pPr/>
              <a:t>4</a:t>
            </a:fld>
            <a:endParaRPr lang="de-D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Finde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-kleinstes Element </a:t>
            </a:r>
            <a:br>
              <a:rPr lang="de-DE" dirty="0"/>
            </a:br>
            <a:r>
              <a:rPr lang="de-DE" dirty="0"/>
              <a:t>in einer Folge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rgbClr val="0A1EFF"/>
                </a:solidFill>
              </a:rPr>
              <a:t>Lösung: </a:t>
            </a:r>
            <a:r>
              <a:rPr lang="de-DE" dirty="0"/>
              <a:t>Sortiere Elemente (z.B. </a:t>
            </a:r>
            <a:r>
              <a:rPr lang="de-DE" dirty="0" err="1"/>
              <a:t>Mergesort</a:t>
            </a:r>
            <a:r>
              <a:rPr lang="de-DE" dirty="0"/>
              <a:t>), gib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 err="1"/>
              <a:t>-tes</a:t>
            </a:r>
            <a:r>
              <a:rPr lang="de-DE" dirty="0"/>
              <a:t> Element aus</a:t>
            </a:r>
            <a:r>
              <a:rPr lang="en-US" dirty="0">
                <a:latin typeface="cmsy10" charset="0"/>
              </a:rPr>
              <a:t>!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Geht das auch schneller??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/>
              <a:t>Ganz sicher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de-DE" dirty="0"/>
              <a:t> (min) und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(</a:t>
            </a:r>
            <a:r>
              <a:rPr lang="de-DE" dirty="0" err="1"/>
              <a:t>max</a:t>
            </a:r>
            <a:r>
              <a:rPr lang="de-DE" dirty="0"/>
              <a:t>)</a:t>
            </a:r>
          </a:p>
          <a:p>
            <a:pPr>
              <a:buFontTx/>
              <a:buNone/>
            </a:pPr>
            <a:r>
              <a:rPr lang="de-DE" dirty="0">
                <a:solidFill>
                  <a:srgbClr val="000000"/>
                </a:solidFill>
              </a:rPr>
              <a:t>Ausschluss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n-1</a:t>
            </a:r>
            <a:r>
              <a:rPr lang="de-DE" dirty="0">
                <a:solidFill>
                  <a:srgbClr val="000000"/>
                </a:solidFill>
              </a:rPr>
              <a:t> Elementen nötig, also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B5224A06-7712-8D4D-A320-1D6DD357B65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0BF-8E02-3B40-A958-B210A7BABCE7}" type="slidenum">
              <a:rPr lang="de-DE"/>
              <a:pPr/>
              <a:t>5</a:t>
            </a:fld>
            <a:endParaRPr lang="de-D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Ansatz:</a:t>
            </a:r>
            <a:r>
              <a:rPr lang="de-DE" dirty="0"/>
              <a:t> Verfahre ähnlich zu </a:t>
            </a:r>
            <a:r>
              <a:rPr lang="de-DE" dirty="0" err="1"/>
              <a:t>Quicksort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endParaRPr lang="de-DE" dirty="0">
              <a:solidFill>
                <a:schemeClr val="hlink"/>
              </a:solidFill>
            </a:endParaRPr>
          </a:p>
          <a:p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Position des </a:t>
            </a:r>
            <a:r>
              <a:rPr lang="de-DE" dirty="0" err="1"/>
              <a:t>Pivotelements</a:t>
            </a:r>
            <a:r>
              <a:rPr lang="de-DE" dirty="0"/>
              <a:t> nach Partitionierung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linker Teilfolge weiter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&gt;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rechter Teilfolge weiter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8388" y="2420938"/>
            <a:ext cx="503237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86088" y="24209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30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9307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5784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6353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6800" y="35004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9860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36337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5576888" y="35004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930775" y="35020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4283075" y="3502025"/>
            <a:ext cx="503238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54288" y="292576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3130550" y="292576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>
            <a:off x="3851275" y="2925763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3849688" y="2925763"/>
            <a:ext cx="12969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5146675" y="2925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2265363" y="3429000"/>
            <a:ext cx="1944687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57750" y="3429000"/>
            <a:ext cx="1296988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427984" y="3995772"/>
            <a:ext cx="25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j</a:t>
            </a:r>
            <a:endParaRPr lang="de-DE" dirty="0"/>
          </a:p>
        </p:txBody>
      </p:sp>
      <p:sp>
        <p:nvSpPr>
          <p:cNvPr id="27" name="Rechteck 4">
            <a:extLst>
              <a:ext uri="{FF2B5EF4-FFF2-40B4-BE49-F238E27FC236}">
                <a16:creationId xmlns:a16="http://schemas.microsoft.com/office/drawing/2014/main" id="{428C17DD-77A6-844C-9C0D-71DBA5CE4A6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86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98E-8C61-DC46-8303-3ECB218CD91D}" type="slidenum">
              <a:rPr lang="de-DE"/>
              <a:pPr/>
              <a:t>6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b="1" dirty="0" err="1"/>
              <a:t>function</a:t>
            </a:r>
            <a:r>
              <a:rPr lang="de-DE" sz="2000" dirty="0"/>
              <a:t> </a:t>
            </a:r>
            <a:r>
              <a:rPr lang="de-DE" sz="2000" cap="small" dirty="0" err="1">
                <a:solidFill>
                  <a:schemeClr val="accent2"/>
                </a:solidFill>
              </a:rPr>
              <a:t>Quickselect</a:t>
            </a:r>
            <a:r>
              <a:rPr lang="de-DE" sz="2000" dirty="0"/>
              <a:t>(A, </a:t>
            </a:r>
            <a:r>
              <a:rPr lang="de-DE" sz="2000" dirty="0">
                <a:solidFill>
                  <a:schemeClr val="hlink"/>
                </a:solidFill>
              </a:rPr>
              <a:t>l,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/>
              <a:t>) </a:t>
            </a:r>
            <a:br>
              <a:rPr lang="de-DE" sz="2000" dirty="0"/>
            </a:br>
            <a:r>
              <a:rPr lang="de-DE" sz="2000" dirty="0">
                <a:solidFill>
                  <a:srgbClr val="FF0000"/>
                </a:solidFill>
              </a:rPr>
              <a:t>// a[l..</a:t>
            </a:r>
            <a:r>
              <a:rPr lang="de-DE" sz="2000" dirty="0" err="1">
                <a:solidFill>
                  <a:srgbClr val="FF0000"/>
                </a:solidFill>
              </a:rPr>
              <a:t>r</a:t>
            </a:r>
            <a:r>
              <a:rPr lang="de-DE" sz="2000" dirty="0">
                <a:solidFill>
                  <a:srgbClr val="FF0000"/>
                </a:solidFill>
              </a:rPr>
              <a:t>]: </a:t>
            </a:r>
            <a:r>
              <a:rPr lang="de-DE" sz="2000" dirty="0" err="1">
                <a:solidFill>
                  <a:srgbClr val="FF0000"/>
                </a:solidFill>
              </a:rPr>
              <a:t>Restfeld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-kleinstes Element, </a:t>
            </a:r>
            <a:r>
              <a:rPr lang="de-DE" sz="2000" dirty="0" err="1">
                <a:solidFill>
                  <a:srgbClr val="FF0000"/>
                </a:solidFill>
              </a:rPr>
              <a:t>l≤k≤r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 = l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A[l]</a:t>
            </a:r>
            <a:br>
              <a:rPr lang="de-DE" sz="2000" dirty="0"/>
            </a:b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i="1" dirty="0"/>
              <a:t>zufällige Position in </a:t>
            </a:r>
            <a:r>
              <a:rPr lang="de-DE" sz="2000" dirty="0">
                <a:solidFill>
                  <a:schemeClr val="hlink"/>
                </a:solidFill>
              </a:rPr>
              <a:t>{l,..,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}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dirty="0" err="1">
                <a:solidFill>
                  <a:schemeClr val="hlink"/>
                </a:solidFill>
              </a:rPr>
              <a:t>temp</a:t>
            </a:r>
            <a:r>
              <a:rPr lang="de-DE" sz="2000" dirty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>
                <a:solidFill>
                  <a:schemeClr val="hlink"/>
                </a:solidFill>
              </a:rPr>
              <a:t>]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 := </a:t>
            </a:r>
            <a:r>
              <a:rPr lang="de-DE" sz="2000" dirty="0" err="1">
                <a:solidFill>
                  <a:schemeClr val="hlink"/>
                </a:solidFill>
              </a:rPr>
              <a:t>temp</a:t>
            </a:r>
            <a:br>
              <a:rPr lang="de-DE" sz="2000" dirty="0"/>
            </a:br>
            <a:r>
              <a:rPr lang="de-DE" sz="2000" dirty="0">
                <a:solidFill>
                  <a:schemeClr val="hlink"/>
                </a:solidFill>
              </a:rPr>
              <a:t>v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i := l-1;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br>
              <a:rPr lang="de-DE" sz="2000" dirty="0"/>
            </a:br>
            <a:r>
              <a:rPr lang="de-DE" sz="2000" b="1" dirty="0" err="1"/>
              <a:t>repeat</a:t>
            </a:r>
            <a:r>
              <a:rPr lang="de-DE" sz="2000" dirty="0"/>
              <a:t>     </a:t>
            </a:r>
            <a:r>
              <a:rPr lang="de-DE" sz="2000" dirty="0">
                <a:solidFill>
                  <a:srgbClr val="FF0000"/>
                </a:solidFill>
              </a:rPr>
              <a:t>// ordne Elemente in [l,r-1] nach Pivot v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i := i + 1</a:t>
            </a:r>
            <a:r>
              <a:rPr lang="de-DE" sz="2000" dirty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A[i] ≥ v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- 1</a:t>
            </a:r>
            <a:r>
              <a:rPr lang="de-DE" sz="2000" dirty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] &lt; v </a:t>
            </a:r>
            <a:r>
              <a:rPr lang="de-DE" sz="2000" dirty="0" err="1"/>
              <a:t>or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= l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i &lt;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3C8C93"/>
                </a:solidFill>
              </a:rPr>
              <a:t>temp</a:t>
            </a:r>
            <a:r>
              <a:rPr lang="de-DE" sz="2000" dirty="0">
                <a:solidFill>
                  <a:srgbClr val="3C8C93"/>
                </a:solidFill>
              </a:rPr>
              <a:t> := </a:t>
            </a:r>
            <a:r>
              <a:rPr lang="de-DE" sz="2000" dirty="0">
                <a:solidFill>
                  <a:schemeClr val="hlink"/>
                </a:solidFill>
              </a:rPr>
              <a:t>A[i]; A[i] := 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] := </a:t>
            </a:r>
            <a:r>
              <a:rPr lang="de-DE" sz="2000" dirty="0" err="1">
                <a:solidFill>
                  <a:schemeClr val="hlink"/>
                </a:solidFill>
              </a:rPr>
              <a:t>temp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>
                <a:solidFill>
                  <a:schemeClr val="hlink"/>
                </a:solidFill>
              </a:rPr>
              <a:t> ≤ i</a:t>
            </a:r>
            <a:br>
              <a:rPr lang="de-DE" sz="2000" dirty="0"/>
            </a:br>
            <a:r>
              <a:rPr lang="de-DE" sz="2000" dirty="0" err="1">
                <a:solidFill>
                  <a:srgbClr val="3C8C93"/>
                </a:solidFill>
              </a:rPr>
              <a:t>temp</a:t>
            </a:r>
            <a:r>
              <a:rPr lang="de-DE" sz="2000" dirty="0">
                <a:solidFill>
                  <a:srgbClr val="3C8C93"/>
                </a:solidFill>
              </a:rPr>
              <a:t> := </a:t>
            </a:r>
            <a:r>
              <a:rPr lang="de-DE" sz="2000" dirty="0">
                <a:solidFill>
                  <a:schemeClr val="hlink"/>
                </a:solidFill>
              </a:rPr>
              <a:t>A[i]; A[i]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 := </a:t>
            </a:r>
            <a:r>
              <a:rPr lang="de-DE" sz="2000" dirty="0" err="1">
                <a:solidFill>
                  <a:schemeClr val="hlink"/>
                </a:solidFill>
              </a:rPr>
              <a:t>temp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 &lt; i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accent2"/>
                </a:solidFill>
              </a:rPr>
              <a:t>Quickselect</a:t>
            </a:r>
            <a:r>
              <a:rPr lang="de-DE" sz="2000" dirty="0"/>
              <a:t>(A, </a:t>
            </a:r>
            <a:r>
              <a:rPr lang="de-DE" sz="2000" dirty="0">
                <a:solidFill>
                  <a:schemeClr val="hlink"/>
                </a:solidFill>
              </a:rPr>
              <a:t>l, i-1,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 &gt; i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:= </a:t>
            </a:r>
            <a:r>
              <a:rPr lang="de-DE" sz="2000" dirty="0" err="1">
                <a:solidFill>
                  <a:schemeClr val="accent2"/>
                </a:solidFill>
              </a:rPr>
              <a:t>Quickselect</a:t>
            </a:r>
            <a:r>
              <a:rPr lang="de-DE" sz="2000" dirty="0"/>
              <a:t>(A, </a:t>
            </a:r>
            <a:r>
              <a:rPr lang="de-DE" sz="2000" dirty="0">
                <a:solidFill>
                  <a:schemeClr val="hlink"/>
                </a:solidFill>
              </a:rPr>
              <a:t>i+1, 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 = i</a:t>
            </a:r>
            <a:r>
              <a:rPr lang="de-DE" sz="2000" dirty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]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endParaRPr lang="de-DE" sz="2000" dirty="0">
              <a:solidFill>
                <a:schemeClr val="hlink"/>
              </a:solidFill>
            </a:endParaRPr>
          </a:p>
          <a:p>
            <a:endParaRPr lang="de-DE" sz="2000" dirty="0"/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2AEAC073-3B3B-1B41-966A-97A9EAC1EBB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90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01A-3AF5-6D43-AD0C-51238BA7A452}" type="slidenum">
              <a:rPr lang="de-DE"/>
              <a:pPr/>
              <a:t>7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>
                <a:solidFill>
                  <a:srgbClr val="000000"/>
                </a:solidFill>
              </a:rPr>
              <a:t>Aufwand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: erwartete Anzahl Vergleiche</a:t>
            </a:r>
          </a:p>
          <a:p>
            <a:endParaRPr lang="de-DE" sz="16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Behauptung: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∈ O(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Begründung:</a:t>
            </a:r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800" dirty="0"/>
              <a:t>Pivot ist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keine der Teilfolgen länger als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∙ </a:t>
            </a:r>
            <a:r>
              <a:rPr lang="de-DE" sz="2800" dirty="0">
                <a:solidFill>
                  <a:schemeClr val="hlink"/>
                </a:solidFill>
              </a:rPr>
              <a:t>2/3</a:t>
            </a:r>
          </a:p>
          <a:p>
            <a:r>
              <a:rPr lang="de-DE" sz="2800" dirty="0"/>
              <a:t>Sei </a:t>
            </a:r>
            <a:r>
              <a:rPr lang="de-DE" sz="2800" dirty="0">
                <a:solidFill>
                  <a:schemeClr val="hlink"/>
                </a:solidFill>
              </a:rPr>
              <a:t>p = Anteil der Fälle, in denen gilt: </a:t>
            </a:r>
            <a:r>
              <a:rPr lang="de-DE" sz="2800" dirty="0"/>
              <a:t>Pivot ist gut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p=1/3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411437" y="4221088"/>
            <a:ext cx="4968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067200" y="4221088"/>
            <a:ext cx="1727200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gut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798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1/3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070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2/3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5157192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T(2n/3)</a:t>
            </a:r>
          </a:p>
          <a:p>
            <a:r>
              <a:rPr lang="de-DE" sz="2800" dirty="0"/>
              <a:t>Pivot </a:t>
            </a:r>
            <a:r>
              <a:rPr lang="de-DE" sz="2800" dirty="0">
                <a:solidFill>
                  <a:srgbClr val="FF0000"/>
                </a:solidFill>
              </a:rPr>
              <a:t>schlecht</a:t>
            </a:r>
            <a:r>
              <a:rPr lang="de-DE" sz="2800" dirty="0"/>
              <a:t>: Restaufwand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endParaRPr lang="de-DE" sz="28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sz="2800" dirty="0"/>
              <a:t>       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2" name="Rechteck 4">
            <a:extLst>
              <a:ext uri="{FF2B5EF4-FFF2-40B4-BE49-F238E27FC236}">
                <a16:creationId xmlns:a16="http://schemas.microsoft.com/office/drawing/2014/main" id="{EBC51082-DD97-4341-9B73-F8A4B7B8CB9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/>
      <p:bldP spid="130055" grpId="0"/>
      <p:bldP spid="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Quickselect</a:t>
            </a:r>
            <a:r>
              <a:rPr lang="de-DE" dirty="0"/>
              <a:t>: 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975"/>
            <a:ext cx="86868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	T(</a:t>
            </a:r>
            <a:r>
              <a:rPr lang="de-DE" dirty="0" err="1"/>
              <a:t>n</a:t>
            </a:r>
            <a:r>
              <a:rPr lang="de-DE" dirty="0"/>
              <a:t>)		≤	</a:t>
            </a:r>
            <a:r>
              <a:rPr lang="de-DE" dirty="0" err="1"/>
              <a:t>cn</a:t>
            </a:r>
            <a:r>
              <a:rPr lang="de-DE" dirty="0"/>
              <a:t> + p · T(</a:t>
            </a:r>
            <a:r>
              <a:rPr lang="de-DE" dirty="0" err="1"/>
              <a:t>n</a:t>
            </a:r>
            <a:r>
              <a:rPr lang="de-DE" dirty="0"/>
              <a:t> · 2/3) + (1−p)·T(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      p · 	T(</a:t>
            </a:r>
            <a:r>
              <a:rPr lang="de-DE" dirty="0" err="1"/>
              <a:t>n</a:t>
            </a:r>
            <a:r>
              <a:rPr lang="de-DE" dirty="0"/>
              <a:t>)   		≤	</a:t>
            </a:r>
            <a:r>
              <a:rPr lang="de-DE" dirty="0" err="1"/>
              <a:t>cn</a:t>
            </a:r>
            <a:r>
              <a:rPr lang="de-DE" dirty="0"/>
              <a:t> + p · T(</a:t>
            </a:r>
            <a:r>
              <a:rPr lang="de-DE" dirty="0" err="1"/>
              <a:t>n</a:t>
            </a:r>
            <a:r>
              <a:rPr lang="de-DE" dirty="0"/>
              <a:t> · 2/3)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dirty="0"/>
              <a:t>   	</a:t>
            </a:r>
            <a:r>
              <a:rPr lang="de-DE" dirty="0">
                <a:solidFill>
                  <a:srgbClr val="FF0000"/>
                </a:solidFill>
              </a:rPr>
              <a:t>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)</a:t>
            </a:r>
            <a:r>
              <a:rPr lang="de-DE">
                <a:solidFill>
                  <a:srgbClr val="FF0000"/>
                </a:solidFill>
              </a:rPr>
              <a:t>		≤</a:t>
            </a:r>
            <a:r>
              <a:rPr lang="de-DE" dirty="0">
                <a:solidFill>
                  <a:srgbClr val="FF0000"/>
                </a:solidFill>
              </a:rPr>
              <a:t>	</a:t>
            </a:r>
            <a:r>
              <a:rPr lang="de-DE" dirty="0" err="1">
                <a:solidFill>
                  <a:srgbClr val="FF0000"/>
                </a:solidFill>
              </a:rPr>
              <a:t>cn</a:t>
            </a:r>
            <a:r>
              <a:rPr lang="de-DE" dirty="0">
                <a:solidFill>
                  <a:srgbClr val="FF0000"/>
                </a:solidFill>
              </a:rPr>
              <a:t>/p + T(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>
                <a:solidFill>
                  <a:srgbClr val="FF0000"/>
                </a:solidFill>
              </a:rPr>
              <a:t> · 2/3)</a:t>
            </a:r>
            <a:br>
              <a:rPr lang="de-DE" dirty="0"/>
            </a:br>
            <a:r>
              <a:rPr lang="de-DE" dirty="0"/>
              <a:t>			≤ 	</a:t>
            </a:r>
            <a:r>
              <a:rPr lang="de-DE" dirty="0" err="1"/>
              <a:t>cn</a:t>
            </a:r>
            <a:r>
              <a:rPr lang="de-DE" dirty="0"/>
              <a:t>/p + c · (</a:t>
            </a:r>
            <a:r>
              <a:rPr lang="de-DE" dirty="0" err="1"/>
              <a:t>n</a:t>
            </a:r>
            <a:r>
              <a:rPr lang="de-DE" dirty="0"/>
              <a:t> · 2/3)/p + T(</a:t>
            </a:r>
            <a:r>
              <a:rPr lang="de-DE" dirty="0" err="1"/>
              <a:t>n</a:t>
            </a:r>
            <a:r>
              <a:rPr lang="de-DE" dirty="0"/>
              <a:t> · (2/3)</a:t>
            </a:r>
            <a:r>
              <a:rPr lang="de-DE" baseline="30000" dirty="0"/>
              <a:t>2</a:t>
            </a:r>
            <a:r>
              <a:rPr lang="de-DE" dirty="0"/>
              <a:t>) </a:t>
            </a:r>
            <a:br>
              <a:rPr lang="de-DE" dirty="0"/>
            </a:br>
            <a:r>
              <a:rPr lang="de-DE" dirty="0"/>
              <a:t> 			...          wiederholtes Einsetzen </a:t>
            </a:r>
          </a:p>
          <a:p>
            <a:pPr marL="0" indent="0">
              <a:buNone/>
            </a:pPr>
            <a:r>
              <a:rPr lang="de-DE" dirty="0"/>
              <a:t>			≤	(</a:t>
            </a:r>
            <a:r>
              <a:rPr lang="de-DE" dirty="0" err="1"/>
              <a:t>cn</a:t>
            </a:r>
            <a:r>
              <a:rPr lang="de-DE" dirty="0"/>
              <a:t>/p)(1 + 2/3 + 4/9 + 8/27 + ...) 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de-DE" dirty="0"/>
              <a:t>         			≤ </a:t>
            </a:r>
          </a:p>
          <a:p>
            <a:pPr marL="0" indent="0">
              <a:buNone/>
            </a:pPr>
            <a:r>
              <a:rPr lang="de-DE" dirty="0"/>
              <a:t>         </a:t>
            </a:r>
          </a:p>
          <a:p>
            <a:pPr marL="0" indent="0">
              <a:buNone/>
            </a:pPr>
            <a:r>
              <a:rPr lang="de-DE" dirty="0"/>
              <a:t>         			≤                 .                     =  9cn ∈ O(</a:t>
            </a:r>
            <a:r>
              <a:rPr lang="de-DE" dirty="0" err="1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65881"/>
              </p:ext>
            </p:extLst>
          </p:nvPr>
        </p:nvGraphicFramePr>
        <p:xfrm>
          <a:off x="3347864" y="4090901"/>
          <a:ext cx="18383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Formel" r:id="rId3" imgW="787400" imgH="431800" progId="Equation.3">
                  <p:embed/>
                </p:oleObj>
              </mc:Choice>
              <mc:Fallback>
                <p:oleObj name="Formel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090901"/>
                        <a:ext cx="18383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00557"/>
              </p:ext>
            </p:extLst>
          </p:nvPr>
        </p:nvGraphicFramePr>
        <p:xfrm>
          <a:off x="3491880" y="5050745"/>
          <a:ext cx="720080" cy="97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Formel" r:id="rId5" imgW="292100" imgH="393700" progId="Equation.3">
                  <p:embed/>
                </p:oleObj>
              </mc:Choice>
              <mc:Fallback>
                <p:oleObj name="Formel" r:id="rId5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5050745"/>
                        <a:ext cx="720080" cy="97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86623"/>
              </p:ext>
            </p:extLst>
          </p:nvPr>
        </p:nvGraphicFramePr>
        <p:xfrm>
          <a:off x="4612382" y="5048219"/>
          <a:ext cx="1183754" cy="9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4" name="Formel" r:id="rId7" imgW="495300" imgH="393700" progId="Equation.3">
                  <p:embed/>
                </p:oleObj>
              </mc:Choice>
              <mc:Fallback>
                <p:oleObj name="Formel" r:id="rId7" imgW="495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12382" y="5048219"/>
                        <a:ext cx="1183754" cy="94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28184" y="4221088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geometrische Reihe mit </a:t>
            </a:r>
            <a:r>
              <a:rPr lang="de-DE" sz="1200" i="1" dirty="0"/>
              <a:t>a</a:t>
            </a:r>
            <a:r>
              <a:rPr lang="de-DE" sz="1200" i="1" baseline="-25000" dirty="0"/>
              <a:t>0</a:t>
            </a:r>
            <a:r>
              <a:rPr lang="de-DE" sz="1200" dirty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09120"/>
            <a:ext cx="18497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3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Lineares Sortieren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Selektion von Elementen aus einem Feld (z.B. Median)</a:t>
            </a:r>
          </a:p>
          <a:p>
            <a:pPr>
              <a:spcBef>
                <a:spcPts val="500"/>
              </a:spcBef>
            </a:pPr>
            <a:r>
              <a:rPr lang="de-DE" dirty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Realisierung von Mengen</a:t>
            </a:r>
          </a:p>
          <a:p>
            <a:pPr lvl="1">
              <a:spcBef>
                <a:spcPts val="500"/>
              </a:spcBef>
            </a:pPr>
            <a:r>
              <a:rPr lang="de-DE"/>
              <a:t>Assoziation </a:t>
            </a:r>
            <a:r>
              <a:rPr lang="de-DE" dirty="0"/>
              <a:t>von Objekten (über sog. Hashtabellen)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4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803</Words>
  <Application>Microsoft Macintosh PowerPoint</Application>
  <PresentationFormat>On-screen Show (4:3)</PresentationFormat>
  <Paragraphs>95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cmsy10</vt:lpstr>
      <vt:lpstr>msam6</vt:lpstr>
      <vt:lpstr>Myriad Pro</vt:lpstr>
      <vt:lpstr>7_Standarddesign</vt:lpstr>
      <vt:lpstr>Formel</vt:lpstr>
      <vt:lpstr>Clip</vt:lpstr>
      <vt:lpstr>Algorithmen und Datenstrukturen</vt:lpstr>
      <vt:lpstr>PowerPoint Presentation</vt:lpstr>
      <vt:lpstr>Danksagung</vt:lpstr>
      <vt:lpstr>Selektion</vt:lpstr>
      <vt:lpstr>Selektion</vt:lpstr>
      <vt:lpstr>Selektion</vt:lpstr>
      <vt:lpstr>Quickselect: Analyse</vt:lpstr>
      <vt:lpstr>Quickselect: Analyse</vt:lpstr>
      <vt:lpstr>Überblick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1037</cp:revision>
  <cp:lastPrinted>2015-04-16T10:14:41Z</cp:lastPrinted>
  <dcterms:created xsi:type="dcterms:W3CDTF">2010-04-27T12:26:40Z</dcterms:created>
  <dcterms:modified xsi:type="dcterms:W3CDTF">2020-04-06T13:04:04Z</dcterms:modified>
</cp:coreProperties>
</file>