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3"/>
  </p:notesMasterIdLst>
  <p:handoutMasterIdLst>
    <p:handoutMasterId r:id="rId34"/>
  </p:handoutMasterIdLst>
  <p:sldIdLst>
    <p:sldId id="273" r:id="rId2"/>
    <p:sldId id="306" r:id="rId3"/>
    <p:sldId id="278" r:id="rId4"/>
    <p:sldId id="275" r:id="rId5"/>
    <p:sldId id="276" r:id="rId6"/>
    <p:sldId id="281" r:id="rId7"/>
    <p:sldId id="277" r:id="rId8"/>
    <p:sldId id="283" r:id="rId9"/>
    <p:sldId id="282" r:id="rId10"/>
    <p:sldId id="284" r:id="rId11"/>
    <p:sldId id="285" r:id="rId12"/>
    <p:sldId id="286" r:id="rId13"/>
    <p:sldId id="288" r:id="rId14"/>
    <p:sldId id="287" r:id="rId15"/>
    <p:sldId id="289" r:id="rId16"/>
    <p:sldId id="290" r:id="rId17"/>
    <p:sldId id="292" r:id="rId18"/>
    <p:sldId id="293" r:id="rId19"/>
    <p:sldId id="291" r:id="rId20"/>
    <p:sldId id="308" r:id="rId21"/>
    <p:sldId id="294" r:id="rId22"/>
    <p:sldId id="295" r:id="rId23"/>
    <p:sldId id="296" r:id="rId24"/>
    <p:sldId id="297" r:id="rId25"/>
    <p:sldId id="298" r:id="rId26"/>
    <p:sldId id="299" r:id="rId27"/>
    <p:sldId id="300" r:id="rId28"/>
    <p:sldId id="301" r:id="rId29"/>
    <p:sldId id="302" r:id="rId30"/>
    <p:sldId id="303" r:id="rId31"/>
    <p:sldId id="304" r:id="rId3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0833FF"/>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94"/>
  </p:normalViewPr>
  <p:slideViewPr>
    <p:cSldViewPr>
      <p:cViewPr varScale="1">
        <p:scale>
          <a:sx n="117" d="100"/>
          <a:sy n="117" d="100"/>
        </p:scale>
        <p:origin x="19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19.04.20</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19.04.20</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a:cs typeface="+mj-cs"/>
              </a:rPr>
              <a:t>Algorithmen und Datenstrukturen</a:t>
            </a:r>
          </a:p>
        </p:txBody>
      </p:sp>
      <p:sp>
        <p:nvSpPr>
          <p:cNvPr id="3" name="Untertitel 2"/>
          <p:cNvSpPr>
            <a:spLocks noGrp="1"/>
          </p:cNvSpPr>
          <p:nvPr>
            <p:ph type="subTitle" idx="1"/>
          </p:nvPr>
        </p:nvSpPr>
        <p:spPr>
          <a:xfrm>
            <a:off x="1371600" y="2998094"/>
            <a:ext cx="6400800" cy="3024188"/>
          </a:xfrm>
        </p:spPr>
        <p:txBody>
          <a:bodyPr/>
          <a:lstStyle/>
          <a:p>
            <a:pPr eaLnBrk="1" hangingPunct="1">
              <a:defRPr/>
            </a:pPr>
            <a:r>
              <a:rPr lang="de-DE" sz="2400" dirty="0">
                <a:cs typeface="+mn-cs"/>
              </a:rPr>
              <a:t>Prof. Dr. Ralf Möller</a:t>
            </a:r>
          </a:p>
          <a:p>
            <a:pPr eaLnBrk="1" hangingPunct="1">
              <a:defRPr/>
            </a:pPr>
            <a:r>
              <a:rPr lang="de-DE" sz="2400" b="1" dirty="0">
                <a:cs typeface="+mn-cs"/>
              </a:rPr>
              <a:t>Universität zu Lübeck</a:t>
            </a:r>
          </a:p>
          <a:p>
            <a:pPr eaLnBrk="1" hangingPunct="1">
              <a:defRPr/>
            </a:pPr>
            <a:r>
              <a:rPr lang="de-DE" sz="2400" b="1" dirty="0">
                <a:cs typeface="+mn-cs"/>
              </a:rPr>
              <a:t>Institut für Informationssysteme</a:t>
            </a:r>
          </a:p>
          <a:p>
            <a:pPr eaLnBrk="1" hangingPunct="1">
              <a:defRPr/>
            </a:pPr>
            <a:endParaRPr lang="de-DE" sz="2400" dirty="0">
              <a:cs typeface="+mn-cs"/>
            </a:endParaRPr>
          </a:p>
          <a:p>
            <a:pPr eaLnBrk="1" hangingPunct="1">
              <a:defRPr/>
            </a:pPr>
            <a:r>
              <a:rPr lang="de-DE" sz="2400" dirty="0">
                <a:cs typeface="+mn-cs"/>
              </a:rPr>
              <a:t>Felix </a:t>
            </a:r>
            <a:r>
              <a:rPr lang="de-DE" sz="2400" dirty="0" err="1">
                <a:cs typeface="+mn-cs"/>
              </a:rPr>
              <a:t>Kuhr</a:t>
            </a:r>
            <a:r>
              <a:rPr lang="de-DE" sz="2400">
                <a:cs typeface="+mn-cs"/>
              </a:rPr>
              <a:t> (</a:t>
            </a:r>
            <a:r>
              <a:rPr lang="de-DE" sz="2400" dirty="0">
                <a:cs typeface="+mn-cs"/>
              </a:rPr>
              <a:t>Übungen)</a:t>
            </a:r>
          </a:p>
          <a:p>
            <a:pPr eaLnBrk="1" hangingPunct="1">
              <a:defRPr/>
            </a:pPr>
            <a:r>
              <a:rPr lang="de-DE" sz="2400" dirty="0">
                <a:cs typeface="+mn-cs"/>
              </a:rPr>
              <a:t>sowie viele Tutoren</a:t>
            </a:r>
          </a:p>
        </p:txBody>
      </p:sp>
      <p:sp>
        <p:nvSpPr>
          <p:cNvPr id="4" name="TextBox 3">
            <a:extLst>
              <a:ext uri="{FF2B5EF4-FFF2-40B4-BE49-F238E27FC236}">
                <a16:creationId xmlns:a16="http://schemas.microsoft.com/office/drawing/2014/main" id="{3C3F01C1-F465-C140-AB11-75800DDD309D}"/>
              </a:ext>
            </a:extLst>
          </p:cNvPr>
          <p:cNvSpPr txBox="1"/>
          <p:nvPr/>
        </p:nvSpPr>
        <p:spPr>
          <a:xfrm>
            <a:off x="3347864" y="2118955"/>
            <a:ext cx="2510624" cy="369332"/>
          </a:xfrm>
          <a:prstGeom prst="rect">
            <a:avLst/>
          </a:prstGeom>
          <a:noFill/>
        </p:spPr>
        <p:txBody>
          <a:bodyPr wrap="none" rtlCol="0">
            <a:spAutoFit/>
          </a:bodyPr>
          <a:lstStyle/>
          <a:p>
            <a:r>
              <a:rPr lang="en-DE" dirty="0"/>
              <a:t>Tries und PATRICIA Tries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a:solidFill>
                  <a:srgbClr val="C00000"/>
                </a:solidFill>
              </a:rPr>
              <a:t>o r g a n</a:t>
            </a: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a:solidFill>
                  <a:srgbClr val="C00000"/>
                </a:solidFill>
              </a:rPr>
              <a:t>o r g a n</a:t>
            </a: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a:solidFill>
                  <a:srgbClr val="C00000"/>
                </a:solidFill>
              </a:rPr>
              <a:t>o r g a n</a:t>
            </a: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a:solidFill>
                  <a:srgbClr val="C00000"/>
                </a:solidFill>
              </a:rPr>
              <a:t>o r g a n</a:t>
            </a: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a:solidFill>
                  <a:srgbClr val="C00000"/>
                </a:solidFill>
              </a:rPr>
              <a:t>o r g a n</a:t>
            </a: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a:solidFill>
                  <a:srgbClr val="C00000"/>
                </a:solidFill>
              </a:rPr>
              <a:t>Gefunden!</a:t>
            </a: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358029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a:solidFill>
                  <a:srgbClr val="C00000"/>
                </a:solidFill>
              </a:rPr>
              <a:t>apricot</a:t>
            </a: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(Keine Kante mit ‚r‘)</a:t>
            </a: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175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 Blattknoten und </a:t>
                </a:r>
              </a:p>
              <a:p>
                <a:r>
                  <a:rPr lang="de-DE" b="1" dirty="0">
                    <a:solidFill>
                      <a:srgbClr val="C00000"/>
                    </a:solidFill>
                  </a:rPr>
                  <a:t>  keine Kante mit </a:t>
                </a:r>
                <a14:m>
                  <m:oMath xmlns:m="http://schemas.openxmlformats.org/officeDocument/2006/math">
                    <m:r>
                      <a:rPr lang="de-DE" b="1" i="1" smtClean="0">
                        <a:solidFill>
                          <a:srgbClr val="C00000"/>
                        </a:solidFill>
                        <a:latin typeface="Cambria Math"/>
                      </a:rPr>
                      <m:t>⊥</m:t>
                    </m:r>
                  </m:oMath>
                </a14:m>
                <a:r>
                  <a:rPr lang="de-DE" b="1" dirty="0">
                    <a:solidFill>
                      <a:srgbClr val="C00000"/>
                    </a:solidFill>
                  </a:rPr>
                  <a:t>)</a:t>
                </a: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4650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a:solidFill>
                  <a:srgbClr val="C00000"/>
                </a:solidFill>
              </a:rPr>
              <a:t>r</a:t>
            </a: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a:solidFill>
                  <a:srgbClr val="C00000"/>
                </a:solidFill>
              </a:rPr>
              <a:t>i</a:t>
            </a:r>
          </a:p>
        </p:txBody>
      </p:sp>
      <p:sp>
        <p:nvSpPr>
          <p:cNvPr id="2" name="Titel 1"/>
          <p:cNvSpPr>
            <a:spLocks noGrp="1"/>
          </p:cNvSpPr>
          <p:nvPr>
            <p:ph type="title"/>
          </p:nvPr>
        </p:nvSpPr>
        <p:spPr/>
        <p:txBody>
          <a:bodyPr/>
          <a:lstStyle/>
          <a:p>
            <a:r>
              <a:rPr lang="de-DE" dirty="0"/>
              <a:t>Einfügen: Beispiel </a:t>
            </a:r>
            <a:r>
              <a:rPr lang="de-DE" b="1" dirty="0">
                <a:solidFill>
                  <a:srgbClr val="C00000"/>
                </a:solidFill>
              </a:rPr>
              <a:t>apricot</a:t>
            </a: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a:t>o</a:t>
            </a:r>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a:solidFill>
                  <a:srgbClr val="C00000"/>
                </a:solidFill>
              </a:rPr>
              <a:t>c</a:t>
            </a: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a:solidFill>
                  <a:srgbClr val="C00000"/>
                </a:solidFill>
              </a:rPr>
              <a:t>o</a:t>
            </a: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a:solidFill>
                  <a:srgbClr val="C00000"/>
                </a:solidFill>
              </a:rPr>
              <a:t>t</a:t>
            </a: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a:solidFill>
                  <a:srgbClr val="C00000"/>
                </a:solidFill>
              </a:rPr>
              <a:t>apricot</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17998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Einfügen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Vereinfacht: </a:t>
                </a:r>
              </a:p>
              <a:p>
                <a:pPr lvl="1"/>
                <a:r>
                  <a:rPr lang="de-DE" dirty="0"/>
                  <a:t>„Nach einzufügendem Wort suchen und das ergänzen, was fehlt“</a:t>
                </a:r>
              </a:p>
              <a:p>
                <a:r>
                  <a:rPr lang="de-DE" dirty="0"/>
                  <a:t>Sonderfälle</a:t>
                </a:r>
              </a:p>
              <a:p>
                <a:pPr lvl="1"/>
                <a:r>
                  <a:rPr lang="de-DE" dirty="0"/>
                  <a:t>Füge zusätzlich ein Blattknoten über eine Kante mit Beschriftung </a:t>
                </a:r>
                <a14:m>
                  <m:oMath xmlns:m="http://schemas.openxmlformats.org/officeDocument/2006/math">
                    <m:r>
                      <a:rPr lang="de-DE" i="1">
                        <a:latin typeface="Cambria Math"/>
                      </a:rPr>
                      <m:t>⊥</m:t>
                    </m:r>
                  </m:oMath>
                </a14:m>
                <a:r>
                  <a:rPr lang="de-DE" dirty="0"/>
                  <a:t> zu einem Knoten </a:t>
                </a:r>
                <a14:m>
                  <m:oMath xmlns:m="http://schemas.openxmlformats.org/officeDocument/2006/math">
                    <m:r>
                      <a:rPr lang="de-DE" i="1" dirty="0">
                        <a:latin typeface="Cambria Math"/>
                      </a:rPr>
                      <m:t>𝑣</m:t>
                    </m:r>
                  </m:oMath>
                </a14:m>
                <a:r>
                  <a:rPr lang="de-DE" dirty="0"/>
                  <a:t> hinzu, falls</a:t>
                </a:r>
              </a:p>
              <a:p>
                <a:pPr lvl="2"/>
                <a:r>
                  <a:rPr lang="de-DE" dirty="0"/>
                  <a:t>die Suche bei einem inneren Knoten </a:t>
                </a:r>
                <a14:m>
                  <m:oMath xmlns:m="http://schemas.openxmlformats.org/officeDocument/2006/math">
                    <m:r>
                      <a:rPr lang="de-DE" i="1" dirty="0">
                        <a:latin typeface="Cambria Math"/>
                      </a:rPr>
                      <m:t>𝑣</m:t>
                    </m:r>
                  </m:oMath>
                </a14:m>
                <a:r>
                  <a:rPr lang="de-DE" dirty="0"/>
                  <a:t> fertig ist</a:t>
                </a:r>
                <a:endParaRPr lang="de-DE" i="1" dirty="0">
                  <a:latin typeface="Cambria Math"/>
                </a:endParaRPr>
              </a:p>
              <a:p>
                <a:pPr lvl="2"/>
                <a14:m>
                  <m:oMath xmlns:m="http://schemas.openxmlformats.org/officeDocument/2006/math">
                    <m:r>
                      <a:rPr lang="de-DE" i="1" dirty="0" smtClean="0">
                        <a:latin typeface="Cambria Math"/>
                      </a:rPr>
                      <m:t>𝑣</m:t>
                    </m:r>
                  </m:oMath>
                </a14:m>
                <a:r>
                  <a:rPr lang="de-DE" dirty="0"/>
                  <a:t> ein Blattknoten ist und eine neue Kante ausgehend von </a:t>
                </a:r>
                <a14:m>
                  <m:oMath xmlns:m="http://schemas.openxmlformats.org/officeDocument/2006/math">
                    <m:r>
                      <a:rPr lang="de-DE" i="1" dirty="0" smtClean="0">
                        <a:latin typeface="Cambria Math"/>
                      </a:rPr>
                      <m:t>𝑣</m:t>
                    </m:r>
                  </m:oMath>
                </a14:m>
                <a:r>
                  <a:rPr lang="de-DE" dirty="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28604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15628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ape</a:t>
            </a:r>
            <a:r>
              <a:rPr lang="de-DE" b="1" dirty="0">
                <a:solidFill>
                  <a:srgbClr val="C00000"/>
                </a:solidFill>
              </a:rPr>
              <a:t>-man</a:t>
            </a: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a:solidFill>
                  <a:srgbClr val="C00000"/>
                </a:solidFill>
              </a:rPr>
              <a:t>a p e – m a n</a:t>
            </a: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a:solidFill>
                  <a:srgbClr val="C00000"/>
                </a:solidFill>
              </a:rPr>
              <a:t>a p e – m a n</a:t>
            </a: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a:solidFill>
                  <a:srgbClr val="C00000"/>
                </a:solidFill>
              </a:rPr>
              <a:t>a p e – m a n</a:t>
            </a: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a:solidFill>
                  <a:srgbClr val="C00000"/>
                </a:solidFill>
              </a:rPr>
              <a:t>ape</a:t>
            </a:r>
            <a:r>
              <a:rPr lang="de-DE" b="1" i="1" dirty="0">
                <a:solidFill>
                  <a:srgbClr val="C00000"/>
                </a:solidFill>
              </a:rPr>
              <a:t>-man</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331003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von </a:t>
            </a:r>
            <a:r>
              <a:rPr lang="de-DE" b="1" i="1" dirty="0" err="1">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2155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2" name="Titel 1"/>
          <p:cNvSpPr>
            <a:spLocks noGrp="1"/>
          </p:cNvSpPr>
          <p:nvPr>
            <p:ph type="title"/>
          </p:nvPr>
        </p:nvSpPr>
        <p:spPr/>
        <p:txBody>
          <a:bodyPr/>
          <a:lstStyle/>
          <a:p>
            <a:r>
              <a:rPr lang="de-DE" dirty="0"/>
              <a:t>Löschen von </a:t>
            </a:r>
            <a:r>
              <a:rPr lang="de-DE" b="1" i="1" dirty="0" err="1">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1504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a:t>Zuerst erfolgt eine Suche nach dem zu löschenden Wort</a:t>
                </a:r>
              </a:p>
              <a:p>
                <a:r>
                  <a:rPr lang="de-DE" sz="2400" dirty="0"/>
                  <a:t>Beginnend mit dem Blattknoten, der das zu löschende Wort repräsentiert, wird solange der aktuelle Knoten und die Kante zu seinem Elternknoten gelöscht, bis mehr als ein Kindsknoten im Elternknoten vorhanden ist</a:t>
                </a:r>
              </a:p>
              <a:p>
                <a:pPr lvl="1"/>
                <a:r>
                  <a:rPr lang="de-DE" sz="2000" dirty="0"/>
                  <a:t>Anschließender Sonderfall:</a:t>
                </a:r>
              </a:p>
              <a:p>
                <a:pPr lvl="2"/>
                <a:r>
                  <a:rPr lang="de-DE" sz="1800" dirty="0"/>
                  <a:t>Bei nur einem Kindsknoten, welches über eine </a:t>
                </a:r>
                <a14:m>
                  <m:oMath xmlns:m="http://schemas.openxmlformats.org/officeDocument/2006/math">
                    <m:r>
                      <a:rPr lang="de-DE" sz="1800" b="0" i="1" smtClean="0">
                        <a:latin typeface="Cambria Math"/>
                      </a:rPr>
                      <m:t>⊥</m:t>
                    </m:r>
                  </m:oMath>
                </a14:m>
                <a:r>
                  <a:rPr lang="de-DE" sz="1800" dirty="0"/>
                  <a:t>-Kante verbunden ist, wird dieser ebenfalls gelöscht</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195583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thank-you-clothesline-752x48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420888"/>
            <a:ext cx="5832648" cy="3746235"/>
          </a:xfrm>
          <a:prstGeom prst="rect">
            <a:avLst/>
          </a:prstGeom>
        </p:spPr>
      </p:pic>
      <p:sp>
        <p:nvSpPr>
          <p:cNvPr id="2" name="Titel 1"/>
          <p:cNvSpPr>
            <a:spLocks noGrp="1"/>
          </p:cNvSpPr>
          <p:nvPr>
            <p:ph type="title"/>
          </p:nvPr>
        </p:nvSpPr>
        <p:spPr/>
        <p:txBody>
          <a:bodyPr/>
          <a:lstStyle/>
          <a:p>
            <a:pPr>
              <a:defRPr/>
            </a:pPr>
            <a:r>
              <a:rPr lang="de-DE" dirty="0"/>
              <a:t>Danksagung</a:t>
            </a:r>
          </a:p>
        </p:txBody>
      </p:sp>
      <p:sp>
        <p:nvSpPr>
          <p:cNvPr id="3" name="Inhaltsplatzhalter 2"/>
          <p:cNvSpPr>
            <a:spLocks noGrp="1"/>
          </p:cNvSpPr>
          <p:nvPr>
            <p:ph idx="1"/>
          </p:nvPr>
        </p:nvSpPr>
        <p:spPr/>
        <p:txBody>
          <a:bodyPr/>
          <a:lstStyle/>
          <a:p>
            <a:pPr marL="0" indent="0">
              <a:buFontTx/>
              <a:buNone/>
              <a:defRPr/>
            </a:pPr>
            <a:r>
              <a:rPr lang="de-DE" sz="2000" dirty="0"/>
              <a:t>Die nachfolgenden Präsentationen wurden mit einigen Änderungen übernommen aus:</a:t>
            </a:r>
          </a:p>
          <a:p>
            <a:pPr marL="0" indent="0">
              <a:buFontTx/>
              <a:buNone/>
              <a:defRPr/>
            </a:pPr>
            <a:endParaRPr lang="de-DE" sz="2000" dirty="0"/>
          </a:p>
          <a:p>
            <a:pPr>
              <a:defRPr/>
            </a:pPr>
            <a:r>
              <a:rPr lang="de-DE" sz="2000" dirty="0"/>
              <a:t>„Algorithmen und Datenstrukturen“ </a:t>
            </a:r>
            <a:br>
              <a:rPr lang="de-DE" sz="2000" dirty="0"/>
            </a:br>
            <a:r>
              <a:rPr lang="de-DE" sz="2000" dirty="0"/>
              <a:t>gehalten von 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2</a:t>
            </a:fld>
            <a:endParaRPr lang="de-DE"/>
          </a:p>
        </p:txBody>
      </p:sp>
    </p:spTree>
    <p:extLst>
      <p:ext uri="{BB962C8B-B14F-4D97-AF65-F5344CB8AC3E}">
        <p14:creationId xmlns:p14="http://schemas.microsoft.com/office/powerpoint/2010/main" val="93857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67BBE-D9D9-674E-92AC-A408545C929A}"/>
              </a:ext>
            </a:extLst>
          </p:cNvPr>
          <p:cNvSpPr>
            <a:spLocks noGrp="1"/>
          </p:cNvSpPr>
          <p:nvPr>
            <p:ph type="title"/>
          </p:nvPr>
        </p:nvSpPr>
        <p:spPr/>
        <p:txBody>
          <a:bodyPr/>
          <a:lstStyle/>
          <a:p>
            <a:r>
              <a:rPr lang="de-DE" dirty="0"/>
              <a:t>Implementierungsmöglichkeiten</a:t>
            </a:r>
          </a:p>
        </p:txBody>
      </p:sp>
      <p:sp>
        <p:nvSpPr>
          <p:cNvPr id="3" name="Content Placeholder 2">
            <a:extLst>
              <a:ext uri="{FF2B5EF4-FFF2-40B4-BE49-F238E27FC236}">
                <a16:creationId xmlns:a16="http://schemas.microsoft.com/office/drawing/2014/main" id="{200D4BAD-42CE-6F4A-BC45-03AA4287E3AE}"/>
              </a:ext>
            </a:extLst>
          </p:cNvPr>
          <p:cNvSpPr>
            <a:spLocks noGrp="1"/>
          </p:cNvSpPr>
          <p:nvPr>
            <p:ph idx="1"/>
          </p:nvPr>
        </p:nvSpPr>
        <p:spPr/>
        <p:txBody>
          <a:bodyPr/>
          <a:lstStyle/>
          <a:p>
            <a:pPr marL="514350" indent="-514350">
              <a:buFont typeface="+mj-lt"/>
              <a:buAutoNum type="arabicPeriod"/>
            </a:pPr>
            <a:r>
              <a:rPr lang="de-DE" dirty="0"/>
              <a:t>Feld</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r>
              <a:rPr lang="de-DE" dirty="0"/>
              <a:t>Zeigerstruktur</a:t>
            </a:r>
          </a:p>
          <a:p>
            <a:pPr lvl="1"/>
            <a:r>
              <a:rPr lang="de-DE" dirty="0"/>
              <a:t>Kinder in Liste</a:t>
            </a:r>
          </a:p>
          <a:p>
            <a:pPr lvl="1"/>
            <a:r>
              <a:rPr lang="de-DE" dirty="0"/>
              <a:t>Kinder in Feld</a:t>
            </a:r>
          </a:p>
        </p:txBody>
      </p:sp>
      <p:sp>
        <p:nvSpPr>
          <p:cNvPr id="4" name="Slide Number Placeholder 3">
            <a:extLst>
              <a:ext uri="{FF2B5EF4-FFF2-40B4-BE49-F238E27FC236}">
                <a16:creationId xmlns:a16="http://schemas.microsoft.com/office/drawing/2014/main" id="{66BA3EE3-69DF-9C45-87CE-D8834E00F619}"/>
              </a:ext>
            </a:extLst>
          </p:cNvPr>
          <p:cNvSpPr>
            <a:spLocks noGrp="1"/>
          </p:cNvSpPr>
          <p:nvPr>
            <p:ph type="sldNum" sz="quarter" idx="12"/>
          </p:nvPr>
        </p:nvSpPr>
        <p:spPr/>
        <p:txBody>
          <a:bodyPr/>
          <a:lstStyle/>
          <a:p>
            <a:pPr>
              <a:defRPr/>
            </a:pPr>
            <a:fld id="{A4C577E2-95DD-1F4B-A688-E8FB02007787}" type="slidenum">
              <a:rPr lang="de-DE" smtClean="0"/>
              <a:pPr>
                <a:defRPr/>
              </a:pPr>
              <a:t>20</a:t>
            </a:fld>
            <a:endParaRPr lang="de-DE"/>
          </a:p>
        </p:txBody>
      </p:sp>
      <p:pic>
        <p:nvPicPr>
          <p:cNvPr id="5" name="Picture 3">
            <a:extLst>
              <a:ext uri="{FF2B5EF4-FFF2-40B4-BE49-F238E27FC236}">
                <a16:creationId xmlns:a16="http://schemas.microsoft.com/office/drawing/2014/main" id="{6B59F118-401E-4B48-BA67-DE4C9C7D7C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412776"/>
            <a:ext cx="3672408" cy="25259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76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Analyse der Implementationsmöglichkeiten</a:t>
            </a:r>
          </a:p>
        </p:txBody>
      </p:sp>
      <p:sp>
        <p:nvSpPr>
          <p:cNvPr id="3" name="Inhaltsplatzhalter 2"/>
          <p:cNvSpPr>
            <a:spLocks noGrp="1"/>
          </p:cNvSpPr>
          <p:nvPr>
            <p:ph idx="1"/>
          </p:nvPr>
        </p:nvSpPr>
        <p:spPr>
          <a:xfrm>
            <a:off x="467544" y="1124744"/>
            <a:ext cx="8315325" cy="5256584"/>
          </a:xfrm>
        </p:spPr>
        <p:txBody>
          <a:bodyPr/>
          <a:lstStyle/>
          <a:p>
            <a:pPr marL="457200" indent="-400050">
              <a:spcBef>
                <a:spcPts val="0"/>
              </a:spcBef>
            </a:pPr>
            <a:r>
              <a:rPr lang="de-DE" sz="2000" dirty="0"/>
              <a:t>Kinder in </a:t>
            </a:r>
            <a:r>
              <a:rPr lang="de-DE" sz="2000" dirty="0">
                <a:solidFill>
                  <a:srgbClr val="0833FF"/>
                </a:solidFill>
              </a:rPr>
              <a:t>Liste</a:t>
            </a:r>
          </a:p>
          <a:p>
            <a:pPr lvl="1">
              <a:spcBef>
                <a:spcPts val="0"/>
              </a:spcBef>
            </a:pPr>
            <a:r>
              <a:rPr lang="de-DE" sz="1800" b="1" dirty="0"/>
              <a:t>Vorteile:</a:t>
            </a:r>
            <a:r>
              <a:rPr lang="de-DE" sz="1800" dirty="0"/>
              <a:t> Geringer Platzbedarf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a:t>
            </a:r>
            <a:endParaRPr lang="de-DE" sz="1800" dirty="0"/>
          </a:p>
          <a:p>
            <a:pPr lvl="1">
              <a:spcBef>
                <a:spcPts val="0"/>
              </a:spcBef>
            </a:pPr>
            <a:r>
              <a:rPr lang="de-DE" sz="1800" b="1" dirty="0"/>
              <a:t>Nachteil:</a:t>
            </a:r>
            <a:r>
              <a:rPr lang="de-DE" sz="1800" dirty="0"/>
              <a:t> Suchen, Einfügen und Entfernen in </a:t>
            </a:r>
            <a:r>
              <a:rPr lang="de-DE" sz="1800" dirty="0">
                <a:solidFill>
                  <a:schemeClr val="accent1">
                    <a:lumMod val="50000"/>
                  </a:schemeClr>
                </a:solidFill>
              </a:rPr>
              <a:t>O(|</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betrachteten Knoten</a:t>
            </a:r>
          </a:p>
          <a:p>
            <a:pPr marL="457200" indent="-400050">
              <a:spcBef>
                <a:spcPts val="0"/>
              </a:spcBef>
            </a:pPr>
            <a:endParaRPr lang="de-DE" sz="2000" dirty="0"/>
          </a:p>
          <a:p>
            <a:pPr marL="457200" indent="-400050">
              <a:spcBef>
                <a:spcPts val="0"/>
              </a:spcBef>
            </a:pPr>
            <a:r>
              <a:rPr lang="de-DE" sz="2000" dirty="0"/>
              <a:t>Kinder in </a:t>
            </a:r>
            <a:r>
              <a:rPr lang="de-DE" sz="2000" dirty="0">
                <a:solidFill>
                  <a:srgbClr val="0833FF"/>
                </a:solidFill>
              </a:rPr>
              <a:t>Feld mit Größe der Kinderanzahl</a:t>
            </a:r>
          </a:p>
          <a:p>
            <a:pPr lvl="1">
              <a:spcBef>
                <a:spcPts val="0"/>
              </a:spcBef>
            </a:pPr>
            <a:r>
              <a:rPr lang="de-DE" sz="1800" b="1" dirty="0"/>
              <a:t>Vorteil: </a:t>
            </a:r>
            <a:r>
              <a:rPr lang="de-DE" sz="1800" dirty="0"/>
              <a:t>Geringer Platzbedarf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 </a:t>
            </a:r>
            <a:br>
              <a:rPr lang="de-DE" sz="1800" dirty="0">
                <a:solidFill>
                  <a:schemeClr val="accent1">
                    <a:lumMod val="50000"/>
                  </a:schemeClr>
                </a:solidFill>
              </a:rPr>
            </a:br>
            <a:r>
              <a:rPr lang="de-DE" sz="1800" dirty="0"/>
              <a:t>Suchen in </a:t>
            </a:r>
            <a:r>
              <a:rPr lang="de-DE" sz="1800" dirty="0">
                <a:solidFill>
                  <a:schemeClr val="accent1">
                    <a:lumMod val="50000"/>
                  </a:schemeClr>
                </a:solidFill>
              </a:rPr>
              <a:t>O(log |</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Knoten (binäre Suche unter den Kindern)</a:t>
            </a:r>
            <a:endParaRPr lang="de-DE" sz="1800" dirty="0">
              <a:solidFill>
                <a:schemeClr val="accent1">
                  <a:lumMod val="50000"/>
                </a:schemeClr>
              </a:solidFill>
            </a:endParaRPr>
          </a:p>
          <a:p>
            <a:pPr lvl="1">
              <a:spcBef>
                <a:spcPts val="0"/>
              </a:spcBef>
            </a:pPr>
            <a:r>
              <a:rPr lang="de-DE" sz="1800" b="1" dirty="0"/>
              <a:t>Nachteile:</a:t>
            </a:r>
            <a:r>
              <a:rPr lang="de-DE" sz="1800" dirty="0"/>
              <a:t> Einfügen und Entfernen in </a:t>
            </a:r>
            <a:r>
              <a:rPr lang="de-DE" sz="1800" dirty="0">
                <a:solidFill>
                  <a:schemeClr val="accent1">
                    <a:lumMod val="50000"/>
                  </a:schemeClr>
                </a:solidFill>
              </a:rPr>
              <a:t>O(|</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betr. Knoten</a:t>
            </a:r>
          </a:p>
          <a:p>
            <a:pPr marL="457200" indent="-400050">
              <a:spcBef>
                <a:spcPts val="0"/>
              </a:spcBef>
            </a:pPr>
            <a:endParaRPr lang="de-DE" sz="2000" dirty="0"/>
          </a:p>
          <a:p>
            <a:pPr marL="457200" indent="-400050">
              <a:spcBef>
                <a:spcPts val="0"/>
              </a:spcBef>
            </a:pPr>
            <a:r>
              <a:rPr lang="de-DE" sz="2000" dirty="0"/>
              <a:t>Kinder in </a:t>
            </a:r>
            <a:r>
              <a:rPr lang="de-DE" sz="2000" dirty="0">
                <a:solidFill>
                  <a:srgbClr val="0833FF"/>
                </a:solidFill>
              </a:rPr>
              <a:t>Feld mit Größe |</a:t>
            </a:r>
            <a:r>
              <a:rPr lang="de-DE" sz="2000" dirty="0">
                <a:solidFill>
                  <a:srgbClr val="0833FF"/>
                </a:solidFill>
                <a:latin typeface="Symbol" charset="2"/>
                <a:cs typeface="Symbol" charset="2"/>
              </a:rPr>
              <a:t>S</a:t>
            </a:r>
            <a:r>
              <a:rPr lang="de-DE" sz="2000" dirty="0">
                <a:solidFill>
                  <a:srgbClr val="0833FF"/>
                </a:solidFill>
              </a:rPr>
              <a:t>|</a:t>
            </a:r>
          </a:p>
          <a:p>
            <a:pPr lvl="1">
              <a:spcBef>
                <a:spcPts val="0"/>
              </a:spcBef>
            </a:pPr>
            <a:r>
              <a:rPr lang="de-DE" sz="1800" b="1" dirty="0"/>
              <a:t>Vorteile: </a:t>
            </a:r>
            <a:r>
              <a:rPr lang="de-DE" sz="1800" dirty="0"/>
              <a:t>Direkte Adressierung der Kante mit gegebener Beschriftung </a:t>
            </a:r>
            <a:br>
              <a:rPr lang="de-DE" sz="1800" dirty="0"/>
            </a:br>
            <a:r>
              <a:rPr lang="de-DE" sz="1800" dirty="0"/>
              <a:t>(Falls Zeichen </a:t>
            </a:r>
            <a:r>
              <a:rPr lang="de-DE" sz="1800" dirty="0" err="1">
                <a:solidFill>
                  <a:schemeClr val="accent1">
                    <a:lumMod val="50000"/>
                  </a:schemeClr>
                </a:solidFill>
              </a:rPr>
              <a:t>k</a:t>
            </a:r>
            <a:r>
              <a:rPr lang="de-DE" sz="1800" dirty="0" err="1"/>
              <a:t>-tes</a:t>
            </a:r>
            <a:r>
              <a:rPr lang="de-DE" sz="1800" dirty="0"/>
              <a:t> Zeichen im Alphabet ist, so betrachte </a:t>
            </a:r>
            <a:r>
              <a:rPr lang="de-DE" sz="1800" dirty="0" err="1">
                <a:solidFill>
                  <a:schemeClr val="accent1">
                    <a:lumMod val="50000"/>
                  </a:schemeClr>
                </a:solidFill>
              </a:rPr>
              <a:t>k</a:t>
            </a:r>
            <a:r>
              <a:rPr lang="de-DE" sz="1800" dirty="0" err="1"/>
              <a:t>-tes</a:t>
            </a:r>
            <a:r>
              <a:rPr lang="de-DE" sz="1800" dirty="0"/>
              <a:t> Kind)</a:t>
            </a:r>
            <a:br>
              <a:rPr lang="de-DE" sz="1800" dirty="0"/>
            </a:br>
            <a:r>
              <a:rPr lang="de-DE" sz="1800" dirty="0"/>
              <a:t>Suchen, Einfügen und Entfernen in </a:t>
            </a:r>
            <a:r>
              <a:rPr lang="de-DE" sz="1800" dirty="0">
                <a:solidFill>
                  <a:schemeClr val="accent1">
                    <a:lumMod val="50000"/>
                  </a:schemeClr>
                </a:solidFill>
              </a:rPr>
              <a:t>O(1)</a:t>
            </a:r>
            <a:r>
              <a:rPr lang="de-DE" sz="1800" dirty="0"/>
              <a:t> pro betr. Knoten</a:t>
            </a:r>
          </a:p>
          <a:p>
            <a:pPr lvl="1">
              <a:spcBef>
                <a:spcPts val="0"/>
              </a:spcBef>
            </a:pPr>
            <a:r>
              <a:rPr lang="de-DE" sz="1800" b="1" dirty="0"/>
              <a:t>Nachteil:</a:t>
            </a:r>
            <a:r>
              <a:rPr lang="de-DE" sz="1800" dirty="0"/>
              <a:t> Platzbedarf von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a:t>
            </a:r>
            <a:endParaRPr lang="de-DE" sz="1600" dirty="0">
              <a:solidFill>
                <a:schemeClr val="accent1">
                  <a:lumMod val="50000"/>
                </a:schemeClr>
              </a:solidFill>
            </a:endParaRP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1148647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Komplexität der Basisoperationen (Suchen, Einfügen, Löschen)</a:t>
            </a:r>
          </a:p>
        </p:txBody>
      </p:sp>
      <p:sp>
        <p:nvSpPr>
          <p:cNvPr id="3" name="Inhaltsplatzhalter 2"/>
          <p:cNvSpPr>
            <a:spLocks noGrp="1"/>
          </p:cNvSpPr>
          <p:nvPr>
            <p:ph idx="1"/>
          </p:nvPr>
        </p:nvSpPr>
        <p:spPr/>
        <p:txBody>
          <a:bodyPr/>
          <a:lstStyle/>
          <a:p>
            <a:pPr>
              <a:spcBef>
                <a:spcPts val="200"/>
              </a:spcBef>
            </a:pPr>
            <a:r>
              <a:rPr lang="de-DE" dirty="0"/>
              <a:t>Alle Basisoperationen hängen ab </a:t>
            </a:r>
          </a:p>
          <a:p>
            <a:pPr lvl="1">
              <a:spcBef>
                <a:spcPts val="200"/>
              </a:spcBef>
            </a:pPr>
            <a:r>
              <a:rPr lang="de-DE" dirty="0"/>
              <a:t>von der Tiefe </a:t>
            </a:r>
            <a:r>
              <a:rPr lang="de-DE" dirty="0">
                <a:solidFill>
                  <a:schemeClr val="accent1">
                    <a:lumMod val="50000"/>
                  </a:schemeClr>
                </a:solidFill>
              </a:rPr>
              <a:t>t</a:t>
            </a:r>
            <a:r>
              <a:rPr lang="de-DE" dirty="0"/>
              <a:t> des </a:t>
            </a:r>
            <a:r>
              <a:rPr lang="de-DE" dirty="0" err="1"/>
              <a:t>Tries</a:t>
            </a:r>
            <a:endParaRPr lang="de-DE" dirty="0"/>
          </a:p>
          <a:p>
            <a:pPr lvl="2">
              <a:spcBef>
                <a:spcPts val="200"/>
              </a:spcBef>
            </a:pPr>
            <a:r>
              <a:rPr lang="de-DE" dirty="0">
                <a:solidFill>
                  <a:schemeClr val="accent1">
                    <a:lumMod val="50000"/>
                  </a:schemeClr>
                </a:solidFill>
              </a:rPr>
              <a:t>t</a:t>
            </a:r>
            <a:r>
              <a:rPr lang="de-DE" dirty="0"/>
              <a:t> ist gleich der (maximalen) Länge der eingefügten Wörter</a:t>
            </a:r>
          </a:p>
          <a:p>
            <a:pPr lvl="1">
              <a:spcBef>
                <a:spcPts val="200"/>
              </a:spcBef>
            </a:pPr>
            <a:r>
              <a:rPr lang="de-DE" dirty="0"/>
              <a:t>sowie der Kosten </a:t>
            </a:r>
            <a:r>
              <a:rPr lang="de-DE" dirty="0">
                <a:solidFill>
                  <a:schemeClr val="accent1">
                    <a:lumMod val="50000"/>
                  </a:schemeClr>
                </a:solidFill>
              </a:rPr>
              <a:t>f(|</a:t>
            </a:r>
            <a:r>
              <a:rPr lang="de-DE" dirty="0">
                <a:solidFill>
                  <a:schemeClr val="accent1">
                    <a:lumMod val="50000"/>
                  </a:schemeClr>
                </a:solidFill>
                <a:latin typeface="Symbol" charset="2"/>
                <a:cs typeface="Symbol" charset="2"/>
              </a:rPr>
              <a:t>S</a:t>
            </a:r>
            <a:r>
              <a:rPr lang="de-DE" dirty="0">
                <a:solidFill>
                  <a:schemeClr val="accent1">
                    <a:lumMod val="50000"/>
                  </a:schemeClr>
                </a:solidFill>
              </a:rPr>
              <a:t>|) </a:t>
            </a:r>
            <a:r>
              <a:rPr lang="de-DE" dirty="0"/>
              <a:t>pro Knoten für diese Operation</a:t>
            </a:r>
          </a:p>
          <a:p>
            <a:pPr lvl="2">
              <a:spcBef>
                <a:spcPts val="200"/>
              </a:spcBef>
            </a:pPr>
            <a:r>
              <a:rPr lang="de-DE" dirty="0"/>
              <a:t> Abhängig von Speicherstruktur des </a:t>
            </a:r>
            <a:r>
              <a:rPr lang="de-DE" dirty="0" err="1"/>
              <a:t>Tries</a:t>
            </a:r>
            <a:br>
              <a:rPr lang="de-DE" dirty="0"/>
            </a:br>
            <a:r>
              <a:rPr lang="de-DE" dirty="0"/>
              <a:t>(siehe vorherige Folie) </a:t>
            </a:r>
          </a:p>
          <a:p>
            <a:pPr lvl="1">
              <a:spcBef>
                <a:spcPts val="200"/>
              </a:spcBef>
            </a:pPr>
            <a:r>
              <a:rPr lang="de-DE" dirty="0">
                <a:solidFill>
                  <a:schemeClr val="accent1">
                    <a:lumMod val="50000"/>
                  </a:schemeClr>
                </a:solidFill>
              </a:rPr>
              <a:t>O(</a:t>
            </a:r>
            <a:r>
              <a:rPr lang="de-DE" dirty="0" err="1">
                <a:solidFill>
                  <a:schemeClr val="accent1">
                    <a:lumMod val="50000"/>
                  </a:schemeClr>
                </a:solidFill>
              </a:rPr>
              <a:t>t∙f</a:t>
            </a:r>
            <a:r>
              <a:rPr lang="de-DE" dirty="0">
                <a:solidFill>
                  <a:schemeClr val="accent1">
                    <a:lumMod val="50000"/>
                  </a:schemeClr>
                </a:solidFill>
              </a:rPr>
              <a:t>(</a:t>
            </a:r>
            <a:r>
              <a:rPr lang="de-DE" sz="2600" dirty="0">
                <a:solidFill>
                  <a:schemeClr val="accent1">
                    <a:lumMod val="50000"/>
                  </a:schemeClr>
                </a:solidFill>
              </a:rPr>
              <a:t>|</a:t>
            </a:r>
            <a:r>
              <a:rPr lang="de-DE" sz="2600" dirty="0">
                <a:solidFill>
                  <a:schemeClr val="accent1">
                    <a:lumMod val="50000"/>
                  </a:schemeClr>
                </a:solidFill>
                <a:latin typeface="Symbol" charset="2"/>
                <a:cs typeface="Symbol" charset="2"/>
              </a:rPr>
              <a:t>S</a:t>
            </a:r>
            <a:r>
              <a:rPr lang="de-DE" sz="2600" dirty="0">
                <a:solidFill>
                  <a:schemeClr val="accent1">
                    <a:lumMod val="50000"/>
                  </a:schemeClr>
                </a:solidFill>
              </a:rPr>
              <a:t>|))</a:t>
            </a:r>
            <a:endParaRPr lang="de-DE" dirty="0">
              <a:solidFill>
                <a:schemeClr val="accent1">
                  <a:lumMod val="50000"/>
                </a:schemeClr>
              </a:solidFill>
            </a:endParaRPr>
          </a:p>
          <a:p>
            <a:pPr>
              <a:spcBef>
                <a:spcPts val="200"/>
              </a:spcBef>
            </a:pPr>
            <a:r>
              <a:rPr lang="de-DE" dirty="0"/>
              <a:t>Bei geeigneter Implementation oder kleinem </a:t>
            </a:r>
            <a:r>
              <a:rPr lang="de-DE" sz="2800" dirty="0">
                <a:solidFill>
                  <a:schemeClr val="accent1">
                    <a:lumMod val="50000"/>
                  </a:schemeClr>
                </a:solidFill>
              </a:rPr>
              <a:t>|</a:t>
            </a:r>
            <a:r>
              <a:rPr lang="de-DE" sz="2800" dirty="0">
                <a:solidFill>
                  <a:schemeClr val="accent1">
                    <a:lumMod val="50000"/>
                  </a:schemeClr>
                </a:solidFill>
                <a:latin typeface="Symbol" charset="2"/>
                <a:cs typeface="Symbol" charset="2"/>
              </a:rPr>
              <a:t>S</a:t>
            </a:r>
            <a:r>
              <a:rPr lang="de-DE" sz="2800" dirty="0">
                <a:solidFill>
                  <a:schemeClr val="accent1">
                    <a:lumMod val="50000"/>
                  </a:schemeClr>
                </a:solidFill>
              </a:rPr>
              <a:t>|</a:t>
            </a:r>
            <a:r>
              <a:rPr lang="de-DE" sz="2800" dirty="0"/>
              <a:t>:</a:t>
            </a:r>
          </a:p>
          <a:p>
            <a:pPr lvl="1">
              <a:spcBef>
                <a:spcPts val="200"/>
              </a:spcBef>
            </a:pPr>
            <a:r>
              <a:rPr lang="de-DE" sz="2600" dirty="0">
                <a:solidFill>
                  <a:schemeClr val="accent1">
                    <a:lumMod val="50000"/>
                  </a:schemeClr>
                </a:solidFill>
              </a:rPr>
              <a:t>O(t)</a:t>
            </a:r>
            <a:endParaRPr lang="de-DE" dirty="0">
              <a:solidFill>
                <a:schemeClr val="accent1">
                  <a:lumMod val="50000"/>
                </a:schemeClr>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3908779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Patricia Tries</a:t>
            </a:r>
          </a:p>
        </p:txBody>
      </p:sp>
      <p:sp>
        <p:nvSpPr>
          <p:cNvPr id="3" name="Inhaltsplatzhalter 2"/>
          <p:cNvSpPr>
            <a:spLocks noGrp="1"/>
          </p:cNvSpPr>
          <p:nvPr>
            <p:ph idx="1"/>
          </p:nvPr>
        </p:nvSpPr>
        <p:spPr/>
        <p:txBody>
          <a:bodyPr/>
          <a:lstStyle/>
          <a:p>
            <a:r>
              <a:rPr lang="de-DE" dirty="0"/>
              <a:t>In </a:t>
            </a:r>
            <a:r>
              <a:rPr lang="de-DE" dirty="0" err="1"/>
              <a:t>Tries</a:t>
            </a:r>
            <a:r>
              <a:rPr lang="de-DE" dirty="0"/>
              <a:t> haben viele Knoten nur 1 Kind und es bilden sich oft lange “Ketten” mit solchen Knoten</a:t>
            </a:r>
          </a:p>
          <a:p>
            <a:r>
              <a:rPr lang="de-DE" b="1" dirty="0"/>
              <a:t>Idee:</a:t>
            </a:r>
            <a:r>
              <a:rPr lang="de-DE" dirty="0"/>
              <a:t> Diese lange “Ketten” zusammenfassen</a:t>
            </a:r>
          </a:p>
          <a:p>
            <a:pPr lvl="1"/>
            <a:r>
              <a:rPr lang="de-DE" b="1" dirty="0"/>
              <a:t>Konsequenz:</a:t>
            </a:r>
            <a:r>
              <a:rPr lang="de-DE" dirty="0"/>
              <a:t> Kanten sind nicht nur mit einem Zeichen, sondern mit Teilwörtern beschriftet</a:t>
            </a:r>
          </a:p>
        </p:txBody>
      </p:sp>
      <p:sp>
        <p:nvSpPr>
          <p:cNvPr id="5" name="Rechteck 4"/>
          <p:cNvSpPr/>
          <p:nvPr/>
        </p:nvSpPr>
        <p:spPr>
          <a:xfrm>
            <a:off x="2339752" y="6237312"/>
            <a:ext cx="4572000" cy="430887"/>
          </a:xfrm>
          <a:prstGeom prst="rect">
            <a:avLst/>
          </a:prstGeom>
        </p:spPr>
        <p:txBody>
          <a:bodyPr>
            <a:spAutoFit/>
          </a:bodyPr>
          <a:lstStyle/>
          <a:p>
            <a:r>
              <a:rPr lang="de-DE" sz="1100">
                <a:solidFill>
                  <a:srgbClr val="0000FF"/>
                </a:solidFill>
              </a:rPr>
              <a:t>Donald R. Morrison, PATRICIA - Practical Algorithm to Retrieve Information Coded in Alphanumeric, </a:t>
            </a:r>
            <a:r>
              <a:rPr lang="de-DE" sz="1100" i="1">
                <a:solidFill>
                  <a:srgbClr val="0000FF"/>
                </a:solidFill>
              </a:rPr>
              <a:t>Journal of the ACM</a:t>
            </a:r>
            <a:r>
              <a:rPr lang="de-DE" sz="1100">
                <a:solidFill>
                  <a:srgbClr val="0000FF"/>
                </a:solidFill>
              </a:rPr>
              <a:t>, 15(4):514-534, October </a:t>
            </a:r>
            <a:r>
              <a:rPr lang="de-DE" sz="1100" b="1">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Tree>
    <p:extLst>
      <p:ext uri="{BB962C8B-B14F-4D97-AF65-F5344CB8AC3E}">
        <p14:creationId xmlns:p14="http://schemas.microsoft.com/office/powerpoint/2010/main" val="1094972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a:t>e</a:t>
            </a:r>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45531" cy="1754326"/>
          </a:xfrm>
          <a:prstGeom prst="rect">
            <a:avLst/>
          </a:prstGeom>
          <a:noFill/>
        </p:spPr>
        <p:txBody>
          <a:bodyPr wrap="none" rtlCol="0">
            <a:spAutoFit/>
          </a:bodyPr>
          <a:lstStyle/>
          <a:p>
            <a:r>
              <a:rPr lang="de-DE" b="1" dirty="0"/>
              <a:t>Bedingungen:</a:t>
            </a:r>
            <a:r>
              <a:rPr lang="de-DE" dirty="0"/>
              <a:t> </a:t>
            </a:r>
          </a:p>
          <a:p>
            <a:pPr marL="285750" indent="-285750">
              <a:buFont typeface="Arial" panose="020B0604020202020204" pitchFamily="34" charset="0"/>
              <a:buChar char="•"/>
            </a:pPr>
            <a:r>
              <a:rPr lang="de-DE" dirty="0"/>
              <a:t>Ausgehende Kanten eines Knotens </a:t>
            </a:r>
            <a:br>
              <a:rPr lang="de-DE" dirty="0"/>
            </a:br>
            <a:r>
              <a:rPr lang="de-DE" dirty="0"/>
              <a:t>starten </a:t>
            </a:r>
            <a:r>
              <a:rPr lang="de-DE" i="1" dirty="0"/>
              <a:t>niemals </a:t>
            </a:r>
            <a:r>
              <a:rPr lang="de-DE" dirty="0"/>
              <a:t>mit demselben </a:t>
            </a:r>
            <a:br>
              <a:rPr lang="de-DE" dirty="0"/>
            </a:br>
            <a:r>
              <a:rPr lang="de-DE" dirty="0"/>
              <a:t>Zeichen!</a:t>
            </a:r>
          </a:p>
          <a:p>
            <a:pPr marL="285750" indent="-285750">
              <a:buFont typeface="Arial" panose="020B0604020202020204" pitchFamily="34" charset="0"/>
              <a:buChar char="•"/>
            </a:pPr>
            <a:r>
              <a:rPr lang="de-DE" dirty="0"/>
              <a:t>Knoten haben 0 oder 2 bis |</a:t>
            </a:r>
            <a:r>
              <a:rPr lang="de-DE" dirty="0">
                <a:latin typeface="Symbol" charset="2"/>
                <a:cs typeface="Symbol" charset="2"/>
              </a:rPr>
              <a:t>S</a:t>
            </a:r>
            <a:r>
              <a:rPr lang="de-DE" dirty="0"/>
              <a:t>| viele</a:t>
            </a:r>
            <a:br>
              <a:rPr lang="de-DE" dirty="0"/>
            </a:br>
            <a:r>
              <a:rPr lang="de-DE" dirty="0"/>
              <a:t>Kinder, </a:t>
            </a:r>
            <a:r>
              <a:rPr lang="de-DE" i="1"/>
              <a:t>niemals</a:t>
            </a:r>
            <a:r>
              <a:rPr lang="de-DE"/>
              <a:t> hat ein </a:t>
            </a:r>
            <a:r>
              <a:rPr lang="de-DE" dirty="0"/>
              <a:t>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13870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a:t>0</a:t>
            </a:r>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a:t>1</a:t>
            </a:r>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a:t>0</a:t>
            </a:r>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a:t>1</a:t>
            </a:r>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a:t>0</a:t>
            </a:r>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a:t>1</a:t>
            </a:r>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a:t>0</a:t>
            </a:r>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a:t>1</a:t>
            </a:r>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a:t>0</a:t>
            </a:r>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a:t>1</a:t>
            </a:r>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a:t>0</a:t>
            </a:r>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a:t>1</a:t>
            </a:r>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a:t>00</a:t>
            </a:r>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a:t>1</a:t>
            </a:r>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a:t>01</a:t>
            </a:r>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a:t>11</a:t>
            </a:r>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a:t>0</a:t>
            </a:r>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5218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Konsequenzen für die Basisoperationen</a:t>
            </a:r>
          </a:p>
        </p:txBody>
      </p:sp>
      <p:sp>
        <p:nvSpPr>
          <p:cNvPr id="3" name="Inhaltsplatzhalter 2"/>
          <p:cNvSpPr>
            <a:spLocks noGrp="1"/>
          </p:cNvSpPr>
          <p:nvPr>
            <p:ph idx="1"/>
          </p:nvPr>
        </p:nvSpPr>
        <p:spPr/>
        <p:txBody>
          <a:bodyPr/>
          <a:lstStyle/>
          <a:p>
            <a:r>
              <a:rPr lang="de-DE" sz="2400" dirty="0"/>
              <a:t>Suchen</a:t>
            </a:r>
          </a:p>
          <a:p>
            <a:pPr lvl="1"/>
            <a:r>
              <a:rPr lang="de-DE" sz="2000" dirty="0"/>
              <a:t>Anstatt Vergleich von Zeichen nun Vergleich von Teilzeichenketten, sonst keine wesentliche Änderung gegenüber Suchen in </a:t>
            </a:r>
            <a:r>
              <a:rPr lang="de-DE" sz="2000" dirty="0" err="1"/>
              <a:t>Tries</a:t>
            </a:r>
            <a:endParaRPr lang="de-DE" sz="2000" dirty="0"/>
          </a:p>
          <a:p>
            <a:r>
              <a:rPr lang="de-DE" sz="2400" dirty="0"/>
              <a:t>Einfügen</a:t>
            </a:r>
          </a:p>
          <a:p>
            <a:pPr lvl="1"/>
            <a:r>
              <a:rPr lang="de-DE" sz="2000" b="1" dirty="0"/>
              <a:t>Neuer Sonderfall: </a:t>
            </a:r>
            <a:r>
              <a:rPr lang="de-DE" sz="2000" dirty="0"/>
              <a:t>Aufteilen eines Knotens, „falls Bezeichner der eingehenden Kante (echte) Teilzeichenkette des einzufügenden Wortes ist“</a:t>
            </a:r>
          </a:p>
          <a:p>
            <a:r>
              <a:rPr lang="de-DE" sz="2400" dirty="0"/>
              <a:t>Löschen</a:t>
            </a:r>
          </a:p>
          <a:p>
            <a:pPr lvl="1"/>
            <a:r>
              <a:rPr lang="de-DE" sz="2000" b="1" dirty="0"/>
              <a:t>Neuer Sonderfall: </a:t>
            </a:r>
            <a:r>
              <a:rPr lang="de-DE" sz="2000" dirty="0"/>
              <a:t>Nach Löschen überprüfen, ob Knoten vereinigt werden können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1730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Suchen nach </a:t>
            </a:r>
            <a:r>
              <a:rPr lang="de-DE" b="1" i="1" dirty="0" err="1">
                <a:solidFill>
                  <a:srgbClr val="C00000"/>
                </a:solidFill>
              </a:rPr>
              <a:t>ape</a:t>
            </a:r>
            <a:r>
              <a:rPr lang="de-DE" dirty="0"/>
              <a:t> </a:t>
            </a:r>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a:solidFill>
                  <a:srgbClr val="C00000"/>
                </a:solidFill>
              </a:rPr>
              <a:t>a p e</a:t>
            </a: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a:solidFill>
                  <a:srgbClr val="C00000"/>
                </a:solidFill>
              </a:rPr>
              <a:t>a p e</a:t>
            </a: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38820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Sonderfall beim Einfügen von </a:t>
            </a:r>
            <a:r>
              <a:rPr lang="de-DE" sz="2800" b="1" i="1" dirty="0" err="1">
                <a:solidFill>
                  <a:srgbClr val="C00000"/>
                </a:solidFill>
              </a:rPr>
              <a:t>organization</a:t>
            </a:r>
            <a:r>
              <a:rPr lang="de-DE" sz="2800" dirty="0"/>
              <a:t> bzw. </a:t>
            </a:r>
            <a:r>
              <a:rPr lang="de-DE" sz="2800" b="1" i="1" dirty="0" err="1">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a:solidFill>
                    <a:srgbClr val="C00000"/>
                  </a:solidFill>
                </a:rPr>
                <a:t>i</a:t>
              </a:r>
              <a:r>
                <a:rPr lang="de-DE" dirty="0" err="1">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a:solidFill>
                    <a:srgbClr val="C00000"/>
                  </a:solidFill>
                </a:rPr>
                <a:t>i</a:t>
              </a: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a:t>e</a:t>
              </a:r>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a:solidFill>
                    <a:srgbClr val="C00000"/>
                  </a:solidFill>
                </a:rPr>
                <a:t>org</a:t>
              </a:r>
              <a:r>
                <a:rPr lang="de-DE" dirty="0" err="1">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a:t>e</a:t>
              </a:r>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a:solidFill>
                    <a:srgbClr val="00B050"/>
                  </a:solidFill>
                </a:rPr>
                <a:t>an</a:t>
              </a: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a:t>e</a:t>
              </a:r>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18307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Beispiel für neuen Sonderfall beim Löschen von </a:t>
            </a:r>
            <a:r>
              <a:rPr lang="de-DE" sz="2800" b="1" i="1" dirty="0" err="1">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a:t>e</a:t>
              </a:r>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a:t>Zwischenschritt:</a:t>
            </a:r>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41627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Idee: Ausnutzung von gemeinsamen Präfixen</a:t>
            </a: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1713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Komplexität</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Ergebnisse für Basisoperationen korrelieren asymptotisch mit denen der </a:t>
                </a:r>
                <a:r>
                  <a:rPr lang="de-DE" dirty="0" err="1"/>
                  <a:t>Tries</a:t>
                </a:r>
                <a:endParaRPr lang="de-DE" dirty="0"/>
              </a:p>
              <a:p>
                <a:pPr lvl="1"/>
                <a:r>
                  <a:rPr lang="de-DE" dirty="0"/>
                  <a:t>D.h. bei geeigneter Implementierung </a:t>
                </a:r>
                <a14:m>
                  <m:oMath xmlns:m="http://schemas.openxmlformats.org/officeDocument/2006/math">
                    <m:r>
                      <a:rPr lang="de-DE" i="1" dirty="0" smtClean="0">
                        <a:solidFill>
                          <a:schemeClr val="accent1">
                            <a:lumMod val="50000"/>
                          </a:schemeClr>
                        </a:solidFill>
                        <a:latin typeface="Cambria Math"/>
                      </a:rPr>
                      <m:t>𝑂</m:t>
                    </m:r>
                    <m:r>
                      <a:rPr lang="de-DE" i="1" dirty="0" smtClean="0">
                        <a:solidFill>
                          <a:schemeClr val="accent1">
                            <a:lumMod val="50000"/>
                          </a:schemeClr>
                        </a:solidFill>
                        <a:latin typeface="Cambria Math"/>
                      </a:rPr>
                      <m:t>(</m:t>
                    </m:r>
                    <m:r>
                      <a:rPr lang="de-DE" i="1" dirty="0" smtClean="0">
                        <a:solidFill>
                          <a:schemeClr val="accent1">
                            <a:lumMod val="50000"/>
                          </a:schemeClr>
                        </a:solidFill>
                        <a:latin typeface="Cambria Math"/>
                      </a:rPr>
                      <m:t>𝑡</m:t>
                    </m:r>
                    <m:r>
                      <a:rPr lang="de-DE" i="1" dirty="0" smtClean="0">
                        <a:solidFill>
                          <a:schemeClr val="accent1">
                            <a:lumMod val="50000"/>
                          </a:schemeClr>
                        </a:solidFill>
                        <a:latin typeface="Cambria Math"/>
                      </a:rPr>
                      <m:t>)</m:t>
                    </m:r>
                  </m:oMath>
                </a14:m>
                <a:r>
                  <a:rPr lang="de-DE" dirty="0">
                    <a:solidFill>
                      <a:schemeClr val="accent1">
                        <a:lumMod val="50000"/>
                      </a:schemeClr>
                    </a:solidFill>
                  </a:rPr>
                  <a:t> </a:t>
                </a:r>
                <a:r>
                  <a:rPr lang="de-DE" dirty="0"/>
                  <a:t>mit </a:t>
                </a:r>
                <a14:m>
                  <m:oMath xmlns:m="http://schemas.openxmlformats.org/officeDocument/2006/math">
                    <m:r>
                      <a:rPr lang="de-DE" i="1" dirty="0" smtClean="0">
                        <a:solidFill>
                          <a:schemeClr val="accent1">
                            <a:lumMod val="50000"/>
                          </a:schemeClr>
                        </a:solidFill>
                        <a:latin typeface="Cambria Math"/>
                      </a:rPr>
                      <m:t>𝑡</m:t>
                    </m:r>
                  </m:oMath>
                </a14:m>
                <a:r>
                  <a:rPr lang="de-DE" dirty="0"/>
                  <a:t> Tiefe des Patricia </a:t>
                </a:r>
                <a:r>
                  <a:rPr lang="de-DE" dirty="0" err="1"/>
                  <a:t>Tries</a:t>
                </a:r>
                <a:r>
                  <a:rPr lang="de-DE" dirty="0"/>
                  <a:t>, welches mit der maximalen Länge der eingefügten Wörter korreliert</a:t>
                </a:r>
              </a:p>
              <a:p>
                <a:r>
                  <a:rPr lang="de-DE" dirty="0"/>
                  <a:t>Da Patricia </a:t>
                </a:r>
                <a:r>
                  <a:rPr lang="de-DE" dirty="0" err="1"/>
                  <a:t>Tries</a:t>
                </a:r>
                <a:r>
                  <a:rPr lang="de-DE" dirty="0"/>
                  <a:t> i.d.R. weniger Knoten haben, </a:t>
                </a:r>
                <a:br>
                  <a:rPr lang="de-DE" dirty="0"/>
                </a:br>
                <a:r>
                  <a:rPr lang="de-DE" dirty="0"/>
                  <a:t>sind in der Praxis</a:t>
                </a:r>
              </a:p>
              <a:p>
                <a:pPr lvl="1"/>
                <a:r>
                  <a:rPr lang="de-DE" dirty="0"/>
                  <a:t>Patricia </a:t>
                </a:r>
                <a:r>
                  <a:rPr lang="de-DE" dirty="0" err="1"/>
                  <a:t>Tries</a:t>
                </a:r>
                <a:r>
                  <a:rPr lang="de-DE" dirty="0"/>
                  <a:t> </a:t>
                </a:r>
                <a:r>
                  <a:rPr lang="de-DE" i="1" dirty="0"/>
                  <a:t>schneller</a:t>
                </a:r>
                <a:r>
                  <a:rPr lang="de-DE" dirty="0"/>
                  <a:t> und</a:t>
                </a:r>
              </a:p>
              <a:p>
                <a:pPr lvl="1"/>
                <a:r>
                  <a:rPr lang="de-DE" dirty="0"/>
                  <a:t>haben </a:t>
                </a:r>
                <a:r>
                  <a:rPr lang="de-DE" i="1" dirty="0"/>
                  <a:t>geringeren Speicherplatzverbrauch</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a:blip r:embed="rId2"/>
                <a:stretch>
                  <a:fillRect l="-1389" t="-1018" r="-1235"/>
                </a:stretch>
              </a:blipFill>
            </p:spPr>
            <p:txBody>
              <a:bodyPr/>
              <a:lstStyle/>
              <a:p>
                <a:r>
                  <a:rPr lang="en-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1233886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a:t>Zusammenfassung</a:t>
            </a:r>
          </a:p>
        </p:txBody>
      </p:sp>
      <p:sp>
        <p:nvSpPr>
          <p:cNvPr id="36867" name="Inhaltsplatzhalter 2"/>
          <p:cNvSpPr>
            <a:spLocks noGrp="1"/>
          </p:cNvSpPr>
          <p:nvPr>
            <p:ph idx="1"/>
          </p:nvPr>
        </p:nvSpPr>
        <p:spPr/>
        <p:txBody>
          <a:bodyPr/>
          <a:lstStyle/>
          <a:p>
            <a:pPr>
              <a:spcBef>
                <a:spcPct val="0"/>
              </a:spcBef>
            </a:pPr>
            <a:r>
              <a:rPr lang="de-DE" altLang="de-DE" sz="2800" dirty="0" err="1"/>
              <a:t>Trie</a:t>
            </a:r>
            <a:endParaRPr lang="de-DE" altLang="de-DE" sz="2800" dirty="0"/>
          </a:p>
          <a:p>
            <a:pPr lvl="1">
              <a:spcBef>
                <a:spcPct val="0"/>
              </a:spcBef>
            </a:pPr>
            <a:r>
              <a:rPr lang="de-DE" altLang="de-DE" dirty="0" err="1"/>
              <a:t>n-äres</a:t>
            </a:r>
            <a:r>
              <a:rPr lang="de-DE" altLang="de-DE" dirty="0"/>
              <a:t> Alphabet</a:t>
            </a:r>
          </a:p>
          <a:p>
            <a:pPr lvl="2">
              <a:spcBef>
                <a:spcPct val="0"/>
              </a:spcBef>
            </a:pPr>
            <a:r>
              <a:rPr lang="de-DE" altLang="de-DE" sz="2000" dirty="0"/>
              <a:t>Speichern von Zeichenketten</a:t>
            </a:r>
          </a:p>
          <a:p>
            <a:pPr lvl="1">
              <a:spcBef>
                <a:spcPct val="0"/>
              </a:spcBef>
            </a:pPr>
            <a:r>
              <a:rPr lang="de-DE" altLang="de-DE" dirty="0"/>
              <a:t>binäres Alphabet</a:t>
            </a:r>
          </a:p>
          <a:p>
            <a:pPr lvl="2">
              <a:spcBef>
                <a:spcPct val="0"/>
              </a:spcBef>
            </a:pPr>
            <a:r>
              <a:rPr lang="de-DE" altLang="de-DE" sz="2000" dirty="0"/>
              <a:t>Speichern von z.B. Zahlen</a:t>
            </a:r>
          </a:p>
          <a:p>
            <a:pPr>
              <a:spcBef>
                <a:spcPct val="0"/>
              </a:spcBef>
            </a:pPr>
            <a:r>
              <a:rPr lang="de-DE" altLang="de-DE" sz="2800" dirty="0"/>
              <a:t>Patricia </a:t>
            </a:r>
            <a:r>
              <a:rPr lang="de-DE" altLang="de-DE" sz="2800" dirty="0" err="1"/>
              <a:t>Trie</a:t>
            </a:r>
            <a:endParaRPr lang="de-DE" altLang="de-DE" sz="2800" dirty="0"/>
          </a:p>
          <a:p>
            <a:pPr lvl="1">
              <a:spcBef>
                <a:spcPct val="0"/>
              </a:spcBef>
            </a:pPr>
            <a:r>
              <a:rPr lang="de-DE" altLang="de-DE" dirty="0"/>
              <a:t>kompaktere Darstellung</a:t>
            </a:r>
          </a:p>
          <a:p>
            <a:pPr lvl="1">
              <a:spcBef>
                <a:spcPct val="0"/>
              </a:spcBef>
            </a:pPr>
            <a:r>
              <a:rPr lang="de-DE" altLang="de-DE" dirty="0" err="1"/>
              <a:t>n-äres</a:t>
            </a:r>
            <a:r>
              <a:rPr lang="de-DE" altLang="de-DE" dirty="0"/>
              <a:t> Alphabet</a:t>
            </a:r>
          </a:p>
          <a:p>
            <a:pPr lvl="1">
              <a:spcBef>
                <a:spcPct val="0"/>
              </a:spcBef>
            </a:pPr>
            <a:r>
              <a:rPr lang="de-DE" altLang="de-DE" dirty="0"/>
              <a:t>binäres Alphabet</a:t>
            </a:r>
          </a:p>
        </p:txBody>
      </p:sp>
      <p:sp>
        <p:nvSpPr>
          <p:cNvPr id="36868" name="Foliennummernplatzhalt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31</a:t>
            </a:fld>
            <a:endParaRPr lang="de-DE" altLang="de-DE" sz="110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dirty="0"/>
          </a:p>
        </p:txBody>
      </p:sp>
    </p:spTree>
    <p:extLst>
      <p:ext uri="{BB962C8B-B14F-4D97-AF65-F5344CB8AC3E}">
        <p14:creationId xmlns:p14="http://schemas.microsoft.com/office/powerpoint/2010/main" val="50360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 4" descr="RM2057.jpg">
            <a:extLst>
              <a:ext uri="{FF2B5EF4-FFF2-40B4-BE49-F238E27FC236}">
                <a16:creationId xmlns:a16="http://schemas.microsoft.com/office/drawing/2014/main" id="{FE24469B-CF50-BF43-9C18-C710CAEEE9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741" y="3573040"/>
            <a:ext cx="2492872" cy="2492872"/>
          </a:xfrm>
          <a:prstGeom prst="rect">
            <a:avLst/>
          </a:prstGeom>
        </p:spPr>
      </p:pic>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Repräsentation von Mengen von Zeichenketten</a:t>
            </a:r>
          </a:p>
          <a:p>
            <a:r>
              <a:rPr lang="de-DE" dirty="0"/>
              <a:t>Name stammt nach </a:t>
            </a:r>
            <a:r>
              <a:rPr lang="de-DE" i="1" dirty="0"/>
              <a:t>Edward </a:t>
            </a:r>
            <a:r>
              <a:rPr lang="de-DE" i="1" dirty="0" err="1"/>
              <a:t>Fredkin</a:t>
            </a:r>
            <a:r>
              <a:rPr lang="de-DE" i="1" dirty="0"/>
              <a:t> </a:t>
            </a:r>
            <a:r>
              <a:rPr lang="de-DE" dirty="0"/>
              <a:t>von </a:t>
            </a:r>
            <a:r>
              <a:rPr lang="de-DE" dirty="0" err="1"/>
              <a:t>re</a:t>
            </a:r>
            <a:r>
              <a:rPr lang="de-DE" b="1" dirty="0" err="1"/>
              <a:t>TRIE</a:t>
            </a:r>
            <a:r>
              <a:rPr lang="de-DE" dirty="0" err="1"/>
              <a:t>val</a:t>
            </a:r>
            <a:endParaRPr lang="de-DE" dirty="0"/>
          </a:p>
          <a:p>
            <a:pPr lvl="1"/>
            <a:r>
              <a:rPr lang="de-DE" dirty="0"/>
              <a:t>Anwendungen von </a:t>
            </a:r>
            <a:r>
              <a:rPr lang="de-DE" dirty="0" err="1"/>
              <a:t>Tries</a:t>
            </a:r>
            <a:r>
              <a:rPr lang="de-DE" dirty="0"/>
              <a:t> finden sich im Bereich des </a:t>
            </a:r>
            <a:br>
              <a:rPr lang="de-DE" dirty="0"/>
            </a:br>
            <a:r>
              <a:rPr lang="de-DE" i="1" dirty="0"/>
              <a:t>Information </a:t>
            </a:r>
            <a:r>
              <a:rPr lang="de-DE" i="1" dirty="0" err="1"/>
              <a:t>Retrieval</a:t>
            </a:r>
            <a:endParaRPr lang="de-DE" dirty="0"/>
          </a:p>
          <a:p>
            <a:pPr lvl="2"/>
            <a:r>
              <a:rPr lang="de-DE" dirty="0"/>
              <a:t>Informationsrückgewinnung aus bestehenden komplexen Daten (Beispiel Internet-Suchmaschine)</a:t>
            </a:r>
          </a:p>
          <a:p>
            <a:pPr lvl="1"/>
            <a:r>
              <a:rPr lang="de-DE" dirty="0"/>
              <a:t>auch Radix-Baum oder Suffix-Baum genannt</a:t>
            </a:r>
          </a:p>
          <a:p>
            <a:r>
              <a:rPr lang="de-DE" dirty="0"/>
              <a:t>Relativ </a:t>
            </a:r>
            <a:r>
              <a:rPr lang="de-DE" dirty="0">
                <a:solidFill>
                  <a:srgbClr val="0833FF"/>
                </a:solidFill>
              </a:rPr>
              <a:t>kompakte Speicherung von Daten</a:t>
            </a:r>
            <a:br>
              <a:rPr lang="de-DE" dirty="0">
                <a:solidFill>
                  <a:srgbClr val="0833FF"/>
                </a:solidFill>
              </a:rPr>
            </a:br>
            <a:r>
              <a:rPr lang="de-DE" dirty="0"/>
              <a:t>insbesondere mit </a:t>
            </a:r>
            <a:r>
              <a:rPr lang="de-DE" dirty="0">
                <a:solidFill>
                  <a:srgbClr val="0833FF"/>
                </a:solidFill>
              </a:rPr>
              <a:t>gemeinsamen Präfixen</a:t>
            </a:r>
          </a:p>
        </p:txBody>
      </p:sp>
      <p:sp>
        <p:nvSpPr>
          <p:cNvPr id="6" name="Rechteck 5"/>
          <p:cNvSpPr/>
          <p:nvPr/>
        </p:nvSpPr>
        <p:spPr>
          <a:xfrm>
            <a:off x="2880320"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br>
              <a:rPr lang="de-DE" sz="1100" dirty="0">
                <a:solidFill>
                  <a:srgbClr val="0000FF"/>
                </a:solidFill>
              </a:rPr>
            </a:br>
            <a:r>
              <a:rPr lang="de-DE" sz="1100" dirty="0">
                <a:solidFill>
                  <a:srgbClr val="0000FF"/>
                </a:solidFill>
              </a:rPr>
              <a:t>Communications 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Tree>
    <p:extLst>
      <p:ext uri="{BB962C8B-B14F-4D97-AF65-F5344CB8AC3E}">
        <p14:creationId xmlns:p14="http://schemas.microsoft.com/office/powerpoint/2010/main" val="307012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Voraussetzung</a:t>
            </a:r>
          </a:p>
          <a:p>
            <a:pPr lvl="1"/>
            <a:r>
              <a:rPr lang="de-DE" dirty="0"/>
              <a:t>Daten darstellbar als Folge von Elementen aus einem (endlichen) Alphabet</a:t>
            </a:r>
          </a:p>
          <a:p>
            <a:pPr lvl="2"/>
            <a:r>
              <a:rPr lang="de-DE" dirty="0"/>
              <a:t>Beispiele</a:t>
            </a:r>
          </a:p>
          <a:p>
            <a:pPr lvl="3"/>
            <a:r>
              <a:rPr lang="de-DE" dirty="0"/>
              <a:t>Zeichenkette „Otto“ besteht aus Zeichen ‚O‘, ‚t‘, ‚t‘ und ‚</a:t>
            </a:r>
            <a:r>
              <a:rPr lang="de-DE" dirty="0" err="1"/>
              <a:t>o‘</a:t>
            </a:r>
            <a:r>
              <a:rPr lang="de-DE" dirty="0"/>
              <a:t> </a:t>
            </a:r>
            <a:br>
              <a:rPr lang="de-DE" dirty="0"/>
            </a:br>
            <a:r>
              <a:rPr lang="de-DE" dirty="0"/>
              <a:t>(Alphabet ist alle Zeichen)</a:t>
            </a:r>
          </a:p>
          <a:p>
            <a:pPr lvl="3"/>
            <a:r>
              <a:rPr lang="de-DE" dirty="0"/>
              <a:t>Zahl 7 ist darstellbar als Folge von Bits </a:t>
            </a:r>
            <a:r>
              <a:rPr lang="de-DE"/>
              <a:t>111 </a:t>
            </a:r>
            <a:br>
              <a:rPr lang="de-DE"/>
            </a:br>
            <a:r>
              <a:rPr lang="de-DE"/>
              <a:t>(</a:t>
            </a:r>
            <a:r>
              <a:rPr lang="de-DE" dirty="0"/>
              <a:t>Alphabet ist {0, 1})</a:t>
            </a:r>
          </a:p>
          <a:p>
            <a:pPr lvl="1"/>
            <a:r>
              <a:rPr lang="de-DE" dirty="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409093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Beispiel mit Bits als Alphabet</a:t>
            </a:r>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a:t>0</a:t>
            </a:r>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a:t>1</a:t>
            </a:r>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a:t>0</a:t>
            </a:r>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a:t>1</a:t>
            </a:r>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a:t>0</a:t>
            </a:r>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a:t>1</a:t>
            </a:r>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a:t>0</a:t>
            </a:r>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a:t>1</a:t>
            </a:r>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a:t>0</a:t>
            </a:r>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a:t>1</a:t>
            </a:r>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16196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Definition</a:t>
            </a:r>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a:t>Sei </a:t>
            </a:r>
            <a:r>
              <a:rPr lang="de-DE" sz="2400" dirty="0">
                <a:latin typeface="Symbol" charset="2"/>
                <a:cs typeface="Symbol" charset="2"/>
              </a:rPr>
              <a:t>S</a:t>
            </a:r>
            <a:r>
              <a:rPr lang="de-DE" sz="2400" dirty="0"/>
              <a:t> das </a:t>
            </a:r>
            <a:r>
              <a:rPr lang="de-DE" sz="2400" dirty="0">
                <a:solidFill>
                  <a:srgbClr val="0833FF"/>
                </a:solidFill>
              </a:rPr>
              <a:t>Alphabet</a:t>
            </a:r>
            <a:r>
              <a:rPr lang="de-DE" sz="2400" dirty="0"/>
              <a:t> der zu speichernden Wörter </a:t>
            </a:r>
            <a:br>
              <a:rPr lang="de-DE" sz="2400" dirty="0"/>
            </a:br>
            <a:r>
              <a:rPr lang="de-DE" sz="2400" dirty="0"/>
              <a:t>inklusive ⊥ für „leeres Zeichen“</a:t>
            </a:r>
          </a:p>
          <a:p>
            <a:pPr>
              <a:spcBef>
                <a:spcPts val="0"/>
              </a:spcBef>
            </a:pPr>
            <a:endParaRPr lang="de-DE" sz="2400" dirty="0"/>
          </a:p>
          <a:p>
            <a:pPr>
              <a:spcBef>
                <a:spcPts val="0"/>
              </a:spcBef>
            </a:pPr>
            <a:r>
              <a:rPr lang="de-DE" sz="2400" dirty="0"/>
              <a:t>Dann ist ein </a:t>
            </a:r>
            <a:r>
              <a:rPr lang="de-DE" sz="2400" dirty="0" err="1">
                <a:solidFill>
                  <a:srgbClr val="0833FF"/>
                </a:solidFill>
              </a:rPr>
              <a:t>Trie</a:t>
            </a:r>
            <a:r>
              <a:rPr lang="de-DE" sz="2400" dirty="0">
                <a:solidFill>
                  <a:srgbClr val="0833FF"/>
                </a:solidFill>
              </a:rPr>
              <a:t> ein Baum </a:t>
            </a:r>
            <a:r>
              <a:rPr lang="de-DE" sz="2400" dirty="0"/>
              <a:t>mit folgenden </a:t>
            </a:r>
            <a:r>
              <a:rPr lang="de-DE" sz="2400" dirty="0">
                <a:solidFill>
                  <a:srgbClr val="0833FF"/>
                </a:solidFill>
              </a:rPr>
              <a:t>Bedingungen</a:t>
            </a:r>
          </a:p>
          <a:p>
            <a:pPr lvl="1">
              <a:spcBef>
                <a:spcPts val="0"/>
              </a:spcBef>
            </a:pPr>
            <a:r>
              <a:rPr lang="de-DE" sz="2000" dirty="0"/>
              <a:t>Jeder Knoten hat </a:t>
            </a:r>
            <a:r>
              <a:rPr lang="de-DE" sz="2000" dirty="0">
                <a:solidFill>
                  <a:srgbClr val="0833FF"/>
                </a:solidFill>
              </a:rPr>
              <a:t>0 bis maximal |</a:t>
            </a:r>
            <a:r>
              <a:rPr lang="de-DE" sz="2000" dirty="0">
                <a:solidFill>
                  <a:srgbClr val="0833FF"/>
                </a:solidFill>
                <a:latin typeface="Symbol" charset="2"/>
                <a:cs typeface="Symbol" charset="2"/>
              </a:rPr>
              <a:t>S</a:t>
            </a:r>
            <a:r>
              <a:rPr lang="de-DE" sz="2000" dirty="0">
                <a:solidFill>
                  <a:srgbClr val="0833FF"/>
                </a:solidFill>
              </a:rPr>
              <a:t>| Kinder</a:t>
            </a:r>
          </a:p>
          <a:p>
            <a:pPr lvl="1">
              <a:spcBef>
                <a:spcPts val="0"/>
              </a:spcBef>
            </a:pPr>
            <a:r>
              <a:rPr lang="de-DE" sz="2000" dirty="0"/>
              <a:t>Jede Kante ist durch </a:t>
            </a:r>
            <a:r>
              <a:rPr lang="de-DE" sz="2000" dirty="0">
                <a:solidFill>
                  <a:srgbClr val="0833FF"/>
                </a:solidFill>
              </a:rPr>
              <a:t>genau einen Bezeichner aus </a:t>
            </a:r>
            <a:r>
              <a:rPr lang="de-DE" dirty="0">
                <a:solidFill>
                  <a:srgbClr val="0833FF"/>
                </a:solidFill>
                <a:latin typeface="Symbol" charset="2"/>
                <a:cs typeface="Symbol" charset="2"/>
              </a:rPr>
              <a:t>S</a:t>
            </a:r>
            <a:r>
              <a:rPr lang="de-DE" sz="2000" dirty="0">
                <a:solidFill>
                  <a:srgbClr val="0833FF"/>
                </a:solidFill>
              </a:rPr>
              <a:t> </a:t>
            </a:r>
            <a:r>
              <a:rPr lang="de-DE" sz="2000" dirty="0"/>
              <a:t>gekennzeichnet</a:t>
            </a:r>
          </a:p>
          <a:p>
            <a:pPr lvl="1">
              <a:spcBef>
                <a:spcPts val="0"/>
              </a:spcBef>
            </a:pPr>
            <a:r>
              <a:rPr lang="de-DE" sz="2000" dirty="0"/>
              <a:t>Die Kanten zu den Kindern eines Knotens haben </a:t>
            </a:r>
            <a:r>
              <a:rPr lang="de-DE" sz="2000" i="1" dirty="0">
                <a:solidFill>
                  <a:srgbClr val="0833FF"/>
                </a:solidFill>
              </a:rPr>
              <a:t>unterschiedliche</a:t>
            </a:r>
            <a:r>
              <a:rPr lang="de-DE" sz="2000" dirty="0"/>
              <a:t> Bezeichner</a:t>
            </a:r>
          </a:p>
          <a:p>
            <a:pPr lvl="2">
              <a:spcBef>
                <a:spcPts val="0"/>
              </a:spcBef>
            </a:pPr>
            <a:r>
              <a:rPr lang="de-DE" sz="1800" dirty="0"/>
              <a:t>d.h. es gibt </a:t>
            </a:r>
            <a:r>
              <a:rPr lang="de-DE" sz="1800" i="1" dirty="0"/>
              <a:t>keine</a:t>
            </a:r>
            <a:r>
              <a:rPr lang="de-DE" sz="1800" dirty="0"/>
              <a:t> Kanten eines Knotens mit demselben Bezeichner</a:t>
            </a:r>
          </a:p>
          <a:p>
            <a:pPr lvl="2">
              <a:spcBef>
                <a:spcPts val="0"/>
              </a:spcBef>
            </a:pPr>
            <a:r>
              <a:rPr lang="de-DE" sz="1800" dirty="0"/>
              <a:t>in der Regel werden die Kanten sortiert dargestellt und gespeichert</a:t>
            </a:r>
          </a:p>
          <a:p>
            <a:pPr lvl="1">
              <a:spcBef>
                <a:spcPts val="0"/>
              </a:spcBef>
            </a:pPr>
            <a:r>
              <a:rPr lang="de-DE" sz="2000" dirty="0">
                <a:solidFill>
                  <a:srgbClr val="0833FF"/>
                </a:solidFill>
              </a:rPr>
              <a:t>⊥ steht nur über einen Blattknoten </a:t>
            </a:r>
            <a:r>
              <a:rPr lang="de-DE" sz="2000" dirty="0"/>
              <a:t>und auch nur wenn der Elternknoten des Blattknotens weitere Kindsknoten besitzt</a:t>
            </a:r>
          </a:p>
          <a:p>
            <a:pPr lvl="1">
              <a:spcBef>
                <a:spcPts val="0"/>
              </a:spcBef>
            </a:pPr>
            <a:endParaRPr lang="de-DE" sz="2000" dirty="0"/>
          </a:p>
          <a:p>
            <a:pPr>
              <a:spcBef>
                <a:spcPts val="0"/>
              </a:spcBef>
            </a:pPr>
            <a:r>
              <a:rPr lang="de-DE" sz="2200" dirty="0"/>
              <a:t>Der Wert eines Blattknotens ergibt sich aus der </a:t>
            </a:r>
            <a:r>
              <a:rPr lang="de-DE" sz="2200" dirty="0" err="1">
                <a:solidFill>
                  <a:srgbClr val="0833FF"/>
                </a:solidFill>
              </a:rPr>
              <a:t>Konkatenation</a:t>
            </a:r>
            <a:r>
              <a:rPr lang="de-DE" sz="2200" dirty="0">
                <a:solidFill>
                  <a:srgbClr val="0833FF"/>
                </a:solidFill>
              </a:rPr>
              <a:t> der Kantenbezeichner </a:t>
            </a:r>
            <a:r>
              <a:rPr lang="de-DE" sz="2200" dirty="0"/>
              <a:t>von der Wurzel zum Blattknoten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6572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a:solidFill>
                  <a:srgbClr val="C00000"/>
                </a:solidFill>
              </a:rPr>
              <a:t>a p e</a:t>
            </a: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a:solidFill>
                  <a:srgbClr val="C00000"/>
                </a:solidFill>
              </a:rPr>
              <a:t>a p e</a:t>
            </a: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a:solidFill>
                  <a:srgbClr val="C00000"/>
                </a:solidFill>
              </a:rPr>
              <a:t>Gefunden!</a:t>
            </a:r>
          </a:p>
          <a:p>
            <a:r>
              <a:rPr lang="de-DE" b="1" dirty="0">
                <a:solidFill>
                  <a:srgbClr val="C00000"/>
                </a:solidFill>
              </a:rPr>
              <a:t>(Blattknoten erreicht</a:t>
            </a:r>
          </a:p>
          <a:p>
            <a:r>
              <a:rPr lang="de-DE" b="1" dirty="0">
                <a:solidFill>
                  <a:srgbClr val="C00000"/>
                </a:solidFill>
              </a:rPr>
              <a:t>  und Ende des zu </a:t>
            </a:r>
          </a:p>
          <a:p>
            <a:r>
              <a:rPr lang="de-DE" b="1" dirty="0">
                <a:solidFill>
                  <a:srgbClr val="C00000"/>
                </a:solidFill>
              </a:rPr>
              <a:t>  suchendes Wortes erreicht)</a:t>
            </a: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a:solidFill>
                  <a:srgbClr val="C00000"/>
                </a:solidFill>
              </a:rPr>
              <a:t>a p e</a:t>
            </a: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34429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Suche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a:t>Wir rufen die Suchmethode mit der Wurzel des </a:t>
                </a:r>
                <a:r>
                  <a:rPr lang="de-DE" sz="2400" dirty="0" err="1"/>
                  <a:t>Trie</a:t>
                </a:r>
                <a:r>
                  <a:rPr lang="de-DE" sz="2400" dirty="0"/>
                  <a:t> auf</a:t>
                </a:r>
              </a:p>
              <a:p>
                <a:r>
                  <a:rPr lang="de-DE" sz="2400" dirty="0"/>
                  <a:t>Die Suchmethode erhält als Parameter den momentanen Knoten des </a:t>
                </a:r>
                <a:r>
                  <a:rPr lang="de-DE" sz="2400" dirty="0" err="1"/>
                  <a:t>Trie</a:t>
                </a:r>
                <a:r>
                  <a:rPr lang="de-DE" sz="2400" dirty="0"/>
                  <a:t> sowie das restliche zu suchende Wort</a:t>
                </a:r>
              </a:p>
              <a:p>
                <a:pPr lvl="1"/>
                <a:r>
                  <a:rPr lang="de-DE" sz="2000" dirty="0"/>
                  <a:t>Falls das restliche zu suchende Wort leer ist,</a:t>
                </a:r>
              </a:p>
              <a:p>
                <a:pPr lvl="2"/>
                <a:r>
                  <a:rPr lang="de-DE" sz="1800" dirty="0"/>
                  <a:t>geben wir „</a:t>
                </a:r>
                <a:r>
                  <a:rPr lang="de-DE" sz="1800" b="1" dirty="0"/>
                  <a:t>gefunden</a:t>
                </a:r>
                <a:r>
                  <a:rPr lang="de-DE" sz="1800" dirty="0"/>
                  <a:t>“ zurück</a:t>
                </a:r>
              </a:p>
              <a:p>
                <a:pPr lvl="3"/>
                <a:r>
                  <a:rPr lang="de-DE" sz="1600" dirty="0"/>
                  <a:t>falls der momentane Knoten ein Blattknoten ist  </a:t>
                </a:r>
              </a:p>
              <a:p>
                <a:pPr lvl="3"/>
                <a:r>
                  <a:rPr lang="de-DE" sz="1600" dirty="0"/>
                  <a:t>falls eine ausgehende Kante mit dem Bezeichner </a:t>
                </a:r>
                <a14:m>
                  <m:oMath xmlns:m="http://schemas.openxmlformats.org/officeDocument/2006/math">
                    <m:r>
                      <a:rPr lang="de-DE" sz="1600" b="0" i="1" smtClean="0">
                        <a:latin typeface="Cambria Math"/>
                      </a:rPr>
                      <m:t>⊥</m:t>
                    </m:r>
                  </m:oMath>
                </a14:m>
                <a:r>
                  <a:rPr lang="de-DE" sz="1600" dirty="0"/>
                  <a:t> existiert</a:t>
                </a:r>
              </a:p>
              <a:p>
                <a:pPr lvl="2"/>
                <a:r>
                  <a:rPr lang="de-DE" sz="1800" dirty="0"/>
                  <a:t>ansonsten geben wir „</a:t>
                </a:r>
                <a:r>
                  <a:rPr lang="de-DE" sz="1800" b="1" dirty="0"/>
                  <a:t>nicht gefunden</a:t>
                </a:r>
                <a:r>
                  <a:rPr lang="de-DE" sz="1800" dirty="0"/>
                  <a:t>“ zurück</a:t>
                </a:r>
              </a:p>
              <a:p>
                <a:pPr lvl="1"/>
                <a:r>
                  <a:rPr lang="de-DE" sz="2000" dirty="0"/>
                  <a:t>Falls das restliche zu suchende Wort </a:t>
                </a:r>
                <a:r>
                  <a:rPr lang="de-DE" sz="2000" i="1" dirty="0"/>
                  <a:t>nicht leer </a:t>
                </a:r>
                <a:r>
                  <a:rPr lang="de-DE" sz="2000" dirty="0"/>
                  <a:t>ist</a:t>
                </a:r>
              </a:p>
              <a:p>
                <a:pPr lvl="2"/>
                <a:r>
                  <a:rPr lang="de-DE" sz="1800" dirty="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a:t>ansonsten geben wir nicht „</a:t>
                </a:r>
                <a:r>
                  <a:rPr lang="de-DE" sz="1800" b="1" dirty="0"/>
                  <a:t>nicht gefunden</a:t>
                </a:r>
                <a:r>
                  <a:rPr lang="de-DE" sz="1800" dirty="0"/>
                  <a:t>“ zurück</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a:blip r:embed="rId2"/>
                <a:stretch>
                  <a:fillRect l="-1221" t="-1520" b="-1550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3788882787"/>
      </p:ext>
    </p:extLst>
  </p:cSld>
  <p:clrMapOvr>
    <a:masterClrMapping/>
  </p:clrMapOvr>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204</TotalTime>
  <Words>1681</Words>
  <Application>Microsoft Macintosh PowerPoint</Application>
  <PresentationFormat>On-screen Show (4:3)</PresentationFormat>
  <Paragraphs>579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 Math</vt:lpstr>
      <vt:lpstr>Myriad Pro</vt:lpstr>
      <vt:lpstr>Symbol</vt:lpstr>
      <vt:lpstr>7_Standarddesign</vt:lpstr>
      <vt:lpstr>Algorithmen und Datenstrukturen</vt:lpstr>
      <vt:lpstr>Danksagung</vt:lpstr>
      <vt:lpstr>Idee: Ausnutzung von gemeinsamen Präfixen</vt:lpstr>
      <vt:lpstr>Trie</vt:lpstr>
      <vt:lpstr>Trie</vt:lpstr>
      <vt:lpstr>Trie – Beispiel mit Bits als Alphabet</vt:lpstr>
      <vt:lpstr>Trie - Definition</vt:lpstr>
      <vt:lpstr>Beispiel: Suche nach ape</vt:lpstr>
      <vt:lpstr>Suche in Tries</vt:lpstr>
      <vt:lpstr>Beispiel: Suche nach organ</vt:lpstr>
      <vt:lpstr>Beispiel: Suche nach apricot</vt:lpstr>
      <vt:lpstr>Beispiel: Suche nach org</vt:lpstr>
      <vt:lpstr>Einfügen: Beispiel apricot</vt:lpstr>
      <vt:lpstr>Einfügen in Tries</vt:lpstr>
      <vt:lpstr>Beispiel: Einfügen von org</vt:lpstr>
      <vt:lpstr>Beispiel: Einfügen von ape-man</vt:lpstr>
      <vt:lpstr>Löschen von ape</vt:lpstr>
      <vt:lpstr>Löschen von organism</vt:lpstr>
      <vt:lpstr>Löschen in Tries</vt:lpstr>
      <vt:lpstr>Implementierungsmöglichkeiten</vt:lpstr>
      <vt:lpstr>Analyse der 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Möller</cp:lastModifiedBy>
  <cp:revision>793</cp:revision>
  <cp:lastPrinted>2015-04-09T12:56:16Z</cp:lastPrinted>
  <dcterms:created xsi:type="dcterms:W3CDTF">2010-04-27T12:26:40Z</dcterms:created>
  <dcterms:modified xsi:type="dcterms:W3CDTF">2020-04-19T12:44:59Z</dcterms:modified>
</cp:coreProperties>
</file>