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55" r:id="rId1"/>
  </p:sldMasterIdLst>
  <p:notesMasterIdLst>
    <p:notesMasterId r:id="rId41"/>
  </p:notesMasterIdLst>
  <p:handoutMasterIdLst>
    <p:handoutMasterId r:id="rId42"/>
  </p:handoutMasterIdLst>
  <p:sldIdLst>
    <p:sldId id="273" r:id="rId2"/>
    <p:sldId id="466" r:id="rId3"/>
    <p:sldId id="414" r:id="rId4"/>
    <p:sldId id="583" r:id="rId5"/>
    <p:sldId id="415" r:id="rId6"/>
    <p:sldId id="416" r:id="rId7"/>
    <p:sldId id="417" r:id="rId8"/>
    <p:sldId id="418" r:id="rId9"/>
    <p:sldId id="419" r:id="rId10"/>
    <p:sldId id="420" r:id="rId11"/>
    <p:sldId id="421" r:id="rId12"/>
    <p:sldId id="422" r:id="rId13"/>
    <p:sldId id="423" r:id="rId14"/>
    <p:sldId id="424" r:id="rId15"/>
    <p:sldId id="425" r:id="rId16"/>
    <p:sldId id="426" r:id="rId17"/>
    <p:sldId id="427" r:id="rId18"/>
    <p:sldId id="428" r:id="rId19"/>
    <p:sldId id="429" r:id="rId20"/>
    <p:sldId id="595" r:id="rId21"/>
    <p:sldId id="435" r:id="rId22"/>
    <p:sldId id="584" r:id="rId23"/>
    <p:sldId id="436" r:id="rId24"/>
    <p:sldId id="437" r:id="rId25"/>
    <p:sldId id="438" r:id="rId26"/>
    <p:sldId id="439" r:id="rId27"/>
    <p:sldId id="440" r:id="rId28"/>
    <p:sldId id="441" r:id="rId29"/>
    <p:sldId id="442" r:id="rId30"/>
    <p:sldId id="443" r:id="rId31"/>
    <p:sldId id="444" r:id="rId32"/>
    <p:sldId id="445" r:id="rId33"/>
    <p:sldId id="446" r:id="rId34"/>
    <p:sldId id="447" r:id="rId35"/>
    <p:sldId id="448" r:id="rId36"/>
    <p:sldId id="449" r:id="rId37"/>
    <p:sldId id="450" r:id="rId38"/>
    <p:sldId id="451" r:id="rId39"/>
    <p:sldId id="596" r:id="rId40"/>
  </p:sldIdLst>
  <p:sldSz cx="9144000" cy="6858000" type="screen4x3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hiddenSlides="1"/>
  <p:clrMru>
    <a:srgbClr val="333398"/>
    <a:srgbClr val="0409FF"/>
    <a:srgbClr val="215968"/>
    <a:srgbClr val="FFA79D"/>
    <a:srgbClr val="38F769"/>
    <a:srgbClr val="00394A"/>
    <a:srgbClr val="003241"/>
    <a:srgbClr val="DAD9D3"/>
    <a:srgbClr val="B2B1A9"/>
    <a:srgbClr val="004B5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1348" autoAdjust="0"/>
    <p:restoredTop sz="94830"/>
  </p:normalViewPr>
  <p:slideViewPr>
    <p:cSldViewPr>
      <p:cViewPr varScale="1">
        <p:scale>
          <a:sx n="117" d="100"/>
          <a:sy n="117" d="100"/>
        </p:scale>
        <p:origin x="920" y="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8A6ECAE5-6A67-9648-BFD4-50D589EC5C71}" type="datetimeFigureOut">
              <a:rPr lang="de-DE"/>
              <a:pPr>
                <a:defRPr/>
              </a:pPr>
              <a:t>30.04.20</a:t>
            </a:fld>
            <a:endParaRPr lang="en-US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298B09E7-CB36-8743-B365-30F25214A4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43336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967AB418-317D-AC4E-A41A-2B33F9292AC9}" type="datetimeFigureOut">
              <a:rPr lang="de-DE"/>
              <a:pPr>
                <a:defRPr/>
              </a:pPr>
              <a:t>30.04.20</a:t>
            </a:fld>
            <a:endParaRPr lang="en-US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en-US" noProof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609C88DA-55BC-924E-8761-82F5902E2C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13931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/>
              <a:t>Master-Untertitelformat bearbeiten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2627313" y="6400800"/>
            <a:ext cx="1223962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33725" y="6400800"/>
            <a:ext cx="2895600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B34403-92B1-A544-A7FD-95466AC3179C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311351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2627313" y="6400800"/>
            <a:ext cx="1223962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33725" y="6400800"/>
            <a:ext cx="2895600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C577E2-95DD-1F4B-A688-E8FB02007787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08786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emf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56" name="Rectangle 4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956550" y="6400800"/>
            <a:ext cx="1008063" cy="19685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0" tIns="0" rIns="91440" bIns="0" numCol="1" anchor="t" anchorCtr="0" compatLnSpc="1">
            <a:prstTxWarp prst="textNoShape">
              <a:avLst/>
            </a:prstTxWarp>
          </a:bodyPr>
          <a:lstStyle>
            <a:lvl1pPr algn="r">
              <a:defRPr sz="1100">
                <a:cs typeface="+mn-cs"/>
              </a:defRPr>
            </a:lvl1pPr>
          </a:lstStyle>
          <a:p>
            <a:pPr>
              <a:defRPr/>
            </a:pPr>
            <a:fld id="{7B1C38A0-67D8-0242-BF64-2E51696E2079}" type="slidenum">
              <a:rPr lang="de-DE"/>
              <a:pPr>
                <a:defRPr/>
              </a:pPr>
              <a:t>‹#›</a:t>
            </a:fld>
            <a:endParaRPr lang="de-DE" dirty="0"/>
          </a:p>
        </p:txBody>
      </p:sp>
      <p:pic>
        <p:nvPicPr>
          <p:cNvPr id="1027" name="Picture 45" descr="Logo_ImFocus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4863" y="6453188"/>
            <a:ext cx="1377950" cy="84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4558" name="Rectangle 46"/>
          <p:cNvSpPr>
            <a:spLocks noChangeArrowheads="1"/>
          </p:cNvSpPr>
          <p:nvPr userDrawn="1"/>
        </p:nvSpPr>
        <p:spPr bwMode="auto">
          <a:xfrm>
            <a:off x="179388" y="981075"/>
            <a:ext cx="8785225" cy="73025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64559" name="Rectangle 47"/>
          <p:cNvSpPr>
            <a:spLocks noChangeArrowheads="1"/>
          </p:cNvSpPr>
          <p:nvPr userDrawn="1"/>
        </p:nvSpPr>
        <p:spPr bwMode="auto">
          <a:xfrm flipV="1">
            <a:off x="179388" y="6669088"/>
            <a:ext cx="8785225" cy="188912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64561" name="Rectangle 49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260350"/>
            <a:ext cx="8229600" cy="503238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dirty="0"/>
              <a:t>Titelmasterformat durch Klicken bearbeiten</a:t>
            </a:r>
          </a:p>
        </p:txBody>
      </p:sp>
      <p:sp>
        <p:nvSpPr>
          <p:cNvPr id="64562" name="Rectangle 50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96975"/>
            <a:ext cx="8229600" cy="4968875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dirty="0"/>
              <a:t>Textmasterformate durch Klicken bearbeiten</a:t>
            </a:r>
          </a:p>
          <a:p>
            <a:pPr lvl="1"/>
            <a:r>
              <a:rPr lang="de-DE" noProof="0" dirty="0"/>
              <a:t>Zweite Ebene</a:t>
            </a:r>
          </a:p>
          <a:p>
            <a:pPr lvl="2"/>
            <a:r>
              <a:rPr lang="de-DE" noProof="0" dirty="0"/>
              <a:t>Dritte Ebene</a:t>
            </a:r>
          </a:p>
          <a:p>
            <a:pPr lvl="3"/>
            <a:r>
              <a:rPr lang="de-DE" noProof="0" dirty="0"/>
              <a:t>Vierte Ebene</a:t>
            </a:r>
          </a:p>
          <a:p>
            <a:pPr lvl="4"/>
            <a:r>
              <a:rPr lang="de-DE" noProof="0" dirty="0"/>
              <a:t>Fünfte Ebene</a:t>
            </a:r>
          </a:p>
        </p:txBody>
      </p:sp>
      <p:pic>
        <p:nvPicPr>
          <p:cNvPr id="1032" name="Bild 48" descr="Logo_Inst_InfSys_P309.pdf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6167438"/>
            <a:ext cx="2160588" cy="57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73" r:id="rId1"/>
    <p:sldLayoutId id="2147483874" r:id="rId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6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14.in.tum.de/lehre/2008WS/ea/index.html.de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1412776"/>
            <a:ext cx="7772400" cy="935037"/>
          </a:xfrm>
        </p:spPr>
        <p:txBody>
          <a:bodyPr/>
          <a:lstStyle/>
          <a:p>
            <a:pPr eaLnBrk="1" hangingPunct="1">
              <a:defRPr/>
            </a:pPr>
            <a:r>
              <a:rPr lang="de-DE" sz="3600" b="1" dirty="0">
                <a:cs typeface="+mj-cs"/>
              </a:rPr>
              <a:t>Algorithmen und Datenstrukturen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212976"/>
            <a:ext cx="6400800" cy="3024188"/>
          </a:xfrm>
        </p:spPr>
        <p:txBody>
          <a:bodyPr/>
          <a:lstStyle/>
          <a:p>
            <a:pPr eaLnBrk="1" hangingPunct="1">
              <a:defRPr/>
            </a:pPr>
            <a:r>
              <a:rPr lang="de-DE" sz="2400" dirty="0">
                <a:cs typeface="+mn-cs"/>
              </a:rPr>
              <a:t>Prof. Dr. Ralf Möller</a:t>
            </a:r>
          </a:p>
          <a:p>
            <a:pPr eaLnBrk="1" hangingPunct="1">
              <a:defRPr/>
            </a:pPr>
            <a:r>
              <a:rPr lang="de-DE" sz="2400" b="1" dirty="0">
                <a:cs typeface="+mn-cs"/>
              </a:rPr>
              <a:t>Universität zu Lübeck</a:t>
            </a:r>
          </a:p>
          <a:p>
            <a:pPr eaLnBrk="1" hangingPunct="1">
              <a:defRPr/>
            </a:pPr>
            <a:r>
              <a:rPr lang="de-DE" sz="2400" b="1" dirty="0">
                <a:cs typeface="+mn-cs"/>
              </a:rPr>
              <a:t>Institut für Informationssysteme</a:t>
            </a:r>
          </a:p>
          <a:p>
            <a:pPr eaLnBrk="1" hangingPunct="1">
              <a:defRPr/>
            </a:pPr>
            <a:endParaRPr lang="de-DE" sz="2400" dirty="0">
              <a:cs typeface="+mn-cs"/>
            </a:endParaRPr>
          </a:p>
          <a:p>
            <a:pPr eaLnBrk="1" hangingPunct="1">
              <a:defRPr/>
            </a:pPr>
            <a:r>
              <a:rPr lang="de-DE" sz="2400" dirty="0">
                <a:cs typeface="+mn-cs"/>
              </a:rPr>
              <a:t>Felix </a:t>
            </a:r>
            <a:r>
              <a:rPr lang="de-DE" sz="2400" dirty="0" err="1">
                <a:cs typeface="+mn-cs"/>
              </a:rPr>
              <a:t>Kuhr</a:t>
            </a:r>
            <a:r>
              <a:rPr lang="de-DE" sz="2400" dirty="0">
                <a:cs typeface="+mn-cs"/>
              </a:rPr>
              <a:t> (Übungen)</a:t>
            </a:r>
          </a:p>
          <a:p>
            <a:pPr eaLnBrk="1" hangingPunct="1">
              <a:defRPr/>
            </a:pPr>
            <a:r>
              <a:rPr lang="de-DE" sz="2400" dirty="0">
                <a:cs typeface="+mn-cs"/>
              </a:rPr>
              <a:t>sowie viele Tutoren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3CA7837-44B7-9849-82E0-5F8943010FCC}"/>
              </a:ext>
            </a:extLst>
          </p:cNvPr>
          <p:cNvSpPr txBox="1"/>
          <p:nvPr/>
        </p:nvSpPr>
        <p:spPr>
          <a:xfrm>
            <a:off x="1907704" y="2204864"/>
            <a:ext cx="53992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DE" dirty="0"/>
              <a:t>Erreichbarkeit, Transitive Hülle, Minimaler Spannbaum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4AC83-F697-DE47-B261-18A528A2A024}" type="slidenum">
              <a:rPr lang="de-DE"/>
              <a:pPr/>
              <a:t>10</a:t>
            </a:fld>
            <a:endParaRPr lang="de-DE"/>
          </a:p>
        </p:txBody>
      </p:sp>
      <p:sp>
        <p:nvSpPr>
          <p:cNvPr id="473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Transitive Hülle</a:t>
            </a:r>
          </a:p>
        </p:txBody>
      </p:sp>
      <p:sp>
        <p:nvSpPr>
          <p:cNvPr id="473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dirty="0">
                <a:solidFill>
                  <a:schemeClr val="accent2"/>
                </a:solidFill>
              </a:rPr>
              <a:t>Reachable(</a:t>
            </a:r>
            <a:r>
              <a:rPr lang="en-US" dirty="0" err="1">
                <a:solidFill>
                  <a:schemeClr val="accent2"/>
                </a:solidFill>
              </a:rPr>
              <a:t>v,w</a:t>
            </a:r>
            <a:r>
              <a:rPr lang="en-US" dirty="0">
                <a:solidFill>
                  <a:schemeClr val="accent2"/>
                </a:solidFill>
              </a:rPr>
              <a:t>):</a:t>
            </a:r>
          </a:p>
          <a:p>
            <a:r>
              <a:rPr lang="en-US" dirty="0" err="1"/>
              <a:t>Bestimme</a:t>
            </a:r>
            <a:r>
              <a:rPr lang="en-US" dirty="0"/>
              <a:t> </a:t>
            </a:r>
            <a:r>
              <a:rPr lang="en-US" dirty="0" err="1"/>
              <a:t>Repräsentanten</a:t>
            </a:r>
            <a:r>
              <a:rPr lang="en-US" dirty="0"/>
              <a:t> </a:t>
            </a:r>
            <a:r>
              <a:rPr lang="en-US" dirty="0" err="1">
                <a:solidFill>
                  <a:schemeClr val="hlink"/>
                </a:solidFill>
              </a:rPr>
              <a:t>r</a:t>
            </a:r>
            <a:r>
              <a:rPr lang="en-US" baseline="-25000" dirty="0" err="1">
                <a:solidFill>
                  <a:schemeClr val="hlink"/>
                </a:solidFill>
              </a:rPr>
              <a:t>v</a:t>
            </a:r>
            <a:r>
              <a:rPr lang="en-US" dirty="0"/>
              <a:t> und </a:t>
            </a:r>
            <a:r>
              <a:rPr lang="en-US" dirty="0" err="1">
                <a:solidFill>
                  <a:schemeClr val="hlink"/>
                </a:solidFill>
              </a:rPr>
              <a:t>r</a:t>
            </a:r>
            <a:r>
              <a:rPr lang="en-US" baseline="-25000" dirty="0" err="1">
                <a:solidFill>
                  <a:schemeClr val="hlink"/>
                </a:solidFill>
              </a:rPr>
              <a:t>w</a:t>
            </a:r>
            <a:r>
              <a:rPr lang="en-US" dirty="0">
                <a:solidFill>
                  <a:schemeClr val="hlink"/>
                </a:solidFill>
              </a:rPr>
              <a:t> </a:t>
            </a:r>
            <a:r>
              <a:rPr lang="en-US" dirty="0"/>
              <a:t>von </a:t>
            </a:r>
            <a:r>
              <a:rPr lang="en-US" dirty="0">
                <a:solidFill>
                  <a:schemeClr val="hlink"/>
                </a:solidFill>
              </a:rPr>
              <a:t>v</a:t>
            </a:r>
            <a:r>
              <a:rPr lang="en-US" dirty="0"/>
              <a:t> und </a:t>
            </a:r>
            <a:r>
              <a:rPr lang="en-US" dirty="0">
                <a:solidFill>
                  <a:schemeClr val="hlink"/>
                </a:solidFill>
              </a:rPr>
              <a:t>w</a:t>
            </a:r>
          </a:p>
          <a:p>
            <a:r>
              <a:rPr lang="en-US" dirty="0" err="1">
                <a:solidFill>
                  <a:schemeClr val="hlink"/>
                </a:solidFill>
              </a:rPr>
              <a:t>r</a:t>
            </a:r>
            <a:r>
              <a:rPr lang="en-US" baseline="-25000" dirty="0" err="1">
                <a:solidFill>
                  <a:schemeClr val="hlink"/>
                </a:solidFill>
              </a:rPr>
              <a:t>v</a:t>
            </a:r>
            <a:r>
              <a:rPr lang="en-US" dirty="0">
                <a:solidFill>
                  <a:schemeClr val="hlink"/>
                </a:solidFill>
              </a:rPr>
              <a:t>=</a:t>
            </a:r>
            <a:r>
              <a:rPr lang="en-US" dirty="0" err="1">
                <a:solidFill>
                  <a:schemeClr val="hlink"/>
                </a:solidFill>
              </a:rPr>
              <a:t>r</a:t>
            </a:r>
            <a:r>
              <a:rPr lang="en-US" baseline="-25000" dirty="0" err="1">
                <a:solidFill>
                  <a:schemeClr val="hlink"/>
                </a:solidFill>
              </a:rPr>
              <a:t>w</a:t>
            </a:r>
            <a:r>
              <a:rPr lang="en-US" dirty="0"/>
              <a:t>: </a:t>
            </a:r>
            <a:r>
              <a:rPr lang="en-US" dirty="0" err="1"/>
              <a:t>gib</a:t>
            </a:r>
            <a:r>
              <a:rPr lang="en-US" dirty="0"/>
              <a:t> </a:t>
            </a:r>
            <a:r>
              <a:rPr lang="en-US" dirty="0">
                <a:solidFill>
                  <a:schemeClr val="hlink"/>
                </a:solidFill>
              </a:rPr>
              <a:t>1</a:t>
            </a:r>
            <a:r>
              <a:rPr lang="en-US" dirty="0"/>
              <a:t> </a:t>
            </a:r>
            <a:r>
              <a:rPr lang="en-US" dirty="0" err="1"/>
              <a:t>aus</a:t>
            </a:r>
            <a:endParaRPr lang="en-US" dirty="0"/>
          </a:p>
          <a:p>
            <a:r>
              <a:rPr lang="en-US" dirty="0" err="1"/>
              <a:t>sonst</a:t>
            </a:r>
            <a:r>
              <a:rPr lang="en-US" dirty="0"/>
              <a:t> </a:t>
            </a:r>
            <a:r>
              <a:rPr lang="en-US" dirty="0" err="1"/>
              <a:t>gib</a:t>
            </a:r>
            <a:r>
              <a:rPr lang="en-US" dirty="0"/>
              <a:t> </a:t>
            </a:r>
            <a:r>
              <a:rPr lang="en-US" dirty="0">
                <a:solidFill>
                  <a:schemeClr val="accent2"/>
                </a:solidFill>
              </a:rPr>
              <a:t>Reachable(</a:t>
            </a:r>
            <a:r>
              <a:rPr lang="en-US" dirty="0" err="1">
                <a:solidFill>
                  <a:schemeClr val="accent2"/>
                </a:solidFill>
              </a:rPr>
              <a:t>r</a:t>
            </a:r>
            <a:r>
              <a:rPr lang="en-US" baseline="-25000" dirty="0" err="1">
                <a:solidFill>
                  <a:schemeClr val="accent2"/>
                </a:solidFill>
              </a:rPr>
              <a:t>v</a:t>
            </a:r>
            <a:r>
              <a:rPr lang="en-US" dirty="0" err="1">
                <a:solidFill>
                  <a:schemeClr val="accent2"/>
                </a:solidFill>
              </a:rPr>
              <a:t>,r</a:t>
            </a:r>
            <a:r>
              <a:rPr lang="en-US" baseline="-25000" dirty="0" err="1">
                <a:solidFill>
                  <a:schemeClr val="accent2"/>
                </a:solidFill>
              </a:rPr>
              <a:t>w</a:t>
            </a:r>
            <a:r>
              <a:rPr lang="en-US" dirty="0">
                <a:solidFill>
                  <a:schemeClr val="accent2"/>
                </a:solidFill>
              </a:rPr>
              <a:t>)</a:t>
            </a:r>
            <a:r>
              <a:rPr lang="en-US" dirty="0"/>
              <a:t> </a:t>
            </a:r>
            <a:r>
              <a:rPr lang="en-US" dirty="0" err="1"/>
              <a:t>für</a:t>
            </a:r>
            <a:r>
              <a:rPr lang="en-US" dirty="0"/>
              <a:t> ZHK-Graph </a:t>
            </a:r>
            <a:r>
              <a:rPr lang="en-US" dirty="0" err="1"/>
              <a:t>zurück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91764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30E49-3732-E44D-A1BC-E6E8BC162718}" type="slidenum">
              <a:rPr lang="de-DE"/>
              <a:pPr/>
              <a:t>11</a:t>
            </a:fld>
            <a:endParaRPr lang="de-DE"/>
          </a:p>
        </p:txBody>
      </p:sp>
      <p:sp>
        <p:nvSpPr>
          <p:cNvPr id="474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Transitive Hülle</a:t>
            </a:r>
          </a:p>
        </p:txBody>
      </p:sp>
      <p:sp>
        <p:nvSpPr>
          <p:cNvPr id="474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Graph </a:t>
            </a:r>
            <a:r>
              <a:rPr lang="en-US" dirty="0">
                <a:solidFill>
                  <a:schemeClr val="hlink"/>
                </a:solidFill>
              </a:rPr>
              <a:t>G=(V,E): n=|V|, m=|E|</a:t>
            </a:r>
          </a:p>
          <a:p>
            <a:pPr>
              <a:lnSpc>
                <a:spcPct val="90000"/>
              </a:lnSpc>
            </a:pPr>
            <a:r>
              <a:rPr lang="en-US" dirty="0">
                <a:solidFill>
                  <a:srgbClr val="0409FF"/>
                </a:solidFill>
              </a:rPr>
              <a:t>ZHK</a:t>
            </a:r>
            <a:r>
              <a:rPr lang="en-US" dirty="0"/>
              <a:t>-Graph </a:t>
            </a:r>
            <a:r>
              <a:rPr lang="en-US" dirty="0">
                <a:solidFill>
                  <a:schemeClr val="hlink"/>
                </a:solidFill>
              </a:rPr>
              <a:t>G’=(V’,E’): n’=|V’|, m’=|E’|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1800" dirty="0">
              <a:solidFill>
                <a:schemeClr val="hlink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dirty="0" err="1">
                <a:solidFill>
                  <a:schemeClr val="accent2"/>
                </a:solidFill>
              </a:rPr>
              <a:t>Datenstruktur</a:t>
            </a:r>
            <a:r>
              <a:rPr lang="en-US" dirty="0">
                <a:solidFill>
                  <a:schemeClr val="accent2"/>
                </a:solidFill>
              </a:rPr>
              <a:t>:</a:t>
            </a:r>
          </a:p>
          <a:p>
            <a:pPr>
              <a:lnSpc>
                <a:spcPct val="90000"/>
              </a:lnSpc>
            </a:pPr>
            <a:r>
              <a:rPr lang="en-US" dirty="0" err="1"/>
              <a:t>Berechnungszeit</a:t>
            </a:r>
            <a:r>
              <a:rPr lang="en-US" dirty="0"/>
              <a:t>: </a:t>
            </a:r>
            <a:br>
              <a:rPr lang="en-US" dirty="0"/>
            </a:br>
            <a:r>
              <a:rPr lang="en-US" dirty="0"/>
              <a:t>       </a:t>
            </a:r>
            <a:r>
              <a:rPr lang="en-US" dirty="0">
                <a:solidFill>
                  <a:schemeClr val="hlink"/>
                </a:solidFill>
              </a:rPr>
              <a:t>O(n + m + n’</a:t>
            </a:r>
            <a:r>
              <a:rPr lang="en-US" dirty="0">
                <a:solidFill>
                  <a:schemeClr val="hlink"/>
                </a:solidFill>
                <a:latin typeface="cmsy10" charset="0"/>
              </a:rPr>
              <a:t> ∙</a:t>
            </a:r>
            <a:r>
              <a:rPr lang="en-US" dirty="0">
                <a:solidFill>
                  <a:schemeClr val="hlink"/>
                </a:solidFill>
              </a:rPr>
              <a:t>m’ + (n’)</a:t>
            </a:r>
            <a:r>
              <a:rPr lang="en-US" baseline="30000" dirty="0">
                <a:solidFill>
                  <a:schemeClr val="hlink"/>
                </a:solidFill>
              </a:rPr>
              <a:t>2</a:t>
            </a:r>
            <a:r>
              <a:rPr lang="en-US" dirty="0">
                <a:solidFill>
                  <a:schemeClr val="hlink"/>
                </a:solidFill>
              </a:rPr>
              <a:t> log n’)</a:t>
            </a:r>
          </a:p>
          <a:p>
            <a:pPr>
              <a:lnSpc>
                <a:spcPct val="90000"/>
              </a:lnSpc>
            </a:pPr>
            <a:r>
              <a:rPr lang="en-US" dirty="0" err="1"/>
              <a:t>Speicher</a:t>
            </a:r>
            <a:r>
              <a:rPr lang="en-US" dirty="0"/>
              <a:t>: </a:t>
            </a:r>
            <a:r>
              <a:rPr lang="en-US" dirty="0">
                <a:solidFill>
                  <a:schemeClr val="hlink"/>
                </a:solidFill>
              </a:rPr>
              <a:t>O(n + (n’)</a:t>
            </a:r>
            <a:r>
              <a:rPr lang="en-US" baseline="30000" dirty="0">
                <a:solidFill>
                  <a:schemeClr val="hlink"/>
                </a:solidFill>
              </a:rPr>
              <a:t>2</a:t>
            </a:r>
            <a:r>
              <a:rPr lang="en-US" dirty="0">
                <a:solidFill>
                  <a:schemeClr val="hlink"/>
                </a:solidFill>
              </a:rPr>
              <a:t>)</a:t>
            </a:r>
          </a:p>
          <a:p>
            <a:pPr>
              <a:lnSpc>
                <a:spcPct val="90000"/>
              </a:lnSpc>
            </a:pPr>
            <a:endParaRPr lang="en-US" sz="1600" dirty="0"/>
          </a:p>
          <a:p>
            <a:pPr>
              <a:lnSpc>
                <a:spcPct val="90000"/>
              </a:lnSpc>
              <a:buFontTx/>
              <a:buNone/>
            </a:pPr>
            <a:r>
              <a:rPr lang="en-US" dirty="0">
                <a:solidFill>
                  <a:schemeClr val="accent2"/>
                </a:solidFill>
              </a:rPr>
              <a:t>Reachable(</a:t>
            </a:r>
            <a:r>
              <a:rPr lang="en-US" dirty="0" err="1">
                <a:solidFill>
                  <a:schemeClr val="accent2"/>
                </a:solidFill>
              </a:rPr>
              <a:t>v,w</a:t>
            </a:r>
            <a:r>
              <a:rPr lang="en-US" dirty="0">
                <a:solidFill>
                  <a:schemeClr val="accent2"/>
                </a:solidFill>
              </a:rPr>
              <a:t>):</a:t>
            </a:r>
            <a:r>
              <a:rPr lang="en-US" dirty="0"/>
              <a:t> </a:t>
            </a:r>
            <a:r>
              <a:rPr lang="en-US" dirty="0" err="1"/>
              <a:t>Laufzeit</a:t>
            </a:r>
            <a:r>
              <a:rPr lang="en-US" dirty="0"/>
              <a:t> </a:t>
            </a:r>
            <a:r>
              <a:rPr lang="en-US" dirty="0">
                <a:solidFill>
                  <a:schemeClr val="hlink"/>
                </a:solidFill>
              </a:rPr>
              <a:t>O(1)</a:t>
            </a:r>
          </a:p>
          <a:p>
            <a:pPr>
              <a:lnSpc>
                <a:spcPct val="9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27531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05010-54EC-7245-94F3-6BD90EC63C14}" type="slidenum">
              <a:rPr lang="de-DE"/>
              <a:pPr/>
              <a:t>12</a:t>
            </a:fld>
            <a:endParaRPr lang="de-DE"/>
          </a:p>
        </p:txBody>
      </p:sp>
      <p:sp>
        <p:nvSpPr>
          <p:cNvPr id="475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Transitive Hülle</a:t>
            </a:r>
          </a:p>
        </p:txBody>
      </p:sp>
      <p:sp>
        <p:nvSpPr>
          <p:cNvPr id="475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dirty="0" err="1"/>
              <a:t>Ist</a:t>
            </a:r>
            <a:r>
              <a:rPr lang="en-US" dirty="0"/>
              <a:t> </a:t>
            </a:r>
            <a:r>
              <a:rPr lang="en-US" dirty="0" err="1"/>
              <a:t>es</a:t>
            </a:r>
            <a:r>
              <a:rPr lang="en-US" dirty="0"/>
              <a:t> </a:t>
            </a:r>
            <a:r>
              <a:rPr lang="en-US" dirty="0" err="1"/>
              <a:t>auch</a:t>
            </a:r>
            <a:r>
              <a:rPr lang="en-US" dirty="0"/>
              <a:t> </a:t>
            </a:r>
            <a:r>
              <a:rPr lang="en-US" dirty="0" err="1"/>
              <a:t>möglich</a:t>
            </a:r>
            <a:r>
              <a:rPr lang="en-US" dirty="0"/>
              <a:t>, </a:t>
            </a:r>
            <a:r>
              <a:rPr lang="en-US" dirty="0" err="1"/>
              <a:t>mit</a:t>
            </a:r>
            <a:r>
              <a:rPr lang="en-US" dirty="0"/>
              <a:t> </a:t>
            </a:r>
            <a:r>
              <a:rPr lang="en-US" dirty="0">
                <a:solidFill>
                  <a:schemeClr val="hlink"/>
                </a:solidFill>
              </a:rPr>
              <a:t>~ O(</a:t>
            </a:r>
            <a:r>
              <a:rPr lang="en-US" dirty="0" err="1">
                <a:solidFill>
                  <a:schemeClr val="hlink"/>
                </a:solidFill>
              </a:rPr>
              <a:t>n+m</a:t>
            </a:r>
            <a:r>
              <a:rPr lang="en-US" dirty="0">
                <a:solidFill>
                  <a:schemeClr val="hlink"/>
                </a:solidFill>
              </a:rPr>
              <a:t>)</a:t>
            </a:r>
            <a:r>
              <a:rPr lang="en-US" dirty="0"/>
              <a:t> </a:t>
            </a:r>
            <a:r>
              <a:rPr lang="en-US" dirty="0" err="1"/>
              <a:t>Speicher</a:t>
            </a:r>
            <a:r>
              <a:rPr lang="en-US" dirty="0"/>
              <a:t> </a:t>
            </a:r>
            <a:r>
              <a:rPr lang="en-US" dirty="0" err="1"/>
              <a:t>für</a:t>
            </a:r>
            <a:r>
              <a:rPr lang="en-US" dirty="0"/>
              <a:t> die </a:t>
            </a:r>
            <a:r>
              <a:rPr lang="en-US" dirty="0" err="1"/>
              <a:t>Datenstruktur</a:t>
            </a:r>
            <a:r>
              <a:rPr lang="en-US" dirty="0"/>
              <a:t> die Operation </a:t>
            </a:r>
            <a:r>
              <a:rPr lang="en-US" dirty="0">
                <a:solidFill>
                  <a:schemeClr val="accent2"/>
                </a:solidFill>
              </a:rPr>
              <a:t>Reachable(</a:t>
            </a:r>
            <a:r>
              <a:rPr lang="en-US" dirty="0" err="1">
                <a:solidFill>
                  <a:schemeClr val="accent2"/>
                </a:solidFill>
              </a:rPr>
              <a:t>v,w</a:t>
            </a:r>
            <a:r>
              <a:rPr lang="en-US" dirty="0">
                <a:solidFill>
                  <a:schemeClr val="accent2"/>
                </a:solidFill>
              </a:rPr>
              <a:t>)</a:t>
            </a:r>
            <a:r>
              <a:rPr lang="en-US" dirty="0"/>
              <a:t> </a:t>
            </a:r>
            <a:r>
              <a:rPr lang="en-US" dirty="0" err="1"/>
              <a:t>effizient</a:t>
            </a:r>
            <a:r>
              <a:rPr lang="en-US" dirty="0"/>
              <a:t> </a:t>
            </a:r>
            <a:r>
              <a:rPr lang="en-US" dirty="0" err="1"/>
              <a:t>abzuarbeiten</a:t>
            </a:r>
            <a:r>
              <a:rPr lang="en-US" dirty="0"/>
              <a:t>?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1800" dirty="0"/>
          </a:p>
          <a:p>
            <a:pPr>
              <a:lnSpc>
                <a:spcPct val="90000"/>
              </a:lnSpc>
              <a:buFontTx/>
              <a:buNone/>
            </a:pPr>
            <a:r>
              <a:rPr lang="en-US" dirty="0" err="1">
                <a:solidFill>
                  <a:schemeClr val="accent2"/>
                </a:solidFill>
              </a:rPr>
              <a:t>Einsicht</a:t>
            </a:r>
            <a:r>
              <a:rPr lang="en-US" dirty="0">
                <a:solidFill>
                  <a:schemeClr val="accent2"/>
                </a:solidFill>
              </a:rPr>
              <a:t>:</a:t>
            </a:r>
            <a:r>
              <a:rPr lang="en-US" dirty="0"/>
              <a:t> </a:t>
            </a:r>
            <a:r>
              <a:rPr lang="en-US" dirty="0" err="1"/>
              <a:t>Wenn</a:t>
            </a:r>
            <a:r>
              <a:rPr lang="en-US" dirty="0"/>
              <a:t> </a:t>
            </a:r>
            <a:r>
              <a:rPr lang="en-US" dirty="0" err="1"/>
              <a:t>für</a:t>
            </a:r>
            <a:r>
              <a:rPr lang="en-US" dirty="0"/>
              <a:t> </a:t>
            </a:r>
            <a:r>
              <a:rPr lang="en-US" dirty="0" err="1"/>
              <a:t>eine</a:t>
            </a:r>
            <a:r>
              <a:rPr lang="en-US" dirty="0"/>
              <a:t> </a:t>
            </a:r>
            <a:r>
              <a:rPr lang="en-US" dirty="0" err="1"/>
              <a:t>topologische</a:t>
            </a:r>
            <a:r>
              <a:rPr lang="en-US" dirty="0"/>
              <a:t> </a:t>
            </a:r>
            <a:r>
              <a:rPr lang="en-US" dirty="0" err="1"/>
              <a:t>Sortierung</a:t>
            </a:r>
            <a:r>
              <a:rPr lang="en-US" dirty="0"/>
              <a:t> </a:t>
            </a:r>
            <a:r>
              <a:rPr lang="en-US" dirty="0">
                <a:solidFill>
                  <a:schemeClr val="hlink"/>
                </a:solidFill>
              </a:rPr>
              <a:t>(</a:t>
            </a:r>
            <a:r>
              <a:rPr lang="en-US" dirty="0" err="1">
                <a:solidFill>
                  <a:schemeClr val="hlink"/>
                </a:solidFill>
              </a:rPr>
              <a:t>t</a:t>
            </a:r>
            <a:r>
              <a:rPr lang="en-US" baseline="-25000" dirty="0" err="1">
                <a:solidFill>
                  <a:schemeClr val="hlink"/>
                </a:solidFill>
              </a:rPr>
              <a:t>v</a:t>
            </a:r>
            <a:r>
              <a:rPr lang="en-US" dirty="0">
                <a:solidFill>
                  <a:schemeClr val="hlink"/>
                </a:solidFill>
              </a:rPr>
              <a:t>)</a:t>
            </a:r>
            <a:r>
              <a:rPr lang="en-US" baseline="-25000" dirty="0">
                <a:solidFill>
                  <a:schemeClr val="hlink"/>
                </a:solidFill>
              </a:rPr>
              <a:t>v </a:t>
            </a:r>
            <a:r>
              <a:rPr lang="en-US" baseline="-25000" dirty="0">
                <a:solidFill>
                  <a:schemeClr val="hlink"/>
                </a:solidFill>
                <a:latin typeface="cmsy10" charset="0"/>
              </a:rPr>
              <a:t>∈</a:t>
            </a:r>
            <a:r>
              <a:rPr lang="en-US" baseline="-25000" dirty="0">
                <a:solidFill>
                  <a:schemeClr val="hlink"/>
                </a:solidFill>
              </a:rPr>
              <a:t> V’</a:t>
            </a:r>
            <a:r>
              <a:rPr lang="en-US" dirty="0"/>
              <a:t> der </a:t>
            </a:r>
            <a:r>
              <a:rPr lang="en-US" dirty="0" err="1"/>
              <a:t>Repräsentanten</a:t>
            </a:r>
            <a:r>
              <a:rPr lang="en-US" dirty="0"/>
              <a:t> gilt </a:t>
            </a:r>
            <a:r>
              <a:rPr lang="en-US" dirty="0" err="1">
                <a:solidFill>
                  <a:schemeClr val="hlink"/>
                </a:solidFill>
              </a:rPr>
              <a:t>r</a:t>
            </a:r>
            <a:r>
              <a:rPr lang="en-US" baseline="-25000" dirty="0" err="1">
                <a:solidFill>
                  <a:schemeClr val="hlink"/>
                </a:solidFill>
              </a:rPr>
              <a:t>v</a:t>
            </a:r>
            <a:r>
              <a:rPr lang="en-US" dirty="0">
                <a:solidFill>
                  <a:schemeClr val="hlink"/>
                </a:solidFill>
              </a:rPr>
              <a:t>&gt;</a:t>
            </a:r>
            <a:r>
              <a:rPr lang="en-US" dirty="0" err="1">
                <a:solidFill>
                  <a:schemeClr val="hlink"/>
                </a:solidFill>
              </a:rPr>
              <a:t>r</a:t>
            </a:r>
            <a:r>
              <a:rPr lang="en-US" baseline="-25000" dirty="0" err="1">
                <a:solidFill>
                  <a:schemeClr val="hlink"/>
                </a:solidFill>
              </a:rPr>
              <a:t>w</a:t>
            </a:r>
            <a:r>
              <a:rPr lang="en-US" baseline="-25000" dirty="0">
                <a:solidFill>
                  <a:schemeClr val="hlink"/>
                </a:solidFill>
              </a:rPr>
              <a:t> </a:t>
            </a:r>
            <a:r>
              <a:rPr lang="en-US" dirty="0"/>
              <a:t>, </a:t>
            </a:r>
            <a:r>
              <a:rPr lang="en-US" dirty="0" err="1"/>
              <a:t>dann</a:t>
            </a:r>
            <a:r>
              <a:rPr lang="en-US" dirty="0"/>
              <a:t> </a:t>
            </a:r>
            <a:r>
              <a:rPr lang="en-US" dirty="0" err="1"/>
              <a:t>gibt</a:t>
            </a:r>
            <a:r>
              <a:rPr lang="en-US" dirty="0"/>
              <a:t> </a:t>
            </a:r>
            <a:r>
              <a:rPr lang="en-US" dirty="0" err="1"/>
              <a:t>es</a:t>
            </a:r>
            <a:r>
              <a:rPr lang="en-US" dirty="0"/>
              <a:t> </a:t>
            </a:r>
            <a:r>
              <a:rPr lang="en-US" dirty="0" err="1"/>
              <a:t>keinen</a:t>
            </a:r>
            <a:r>
              <a:rPr lang="en-US" dirty="0"/>
              <a:t> </a:t>
            </a:r>
            <a:r>
              <a:rPr lang="en-US" dirty="0" err="1"/>
              <a:t>gerichteten</a:t>
            </a:r>
            <a:r>
              <a:rPr lang="en-US" dirty="0"/>
              <a:t> </a:t>
            </a:r>
            <a:r>
              <a:rPr lang="en-US" dirty="0" err="1"/>
              <a:t>Weg</a:t>
            </a:r>
            <a:r>
              <a:rPr lang="en-US" dirty="0"/>
              <a:t> von </a:t>
            </a:r>
            <a:r>
              <a:rPr lang="en-US" dirty="0" err="1">
                <a:solidFill>
                  <a:schemeClr val="hlink"/>
                </a:solidFill>
              </a:rPr>
              <a:t>r</a:t>
            </a:r>
            <a:r>
              <a:rPr lang="en-US" baseline="-25000" dirty="0" err="1">
                <a:solidFill>
                  <a:schemeClr val="hlink"/>
                </a:solidFill>
              </a:rPr>
              <a:t>v</a:t>
            </a:r>
            <a:r>
              <a:rPr lang="en-US" dirty="0">
                <a:solidFill>
                  <a:schemeClr val="hlink"/>
                </a:solidFill>
              </a:rPr>
              <a:t> </a:t>
            </a:r>
            <a:r>
              <a:rPr lang="en-US" dirty="0" err="1"/>
              <a:t>nach</a:t>
            </a:r>
            <a:r>
              <a:rPr lang="en-US" dirty="0"/>
              <a:t> </a:t>
            </a:r>
            <a:r>
              <a:rPr lang="en-US" dirty="0" err="1">
                <a:solidFill>
                  <a:schemeClr val="hlink"/>
                </a:solidFill>
              </a:rPr>
              <a:t>r</a:t>
            </a:r>
            <a:r>
              <a:rPr lang="en-US" baseline="-25000" dirty="0" err="1">
                <a:solidFill>
                  <a:schemeClr val="hlink"/>
                </a:solidFill>
              </a:rPr>
              <a:t>w</a:t>
            </a:r>
            <a:endParaRPr lang="en-US" dirty="0">
              <a:solidFill>
                <a:schemeClr val="hlink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endParaRPr lang="en-US" sz="1800" dirty="0"/>
          </a:p>
          <a:p>
            <a:pPr>
              <a:lnSpc>
                <a:spcPct val="90000"/>
              </a:lnSpc>
              <a:buFontTx/>
              <a:buNone/>
            </a:pPr>
            <a:r>
              <a:rPr lang="en-US" dirty="0">
                <a:solidFill>
                  <a:srgbClr val="FF0000"/>
                </a:solidFill>
              </a:rPr>
              <a:t>Was </a:t>
            </a:r>
            <a:r>
              <a:rPr lang="en-US" dirty="0" err="1">
                <a:solidFill>
                  <a:srgbClr val="FF0000"/>
                </a:solidFill>
              </a:rPr>
              <a:t>machen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wir</a:t>
            </a:r>
            <a:r>
              <a:rPr lang="en-US" dirty="0">
                <a:solidFill>
                  <a:srgbClr val="FF0000"/>
                </a:solidFill>
              </a:rPr>
              <a:t>, falls </a:t>
            </a:r>
            <a:r>
              <a:rPr lang="en-US" dirty="0" err="1">
                <a:solidFill>
                  <a:srgbClr val="FF0000"/>
                </a:solidFill>
              </a:rPr>
              <a:t>r</a:t>
            </a:r>
            <a:r>
              <a:rPr lang="en-US" baseline="-25000" dirty="0" err="1">
                <a:solidFill>
                  <a:srgbClr val="FF0000"/>
                </a:solidFill>
              </a:rPr>
              <a:t>v</a:t>
            </a:r>
            <a:r>
              <a:rPr lang="en-US" dirty="0">
                <a:solidFill>
                  <a:srgbClr val="FF0000"/>
                </a:solidFill>
              </a:rPr>
              <a:t>&lt;</a:t>
            </a:r>
            <a:r>
              <a:rPr lang="en-US" dirty="0" err="1">
                <a:solidFill>
                  <a:srgbClr val="FF0000"/>
                </a:solidFill>
              </a:rPr>
              <a:t>r</a:t>
            </a:r>
            <a:r>
              <a:rPr lang="en-US" baseline="-25000" dirty="0" err="1">
                <a:solidFill>
                  <a:srgbClr val="FF0000"/>
                </a:solidFill>
              </a:rPr>
              <a:t>w</a:t>
            </a:r>
            <a:r>
              <a:rPr lang="en-US" dirty="0">
                <a:solidFill>
                  <a:srgbClr val="FF0000"/>
                </a:solidFill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5663142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4F4A0-6E66-DB4E-9C3E-02129BE8D6AE}" type="slidenum">
              <a:rPr lang="de-DE"/>
              <a:pPr/>
              <a:t>13</a:t>
            </a:fld>
            <a:endParaRPr lang="de-DE"/>
          </a:p>
        </p:txBody>
      </p:sp>
      <p:sp>
        <p:nvSpPr>
          <p:cNvPr id="476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Transitive Hülle</a:t>
            </a:r>
          </a:p>
        </p:txBody>
      </p:sp>
      <p:sp>
        <p:nvSpPr>
          <p:cNvPr id="476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dirty="0">
                <a:solidFill>
                  <a:schemeClr val="accent2"/>
                </a:solidFill>
              </a:rPr>
              <a:t>Fall 1:</a:t>
            </a:r>
            <a:r>
              <a:rPr lang="en-US" dirty="0"/>
              <a:t> Der </a:t>
            </a:r>
            <a:r>
              <a:rPr lang="en-US" dirty="0">
                <a:solidFill>
                  <a:srgbClr val="0409FF"/>
                </a:solidFill>
              </a:rPr>
              <a:t>ZHK</a:t>
            </a:r>
            <a:r>
              <a:rPr lang="en-US" dirty="0"/>
              <a:t>-Graph </a:t>
            </a:r>
            <a:r>
              <a:rPr lang="en-US" dirty="0" err="1"/>
              <a:t>ist</a:t>
            </a:r>
            <a:r>
              <a:rPr lang="en-US" dirty="0"/>
              <a:t> </a:t>
            </a:r>
            <a:r>
              <a:rPr lang="en-US" dirty="0" err="1"/>
              <a:t>eine</a:t>
            </a:r>
            <a:r>
              <a:rPr lang="en-US" dirty="0"/>
              <a:t> </a:t>
            </a:r>
            <a:r>
              <a:rPr lang="en-US" dirty="0" err="1"/>
              <a:t>gerichtete</a:t>
            </a:r>
            <a:r>
              <a:rPr lang="en-US" dirty="0"/>
              <a:t> </a:t>
            </a:r>
            <a:r>
              <a:rPr lang="en-US" dirty="0" err="1"/>
              <a:t>Liste</a:t>
            </a:r>
            <a:endParaRPr lang="en-US" dirty="0"/>
          </a:p>
          <a:p>
            <a:pPr>
              <a:buFontTx/>
              <a:buNone/>
            </a:pPr>
            <a:endParaRPr lang="en-US" dirty="0"/>
          </a:p>
          <a:p>
            <a:pPr>
              <a:buFontTx/>
              <a:buNone/>
            </a:pPr>
            <a:endParaRPr lang="en-US" dirty="0"/>
          </a:p>
          <a:p>
            <a:pPr>
              <a:buFontTx/>
              <a:buNone/>
            </a:pPr>
            <a:endParaRPr lang="en-US" dirty="0"/>
          </a:p>
          <a:p>
            <a:pPr>
              <a:buFontTx/>
              <a:buNone/>
            </a:pPr>
            <a:r>
              <a:rPr lang="en-US" dirty="0">
                <a:solidFill>
                  <a:schemeClr val="accent2"/>
                </a:solidFill>
              </a:rPr>
              <a:t>Reachable(</a:t>
            </a:r>
            <a:r>
              <a:rPr lang="en-US" dirty="0" err="1">
                <a:solidFill>
                  <a:schemeClr val="accent2"/>
                </a:solidFill>
              </a:rPr>
              <a:t>v,w</a:t>
            </a:r>
            <a:r>
              <a:rPr lang="en-US" dirty="0">
                <a:solidFill>
                  <a:schemeClr val="accent2"/>
                </a:solidFill>
              </a:rPr>
              <a:t>)</a:t>
            </a:r>
            <a:r>
              <a:rPr lang="en-US" dirty="0"/>
              <a:t> </a:t>
            </a:r>
            <a:r>
              <a:rPr lang="en-US" dirty="0" err="1"/>
              <a:t>ergibt</a:t>
            </a:r>
            <a:r>
              <a:rPr lang="en-US" dirty="0"/>
              <a:t> </a:t>
            </a:r>
            <a:r>
              <a:rPr lang="en-US" dirty="0">
                <a:solidFill>
                  <a:schemeClr val="hlink"/>
                </a:solidFill>
              </a:rPr>
              <a:t>1 </a:t>
            </a:r>
            <a:r>
              <a:rPr lang="en-US" dirty="0">
                <a:solidFill>
                  <a:schemeClr val="hlink"/>
                </a:solidFill>
                <a:latin typeface="cmsy10" charset="0"/>
              </a:rPr>
              <a:t>⇔</a:t>
            </a:r>
            <a:r>
              <a:rPr lang="en-US" dirty="0">
                <a:solidFill>
                  <a:schemeClr val="hlink"/>
                </a:solidFill>
              </a:rPr>
              <a:t>  </a:t>
            </a:r>
            <a:r>
              <a:rPr lang="en-US" dirty="0" err="1">
                <a:solidFill>
                  <a:schemeClr val="hlink"/>
                </a:solidFill>
              </a:rPr>
              <a:t>t</a:t>
            </a:r>
            <a:r>
              <a:rPr lang="en-US" baseline="-25000" dirty="0" err="1">
                <a:solidFill>
                  <a:schemeClr val="hlink"/>
                </a:solidFill>
              </a:rPr>
              <a:t>v</a:t>
            </a:r>
            <a:r>
              <a:rPr lang="en-US" dirty="0">
                <a:solidFill>
                  <a:schemeClr val="hlink"/>
                </a:solidFill>
              </a:rPr>
              <a:t>&lt; </a:t>
            </a:r>
            <a:r>
              <a:rPr lang="en-US" dirty="0" err="1">
                <a:solidFill>
                  <a:schemeClr val="hlink"/>
                </a:solidFill>
              </a:rPr>
              <a:t>t</a:t>
            </a:r>
            <a:r>
              <a:rPr lang="en-US" baseline="-25000" dirty="0" err="1">
                <a:solidFill>
                  <a:schemeClr val="hlink"/>
                </a:solidFill>
              </a:rPr>
              <a:t>w</a:t>
            </a:r>
            <a:endParaRPr lang="en-US" baseline="-25000" dirty="0">
              <a:solidFill>
                <a:schemeClr val="hlink"/>
              </a:solidFill>
            </a:endParaRPr>
          </a:p>
        </p:txBody>
      </p:sp>
      <p:sp>
        <p:nvSpPr>
          <p:cNvPr id="476164" name="Oval 4"/>
          <p:cNvSpPr>
            <a:spLocks noChangeArrowheads="1"/>
          </p:cNvSpPr>
          <p:nvPr/>
        </p:nvSpPr>
        <p:spPr bwMode="auto">
          <a:xfrm>
            <a:off x="1331913" y="2276872"/>
            <a:ext cx="422275" cy="4048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a</a:t>
            </a:r>
          </a:p>
        </p:txBody>
      </p:sp>
      <p:sp>
        <p:nvSpPr>
          <p:cNvPr id="476165" name="Oval 5"/>
          <p:cNvSpPr>
            <a:spLocks noChangeArrowheads="1"/>
          </p:cNvSpPr>
          <p:nvPr/>
        </p:nvSpPr>
        <p:spPr bwMode="auto">
          <a:xfrm>
            <a:off x="2268538" y="2276872"/>
            <a:ext cx="422275" cy="4048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b</a:t>
            </a:r>
          </a:p>
        </p:txBody>
      </p:sp>
      <p:sp>
        <p:nvSpPr>
          <p:cNvPr id="476166" name="Line 6"/>
          <p:cNvSpPr>
            <a:spLocks noChangeShapeType="1"/>
          </p:cNvSpPr>
          <p:nvPr/>
        </p:nvSpPr>
        <p:spPr bwMode="auto">
          <a:xfrm>
            <a:off x="1763713" y="2492772"/>
            <a:ext cx="5048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76167" name="Oval 7"/>
          <p:cNvSpPr>
            <a:spLocks noChangeArrowheads="1"/>
          </p:cNvSpPr>
          <p:nvPr/>
        </p:nvSpPr>
        <p:spPr bwMode="auto">
          <a:xfrm>
            <a:off x="3203575" y="2276872"/>
            <a:ext cx="422275" cy="4048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c</a:t>
            </a:r>
          </a:p>
        </p:txBody>
      </p:sp>
      <p:sp>
        <p:nvSpPr>
          <p:cNvPr id="476168" name="Line 8"/>
          <p:cNvSpPr>
            <a:spLocks noChangeShapeType="1"/>
          </p:cNvSpPr>
          <p:nvPr/>
        </p:nvSpPr>
        <p:spPr bwMode="auto">
          <a:xfrm>
            <a:off x="2698750" y="2492772"/>
            <a:ext cx="5048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76169" name="Oval 9"/>
          <p:cNvSpPr>
            <a:spLocks noChangeArrowheads="1"/>
          </p:cNvSpPr>
          <p:nvPr/>
        </p:nvSpPr>
        <p:spPr bwMode="auto">
          <a:xfrm>
            <a:off x="4140200" y="2276872"/>
            <a:ext cx="422275" cy="4048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d</a:t>
            </a:r>
          </a:p>
        </p:txBody>
      </p:sp>
      <p:sp>
        <p:nvSpPr>
          <p:cNvPr id="476170" name="Line 10"/>
          <p:cNvSpPr>
            <a:spLocks noChangeShapeType="1"/>
          </p:cNvSpPr>
          <p:nvPr/>
        </p:nvSpPr>
        <p:spPr bwMode="auto">
          <a:xfrm>
            <a:off x="3635375" y="2492772"/>
            <a:ext cx="5048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76171" name="Oval 11"/>
          <p:cNvSpPr>
            <a:spLocks noChangeArrowheads="1"/>
          </p:cNvSpPr>
          <p:nvPr/>
        </p:nvSpPr>
        <p:spPr bwMode="auto">
          <a:xfrm>
            <a:off x="5076825" y="2276872"/>
            <a:ext cx="422275" cy="4048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e</a:t>
            </a:r>
          </a:p>
        </p:txBody>
      </p:sp>
      <p:sp>
        <p:nvSpPr>
          <p:cNvPr id="476172" name="Line 12"/>
          <p:cNvSpPr>
            <a:spLocks noChangeShapeType="1"/>
          </p:cNvSpPr>
          <p:nvPr/>
        </p:nvSpPr>
        <p:spPr bwMode="auto">
          <a:xfrm>
            <a:off x="4572000" y="2492772"/>
            <a:ext cx="5048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76173" name="Oval 13"/>
          <p:cNvSpPr>
            <a:spLocks noChangeArrowheads="1"/>
          </p:cNvSpPr>
          <p:nvPr/>
        </p:nvSpPr>
        <p:spPr bwMode="auto">
          <a:xfrm>
            <a:off x="6011863" y="2276872"/>
            <a:ext cx="422275" cy="4048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f</a:t>
            </a:r>
          </a:p>
        </p:txBody>
      </p:sp>
      <p:sp>
        <p:nvSpPr>
          <p:cNvPr id="476174" name="Line 14"/>
          <p:cNvSpPr>
            <a:spLocks noChangeShapeType="1"/>
          </p:cNvSpPr>
          <p:nvPr/>
        </p:nvSpPr>
        <p:spPr bwMode="auto">
          <a:xfrm>
            <a:off x="5507038" y="2492772"/>
            <a:ext cx="5048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76175" name="Oval 15"/>
          <p:cNvSpPr>
            <a:spLocks noChangeArrowheads="1"/>
          </p:cNvSpPr>
          <p:nvPr/>
        </p:nvSpPr>
        <p:spPr bwMode="auto">
          <a:xfrm>
            <a:off x="6948488" y="2276872"/>
            <a:ext cx="422275" cy="4048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g</a:t>
            </a:r>
          </a:p>
        </p:txBody>
      </p:sp>
      <p:sp>
        <p:nvSpPr>
          <p:cNvPr id="476176" name="Line 16"/>
          <p:cNvSpPr>
            <a:spLocks noChangeShapeType="1"/>
          </p:cNvSpPr>
          <p:nvPr/>
        </p:nvSpPr>
        <p:spPr bwMode="auto">
          <a:xfrm>
            <a:off x="6443663" y="2492772"/>
            <a:ext cx="5048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308537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0E1DE-962E-1C4B-8548-6C8328F436E7}" type="slidenum">
              <a:rPr lang="de-DE"/>
              <a:pPr/>
              <a:t>14</a:t>
            </a:fld>
            <a:endParaRPr lang="de-DE"/>
          </a:p>
        </p:txBody>
      </p:sp>
      <p:sp>
        <p:nvSpPr>
          <p:cNvPr id="477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Transitive Hülle</a:t>
            </a:r>
          </a:p>
        </p:txBody>
      </p:sp>
      <p:sp>
        <p:nvSpPr>
          <p:cNvPr id="477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dirty="0">
                <a:solidFill>
                  <a:schemeClr val="accent2"/>
                </a:solidFill>
              </a:rPr>
              <a:t>Fall 1: </a:t>
            </a:r>
            <a:r>
              <a:rPr lang="en-US" dirty="0"/>
              <a:t>Der </a:t>
            </a:r>
            <a:r>
              <a:rPr lang="en-US" dirty="0">
                <a:solidFill>
                  <a:srgbClr val="0409FF"/>
                </a:solidFill>
              </a:rPr>
              <a:t>ZHK</a:t>
            </a:r>
            <a:r>
              <a:rPr lang="en-US" dirty="0"/>
              <a:t>-Graph </a:t>
            </a:r>
            <a:r>
              <a:rPr lang="en-US" dirty="0" err="1"/>
              <a:t>ist</a:t>
            </a:r>
            <a:r>
              <a:rPr lang="en-US" dirty="0"/>
              <a:t> </a:t>
            </a:r>
            <a:r>
              <a:rPr lang="en-US" dirty="0" err="1"/>
              <a:t>eine</a:t>
            </a:r>
            <a:r>
              <a:rPr lang="en-US" dirty="0"/>
              <a:t> </a:t>
            </a:r>
            <a:r>
              <a:rPr lang="en-US" dirty="0" err="1"/>
              <a:t>gerichtete</a:t>
            </a:r>
            <a:r>
              <a:rPr lang="en-US" dirty="0"/>
              <a:t> </a:t>
            </a:r>
            <a:r>
              <a:rPr lang="en-US" dirty="0" err="1"/>
              <a:t>Liste</a:t>
            </a:r>
            <a:endParaRPr lang="en-US" dirty="0"/>
          </a:p>
          <a:p>
            <a:pPr>
              <a:buFontTx/>
              <a:buNone/>
            </a:pPr>
            <a:endParaRPr lang="en-US" sz="1600" dirty="0"/>
          </a:p>
          <a:p>
            <a:pPr>
              <a:buFontTx/>
              <a:buNone/>
            </a:pPr>
            <a:r>
              <a:rPr lang="en-US" dirty="0" err="1">
                <a:solidFill>
                  <a:schemeClr val="accent2"/>
                </a:solidFill>
              </a:rPr>
              <a:t>Datenstruktur</a:t>
            </a:r>
            <a:r>
              <a:rPr lang="en-US" dirty="0">
                <a:solidFill>
                  <a:schemeClr val="accent2"/>
                </a:solidFill>
              </a:rPr>
              <a:t>:</a:t>
            </a:r>
            <a:r>
              <a:rPr lang="en-US" dirty="0"/>
              <a:t> </a:t>
            </a:r>
            <a:r>
              <a:rPr lang="en-US" dirty="0">
                <a:solidFill>
                  <a:schemeClr val="hlink"/>
                </a:solidFill>
              </a:rPr>
              <a:t>O(</a:t>
            </a:r>
            <a:r>
              <a:rPr lang="en-US" dirty="0" err="1">
                <a:solidFill>
                  <a:schemeClr val="hlink"/>
                </a:solidFill>
              </a:rPr>
              <a:t>n+m</a:t>
            </a:r>
            <a:r>
              <a:rPr lang="en-US" dirty="0">
                <a:solidFill>
                  <a:schemeClr val="hlink"/>
                </a:solidFill>
              </a:rPr>
              <a:t>)</a:t>
            </a:r>
            <a:r>
              <a:rPr lang="en-US" dirty="0"/>
              <a:t> </a:t>
            </a:r>
            <a:r>
              <a:rPr lang="en-US" dirty="0" err="1"/>
              <a:t>Zeit</a:t>
            </a:r>
            <a:r>
              <a:rPr lang="en-US" dirty="0"/>
              <a:t>, </a:t>
            </a:r>
            <a:r>
              <a:rPr lang="en-US" dirty="0">
                <a:solidFill>
                  <a:schemeClr val="hlink"/>
                </a:solidFill>
              </a:rPr>
              <a:t>O(n)</a:t>
            </a:r>
            <a:r>
              <a:rPr lang="en-US" dirty="0"/>
              <a:t> Speicher</a:t>
            </a:r>
            <a:br>
              <a:rPr lang="en-US" dirty="0"/>
            </a:br>
            <a:r>
              <a:rPr lang="en-US" dirty="0"/>
              <a:t>(</a:t>
            </a:r>
            <a:r>
              <a:rPr lang="en-US" dirty="0" err="1"/>
              <a:t>speichere</a:t>
            </a:r>
            <a:r>
              <a:rPr lang="en-US" dirty="0"/>
              <a:t> </a:t>
            </a:r>
            <a:r>
              <a:rPr lang="en-US" dirty="0" err="1"/>
              <a:t>Repräsentanten</a:t>
            </a:r>
            <a:r>
              <a:rPr lang="en-US" dirty="0"/>
              <a:t> </a:t>
            </a:r>
            <a:r>
              <a:rPr lang="en-US" dirty="0" err="1"/>
              <a:t>zu</a:t>
            </a:r>
            <a:r>
              <a:rPr lang="en-US" dirty="0"/>
              <a:t> </a:t>
            </a:r>
            <a:r>
              <a:rPr lang="en-US" dirty="0" err="1"/>
              <a:t>jedem</a:t>
            </a:r>
            <a:r>
              <a:rPr lang="en-US" dirty="0"/>
              <a:t> </a:t>
            </a:r>
            <a:r>
              <a:rPr lang="en-US" dirty="0" err="1"/>
              <a:t>Knoten</a:t>
            </a:r>
            <a:r>
              <a:rPr lang="en-US" dirty="0"/>
              <a:t> und </a:t>
            </a:r>
            <a:r>
              <a:rPr lang="en-US" dirty="0" err="1"/>
              <a:t>gib</a:t>
            </a:r>
            <a:r>
              <a:rPr lang="en-US" dirty="0"/>
              <a:t> </a:t>
            </a:r>
            <a:r>
              <a:rPr lang="en-US" dirty="0" err="1"/>
              <a:t>Repr</a:t>
            </a:r>
            <a:r>
              <a:rPr lang="en-US" dirty="0"/>
              <a:t>. </a:t>
            </a:r>
            <a:r>
              <a:rPr lang="en-US" dirty="0" err="1"/>
              <a:t>Ordnungsnummern</a:t>
            </a:r>
            <a:r>
              <a:rPr lang="en-US" dirty="0"/>
              <a:t>)</a:t>
            </a:r>
          </a:p>
          <a:p>
            <a:pPr>
              <a:buFontTx/>
              <a:buNone/>
            </a:pPr>
            <a:r>
              <a:rPr lang="en-US" dirty="0">
                <a:solidFill>
                  <a:schemeClr val="accent2"/>
                </a:solidFill>
              </a:rPr>
              <a:t>Reachable(</a:t>
            </a:r>
            <a:r>
              <a:rPr lang="en-US" dirty="0" err="1">
                <a:solidFill>
                  <a:schemeClr val="accent2"/>
                </a:solidFill>
              </a:rPr>
              <a:t>v,w</a:t>
            </a:r>
            <a:r>
              <a:rPr lang="en-US" dirty="0">
                <a:solidFill>
                  <a:schemeClr val="accent2"/>
                </a:solidFill>
              </a:rPr>
              <a:t>):</a:t>
            </a:r>
            <a:r>
              <a:rPr lang="en-US" dirty="0"/>
              <a:t> </a:t>
            </a:r>
            <a:r>
              <a:rPr lang="en-US" dirty="0" err="1"/>
              <a:t>Laufzeit</a:t>
            </a:r>
            <a:r>
              <a:rPr lang="en-US" dirty="0"/>
              <a:t> </a:t>
            </a:r>
            <a:r>
              <a:rPr lang="en-US" dirty="0">
                <a:solidFill>
                  <a:schemeClr val="hlink"/>
                </a:solidFill>
              </a:rPr>
              <a:t>O(1)</a:t>
            </a:r>
          </a:p>
        </p:txBody>
      </p:sp>
    </p:spTree>
    <p:extLst>
      <p:ext uri="{BB962C8B-B14F-4D97-AF65-F5344CB8AC3E}">
        <p14:creationId xmlns:p14="http://schemas.microsoft.com/office/powerpoint/2010/main" val="20207022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0E32A-5B71-494B-93AE-E0D0874CC2B5}" type="slidenum">
              <a:rPr lang="de-DE"/>
              <a:pPr/>
              <a:t>15</a:t>
            </a:fld>
            <a:endParaRPr lang="de-DE"/>
          </a:p>
        </p:txBody>
      </p:sp>
      <p:sp>
        <p:nvSpPr>
          <p:cNvPr id="478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Transitive Hülle</a:t>
            </a:r>
          </a:p>
        </p:txBody>
      </p:sp>
      <p:sp>
        <p:nvSpPr>
          <p:cNvPr id="478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dirty="0">
                <a:solidFill>
                  <a:schemeClr val="accent2"/>
                </a:solidFill>
              </a:rPr>
              <a:t>Fall 2: </a:t>
            </a:r>
            <a:r>
              <a:rPr lang="en-US" dirty="0"/>
              <a:t>Der </a:t>
            </a:r>
            <a:r>
              <a:rPr lang="en-US" dirty="0">
                <a:solidFill>
                  <a:srgbClr val="0409FF"/>
                </a:solidFill>
              </a:rPr>
              <a:t>ZHK</a:t>
            </a:r>
            <a:r>
              <a:rPr lang="en-US" dirty="0"/>
              <a:t>-Graph </a:t>
            </a:r>
            <a:r>
              <a:rPr lang="en-US" dirty="0" err="1"/>
              <a:t>ist</a:t>
            </a:r>
            <a:r>
              <a:rPr lang="en-US" dirty="0"/>
              <a:t> </a:t>
            </a:r>
            <a:r>
              <a:rPr lang="en-US" dirty="0" err="1"/>
              <a:t>ein</a:t>
            </a:r>
            <a:r>
              <a:rPr lang="en-US" dirty="0"/>
              <a:t> </a:t>
            </a:r>
            <a:r>
              <a:rPr lang="en-US" dirty="0" err="1"/>
              <a:t>gerichteter</a:t>
            </a:r>
            <a:r>
              <a:rPr lang="en-US" dirty="0"/>
              <a:t> Baum</a:t>
            </a:r>
          </a:p>
        </p:txBody>
      </p:sp>
      <p:sp>
        <p:nvSpPr>
          <p:cNvPr id="478212" name="Oval 4"/>
          <p:cNvSpPr>
            <a:spLocks noChangeArrowheads="1"/>
          </p:cNvSpPr>
          <p:nvPr/>
        </p:nvSpPr>
        <p:spPr bwMode="auto">
          <a:xfrm>
            <a:off x="1546225" y="3716735"/>
            <a:ext cx="422275" cy="4048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a</a:t>
            </a:r>
          </a:p>
        </p:txBody>
      </p:sp>
      <p:sp>
        <p:nvSpPr>
          <p:cNvPr id="478213" name="Oval 5"/>
          <p:cNvSpPr>
            <a:spLocks noChangeArrowheads="1"/>
          </p:cNvSpPr>
          <p:nvPr/>
        </p:nvSpPr>
        <p:spPr bwMode="auto">
          <a:xfrm>
            <a:off x="2987675" y="2997597"/>
            <a:ext cx="422275" cy="4048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b</a:t>
            </a:r>
          </a:p>
        </p:txBody>
      </p:sp>
      <p:sp>
        <p:nvSpPr>
          <p:cNvPr id="478214" name="Oval 6"/>
          <p:cNvSpPr>
            <a:spLocks noChangeArrowheads="1"/>
          </p:cNvSpPr>
          <p:nvPr/>
        </p:nvSpPr>
        <p:spPr bwMode="auto">
          <a:xfrm>
            <a:off x="4643438" y="2276872"/>
            <a:ext cx="422275" cy="4048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c</a:t>
            </a:r>
          </a:p>
        </p:txBody>
      </p:sp>
      <p:sp>
        <p:nvSpPr>
          <p:cNvPr id="478215" name="Oval 7"/>
          <p:cNvSpPr>
            <a:spLocks noChangeArrowheads="1"/>
          </p:cNvSpPr>
          <p:nvPr/>
        </p:nvSpPr>
        <p:spPr bwMode="auto">
          <a:xfrm>
            <a:off x="4643438" y="3284935"/>
            <a:ext cx="422275" cy="4048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d</a:t>
            </a:r>
          </a:p>
        </p:txBody>
      </p:sp>
      <p:sp>
        <p:nvSpPr>
          <p:cNvPr id="478216" name="Oval 8"/>
          <p:cNvSpPr>
            <a:spLocks noChangeArrowheads="1"/>
          </p:cNvSpPr>
          <p:nvPr/>
        </p:nvSpPr>
        <p:spPr bwMode="auto">
          <a:xfrm>
            <a:off x="6227763" y="2492772"/>
            <a:ext cx="422275" cy="4048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e</a:t>
            </a:r>
          </a:p>
        </p:txBody>
      </p:sp>
      <p:sp>
        <p:nvSpPr>
          <p:cNvPr id="478217" name="Oval 9"/>
          <p:cNvSpPr>
            <a:spLocks noChangeArrowheads="1"/>
          </p:cNvSpPr>
          <p:nvPr/>
        </p:nvSpPr>
        <p:spPr bwMode="auto">
          <a:xfrm>
            <a:off x="6227763" y="3716735"/>
            <a:ext cx="422275" cy="4048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f</a:t>
            </a:r>
          </a:p>
        </p:txBody>
      </p:sp>
      <p:sp>
        <p:nvSpPr>
          <p:cNvPr id="478218" name="Oval 10"/>
          <p:cNvSpPr>
            <a:spLocks noChangeArrowheads="1"/>
          </p:cNvSpPr>
          <p:nvPr/>
        </p:nvSpPr>
        <p:spPr bwMode="auto">
          <a:xfrm>
            <a:off x="2987675" y="4581922"/>
            <a:ext cx="422275" cy="4048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g</a:t>
            </a:r>
          </a:p>
        </p:txBody>
      </p:sp>
      <p:sp>
        <p:nvSpPr>
          <p:cNvPr id="478219" name="Oval 11"/>
          <p:cNvSpPr>
            <a:spLocks noChangeArrowheads="1"/>
          </p:cNvSpPr>
          <p:nvPr/>
        </p:nvSpPr>
        <p:spPr bwMode="auto">
          <a:xfrm>
            <a:off x="6227763" y="4580335"/>
            <a:ext cx="422275" cy="4048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h</a:t>
            </a:r>
          </a:p>
        </p:txBody>
      </p:sp>
      <p:sp>
        <p:nvSpPr>
          <p:cNvPr id="478220" name="Line 12"/>
          <p:cNvSpPr>
            <a:spLocks noChangeShapeType="1"/>
          </p:cNvSpPr>
          <p:nvPr/>
        </p:nvSpPr>
        <p:spPr bwMode="auto">
          <a:xfrm flipV="1">
            <a:off x="1906588" y="3284935"/>
            <a:ext cx="1081087" cy="504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78221" name="Line 13"/>
          <p:cNvSpPr>
            <a:spLocks noChangeShapeType="1"/>
          </p:cNvSpPr>
          <p:nvPr/>
        </p:nvSpPr>
        <p:spPr bwMode="auto">
          <a:xfrm>
            <a:off x="1906588" y="4005660"/>
            <a:ext cx="1081087" cy="6477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78222" name="Line 14"/>
          <p:cNvSpPr>
            <a:spLocks noChangeShapeType="1"/>
          </p:cNvSpPr>
          <p:nvPr/>
        </p:nvSpPr>
        <p:spPr bwMode="auto">
          <a:xfrm flipV="1">
            <a:off x="3346450" y="2565797"/>
            <a:ext cx="1296988" cy="5032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78223" name="Line 15"/>
          <p:cNvSpPr>
            <a:spLocks noChangeShapeType="1"/>
          </p:cNvSpPr>
          <p:nvPr/>
        </p:nvSpPr>
        <p:spPr bwMode="auto">
          <a:xfrm>
            <a:off x="3419475" y="3284935"/>
            <a:ext cx="1223963" cy="1444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78224" name="Line 16"/>
          <p:cNvSpPr>
            <a:spLocks noChangeShapeType="1"/>
          </p:cNvSpPr>
          <p:nvPr/>
        </p:nvSpPr>
        <p:spPr bwMode="auto">
          <a:xfrm flipV="1">
            <a:off x="3419475" y="4796235"/>
            <a:ext cx="2808288" cy="15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78225" name="Line 17"/>
          <p:cNvSpPr>
            <a:spLocks noChangeShapeType="1"/>
          </p:cNvSpPr>
          <p:nvPr/>
        </p:nvSpPr>
        <p:spPr bwMode="auto">
          <a:xfrm flipV="1">
            <a:off x="5003800" y="2781697"/>
            <a:ext cx="1223963" cy="5762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78226" name="Line 18"/>
          <p:cNvSpPr>
            <a:spLocks noChangeShapeType="1"/>
          </p:cNvSpPr>
          <p:nvPr/>
        </p:nvSpPr>
        <p:spPr bwMode="auto">
          <a:xfrm>
            <a:off x="5075238" y="3573860"/>
            <a:ext cx="1152525" cy="2873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0942174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E278F-A11F-854C-B861-18CCBFEC0DF2}" type="slidenum">
              <a:rPr lang="de-DE"/>
              <a:pPr/>
              <a:t>16</a:t>
            </a:fld>
            <a:endParaRPr lang="de-DE"/>
          </a:p>
        </p:txBody>
      </p:sp>
      <p:sp>
        <p:nvSpPr>
          <p:cNvPr id="479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Transitive Hülle</a:t>
            </a:r>
          </a:p>
        </p:txBody>
      </p:sp>
      <p:sp>
        <p:nvSpPr>
          <p:cNvPr id="479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dirty="0" err="1">
                <a:solidFill>
                  <a:schemeClr val="accent2"/>
                </a:solidFill>
              </a:rPr>
              <a:t>Strategie</a:t>
            </a:r>
            <a:r>
              <a:rPr lang="en-US" dirty="0">
                <a:solidFill>
                  <a:schemeClr val="accent2"/>
                </a:solidFill>
              </a:rPr>
              <a:t>:</a:t>
            </a:r>
            <a:r>
              <a:rPr lang="en-US" dirty="0"/>
              <a:t> </a:t>
            </a:r>
            <a:r>
              <a:rPr lang="en-US" dirty="0">
                <a:solidFill>
                  <a:srgbClr val="0409FF"/>
                </a:solidFill>
              </a:rPr>
              <a:t>DFS</a:t>
            </a:r>
            <a:r>
              <a:rPr lang="en-US" dirty="0"/>
              <a:t>-</a:t>
            </a:r>
            <a:r>
              <a:rPr lang="en-US" dirty="0" err="1"/>
              <a:t>Durchlauf</a:t>
            </a:r>
            <a:r>
              <a:rPr lang="en-US" dirty="0"/>
              <a:t> von </a:t>
            </a:r>
            <a:r>
              <a:rPr lang="en-US" dirty="0" err="1"/>
              <a:t>Wurzel</a:t>
            </a:r>
            <a:r>
              <a:rPr lang="en-US" dirty="0"/>
              <a:t>, </a:t>
            </a:r>
            <a:r>
              <a:rPr lang="en-US" dirty="0" err="1"/>
              <a:t>Kanten</a:t>
            </a:r>
            <a:r>
              <a:rPr lang="en-US" dirty="0"/>
              <a:t> </a:t>
            </a:r>
            <a:r>
              <a:rPr lang="en-US" dirty="0" err="1"/>
              <a:t>mit</a:t>
            </a:r>
            <a:r>
              <a:rPr lang="en-US" dirty="0"/>
              <a:t> </a:t>
            </a:r>
            <a:r>
              <a:rPr lang="en-US" dirty="0" err="1"/>
              <a:t>dfsnum-Bereichen</a:t>
            </a:r>
            <a:r>
              <a:rPr lang="en-US" dirty="0"/>
              <a:t> </a:t>
            </a:r>
            <a:r>
              <a:rPr lang="en-US" dirty="0" err="1"/>
              <a:t>markieren</a:t>
            </a:r>
            <a:endParaRPr lang="en-US" dirty="0"/>
          </a:p>
        </p:txBody>
      </p:sp>
      <p:sp>
        <p:nvSpPr>
          <p:cNvPr id="479236" name="Oval 4"/>
          <p:cNvSpPr>
            <a:spLocks noChangeArrowheads="1"/>
          </p:cNvSpPr>
          <p:nvPr/>
        </p:nvSpPr>
        <p:spPr bwMode="auto">
          <a:xfrm>
            <a:off x="1475656" y="3788743"/>
            <a:ext cx="422275" cy="4048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a</a:t>
            </a:r>
          </a:p>
        </p:txBody>
      </p:sp>
      <p:sp>
        <p:nvSpPr>
          <p:cNvPr id="479237" name="Oval 5"/>
          <p:cNvSpPr>
            <a:spLocks noChangeArrowheads="1"/>
          </p:cNvSpPr>
          <p:nvPr/>
        </p:nvSpPr>
        <p:spPr bwMode="auto">
          <a:xfrm>
            <a:off x="2917106" y="3069605"/>
            <a:ext cx="422275" cy="4048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b</a:t>
            </a:r>
          </a:p>
        </p:txBody>
      </p:sp>
      <p:sp>
        <p:nvSpPr>
          <p:cNvPr id="479238" name="Oval 6"/>
          <p:cNvSpPr>
            <a:spLocks noChangeArrowheads="1"/>
          </p:cNvSpPr>
          <p:nvPr/>
        </p:nvSpPr>
        <p:spPr bwMode="auto">
          <a:xfrm>
            <a:off x="4572869" y="2348880"/>
            <a:ext cx="422275" cy="4048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c</a:t>
            </a:r>
          </a:p>
        </p:txBody>
      </p:sp>
      <p:sp>
        <p:nvSpPr>
          <p:cNvPr id="479239" name="Oval 7"/>
          <p:cNvSpPr>
            <a:spLocks noChangeArrowheads="1"/>
          </p:cNvSpPr>
          <p:nvPr/>
        </p:nvSpPr>
        <p:spPr bwMode="auto">
          <a:xfrm>
            <a:off x="4572869" y="3356943"/>
            <a:ext cx="422275" cy="4048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d</a:t>
            </a:r>
          </a:p>
        </p:txBody>
      </p:sp>
      <p:sp>
        <p:nvSpPr>
          <p:cNvPr id="479240" name="Oval 8"/>
          <p:cNvSpPr>
            <a:spLocks noChangeArrowheads="1"/>
          </p:cNvSpPr>
          <p:nvPr/>
        </p:nvSpPr>
        <p:spPr bwMode="auto">
          <a:xfrm>
            <a:off x="6157194" y="2564780"/>
            <a:ext cx="422275" cy="4048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e</a:t>
            </a:r>
          </a:p>
        </p:txBody>
      </p:sp>
      <p:sp>
        <p:nvSpPr>
          <p:cNvPr id="479241" name="Oval 9"/>
          <p:cNvSpPr>
            <a:spLocks noChangeArrowheads="1"/>
          </p:cNvSpPr>
          <p:nvPr/>
        </p:nvSpPr>
        <p:spPr bwMode="auto">
          <a:xfrm>
            <a:off x="6157194" y="3788743"/>
            <a:ext cx="422275" cy="4048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f</a:t>
            </a:r>
          </a:p>
        </p:txBody>
      </p:sp>
      <p:sp>
        <p:nvSpPr>
          <p:cNvPr id="479242" name="Oval 10"/>
          <p:cNvSpPr>
            <a:spLocks noChangeArrowheads="1"/>
          </p:cNvSpPr>
          <p:nvPr/>
        </p:nvSpPr>
        <p:spPr bwMode="auto">
          <a:xfrm>
            <a:off x="2917106" y="4653930"/>
            <a:ext cx="422275" cy="4048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g</a:t>
            </a:r>
          </a:p>
        </p:txBody>
      </p:sp>
      <p:sp>
        <p:nvSpPr>
          <p:cNvPr id="479243" name="Oval 11"/>
          <p:cNvSpPr>
            <a:spLocks noChangeArrowheads="1"/>
          </p:cNvSpPr>
          <p:nvPr/>
        </p:nvSpPr>
        <p:spPr bwMode="auto">
          <a:xfrm>
            <a:off x="6157194" y="4652343"/>
            <a:ext cx="422275" cy="4048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h</a:t>
            </a:r>
          </a:p>
        </p:txBody>
      </p:sp>
      <p:sp>
        <p:nvSpPr>
          <p:cNvPr id="479244" name="Line 12"/>
          <p:cNvSpPr>
            <a:spLocks noChangeShapeType="1"/>
          </p:cNvSpPr>
          <p:nvPr/>
        </p:nvSpPr>
        <p:spPr bwMode="auto">
          <a:xfrm flipV="1">
            <a:off x="1836019" y="3356943"/>
            <a:ext cx="1081087" cy="504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79245" name="Line 13"/>
          <p:cNvSpPr>
            <a:spLocks noChangeShapeType="1"/>
          </p:cNvSpPr>
          <p:nvPr/>
        </p:nvSpPr>
        <p:spPr bwMode="auto">
          <a:xfrm>
            <a:off x="1836019" y="4077668"/>
            <a:ext cx="1081087" cy="6477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79246" name="Line 14"/>
          <p:cNvSpPr>
            <a:spLocks noChangeShapeType="1"/>
          </p:cNvSpPr>
          <p:nvPr/>
        </p:nvSpPr>
        <p:spPr bwMode="auto">
          <a:xfrm flipV="1">
            <a:off x="3275881" y="2637805"/>
            <a:ext cx="1296988" cy="5032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79247" name="Line 15"/>
          <p:cNvSpPr>
            <a:spLocks noChangeShapeType="1"/>
          </p:cNvSpPr>
          <p:nvPr/>
        </p:nvSpPr>
        <p:spPr bwMode="auto">
          <a:xfrm>
            <a:off x="3348906" y="3356943"/>
            <a:ext cx="1223963" cy="1444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79248" name="Line 16"/>
          <p:cNvSpPr>
            <a:spLocks noChangeShapeType="1"/>
          </p:cNvSpPr>
          <p:nvPr/>
        </p:nvSpPr>
        <p:spPr bwMode="auto">
          <a:xfrm flipV="1">
            <a:off x="3348906" y="4868243"/>
            <a:ext cx="2808288" cy="15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79249" name="Line 17"/>
          <p:cNvSpPr>
            <a:spLocks noChangeShapeType="1"/>
          </p:cNvSpPr>
          <p:nvPr/>
        </p:nvSpPr>
        <p:spPr bwMode="auto">
          <a:xfrm flipV="1">
            <a:off x="4933231" y="2853705"/>
            <a:ext cx="1223963" cy="5762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79250" name="Line 18"/>
          <p:cNvSpPr>
            <a:spLocks noChangeShapeType="1"/>
          </p:cNvSpPr>
          <p:nvPr/>
        </p:nvSpPr>
        <p:spPr bwMode="auto">
          <a:xfrm>
            <a:off x="5004669" y="3645868"/>
            <a:ext cx="1152525" cy="2873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79251" name="Text Box 19"/>
          <p:cNvSpPr txBox="1">
            <a:spLocks noChangeArrowheads="1"/>
          </p:cNvSpPr>
          <p:nvPr/>
        </p:nvSpPr>
        <p:spPr bwMode="auto">
          <a:xfrm>
            <a:off x="1477244" y="3429968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479252" name="Text Box 20"/>
          <p:cNvSpPr txBox="1">
            <a:spLocks noChangeArrowheads="1"/>
          </p:cNvSpPr>
          <p:nvPr/>
        </p:nvSpPr>
        <p:spPr bwMode="auto">
          <a:xfrm>
            <a:off x="2988544" y="2709243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479253" name="Text Box 21"/>
          <p:cNvSpPr txBox="1">
            <a:spLocks noChangeArrowheads="1"/>
          </p:cNvSpPr>
          <p:nvPr/>
        </p:nvSpPr>
        <p:spPr bwMode="auto">
          <a:xfrm>
            <a:off x="4645894" y="2998168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479254" name="Text Box 22"/>
          <p:cNvSpPr txBox="1">
            <a:spLocks noChangeArrowheads="1"/>
          </p:cNvSpPr>
          <p:nvPr/>
        </p:nvSpPr>
        <p:spPr bwMode="auto">
          <a:xfrm>
            <a:off x="5006256" y="2348880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479255" name="Text Box 23"/>
          <p:cNvSpPr txBox="1">
            <a:spLocks noChangeArrowheads="1"/>
          </p:cNvSpPr>
          <p:nvPr/>
        </p:nvSpPr>
        <p:spPr bwMode="auto">
          <a:xfrm>
            <a:off x="6662019" y="2566368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479256" name="Text Box 24"/>
          <p:cNvSpPr txBox="1">
            <a:spLocks noChangeArrowheads="1"/>
          </p:cNvSpPr>
          <p:nvPr/>
        </p:nvSpPr>
        <p:spPr bwMode="auto">
          <a:xfrm>
            <a:off x="6662019" y="3790330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6</a:t>
            </a:r>
          </a:p>
        </p:txBody>
      </p:sp>
      <p:sp>
        <p:nvSpPr>
          <p:cNvPr id="479257" name="Text Box 25"/>
          <p:cNvSpPr txBox="1">
            <a:spLocks noChangeArrowheads="1"/>
          </p:cNvSpPr>
          <p:nvPr/>
        </p:nvSpPr>
        <p:spPr bwMode="auto">
          <a:xfrm>
            <a:off x="2988544" y="4293568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7</a:t>
            </a:r>
          </a:p>
        </p:txBody>
      </p:sp>
      <p:sp>
        <p:nvSpPr>
          <p:cNvPr id="479258" name="Text Box 26"/>
          <p:cNvSpPr txBox="1">
            <a:spLocks noChangeArrowheads="1"/>
          </p:cNvSpPr>
          <p:nvPr/>
        </p:nvSpPr>
        <p:spPr bwMode="auto">
          <a:xfrm>
            <a:off x="6662019" y="4653930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8</a:t>
            </a:r>
          </a:p>
        </p:txBody>
      </p:sp>
      <p:sp>
        <p:nvSpPr>
          <p:cNvPr id="479259" name="Text Box 27"/>
          <p:cNvSpPr txBox="1">
            <a:spLocks noChangeArrowheads="1"/>
          </p:cNvSpPr>
          <p:nvPr/>
        </p:nvSpPr>
        <p:spPr bwMode="auto">
          <a:xfrm>
            <a:off x="1837606" y="3141043"/>
            <a:ext cx="6286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[2,6]</a:t>
            </a:r>
          </a:p>
        </p:txBody>
      </p:sp>
      <p:sp>
        <p:nvSpPr>
          <p:cNvPr id="479260" name="Text Box 28"/>
          <p:cNvSpPr txBox="1">
            <a:spLocks noChangeArrowheads="1"/>
          </p:cNvSpPr>
          <p:nvPr/>
        </p:nvSpPr>
        <p:spPr bwMode="auto">
          <a:xfrm>
            <a:off x="2269406" y="4006230"/>
            <a:ext cx="628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[7,8]</a:t>
            </a:r>
          </a:p>
        </p:txBody>
      </p:sp>
      <p:sp>
        <p:nvSpPr>
          <p:cNvPr id="479261" name="Text Box 29"/>
          <p:cNvSpPr txBox="1">
            <a:spLocks noChangeArrowheads="1"/>
          </p:cNvSpPr>
          <p:nvPr/>
        </p:nvSpPr>
        <p:spPr bwMode="auto">
          <a:xfrm>
            <a:off x="3564806" y="2421905"/>
            <a:ext cx="628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[3,3]</a:t>
            </a:r>
          </a:p>
        </p:txBody>
      </p:sp>
      <p:sp>
        <p:nvSpPr>
          <p:cNvPr id="479262" name="Text Box 30"/>
          <p:cNvSpPr txBox="1">
            <a:spLocks noChangeArrowheads="1"/>
          </p:cNvSpPr>
          <p:nvPr/>
        </p:nvSpPr>
        <p:spPr bwMode="auto">
          <a:xfrm>
            <a:off x="3709269" y="2998168"/>
            <a:ext cx="6286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[4,6]</a:t>
            </a:r>
          </a:p>
        </p:txBody>
      </p:sp>
      <p:sp>
        <p:nvSpPr>
          <p:cNvPr id="479263" name="Text Box 31"/>
          <p:cNvSpPr txBox="1">
            <a:spLocks noChangeArrowheads="1"/>
          </p:cNvSpPr>
          <p:nvPr/>
        </p:nvSpPr>
        <p:spPr bwMode="auto">
          <a:xfrm>
            <a:off x="5222156" y="2709243"/>
            <a:ext cx="6286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[5,5]</a:t>
            </a:r>
          </a:p>
        </p:txBody>
      </p:sp>
      <p:sp>
        <p:nvSpPr>
          <p:cNvPr id="479264" name="Text Box 32"/>
          <p:cNvSpPr txBox="1">
            <a:spLocks noChangeArrowheads="1"/>
          </p:cNvSpPr>
          <p:nvPr/>
        </p:nvSpPr>
        <p:spPr bwMode="auto">
          <a:xfrm>
            <a:off x="5438056" y="3429968"/>
            <a:ext cx="6286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[6,6]</a:t>
            </a:r>
          </a:p>
        </p:txBody>
      </p:sp>
      <p:sp>
        <p:nvSpPr>
          <p:cNvPr id="479265" name="Text Box 33"/>
          <p:cNvSpPr txBox="1">
            <a:spLocks noChangeArrowheads="1"/>
          </p:cNvSpPr>
          <p:nvPr/>
        </p:nvSpPr>
        <p:spPr bwMode="auto">
          <a:xfrm>
            <a:off x="4501431" y="4438030"/>
            <a:ext cx="628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[8,8]</a:t>
            </a:r>
          </a:p>
        </p:txBody>
      </p:sp>
    </p:spTree>
    <p:extLst>
      <p:ext uri="{BB962C8B-B14F-4D97-AF65-F5344CB8AC3E}">
        <p14:creationId xmlns:p14="http://schemas.microsoft.com/office/powerpoint/2010/main" val="38107812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FC004-1845-5044-A3E1-7D14F1322275}" type="slidenum">
              <a:rPr lang="de-DE"/>
              <a:pPr/>
              <a:t>17</a:t>
            </a:fld>
            <a:endParaRPr lang="de-DE"/>
          </a:p>
        </p:txBody>
      </p:sp>
      <p:sp>
        <p:nvSpPr>
          <p:cNvPr id="480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Transitive Hülle</a:t>
            </a:r>
          </a:p>
        </p:txBody>
      </p:sp>
      <p:sp>
        <p:nvSpPr>
          <p:cNvPr id="480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dirty="0">
                <a:solidFill>
                  <a:schemeClr val="accent2"/>
                </a:solidFill>
              </a:rPr>
              <a:t>Reachable(</a:t>
            </a:r>
            <a:r>
              <a:rPr lang="en-US" dirty="0" err="1">
                <a:solidFill>
                  <a:schemeClr val="accent2"/>
                </a:solidFill>
              </a:rPr>
              <a:t>v,w</a:t>
            </a:r>
            <a:r>
              <a:rPr lang="en-US" dirty="0">
                <a:solidFill>
                  <a:schemeClr val="accent2"/>
                </a:solidFill>
              </a:rPr>
              <a:t>):</a:t>
            </a:r>
            <a:r>
              <a:rPr lang="en-US" dirty="0"/>
              <a:t> </a:t>
            </a:r>
            <a:r>
              <a:rPr lang="en-US" dirty="0" err="1"/>
              <a:t>Bestimme</a:t>
            </a:r>
            <a:r>
              <a:rPr lang="en-US" dirty="0"/>
              <a:t> </a:t>
            </a:r>
            <a:r>
              <a:rPr lang="en-US" dirty="0" err="1"/>
              <a:t>Repräsentanten</a:t>
            </a:r>
            <a:r>
              <a:rPr lang="en-US" dirty="0"/>
              <a:t> </a:t>
            </a:r>
            <a:r>
              <a:rPr lang="en-US" dirty="0" err="1">
                <a:solidFill>
                  <a:schemeClr val="hlink"/>
                </a:solidFill>
              </a:rPr>
              <a:t>r</a:t>
            </a:r>
            <a:r>
              <a:rPr lang="en-US" baseline="-25000" dirty="0" err="1">
                <a:solidFill>
                  <a:schemeClr val="hlink"/>
                </a:solidFill>
              </a:rPr>
              <a:t>v</a:t>
            </a:r>
            <a:r>
              <a:rPr lang="en-US" dirty="0"/>
              <a:t> und </a:t>
            </a:r>
            <a:r>
              <a:rPr lang="en-US" dirty="0" err="1">
                <a:solidFill>
                  <a:schemeClr val="hlink"/>
                </a:solidFill>
              </a:rPr>
              <a:t>r</a:t>
            </a:r>
            <a:r>
              <a:rPr lang="en-US" baseline="-25000" dirty="0" err="1">
                <a:solidFill>
                  <a:schemeClr val="hlink"/>
                </a:solidFill>
              </a:rPr>
              <a:t>w</a:t>
            </a:r>
            <a:r>
              <a:rPr lang="en-US" dirty="0"/>
              <a:t>, </a:t>
            </a:r>
            <a:r>
              <a:rPr lang="en-US" dirty="0" err="1"/>
              <a:t>teste</a:t>
            </a:r>
            <a:r>
              <a:rPr lang="en-US" dirty="0"/>
              <a:t> </a:t>
            </a:r>
            <a:r>
              <a:rPr lang="en-US" dirty="0" err="1"/>
              <a:t>ob</a:t>
            </a:r>
            <a:r>
              <a:rPr lang="en-US" dirty="0"/>
              <a:t> </a:t>
            </a:r>
            <a:r>
              <a:rPr lang="en-US" dirty="0" err="1">
                <a:solidFill>
                  <a:schemeClr val="hlink"/>
                </a:solidFill>
              </a:rPr>
              <a:t>r</a:t>
            </a:r>
            <a:r>
              <a:rPr lang="en-US" baseline="-25000" dirty="0" err="1">
                <a:solidFill>
                  <a:schemeClr val="hlink"/>
                </a:solidFill>
              </a:rPr>
              <a:t>w</a:t>
            </a:r>
            <a:r>
              <a:rPr lang="en-US" dirty="0"/>
              <a:t> in </a:t>
            </a:r>
            <a:r>
              <a:rPr lang="en-US" dirty="0" err="1"/>
              <a:t>Intervall</a:t>
            </a:r>
            <a:r>
              <a:rPr lang="en-US" dirty="0"/>
              <a:t> von </a:t>
            </a:r>
            <a:r>
              <a:rPr lang="en-US" dirty="0" err="1"/>
              <a:t>ausgehender</a:t>
            </a:r>
            <a:r>
              <a:rPr lang="en-US" dirty="0"/>
              <a:t> </a:t>
            </a:r>
            <a:r>
              <a:rPr lang="en-US" dirty="0" err="1"/>
              <a:t>Kante</a:t>
            </a:r>
            <a:r>
              <a:rPr lang="en-US" dirty="0"/>
              <a:t> von </a:t>
            </a:r>
            <a:r>
              <a:rPr lang="en-US" dirty="0" err="1">
                <a:solidFill>
                  <a:schemeClr val="hlink"/>
                </a:solidFill>
              </a:rPr>
              <a:t>r</a:t>
            </a:r>
            <a:r>
              <a:rPr lang="en-US" baseline="-25000" dirty="0" err="1">
                <a:solidFill>
                  <a:schemeClr val="hlink"/>
                </a:solidFill>
              </a:rPr>
              <a:t>v</a:t>
            </a:r>
            <a:endParaRPr lang="en-US" baseline="-25000" dirty="0">
              <a:solidFill>
                <a:schemeClr val="hlink"/>
              </a:solidFill>
            </a:endParaRPr>
          </a:p>
        </p:txBody>
      </p:sp>
      <p:sp>
        <p:nvSpPr>
          <p:cNvPr id="480260" name="Oval 4"/>
          <p:cNvSpPr>
            <a:spLocks noChangeArrowheads="1"/>
          </p:cNvSpPr>
          <p:nvPr/>
        </p:nvSpPr>
        <p:spPr bwMode="auto">
          <a:xfrm>
            <a:off x="1619250" y="4076775"/>
            <a:ext cx="422275" cy="4048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a</a:t>
            </a:r>
          </a:p>
        </p:txBody>
      </p:sp>
      <p:sp>
        <p:nvSpPr>
          <p:cNvPr id="480261" name="Oval 5"/>
          <p:cNvSpPr>
            <a:spLocks noChangeArrowheads="1"/>
          </p:cNvSpPr>
          <p:nvPr/>
        </p:nvSpPr>
        <p:spPr bwMode="auto">
          <a:xfrm>
            <a:off x="3060700" y="3357637"/>
            <a:ext cx="422275" cy="4048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b</a:t>
            </a:r>
          </a:p>
        </p:txBody>
      </p:sp>
      <p:sp>
        <p:nvSpPr>
          <p:cNvPr id="480262" name="Oval 6"/>
          <p:cNvSpPr>
            <a:spLocks noChangeArrowheads="1"/>
          </p:cNvSpPr>
          <p:nvPr/>
        </p:nvSpPr>
        <p:spPr bwMode="auto">
          <a:xfrm>
            <a:off x="4716463" y="2636912"/>
            <a:ext cx="422275" cy="4048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c</a:t>
            </a:r>
          </a:p>
        </p:txBody>
      </p:sp>
      <p:sp>
        <p:nvSpPr>
          <p:cNvPr id="480263" name="Oval 7"/>
          <p:cNvSpPr>
            <a:spLocks noChangeArrowheads="1"/>
          </p:cNvSpPr>
          <p:nvPr/>
        </p:nvSpPr>
        <p:spPr bwMode="auto">
          <a:xfrm>
            <a:off x="4716463" y="3644975"/>
            <a:ext cx="422275" cy="4048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d</a:t>
            </a:r>
          </a:p>
        </p:txBody>
      </p:sp>
      <p:sp>
        <p:nvSpPr>
          <p:cNvPr id="480264" name="Oval 8"/>
          <p:cNvSpPr>
            <a:spLocks noChangeArrowheads="1"/>
          </p:cNvSpPr>
          <p:nvPr/>
        </p:nvSpPr>
        <p:spPr bwMode="auto">
          <a:xfrm>
            <a:off x="6300788" y="2852812"/>
            <a:ext cx="422275" cy="4048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e</a:t>
            </a:r>
          </a:p>
        </p:txBody>
      </p:sp>
      <p:sp>
        <p:nvSpPr>
          <p:cNvPr id="480265" name="Oval 9"/>
          <p:cNvSpPr>
            <a:spLocks noChangeArrowheads="1"/>
          </p:cNvSpPr>
          <p:nvPr/>
        </p:nvSpPr>
        <p:spPr bwMode="auto">
          <a:xfrm>
            <a:off x="6300788" y="4076775"/>
            <a:ext cx="422275" cy="4048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f</a:t>
            </a:r>
          </a:p>
        </p:txBody>
      </p:sp>
      <p:sp>
        <p:nvSpPr>
          <p:cNvPr id="480266" name="Oval 10"/>
          <p:cNvSpPr>
            <a:spLocks noChangeArrowheads="1"/>
          </p:cNvSpPr>
          <p:nvPr/>
        </p:nvSpPr>
        <p:spPr bwMode="auto">
          <a:xfrm>
            <a:off x="3060700" y="4941962"/>
            <a:ext cx="422275" cy="4048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g</a:t>
            </a:r>
          </a:p>
        </p:txBody>
      </p:sp>
      <p:sp>
        <p:nvSpPr>
          <p:cNvPr id="480267" name="Oval 11"/>
          <p:cNvSpPr>
            <a:spLocks noChangeArrowheads="1"/>
          </p:cNvSpPr>
          <p:nvPr/>
        </p:nvSpPr>
        <p:spPr bwMode="auto">
          <a:xfrm>
            <a:off x="6300788" y="4940375"/>
            <a:ext cx="422275" cy="4048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h</a:t>
            </a:r>
          </a:p>
        </p:txBody>
      </p:sp>
      <p:sp>
        <p:nvSpPr>
          <p:cNvPr id="480268" name="Line 12"/>
          <p:cNvSpPr>
            <a:spLocks noChangeShapeType="1"/>
          </p:cNvSpPr>
          <p:nvPr/>
        </p:nvSpPr>
        <p:spPr bwMode="auto">
          <a:xfrm flipV="1">
            <a:off x="1979613" y="3644975"/>
            <a:ext cx="1081087" cy="504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80269" name="Line 13"/>
          <p:cNvSpPr>
            <a:spLocks noChangeShapeType="1"/>
          </p:cNvSpPr>
          <p:nvPr/>
        </p:nvSpPr>
        <p:spPr bwMode="auto">
          <a:xfrm>
            <a:off x="1979613" y="4365700"/>
            <a:ext cx="1081087" cy="6477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80270" name="Line 14"/>
          <p:cNvSpPr>
            <a:spLocks noChangeShapeType="1"/>
          </p:cNvSpPr>
          <p:nvPr/>
        </p:nvSpPr>
        <p:spPr bwMode="auto">
          <a:xfrm flipV="1">
            <a:off x="3419475" y="2925837"/>
            <a:ext cx="1296988" cy="5032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80271" name="Line 15"/>
          <p:cNvSpPr>
            <a:spLocks noChangeShapeType="1"/>
          </p:cNvSpPr>
          <p:nvPr/>
        </p:nvSpPr>
        <p:spPr bwMode="auto">
          <a:xfrm>
            <a:off x="3492500" y="3644975"/>
            <a:ext cx="1223963" cy="1444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80272" name="Line 16"/>
          <p:cNvSpPr>
            <a:spLocks noChangeShapeType="1"/>
          </p:cNvSpPr>
          <p:nvPr/>
        </p:nvSpPr>
        <p:spPr bwMode="auto">
          <a:xfrm flipV="1">
            <a:off x="3492500" y="5156275"/>
            <a:ext cx="2808288" cy="15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80273" name="Line 17"/>
          <p:cNvSpPr>
            <a:spLocks noChangeShapeType="1"/>
          </p:cNvSpPr>
          <p:nvPr/>
        </p:nvSpPr>
        <p:spPr bwMode="auto">
          <a:xfrm flipV="1">
            <a:off x="5076825" y="3141737"/>
            <a:ext cx="1223963" cy="5762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80274" name="Line 18"/>
          <p:cNvSpPr>
            <a:spLocks noChangeShapeType="1"/>
          </p:cNvSpPr>
          <p:nvPr/>
        </p:nvSpPr>
        <p:spPr bwMode="auto">
          <a:xfrm>
            <a:off x="5148263" y="3933900"/>
            <a:ext cx="1152525" cy="2873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80275" name="Text Box 19"/>
          <p:cNvSpPr txBox="1">
            <a:spLocks noChangeArrowheads="1"/>
          </p:cNvSpPr>
          <p:nvPr/>
        </p:nvSpPr>
        <p:spPr bwMode="auto">
          <a:xfrm>
            <a:off x="1620838" y="3718000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480276" name="Text Box 20"/>
          <p:cNvSpPr txBox="1">
            <a:spLocks noChangeArrowheads="1"/>
          </p:cNvSpPr>
          <p:nvPr/>
        </p:nvSpPr>
        <p:spPr bwMode="auto">
          <a:xfrm>
            <a:off x="3132138" y="2997275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480277" name="Text Box 21"/>
          <p:cNvSpPr txBox="1">
            <a:spLocks noChangeArrowheads="1"/>
          </p:cNvSpPr>
          <p:nvPr/>
        </p:nvSpPr>
        <p:spPr bwMode="auto">
          <a:xfrm>
            <a:off x="4789488" y="3286200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480278" name="Text Box 22"/>
          <p:cNvSpPr txBox="1">
            <a:spLocks noChangeArrowheads="1"/>
          </p:cNvSpPr>
          <p:nvPr/>
        </p:nvSpPr>
        <p:spPr bwMode="auto">
          <a:xfrm>
            <a:off x="5149850" y="2636912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480279" name="Text Box 23"/>
          <p:cNvSpPr txBox="1">
            <a:spLocks noChangeArrowheads="1"/>
          </p:cNvSpPr>
          <p:nvPr/>
        </p:nvSpPr>
        <p:spPr bwMode="auto">
          <a:xfrm>
            <a:off x="6805613" y="2854400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480280" name="Text Box 24"/>
          <p:cNvSpPr txBox="1">
            <a:spLocks noChangeArrowheads="1"/>
          </p:cNvSpPr>
          <p:nvPr/>
        </p:nvSpPr>
        <p:spPr bwMode="auto">
          <a:xfrm>
            <a:off x="6805613" y="4078362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6</a:t>
            </a:r>
          </a:p>
        </p:txBody>
      </p:sp>
      <p:sp>
        <p:nvSpPr>
          <p:cNvPr id="480281" name="Text Box 25"/>
          <p:cNvSpPr txBox="1">
            <a:spLocks noChangeArrowheads="1"/>
          </p:cNvSpPr>
          <p:nvPr/>
        </p:nvSpPr>
        <p:spPr bwMode="auto">
          <a:xfrm>
            <a:off x="3132138" y="4581600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7</a:t>
            </a:r>
          </a:p>
        </p:txBody>
      </p:sp>
      <p:sp>
        <p:nvSpPr>
          <p:cNvPr id="480282" name="Text Box 26"/>
          <p:cNvSpPr txBox="1">
            <a:spLocks noChangeArrowheads="1"/>
          </p:cNvSpPr>
          <p:nvPr/>
        </p:nvSpPr>
        <p:spPr bwMode="auto">
          <a:xfrm>
            <a:off x="6805613" y="4941962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8</a:t>
            </a:r>
          </a:p>
        </p:txBody>
      </p:sp>
      <p:sp>
        <p:nvSpPr>
          <p:cNvPr id="480283" name="Text Box 27"/>
          <p:cNvSpPr txBox="1">
            <a:spLocks noChangeArrowheads="1"/>
          </p:cNvSpPr>
          <p:nvPr/>
        </p:nvSpPr>
        <p:spPr bwMode="auto">
          <a:xfrm>
            <a:off x="1981200" y="3429075"/>
            <a:ext cx="6286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[2,6]</a:t>
            </a:r>
          </a:p>
        </p:txBody>
      </p:sp>
      <p:sp>
        <p:nvSpPr>
          <p:cNvPr id="480284" name="Text Box 28"/>
          <p:cNvSpPr txBox="1">
            <a:spLocks noChangeArrowheads="1"/>
          </p:cNvSpPr>
          <p:nvPr/>
        </p:nvSpPr>
        <p:spPr bwMode="auto">
          <a:xfrm>
            <a:off x="2413000" y="4294262"/>
            <a:ext cx="628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[7,8]</a:t>
            </a:r>
          </a:p>
        </p:txBody>
      </p:sp>
      <p:sp>
        <p:nvSpPr>
          <p:cNvPr id="480285" name="Text Box 29"/>
          <p:cNvSpPr txBox="1">
            <a:spLocks noChangeArrowheads="1"/>
          </p:cNvSpPr>
          <p:nvPr/>
        </p:nvSpPr>
        <p:spPr bwMode="auto">
          <a:xfrm>
            <a:off x="3708400" y="2709937"/>
            <a:ext cx="628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[3,3]</a:t>
            </a:r>
          </a:p>
        </p:txBody>
      </p:sp>
      <p:sp>
        <p:nvSpPr>
          <p:cNvPr id="480286" name="Text Box 30"/>
          <p:cNvSpPr txBox="1">
            <a:spLocks noChangeArrowheads="1"/>
          </p:cNvSpPr>
          <p:nvPr/>
        </p:nvSpPr>
        <p:spPr bwMode="auto">
          <a:xfrm>
            <a:off x="3852863" y="3286200"/>
            <a:ext cx="6286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[4,6]</a:t>
            </a:r>
          </a:p>
        </p:txBody>
      </p:sp>
      <p:sp>
        <p:nvSpPr>
          <p:cNvPr id="480287" name="Text Box 31"/>
          <p:cNvSpPr txBox="1">
            <a:spLocks noChangeArrowheads="1"/>
          </p:cNvSpPr>
          <p:nvPr/>
        </p:nvSpPr>
        <p:spPr bwMode="auto">
          <a:xfrm>
            <a:off x="5365750" y="2997275"/>
            <a:ext cx="6286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[5,5]</a:t>
            </a:r>
          </a:p>
        </p:txBody>
      </p:sp>
      <p:sp>
        <p:nvSpPr>
          <p:cNvPr id="480288" name="Text Box 32"/>
          <p:cNvSpPr txBox="1">
            <a:spLocks noChangeArrowheads="1"/>
          </p:cNvSpPr>
          <p:nvPr/>
        </p:nvSpPr>
        <p:spPr bwMode="auto">
          <a:xfrm>
            <a:off x="5581650" y="3718000"/>
            <a:ext cx="6286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[6,6]</a:t>
            </a:r>
          </a:p>
        </p:txBody>
      </p:sp>
      <p:sp>
        <p:nvSpPr>
          <p:cNvPr id="480289" name="Text Box 33"/>
          <p:cNvSpPr txBox="1">
            <a:spLocks noChangeArrowheads="1"/>
          </p:cNvSpPr>
          <p:nvPr/>
        </p:nvSpPr>
        <p:spPr bwMode="auto">
          <a:xfrm>
            <a:off x="4645025" y="4726062"/>
            <a:ext cx="628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[8,8]</a:t>
            </a:r>
          </a:p>
        </p:txBody>
      </p:sp>
    </p:spTree>
    <p:extLst>
      <p:ext uri="{BB962C8B-B14F-4D97-AF65-F5344CB8AC3E}">
        <p14:creationId xmlns:p14="http://schemas.microsoft.com/office/powerpoint/2010/main" val="156392016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056B3-C077-4242-8523-B06482495E10}" type="slidenum">
              <a:rPr lang="de-DE"/>
              <a:pPr/>
              <a:t>18</a:t>
            </a:fld>
            <a:endParaRPr lang="de-DE"/>
          </a:p>
        </p:txBody>
      </p:sp>
      <p:sp>
        <p:nvSpPr>
          <p:cNvPr id="482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Transitive Hülle</a:t>
            </a:r>
          </a:p>
        </p:txBody>
      </p:sp>
      <p:sp>
        <p:nvSpPr>
          <p:cNvPr id="482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708525"/>
          </a:xfrm>
        </p:spPr>
        <p:txBody>
          <a:bodyPr/>
          <a:lstStyle/>
          <a:p>
            <a:pPr>
              <a:buFontTx/>
              <a:buNone/>
            </a:pPr>
            <a:r>
              <a:rPr lang="en-US" sz="2800" dirty="0" err="1"/>
              <a:t>Kantenrichtungen</a:t>
            </a:r>
            <a:r>
              <a:rPr lang="en-US" sz="2800" dirty="0"/>
              <a:t> </a:t>
            </a:r>
            <a:r>
              <a:rPr lang="en-US" sz="2800" dirty="0" err="1"/>
              <a:t>zur</a:t>
            </a:r>
            <a:r>
              <a:rPr lang="en-US" sz="2800" dirty="0"/>
              <a:t> </a:t>
            </a:r>
            <a:r>
              <a:rPr lang="en-US" sz="2800" dirty="0" err="1"/>
              <a:t>Wurzel</a:t>
            </a:r>
            <a:r>
              <a:rPr lang="en-US" sz="2800" dirty="0"/>
              <a:t>:</a:t>
            </a:r>
          </a:p>
          <a:p>
            <a:pPr>
              <a:buFontTx/>
              <a:buNone/>
            </a:pPr>
            <a:endParaRPr lang="en-US" sz="2800" dirty="0"/>
          </a:p>
          <a:p>
            <a:pPr>
              <a:buFontTx/>
              <a:buNone/>
            </a:pPr>
            <a:endParaRPr lang="en-US" sz="2800" dirty="0"/>
          </a:p>
          <a:p>
            <a:pPr>
              <a:buFontTx/>
              <a:buNone/>
            </a:pPr>
            <a:endParaRPr lang="en-US" sz="2800" dirty="0"/>
          </a:p>
          <a:p>
            <a:pPr>
              <a:buFontTx/>
              <a:buNone/>
            </a:pPr>
            <a:endParaRPr lang="en-US" sz="2800" dirty="0"/>
          </a:p>
          <a:p>
            <a:pPr>
              <a:buFontTx/>
              <a:buNone/>
            </a:pPr>
            <a:endParaRPr lang="en-US" sz="2800" dirty="0"/>
          </a:p>
          <a:p>
            <a:pPr>
              <a:buFontTx/>
              <a:buNone/>
            </a:pPr>
            <a:endParaRPr lang="en-US" sz="2800" dirty="0"/>
          </a:p>
          <a:p>
            <a:pPr>
              <a:buFontTx/>
              <a:buNone/>
            </a:pPr>
            <a:r>
              <a:rPr lang="en-US" sz="2800" dirty="0">
                <a:solidFill>
                  <a:schemeClr val="accent2"/>
                </a:solidFill>
              </a:rPr>
              <a:t>Reachable(</a:t>
            </a:r>
            <a:r>
              <a:rPr lang="en-US" sz="2800" dirty="0" err="1">
                <a:solidFill>
                  <a:schemeClr val="accent2"/>
                </a:solidFill>
              </a:rPr>
              <a:t>v,w</a:t>
            </a:r>
            <a:r>
              <a:rPr lang="en-US" sz="2800" dirty="0">
                <a:solidFill>
                  <a:schemeClr val="accent2"/>
                </a:solidFill>
              </a:rPr>
              <a:t>)</a:t>
            </a:r>
            <a:r>
              <a:rPr lang="en-US" sz="2800" dirty="0"/>
              <a:t> </a:t>
            </a:r>
            <a:r>
              <a:rPr lang="en-US" sz="2800" dirty="0" err="1"/>
              <a:t>ist</a:t>
            </a:r>
            <a:r>
              <a:rPr lang="en-US" sz="2800" dirty="0"/>
              <a:t> 1</a:t>
            </a:r>
            <a:r>
              <a:rPr lang="en-US" sz="28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br>
              <a:rPr lang="en-US" sz="2800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sz="2800" dirty="0">
                <a:solidFill>
                  <a:schemeClr val="hlink"/>
                </a:solidFill>
                <a:latin typeface="cmsy10" charset="0"/>
              </a:rPr>
              <a:t>⇔</a:t>
            </a:r>
            <a:r>
              <a:rPr lang="en-US" sz="2800" dirty="0"/>
              <a:t> </a:t>
            </a:r>
            <a:r>
              <a:rPr lang="en-US" sz="2800" dirty="0">
                <a:solidFill>
                  <a:schemeClr val="accent2"/>
                </a:solidFill>
              </a:rPr>
              <a:t>Reachable(</a:t>
            </a:r>
            <a:r>
              <a:rPr lang="en-US" sz="2800" dirty="0" err="1">
                <a:solidFill>
                  <a:schemeClr val="accent2"/>
                </a:solidFill>
              </a:rPr>
              <a:t>w,v</a:t>
            </a:r>
            <a:r>
              <a:rPr lang="en-US" sz="2800" dirty="0">
                <a:solidFill>
                  <a:schemeClr val="accent2"/>
                </a:solidFill>
              </a:rPr>
              <a:t>)</a:t>
            </a:r>
            <a:r>
              <a:rPr lang="en-US" sz="2800" dirty="0"/>
              <a:t> </a:t>
            </a:r>
            <a:r>
              <a:rPr lang="en-US" sz="2800" dirty="0" err="1"/>
              <a:t>ist</a:t>
            </a:r>
            <a:r>
              <a:rPr lang="en-US" sz="2800" dirty="0"/>
              <a:t> 1 </a:t>
            </a:r>
            <a:r>
              <a:rPr lang="en-US" sz="2800" dirty="0" err="1"/>
              <a:t>für</a:t>
            </a:r>
            <a:r>
              <a:rPr lang="en-US" sz="2800" dirty="0"/>
              <a:t> </a:t>
            </a:r>
            <a:r>
              <a:rPr lang="en-US" sz="2800" dirty="0" err="1"/>
              <a:t>umgekehrte</a:t>
            </a:r>
            <a:r>
              <a:rPr lang="en-US" sz="2800" dirty="0"/>
              <a:t> </a:t>
            </a:r>
            <a:r>
              <a:rPr lang="en-US" sz="2800" dirty="0" err="1"/>
              <a:t>Richtungen</a:t>
            </a:r>
            <a:endParaRPr lang="en-US" sz="2800" dirty="0"/>
          </a:p>
        </p:txBody>
      </p:sp>
      <p:sp>
        <p:nvSpPr>
          <p:cNvPr id="482308" name="Oval 4"/>
          <p:cNvSpPr>
            <a:spLocks noChangeArrowheads="1"/>
          </p:cNvSpPr>
          <p:nvPr/>
        </p:nvSpPr>
        <p:spPr bwMode="auto">
          <a:xfrm>
            <a:off x="1690688" y="3716338"/>
            <a:ext cx="422275" cy="4048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a</a:t>
            </a:r>
          </a:p>
        </p:txBody>
      </p:sp>
      <p:sp>
        <p:nvSpPr>
          <p:cNvPr id="482309" name="Oval 5"/>
          <p:cNvSpPr>
            <a:spLocks noChangeArrowheads="1"/>
          </p:cNvSpPr>
          <p:nvPr/>
        </p:nvSpPr>
        <p:spPr bwMode="auto">
          <a:xfrm>
            <a:off x="3132138" y="2997200"/>
            <a:ext cx="422275" cy="4048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b</a:t>
            </a:r>
          </a:p>
        </p:txBody>
      </p:sp>
      <p:sp>
        <p:nvSpPr>
          <p:cNvPr id="482310" name="Oval 6"/>
          <p:cNvSpPr>
            <a:spLocks noChangeArrowheads="1"/>
          </p:cNvSpPr>
          <p:nvPr/>
        </p:nvSpPr>
        <p:spPr bwMode="auto">
          <a:xfrm>
            <a:off x="4787900" y="2276475"/>
            <a:ext cx="422275" cy="4048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c</a:t>
            </a:r>
          </a:p>
        </p:txBody>
      </p:sp>
      <p:sp>
        <p:nvSpPr>
          <p:cNvPr id="482311" name="Oval 7"/>
          <p:cNvSpPr>
            <a:spLocks noChangeArrowheads="1"/>
          </p:cNvSpPr>
          <p:nvPr/>
        </p:nvSpPr>
        <p:spPr bwMode="auto">
          <a:xfrm>
            <a:off x="4787900" y="3284538"/>
            <a:ext cx="422275" cy="4048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d</a:t>
            </a:r>
          </a:p>
        </p:txBody>
      </p:sp>
      <p:sp>
        <p:nvSpPr>
          <p:cNvPr id="482312" name="Oval 8"/>
          <p:cNvSpPr>
            <a:spLocks noChangeArrowheads="1"/>
          </p:cNvSpPr>
          <p:nvPr/>
        </p:nvSpPr>
        <p:spPr bwMode="auto">
          <a:xfrm>
            <a:off x="6372225" y="2492375"/>
            <a:ext cx="422275" cy="4048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e</a:t>
            </a:r>
          </a:p>
        </p:txBody>
      </p:sp>
      <p:sp>
        <p:nvSpPr>
          <p:cNvPr id="482313" name="Oval 9"/>
          <p:cNvSpPr>
            <a:spLocks noChangeArrowheads="1"/>
          </p:cNvSpPr>
          <p:nvPr/>
        </p:nvSpPr>
        <p:spPr bwMode="auto">
          <a:xfrm>
            <a:off x="6372225" y="3716338"/>
            <a:ext cx="422275" cy="4048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f</a:t>
            </a:r>
          </a:p>
        </p:txBody>
      </p:sp>
      <p:sp>
        <p:nvSpPr>
          <p:cNvPr id="482314" name="Oval 10"/>
          <p:cNvSpPr>
            <a:spLocks noChangeArrowheads="1"/>
          </p:cNvSpPr>
          <p:nvPr/>
        </p:nvSpPr>
        <p:spPr bwMode="auto">
          <a:xfrm>
            <a:off x="3132138" y="4581525"/>
            <a:ext cx="422275" cy="4048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g</a:t>
            </a:r>
          </a:p>
        </p:txBody>
      </p:sp>
      <p:sp>
        <p:nvSpPr>
          <p:cNvPr id="482315" name="Oval 11"/>
          <p:cNvSpPr>
            <a:spLocks noChangeArrowheads="1"/>
          </p:cNvSpPr>
          <p:nvPr/>
        </p:nvSpPr>
        <p:spPr bwMode="auto">
          <a:xfrm>
            <a:off x="6372225" y="4579938"/>
            <a:ext cx="422275" cy="4048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h</a:t>
            </a:r>
          </a:p>
        </p:txBody>
      </p:sp>
      <p:sp>
        <p:nvSpPr>
          <p:cNvPr id="482316" name="Line 12"/>
          <p:cNvSpPr>
            <a:spLocks noChangeShapeType="1"/>
          </p:cNvSpPr>
          <p:nvPr/>
        </p:nvSpPr>
        <p:spPr bwMode="auto">
          <a:xfrm flipV="1">
            <a:off x="2051050" y="3284538"/>
            <a:ext cx="1081088" cy="504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82317" name="Line 13"/>
          <p:cNvSpPr>
            <a:spLocks noChangeShapeType="1"/>
          </p:cNvSpPr>
          <p:nvPr/>
        </p:nvSpPr>
        <p:spPr bwMode="auto">
          <a:xfrm>
            <a:off x="2051050" y="4005263"/>
            <a:ext cx="1081088" cy="6477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82318" name="Line 14"/>
          <p:cNvSpPr>
            <a:spLocks noChangeShapeType="1"/>
          </p:cNvSpPr>
          <p:nvPr/>
        </p:nvSpPr>
        <p:spPr bwMode="auto">
          <a:xfrm flipV="1">
            <a:off x="3490913" y="2565400"/>
            <a:ext cx="1296987" cy="5032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82319" name="Line 15"/>
          <p:cNvSpPr>
            <a:spLocks noChangeShapeType="1"/>
          </p:cNvSpPr>
          <p:nvPr/>
        </p:nvSpPr>
        <p:spPr bwMode="auto">
          <a:xfrm>
            <a:off x="3563938" y="3284538"/>
            <a:ext cx="1223962" cy="1444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82320" name="Line 16"/>
          <p:cNvSpPr>
            <a:spLocks noChangeShapeType="1"/>
          </p:cNvSpPr>
          <p:nvPr/>
        </p:nvSpPr>
        <p:spPr bwMode="auto">
          <a:xfrm flipV="1">
            <a:off x="3563938" y="4795838"/>
            <a:ext cx="2808287" cy="15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82321" name="Line 17"/>
          <p:cNvSpPr>
            <a:spLocks noChangeShapeType="1"/>
          </p:cNvSpPr>
          <p:nvPr/>
        </p:nvSpPr>
        <p:spPr bwMode="auto">
          <a:xfrm flipV="1">
            <a:off x="5148263" y="2781300"/>
            <a:ext cx="1223962" cy="5762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82322" name="Line 18"/>
          <p:cNvSpPr>
            <a:spLocks noChangeShapeType="1"/>
          </p:cNvSpPr>
          <p:nvPr/>
        </p:nvSpPr>
        <p:spPr bwMode="auto">
          <a:xfrm>
            <a:off x="5219700" y="3573463"/>
            <a:ext cx="1152525" cy="2873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1594393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6CA5F-B646-7A42-BD45-A492362C719D}" type="slidenum">
              <a:rPr lang="de-DE"/>
              <a:pPr/>
              <a:t>19</a:t>
            </a:fld>
            <a:endParaRPr lang="de-DE"/>
          </a:p>
        </p:txBody>
      </p:sp>
      <p:sp>
        <p:nvSpPr>
          <p:cNvPr id="481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Transitive Hülle</a:t>
            </a:r>
          </a:p>
        </p:txBody>
      </p:sp>
      <p:sp>
        <p:nvSpPr>
          <p:cNvPr id="481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dirty="0">
                <a:solidFill>
                  <a:schemeClr val="accent2"/>
                </a:solidFill>
              </a:rPr>
              <a:t>Fall 2:</a:t>
            </a:r>
            <a:r>
              <a:rPr lang="en-US" dirty="0"/>
              <a:t> Der </a:t>
            </a:r>
            <a:r>
              <a:rPr lang="en-US" dirty="0">
                <a:solidFill>
                  <a:srgbClr val="0409FF"/>
                </a:solidFill>
              </a:rPr>
              <a:t>ZHK</a:t>
            </a:r>
            <a:r>
              <a:rPr lang="en-US" dirty="0"/>
              <a:t>-Graph </a:t>
            </a:r>
            <a:r>
              <a:rPr lang="en-US" dirty="0" err="1"/>
              <a:t>ist</a:t>
            </a:r>
            <a:r>
              <a:rPr lang="en-US" dirty="0"/>
              <a:t> </a:t>
            </a:r>
            <a:r>
              <a:rPr lang="en-US" dirty="0" err="1"/>
              <a:t>ein</a:t>
            </a:r>
            <a:r>
              <a:rPr lang="en-US" dirty="0"/>
              <a:t> </a:t>
            </a:r>
            <a:r>
              <a:rPr lang="en-US" dirty="0" err="1"/>
              <a:t>gerichteter</a:t>
            </a:r>
            <a:r>
              <a:rPr lang="en-US" dirty="0"/>
              <a:t> Baum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1600" dirty="0"/>
          </a:p>
          <a:p>
            <a:pPr>
              <a:lnSpc>
                <a:spcPct val="90000"/>
              </a:lnSpc>
              <a:buFontTx/>
              <a:buNone/>
            </a:pPr>
            <a:r>
              <a:rPr lang="en-US" dirty="0" err="1">
                <a:solidFill>
                  <a:schemeClr val="accent2"/>
                </a:solidFill>
              </a:rPr>
              <a:t>Datenstruktur</a:t>
            </a:r>
            <a:r>
              <a:rPr lang="en-US" dirty="0">
                <a:solidFill>
                  <a:schemeClr val="accent2"/>
                </a:solidFill>
              </a:rPr>
              <a:t>:</a:t>
            </a:r>
            <a:r>
              <a:rPr lang="en-US" dirty="0"/>
              <a:t> </a:t>
            </a:r>
            <a:r>
              <a:rPr lang="en-US" dirty="0">
                <a:solidFill>
                  <a:schemeClr val="hlink"/>
                </a:solidFill>
              </a:rPr>
              <a:t>O(</a:t>
            </a:r>
            <a:r>
              <a:rPr lang="en-US" dirty="0" err="1">
                <a:solidFill>
                  <a:schemeClr val="hlink"/>
                </a:solidFill>
              </a:rPr>
              <a:t>n+m</a:t>
            </a:r>
            <a:r>
              <a:rPr lang="en-US" dirty="0">
                <a:solidFill>
                  <a:schemeClr val="hlink"/>
                </a:solidFill>
              </a:rPr>
              <a:t>)</a:t>
            </a:r>
            <a:r>
              <a:rPr lang="en-US" dirty="0"/>
              <a:t> </a:t>
            </a:r>
            <a:r>
              <a:rPr lang="en-US" dirty="0" err="1"/>
              <a:t>Zeit</a:t>
            </a:r>
            <a:r>
              <a:rPr lang="en-US" dirty="0"/>
              <a:t> und Speicher</a:t>
            </a:r>
            <a:br>
              <a:rPr lang="en-US" dirty="0"/>
            </a:br>
            <a:r>
              <a:rPr lang="en-US" dirty="0"/>
              <a:t>(</a:t>
            </a:r>
            <a:r>
              <a:rPr lang="en-US" dirty="0" err="1"/>
              <a:t>speichere</a:t>
            </a:r>
            <a:r>
              <a:rPr lang="en-US" dirty="0"/>
              <a:t> </a:t>
            </a:r>
            <a:r>
              <a:rPr lang="en-US" dirty="0" err="1"/>
              <a:t>Repräsentanten</a:t>
            </a:r>
            <a:r>
              <a:rPr lang="en-US" dirty="0"/>
              <a:t> </a:t>
            </a:r>
            <a:r>
              <a:rPr lang="en-US" dirty="0" err="1"/>
              <a:t>zu</a:t>
            </a:r>
            <a:r>
              <a:rPr lang="en-US" dirty="0"/>
              <a:t> </a:t>
            </a:r>
            <a:r>
              <a:rPr lang="en-US" dirty="0" err="1"/>
              <a:t>jedem</a:t>
            </a:r>
            <a:r>
              <a:rPr lang="en-US" dirty="0"/>
              <a:t> </a:t>
            </a:r>
            <a:r>
              <a:rPr lang="en-US" dirty="0" err="1"/>
              <a:t>Knoten</a:t>
            </a:r>
            <a:r>
              <a:rPr lang="en-US" dirty="0"/>
              <a:t> </a:t>
            </a:r>
            <a:r>
              <a:rPr lang="en-US" dirty="0" err="1"/>
              <a:t>Kantenintervalle</a:t>
            </a:r>
            <a:r>
              <a:rPr lang="en-US" dirty="0"/>
              <a:t> </a:t>
            </a:r>
            <a:r>
              <a:rPr lang="en-US" dirty="0" err="1"/>
              <a:t>zu</a:t>
            </a:r>
            <a:r>
              <a:rPr lang="en-US" dirty="0"/>
              <a:t> </a:t>
            </a:r>
            <a:r>
              <a:rPr lang="en-US" dirty="0" err="1"/>
              <a:t>jedem</a:t>
            </a:r>
            <a:r>
              <a:rPr lang="en-US" dirty="0"/>
              <a:t> </a:t>
            </a:r>
            <a:r>
              <a:rPr lang="en-US" dirty="0" err="1"/>
              <a:t>Repräsentanten</a:t>
            </a:r>
            <a:r>
              <a:rPr lang="en-US" dirty="0"/>
              <a:t>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dirty="0">
                <a:solidFill>
                  <a:schemeClr val="accent2"/>
                </a:solidFill>
              </a:rPr>
              <a:t>Reachable(</a:t>
            </a:r>
            <a:r>
              <a:rPr lang="en-US" dirty="0" err="1">
                <a:solidFill>
                  <a:schemeClr val="accent2"/>
                </a:solidFill>
              </a:rPr>
              <a:t>v,w</a:t>
            </a:r>
            <a:r>
              <a:rPr lang="en-US" dirty="0">
                <a:solidFill>
                  <a:schemeClr val="accent2"/>
                </a:solidFill>
              </a:rPr>
              <a:t>):</a:t>
            </a:r>
            <a:r>
              <a:rPr lang="en-US" dirty="0"/>
              <a:t> </a:t>
            </a:r>
            <a:r>
              <a:rPr lang="en-US" dirty="0" err="1"/>
              <a:t>Laufzeit</a:t>
            </a:r>
            <a:r>
              <a:rPr lang="en-US" dirty="0"/>
              <a:t> </a:t>
            </a:r>
            <a:r>
              <a:rPr lang="en-US" dirty="0">
                <a:solidFill>
                  <a:schemeClr val="hlink"/>
                </a:solidFill>
              </a:rPr>
              <a:t>O(log d)</a:t>
            </a:r>
            <a:r>
              <a:rPr lang="en-US" dirty="0"/>
              <a:t> (</a:t>
            </a:r>
            <a:r>
              <a:rPr lang="en-US" dirty="0" err="1"/>
              <a:t>binäre</a:t>
            </a:r>
            <a:r>
              <a:rPr lang="en-US" dirty="0"/>
              <a:t> </a:t>
            </a:r>
            <a:r>
              <a:rPr lang="en-US" dirty="0" err="1"/>
              <a:t>Suche</a:t>
            </a:r>
            <a:r>
              <a:rPr lang="en-US" dirty="0"/>
              <a:t> auf </a:t>
            </a:r>
            <a:r>
              <a:rPr lang="en-US" dirty="0" err="1"/>
              <a:t>Intervallen</a:t>
            </a:r>
            <a:r>
              <a:rPr lang="en-US" dirty="0"/>
              <a:t>), </a:t>
            </a:r>
            <a:r>
              <a:rPr lang="en-US" dirty="0" err="1"/>
              <a:t>wobei</a:t>
            </a:r>
            <a:r>
              <a:rPr lang="en-US" dirty="0"/>
              <a:t> </a:t>
            </a:r>
            <a:r>
              <a:rPr lang="en-US" dirty="0">
                <a:solidFill>
                  <a:schemeClr val="hlink"/>
                </a:solidFill>
              </a:rPr>
              <a:t>d</a:t>
            </a:r>
            <a:r>
              <a:rPr lang="en-US" dirty="0"/>
              <a:t> der </a:t>
            </a:r>
            <a:r>
              <a:rPr lang="en-US" dirty="0" err="1"/>
              <a:t>maximale</a:t>
            </a:r>
            <a:r>
              <a:rPr lang="en-US" dirty="0"/>
              <a:t> Grad </a:t>
            </a:r>
            <a:r>
              <a:rPr lang="en-US" dirty="0" err="1"/>
              <a:t>im</a:t>
            </a:r>
            <a:r>
              <a:rPr lang="en-US" dirty="0"/>
              <a:t> ZHK-Graph </a:t>
            </a:r>
            <a:r>
              <a:rPr lang="en-US" dirty="0" err="1"/>
              <a:t>ist</a:t>
            </a:r>
            <a:endParaRPr lang="en-US" dirty="0">
              <a:solidFill>
                <a:schemeClr val="hlink"/>
              </a:solidFill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609600" y="4509120"/>
            <a:ext cx="8229600" cy="180913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600">
                <a:solidFill>
                  <a:schemeClr val="tx1"/>
                </a:solidFill>
                <a:latin typeface="+mn-lt"/>
                <a:ea typeface="+mn-ea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>
              <a:buFontTx/>
              <a:buNone/>
            </a:pPr>
            <a:r>
              <a:rPr lang="en-US" dirty="0">
                <a:solidFill>
                  <a:schemeClr val="accent2"/>
                </a:solidFill>
              </a:rPr>
              <a:t>Fall 3:</a:t>
            </a:r>
            <a:r>
              <a:rPr lang="en-US" dirty="0"/>
              <a:t> Der </a:t>
            </a:r>
            <a:r>
              <a:rPr lang="en-US" dirty="0">
                <a:solidFill>
                  <a:srgbClr val="0409FF"/>
                </a:solidFill>
              </a:rPr>
              <a:t>ZHK</a:t>
            </a:r>
            <a:r>
              <a:rPr lang="en-US" dirty="0"/>
              <a:t>-Graph </a:t>
            </a:r>
            <a:r>
              <a:rPr lang="en-US" dirty="0" err="1"/>
              <a:t>ist</a:t>
            </a:r>
            <a:r>
              <a:rPr lang="en-US" dirty="0"/>
              <a:t> </a:t>
            </a:r>
            <a:r>
              <a:rPr lang="en-US" dirty="0" err="1"/>
              <a:t>ein</a:t>
            </a:r>
            <a:r>
              <a:rPr lang="en-US" dirty="0"/>
              <a:t> </a:t>
            </a:r>
            <a:r>
              <a:rPr lang="en-US" dirty="0" err="1"/>
              <a:t>beliebiger</a:t>
            </a:r>
            <a:r>
              <a:rPr lang="en-US" dirty="0"/>
              <a:t> </a:t>
            </a:r>
            <a:r>
              <a:rPr lang="en-US" dirty="0">
                <a:solidFill>
                  <a:srgbClr val="0409FF"/>
                </a:solidFill>
              </a:rPr>
              <a:t>DAG</a:t>
            </a:r>
          </a:p>
          <a:p>
            <a:pPr>
              <a:buFontTx/>
              <a:buNone/>
            </a:pPr>
            <a:r>
              <a:rPr lang="en-US" dirty="0" err="1"/>
              <a:t>Geht</a:t>
            </a:r>
            <a:r>
              <a:rPr lang="en-US" dirty="0"/>
              <a:t> in 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O(d log n)</a:t>
            </a:r>
            <a:r>
              <a:rPr lang="en-US" dirty="0"/>
              <a:t> Zeit und 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O(n</a:t>
            </a:r>
            <a:r>
              <a:rPr lang="en-US" baseline="30000" dirty="0">
                <a:solidFill>
                  <a:schemeClr val="accent1">
                    <a:lumMod val="50000"/>
                  </a:schemeClr>
                </a:solidFill>
              </a:rPr>
              <a:t>2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) </a:t>
            </a:r>
            <a:r>
              <a:rPr lang="en-US" dirty="0"/>
              <a:t>Speicher </a:t>
            </a:r>
            <a:br>
              <a:rPr lang="en-US" dirty="0"/>
            </a:br>
            <a:r>
              <a:rPr lang="en-US" dirty="0"/>
              <a:t>(</a:t>
            </a:r>
            <a:r>
              <a:rPr lang="en-US" dirty="0" err="1"/>
              <a:t>hier</a:t>
            </a:r>
            <a:r>
              <a:rPr lang="en-US" dirty="0"/>
              <a:t> </a:t>
            </a:r>
            <a:r>
              <a:rPr lang="en-US" dirty="0" err="1"/>
              <a:t>nicht</a:t>
            </a:r>
            <a:r>
              <a:rPr lang="en-US" dirty="0"/>
              <a:t> </a:t>
            </a:r>
            <a:r>
              <a:rPr lang="en-US" dirty="0" err="1"/>
              <a:t>vertieft</a:t>
            </a:r>
            <a:r>
              <a:rPr lang="en-US" dirty="0"/>
              <a:t>) </a:t>
            </a:r>
          </a:p>
        </p:txBody>
      </p:sp>
    </p:spTree>
    <p:extLst>
      <p:ext uri="{BB962C8B-B14F-4D97-AF65-F5344CB8AC3E}">
        <p14:creationId xmlns:p14="http://schemas.microsoft.com/office/powerpoint/2010/main" val="34350704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Danksagung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None/>
              <a:defRPr/>
            </a:pPr>
            <a:r>
              <a:rPr lang="de-DE" sz="2000" dirty="0"/>
              <a:t>Die nachfolgenden Präsentationen wurden mit ausdrücklicher Erlaubnis des Autors übernommen aus:</a:t>
            </a:r>
          </a:p>
          <a:p>
            <a:pPr marL="0" indent="0">
              <a:buFontTx/>
              <a:buNone/>
              <a:defRPr/>
            </a:pPr>
            <a:endParaRPr lang="de-DE" sz="2000" dirty="0"/>
          </a:p>
          <a:p>
            <a:pPr>
              <a:defRPr/>
            </a:pPr>
            <a:r>
              <a:rPr lang="de-DE" sz="2000" dirty="0"/>
              <a:t>„Effiziente Algorithmen und Datenstrukturen“ (Kapitel 7,8,9) gehalten von Christian </a:t>
            </a:r>
            <a:r>
              <a:rPr lang="de-DE" sz="2000" dirty="0" err="1"/>
              <a:t>Scheideler</a:t>
            </a:r>
            <a:r>
              <a:rPr lang="de-DE" sz="2000" dirty="0"/>
              <a:t> an der TUM </a:t>
            </a:r>
            <a:r>
              <a:rPr lang="de-DE" sz="2000" dirty="0">
                <a:hlinkClick r:id="rId2"/>
              </a:rPr>
              <a:t>http://www14.in.tum.de/lehre/2008WS/ea/index.html.de</a:t>
            </a:r>
            <a:endParaRPr lang="de-DE" sz="2000" dirty="0"/>
          </a:p>
          <a:p>
            <a:pPr>
              <a:defRPr/>
            </a:pPr>
            <a:endParaRPr lang="de-DE" sz="2000" dirty="0"/>
          </a:p>
          <a:p>
            <a:pPr marL="0" indent="0">
              <a:buNone/>
              <a:defRPr/>
            </a:pPr>
            <a:r>
              <a:rPr lang="de-DE" sz="2000" dirty="0"/>
              <a:t>Es </a:t>
            </a:r>
            <a:r>
              <a:rPr lang="de-DE" sz="2000"/>
              <a:t>wurden Veränderungen </a:t>
            </a:r>
            <a:r>
              <a:rPr lang="de-DE" sz="2000" dirty="0"/>
              <a:t>vorgenommen,</a:t>
            </a:r>
            <a:br>
              <a:rPr lang="de-DE" sz="2000" dirty="0"/>
            </a:br>
            <a:r>
              <a:rPr lang="de-DE" sz="2000" dirty="0"/>
              <a:t>etwaige Fehler sind nur uns anzulasten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162A3F-0E09-2440-B411-947F6D04022D}" type="slidenum">
              <a:rPr lang="de-DE" smtClean="0"/>
              <a:pPr>
                <a:defRPr/>
              </a:pPr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4470277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Ein neues Anwendungsproblem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20</a:t>
            </a:fld>
            <a:endParaRPr lang="de-DE"/>
          </a:p>
        </p:txBody>
      </p:sp>
      <p:pic>
        <p:nvPicPr>
          <p:cNvPr id="5" name="Bild 4" descr="Screen Shot 2015-06-23 at 15.51.02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0687" y="1268760"/>
            <a:ext cx="6681673" cy="5040560"/>
          </a:xfrm>
          <a:prstGeom prst="rect">
            <a:avLst/>
          </a:prstGeom>
        </p:spPr>
      </p:pic>
      <p:pic>
        <p:nvPicPr>
          <p:cNvPr id="6" name="Bild 5" descr="Screen Shot 2015-06-23 at 15.51.10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2004" y="1287301"/>
            <a:ext cx="6525852" cy="50034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18507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DBFB3-E88D-AE4F-9FD3-30C2B2DE294E}" type="slidenum">
              <a:rPr lang="de-DE"/>
              <a:pPr/>
              <a:t>21</a:t>
            </a:fld>
            <a:endParaRPr lang="de-DE"/>
          </a:p>
        </p:txBody>
      </p:sp>
      <p:sp>
        <p:nvSpPr>
          <p:cNvPr id="313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Minimaler Spannbaum</a:t>
            </a:r>
          </a:p>
        </p:txBody>
      </p:sp>
      <p:sp>
        <p:nvSpPr>
          <p:cNvPr id="313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de-DE">
                <a:solidFill>
                  <a:schemeClr val="accent2"/>
                </a:solidFill>
              </a:rPr>
              <a:t>Zentrale Frage:</a:t>
            </a:r>
            <a:r>
              <a:rPr lang="de-DE"/>
              <a:t> Welche Kanten muss ich nehmen, um mit minimalen Kosten alle Knoten zu verbinden?</a:t>
            </a:r>
          </a:p>
        </p:txBody>
      </p:sp>
      <p:sp>
        <p:nvSpPr>
          <p:cNvPr id="313348" name="Oval 4"/>
          <p:cNvSpPr>
            <a:spLocks noChangeArrowheads="1"/>
          </p:cNvSpPr>
          <p:nvPr/>
        </p:nvSpPr>
        <p:spPr bwMode="auto">
          <a:xfrm>
            <a:off x="2844800" y="2780233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13349" name="Oval 5"/>
          <p:cNvSpPr>
            <a:spLocks noChangeArrowheads="1"/>
          </p:cNvSpPr>
          <p:nvPr/>
        </p:nvSpPr>
        <p:spPr bwMode="auto">
          <a:xfrm>
            <a:off x="4645025" y="2564333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13351" name="Oval 7"/>
          <p:cNvSpPr>
            <a:spLocks noChangeArrowheads="1"/>
          </p:cNvSpPr>
          <p:nvPr/>
        </p:nvSpPr>
        <p:spPr bwMode="auto">
          <a:xfrm>
            <a:off x="5292725" y="4940821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13352" name="Oval 8"/>
          <p:cNvSpPr>
            <a:spLocks noChangeArrowheads="1"/>
          </p:cNvSpPr>
          <p:nvPr/>
        </p:nvSpPr>
        <p:spPr bwMode="auto">
          <a:xfrm>
            <a:off x="6300788" y="2996133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13355" name="Oval 11"/>
          <p:cNvSpPr>
            <a:spLocks noChangeArrowheads="1"/>
          </p:cNvSpPr>
          <p:nvPr/>
        </p:nvSpPr>
        <p:spPr bwMode="auto">
          <a:xfrm>
            <a:off x="6805613" y="4291533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13356" name="Line 12"/>
          <p:cNvSpPr>
            <a:spLocks noChangeShapeType="1"/>
          </p:cNvSpPr>
          <p:nvPr/>
        </p:nvSpPr>
        <p:spPr bwMode="auto">
          <a:xfrm>
            <a:off x="2268538" y="4148658"/>
            <a:ext cx="936625" cy="6477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13357" name="Line 13"/>
          <p:cNvSpPr>
            <a:spLocks noChangeShapeType="1"/>
          </p:cNvSpPr>
          <p:nvPr/>
        </p:nvSpPr>
        <p:spPr bwMode="auto">
          <a:xfrm flipV="1">
            <a:off x="3348038" y="4148658"/>
            <a:ext cx="1079500" cy="6477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13358" name="Line 14"/>
          <p:cNvSpPr>
            <a:spLocks noChangeShapeType="1"/>
          </p:cNvSpPr>
          <p:nvPr/>
        </p:nvSpPr>
        <p:spPr bwMode="auto">
          <a:xfrm flipV="1">
            <a:off x="2268538" y="2996133"/>
            <a:ext cx="576262" cy="10080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13359" name="Line 15"/>
          <p:cNvSpPr>
            <a:spLocks noChangeShapeType="1"/>
          </p:cNvSpPr>
          <p:nvPr/>
        </p:nvSpPr>
        <p:spPr bwMode="auto">
          <a:xfrm>
            <a:off x="2987675" y="2996133"/>
            <a:ext cx="288925" cy="17287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13360" name="Line 16"/>
          <p:cNvSpPr>
            <a:spLocks noChangeShapeType="1"/>
          </p:cNvSpPr>
          <p:nvPr/>
        </p:nvSpPr>
        <p:spPr bwMode="auto">
          <a:xfrm flipV="1">
            <a:off x="3060700" y="2635771"/>
            <a:ext cx="1582738" cy="215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13363" name="Line 19"/>
          <p:cNvSpPr>
            <a:spLocks noChangeShapeType="1"/>
          </p:cNvSpPr>
          <p:nvPr/>
        </p:nvSpPr>
        <p:spPr bwMode="auto">
          <a:xfrm flipH="1" flipV="1">
            <a:off x="4860925" y="2708796"/>
            <a:ext cx="1439863" cy="3587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13364" name="Line 20"/>
          <p:cNvSpPr>
            <a:spLocks noChangeShapeType="1"/>
          </p:cNvSpPr>
          <p:nvPr/>
        </p:nvSpPr>
        <p:spPr bwMode="auto">
          <a:xfrm flipV="1">
            <a:off x="5508625" y="4435996"/>
            <a:ext cx="1295400" cy="5762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13365" name="Line 21"/>
          <p:cNvSpPr>
            <a:spLocks noChangeShapeType="1"/>
          </p:cNvSpPr>
          <p:nvPr/>
        </p:nvSpPr>
        <p:spPr bwMode="auto">
          <a:xfrm>
            <a:off x="6445250" y="3212033"/>
            <a:ext cx="431800" cy="10795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13366" name="Line 22"/>
          <p:cNvSpPr>
            <a:spLocks noChangeShapeType="1"/>
          </p:cNvSpPr>
          <p:nvPr/>
        </p:nvSpPr>
        <p:spPr bwMode="auto">
          <a:xfrm flipH="1">
            <a:off x="4500563" y="2780233"/>
            <a:ext cx="215900" cy="12239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13367" name="Line 23"/>
          <p:cNvSpPr>
            <a:spLocks noChangeShapeType="1"/>
          </p:cNvSpPr>
          <p:nvPr/>
        </p:nvSpPr>
        <p:spPr bwMode="auto">
          <a:xfrm flipV="1">
            <a:off x="4572000" y="3212033"/>
            <a:ext cx="1728788" cy="8651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13370" name="Line 26"/>
          <p:cNvSpPr>
            <a:spLocks noChangeShapeType="1"/>
          </p:cNvSpPr>
          <p:nvPr/>
        </p:nvSpPr>
        <p:spPr bwMode="auto">
          <a:xfrm>
            <a:off x="3419475" y="4867796"/>
            <a:ext cx="1873250" cy="2174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13350" name="Oval 6"/>
          <p:cNvSpPr>
            <a:spLocks noChangeArrowheads="1"/>
          </p:cNvSpPr>
          <p:nvPr/>
        </p:nvSpPr>
        <p:spPr bwMode="auto">
          <a:xfrm>
            <a:off x="4356100" y="4004196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13353" name="Oval 9"/>
          <p:cNvSpPr>
            <a:spLocks noChangeArrowheads="1"/>
          </p:cNvSpPr>
          <p:nvPr/>
        </p:nvSpPr>
        <p:spPr bwMode="auto">
          <a:xfrm>
            <a:off x="2124075" y="4004196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13354" name="Oval 10"/>
          <p:cNvSpPr>
            <a:spLocks noChangeArrowheads="1"/>
          </p:cNvSpPr>
          <p:nvPr/>
        </p:nvSpPr>
        <p:spPr bwMode="auto">
          <a:xfrm>
            <a:off x="3205163" y="4724921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13371" name="Text Box 27"/>
          <p:cNvSpPr txBox="1">
            <a:spLocks noChangeArrowheads="1"/>
          </p:cNvSpPr>
          <p:nvPr/>
        </p:nvSpPr>
        <p:spPr bwMode="auto">
          <a:xfrm>
            <a:off x="2195513" y="3212033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/>
              <a:t>2</a:t>
            </a:r>
          </a:p>
        </p:txBody>
      </p:sp>
      <p:sp>
        <p:nvSpPr>
          <p:cNvPr id="313372" name="Text Box 28"/>
          <p:cNvSpPr txBox="1">
            <a:spLocks noChangeArrowheads="1"/>
          </p:cNvSpPr>
          <p:nvPr/>
        </p:nvSpPr>
        <p:spPr bwMode="auto">
          <a:xfrm>
            <a:off x="2411413" y="4509021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/>
              <a:t>1</a:t>
            </a:r>
          </a:p>
        </p:txBody>
      </p:sp>
      <p:sp>
        <p:nvSpPr>
          <p:cNvPr id="313373" name="Text Box 29"/>
          <p:cNvSpPr txBox="1">
            <a:spLocks noChangeArrowheads="1"/>
          </p:cNvSpPr>
          <p:nvPr/>
        </p:nvSpPr>
        <p:spPr bwMode="auto">
          <a:xfrm>
            <a:off x="5508625" y="2492896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/>
              <a:t>1</a:t>
            </a:r>
          </a:p>
        </p:txBody>
      </p:sp>
      <p:sp>
        <p:nvSpPr>
          <p:cNvPr id="313374" name="Text Box 30"/>
          <p:cNvSpPr txBox="1">
            <a:spLocks noChangeArrowheads="1"/>
          </p:cNvSpPr>
          <p:nvPr/>
        </p:nvSpPr>
        <p:spPr bwMode="auto">
          <a:xfrm>
            <a:off x="4643438" y="3212033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/>
              <a:t>3</a:t>
            </a:r>
          </a:p>
        </p:txBody>
      </p:sp>
      <p:sp>
        <p:nvSpPr>
          <p:cNvPr id="313375" name="Text Box 31"/>
          <p:cNvSpPr txBox="1">
            <a:spLocks noChangeArrowheads="1"/>
          </p:cNvSpPr>
          <p:nvPr/>
        </p:nvSpPr>
        <p:spPr bwMode="auto">
          <a:xfrm>
            <a:off x="3635375" y="2780233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/>
              <a:t>3</a:t>
            </a:r>
          </a:p>
        </p:txBody>
      </p:sp>
      <p:sp>
        <p:nvSpPr>
          <p:cNvPr id="313376" name="Text Box 32"/>
          <p:cNvSpPr txBox="1">
            <a:spLocks noChangeArrowheads="1"/>
          </p:cNvSpPr>
          <p:nvPr/>
        </p:nvSpPr>
        <p:spPr bwMode="auto">
          <a:xfrm>
            <a:off x="3132138" y="3572396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/>
              <a:t>2</a:t>
            </a:r>
          </a:p>
        </p:txBody>
      </p:sp>
      <p:sp>
        <p:nvSpPr>
          <p:cNvPr id="313377" name="Text Box 33"/>
          <p:cNvSpPr txBox="1">
            <a:spLocks noChangeArrowheads="1"/>
          </p:cNvSpPr>
          <p:nvPr/>
        </p:nvSpPr>
        <p:spPr bwMode="auto">
          <a:xfrm>
            <a:off x="3708400" y="4004196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/>
              <a:t>2</a:t>
            </a:r>
          </a:p>
        </p:txBody>
      </p:sp>
      <p:sp>
        <p:nvSpPr>
          <p:cNvPr id="313378" name="Text Box 34"/>
          <p:cNvSpPr txBox="1">
            <a:spLocks noChangeArrowheads="1"/>
          </p:cNvSpPr>
          <p:nvPr/>
        </p:nvSpPr>
        <p:spPr bwMode="auto">
          <a:xfrm>
            <a:off x="4427538" y="4580458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/>
              <a:t>4</a:t>
            </a:r>
          </a:p>
        </p:txBody>
      </p:sp>
      <p:sp>
        <p:nvSpPr>
          <p:cNvPr id="313379" name="Text Box 35"/>
          <p:cNvSpPr txBox="1">
            <a:spLocks noChangeArrowheads="1"/>
          </p:cNvSpPr>
          <p:nvPr/>
        </p:nvSpPr>
        <p:spPr bwMode="auto">
          <a:xfrm>
            <a:off x="5867400" y="4364558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/>
              <a:t>3</a:t>
            </a:r>
          </a:p>
        </p:txBody>
      </p:sp>
      <p:sp>
        <p:nvSpPr>
          <p:cNvPr id="313380" name="Text Box 36"/>
          <p:cNvSpPr txBox="1">
            <a:spLocks noChangeArrowheads="1"/>
          </p:cNvSpPr>
          <p:nvPr/>
        </p:nvSpPr>
        <p:spPr bwMode="auto">
          <a:xfrm>
            <a:off x="6732588" y="3500958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/>
              <a:t>2</a:t>
            </a:r>
          </a:p>
        </p:txBody>
      </p:sp>
      <p:sp>
        <p:nvSpPr>
          <p:cNvPr id="313381" name="Text Box 37"/>
          <p:cNvSpPr txBox="1">
            <a:spLocks noChangeArrowheads="1"/>
          </p:cNvSpPr>
          <p:nvPr/>
        </p:nvSpPr>
        <p:spPr bwMode="auto">
          <a:xfrm>
            <a:off x="5364163" y="3643833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/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61977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500" fill="hold"/>
                                        <p:tgtEl>
                                          <p:spTgt spid="31335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7" dur="500" fill="hold"/>
                                        <p:tgtEl>
                                          <p:spTgt spid="31335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" dur="500" fill="hold"/>
                                        <p:tgtEl>
                                          <p:spTgt spid="31336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0" dur="500" fill="hold"/>
                                        <p:tgtEl>
                                          <p:spTgt spid="31336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" dur="500" fill="hold"/>
                                        <p:tgtEl>
                                          <p:spTgt spid="31335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31335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5" dur="500" fill="hold"/>
                                        <p:tgtEl>
                                          <p:spTgt spid="31335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313359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" dur="500" fill="hold"/>
                                        <p:tgtEl>
                                          <p:spTgt spid="31336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9" dur="500" fill="hold"/>
                                        <p:tgtEl>
                                          <p:spTgt spid="31336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1" dur="500" fill="hold"/>
                                        <p:tgtEl>
                                          <p:spTgt spid="31336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2" dur="500" fill="hold"/>
                                        <p:tgtEl>
                                          <p:spTgt spid="313364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4" dur="500" fill="hold"/>
                                        <p:tgtEl>
                                          <p:spTgt spid="31336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5" dur="500" fill="hold"/>
                                        <p:tgtEl>
                                          <p:spTgt spid="31336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Anwendungen in der Praxis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Erstellung von kostengünstigen zusammenhängenden Netzwerken</a:t>
            </a:r>
          </a:p>
          <a:p>
            <a:pPr lvl="1"/>
            <a:r>
              <a:rPr lang="de-DE" dirty="0"/>
              <a:t>Beispielsweise Telefonnetze oder elektrische Netze </a:t>
            </a:r>
          </a:p>
          <a:p>
            <a:r>
              <a:rPr lang="de-DE" dirty="0"/>
              <a:t>Computernetzwerke mit redundanten Pfaden:</a:t>
            </a:r>
          </a:p>
          <a:p>
            <a:pPr lvl="1"/>
            <a:r>
              <a:rPr lang="de-DE" dirty="0"/>
              <a:t>Spannbäume genutzt zum Routing und dabei zur Vermeidung von Paketverdopplungen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22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0814666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50C80-122C-2541-A7A3-0E4B22511831}" type="slidenum">
              <a:rPr lang="de-DE"/>
              <a:pPr/>
              <a:t>23</a:t>
            </a:fld>
            <a:endParaRPr lang="de-DE"/>
          </a:p>
        </p:txBody>
      </p:sp>
      <p:sp>
        <p:nvSpPr>
          <p:cNvPr id="379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Minimaler Spannbaum</a:t>
            </a:r>
          </a:p>
        </p:txBody>
      </p:sp>
      <p:sp>
        <p:nvSpPr>
          <p:cNvPr id="379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de-DE" sz="2800" dirty="0">
                <a:solidFill>
                  <a:schemeClr val="accent2"/>
                </a:solidFill>
              </a:rPr>
              <a:t>Eingabe:</a:t>
            </a:r>
          </a:p>
          <a:p>
            <a:pPr>
              <a:lnSpc>
                <a:spcPct val="80000"/>
              </a:lnSpc>
            </a:pPr>
            <a:r>
              <a:rPr lang="de-DE" sz="2800" dirty="0" err="1"/>
              <a:t>ungerichteter</a:t>
            </a:r>
            <a:r>
              <a:rPr lang="de-DE" sz="2800" dirty="0"/>
              <a:t> Graph </a:t>
            </a:r>
            <a:r>
              <a:rPr lang="de-DE" sz="2800" dirty="0">
                <a:solidFill>
                  <a:schemeClr val="hlink"/>
                </a:solidFill>
              </a:rPr>
              <a:t>G=(V,E)</a:t>
            </a:r>
          </a:p>
          <a:p>
            <a:pPr>
              <a:lnSpc>
                <a:spcPct val="80000"/>
              </a:lnSpc>
            </a:pPr>
            <a:r>
              <a:rPr lang="de-DE" sz="2800" dirty="0"/>
              <a:t>Kantenkosten </a:t>
            </a:r>
            <a:r>
              <a:rPr lang="de-DE" sz="2800" dirty="0">
                <a:solidFill>
                  <a:schemeClr val="hlink"/>
                </a:solidFill>
              </a:rPr>
              <a:t>c : E</a:t>
            </a:r>
            <a:r>
              <a:rPr lang="en-US" sz="2800" dirty="0">
                <a:solidFill>
                  <a:schemeClr val="hlink"/>
                </a:solidFill>
                <a:latin typeface="cmsy10" charset="0"/>
              </a:rPr>
              <a:t>⟶</a:t>
            </a:r>
            <a:r>
              <a:rPr lang="de-DE" sz="2800" dirty="0" err="1">
                <a:solidFill>
                  <a:schemeClr val="hlink"/>
                </a:solidFill>
              </a:rPr>
              <a:t>ℝ</a:t>
            </a:r>
            <a:r>
              <a:rPr lang="de-DE" sz="2800" baseline="-25000" dirty="0">
                <a:solidFill>
                  <a:schemeClr val="hlink"/>
                </a:solidFill>
              </a:rPr>
              <a:t>+</a:t>
            </a:r>
            <a:endParaRPr lang="de-DE" sz="2800" dirty="0">
              <a:solidFill>
                <a:schemeClr val="hlink"/>
              </a:solidFill>
            </a:endParaRPr>
          </a:p>
          <a:p>
            <a:pPr>
              <a:lnSpc>
                <a:spcPct val="80000"/>
              </a:lnSpc>
            </a:pPr>
            <a:endParaRPr lang="de-DE" sz="1400" dirty="0">
              <a:solidFill>
                <a:schemeClr val="hlink"/>
              </a:solidFill>
            </a:endParaRPr>
          </a:p>
          <a:p>
            <a:pPr>
              <a:lnSpc>
                <a:spcPct val="80000"/>
              </a:lnSpc>
              <a:buNone/>
            </a:pPr>
            <a:r>
              <a:rPr lang="de-DE" sz="2800" dirty="0">
                <a:solidFill>
                  <a:schemeClr val="accent2"/>
                </a:solidFill>
              </a:rPr>
              <a:t>Ausgabe: </a:t>
            </a:r>
            <a:r>
              <a:rPr lang="de-DE" sz="2800" dirty="0" err="1">
                <a:solidFill>
                  <a:schemeClr val="accent1">
                    <a:lumMod val="50000"/>
                  </a:schemeClr>
                </a:solidFill>
              </a:rPr>
              <a:t>argmin</a:t>
            </a:r>
            <a:r>
              <a:rPr lang="de-DE" sz="2800" baseline="-25000" dirty="0" err="1">
                <a:solidFill>
                  <a:schemeClr val="accent1">
                    <a:lumMod val="50000"/>
                  </a:schemeClr>
                </a:solidFill>
              </a:rPr>
              <a:t>T</a:t>
            </a:r>
            <a:r>
              <a:rPr lang="de-DE" sz="2800" baseline="-250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800" baseline="-25000" dirty="0">
                <a:solidFill>
                  <a:schemeClr val="hlink"/>
                </a:solidFill>
                <a:latin typeface="cmsy10" charset="0"/>
              </a:rPr>
              <a:t>⊆</a:t>
            </a:r>
            <a:r>
              <a:rPr lang="de-DE" sz="2800" baseline="-25000" dirty="0">
                <a:solidFill>
                  <a:schemeClr val="hlink"/>
                </a:solidFill>
              </a:rPr>
              <a:t> E∧</a:t>
            </a:r>
            <a:r>
              <a:rPr lang="de-DE" sz="2800" baseline="-25000" dirty="0">
                <a:solidFill>
                  <a:schemeClr val="accent1">
                    <a:lumMod val="50000"/>
                  </a:schemeClr>
                </a:solidFill>
              </a:rPr>
              <a:t>(V,T) verbunden</a:t>
            </a:r>
            <a:r>
              <a:rPr lang="de-DE" sz="2800" dirty="0"/>
              <a:t> </a:t>
            </a:r>
            <a:r>
              <a:rPr lang="de-DE" sz="2800" dirty="0">
                <a:solidFill>
                  <a:schemeClr val="hlink"/>
                </a:solidFill>
                <a:latin typeface="Symbol" charset="0"/>
                <a:sym typeface="Symbol" charset="0"/>
              </a:rPr>
              <a:t>𝛴</a:t>
            </a:r>
            <a:r>
              <a:rPr lang="de-DE" sz="2800" baseline="-25000" dirty="0" err="1">
                <a:solidFill>
                  <a:schemeClr val="hlink"/>
                </a:solidFill>
                <a:sym typeface="Symbol" charset="0"/>
              </a:rPr>
              <a:t>e</a:t>
            </a:r>
            <a:r>
              <a:rPr lang="en-US" sz="2800" baseline="-25000" dirty="0">
                <a:solidFill>
                  <a:schemeClr val="hlink"/>
                </a:solidFill>
                <a:latin typeface="cmsy10" charset="0"/>
                <a:sym typeface="Symbol" charset="0"/>
              </a:rPr>
              <a:t>∈</a:t>
            </a:r>
            <a:r>
              <a:rPr lang="en-US" sz="2800" baseline="-25000" dirty="0">
                <a:solidFill>
                  <a:schemeClr val="hlink"/>
                </a:solidFill>
                <a:sym typeface="Symbol" charset="0"/>
              </a:rPr>
              <a:t>T</a:t>
            </a:r>
            <a:r>
              <a:rPr lang="de-DE" sz="2800" dirty="0">
                <a:solidFill>
                  <a:schemeClr val="hlink"/>
                </a:solidFill>
              </a:rPr>
              <a:t> c(</a:t>
            </a:r>
            <a:r>
              <a:rPr lang="de-DE" sz="2800" dirty="0" err="1">
                <a:solidFill>
                  <a:schemeClr val="hlink"/>
                </a:solidFill>
              </a:rPr>
              <a:t>e</a:t>
            </a:r>
            <a:r>
              <a:rPr lang="de-DE" sz="2800" dirty="0">
                <a:solidFill>
                  <a:schemeClr val="hlink"/>
                </a:solidFill>
              </a:rPr>
              <a:t>)</a:t>
            </a:r>
            <a:r>
              <a:rPr lang="de-DE" sz="2800" dirty="0"/>
              <a:t> </a:t>
            </a:r>
            <a:endParaRPr lang="de-DE" sz="2800" dirty="0">
              <a:solidFill>
                <a:schemeClr val="accent2"/>
              </a:solidFill>
            </a:endParaRPr>
          </a:p>
          <a:p>
            <a:pPr>
              <a:lnSpc>
                <a:spcPct val="80000"/>
              </a:lnSpc>
            </a:pPr>
            <a:r>
              <a:rPr lang="de-DE" sz="2800" dirty="0"/>
              <a:t>Teilmenge </a:t>
            </a:r>
            <a:r>
              <a:rPr lang="de-DE" sz="2800" dirty="0">
                <a:solidFill>
                  <a:schemeClr val="hlink"/>
                </a:solidFill>
              </a:rPr>
              <a:t>T </a:t>
            </a:r>
            <a:r>
              <a:rPr lang="en-US" sz="2800" dirty="0">
                <a:solidFill>
                  <a:schemeClr val="hlink"/>
                </a:solidFill>
                <a:latin typeface="cmsy10" charset="0"/>
              </a:rPr>
              <a:t>⊆</a:t>
            </a:r>
            <a:r>
              <a:rPr lang="de-DE" sz="2800" dirty="0">
                <a:solidFill>
                  <a:schemeClr val="hlink"/>
                </a:solidFill>
              </a:rPr>
              <a:t> E</a:t>
            </a:r>
            <a:r>
              <a:rPr lang="de-DE" sz="2800" dirty="0"/>
              <a:t>, so dass Graph </a:t>
            </a:r>
            <a:r>
              <a:rPr lang="de-DE" sz="2800" dirty="0">
                <a:solidFill>
                  <a:schemeClr val="hlink"/>
                </a:solidFill>
              </a:rPr>
              <a:t>(V,T)</a:t>
            </a:r>
            <a:r>
              <a:rPr lang="de-DE" sz="2800" dirty="0"/>
              <a:t> verbunden und </a:t>
            </a:r>
            <a:r>
              <a:rPr lang="de-DE" sz="2800" dirty="0">
                <a:solidFill>
                  <a:schemeClr val="hlink"/>
                </a:solidFill>
              </a:rPr>
              <a:t>c(T)=</a:t>
            </a:r>
            <a:r>
              <a:rPr lang="de-DE" sz="2800" dirty="0">
                <a:solidFill>
                  <a:schemeClr val="hlink"/>
                </a:solidFill>
                <a:latin typeface="Symbol" charset="0"/>
                <a:sym typeface="Symbol" charset="0"/>
              </a:rPr>
              <a:t>𝛴</a:t>
            </a:r>
            <a:r>
              <a:rPr lang="de-DE" sz="2800" baseline="-25000" dirty="0" err="1">
                <a:solidFill>
                  <a:schemeClr val="hlink"/>
                </a:solidFill>
                <a:sym typeface="Symbol" charset="0"/>
              </a:rPr>
              <a:t>e</a:t>
            </a:r>
            <a:r>
              <a:rPr lang="en-US" sz="2800" baseline="-25000" dirty="0">
                <a:solidFill>
                  <a:schemeClr val="hlink"/>
                </a:solidFill>
                <a:latin typeface="cmsy10" charset="0"/>
                <a:sym typeface="Symbol" charset="0"/>
              </a:rPr>
              <a:t>∈</a:t>
            </a:r>
            <a:r>
              <a:rPr lang="en-US" sz="2800" baseline="-25000" dirty="0">
                <a:solidFill>
                  <a:schemeClr val="hlink"/>
                </a:solidFill>
                <a:sym typeface="Symbol" charset="0"/>
              </a:rPr>
              <a:t>T</a:t>
            </a:r>
            <a:r>
              <a:rPr lang="de-DE" sz="2800" dirty="0">
                <a:solidFill>
                  <a:schemeClr val="hlink"/>
                </a:solidFill>
              </a:rPr>
              <a:t> c(</a:t>
            </a:r>
            <a:r>
              <a:rPr lang="de-DE" sz="2800" dirty="0" err="1">
                <a:solidFill>
                  <a:schemeClr val="hlink"/>
                </a:solidFill>
              </a:rPr>
              <a:t>e</a:t>
            </a:r>
            <a:r>
              <a:rPr lang="de-DE" sz="2800" dirty="0">
                <a:solidFill>
                  <a:schemeClr val="hlink"/>
                </a:solidFill>
              </a:rPr>
              <a:t>)</a:t>
            </a:r>
            <a:r>
              <a:rPr lang="de-DE" sz="2800" dirty="0"/>
              <a:t> minimal</a:t>
            </a:r>
          </a:p>
          <a:p>
            <a:pPr>
              <a:lnSpc>
                <a:spcPct val="80000"/>
              </a:lnSpc>
            </a:pPr>
            <a:endParaRPr lang="de-DE" sz="1400" dirty="0"/>
          </a:p>
          <a:p>
            <a:pPr>
              <a:lnSpc>
                <a:spcPct val="80000"/>
              </a:lnSpc>
            </a:pPr>
            <a:r>
              <a:rPr lang="de-DE" sz="2800" dirty="0">
                <a:solidFill>
                  <a:schemeClr val="hlink"/>
                </a:solidFill>
              </a:rPr>
              <a:t>T</a:t>
            </a:r>
            <a:r>
              <a:rPr lang="de-DE" sz="2800" dirty="0"/>
              <a:t> formt </a:t>
            </a:r>
            <a:r>
              <a:rPr lang="de-DE" sz="2800" dirty="0">
                <a:solidFill>
                  <a:srgbClr val="FF0000"/>
                </a:solidFill>
              </a:rPr>
              <a:t>immer</a:t>
            </a:r>
            <a:r>
              <a:rPr lang="de-DE" sz="2800" dirty="0"/>
              <a:t> einen Baum (wenn </a:t>
            </a:r>
            <a:r>
              <a:rPr lang="de-DE" sz="2800" dirty="0">
                <a:solidFill>
                  <a:schemeClr val="hlink"/>
                </a:solidFill>
              </a:rPr>
              <a:t>c</a:t>
            </a:r>
            <a:r>
              <a:rPr lang="de-DE" sz="2800" dirty="0"/>
              <a:t> positiv).</a:t>
            </a:r>
          </a:p>
          <a:p>
            <a:pPr>
              <a:lnSpc>
                <a:spcPct val="80000"/>
              </a:lnSpc>
            </a:pPr>
            <a:r>
              <a:rPr lang="de-DE" sz="2800" dirty="0"/>
              <a:t>Baum über alle Knoten in </a:t>
            </a:r>
            <a:r>
              <a:rPr lang="de-DE" sz="2800" dirty="0">
                <a:solidFill>
                  <a:schemeClr val="accent2"/>
                </a:solidFill>
              </a:rPr>
              <a:t>V</a:t>
            </a:r>
            <a:r>
              <a:rPr lang="de-DE" sz="2800" dirty="0"/>
              <a:t> mit minimalen </a:t>
            </a:r>
            <a:br>
              <a:rPr lang="de-DE" sz="2800" dirty="0"/>
            </a:br>
            <a:r>
              <a:rPr lang="de-DE" sz="2800" dirty="0"/>
              <a:t>Kosten: </a:t>
            </a:r>
            <a:r>
              <a:rPr lang="de-DE" sz="2800" dirty="0">
                <a:solidFill>
                  <a:srgbClr val="FF0000"/>
                </a:solidFill>
              </a:rPr>
              <a:t>minimaler Spannbaum (MSB)</a:t>
            </a:r>
          </a:p>
        </p:txBody>
      </p:sp>
    </p:spTree>
    <p:extLst>
      <p:ext uri="{BB962C8B-B14F-4D97-AF65-F5344CB8AC3E}">
        <p14:creationId xmlns:p14="http://schemas.microsoft.com/office/powerpoint/2010/main" val="19551367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799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799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D8253-E96E-5349-A69F-5C7221F3AD4B}" type="slidenum">
              <a:rPr lang="de-DE"/>
              <a:pPr/>
              <a:t>24</a:t>
            </a:fld>
            <a:endParaRPr lang="de-DE"/>
          </a:p>
        </p:txBody>
      </p:sp>
      <p:sp>
        <p:nvSpPr>
          <p:cNvPr id="442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Minimaler Spannbaum</a:t>
            </a:r>
          </a:p>
        </p:txBody>
      </p:sp>
      <p:sp>
        <p:nvSpPr>
          <p:cNvPr id="442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96752"/>
            <a:ext cx="8229600" cy="4969098"/>
          </a:xfrm>
        </p:spPr>
        <p:txBody>
          <a:bodyPr/>
          <a:lstStyle/>
          <a:p>
            <a:pPr>
              <a:buFontTx/>
              <a:buNone/>
            </a:pPr>
            <a:r>
              <a:rPr lang="de-DE" dirty="0" err="1">
                <a:solidFill>
                  <a:schemeClr val="accent2"/>
                </a:solidFill>
              </a:rPr>
              <a:t>Beh</a:t>
            </a:r>
            <a:r>
              <a:rPr lang="de-DE" dirty="0">
                <a:solidFill>
                  <a:schemeClr val="accent2"/>
                </a:solidFill>
              </a:rPr>
              <a:t> 1:</a:t>
            </a:r>
            <a:r>
              <a:rPr lang="de-DE" dirty="0"/>
              <a:t> Sei </a:t>
            </a:r>
            <a:r>
              <a:rPr lang="de-DE" dirty="0">
                <a:solidFill>
                  <a:schemeClr val="hlink"/>
                </a:solidFill>
              </a:rPr>
              <a:t>(U,W)</a:t>
            </a:r>
            <a:r>
              <a:rPr lang="de-DE" dirty="0"/>
              <a:t> eine Partition von </a:t>
            </a:r>
            <a:r>
              <a:rPr lang="de-DE" dirty="0">
                <a:solidFill>
                  <a:schemeClr val="hlink"/>
                </a:solidFill>
              </a:rPr>
              <a:t>V</a:t>
            </a:r>
            <a:r>
              <a:rPr lang="de-DE" dirty="0"/>
              <a:t> (d.h. </a:t>
            </a:r>
            <a:r>
              <a:rPr lang="de-DE" dirty="0">
                <a:solidFill>
                  <a:schemeClr val="hlink"/>
                </a:solidFill>
              </a:rPr>
              <a:t>U </a:t>
            </a:r>
            <a:r>
              <a:rPr lang="en-US" dirty="0">
                <a:solidFill>
                  <a:schemeClr val="hlink"/>
                </a:solidFill>
                <a:latin typeface="cmsy10" charset="0"/>
              </a:rPr>
              <a:t>⋃</a:t>
            </a:r>
            <a:r>
              <a:rPr lang="de-DE" dirty="0">
                <a:solidFill>
                  <a:schemeClr val="hlink"/>
                </a:solidFill>
              </a:rPr>
              <a:t> W = V</a:t>
            </a:r>
            <a:r>
              <a:rPr lang="de-DE" dirty="0"/>
              <a:t> und </a:t>
            </a:r>
            <a:br>
              <a:rPr lang="de-DE" dirty="0"/>
            </a:br>
            <a:r>
              <a:rPr lang="de-DE" dirty="0">
                <a:solidFill>
                  <a:schemeClr val="hlink"/>
                </a:solidFill>
              </a:rPr>
              <a:t>U </a:t>
            </a:r>
            <a:r>
              <a:rPr lang="en-US" dirty="0">
                <a:solidFill>
                  <a:schemeClr val="hlink"/>
                </a:solidFill>
                <a:latin typeface="cmsy10" charset="0"/>
              </a:rPr>
              <a:t>⋂</a:t>
            </a:r>
            <a:r>
              <a:rPr lang="de-DE" dirty="0">
                <a:solidFill>
                  <a:schemeClr val="hlink"/>
                </a:solidFill>
              </a:rPr>
              <a:t> W = </a:t>
            </a:r>
            <a:r>
              <a:rPr lang="de-DE" sz="2800" dirty="0">
                <a:solidFill>
                  <a:schemeClr val="hlink"/>
                </a:solidFill>
                <a:latin typeface="Symbol" charset="0"/>
                <a:sym typeface="Symbol" charset="0"/>
              </a:rPr>
              <a:t>∅</a:t>
            </a:r>
            <a:r>
              <a:rPr lang="de-DE" dirty="0">
                <a:solidFill>
                  <a:schemeClr val="hlink"/>
                </a:solidFill>
              </a:rPr>
              <a:t> </a:t>
            </a:r>
            <a:r>
              <a:rPr lang="de-DE" dirty="0"/>
              <a:t>) und </a:t>
            </a:r>
            <a:r>
              <a:rPr lang="de-DE" dirty="0" err="1">
                <a:solidFill>
                  <a:schemeClr val="hlink"/>
                </a:solidFill>
              </a:rPr>
              <a:t>e</a:t>
            </a:r>
            <a:r>
              <a:rPr lang="de-DE" dirty="0">
                <a:solidFill>
                  <a:schemeClr val="hlink"/>
                </a:solidFill>
              </a:rPr>
              <a:t>={</a:t>
            </a:r>
            <a:r>
              <a:rPr lang="de-DE" dirty="0" err="1">
                <a:solidFill>
                  <a:schemeClr val="hlink"/>
                </a:solidFill>
              </a:rPr>
              <a:t>s,t</a:t>
            </a:r>
            <a:r>
              <a:rPr lang="de-DE" dirty="0">
                <a:solidFill>
                  <a:schemeClr val="hlink"/>
                </a:solidFill>
              </a:rPr>
              <a:t>}</a:t>
            </a:r>
            <a:r>
              <a:rPr lang="de-DE" dirty="0"/>
              <a:t> eine Kante mit minimalen Kosten mit </a:t>
            </a:r>
            <a:r>
              <a:rPr lang="de-DE" dirty="0">
                <a:solidFill>
                  <a:schemeClr val="hlink"/>
                </a:solidFill>
              </a:rPr>
              <a:t>s</a:t>
            </a:r>
            <a:r>
              <a:rPr lang="en-US" dirty="0">
                <a:solidFill>
                  <a:schemeClr val="hlink"/>
                </a:solidFill>
                <a:latin typeface="cmsy10" charset="0"/>
              </a:rPr>
              <a:t>∈</a:t>
            </a:r>
            <a:r>
              <a:rPr lang="de-DE" dirty="0">
                <a:solidFill>
                  <a:schemeClr val="hlink"/>
                </a:solidFill>
              </a:rPr>
              <a:t>U</a:t>
            </a:r>
            <a:r>
              <a:rPr lang="de-DE" dirty="0"/>
              <a:t> und </a:t>
            </a:r>
            <a:r>
              <a:rPr lang="de-DE" dirty="0">
                <a:solidFill>
                  <a:schemeClr val="hlink"/>
                </a:solidFill>
              </a:rPr>
              <a:t>t</a:t>
            </a:r>
            <a:r>
              <a:rPr lang="en-US" dirty="0">
                <a:solidFill>
                  <a:schemeClr val="hlink"/>
                </a:solidFill>
                <a:latin typeface="cmsy10" charset="0"/>
              </a:rPr>
              <a:t>∈</a:t>
            </a:r>
            <a:r>
              <a:rPr lang="de-DE" dirty="0">
                <a:solidFill>
                  <a:schemeClr val="hlink"/>
                </a:solidFill>
              </a:rPr>
              <a:t>W</a:t>
            </a:r>
            <a:r>
              <a:rPr lang="de-DE" dirty="0"/>
              <a:t>. Dann gibt es einen minimalen Spannbaum (MSB) </a:t>
            </a:r>
            <a:r>
              <a:rPr lang="de-DE" dirty="0">
                <a:solidFill>
                  <a:schemeClr val="hlink"/>
                </a:solidFill>
              </a:rPr>
              <a:t>T</a:t>
            </a:r>
            <a:r>
              <a:rPr lang="de-DE" dirty="0"/>
              <a:t>, der </a:t>
            </a:r>
            <a:r>
              <a:rPr lang="de-DE" dirty="0" err="1">
                <a:solidFill>
                  <a:schemeClr val="hlink"/>
                </a:solidFill>
              </a:rPr>
              <a:t>e</a:t>
            </a:r>
            <a:r>
              <a:rPr lang="de-DE" dirty="0"/>
              <a:t> enthält.</a:t>
            </a:r>
          </a:p>
        </p:txBody>
      </p:sp>
      <p:sp>
        <p:nvSpPr>
          <p:cNvPr id="442372" name="Oval 4"/>
          <p:cNvSpPr>
            <a:spLocks noChangeArrowheads="1"/>
          </p:cNvSpPr>
          <p:nvPr/>
        </p:nvSpPr>
        <p:spPr bwMode="auto">
          <a:xfrm>
            <a:off x="2771775" y="3501008"/>
            <a:ext cx="1368425" cy="18716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442373" name="Oval 5"/>
          <p:cNvSpPr>
            <a:spLocks noChangeArrowheads="1"/>
          </p:cNvSpPr>
          <p:nvPr/>
        </p:nvSpPr>
        <p:spPr bwMode="auto">
          <a:xfrm>
            <a:off x="4787900" y="3572446"/>
            <a:ext cx="1368425" cy="18716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42374" name="Line 6"/>
          <p:cNvSpPr>
            <a:spLocks noChangeShapeType="1"/>
          </p:cNvSpPr>
          <p:nvPr/>
        </p:nvSpPr>
        <p:spPr bwMode="auto">
          <a:xfrm>
            <a:off x="3851275" y="4436046"/>
            <a:ext cx="12255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42375" name="Oval 7"/>
          <p:cNvSpPr>
            <a:spLocks noChangeArrowheads="1"/>
          </p:cNvSpPr>
          <p:nvPr/>
        </p:nvSpPr>
        <p:spPr bwMode="auto">
          <a:xfrm>
            <a:off x="3635375" y="4293171"/>
            <a:ext cx="215900" cy="2159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42376" name="Oval 8"/>
          <p:cNvSpPr>
            <a:spLocks noChangeArrowheads="1"/>
          </p:cNvSpPr>
          <p:nvPr/>
        </p:nvSpPr>
        <p:spPr bwMode="auto">
          <a:xfrm>
            <a:off x="5076825" y="4293171"/>
            <a:ext cx="215900" cy="2159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42378" name="Text Box 10"/>
          <p:cNvSpPr txBox="1">
            <a:spLocks noChangeArrowheads="1"/>
          </p:cNvSpPr>
          <p:nvPr/>
        </p:nvSpPr>
        <p:spPr bwMode="auto">
          <a:xfrm>
            <a:off x="3563938" y="3932808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/>
              <a:t>s</a:t>
            </a:r>
          </a:p>
        </p:txBody>
      </p:sp>
      <p:sp>
        <p:nvSpPr>
          <p:cNvPr id="442379" name="Text Box 11"/>
          <p:cNvSpPr txBox="1">
            <a:spLocks noChangeArrowheads="1"/>
          </p:cNvSpPr>
          <p:nvPr/>
        </p:nvSpPr>
        <p:spPr bwMode="auto">
          <a:xfrm>
            <a:off x="5076825" y="3932808"/>
            <a:ext cx="247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/>
              <a:t>t</a:t>
            </a:r>
          </a:p>
        </p:txBody>
      </p:sp>
      <p:sp>
        <p:nvSpPr>
          <p:cNvPr id="442380" name="Text Box 12"/>
          <p:cNvSpPr txBox="1">
            <a:spLocks noChangeArrowheads="1"/>
          </p:cNvSpPr>
          <p:nvPr/>
        </p:nvSpPr>
        <p:spPr bwMode="auto">
          <a:xfrm>
            <a:off x="2987675" y="4148708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sz="2400"/>
              <a:t>U</a:t>
            </a:r>
          </a:p>
        </p:txBody>
      </p:sp>
      <p:sp>
        <p:nvSpPr>
          <p:cNvPr id="442381" name="Text Box 13"/>
          <p:cNvSpPr txBox="1">
            <a:spLocks noChangeArrowheads="1"/>
          </p:cNvSpPr>
          <p:nvPr/>
        </p:nvSpPr>
        <p:spPr bwMode="auto">
          <a:xfrm>
            <a:off x="5580063" y="4148708"/>
            <a:ext cx="4714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sz="2400"/>
              <a:t>W</a:t>
            </a:r>
          </a:p>
        </p:txBody>
      </p:sp>
      <p:sp>
        <p:nvSpPr>
          <p:cNvPr id="442382" name="Text Box 14"/>
          <p:cNvSpPr txBox="1">
            <a:spLocks noChangeArrowheads="1"/>
          </p:cNvSpPr>
          <p:nvPr/>
        </p:nvSpPr>
        <p:spPr bwMode="auto">
          <a:xfrm>
            <a:off x="4356100" y="4004246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/>
              <a:t>e</a:t>
            </a:r>
          </a:p>
        </p:txBody>
      </p:sp>
    </p:spTree>
    <p:extLst>
      <p:ext uri="{BB962C8B-B14F-4D97-AF65-F5344CB8AC3E}">
        <p14:creationId xmlns:p14="http://schemas.microsoft.com/office/powerpoint/2010/main" val="169904893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F1347-D59B-D247-86C5-BEB0D481F42A}" type="slidenum">
              <a:rPr lang="de-DE"/>
              <a:pPr/>
              <a:t>25</a:t>
            </a:fld>
            <a:endParaRPr lang="de-DE"/>
          </a:p>
        </p:txBody>
      </p:sp>
      <p:sp>
        <p:nvSpPr>
          <p:cNvPr id="443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Minimaler Spannbaum</a:t>
            </a:r>
          </a:p>
        </p:txBody>
      </p:sp>
      <p:sp>
        <p:nvSpPr>
          <p:cNvPr id="443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24744"/>
            <a:ext cx="8229600" cy="4852988"/>
          </a:xfrm>
        </p:spPr>
        <p:txBody>
          <a:bodyPr/>
          <a:lstStyle/>
          <a:p>
            <a:pPr>
              <a:buFontTx/>
              <a:buNone/>
            </a:pPr>
            <a:r>
              <a:rPr lang="de-DE" sz="2800" dirty="0">
                <a:solidFill>
                  <a:schemeClr val="accent2"/>
                </a:solidFill>
              </a:rPr>
              <a:t>Beweis von </a:t>
            </a:r>
            <a:r>
              <a:rPr lang="de-DE" sz="2800" dirty="0" err="1">
                <a:solidFill>
                  <a:schemeClr val="accent2"/>
                </a:solidFill>
              </a:rPr>
              <a:t>Beh</a:t>
            </a:r>
            <a:r>
              <a:rPr lang="de-DE" sz="2800" dirty="0">
                <a:solidFill>
                  <a:schemeClr val="accent2"/>
                </a:solidFill>
              </a:rPr>
              <a:t> 1:</a:t>
            </a:r>
          </a:p>
          <a:p>
            <a:r>
              <a:rPr lang="de-DE" sz="2800" dirty="0"/>
              <a:t>Betrachte beliebigen MSB </a:t>
            </a:r>
            <a:r>
              <a:rPr lang="de-DE" sz="2800" dirty="0">
                <a:solidFill>
                  <a:schemeClr val="hlink"/>
                </a:solidFill>
              </a:rPr>
              <a:t>T'</a:t>
            </a:r>
          </a:p>
          <a:p>
            <a:r>
              <a:rPr lang="de-DE" sz="2800" dirty="0" err="1">
                <a:solidFill>
                  <a:schemeClr val="hlink"/>
                </a:solidFill>
              </a:rPr>
              <a:t>e</a:t>
            </a:r>
            <a:r>
              <a:rPr lang="de-DE" sz="2800" dirty="0">
                <a:solidFill>
                  <a:schemeClr val="hlink"/>
                </a:solidFill>
              </a:rPr>
              <a:t>={</a:t>
            </a:r>
            <a:r>
              <a:rPr lang="de-DE" sz="2800" dirty="0" err="1">
                <a:solidFill>
                  <a:schemeClr val="hlink"/>
                </a:solidFill>
              </a:rPr>
              <a:t>s,t</a:t>
            </a:r>
            <a:r>
              <a:rPr lang="de-DE" sz="2800" dirty="0">
                <a:solidFill>
                  <a:schemeClr val="hlink"/>
                </a:solidFill>
              </a:rPr>
              <a:t>}:</a:t>
            </a:r>
            <a:r>
              <a:rPr lang="de-DE" sz="2800" dirty="0"/>
              <a:t> </a:t>
            </a:r>
            <a:r>
              <a:rPr lang="de-DE" sz="2800" dirty="0">
                <a:solidFill>
                  <a:schemeClr val="hlink"/>
                </a:solidFill>
              </a:rPr>
              <a:t>(U,W)-</a:t>
            </a:r>
            <a:r>
              <a:rPr lang="de-DE" sz="2800" dirty="0"/>
              <a:t>Kante minimaler Kosten</a:t>
            </a:r>
          </a:p>
          <a:p>
            <a:endParaRPr lang="de-DE" sz="2800" dirty="0"/>
          </a:p>
          <a:p>
            <a:endParaRPr lang="de-DE" sz="2800" dirty="0"/>
          </a:p>
          <a:p>
            <a:endParaRPr lang="de-DE" sz="2800" dirty="0"/>
          </a:p>
          <a:p>
            <a:endParaRPr lang="de-DE" sz="2800" dirty="0"/>
          </a:p>
          <a:p>
            <a:r>
              <a:rPr lang="de-DE" sz="2800" dirty="0"/>
              <a:t>Ersetzung von </a:t>
            </a:r>
            <a:r>
              <a:rPr lang="de-DE" sz="2800" dirty="0" err="1">
                <a:solidFill>
                  <a:schemeClr val="hlink"/>
                </a:solidFill>
              </a:rPr>
              <a:t>e</a:t>
            </a:r>
            <a:r>
              <a:rPr lang="de-DE" sz="2800" dirty="0">
                <a:solidFill>
                  <a:schemeClr val="hlink"/>
                </a:solidFill>
              </a:rPr>
              <a:t>'</a:t>
            </a:r>
            <a:r>
              <a:rPr lang="de-DE" sz="2800" dirty="0"/>
              <a:t> durch </a:t>
            </a:r>
            <a:r>
              <a:rPr lang="de-DE" sz="2800" dirty="0" err="1">
                <a:solidFill>
                  <a:schemeClr val="hlink"/>
                </a:solidFill>
              </a:rPr>
              <a:t>e</a:t>
            </a:r>
            <a:r>
              <a:rPr lang="de-DE" sz="2800" dirty="0"/>
              <a:t> führt zu Baum </a:t>
            </a:r>
            <a:r>
              <a:rPr lang="de-DE" sz="2800" dirty="0">
                <a:solidFill>
                  <a:schemeClr val="hlink"/>
                </a:solidFill>
              </a:rPr>
              <a:t>T'',</a:t>
            </a:r>
            <a:r>
              <a:rPr lang="de-DE" sz="2800" dirty="0"/>
              <a:t> der höchstens Kosten von MSB </a:t>
            </a:r>
            <a:r>
              <a:rPr lang="de-DE" sz="2800" dirty="0">
                <a:solidFill>
                  <a:schemeClr val="hlink"/>
                </a:solidFill>
              </a:rPr>
              <a:t>T'</a:t>
            </a:r>
            <a:r>
              <a:rPr lang="de-DE" sz="2800" dirty="0"/>
              <a:t> hat, also MSB ist</a:t>
            </a:r>
          </a:p>
        </p:txBody>
      </p:sp>
      <p:sp>
        <p:nvSpPr>
          <p:cNvPr id="443396" name="Oval 4"/>
          <p:cNvSpPr>
            <a:spLocks noChangeArrowheads="1"/>
          </p:cNvSpPr>
          <p:nvPr/>
        </p:nvSpPr>
        <p:spPr bwMode="auto">
          <a:xfrm>
            <a:off x="2627313" y="2852936"/>
            <a:ext cx="1368425" cy="16573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443397" name="Oval 5"/>
          <p:cNvSpPr>
            <a:spLocks noChangeArrowheads="1"/>
          </p:cNvSpPr>
          <p:nvPr/>
        </p:nvSpPr>
        <p:spPr bwMode="auto">
          <a:xfrm>
            <a:off x="4643438" y="2924373"/>
            <a:ext cx="1368425" cy="16573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43398" name="Line 6"/>
          <p:cNvSpPr>
            <a:spLocks noChangeShapeType="1"/>
          </p:cNvSpPr>
          <p:nvPr/>
        </p:nvSpPr>
        <p:spPr bwMode="auto">
          <a:xfrm>
            <a:off x="3706813" y="3572073"/>
            <a:ext cx="12255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43399" name="Oval 7"/>
          <p:cNvSpPr>
            <a:spLocks noChangeArrowheads="1"/>
          </p:cNvSpPr>
          <p:nvPr/>
        </p:nvSpPr>
        <p:spPr bwMode="auto">
          <a:xfrm>
            <a:off x="3490913" y="3429198"/>
            <a:ext cx="215900" cy="2159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43400" name="Oval 8"/>
          <p:cNvSpPr>
            <a:spLocks noChangeArrowheads="1"/>
          </p:cNvSpPr>
          <p:nvPr/>
        </p:nvSpPr>
        <p:spPr bwMode="auto">
          <a:xfrm>
            <a:off x="4932363" y="3429198"/>
            <a:ext cx="215900" cy="2159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43401" name="Text Box 9"/>
          <p:cNvSpPr txBox="1">
            <a:spLocks noChangeArrowheads="1"/>
          </p:cNvSpPr>
          <p:nvPr/>
        </p:nvSpPr>
        <p:spPr bwMode="auto">
          <a:xfrm>
            <a:off x="3419475" y="3068836"/>
            <a:ext cx="298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/>
              <a:t>s</a:t>
            </a:r>
          </a:p>
        </p:txBody>
      </p:sp>
      <p:sp>
        <p:nvSpPr>
          <p:cNvPr id="443402" name="Text Box 10"/>
          <p:cNvSpPr txBox="1">
            <a:spLocks noChangeArrowheads="1"/>
          </p:cNvSpPr>
          <p:nvPr/>
        </p:nvSpPr>
        <p:spPr bwMode="auto">
          <a:xfrm>
            <a:off x="4932363" y="3068836"/>
            <a:ext cx="2476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/>
              <a:t>t</a:t>
            </a:r>
          </a:p>
        </p:txBody>
      </p:sp>
      <p:sp>
        <p:nvSpPr>
          <p:cNvPr id="443403" name="Text Box 11"/>
          <p:cNvSpPr txBox="1">
            <a:spLocks noChangeArrowheads="1"/>
          </p:cNvSpPr>
          <p:nvPr/>
        </p:nvSpPr>
        <p:spPr bwMode="auto">
          <a:xfrm>
            <a:off x="2843213" y="3500636"/>
            <a:ext cx="4048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sz="2400"/>
              <a:t>U</a:t>
            </a:r>
          </a:p>
        </p:txBody>
      </p:sp>
      <p:sp>
        <p:nvSpPr>
          <p:cNvPr id="443404" name="Text Box 12"/>
          <p:cNvSpPr txBox="1">
            <a:spLocks noChangeArrowheads="1"/>
          </p:cNvSpPr>
          <p:nvPr/>
        </p:nvSpPr>
        <p:spPr bwMode="auto">
          <a:xfrm>
            <a:off x="5435600" y="3500636"/>
            <a:ext cx="4714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sz="2400"/>
              <a:t>W</a:t>
            </a:r>
          </a:p>
        </p:txBody>
      </p:sp>
      <p:sp>
        <p:nvSpPr>
          <p:cNvPr id="443405" name="Text Box 13"/>
          <p:cNvSpPr txBox="1">
            <a:spLocks noChangeArrowheads="1"/>
          </p:cNvSpPr>
          <p:nvPr/>
        </p:nvSpPr>
        <p:spPr bwMode="auto">
          <a:xfrm>
            <a:off x="4211638" y="3140273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/>
              <a:t>e</a:t>
            </a:r>
          </a:p>
        </p:txBody>
      </p:sp>
      <p:sp>
        <p:nvSpPr>
          <p:cNvPr id="443406" name="Freeform 14"/>
          <p:cNvSpPr>
            <a:spLocks/>
          </p:cNvSpPr>
          <p:nvPr/>
        </p:nvSpPr>
        <p:spPr bwMode="auto">
          <a:xfrm>
            <a:off x="3336925" y="3441898"/>
            <a:ext cx="2541588" cy="936625"/>
          </a:xfrm>
          <a:custGeom>
            <a:avLst/>
            <a:gdLst>
              <a:gd name="T0" fmla="*/ 143 w 1601"/>
              <a:gd name="T1" fmla="*/ 83 h 590"/>
              <a:gd name="T2" fmla="*/ 7 w 1601"/>
              <a:gd name="T3" fmla="*/ 219 h 590"/>
              <a:gd name="T4" fmla="*/ 98 w 1601"/>
              <a:gd name="T5" fmla="*/ 355 h 590"/>
              <a:gd name="T6" fmla="*/ 234 w 1601"/>
              <a:gd name="T7" fmla="*/ 536 h 590"/>
              <a:gd name="T8" fmla="*/ 1050 w 1601"/>
              <a:gd name="T9" fmla="*/ 491 h 590"/>
              <a:gd name="T10" fmla="*/ 1322 w 1601"/>
              <a:gd name="T11" fmla="*/ 582 h 590"/>
              <a:gd name="T12" fmla="*/ 1594 w 1601"/>
              <a:gd name="T13" fmla="*/ 446 h 590"/>
              <a:gd name="T14" fmla="*/ 1277 w 1601"/>
              <a:gd name="T15" fmla="*/ 264 h 590"/>
              <a:gd name="T16" fmla="*/ 1277 w 1601"/>
              <a:gd name="T17" fmla="*/ 38 h 590"/>
              <a:gd name="T18" fmla="*/ 1096 w 1601"/>
              <a:gd name="T19" fmla="*/ 38 h 5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601" h="590">
                <a:moveTo>
                  <a:pt x="143" y="83"/>
                </a:moveTo>
                <a:cubicBezTo>
                  <a:pt x="78" y="128"/>
                  <a:pt x="14" y="174"/>
                  <a:pt x="7" y="219"/>
                </a:cubicBezTo>
                <a:cubicBezTo>
                  <a:pt x="0" y="264"/>
                  <a:pt x="60" y="302"/>
                  <a:pt x="98" y="355"/>
                </a:cubicBezTo>
                <a:cubicBezTo>
                  <a:pt x="136" y="408"/>
                  <a:pt x="75" y="513"/>
                  <a:pt x="234" y="536"/>
                </a:cubicBezTo>
                <a:cubicBezTo>
                  <a:pt x="393" y="559"/>
                  <a:pt x="869" y="483"/>
                  <a:pt x="1050" y="491"/>
                </a:cubicBezTo>
                <a:cubicBezTo>
                  <a:pt x="1231" y="499"/>
                  <a:pt x="1231" y="590"/>
                  <a:pt x="1322" y="582"/>
                </a:cubicBezTo>
                <a:cubicBezTo>
                  <a:pt x="1413" y="574"/>
                  <a:pt x="1601" y="499"/>
                  <a:pt x="1594" y="446"/>
                </a:cubicBezTo>
                <a:cubicBezTo>
                  <a:pt x="1587" y="393"/>
                  <a:pt x="1330" y="332"/>
                  <a:pt x="1277" y="264"/>
                </a:cubicBezTo>
                <a:cubicBezTo>
                  <a:pt x="1224" y="196"/>
                  <a:pt x="1307" y="76"/>
                  <a:pt x="1277" y="38"/>
                </a:cubicBezTo>
                <a:cubicBezTo>
                  <a:pt x="1247" y="0"/>
                  <a:pt x="1171" y="19"/>
                  <a:pt x="1096" y="38"/>
                </a:cubicBezTo>
              </a:path>
            </a:pathLst>
          </a:custGeom>
          <a:noFill/>
          <a:ln w="28575" cmpd="sng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43407" name="Text Box 15"/>
          <p:cNvSpPr txBox="1">
            <a:spLocks noChangeArrowheads="1"/>
          </p:cNvSpPr>
          <p:nvPr/>
        </p:nvSpPr>
        <p:spPr bwMode="auto">
          <a:xfrm>
            <a:off x="4067175" y="4292798"/>
            <a:ext cx="57579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dirty="0">
                <a:solidFill>
                  <a:srgbClr val="FF0000"/>
                </a:solidFill>
              </a:rPr>
              <a:t>in T'</a:t>
            </a:r>
          </a:p>
        </p:txBody>
      </p:sp>
      <p:sp>
        <p:nvSpPr>
          <p:cNvPr id="443408" name="Text Box 16"/>
          <p:cNvSpPr txBox="1">
            <a:spLocks noChangeArrowheads="1"/>
          </p:cNvSpPr>
          <p:nvPr/>
        </p:nvSpPr>
        <p:spPr bwMode="auto">
          <a:xfrm>
            <a:off x="4211638" y="3860998"/>
            <a:ext cx="34176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dirty="0" err="1">
                <a:solidFill>
                  <a:srgbClr val="FF0000"/>
                </a:solidFill>
              </a:rPr>
              <a:t>e</a:t>
            </a:r>
            <a:r>
              <a:rPr lang="de-DE" dirty="0">
                <a:solidFill>
                  <a:srgbClr val="FF0000"/>
                </a:solidFill>
              </a:rPr>
              <a:t>'</a:t>
            </a:r>
          </a:p>
        </p:txBody>
      </p:sp>
    </p:spTree>
    <p:extLst>
      <p:ext uri="{BB962C8B-B14F-4D97-AF65-F5344CB8AC3E}">
        <p14:creationId xmlns:p14="http://schemas.microsoft.com/office/powerpoint/2010/main" val="82607978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EF42F-EA59-FC4B-96E0-805DA83D1F6F}" type="slidenum">
              <a:rPr lang="de-DE"/>
              <a:pPr/>
              <a:t>26</a:t>
            </a:fld>
            <a:endParaRPr lang="de-DE"/>
          </a:p>
        </p:txBody>
      </p:sp>
      <p:sp>
        <p:nvSpPr>
          <p:cNvPr id="444428" name="Line 12"/>
          <p:cNvSpPr>
            <a:spLocks noChangeShapeType="1"/>
          </p:cNvSpPr>
          <p:nvPr/>
        </p:nvSpPr>
        <p:spPr bwMode="auto">
          <a:xfrm flipH="1">
            <a:off x="3851275" y="2996828"/>
            <a:ext cx="1296988" cy="730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44429" name="Line 13"/>
          <p:cNvSpPr>
            <a:spLocks noChangeShapeType="1"/>
          </p:cNvSpPr>
          <p:nvPr/>
        </p:nvSpPr>
        <p:spPr bwMode="auto">
          <a:xfrm flipH="1">
            <a:off x="2987675" y="3069853"/>
            <a:ext cx="936625" cy="5032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44430" name="Line 14"/>
          <p:cNvSpPr>
            <a:spLocks noChangeShapeType="1"/>
          </p:cNvSpPr>
          <p:nvPr/>
        </p:nvSpPr>
        <p:spPr bwMode="auto">
          <a:xfrm>
            <a:off x="2916238" y="3644528"/>
            <a:ext cx="0" cy="936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44431" name="Line 15"/>
          <p:cNvSpPr>
            <a:spLocks noChangeShapeType="1"/>
          </p:cNvSpPr>
          <p:nvPr/>
        </p:nvSpPr>
        <p:spPr bwMode="auto">
          <a:xfrm>
            <a:off x="2987675" y="4654178"/>
            <a:ext cx="936625" cy="2873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44432" name="Line 16"/>
          <p:cNvSpPr>
            <a:spLocks noChangeShapeType="1"/>
          </p:cNvSpPr>
          <p:nvPr/>
        </p:nvSpPr>
        <p:spPr bwMode="auto">
          <a:xfrm>
            <a:off x="3995738" y="4941516"/>
            <a:ext cx="1296987" cy="714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44433" name="Line 17"/>
          <p:cNvSpPr>
            <a:spLocks noChangeShapeType="1"/>
          </p:cNvSpPr>
          <p:nvPr/>
        </p:nvSpPr>
        <p:spPr bwMode="auto">
          <a:xfrm flipV="1">
            <a:off x="5292725" y="4509716"/>
            <a:ext cx="863600" cy="431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44434" name="Line 18"/>
          <p:cNvSpPr>
            <a:spLocks noChangeShapeType="1"/>
          </p:cNvSpPr>
          <p:nvPr/>
        </p:nvSpPr>
        <p:spPr bwMode="auto">
          <a:xfrm flipV="1">
            <a:off x="6227763" y="3428628"/>
            <a:ext cx="73025" cy="10080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44435" name="Line 19"/>
          <p:cNvSpPr>
            <a:spLocks noChangeShapeType="1"/>
          </p:cNvSpPr>
          <p:nvPr/>
        </p:nvSpPr>
        <p:spPr bwMode="auto">
          <a:xfrm flipH="1" flipV="1">
            <a:off x="5148263" y="2996828"/>
            <a:ext cx="1079500" cy="431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44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Minimaler Spannbaum</a:t>
            </a:r>
          </a:p>
        </p:txBody>
      </p:sp>
      <p:sp>
        <p:nvSpPr>
          <p:cNvPr id="444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de-DE" dirty="0" err="1">
                <a:solidFill>
                  <a:schemeClr val="accent2"/>
                </a:solidFill>
              </a:rPr>
              <a:t>Beh</a:t>
            </a:r>
            <a:r>
              <a:rPr lang="de-DE" dirty="0">
                <a:solidFill>
                  <a:schemeClr val="accent2"/>
                </a:solidFill>
              </a:rPr>
              <a:t> 2:</a:t>
            </a:r>
            <a:r>
              <a:rPr lang="de-DE" dirty="0"/>
              <a:t> Betrachte beliebigen Kreis </a:t>
            </a:r>
            <a:r>
              <a:rPr lang="de-DE" dirty="0">
                <a:solidFill>
                  <a:schemeClr val="hlink"/>
                </a:solidFill>
              </a:rPr>
              <a:t>C</a:t>
            </a:r>
            <a:r>
              <a:rPr lang="de-DE" dirty="0"/>
              <a:t> in </a:t>
            </a:r>
            <a:r>
              <a:rPr lang="de-DE" dirty="0">
                <a:solidFill>
                  <a:schemeClr val="hlink"/>
                </a:solidFill>
              </a:rPr>
              <a:t>G</a:t>
            </a:r>
            <a:r>
              <a:rPr lang="de-DE" dirty="0"/>
              <a:t> und sei </a:t>
            </a:r>
            <a:r>
              <a:rPr lang="de-DE" dirty="0" err="1">
                <a:solidFill>
                  <a:schemeClr val="hlink"/>
                </a:solidFill>
              </a:rPr>
              <a:t>e</a:t>
            </a:r>
            <a:r>
              <a:rPr lang="de-DE" dirty="0"/>
              <a:t> Kante in </a:t>
            </a:r>
            <a:r>
              <a:rPr lang="de-DE" dirty="0">
                <a:solidFill>
                  <a:schemeClr val="hlink"/>
                </a:solidFill>
              </a:rPr>
              <a:t>C</a:t>
            </a:r>
            <a:r>
              <a:rPr lang="de-DE" dirty="0"/>
              <a:t> mit maximalen Kosten. Dann ist jeder MSB in </a:t>
            </a:r>
            <a:r>
              <a:rPr lang="de-DE" dirty="0">
                <a:solidFill>
                  <a:schemeClr val="hlink"/>
                </a:solidFill>
              </a:rPr>
              <a:t>G</a:t>
            </a:r>
            <a:r>
              <a:rPr lang="de-DE" dirty="0"/>
              <a:t> ohne </a:t>
            </a:r>
            <a:r>
              <a:rPr lang="de-DE" dirty="0" err="1">
                <a:solidFill>
                  <a:schemeClr val="hlink"/>
                </a:solidFill>
              </a:rPr>
              <a:t>e</a:t>
            </a:r>
            <a:r>
              <a:rPr lang="de-DE" dirty="0"/>
              <a:t> auch ein MSB in </a:t>
            </a:r>
            <a:r>
              <a:rPr lang="de-DE" dirty="0">
                <a:solidFill>
                  <a:schemeClr val="hlink"/>
                </a:solidFill>
              </a:rPr>
              <a:t>G</a:t>
            </a:r>
            <a:r>
              <a:rPr lang="de-DE" dirty="0"/>
              <a:t>.</a:t>
            </a:r>
          </a:p>
        </p:txBody>
      </p:sp>
      <p:sp>
        <p:nvSpPr>
          <p:cNvPr id="444420" name="Oval 4"/>
          <p:cNvSpPr>
            <a:spLocks noChangeArrowheads="1"/>
          </p:cNvSpPr>
          <p:nvPr/>
        </p:nvSpPr>
        <p:spPr bwMode="auto">
          <a:xfrm>
            <a:off x="3779838" y="2996828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44421" name="Oval 5"/>
          <p:cNvSpPr>
            <a:spLocks noChangeArrowheads="1"/>
          </p:cNvSpPr>
          <p:nvPr/>
        </p:nvSpPr>
        <p:spPr bwMode="auto">
          <a:xfrm>
            <a:off x="2843213" y="3501653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44422" name="Oval 6"/>
          <p:cNvSpPr>
            <a:spLocks noChangeArrowheads="1"/>
          </p:cNvSpPr>
          <p:nvPr/>
        </p:nvSpPr>
        <p:spPr bwMode="auto">
          <a:xfrm>
            <a:off x="2843213" y="4509716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44423" name="Oval 7"/>
          <p:cNvSpPr>
            <a:spLocks noChangeArrowheads="1"/>
          </p:cNvSpPr>
          <p:nvPr/>
        </p:nvSpPr>
        <p:spPr bwMode="auto">
          <a:xfrm>
            <a:off x="3851275" y="4797053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44424" name="Oval 8"/>
          <p:cNvSpPr>
            <a:spLocks noChangeArrowheads="1"/>
          </p:cNvSpPr>
          <p:nvPr/>
        </p:nvSpPr>
        <p:spPr bwMode="auto">
          <a:xfrm>
            <a:off x="5148263" y="4870078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44425" name="Oval 9"/>
          <p:cNvSpPr>
            <a:spLocks noChangeArrowheads="1"/>
          </p:cNvSpPr>
          <p:nvPr/>
        </p:nvSpPr>
        <p:spPr bwMode="auto">
          <a:xfrm>
            <a:off x="6084888" y="4365253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44426" name="Oval 10"/>
          <p:cNvSpPr>
            <a:spLocks noChangeArrowheads="1"/>
          </p:cNvSpPr>
          <p:nvPr/>
        </p:nvSpPr>
        <p:spPr bwMode="auto">
          <a:xfrm>
            <a:off x="6156325" y="3357191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44427" name="Oval 11"/>
          <p:cNvSpPr>
            <a:spLocks noChangeArrowheads="1"/>
          </p:cNvSpPr>
          <p:nvPr/>
        </p:nvSpPr>
        <p:spPr bwMode="auto">
          <a:xfrm>
            <a:off x="5003800" y="2925391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44436" name="Text Box 20"/>
          <p:cNvSpPr txBox="1">
            <a:spLocks noChangeArrowheads="1"/>
          </p:cNvSpPr>
          <p:nvPr/>
        </p:nvSpPr>
        <p:spPr bwMode="auto">
          <a:xfrm>
            <a:off x="3348038" y="4365253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/>
              <a:t>2</a:t>
            </a:r>
          </a:p>
        </p:txBody>
      </p:sp>
      <p:sp>
        <p:nvSpPr>
          <p:cNvPr id="444437" name="Text Box 21"/>
          <p:cNvSpPr txBox="1">
            <a:spLocks noChangeArrowheads="1"/>
          </p:cNvSpPr>
          <p:nvPr/>
        </p:nvSpPr>
        <p:spPr bwMode="auto">
          <a:xfrm>
            <a:off x="4427538" y="4581153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/>
              <a:t>5</a:t>
            </a:r>
          </a:p>
        </p:txBody>
      </p:sp>
      <p:sp>
        <p:nvSpPr>
          <p:cNvPr id="444438" name="Text Box 22"/>
          <p:cNvSpPr txBox="1">
            <a:spLocks noChangeArrowheads="1"/>
          </p:cNvSpPr>
          <p:nvPr/>
        </p:nvSpPr>
        <p:spPr bwMode="auto">
          <a:xfrm>
            <a:off x="5508625" y="4220791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/>
              <a:t>3</a:t>
            </a:r>
          </a:p>
        </p:txBody>
      </p:sp>
      <p:sp>
        <p:nvSpPr>
          <p:cNvPr id="444439" name="Text Box 23"/>
          <p:cNvSpPr txBox="1">
            <a:spLocks noChangeArrowheads="1"/>
          </p:cNvSpPr>
          <p:nvPr/>
        </p:nvSpPr>
        <p:spPr bwMode="auto">
          <a:xfrm>
            <a:off x="5867400" y="3788991"/>
            <a:ext cx="31115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de-DE"/>
              <a:t>4</a:t>
            </a:r>
          </a:p>
        </p:txBody>
      </p:sp>
      <p:sp>
        <p:nvSpPr>
          <p:cNvPr id="444440" name="Text Box 24"/>
          <p:cNvSpPr txBox="1">
            <a:spLocks noChangeArrowheads="1"/>
          </p:cNvSpPr>
          <p:nvPr/>
        </p:nvSpPr>
        <p:spPr bwMode="auto">
          <a:xfrm>
            <a:off x="5435600" y="3285753"/>
            <a:ext cx="31115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de-DE"/>
              <a:t>5</a:t>
            </a:r>
          </a:p>
        </p:txBody>
      </p:sp>
      <p:sp>
        <p:nvSpPr>
          <p:cNvPr id="444441" name="Text Box 25"/>
          <p:cNvSpPr txBox="1">
            <a:spLocks noChangeArrowheads="1"/>
          </p:cNvSpPr>
          <p:nvPr/>
        </p:nvSpPr>
        <p:spPr bwMode="auto">
          <a:xfrm>
            <a:off x="4427538" y="3141291"/>
            <a:ext cx="31115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de-DE"/>
              <a:t>1</a:t>
            </a:r>
          </a:p>
        </p:txBody>
      </p:sp>
      <p:sp>
        <p:nvSpPr>
          <p:cNvPr id="444442" name="Text Box 26"/>
          <p:cNvSpPr txBox="1">
            <a:spLocks noChangeArrowheads="1"/>
          </p:cNvSpPr>
          <p:nvPr/>
        </p:nvSpPr>
        <p:spPr bwMode="auto">
          <a:xfrm>
            <a:off x="3492500" y="3357191"/>
            <a:ext cx="31115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de-DE"/>
              <a:t>3</a:t>
            </a:r>
          </a:p>
        </p:txBody>
      </p:sp>
      <p:sp>
        <p:nvSpPr>
          <p:cNvPr id="444443" name="Text Box 27"/>
          <p:cNvSpPr txBox="1">
            <a:spLocks noChangeArrowheads="1"/>
          </p:cNvSpPr>
          <p:nvPr/>
        </p:nvSpPr>
        <p:spPr bwMode="auto">
          <a:xfrm>
            <a:off x="2987675" y="3862016"/>
            <a:ext cx="31115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de-DE"/>
              <a:t>2</a:t>
            </a:r>
          </a:p>
        </p:txBody>
      </p:sp>
      <p:sp>
        <p:nvSpPr>
          <p:cNvPr id="444444" name="Text Box 28"/>
          <p:cNvSpPr txBox="1">
            <a:spLocks noChangeArrowheads="1"/>
          </p:cNvSpPr>
          <p:nvPr/>
        </p:nvSpPr>
        <p:spPr bwMode="auto">
          <a:xfrm>
            <a:off x="5651500" y="2780928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sz="2400">
                <a:solidFill>
                  <a:srgbClr val="FF0000"/>
                </a:solidFill>
              </a:rPr>
              <a:t>e</a:t>
            </a:r>
          </a:p>
        </p:txBody>
      </p:sp>
    </p:spTree>
    <p:extLst>
      <p:ext uri="{BB962C8B-B14F-4D97-AF65-F5344CB8AC3E}">
        <p14:creationId xmlns:p14="http://schemas.microsoft.com/office/powerpoint/2010/main" val="29340352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500" fill="hold"/>
                                        <p:tgtEl>
                                          <p:spTgt spid="44443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7" dur="500" fill="hold"/>
                                        <p:tgtEl>
                                          <p:spTgt spid="44443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444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41D60-24F5-2F40-A041-F33AEA2BAA75}" type="slidenum">
              <a:rPr lang="de-DE"/>
              <a:pPr/>
              <a:t>27</a:t>
            </a:fld>
            <a:endParaRPr lang="de-DE"/>
          </a:p>
        </p:txBody>
      </p:sp>
      <p:sp>
        <p:nvSpPr>
          <p:cNvPr id="445464" name="Line 24"/>
          <p:cNvSpPr>
            <a:spLocks noChangeShapeType="1"/>
          </p:cNvSpPr>
          <p:nvPr/>
        </p:nvSpPr>
        <p:spPr bwMode="auto">
          <a:xfrm flipH="1">
            <a:off x="5940425" y="4652963"/>
            <a:ext cx="649288" cy="3603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45465" name="Line 25"/>
          <p:cNvSpPr>
            <a:spLocks noChangeShapeType="1"/>
          </p:cNvSpPr>
          <p:nvPr/>
        </p:nvSpPr>
        <p:spPr bwMode="auto">
          <a:xfrm>
            <a:off x="5868988" y="5084763"/>
            <a:ext cx="287337" cy="5762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45466" name="Line 26"/>
          <p:cNvSpPr>
            <a:spLocks noChangeShapeType="1"/>
          </p:cNvSpPr>
          <p:nvPr/>
        </p:nvSpPr>
        <p:spPr bwMode="auto">
          <a:xfrm>
            <a:off x="6229350" y="5732463"/>
            <a:ext cx="792163" cy="215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45467" name="Line 27"/>
          <p:cNvSpPr>
            <a:spLocks noChangeShapeType="1"/>
          </p:cNvSpPr>
          <p:nvPr/>
        </p:nvSpPr>
        <p:spPr bwMode="auto">
          <a:xfrm flipV="1">
            <a:off x="7021513" y="5661025"/>
            <a:ext cx="935037" cy="2873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45468" name="Line 28"/>
          <p:cNvSpPr>
            <a:spLocks noChangeShapeType="1"/>
          </p:cNvSpPr>
          <p:nvPr/>
        </p:nvSpPr>
        <p:spPr bwMode="auto">
          <a:xfrm flipV="1">
            <a:off x="8029575" y="4940300"/>
            <a:ext cx="215900" cy="6492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45469" name="Line 29"/>
          <p:cNvSpPr>
            <a:spLocks noChangeShapeType="1"/>
          </p:cNvSpPr>
          <p:nvPr/>
        </p:nvSpPr>
        <p:spPr bwMode="auto">
          <a:xfrm flipH="1" flipV="1">
            <a:off x="7597775" y="4652963"/>
            <a:ext cx="574675" cy="2873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45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Minimaler Spannbaum</a:t>
            </a:r>
          </a:p>
        </p:txBody>
      </p:sp>
      <p:sp>
        <p:nvSpPr>
          <p:cNvPr id="445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de-DE" sz="2800" dirty="0">
                <a:solidFill>
                  <a:schemeClr val="accent2"/>
                </a:solidFill>
              </a:rPr>
              <a:t>Beweis von </a:t>
            </a:r>
            <a:r>
              <a:rPr lang="de-DE" sz="2800" dirty="0" err="1">
                <a:solidFill>
                  <a:schemeClr val="accent2"/>
                </a:solidFill>
              </a:rPr>
              <a:t>Beh</a:t>
            </a:r>
            <a:r>
              <a:rPr lang="de-DE" sz="2800" dirty="0">
                <a:solidFill>
                  <a:schemeClr val="accent2"/>
                </a:solidFill>
              </a:rPr>
              <a:t> 2:</a:t>
            </a:r>
          </a:p>
          <a:p>
            <a:r>
              <a:rPr lang="de-DE" sz="2800" dirty="0"/>
              <a:t>Betrachte beliebigen MSB </a:t>
            </a:r>
            <a:r>
              <a:rPr lang="de-DE" sz="2800" dirty="0">
                <a:solidFill>
                  <a:schemeClr val="hlink"/>
                </a:solidFill>
              </a:rPr>
              <a:t>T</a:t>
            </a:r>
            <a:r>
              <a:rPr lang="de-DE" sz="2800" dirty="0"/>
              <a:t> in </a:t>
            </a:r>
            <a:r>
              <a:rPr lang="de-DE" sz="2800" dirty="0">
                <a:solidFill>
                  <a:schemeClr val="hlink"/>
                </a:solidFill>
              </a:rPr>
              <a:t>G</a:t>
            </a:r>
          </a:p>
          <a:p>
            <a:r>
              <a:rPr lang="de-DE" sz="2800" dirty="0"/>
              <a:t>Angenommen, </a:t>
            </a:r>
            <a:r>
              <a:rPr lang="de-DE" sz="2800" dirty="0">
                <a:solidFill>
                  <a:schemeClr val="hlink"/>
                </a:solidFill>
              </a:rPr>
              <a:t>T</a:t>
            </a:r>
            <a:r>
              <a:rPr lang="de-DE" sz="2800" dirty="0"/>
              <a:t> enthalte </a:t>
            </a:r>
            <a:r>
              <a:rPr lang="de-DE" sz="2800" dirty="0" err="1">
                <a:solidFill>
                  <a:schemeClr val="hlink"/>
                </a:solidFill>
              </a:rPr>
              <a:t>e</a:t>
            </a:r>
            <a:endParaRPr lang="de-DE" sz="2800" dirty="0">
              <a:solidFill>
                <a:schemeClr val="hlink"/>
              </a:solidFill>
            </a:endParaRPr>
          </a:p>
          <a:p>
            <a:endParaRPr lang="de-DE" sz="2800" dirty="0"/>
          </a:p>
          <a:p>
            <a:endParaRPr lang="de-DE" sz="2800" dirty="0"/>
          </a:p>
          <a:p>
            <a:endParaRPr lang="de-DE" sz="2800" dirty="0"/>
          </a:p>
          <a:p>
            <a:r>
              <a:rPr lang="de-DE" sz="2800" dirty="0"/>
              <a:t>  : zu </a:t>
            </a:r>
            <a:r>
              <a:rPr lang="de-DE" sz="2800" dirty="0" err="1">
                <a:solidFill>
                  <a:schemeClr val="hlink"/>
                </a:solidFill>
              </a:rPr>
              <a:t>T</a:t>
            </a:r>
            <a:r>
              <a:rPr lang="de-DE" sz="2800" baseline="-25000" dirty="0" err="1">
                <a:solidFill>
                  <a:schemeClr val="hlink"/>
                </a:solidFill>
              </a:rPr>
              <a:t>v</a:t>
            </a:r>
            <a:r>
              <a:rPr lang="de-DE" sz="2800" dirty="0"/>
              <a:t>,    : zu </a:t>
            </a:r>
            <a:r>
              <a:rPr lang="de-DE" sz="2800" dirty="0" err="1">
                <a:solidFill>
                  <a:schemeClr val="hlink"/>
                </a:solidFill>
              </a:rPr>
              <a:t>T</a:t>
            </a:r>
            <a:r>
              <a:rPr lang="de-DE" sz="2800" baseline="-25000" dirty="0" err="1">
                <a:solidFill>
                  <a:schemeClr val="hlink"/>
                </a:solidFill>
              </a:rPr>
              <a:t>w</a:t>
            </a:r>
            <a:br>
              <a:rPr lang="de-DE" sz="2800" dirty="0"/>
            </a:br>
            <a:r>
              <a:rPr lang="de-DE" sz="2800" dirty="0"/>
              <a:t>- es gibt </a:t>
            </a:r>
            <a:r>
              <a:rPr lang="de-DE" sz="2800" dirty="0" err="1">
                <a:solidFill>
                  <a:schemeClr val="hlink"/>
                </a:solidFill>
              </a:rPr>
              <a:t>e</a:t>
            </a:r>
            <a:r>
              <a:rPr lang="de-DE" sz="2800" dirty="0">
                <a:solidFill>
                  <a:schemeClr val="hlink"/>
                </a:solidFill>
              </a:rPr>
              <a:t>'</a:t>
            </a:r>
            <a:r>
              <a:rPr lang="de-DE" sz="2800" dirty="0"/>
              <a:t> von </a:t>
            </a:r>
            <a:r>
              <a:rPr lang="de-DE" sz="2800" dirty="0" err="1">
                <a:solidFill>
                  <a:schemeClr val="hlink"/>
                </a:solidFill>
              </a:rPr>
              <a:t>T</a:t>
            </a:r>
            <a:r>
              <a:rPr lang="de-DE" sz="2800" baseline="-25000" dirty="0" err="1">
                <a:solidFill>
                  <a:schemeClr val="hlink"/>
                </a:solidFill>
              </a:rPr>
              <a:t>v</a:t>
            </a:r>
            <a:r>
              <a:rPr lang="de-DE" sz="2800" dirty="0"/>
              <a:t> nach </a:t>
            </a:r>
            <a:r>
              <a:rPr lang="de-DE" sz="2800" dirty="0" err="1">
                <a:solidFill>
                  <a:schemeClr val="hlink"/>
                </a:solidFill>
              </a:rPr>
              <a:t>T</a:t>
            </a:r>
            <a:r>
              <a:rPr lang="de-DE" sz="2800" baseline="-25000" dirty="0" err="1">
                <a:solidFill>
                  <a:schemeClr val="hlink"/>
                </a:solidFill>
              </a:rPr>
              <a:t>w</a:t>
            </a:r>
            <a:br>
              <a:rPr lang="de-DE" sz="2800" dirty="0"/>
            </a:br>
            <a:r>
              <a:rPr lang="de-DE" sz="2800" dirty="0"/>
              <a:t>- Ersetzung </a:t>
            </a:r>
            <a:r>
              <a:rPr lang="de-DE" sz="2800" dirty="0" err="1">
                <a:solidFill>
                  <a:schemeClr val="hlink"/>
                </a:solidFill>
              </a:rPr>
              <a:t>e</a:t>
            </a:r>
            <a:r>
              <a:rPr lang="de-DE" sz="2800" dirty="0">
                <a:solidFill>
                  <a:schemeClr val="hlink"/>
                </a:solidFill>
              </a:rPr>
              <a:t> </a:t>
            </a:r>
            <a:r>
              <a:rPr lang="en-US" sz="2800" dirty="0">
                <a:solidFill>
                  <a:schemeClr val="hlink"/>
                </a:solidFill>
                <a:latin typeface="cmsy10" charset="0"/>
              </a:rPr>
              <a:t>⟶</a:t>
            </a:r>
            <a:r>
              <a:rPr lang="de-DE" sz="2800" dirty="0">
                <a:solidFill>
                  <a:schemeClr val="hlink"/>
                </a:solidFill>
              </a:rPr>
              <a:t> </a:t>
            </a:r>
            <a:r>
              <a:rPr lang="de-DE" sz="2800" dirty="0" err="1">
                <a:solidFill>
                  <a:schemeClr val="hlink"/>
                </a:solidFill>
              </a:rPr>
              <a:t>e</a:t>
            </a:r>
            <a:r>
              <a:rPr lang="de-DE" sz="2800" dirty="0">
                <a:solidFill>
                  <a:schemeClr val="hlink"/>
                </a:solidFill>
              </a:rPr>
              <a:t>'</a:t>
            </a:r>
            <a:r>
              <a:rPr lang="de-DE" sz="2800" dirty="0"/>
              <a:t> ergibt                                                     MSB </a:t>
            </a:r>
            <a:r>
              <a:rPr lang="de-DE" sz="2800" dirty="0">
                <a:solidFill>
                  <a:schemeClr val="hlink"/>
                </a:solidFill>
              </a:rPr>
              <a:t>T' </a:t>
            </a:r>
            <a:r>
              <a:rPr lang="de-DE" sz="2800" dirty="0"/>
              <a:t>ohne</a:t>
            </a:r>
            <a:r>
              <a:rPr lang="de-DE" sz="2800" dirty="0">
                <a:solidFill>
                  <a:schemeClr val="hlink"/>
                </a:solidFill>
              </a:rPr>
              <a:t> </a:t>
            </a:r>
            <a:r>
              <a:rPr lang="de-DE" sz="2800" dirty="0" err="1">
                <a:solidFill>
                  <a:schemeClr val="hlink"/>
                </a:solidFill>
              </a:rPr>
              <a:t>e</a:t>
            </a:r>
            <a:endParaRPr lang="de-DE" sz="2800" dirty="0">
              <a:solidFill>
                <a:schemeClr val="hlink"/>
              </a:solidFill>
            </a:endParaRPr>
          </a:p>
        </p:txBody>
      </p:sp>
      <p:sp>
        <p:nvSpPr>
          <p:cNvPr id="445444" name="Oval 4"/>
          <p:cNvSpPr>
            <a:spLocks noChangeArrowheads="1"/>
          </p:cNvSpPr>
          <p:nvPr/>
        </p:nvSpPr>
        <p:spPr bwMode="auto">
          <a:xfrm>
            <a:off x="3636963" y="3500760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45445" name="Oval 5"/>
          <p:cNvSpPr>
            <a:spLocks noChangeArrowheads="1"/>
          </p:cNvSpPr>
          <p:nvPr/>
        </p:nvSpPr>
        <p:spPr bwMode="auto">
          <a:xfrm>
            <a:off x="4716463" y="3500760"/>
            <a:ext cx="215900" cy="2159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45446" name="Line 6"/>
          <p:cNvSpPr>
            <a:spLocks noChangeShapeType="1"/>
          </p:cNvSpPr>
          <p:nvPr/>
        </p:nvSpPr>
        <p:spPr bwMode="auto">
          <a:xfrm>
            <a:off x="3852863" y="3645222"/>
            <a:ext cx="863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45447" name="Text Box 7"/>
          <p:cNvSpPr txBox="1">
            <a:spLocks noChangeArrowheads="1"/>
          </p:cNvSpPr>
          <p:nvPr/>
        </p:nvSpPr>
        <p:spPr bwMode="auto">
          <a:xfrm>
            <a:off x="4141788" y="3284860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/>
              <a:t>e</a:t>
            </a:r>
          </a:p>
        </p:txBody>
      </p:sp>
      <p:sp>
        <p:nvSpPr>
          <p:cNvPr id="445448" name="AutoShape 8"/>
          <p:cNvSpPr>
            <a:spLocks noChangeArrowheads="1"/>
          </p:cNvSpPr>
          <p:nvPr/>
        </p:nvSpPr>
        <p:spPr bwMode="auto">
          <a:xfrm rot="5400000">
            <a:off x="2628900" y="3140398"/>
            <a:ext cx="1057275" cy="914400"/>
          </a:xfrm>
          <a:prstGeom prst="triangle">
            <a:avLst>
              <a:gd name="adj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45449" name="AutoShape 9"/>
          <p:cNvSpPr>
            <a:spLocks noChangeArrowheads="1"/>
          </p:cNvSpPr>
          <p:nvPr/>
        </p:nvSpPr>
        <p:spPr bwMode="auto">
          <a:xfrm rot="16200000" flipH="1">
            <a:off x="4862512" y="3140398"/>
            <a:ext cx="1057275" cy="914400"/>
          </a:xfrm>
          <a:prstGeom prst="triangle">
            <a:avLst>
              <a:gd name="adj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45450" name="Text Box 10"/>
          <p:cNvSpPr txBox="1">
            <a:spLocks noChangeArrowheads="1"/>
          </p:cNvSpPr>
          <p:nvPr/>
        </p:nvSpPr>
        <p:spPr bwMode="auto">
          <a:xfrm>
            <a:off x="2825750" y="3376935"/>
            <a:ext cx="4000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/>
              <a:t>T</a:t>
            </a:r>
            <a:r>
              <a:rPr lang="de-DE" baseline="-25000"/>
              <a:t>v</a:t>
            </a:r>
          </a:p>
        </p:txBody>
      </p:sp>
      <p:sp>
        <p:nvSpPr>
          <p:cNvPr id="445451" name="Text Box 11"/>
          <p:cNvSpPr txBox="1">
            <a:spLocks noChangeArrowheads="1"/>
          </p:cNvSpPr>
          <p:nvPr/>
        </p:nvSpPr>
        <p:spPr bwMode="auto">
          <a:xfrm>
            <a:off x="3616325" y="3089597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/>
              <a:t>v</a:t>
            </a:r>
          </a:p>
        </p:txBody>
      </p:sp>
      <p:sp>
        <p:nvSpPr>
          <p:cNvPr id="445452" name="Text Box 12"/>
          <p:cNvSpPr txBox="1">
            <a:spLocks noChangeArrowheads="1"/>
          </p:cNvSpPr>
          <p:nvPr/>
        </p:nvSpPr>
        <p:spPr bwMode="auto">
          <a:xfrm>
            <a:off x="4716463" y="3068960"/>
            <a:ext cx="349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/>
              <a:t>w</a:t>
            </a:r>
          </a:p>
        </p:txBody>
      </p:sp>
      <p:sp>
        <p:nvSpPr>
          <p:cNvPr id="445453" name="Text Box 13"/>
          <p:cNvSpPr txBox="1">
            <a:spLocks noChangeArrowheads="1"/>
          </p:cNvSpPr>
          <p:nvPr/>
        </p:nvSpPr>
        <p:spPr bwMode="auto">
          <a:xfrm>
            <a:off x="5365750" y="3357885"/>
            <a:ext cx="43338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/>
              <a:t>T</a:t>
            </a:r>
            <a:r>
              <a:rPr lang="de-DE" baseline="-25000"/>
              <a:t>w</a:t>
            </a:r>
          </a:p>
        </p:txBody>
      </p:sp>
      <p:sp>
        <p:nvSpPr>
          <p:cNvPr id="445454" name="Oval 14"/>
          <p:cNvSpPr>
            <a:spLocks noChangeArrowheads="1"/>
          </p:cNvSpPr>
          <p:nvPr/>
        </p:nvSpPr>
        <p:spPr bwMode="auto">
          <a:xfrm>
            <a:off x="6445250" y="4508500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45455" name="Oval 15"/>
          <p:cNvSpPr>
            <a:spLocks noChangeArrowheads="1"/>
          </p:cNvSpPr>
          <p:nvPr/>
        </p:nvSpPr>
        <p:spPr bwMode="auto">
          <a:xfrm>
            <a:off x="7524750" y="4508500"/>
            <a:ext cx="215900" cy="2159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45456" name="Line 16"/>
          <p:cNvSpPr>
            <a:spLocks noChangeShapeType="1"/>
          </p:cNvSpPr>
          <p:nvPr/>
        </p:nvSpPr>
        <p:spPr bwMode="auto">
          <a:xfrm>
            <a:off x="6661150" y="4652963"/>
            <a:ext cx="863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45457" name="Text Box 17"/>
          <p:cNvSpPr txBox="1">
            <a:spLocks noChangeArrowheads="1"/>
          </p:cNvSpPr>
          <p:nvPr/>
        </p:nvSpPr>
        <p:spPr bwMode="auto">
          <a:xfrm>
            <a:off x="6948488" y="4221163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/>
              <a:t>e</a:t>
            </a:r>
          </a:p>
        </p:txBody>
      </p:sp>
      <p:sp>
        <p:nvSpPr>
          <p:cNvPr id="445458" name="Oval 18"/>
          <p:cNvSpPr>
            <a:spLocks noChangeArrowheads="1"/>
          </p:cNvSpPr>
          <p:nvPr/>
        </p:nvSpPr>
        <p:spPr bwMode="auto">
          <a:xfrm>
            <a:off x="5797550" y="4940300"/>
            <a:ext cx="215900" cy="2159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45459" name="Oval 19"/>
          <p:cNvSpPr>
            <a:spLocks noChangeArrowheads="1"/>
          </p:cNvSpPr>
          <p:nvPr/>
        </p:nvSpPr>
        <p:spPr bwMode="auto">
          <a:xfrm>
            <a:off x="6084888" y="5589588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45460" name="Oval 20"/>
          <p:cNvSpPr>
            <a:spLocks noChangeArrowheads="1"/>
          </p:cNvSpPr>
          <p:nvPr/>
        </p:nvSpPr>
        <p:spPr bwMode="auto">
          <a:xfrm>
            <a:off x="6948488" y="5876925"/>
            <a:ext cx="215900" cy="2159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45461" name="Oval 21"/>
          <p:cNvSpPr>
            <a:spLocks noChangeArrowheads="1"/>
          </p:cNvSpPr>
          <p:nvPr/>
        </p:nvSpPr>
        <p:spPr bwMode="auto">
          <a:xfrm>
            <a:off x="7885113" y="5516563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45462" name="Oval 22"/>
          <p:cNvSpPr>
            <a:spLocks noChangeArrowheads="1"/>
          </p:cNvSpPr>
          <p:nvPr/>
        </p:nvSpPr>
        <p:spPr bwMode="auto">
          <a:xfrm>
            <a:off x="8101013" y="4868863"/>
            <a:ext cx="215900" cy="2159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45463" name="Text Box 23"/>
          <p:cNvSpPr txBox="1">
            <a:spLocks noChangeArrowheads="1"/>
          </p:cNvSpPr>
          <p:nvPr/>
        </p:nvSpPr>
        <p:spPr bwMode="auto">
          <a:xfrm>
            <a:off x="6877050" y="4940300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sz="2400"/>
              <a:t>C</a:t>
            </a:r>
          </a:p>
        </p:txBody>
      </p:sp>
      <p:sp>
        <p:nvSpPr>
          <p:cNvPr id="445470" name="Oval 30"/>
          <p:cNvSpPr>
            <a:spLocks noChangeArrowheads="1"/>
          </p:cNvSpPr>
          <p:nvPr/>
        </p:nvSpPr>
        <p:spPr bwMode="auto">
          <a:xfrm>
            <a:off x="754981" y="4437112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45471" name="Oval 31"/>
          <p:cNvSpPr>
            <a:spLocks noChangeArrowheads="1"/>
          </p:cNvSpPr>
          <p:nvPr/>
        </p:nvSpPr>
        <p:spPr bwMode="auto">
          <a:xfrm>
            <a:off x="2030824" y="4437112"/>
            <a:ext cx="215900" cy="2159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45472" name="Text Box 32"/>
          <p:cNvSpPr txBox="1">
            <a:spLocks noChangeArrowheads="1"/>
          </p:cNvSpPr>
          <p:nvPr/>
        </p:nvSpPr>
        <p:spPr bwMode="auto">
          <a:xfrm>
            <a:off x="6300788" y="5876925"/>
            <a:ext cx="34336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dirty="0" err="1"/>
              <a:t>e</a:t>
            </a:r>
            <a:r>
              <a:rPr lang="de-DE" dirty="0"/>
              <a:t>'</a:t>
            </a:r>
          </a:p>
        </p:txBody>
      </p:sp>
      <p:sp>
        <p:nvSpPr>
          <p:cNvPr id="445473" name="Text Box 33"/>
          <p:cNvSpPr txBox="1">
            <a:spLocks noChangeArrowheads="1"/>
          </p:cNvSpPr>
          <p:nvPr/>
        </p:nvSpPr>
        <p:spPr bwMode="auto">
          <a:xfrm>
            <a:off x="6208713" y="3230885"/>
            <a:ext cx="23193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>
                <a:solidFill>
                  <a:schemeClr val="hlink"/>
                </a:solidFill>
              </a:rPr>
              <a:t>e</a:t>
            </a:r>
            <a:r>
              <a:rPr lang="en-US" sz="2400"/>
              <a:t> maximal für </a:t>
            </a:r>
            <a:r>
              <a:rPr lang="en-US" sz="2400">
                <a:solidFill>
                  <a:schemeClr val="hlink"/>
                </a:solidFill>
              </a:rPr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384329718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CF1DA-2A8E-8B4B-9338-2993A0CB45BB}" type="slidenum">
              <a:rPr lang="de-DE"/>
              <a:pPr/>
              <a:t>28</a:t>
            </a:fld>
            <a:endParaRPr lang="de-DE"/>
          </a:p>
        </p:txBody>
      </p:sp>
      <p:sp>
        <p:nvSpPr>
          <p:cNvPr id="446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Minimaler Spannbaum</a:t>
            </a:r>
          </a:p>
        </p:txBody>
      </p:sp>
      <p:sp>
        <p:nvSpPr>
          <p:cNvPr id="446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de-DE" dirty="0">
                <a:solidFill>
                  <a:schemeClr val="accent2"/>
                </a:solidFill>
              </a:rPr>
              <a:t>Regel aus </a:t>
            </a:r>
            <a:r>
              <a:rPr lang="de-DE" dirty="0" err="1">
                <a:solidFill>
                  <a:schemeClr val="accent2"/>
                </a:solidFill>
              </a:rPr>
              <a:t>Beh</a:t>
            </a:r>
            <a:r>
              <a:rPr lang="de-DE" dirty="0">
                <a:solidFill>
                  <a:schemeClr val="accent2"/>
                </a:solidFill>
              </a:rPr>
              <a:t> 1:</a:t>
            </a:r>
            <a:br>
              <a:rPr lang="de-DE" dirty="0">
                <a:solidFill>
                  <a:schemeClr val="accent2"/>
                </a:solidFill>
              </a:rPr>
            </a:br>
            <a:r>
              <a:rPr lang="de-DE" dirty="0"/>
              <a:t>Wähle wiederholt Kante mit minimalen Kosten, die verschiedene ZHKs verbindet, bis eine ZHK übrig </a:t>
            </a:r>
          </a:p>
        </p:txBody>
      </p:sp>
      <p:sp>
        <p:nvSpPr>
          <p:cNvPr id="446468" name="Oval 4"/>
          <p:cNvSpPr>
            <a:spLocks noChangeArrowheads="1"/>
          </p:cNvSpPr>
          <p:nvPr/>
        </p:nvSpPr>
        <p:spPr bwMode="auto">
          <a:xfrm>
            <a:off x="2987675" y="3442347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46469" name="Oval 5"/>
          <p:cNvSpPr>
            <a:spLocks noChangeArrowheads="1"/>
          </p:cNvSpPr>
          <p:nvPr/>
        </p:nvSpPr>
        <p:spPr bwMode="auto">
          <a:xfrm>
            <a:off x="4787900" y="3226447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46470" name="Oval 6"/>
          <p:cNvSpPr>
            <a:spLocks noChangeArrowheads="1"/>
          </p:cNvSpPr>
          <p:nvPr/>
        </p:nvSpPr>
        <p:spPr bwMode="auto">
          <a:xfrm>
            <a:off x="5435600" y="5602934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46471" name="Oval 7"/>
          <p:cNvSpPr>
            <a:spLocks noChangeArrowheads="1"/>
          </p:cNvSpPr>
          <p:nvPr/>
        </p:nvSpPr>
        <p:spPr bwMode="auto">
          <a:xfrm>
            <a:off x="6443663" y="3658247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46472" name="Oval 8"/>
          <p:cNvSpPr>
            <a:spLocks noChangeArrowheads="1"/>
          </p:cNvSpPr>
          <p:nvPr/>
        </p:nvSpPr>
        <p:spPr bwMode="auto">
          <a:xfrm>
            <a:off x="6948488" y="4953647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46473" name="Line 9"/>
          <p:cNvSpPr>
            <a:spLocks noChangeShapeType="1"/>
          </p:cNvSpPr>
          <p:nvPr/>
        </p:nvSpPr>
        <p:spPr bwMode="auto">
          <a:xfrm>
            <a:off x="2411413" y="4810772"/>
            <a:ext cx="936625" cy="6477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46474" name="Line 10"/>
          <p:cNvSpPr>
            <a:spLocks noChangeShapeType="1"/>
          </p:cNvSpPr>
          <p:nvPr/>
        </p:nvSpPr>
        <p:spPr bwMode="auto">
          <a:xfrm flipV="1">
            <a:off x="3490913" y="4810772"/>
            <a:ext cx="1079500" cy="6477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46475" name="Line 11"/>
          <p:cNvSpPr>
            <a:spLocks noChangeShapeType="1"/>
          </p:cNvSpPr>
          <p:nvPr/>
        </p:nvSpPr>
        <p:spPr bwMode="auto">
          <a:xfrm flipV="1">
            <a:off x="2411413" y="3658247"/>
            <a:ext cx="576262" cy="10080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46476" name="Line 12"/>
          <p:cNvSpPr>
            <a:spLocks noChangeShapeType="1"/>
          </p:cNvSpPr>
          <p:nvPr/>
        </p:nvSpPr>
        <p:spPr bwMode="auto">
          <a:xfrm>
            <a:off x="3130550" y="3658247"/>
            <a:ext cx="288925" cy="17287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46477" name="Line 13"/>
          <p:cNvSpPr>
            <a:spLocks noChangeShapeType="1"/>
          </p:cNvSpPr>
          <p:nvPr/>
        </p:nvSpPr>
        <p:spPr bwMode="auto">
          <a:xfrm flipV="1">
            <a:off x="3203575" y="3297884"/>
            <a:ext cx="1582738" cy="215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46478" name="Line 14"/>
          <p:cNvSpPr>
            <a:spLocks noChangeShapeType="1"/>
          </p:cNvSpPr>
          <p:nvPr/>
        </p:nvSpPr>
        <p:spPr bwMode="auto">
          <a:xfrm flipH="1" flipV="1">
            <a:off x="5003800" y="3370909"/>
            <a:ext cx="1439863" cy="3587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46479" name="Line 15"/>
          <p:cNvSpPr>
            <a:spLocks noChangeShapeType="1"/>
          </p:cNvSpPr>
          <p:nvPr/>
        </p:nvSpPr>
        <p:spPr bwMode="auto">
          <a:xfrm flipV="1">
            <a:off x="5651500" y="5098109"/>
            <a:ext cx="1295400" cy="5762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46480" name="Line 16"/>
          <p:cNvSpPr>
            <a:spLocks noChangeShapeType="1"/>
          </p:cNvSpPr>
          <p:nvPr/>
        </p:nvSpPr>
        <p:spPr bwMode="auto">
          <a:xfrm>
            <a:off x="6588125" y="3874147"/>
            <a:ext cx="431800" cy="10795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46481" name="Line 17"/>
          <p:cNvSpPr>
            <a:spLocks noChangeShapeType="1"/>
          </p:cNvSpPr>
          <p:nvPr/>
        </p:nvSpPr>
        <p:spPr bwMode="auto">
          <a:xfrm flipH="1">
            <a:off x="4643438" y="3442347"/>
            <a:ext cx="215900" cy="12239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46482" name="Line 18"/>
          <p:cNvSpPr>
            <a:spLocks noChangeShapeType="1"/>
          </p:cNvSpPr>
          <p:nvPr/>
        </p:nvSpPr>
        <p:spPr bwMode="auto">
          <a:xfrm flipV="1">
            <a:off x="4714875" y="3874147"/>
            <a:ext cx="1728788" cy="8651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46483" name="Line 19"/>
          <p:cNvSpPr>
            <a:spLocks noChangeShapeType="1"/>
          </p:cNvSpPr>
          <p:nvPr/>
        </p:nvSpPr>
        <p:spPr bwMode="auto">
          <a:xfrm>
            <a:off x="3562350" y="5529909"/>
            <a:ext cx="1873250" cy="2174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46484" name="Oval 20"/>
          <p:cNvSpPr>
            <a:spLocks noChangeArrowheads="1"/>
          </p:cNvSpPr>
          <p:nvPr/>
        </p:nvSpPr>
        <p:spPr bwMode="auto">
          <a:xfrm>
            <a:off x="4498975" y="4666309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46485" name="Oval 21"/>
          <p:cNvSpPr>
            <a:spLocks noChangeArrowheads="1"/>
          </p:cNvSpPr>
          <p:nvPr/>
        </p:nvSpPr>
        <p:spPr bwMode="auto">
          <a:xfrm>
            <a:off x="2266950" y="4666309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46486" name="Oval 22"/>
          <p:cNvSpPr>
            <a:spLocks noChangeArrowheads="1"/>
          </p:cNvSpPr>
          <p:nvPr/>
        </p:nvSpPr>
        <p:spPr bwMode="auto">
          <a:xfrm>
            <a:off x="3348038" y="5387034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46487" name="Text Box 23"/>
          <p:cNvSpPr txBox="1">
            <a:spLocks noChangeArrowheads="1"/>
          </p:cNvSpPr>
          <p:nvPr/>
        </p:nvSpPr>
        <p:spPr bwMode="auto">
          <a:xfrm>
            <a:off x="2338388" y="3874147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/>
              <a:t>2</a:t>
            </a:r>
          </a:p>
        </p:txBody>
      </p:sp>
      <p:sp>
        <p:nvSpPr>
          <p:cNvPr id="446488" name="Text Box 24"/>
          <p:cNvSpPr txBox="1">
            <a:spLocks noChangeArrowheads="1"/>
          </p:cNvSpPr>
          <p:nvPr/>
        </p:nvSpPr>
        <p:spPr bwMode="auto">
          <a:xfrm>
            <a:off x="2554288" y="5171134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/>
              <a:t>1</a:t>
            </a:r>
          </a:p>
        </p:txBody>
      </p:sp>
      <p:sp>
        <p:nvSpPr>
          <p:cNvPr id="446489" name="Text Box 25"/>
          <p:cNvSpPr txBox="1">
            <a:spLocks noChangeArrowheads="1"/>
          </p:cNvSpPr>
          <p:nvPr/>
        </p:nvSpPr>
        <p:spPr bwMode="auto">
          <a:xfrm>
            <a:off x="5651500" y="3155009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/>
              <a:t>1</a:t>
            </a:r>
          </a:p>
        </p:txBody>
      </p:sp>
      <p:sp>
        <p:nvSpPr>
          <p:cNvPr id="446490" name="Text Box 26"/>
          <p:cNvSpPr txBox="1">
            <a:spLocks noChangeArrowheads="1"/>
          </p:cNvSpPr>
          <p:nvPr/>
        </p:nvSpPr>
        <p:spPr bwMode="auto">
          <a:xfrm>
            <a:off x="4786313" y="3874147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/>
              <a:t>3</a:t>
            </a:r>
          </a:p>
        </p:txBody>
      </p:sp>
      <p:sp>
        <p:nvSpPr>
          <p:cNvPr id="446491" name="Text Box 27"/>
          <p:cNvSpPr txBox="1">
            <a:spLocks noChangeArrowheads="1"/>
          </p:cNvSpPr>
          <p:nvPr/>
        </p:nvSpPr>
        <p:spPr bwMode="auto">
          <a:xfrm>
            <a:off x="3778250" y="3442347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/>
              <a:t>3</a:t>
            </a:r>
          </a:p>
        </p:txBody>
      </p:sp>
      <p:sp>
        <p:nvSpPr>
          <p:cNvPr id="446492" name="Text Box 28"/>
          <p:cNvSpPr txBox="1">
            <a:spLocks noChangeArrowheads="1"/>
          </p:cNvSpPr>
          <p:nvPr/>
        </p:nvSpPr>
        <p:spPr bwMode="auto">
          <a:xfrm>
            <a:off x="3275013" y="4234509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/>
              <a:t>2</a:t>
            </a:r>
          </a:p>
        </p:txBody>
      </p:sp>
      <p:sp>
        <p:nvSpPr>
          <p:cNvPr id="446493" name="Text Box 29"/>
          <p:cNvSpPr txBox="1">
            <a:spLocks noChangeArrowheads="1"/>
          </p:cNvSpPr>
          <p:nvPr/>
        </p:nvSpPr>
        <p:spPr bwMode="auto">
          <a:xfrm>
            <a:off x="3851275" y="4666309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/>
              <a:t>2</a:t>
            </a:r>
          </a:p>
        </p:txBody>
      </p:sp>
      <p:sp>
        <p:nvSpPr>
          <p:cNvPr id="446494" name="Text Box 30"/>
          <p:cNvSpPr txBox="1">
            <a:spLocks noChangeArrowheads="1"/>
          </p:cNvSpPr>
          <p:nvPr/>
        </p:nvSpPr>
        <p:spPr bwMode="auto">
          <a:xfrm>
            <a:off x="4570413" y="5242572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/>
              <a:t>4</a:t>
            </a:r>
          </a:p>
        </p:txBody>
      </p:sp>
      <p:sp>
        <p:nvSpPr>
          <p:cNvPr id="446495" name="Text Box 31"/>
          <p:cNvSpPr txBox="1">
            <a:spLocks noChangeArrowheads="1"/>
          </p:cNvSpPr>
          <p:nvPr/>
        </p:nvSpPr>
        <p:spPr bwMode="auto">
          <a:xfrm>
            <a:off x="6010275" y="5026672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/>
              <a:t>3</a:t>
            </a:r>
          </a:p>
        </p:txBody>
      </p:sp>
      <p:sp>
        <p:nvSpPr>
          <p:cNvPr id="446496" name="Text Box 32"/>
          <p:cNvSpPr txBox="1">
            <a:spLocks noChangeArrowheads="1"/>
          </p:cNvSpPr>
          <p:nvPr/>
        </p:nvSpPr>
        <p:spPr bwMode="auto">
          <a:xfrm>
            <a:off x="6875463" y="4163072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/>
              <a:t>2</a:t>
            </a:r>
          </a:p>
        </p:txBody>
      </p:sp>
      <p:sp>
        <p:nvSpPr>
          <p:cNvPr id="446497" name="Oval 33"/>
          <p:cNvSpPr>
            <a:spLocks noChangeArrowheads="1"/>
          </p:cNvSpPr>
          <p:nvPr/>
        </p:nvSpPr>
        <p:spPr bwMode="auto">
          <a:xfrm>
            <a:off x="2195513" y="4594872"/>
            <a:ext cx="360362" cy="358775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46498" name="Oval 34"/>
          <p:cNvSpPr>
            <a:spLocks noChangeArrowheads="1"/>
          </p:cNvSpPr>
          <p:nvPr/>
        </p:nvSpPr>
        <p:spPr bwMode="auto">
          <a:xfrm>
            <a:off x="2916238" y="3370909"/>
            <a:ext cx="360362" cy="358775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46499" name="Oval 35"/>
          <p:cNvSpPr>
            <a:spLocks noChangeArrowheads="1"/>
          </p:cNvSpPr>
          <p:nvPr/>
        </p:nvSpPr>
        <p:spPr bwMode="auto">
          <a:xfrm>
            <a:off x="4716463" y="3153422"/>
            <a:ext cx="360362" cy="358775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46500" name="Oval 36"/>
          <p:cNvSpPr>
            <a:spLocks noChangeArrowheads="1"/>
          </p:cNvSpPr>
          <p:nvPr/>
        </p:nvSpPr>
        <p:spPr bwMode="auto">
          <a:xfrm>
            <a:off x="4427538" y="4594872"/>
            <a:ext cx="360362" cy="358775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46501" name="Oval 37"/>
          <p:cNvSpPr>
            <a:spLocks noChangeArrowheads="1"/>
          </p:cNvSpPr>
          <p:nvPr/>
        </p:nvSpPr>
        <p:spPr bwMode="auto">
          <a:xfrm>
            <a:off x="3276600" y="5314009"/>
            <a:ext cx="360363" cy="358775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46502" name="Oval 38"/>
          <p:cNvSpPr>
            <a:spLocks noChangeArrowheads="1"/>
          </p:cNvSpPr>
          <p:nvPr/>
        </p:nvSpPr>
        <p:spPr bwMode="auto">
          <a:xfrm>
            <a:off x="5364163" y="5529909"/>
            <a:ext cx="360362" cy="358775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46503" name="Oval 39"/>
          <p:cNvSpPr>
            <a:spLocks noChangeArrowheads="1"/>
          </p:cNvSpPr>
          <p:nvPr/>
        </p:nvSpPr>
        <p:spPr bwMode="auto">
          <a:xfrm>
            <a:off x="6877050" y="4882209"/>
            <a:ext cx="360363" cy="358775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46504" name="Oval 40"/>
          <p:cNvSpPr>
            <a:spLocks noChangeArrowheads="1"/>
          </p:cNvSpPr>
          <p:nvPr/>
        </p:nvSpPr>
        <p:spPr bwMode="auto">
          <a:xfrm>
            <a:off x="6372225" y="3586809"/>
            <a:ext cx="360363" cy="358775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46505" name="Oval 41"/>
          <p:cNvSpPr>
            <a:spLocks noChangeArrowheads="1"/>
          </p:cNvSpPr>
          <p:nvPr/>
        </p:nvSpPr>
        <p:spPr bwMode="auto">
          <a:xfrm rot="1959595">
            <a:off x="1849438" y="4740922"/>
            <a:ext cx="2089150" cy="792162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46506" name="Oval 42"/>
          <p:cNvSpPr>
            <a:spLocks noChangeArrowheads="1"/>
          </p:cNvSpPr>
          <p:nvPr/>
        </p:nvSpPr>
        <p:spPr bwMode="auto">
          <a:xfrm rot="857833">
            <a:off x="4425950" y="3153422"/>
            <a:ext cx="2592388" cy="854075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46507" name="Oval 43"/>
          <p:cNvSpPr>
            <a:spLocks noChangeArrowheads="1"/>
          </p:cNvSpPr>
          <p:nvPr/>
        </p:nvSpPr>
        <p:spPr bwMode="auto">
          <a:xfrm rot="193640">
            <a:off x="1979613" y="4090047"/>
            <a:ext cx="3168650" cy="1747837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46508" name="Oval 44"/>
          <p:cNvSpPr>
            <a:spLocks noChangeArrowheads="1"/>
          </p:cNvSpPr>
          <p:nvPr/>
        </p:nvSpPr>
        <p:spPr bwMode="auto">
          <a:xfrm rot="-265822">
            <a:off x="1835150" y="3226447"/>
            <a:ext cx="3168650" cy="2665412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46509" name="Oval 45"/>
          <p:cNvSpPr>
            <a:spLocks noChangeArrowheads="1"/>
          </p:cNvSpPr>
          <p:nvPr/>
        </p:nvSpPr>
        <p:spPr bwMode="auto">
          <a:xfrm rot="1867675">
            <a:off x="4257675" y="3340747"/>
            <a:ext cx="3744913" cy="1668462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46510" name="Oval 46"/>
          <p:cNvSpPr>
            <a:spLocks noChangeArrowheads="1"/>
          </p:cNvSpPr>
          <p:nvPr/>
        </p:nvSpPr>
        <p:spPr bwMode="auto">
          <a:xfrm rot="5120140">
            <a:off x="4204238" y="2767547"/>
            <a:ext cx="3808794" cy="2800737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46511" name="Oval 47"/>
          <p:cNvSpPr>
            <a:spLocks noChangeArrowheads="1"/>
          </p:cNvSpPr>
          <p:nvPr/>
        </p:nvSpPr>
        <p:spPr bwMode="auto">
          <a:xfrm>
            <a:off x="1547813" y="3010547"/>
            <a:ext cx="6192837" cy="302260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46512" name="Text Box 48"/>
          <p:cNvSpPr txBox="1">
            <a:spLocks noChangeArrowheads="1"/>
          </p:cNvSpPr>
          <p:nvPr/>
        </p:nvSpPr>
        <p:spPr bwMode="auto">
          <a:xfrm>
            <a:off x="5508625" y="4305947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/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6221481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500" fill="hold"/>
                                        <p:tgtEl>
                                          <p:spTgt spid="44647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7" dur="500" fill="hold"/>
                                        <p:tgtEl>
                                          <p:spTgt spid="44647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" dur="500"/>
                                        <p:tgtEl>
                                          <p:spTgt spid="4464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6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" dur="500"/>
                                        <p:tgtEl>
                                          <p:spTgt spid="4465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6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6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4465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2" dur="500" fill="hold"/>
                                        <p:tgtEl>
                                          <p:spTgt spid="44647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3" dur="500" fill="hold"/>
                                        <p:tgtEl>
                                          <p:spTgt spid="446478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5" presetID="3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6" dur="500"/>
                                        <p:tgtEl>
                                          <p:spTgt spid="4464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6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9" dur="500"/>
                                        <p:tgtEl>
                                          <p:spTgt spid="4465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6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2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6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446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8" dur="500" fill="hold"/>
                                        <p:tgtEl>
                                          <p:spTgt spid="44647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9" dur="500" fill="hold"/>
                                        <p:tgtEl>
                                          <p:spTgt spid="446474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1" presetID="3" presetClass="exit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2" dur="500"/>
                                        <p:tgtEl>
                                          <p:spTgt spid="4465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6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5" dur="500"/>
                                        <p:tgtEl>
                                          <p:spTgt spid="4465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6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6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446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4" dur="500" fill="hold"/>
                                        <p:tgtEl>
                                          <p:spTgt spid="44647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55" dur="500" fill="hold"/>
                                        <p:tgtEl>
                                          <p:spTgt spid="44647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7" presetID="3" presetClass="exit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8" dur="500"/>
                                        <p:tgtEl>
                                          <p:spTgt spid="4465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6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1" dur="500"/>
                                        <p:tgtEl>
                                          <p:spTgt spid="4464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6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6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446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0" dur="500" fill="hold"/>
                                        <p:tgtEl>
                                          <p:spTgt spid="44648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71" dur="500" fill="hold"/>
                                        <p:tgtEl>
                                          <p:spTgt spid="44648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3" presetID="3" presetClass="exit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4" dur="500"/>
                                        <p:tgtEl>
                                          <p:spTgt spid="4465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6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7" dur="500"/>
                                        <p:tgtEl>
                                          <p:spTgt spid="4465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6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8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6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446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6" dur="500" fill="hold"/>
                                        <p:tgtEl>
                                          <p:spTgt spid="44647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87" dur="500" fill="hold"/>
                                        <p:tgtEl>
                                          <p:spTgt spid="446479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9" presetID="3" presetClass="exit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0" dur="500"/>
                                        <p:tgtEl>
                                          <p:spTgt spid="4465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6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3" dur="500"/>
                                        <p:tgtEl>
                                          <p:spTgt spid="4465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6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6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6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8" dur="500"/>
                                        <p:tgtEl>
                                          <p:spTgt spid="446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2" dur="500" fill="hold"/>
                                        <p:tgtEl>
                                          <p:spTgt spid="44648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03" dur="500" fill="hold"/>
                                        <p:tgtEl>
                                          <p:spTgt spid="446481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5" presetID="3" presetClass="exit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6" dur="500"/>
                                        <p:tgtEl>
                                          <p:spTgt spid="4465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6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9" dur="500"/>
                                        <p:tgtEl>
                                          <p:spTgt spid="4465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6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2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6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4" dur="500"/>
                                        <p:tgtEl>
                                          <p:spTgt spid="446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6497" grpId="0" animBg="1"/>
      <p:bldP spid="446498" grpId="0" animBg="1"/>
      <p:bldP spid="446499" grpId="0" animBg="1"/>
      <p:bldP spid="446500" grpId="0" animBg="1"/>
      <p:bldP spid="446501" grpId="0" animBg="1"/>
      <p:bldP spid="446502" grpId="0" animBg="1"/>
      <p:bldP spid="446503" grpId="0" animBg="1"/>
      <p:bldP spid="446504" grpId="0" animBg="1"/>
      <p:bldP spid="446505" grpId="0" animBg="1"/>
      <p:bldP spid="446505" grpId="1" animBg="1"/>
      <p:bldP spid="446506" grpId="0" animBg="1"/>
      <p:bldP spid="446506" grpId="1" animBg="1"/>
      <p:bldP spid="446507" grpId="0" animBg="1"/>
      <p:bldP spid="446507" grpId="1" animBg="1"/>
      <p:bldP spid="446508" grpId="0" animBg="1"/>
      <p:bldP spid="446508" grpId="1" animBg="1"/>
      <p:bldP spid="446509" grpId="0" animBg="1"/>
      <p:bldP spid="446509" grpId="1" animBg="1"/>
      <p:bldP spid="446510" grpId="0" animBg="1"/>
      <p:bldP spid="446510" grpId="1" animBg="1"/>
      <p:bldP spid="446511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B0594-4BBE-5D47-8DB0-3A6317ADBA68}" type="slidenum">
              <a:rPr lang="de-DE"/>
              <a:pPr/>
              <a:t>29</a:t>
            </a:fld>
            <a:endParaRPr lang="de-DE"/>
          </a:p>
        </p:txBody>
      </p:sp>
      <p:sp>
        <p:nvSpPr>
          <p:cNvPr id="447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Minimaler Spannbaum</a:t>
            </a:r>
          </a:p>
        </p:txBody>
      </p:sp>
      <p:sp>
        <p:nvSpPr>
          <p:cNvPr id="447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de-DE" dirty="0">
                <a:solidFill>
                  <a:schemeClr val="accent2"/>
                </a:solidFill>
              </a:rPr>
              <a:t>Regel aus </a:t>
            </a:r>
            <a:r>
              <a:rPr lang="de-DE" dirty="0" err="1">
                <a:solidFill>
                  <a:schemeClr val="accent2"/>
                </a:solidFill>
              </a:rPr>
              <a:t>Beh</a:t>
            </a:r>
            <a:r>
              <a:rPr lang="de-DE" dirty="0">
                <a:solidFill>
                  <a:schemeClr val="accent2"/>
                </a:solidFill>
              </a:rPr>
              <a:t> 2:</a:t>
            </a:r>
            <a:br>
              <a:rPr lang="de-DE" dirty="0"/>
            </a:br>
            <a:r>
              <a:rPr lang="de-DE" dirty="0"/>
              <a:t>Lösche wiederholt Kante mit maximalen Kosten, die Zusammenhang nicht gefährdet, bis ein Baum übrig</a:t>
            </a:r>
          </a:p>
        </p:txBody>
      </p:sp>
      <p:sp>
        <p:nvSpPr>
          <p:cNvPr id="447492" name="Oval 4"/>
          <p:cNvSpPr>
            <a:spLocks noChangeArrowheads="1"/>
          </p:cNvSpPr>
          <p:nvPr/>
        </p:nvSpPr>
        <p:spPr bwMode="auto">
          <a:xfrm>
            <a:off x="2916238" y="3212282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47493" name="Oval 5"/>
          <p:cNvSpPr>
            <a:spLocks noChangeArrowheads="1"/>
          </p:cNvSpPr>
          <p:nvPr/>
        </p:nvSpPr>
        <p:spPr bwMode="auto">
          <a:xfrm>
            <a:off x="4716463" y="2996382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47494" name="Oval 6"/>
          <p:cNvSpPr>
            <a:spLocks noChangeArrowheads="1"/>
          </p:cNvSpPr>
          <p:nvPr/>
        </p:nvSpPr>
        <p:spPr bwMode="auto">
          <a:xfrm>
            <a:off x="5364163" y="5372869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47495" name="Oval 7"/>
          <p:cNvSpPr>
            <a:spLocks noChangeArrowheads="1"/>
          </p:cNvSpPr>
          <p:nvPr/>
        </p:nvSpPr>
        <p:spPr bwMode="auto">
          <a:xfrm>
            <a:off x="6372225" y="3428182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47496" name="Oval 8"/>
          <p:cNvSpPr>
            <a:spLocks noChangeArrowheads="1"/>
          </p:cNvSpPr>
          <p:nvPr/>
        </p:nvSpPr>
        <p:spPr bwMode="auto">
          <a:xfrm>
            <a:off x="6877050" y="4723582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47497" name="Line 9"/>
          <p:cNvSpPr>
            <a:spLocks noChangeShapeType="1"/>
          </p:cNvSpPr>
          <p:nvPr/>
        </p:nvSpPr>
        <p:spPr bwMode="auto">
          <a:xfrm>
            <a:off x="2339975" y="4580707"/>
            <a:ext cx="936625" cy="6477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47498" name="Line 10"/>
          <p:cNvSpPr>
            <a:spLocks noChangeShapeType="1"/>
          </p:cNvSpPr>
          <p:nvPr/>
        </p:nvSpPr>
        <p:spPr bwMode="auto">
          <a:xfrm flipV="1">
            <a:off x="3419475" y="4580707"/>
            <a:ext cx="1079500" cy="6477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47499" name="Line 11"/>
          <p:cNvSpPr>
            <a:spLocks noChangeShapeType="1"/>
          </p:cNvSpPr>
          <p:nvPr/>
        </p:nvSpPr>
        <p:spPr bwMode="auto">
          <a:xfrm flipV="1">
            <a:off x="2339975" y="3428182"/>
            <a:ext cx="576263" cy="10080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47500" name="Line 12"/>
          <p:cNvSpPr>
            <a:spLocks noChangeShapeType="1"/>
          </p:cNvSpPr>
          <p:nvPr/>
        </p:nvSpPr>
        <p:spPr bwMode="auto">
          <a:xfrm>
            <a:off x="3059113" y="3428182"/>
            <a:ext cx="288925" cy="17287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47501" name="Line 13"/>
          <p:cNvSpPr>
            <a:spLocks noChangeShapeType="1"/>
          </p:cNvSpPr>
          <p:nvPr/>
        </p:nvSpPr>
        <p:spPr bwMode="auto">
          <a:xfrm flipV="1">
            <a:off x="3132138" y="3067819"/>
            <a:ext cx="1582737" cy="215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47502" name="Line 14"/>
          <p:cNvSpPr>
            <a:spLocks noChangeShapeType="1"/>
          </p:cNvSpPr>
          <p:nvPr/>
        </p:nvSpPr>
        <p:spPr bwMode="auto">
          <a:xfrm flipH="1" flipV="1">
            <a:off x="4932363" y="3140844"/>
            <a:ext cx="1439862" cy="3587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47503" name="Line 15"/>
          <p:cNvSpPr>
            <a:spLocks noChangeShapeType="1"/>
          </p:cNvSpPr>
          <p:nvPr/>
        </p:nvSpPr>
        <p:spPr bwMode="auto">
          <a:xfrm flipV="1">
            <a:off x="5580063" y="4868044"/>
            <a:ext cx="1295400" cy="5762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47504" name="Line 16"/>
          <p:cNvSpPr>
            <a:spLocks noChangeShapeType="1"/>
          </p:cNvSpPr>
          <p:nvPr/>
        </p:nvSpPr>
        <p:spPr bwMode="auto">
          <a:xfrm>
            <a:off x="6516688" y="3644082"/>
            <a:ext cx="431800" cy="10795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47505" name="Line 17"/>
          <p:cNvSpPr>
            <a:spLocks noChangeShapeType="1"/>
          </p:cNvSpPr>
          <p:nvPr/>
        </p:nvSpPr>
        <p:spPr bwMode="auto">
          <a:xfrm flipH="1">
            <a:off x="4572000" y="3212282"/>
            <a:ext cx="215900" cy="12239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47506" name="Line 18"/>
          <p:cNvSpPr>
            <a:spLocks noChangeShapeType="1"/>
          </p:cNvSpPr>
          <p:nvPr/>
        </p:nvSpPr>
        <p:spPr bwMode="auto">
          <a:xfrm flipV="1">
            <a:off x="4643438" y="3644082"/>
            <a:ext cx="1728787" cy="8651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47507" name="Line 19"/>
          <p:cNvSpPr>
            <a:spLocks noChangeShapeType="1"/>
          </p:cNvSpPr>
          <p:nvPr/>
        </p:nvSpPr>
        <p:spPr bwMode="auto">
          <a:xfrm>
            <a:off x="3490913" y="5299844"/>
            <a:ext cx="1873250" cy="2174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47508" name="Oval 20"/>
          <p:cNvSpPr>
            <a:spLocks noChangeArrowheads="1"/>
          </p:cNvSpPr>
          <p:nvPr/>
        </p:nvSpPr>
        <p:spPr bwMode="auto">
          <a:xfrm>
            <a:off x="4427538" y="4436244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47509" name="Oval 21"/>
          <p:cNvSpPr>
            <a:spLocks noChangeArrowheads="1"/>
          </p:cNvSpPr>
          <p:nvPr/>
        </p:nvSpPr>
        <p:spPr bwMode="auto">
          <a:xfrm>
            <a:off x="2195513" y="4436244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47510" name="Oval 22"/>
          <p:cNvSpPr>
            <a:spLocks noChangeArrowheads="1"/>
          </p:cNvSpPr>
          <p:nvPr/>
        </p:nvSpPr>
        <p:spPr bwMode="auto">
          <a:xfrm>
            <a:off x="3276600" y="5156969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47511" name="Text Box 23"/>
          <p:cNvSpPr txBox="1">
            <a:spLocks noChangeArrowheads="1"/>
          </p:cNvSpPr>
          <p:nvPr/>
        </p:nvSpPr>
        <p:spPr bwMode="auto">
          <a:xfrm>
            <a:off x="2266950" y="3644082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/>
              <a:t>2</a:t>
            </a:r>
          </a:p>
        </p:txBody>
      </p:sp>
      <p:sp>
        <p:nvSpPr>
          <p:cNvPr id="447512" name="Text Box 24"/>
          <p:cNvSpPr txBox="1">
            <a:spLocks noChangeArrowheads="1"/>
          </p:cNvSpPr>
          <p:nvPr/>
        </p:nvSpPr>
        <p:spPr bwMode="auto">
          <a:xfrm>
            <a:off x="2482850" y="4941069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/>
              <a:t>1</a:t>
            </a:r>
          </a:p>
        </p:txBody>
      </p:sp>
      <p:sp>
        <p:nvSpPr>
          <p:cNvPr id="447513" name="Text Box 25"/>
          <p:cNvSpPr txBox="1">
            <a:spLocks noChangeArrowheads="1"/>
          </p:cNvSpPr>
          <p:nvPr/>
        </p:nvSpPr>
        <p:spPr bwMode="auto">
          <a:xfrm>
            <a:off x="5580063" y="2924944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/>
              <a:t>1</a:t>
            </a:r>
          </a:p>
        </p:txBody>
      </p:sp>
      <p:sp>
        <p:nvSpPr>
          <p:cNvPr id="447514" name="Text Box 26"/>
          <p:cNvSpPr txBox="1">
            <a:spLocks noChangeArrowheads="1"/>
          </p:cNvSpPr>
          <p:nvPr/>
        </p:nvSpPr>
        <p:spPr bwMode="auto">
          <a:xfrm>
            <a:off x="4714875" y="3644082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/>
              <a:t>3</a:t>
            </a:r>
          </a:p>
        </p:txBody>
      </p:sp>
      <p:sp>
        <p:nvSpPr>
          <p:cNvPr id="447515" name="Text Box 27"/>
          <p:cNvSpPr txBox="1">
            <a:spLocks noChangeArrowheads="1"/>
          </p:cNvSpPr>
          <p:nvPr/>
        </p:nvSpPr>
        <p:spPr bwMode="auto">
          <a:xfrm>
            <a:off x="3706813" y="3212282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/>
              <a:t>3</a:t>
            </a:r>
          </a:p>
        </p:txBody>
      </p:sp>
      <p:sp>
        <p:nvSpPr>
          <p:cNvPr id="447516" name="Text Box 28"/>
          <p:cNvSpPr txBox="1">
            <a:spLocks noChangeArrowheads="1"/>
          </p:cNvSpPr>
          <p:nvPr/>
        </p:nvSpPr>
        <p:spPr bwMode="auto">
          <a:xfrm>
            <a:off x="3203575" y="4004444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/>
              <a:t>2</a:t>
            </a:r>
          </a:p>
        </p:txBody>
      </p:sp>
      <p:sp>
        <p:nvSpPr>
          <p:cNvPr id="447517" name="Text Box 29"/>
          <p:cNvSpPr txBox="1">
            <a:spLocks noChangeArrowheads="1"/>
          </p:cNvSpPr>
          <p:nvPr/>
        </p:nvSpPr>
        <p:spPr bwMode="auto">
          <a:xfrm>
            <a:off x="3779838" y="4436244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/>
              <a:t>2</a:t>
            </a:r>
          </a:p>
        </p:txBody>
      </p:sp>
      <p:sp>
        <p:nvSpPr>
          <p:cNvPr id="447518" name="Text Box 30"/>
          <p:cNvSpPr txBox="1">
            <a:spLocks noChangeArrowheads="1"/>
          </p:cNvSpPr>
          <p:nvPr/>
        </p:nvSpPr>
        <p:spPr bwMode="auto">
          <a:xfrm>
            <a:off x="4498975" y="5012507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/>
              <a:t>4</a:t>
            </a:r>
          </a:p>
        </p:txBody>
      </p:sp>
      <p:sp>
        <p:nvSpPr>
          <p:cNvPr id="447519" name="Text Box 31"/>
          <p:cNvSpPr txBox="1">
            <a:spLocks noChangeArrowheads="1"/>
          </p:cNvSpPr>
          <p:nvPr/>
        </p:nvSpPr>
        <p:spPr bwMode="auto">
          <a:xfrm>
            <a:off x="5938838" y="4796607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/>
              <a:t>3</a:t>
            </a:r>
          </a:p>
        </p:txBody>
      </p:sp>
      <p:sp>
        <p:nvSpPr>
          <p:cNvPr id="447520" name="Text Box 32"/>
          <p:cNvSpPr txBox="1">
            <a:spLocks noChangeArrowheads="1"/>
          </p:cNvSpPr>
          <p:nvPr/>
        </p:nvSpPr>
        <p:spPr bwMode="auto">
          <a:xfrm>
            <a:off x="6804025" y="3933007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/>
              <a:t>2</a:t>
            </a:r>
          </a:p>
        </p:txBody>
      </p:sp>
      <p:sp>
        <p:nvSpPr>
          <p:cNvPr id="447521" name="Text Box 33"/>
          <p:cNvSpPr txBox="1">
            <a:spLocks noChangeArrowheads="1"/>
          </p:cNvSpPr>
          <p:nvPr/>
        </p:nvSpPr>
        <p:spPr bwMode="auto">
          <a:xfrm>
            <a:off x="5364163" y="4220344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/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1360649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4475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7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4475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7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" dur="500"/>
                                        <p:tgtEl>
                                          <p:spTgt spid="4475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7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" dur="500"/>
                                        <p:tgtEl>
                                          <p:spTgt spid="4474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7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7499" grpId="0" animBg="1"/>
      <p:bldP spid="447501" grpId="0" animBg="1"/>
      <p:bldP spid="447506" grpId="0" animBg="1"/>
      <p:bldP spid="44750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1C8D1-799B-514F-8FC1-CC45814823B5}" type="slidenum">
              <a:rPr lang="de-DE"/>
              <a:pPr/>
              <a:t>3</a:t>
            </a:fld>
            <a:endParaRPr lang="de-DE"/>
          </a:p>
        </p:txBody>
      </p:sp>
      <p:sp>
        <p:nvSpPr>
          <p:cNvPr id="464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Transitive </a:t>
            </a:r>
            <a:r>
              <a:rPr lang="en-US" dirty="0" err="1"/>
              <a:t>Hülle</a:t>
            </a:r>
            <a:r>
              <a:rPr lang="en-US" dirty="0"/>
              <a:t> / </a:t>
            </a:r>
            <a:r>
              <a:rPr lang="en-US" dirty="0" err="1"/>
              <a:t>Erreichbarkeit</a:t>
            </a:r>
            <a:endParaRPr lang="en-US" dirty="0"/>
          </a:p>
        </p:txBody>
      </p:sp>
      <p:sp>
        <p:nvSpPr>
          <p:cNvPr id="464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dirty="0">
                <a:solidFill>
                  <a:schemeClr val="accent2"/>
                </a:solidFill>
              </a:rPr>
              <a:t>Problem:</a:t>
            </a:r>
            <a:r>
              <a:rPr lang="en-US" dirty="0"/>
              <a:t> </a:t>
            </a:r>
            <a:r>
              <a:rPr lang="en-US" dirty="0" err="1"/>
              <a:t>Konstruiere</a:t>
            </a:r>
            <a:r>
              <a:rPr lang="en-US" dirty="0"/>
              <a:t> </a:t>
            </a:r>
            <a:r>
              <a:rPr lang="en-US" dirty="0" err="1"/>
              <a:t>für</a:t>
            </a:r>
            <a:r>
              <a:rPr lang="en-US" dirty="0"/>
              <a:t> </a:t>
            </a:r>
            <a:r>
              <a:rPr lang="en-US" dirty="0" err="1"/>
              <a:t>einen</a:t>
            </a:r>
            <a:r>
              <a:rPr lang="en-US" dirty="0"/>
              <a:t> </a:t>
            </a:r>
            <a:r>
              <a:rPr lang="en-US" dirty="0" err="1"/>
              <a:t>gerichteten</a:t>
            </a:r>
            <a:r>
              <a:rPr lang="en-US" dirty="0"/>
              <a:t> </a:t>
            </a:r>
            <a:r>
              <a:rPr lang="en-US" dirty="0" err="1"/>
              <a:t>Graphen</a:t>
            </a:r>
            <a:r>
              <a:rPr lang="en-US" dirty="0"/>
              <a:t> </a:t>
            </a:r>
            <a:r>
              <a:rPr lang="en-US" dirty="0">
                <a:solidFill>
                  <a:schemeClr val="hlink"/>
                </a:solidFill>
              </a:rPr>
              <a:t>G=(V,E)</a:t>
            </a:r>
            <a:r>
              <a:rPr lang="en-US" dirty="0"/>
              <a:t> </a:t>
            </a:r>
            <a:r>
              <a:rPr lang="en-US" dirty="0" err="1"/>
              <a:t>eine</a:t>
            </a:r>
            <a:r>
              <a:rPr lang="en-US" dirty="0"/>
              <a:t> </a:t>
            </a:r>
            <a:r>
              <a:rPr lang="en-US" dirty="0" err="1"/>
              <a:t>Datenstruktur</a:t>
            </a:r>
            <a:r>
              <a:rPr lang="en-US" dirty="0"/>
              <a:t>, die die </a:t>
            </a:r>
            <a:r>
              <a:rPr lang="en-US" dirty="0" err="1"/>
              <a:t>folgende</a:t>
            </a:r>
            <a:r>
              <a:rPr lang="en-US" dirty="0"/>
              <a:t> Operation (</a:t>
            </a:r>
            <a:r>
              <a:rPr lang="en-US" dirty="0" err="1"/>
              <a:t>speicher</a:t>
            </a:r>
            <a:r>
              <a:rPr lang="en-US" dirty="0"/>
              <a:t>- und </a:t>
            </a:r>
            <a:r>
              <a:rPr lang="en-US" dirty="0" err="1"/>
              <a:t>zeit</a:t>
            </a:r>
            <a:r>
              <a:rPr lang="en-US" dirty="0"/>
              <a:t>-)</a:t>
            </a:r>
            <a:r>
              <a:rPr lang="en-US" dirty="0" err="1"/>
              <a:t>effizient</a:t>
            </a:r>
            <a:r>
              <a:rPr lang="en-US" dirty="0"/>
              <a:t> </a:t>
            </a:r>
            <a:r>
              <a:rPr lang="en-US" dirty="0" err="1"/>
              <a:t>unterstützt</a:t>
            </a:r>
            <a:r>
              <a:rPr lang="en-US" dirty="0"/>
              <a:t>:</a:t>
            </a:r>
          </a:p>
          <a:p>
            <a:r>
              <a:rPr lang="en-US" dirty="0">
                <a:solidFill>
                  <a:schemeClr val="accent2"/>
                </a:solidFill>
              </a:rPr>
              <a:t>Reachable(</a:t>
            </a:r>
            <a:r>
              <a:rPr lang="en-US" dirty="0" err="1">
                <a:solidFill>
                  <a:schemeClr val="accent2"/>
                </a:solidFill>
              </a:rPr>
              <a:t>v,w</a:t>
            </a:r>
            <a:r>
              <a:rPr lang="en-US" dirty="0">
                <a:solidFill>
                  <a:schemeClr val="accent2"/>
                </a:solidFill>
              </a:rPr>
              <a:t>):</a:t>
            </a:r>
            <a:r>
              <a:rPr lang="en-US" dirty="0"/>
              <a:t> </a:t>
            </a:r>
            <a:r>
              <a:rPr lang="en-US" dirty="0" err="1"/>
              <a:t>liefert</a:t>
            </a:r>
            <a:r>
              <a:rPr lang="en-US" dirty="0"/>
              <a:t> </a:t>
            </a:r>
            <a:r>
              <a:rPr lang="en-US" dirty="0">
                <a:solidFill>
                  <a:schemeClr val="hlink"/>
                </a:solidFill>
              </a:rPr>
              <a:t>1</a:t>
            </a:r>
            <a:r>
              <a:rPr lang="en-US" dirty="0"/>
              <a:t>, falls </a:t>
            </a:r>
            <a:r>
              <a:rPr lang="en-US" dirty="0" err="1"/>
              <a:t>es</a:t>
            </a:r>
            <a:r>
              <a:rPr lang="en-US" dirty="0"/>
              <a:t> </a:t>
            </a:r>
            <a:r>
              <a:rPr lang="en-US" dirty="0" err="1"/>
              <a:t>einen</a:t>
            </a:r>
            <a:r>
              <a:rPr lang="en-US" dirty="0"/>
              <a:t> </a:t>
            </a:r>
            <a:r>
              <a:rPr lang="en-US" dirty="0" err="1"/>
              <a:t>gerichteten</a:t>
            </a:r>
            <a:r>
              <a:rPr lang="en-US" dirty="0"/>
              <a:t> </a:t>
            </a:r>
            <a:r>
              <a:rPr lang="en-US" dirty="0" err="1"/>
              <a:t>Weg</a:t>
            </a:r>
            <a:r>
              <a:rPr lang="en-US" dirty="0"/>
              <a:t> von </a:t>
            </a:r>
            <a:r>
              <a:rPr lang="en-US" dirty="0">
                <a:solidFill>
                  <a:schemeClr val="hlink"/>
                </a:solidFill>
              </a:rPr>
              <a:t>v</a:t>
            </a:r>
            <a:r>
              <a:rPr lang="en-US" dirty="0"/>
              <a:t> </a:t>
            </a:r>
            <a:r>
              <a:rPr lang="en-US" dirty="0" err="1"/>
              <a:t>nach</a:t>
            </a:r>
            <a:r>
              <a:rPr lang="en-US" dirty="0"/>
              <a:t> </a:t>
            </a:r>
            <a:r>
              <a:rPr lang="en-US" dirty="0">
                <a:solidFill>
                  <a:schemeClr val="hlink"/>
                </a:solidFill>
              </a:rPr>
              <a:t>w</a:t>
            </a:r>
            <a:r>
              <a:rPr lang="en-US" dirty="0"/>
              <a:t> in </a:t>
            </a:r>
            <a:r>
              <a:rPr lang="en-US" dirty="0">
                <a:solidFill>
                  <a:schemeClr val="hlink"/>
                </a:solidFill>
              </a:rPr>
              <a:t>G</a:t>
            </a:r>
            <a:r>
              <a:rPr lang="en-US" dirty="0"/>
              <a:t> </a:t>
            </a:r>
            <a:r>
              <a:rPr lang="en-US" dirty="0" err="1"/>
              <a:t>gibt</a:t>
            </a:r>
            <a:r>
              <a:rPr lang="en-US" dirty="0"/>
              <a:t> und </a:t>
            </a:r>
            <a:r>
              <a:rPr lang="en-US" dirty="0" err="1"/>
              <a:t>sonst</a:t>
            </a:r>
            <a:r>
              <a:rPr lang="en-US" dirty="0"/>
              <a:t> </a:t>
            </a:r>
            <a:r>
              <a:rPr lang="en-US" dirty="0">
                <a:solidFill>
                  <a:schemeClr val="hlink"/>
                </a:solidFill>
              </a:rPr>
              <a:t>0</a:t>
            </a:r>
          </a:p>
          <a:p>
            <a:pPr>
              <a:buFontTx/>
              <a:buNone/>
            </a:pPr>
            <a:endParaRPr lang="en-US" dirty="0">
              <a:solidFill>
                <a:schemeClr val="hlin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293565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0F74E-3A0E-7E42-80F5-E69C83D8D563}" type="slidenum">
              <a:rPr lang="de-DE"/>
              <a:pPr/>
              <a:t>30</a:t>
            </a:fld>
            <a:endParaRPr lang="de-DE"/>
          </a:p>
        </p:txBody>
      </p:sp>
      <p:sp>
        <p:nvSpPr>
          <p:cNvPr id="448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Minimaler Spannbaum</a:t>
            </a:r>
          </a:p>
        </p:txBody>
      </p:sp>
      <p:sp>
        <p:nvSpPr>
          <p:cNvPr id="448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de-DE" sz="2800" dirty="0">
                <a:solidFill>
                  <a:srgbClr val="FF0000"/>
                </a:solidFill>
              </a:rPr>
              <a:t>Problem:</a:t>
            </a:r>
            <a:r>
              <a:rPr lang="de-DE" sz="2800" dirty="0"/>
              <a:t> Wie implementiert man die Regeln effizient?</a:t>
            </a:r>
          </a:p>
          <a:p>
            <a:pPr>
              <a:lnSpc>
                <a:spcPct val="90000"/>
              </a:lnSpc>
              <a:buFontTx/>
              <a:buNone/>
            </a:pPr>
            <a:endParaRPr lang="de-DE" sz="1600" dirty="0"/>
          </a:p>
          <a:p>
            <a:pPr>
              <a:lnSpc>
                <a:spcPct val="90000"/>
              </a:lnSpc>
              <a:buFontTx/>
              <a:buNone/>
            </a:pPr>
            <a:r>
              <a:rPr lang="de-DE" sz="2800" dirty="0">
                <a:solidFill>
                  <a:schemeClr val="accent2"/>
                </a:solidFill>
              </a:rPr>
              <a:t>Strategie aus </a:t>
            </a:r>
            <a:r>
              <a:rPr lang="de-DE" sz="2800" dirty="0" err="1">
                <a:solidFill>
                  <a:schemeClr val="accent2"/>
                </a:solidFill>
              </a:rPr>
              <a:t>Beh</a:t>
            </a:r>
            <a:r>
              <a:rPr lang="de-DE" sz="2800" dirty="0">
                <a:solidFill>
                  <a:schemeClr val="accent2"/>
                </a:solidFill>
              </a:rPr>
              <a:t> 1:</a:t>
            </a:r>
          </a:p>
          <a:p>
            <a:pPr>
              <a:lnSpc>
                <a:spcPct val="90000"/>
              </a:lnSpc>
            </a:pPr>
            <a:r>
              <a:rPr lang="de-DE" sz="2800" dirty="0"/>
              <a:t>Setze </a:t>
            </a:r>
            <a:r>
              <a:rPr lang="de-DE" sz="2800" dirty="0">
                <a:solidFill>
                  <a:schemeClr val="hlink"/>
                </a:solidFill>
              </a:rPr>
              <a:t>T=</a:t>
            </a:r>
            <a:r>
              <a:rPr lang="de-DE" sz="2800" dirty="0">
                <a:solidFill>
                  <a:schemeClr val="hlink"/>
                </a:solidFill>
                <a:latin typeface="Symbol" charset="0"/>
                <a:sym typeface="Symbol" charset="0"/>
              </a:rPr>
              <a:t>∅</a:t>
            </a:r>
            <a:r>
              <a:rPr lang="de-DE" sz="2800" dirty="0"/>
              <a:t> und sortiere die Kanten aufsteigend nach ihren Kosten</a:t>
            </a:r>
          </a:p>
          <a:p>
            <a:pPr>
              <a:lnSpc>
                <a:spcPct val="90000"/>
              </a:lnSpc>
            </a:pPr>
            <a:r>
              <a:rPr lang="de-DE" sz="2800" dirty="0"/>
              <a:t>Für jede Kante </a:t>
            </a:r>
            <a:r>
              <a:rPr lang="de-DE" sz="2800" dirty="0">
                <a:solidFill>
                  <a:schemeClr val="hlink"/>
                </a:solidFill>
              </a:rPr>
              <a:t>(</a:t>
            </a:r>
            <a:r>
              <a:rPr lang="de-DE" sz="2800" dirty="0" err="1">
                <a:solidFill>
                  <a:schemeClr val="hlink"/>
                </a:solidFill>
              </a:rPr>
              <a:t>u,v</a:t>
            </a:r>
            <a:r>
              <a:rPr lang="de-DE" sz="2800" dirty="0">
                <a:solidFill>
                  <a:schemeClr val="hlink"/>
                </a:solidFill>
              </a:rPr>
              <a:t>)</a:t>
            </a:r>
            <a:r>
              <a:rPr lang="de-DE" sz="2800" dirty="0"/>
              <a:t> in der sortierten Liste, teste, ob </a:t>
            </a:r>
            <a:r>
              <a:rPr lang="de-DE" sz="2800" dirty="0" err="1">
                <a:solidFill>
                  <a:schemeClr val="hlink"/>
                </a:solidFill>
              </a:rPr>
              <a:t>u</a:t>
            </a:r>
            <a:r>
              <a:rPr lang="de-DE" sz="2800" dirty="0">
                <a:solidFill>
                  <a:schemeClr val="hlink"/>
                </a:solidFill>
              </a:rPr>
              <a:t> </a:t>
            </a:r>
            <a:r>
              <a:rPr lang="de-DE" sz="2800" dirty="0"/>
              <a:t>und </a:t>
            </a:r>
            <a:r>
              <a:rPr lang="de-DE" sz="2800" dirty="0">
                <a:solidFill>
                  <a:schemeClr val="hlink"/>
                </a:solidFill>
              </a:rPr>
              <a:t>v</a:t>
            </a:r>
            <a:r>
              <a:rPr lang="de-DE" sz="2800" dirty="0"/>
              <a:t> bereits im selben Baum in </a:t>
            </a:r>
            <a:r>
              <a:rPr lang="de-DE" sz="2800" dirty="0">
                <a:solidFill>
                  <a:schemeClr val="hlink"/>
                </a:solidFill>
              </a:rPr>
              <a:t>T</a:t>
            </a:r>
            <a:r>
              <a:rPr lang="de-DE" sz="2800" dirty="0"/>
              <a:t> sind. Falls nicht, füge </a:t>
            </a:r>
            <a:r>
              <a:rPr lang="de-DE" sz="2800" dirty="0">
                <a:solidFill>
                  <a:schemeClr val="hlink"/>
                </a:solidFill>
              </a:rPr>
              <a:t>(</a:t>
            </a:r>
            <a:r>
              <a:rPr lang="de-DE" sz="2800" dirty="0" err="1">
                <a:solidFill>
                  <a:schemeClr val="hlink"/>
                </a:solidFill>
              </a:rPr>
              <a:t>u,v</a:t>
            </a:r>
            <a:r>
              <a:rPr lang="de-DE" sz="2800" dirty="0">
                <a:solidFill>
                  <a:schemeClr val="hlink"/>
                </a:solidFill>
              </a:rPr>
              <a:t>)</a:t>
            </a:r>
            <a:r>
              <a:rPr lang="de-DE" sz="2800" dirty="0"/>
              <a:t> zu </a:t>
            </a:r>
            <a:r>
              <a:rPr lang="de-DE" sz="2800" dirty="0">
                <a:solidFill>
                  <a:schemeClr val="hlink"/>
                </a:solidFill>
              </a:rPr>
              <a:t>T</a:t>
            </a:r>
            <a:r>
              <a:rPr lang="de-DE" sz="2800" dirty="0"/>
              <a:t> hinzu.</a:t>
            </a:r>
          </a:p>
        </p:txBody>
      </p:sp>
      <p:sp>
        <p:nvSpPr>
          <p:cNvPr id="448516" name="PubRRectCallout"/>
          <p:cNvSpPr>
            <a:spLocks noEditPoints="1" noChangeArrowheads="1"/>
          </p:cNvSpPr>
          <p:nvPr/>
        </p:nvSpPr>
        <p:spPr bwMode="auto">
          <a:xfrm flipV="1">
            <a:off x="3059113" y="4725144"/>
            <a:ext cx="3671887" cy="647700"/>
          </a:xfrm>
          <a:custGeom>
            <a:avLst/>
            <a:gdLst>
              <a:gd name="G0" fmla="+- 0 0 0"/>
              <a:gd name="G1" fmla="+- 6752 0 0"/>
              <a:gd name="T0" fmla="*/ 10800 w 21600"/>
              <a:gd name="T1" fmla="*/ 0 h 21600"/>
              <a:gd name="T2" fmla="*/ 0 w 21600"/>
              <a:gd name="T3" fmla="*/ 8638 h 21600"/>
              <a:gd name="T4" fmla="*/ 6752 w 21600"/>
              <a:gd name="T5" fmla="*/ 21600 h 21600"/>
              <a:gd name="T6" fmla="*/ 10800 w 21600"/>
              <a:gd name="T7" fmla="*/ 17277 h 21600"/>
              <a:gd name="T8" fmla="*/ 21600 w 21600"/>
              <a:gd name="T9" fmla="*/ 8638 h 21600"/>
              <a:gd name="T10" fmla="*/ 17694720 60000 65536"/>
              <a:gd name="T11" fmla="*/ 11796480 60000 65536"/>
              <a:gd name="T12" fmla="*/ 5898240 60000 65536"/>
              <a:gd name="T13" fmla="*/ 5898240 60000 65536"/>
              <a:gd name="T14" fmla="*/ 0 60000 65536"/>
              <a:gd name="T15" fmla="*/ 145 w 21600"/>
              <a:gd name="T16" fmla="*/ 145 h 21600"/>
              <a:gd name="T17" fmla="*/ 21409 w 21600"/>
              <a:gd name="T18" fmla="*/ 17106 h 216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1600" h="21600">
                <a:moveTo>
                  <a:pt x="532" y="0"/>
                </a:moveTo>
                <a:cubicBezTo>
                  <a:pt x="238" y="0"/>
                  <a:pt x="0" y="238"/>
                  <a:pt x="0" y="532"/>
                </a:cubicBezTo>
                <a:lnTo>
                  <a:pt x="0" y="16745"/>
                </a:lnTo>
                <a:cubicBezTo>
                  <a:pt x="0" y="17039"/>
                  <a:pt x="238" y="17277"/>
                  <a:pt x="532" y="17277"/>
                </a:cubicBezTo>
                <a:lnTo>
                  <a:pt x="2623" y="17277"/>
                </a:lnTo>
                <a:lnTo>
                  <a:pt x="6752" y="21600"/>
                </a:lnTo>
                <a:lnTo>
                  <a:pt x="6515" y="17277"/>
                </a:lnTo>
                <a:lnTo>
                  <a:pt x="21016" y="17277"/>
                </a:lnTo>
                <a:cubicBezTo>
                  <a:pt x="21339" y="17277"/>
                  <a:pt x="21600" y="17039"/>
                  <a:pt x="21600" y="16745"/>
                </a:cubicBezTo>
                <a:lnTo>
                  <a:pt x="21600" y="532"/>
                </a:lnTo>
                <a:cubicBezTo>
                  <a:pt x="21600" y="238"/>
                  <a:pt x="21339" y="0"/>
                  <a:pt x="21016" y="0"/>
                </a:cubicBezTo>
                <a:close/>
              </a:path>
            </a:pathLst>
          </a:custGeom>
          <a:solidFill>
            <a:srgbClr val="FFBE7D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rot="10800000"/>
          <a:lstStyle/>
          <a:p>
            <a:pPr algn="ctr"/>
            <a:r>
              <a:rPr lang="en-US" sz="2400" dirty="0" err="1"/>
              <a:t>benötigt</a:t>
            </a:r>
            <a:r>
              <a:rPr lang="en-US" sz="2400" dirty="0"/>
              <a:t> Union-Find DS</a:t>
            </a:r>
          </a:p>
        </p:txBody>
      </p:sp>
    </p:spTree>
    <p:extLst>
      <p:ext uri="{BB962C8B-B14F-4D97-AF65-F5344CB8AC3E}">
        <p14:creationId xmlns:p14="http://schemas.microsoft.com/office/powerpoint/2010/main" val="1378983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8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48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8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48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85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485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8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48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8516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C9A0E-AC5B-794E-A018-711299029921}" type="slidenum">
              <a:rPr lang="de-DE"/>
              <a:pPr/>
              <a:t>31</a:t>
            </a:fld>
            <a:endParaRPr lang="de-DE"/>
          </a:p>
        </p:txBody>
      </p:sp>
      <p:sp>
        <p:nvSpPr>
          <p:cNvPr id="479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Erinnerung: Union-Find DS</a:t>
            </a:r>
          </a:p>
        </p:txBody>
      </p:sp>
      <p:sp>
        <p:nvSpPr>
          <p:cNvPr id="479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dirty="0" err="1">
                <a:solidFill>
                  <a:schemeClr val="accent2"/>
                </a:solidFill>
              </a:rPr>
              <a:t>Operationen</a:t>
            </a:r>
            <a:r>
              <a:rPr lang="en-US" dirty="0">
                <a:solidFill>
                  <a:schemeClr val="accent2"/>
                </a:solidFill>
              </a:rPr>
              <a:t>:</a:t>
            </a:r>
          </a:p>
          <a:p>
            <a:r>
              <a:rPr lang="en-US" dirty="0">
                <a:solidFill>
                  <a:srgbClr val="FF0000"/>
                </a:solidFill>
              </a:rPr>
              <a:t>Union(x</a:t>
            </a:r>
            <a:r>
              <a:rPr lang="en-US" baseline="-25000" dirty="0">
                <a:solidFill>
                  <a:srgbClr val="FF0000"/>
                </a:solidFill>
              </a:rPr>
              <a:t>1</a:t>
            </a:r>
            <a:r>
              <a:rPr lang="en-US" dirty="0">
                <a:solidFill>
                  <a:srgbClr val="FF0000"/>
                </a:solidFill>
              </a:rPr>
              <a:t>, x</a:t>
            </a:r>
            <a:r>
              <a:rPr lang="en-US" baseline="-25000" dirty="0">
                <a:solidFill>
                  <a:srgbClr val="FF0000"/>
                </a:solidFill>
              </a:rPr>
              <a:t>2</a:t>
            </a:r>
            <a:r>
              <a:rPr lang="en-US" dirty="0">
                <a:solidFill>
                  <a:srgbClr val="FF0000"/>
                </a:solidFill>
              </a:rPr>
              <a:t>):</a:t>
            </a:r>
            <a:r>
              <a:rPr lang="en-US" dirty="0"/>
              <a:t> </a:t>
            </a:r>
            <a:r>
              <a:rPr lang="en-US" dirty="0" err="1"/>
              <a:t>vereinigt</a:t>
            </a:r>
            <a:r>
              <a:rPr lang="en-US" dirty="0"/>
              <a:t> die </a:t>
            </a:r>
            <a:r>
              <a:rPr lang="en-US" dirty="0" err="1"/>
              <a:t>Elemente</a:t>
            </a:r>
            <a:r>
              <a:rPr lang="en-US" dirty="0"/>
              <a:t> in den </a:t>
            </a:r>
            <a:r>
              <a:rPr lang="en-US" dirty="0" err="1"/>
              <a:t>Teilmengen</a:t>
            </a:r>
            <a:r>
              <a:rPr lang="en-US" dirty="0"/>
              <a:t> </a:t>
            </a:r>
            <a:r>
              <a:rPr lang="en-US" dirty="0">
                <a:solidFill>
                  <a:schemeClr val="hlink"/>
                </a:solidFill>
              </a:rPr>
              <a:t>T</a:t>
            </a:r>
            <a:r>
              <a:rPr lang="en-US" baseline="-25000" dirty="0">
                <a:solidFill>
                  <a:schemeClr val="hlink"/>
                </a:solidFill>
              </a:rPr>
              <a:t>1</a:t>
            </a:r>
            <a:r>
              <a:rPr lang="en-US" dirty="0"/>
              <a:t> und </a:t>
            </a:r>
            <a:r>
              <a:rPr lang="en-US" dirty="0">
                <a:solidFill>
                  <a:schemeClr val="hlink"/>
                </a:solidFill>
              </a:rPr>
              <a:t>T</a:t>
            </a:r>
            <a:r>
              <a:rPr lang="en-US" baseline="-25000" dirty="0">
                <a:solidFill>
                  <a:schemeClr val="hlink"/>
                </a:solidFill>
              </a:rPr>
              <a:t>2</a:t>
            </a:r>
            <a:r>
              <a:rPr lang="en-US" dirty="0">
                <a:solidFill>
                  <a:schemeClr val="hlink"/>
                </a:solidFill>
              </a:rPr>
              <a:t>, </a:t>
            </a:r>
            <a:r>
              <a:rPr lang="en-US" dirty="0" err="1"/>
              <a:t>zu</a:t>
            </a:r>
            <a:r>
              <a:rPr lang="en-US" dirty="0"/>
              <a:t> </a:t>
            </a:r>
            <a:r>
              <a:rPr lang="en-US" dirty="0" err="1"/>
              <a:t>denen</a:t>
            </a:r>
            <a:r>
              <a:rPr lang="en-US" dirty="0"/>
              <a:t> die </a:t>
            </a:r>
            <a:r>
              <a:rPr lang="en-US" dirty="0" err="1"/>
              <a:t>Elemente</a:t>
            </a:r>
            <a:r>
              <a:rPr lang="en-US" dirty="0"/>
              <a:t> </a:t>
            </a:r>
            <a:r>
              <a:rPr lang="en-US" dirty="0">
                <a:solidFill>
                  <a:schemeClr val="hlink"/>
                </a:solidFill>
              </a:rPr>
              <a:t>x</a:t>
            </a:r>
            <a:r>
              <a:rPr lang="en-US" baseline="-25000" dirty="0">
                <a:solidFill>
                  <a:schemeClr val="hlink"/>
                </a:solidFill>
              </a:rPr>
              <a:t>1</a:t>
            </a:r>
            <a:r>
              <a:rPr lang="en-US" dirty="0">
                <a:solidFill>
                  <a:schemeClr val="hlink"/>
                </a:solidFill>
              </a:rPr>
              <a:t> </a:t>
            </a:r>
            <a:r>
              <a:rPr lang="en-US" dirty="0"/>
              <a:t>und </a:t>
            </a:r>
            <a:r>
              <a:rPr lang="en-US" dirty="0">
                <a:solidFill>
                  <a:schemeClr val="hlink"/>
                </a:solidFill>
              </a:rPr>
              <a:t>x</a:t>
            </a:r>
            <a:r>
              <a:rPr lang="en-US" baseline="-25000" dirty="0">
                <a:solidFill>
                  <a:schemeClr val="hlink"/>
                </a:solidFill>
              </a:rPr>
              <a:t>2</a:t>
            </a:r>
            <a:r>
              <a:rPr lang="en-US" dirty="0"/>
              <a:t> </a:t>
            </a:r>
            <a:r>
              <a:rPr lang="en-US" dirty="0" err="1"/>
              <a:t>gehören</a:t>
            </a:r>
            <a:r>
              <a:rPr lang="en-US" dirty="0"/>
              <a:t>, </a:t>
            </a:r>
            <a:r>
              <a:rPr lang="en-US" dirty="0" err="1"/>
              <a:t>zu</a:t>
            </a:r>
            <a:r>
              <a:rPr lang="en-US" dirty="0"/>
              <a:t> </a:t>
            </a:r>
            <a:r>
              <a:rPr lang="en-US" dirty="0">
                <a:solidFill>
                  <a:schemeClr val="hlink"/>
                </a:solidFill>
              </a:rPr>
              <a:t>T=T</a:t>
            </a:r>
            <a:r>
              <a:rPr lang="en-US" baseline="-25000" dirty="0">
                <a:solidFill>
                  <a:schemeClr val="hlink"/>
                </a:solidFill>
              </a:rPr>
              <a:t>1</a:t>
            </a:r>
            <a:r>
              <a:rPr lang="en-US" dirty="0">
                <a:solidFill>
                  <a:schemeClr val="hlink"/>
                </a:solidFill>
              </a:rPr>
              <a:t> </a:t>
            </a:r>
            <a:r>
              <a:rPr lang="en-US" dirty="0">
                <a:solidFill>
                  <a:schemeClr val="hlink"/>
                </a:solidFill>
                <a:latin typeface="cmsy10" charset="0"/>
              </a:rPr>
              <a:t>∪</a:t>
            </a:r>
            <a:r>
              <a:rPr lang="en-US" dirty="0">
                <a:solidFill>
                  <a:schemeClr val="hlink"/>
                </a:solidFill>
              </a:rPr>
              <a:t> T</a:t>
            </a:r>
            <a:r>
              <a:rPr lang="en-US" baseline="-25000" dirty="0">
                <a:solidFill>
                  <a:schemeClr val="hlink"/>
                </a:solidFill>
              </a:rPr>
              <a:t>2</a:t>
            </a:r>
            <a:endParaRPr lang="en-US" dirty="0">
              <a:solidFill>
                <a:schemeClr val="hlink"/>
              </a:solidFill>
            </a:endParaRPr>
          </a:p>
          <a:p>
            <a:r>
              <a:rPr lang="en-US" dirty="0">
                <a:solidFill>
                  <a:srgbClr val="FF0000"/>
                </a:solidFill>
              </a:rPr>
              <a:t>Find(x):</a:t>
            </a:r>
            <a:r>
              <a:rPr lang="en-US" dirty="0"/>
              <a:t> </a:t>
            </a:r>
            <a:r>
              <a:rPr lang="en-US" dirty="0" err="1"/>
              <a:t>gibt</a:t>
            </a:r>
            <a:r>
              <a:rPr lang="en-US" dirty="0"/>
              <a:t> (</a:t>
            </a:r>
            <a:r>
              <a:rPr lang="en-US" dirty="0" err="1"/>
              <a:t>eindeutigen</a:t>
            </a:r>
            <a:r>
              <a:rPr lang="en-US" dirty="0"/>
              <a:t>) </a:t>
            </a:r>
            <a:r>
              <a:rPr lang="en-US" dirty="0" err="1"/>
              <a:t>Repräsentanten</a:t>
            </a:r>
            <a:r>
              <a:rPr lang="en-US" dirty="0"/>
              <a:t> der </a:t>
            </a:r>
            <a:r>
              <a:rPr lang="en-US" dirty="0" err="1"/>
              <a:t>Teilmenge</a:t>
            </a:r>
            <a:r>
              <a:rPr lang="en-US" dirty="0"/>
              <a:t> </a:t>
            </a:r>
            <a:r>
              <a:rPr lang="en-US" dirty="0" err="1"/>
              <a:t>aus</a:t>
            </a:r>
            <a:r>
              <a:rPr lang="en-US" dirty="0"/>
              <a:t>, </a:t>
            </a:r>
            <a:r>
              <a:rPr lang="en-US" dirty="0" err="1"/>
              <a:t>zu</a:t>
            </a:r>
            <a:r>
              <a:rPr lang="en-US" dirty="0"/>
              <a:t> der Element </a:t>
            </a:r>
            <a:r>
              <a:rPr lang="en-US" dirty="0">
                <a:solidFill>
                  <a:schemeClr val="hlink"/>
                </a:solidFill>
              </a:rPr>
              <a:t>x</a:t>
            </a:r>
            <a:r>
              <a:rPr lang="en-US" dirty="0"/>
              <a:t> </a:t>
            </a:r>
            <a:r>
              <a:rPr lang="en-US" dirty="0" err="1"/>
              <a:t>gehört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732290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98957-96CE-3B4A-8F13-65DBB892B249}" type="slidenum">
              <a:rPr lang="de-DE"/>
              <a:pPr/>
              <a:t>32</a:t>
            </a:fld>
            <a:endParaRPr lang="de-DE"/>
          </a:p>
        </p:txBody>
      </p:sp>
      <p:sp>
        <p:nvSpPr>
          <p:cNvPr id="456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Minimaler Spannbaum</a:t>
            </a:r>
          </a:p>
        </p:txBody>
      </p:sp>
      <p:sp>
        <p:nvSpPr>
          <p:cNvPr id="456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de-DE">
                <a:solidFill>
                  <a:schemeClr val="accent2"/>
                </a:solidFill>
              </a:rPr>
              <a:t>Beispiel:  </a:t>
            </a:r>
            <a:r>
              <a:rPr lang="de-DE"/>
              <a:t>(    : Kanten im MSB)</a:t>
            </a:r>
            <a:endParaRPr lang="de-DE">
              <a:solidFill>
                <a:schemeClr val="accent2"/>
              </a:solidFill>
            </a:endParaRPr>
          </a:p>
        </p:txBody>
      </p:sp>
      <p:sp>
        <p:nvSpPr>
          <p:cNvPr id="456708" name="Oval 4"/>
          <p:cNvSpPr>
            <a:spLocks noChangeArrowheads="1"/>
          </p:cNvSpPr>
          <p:nvPr/>
        </p:nvSpPr>
        <p:spPr bwMode="auto">
          <a:xfrm>
            <a:off x="2771775" y="2995613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56709" name="Oval 5"/>
          <p:cNvSpPr>
            <a:spLocks noChangeArrowheads="1"/>
          </p:cNvSpPr>
          <p:nvPr/>
        </p:nvSpPr>
        <p:spPr bwMode="auto">
          <a:xfrm>
            <a:off x="4572000" y="2779713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56710" name="Oval 6"/>
          <p:cNvSpPr>
            <a:spLocks noChangeArrowheads="1"/>
          </p:cNvSpPr>
          <p:nvPr/>
        </p:nvSpPr>
        <p:spPr bwMode="auto">
          <a:xfrm>
            <a:off x="5219700" y="5156200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56711" name="Oval 7"/>
          <p:cNvSpPr>
            <a:spLocks noChangeArrowheads="1"/>
          </p:cNvSpPr>
          <p:nvPr/>
        </p:nvSpPr>
        <p:spPr bwMode="auto">
          <a:xfrm>
            <a:off x="6227763" y="3211513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56712" name="Oval 8"/>
          <p:cNvSpPr>
            <a:spLocks noChangeArrowheads="1"/>
          </p:cNvSpPr>
          <p:nvPr/>
        </p:nvSpPr>
        <p:spPr bwMode="auto">
          <a:xfrm>
            <a:off x="6732588" y="4506913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56713" name="Line 9"/>
          <p:cNvSpPr>
            <a:spLocks noChangeShapeType="1"/>
          </p:cNvSpPr>
          <p:nvPr/>
        </p:nvSpPr>
        <p:spPr bwMode="auto">
          <a:xfrm>
            <a:off x="2195513" y="4364038"/>
            <a:ext cx="936625" cy="6477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56714" name="Line 10"/>
          <p:cNvSpPr>
            <a:spLocks noChangeShapeType="1"/>
          </p:cNvSpPr>
          <p:nvPr/>
        </p:nvSpPr>
        <p:spPr bwMode="auto">
          <a:xfrm flipV="1">
            <a:off x="3275013" y="4364038"/>
            <a:ext cx="1079500" cy="6477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56715" name="Line 11"/>
          <p:cNvSpPr>
            <a:spLocks noChangeShapeType="1"/>
          </p:cNvSpPr>
          <p:nvPr/>
        </p:nvSpPr>
        <p:spPr bwMode="auto">
          <a:xfrm flipV="1">
            <a:off x="2195513" y="3211513"/>
            <a:ext cx="576262" cy="10080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56716" name="Line 12"/>
          <p:cNvSpPr>
            <a:spLocks noChangeShapeType="1"/>
          </p:cNvSpPr>
          <p:nvPr/>
        </p:nvSpPr>
        <p:spPr bwMode="auto">
          <a:xfrm>
            <a:off x="2914650" y="3211513"/>
            <a:ext cx="288925" cy="17287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56717" name="Line 13"/>
          <p:cNvSpPr>
            <a:spLocks noChangeShapeType="1"/>
          </p:cNvSpPr>
          <p:nvPr/>
        </p:nvSpPr>
        <p:spPr bwMode="auto">
          <a:xfrm flipV="1">
            <a:off x="2987675" y="2851150"/>
            <a:ext cx="1582738" cy="215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56718" name="Line 14"/>
          <p:cNvSpPr>
            <a:spLocks noChangeShapeType="1"/>
          </p:cNvSpPr>
          <p:nvPr/>
        </p:nvSpPr>
        <p:spPr bwMode="auto">
          <a:xfrm flipH="1" flipV="1">
            <a:off x="4787900" y="2924175"/>
            <a:ext cx="1439863" cy="3587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56719" name="Line 15"/>
          <p:cNvSpPr>
            <a:spLocks noChangeShapeType="1"/>
          </p:cNvSpPr>
          <p:nvPr/>
        </p:nvSpPr>
        <p:spPr bwMode="auto">
          <a:xfrm flipV="1">
            <a:off x="5435600" y="4651375"/>
            <a:ext cx="1295400" cy="5762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56720" name="Line 16"/>
          <p:cNvSpPr>
            <a:spLocks noChangeShapeType="1"/>
          </p:cNvSpPr>
          <p:nvPr/>
        </p:nvSpPr>
        <p:spPr bwMode="auto">
          <a:xfrm>
            <a:off x="6372225" y="3427413"/>
            <a:ext cx="431800" cy="10795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56721" name="Line 17"/>
          <p:cNvSpPr>
            <a:spLocks noChangeShapeType="1"/>
          </p:cNvSpPr>
          <p:nvPr/>
        </p:nvSpPr>
        <p:spPr bwMode="auto">
          <a:xfrm flipH="1">
            <a:off x="4427538" y="2995613"/>
            <a:ext cx="215900" cy="12239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56722" name="Line 18"/>
          <p:cNvSpPr>
            <a:spLocks noChangeShapeType="1"/>
          </p:cNvSpPr>
          <p:nvPr/>
        </p:nvSpPr>
        <p:spPr bwMode="auto">
          <a:xfrm flipV="1">
            <a:off x="4498975" y="3427413"/>
            <a:ext cx="1728788" cy="8651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56723" name="Line 19"/>
          <p:cNvSpPr>
            <a:spLocks noChangeShapeType="1"/>
          </p:cNvSpPr>
          <p:nvPr/>
        </p:nvSpPr>
        <p:spPr bwMode="auto">
          <a:xfrm>
            <a:off x="3346450" y="5083175"/>
            <a:ext cx="1873250" cy="2174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56724" name="Oval 20"/>
          <p:cNvSpPr>
            <a:spLocks noChangeArrowheads="1"/>
          </p:cNvSpPr>
          <p:nvPr/>
        </p:nvSpPr>
        <p:spPr bwMode="auto">
          <a:xfrm>
            <a:off x="4283075" y="4219575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56725" name="Oval 21"/>
          <p:cNvSpPr>
            <a:spLocks noChangeArrowheads="1"/>
          </p:cNvSpPr>
          <p:nvPr/>
        </p:nvSpPr>
        <p:spPr bwMode="auto">
          <a:xfrm>
            <a:off x="2051050" y="4219575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56726" name="Oval 22"/>
          <p:cNvSpPr>
            <a:spLocks noChangeArrowheads="1"/>
          </p:cNvSpPr>
          <p:nvPr/>
        </p:nvSpPr>
        <p:spPr bwMode="auto">
          <a:xfrm>
            <a:off x="3132138" y="4940300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56727" name="Text Box 23"/>
          <p:cNvSpPr txBox="1">
            <a:spLocks noChangeArrowheads="1"/>
          </p:cNvSpPr>
          <p:nvPr/>
        </p:nvSpPr>
        <p:spPr bwMode="auto">
          <a:xfrm>
            <a:off x="2122488" y="3427413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/>
              <a:t>2</a:t>
            </a:r>
          </a:p>
        </p:txBody>
      </p:sp>
      <p:sp>
        <p:nvSpPr>
          <p:cNvPr id="456728" name="Text Box 24"/>
          <p:cNvSpPr txBox="1">
            <a:spLocks noChangeArrowheads="1"/>
          </p:cNvSpPr>
          <p:nvPr/>
        </p:nvSpPr>
        <p:spPr bwMode="auto">
          <a:xfrm>
            <a:off x="2338388" y="4724400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/>
              <a:t>1</a:t>
            </a:r>
          </a:p>
        </p:txBody>
      </p:sp>
      <p:sp>
        <p:nvSpPr>
          <p:cNvPr id="456729" name="Text Box 25"/>
          <p:cNvSpPr txBox="1">
            <a:spLocks noChangeArrowheads="1"/>
          </p:cNvSpPr>
          <p:nvPr/>
        </p:nvSpPr>
        <p:spPr bwMode="auto">
          <a:xfrm>
            <a:off x="5435600" y="2708275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/>
              <a:t>1</a:t>
            </a:r>
          </a:p>
        </p:txBody>
      </p:sp>
      <p:sp>
        <p:nvSpPr>
          <p:cNvPr id="456730" name="Text Box 26"/>
          <p:cNvSpPr txBox="1">
            <a:spLocks noChangeArrowheads="1"/>
          </p:cNvSpPr>
          <p:nvPr/>
        </p:nvSpPr>
        <p:spPr bwMode="auto">
          <a:xfrm>
            <a:off x="4570413" y="3427413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/>
              <a:t>3</a:t>
            </a:r>
          </a:p>
        </p:txBody>
      </p:sp>
      <p:sp>
        <p:nvSpPr>
          <p:cNvPr id="456731" name="Text Box 27"/>
          <p:cNvSpPr txBox="1">
            <a:spLocks noChangeArrowheads="1"/>
          </p:cNvSpPr>
          <p:nvPr/>
        </p:nvSpPr>
        <p:spPr bwMode="auto">
          <a:xfrm>
            <a:off x="3562350" y="2995613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/>
              <a:t>3</a:t>
            </a:r>
          </a:p>
        </p:txBody>
      </p:sp>
      <p:sp>
        <p:nvSpPr>
          <p:cNvPr id="456732" name="Text Box 28"/>
          <p:cNvSpPr txBox="1">
            <a:spLocks noChangeArrowheads="1"/>
          </p:cNvSpPr>
          <p:nvPr/>
        </p:nvSpPr>
        <p:spPr bwMode="auto">
          <a:xfrm>
            <a:off x="3059113" y="3787775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/>
              <a:t>2</a:t>
            </a:r>
          </a:p>
        </p:txBody>
      </p:sp>
      <p:sp>
        <p:nvSpPr>
          <p:cNvPr id="456733" name="Text Box 29"/>
          <p:cNvSpPr txBox="1">
            <a:spLocks noChangeArrowheads="1"/>
          </p:cNvSpPr>
          <p:nvPr/>
        </p:nvSpPr>
        <p:spPr bwMode="auto">
          <a:xfrm>
            <a:off x="3635375" y="4219575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/>
              <a:t>2</a:t>
            </a:r>
          </a:p>
        </p:txBody>
      </p:sp>
      <p:sp>
        <p:nvSpPr>
          <p:cNvPr id="456734" name="Text Box 30"/>
          <p:cNvSpPr txBox="1">
            <a:spLocks noChangeArrowheads="1"/>
          </p:cNvSpPr>
          <p:nvPr/>
        </p:nvSpPr>
        <p:spPr bwMode="auto">
          <a:xfrm>
            <a:off x="4354513" y="4795838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/>
              <a:t>4</a:t>
            </a:r>
          </a:p>
        </p:txBody>
      </p:sp>
      <p:sp>
        <p:nvSpPr>
          <p:cNvPr id="456735" name="Text Box 31"/>
          <p:cNvSpPr txBox="1">
            <a:spLocks noChangeArrowheads="1"/>
          </p:cNvSpPr>
          <p:nvPr/>
        </p:nvSpPr>
        <p:spPr bwMode="auto">
          <a:xfrm>
            <a:off x="5794375" y="4579938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/>
              <a:t>3</a:t>
            </a:r>
          </a:p>
        </p:txBody>
      </p:sp>
      <p:sp>
        <p:nvSpPr>
          <p:cNvPr id="456736" name="Text Box 32"/>
          <p:cNvSpPr txBox="1">
            <a:spLocks noChangeArrowheads="1"/>
          </p:cNvSpPr>
          <p:nvPr/>
        </p:nvSpPr>
        <p:spPr bwMode="auto">
          <a:xfrm>
            <a:off x="6659563" y="3716338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/>
              <a:t>2</a:t>
            </a:r>
          </a:p>
        </p:txBody>
      </p:sp>
      <p:sp>
        <p:nvSpPr>
          <p:cNvPr id="456737" name="Text Box 33"/>
          <p:cNvSpPr txBox="1">
            <a:spLocks noChangeArrowheads="1"/>
          </p:cNvSpPr>
          <p:nvPr/>
        </p:nvSpPr>
        <p:spPr bwMode="auto">
          <a:xfrm>
            <a:off x="5291138" y="3859213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/>
              <a:t>5</a:t>
            </a:r>
          </a:p>
        </p:txBody>
      </p:sp>
      <p:sp>
        <p:nvSpPr>
          <p:cNvPr id="456738" name="Text Box 34"/>
          <p:cNvSpPr txBox="1">
            <a:spLocks noChangeArrowheads="1"/>
          </p:cNvSpPr>
          <p:nvPr/>
        </p:nvSpPr>
        <p:spPr bwMode="auto">
          <a:xfrm>
            <a:off x="1600200" y="4024313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sz="2400"/>
              <a:t>s</a:t>
            </a:r>
          </a:p>
        </p:txBody>
      </p:sp>
      <p:sp>
        <p:nvSpPr>
          <p:cNvPr id="456739" name="Line 35"/>
          <p:cNvSpPr>
            <a:spLocks noChangeShapeType="1"/>
          </p:cNvSpPr>
          <p:nvPr/>
        </p:nvSpPr>
        <p:spPr bwMode="auto">
          <a:xfrm>
            <a:off x="1835696" y="1484784"/>
            <a:ext cx="358775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94390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1000" fill="hold"/>
                                        <p:tgtEl>
                                          <p:spTgt spid="45671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7" dur="1000" fill="hold"/>
                                        <p:tgtEl>
                                          <p:spTgt spid="45671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" dur="1000" fill="hold"/>
                                        <p:tgtEl>
                                          <p:spTgt spid="45671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2" dur="1000" fill="hold"/>
                                        <p:tgtEl>
                                          <p:spTgt spid="456718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" dur="1000" fill="hold"/>
                                        <p:tgtEl>
                                          <p:spTgt spid="45671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7" dur="1000" fill="hold"/>
                                        <p:tgtEl>
                                          <p:spTgt spid="45671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1" dur="1000" fill="hold"/>
                                        <p:tgtEl>
                                          <p:spTgt spid="45671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2" dur="1000" fill="hold"/>
                                        <p:tgtEl>
                                          <p:spTgt spid="45671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6" dur="1000" fill="hold"/>
                                        <p:tgtEl>
                                          <p:spTgt spid="45671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7" dur="1000" fill="hold"/>
                                        <p:tgtEl>
                                          <p:spTgt spid="456714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1" dur="1000" fill="hold"/>
                                        <p:tgtEl>
                                          <p:spTgt spid="45672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2" dur="1000" fill="hold"/>
                                        <p:tgtEl>
                                          <p:spTgt spid="45672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6" dur="1000" fill="hold"/>
                                        <p:tgtEl>
                                          <p:spTgt spid="45671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7" dur="1000" fill="hold"/>
                                        <p:tgtEl>
                                          <p:spTgt spid="45671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1" dur="1000" fill="hold"/>
                                        <p:tgtEl>
                                          <p:spTgt spid="45672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2" dur="1000" fill="hold"/>
                                        <p:tgtEl>
                                          <p:spTgt spid="456721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6" dur="1000" fill="hold"/>
                                        <p:tgtEl>
                                          <p:spTgt spid="45671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47" dur="1000" fill="hold"/>
                                        <p:tgtEl>
                                          <p:spTgt spid="456719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1" dur="1000" fill="hold"/>
                                        <p:tgtEl>
                                          <p:spTgt spid="45672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2" dur="1000" fill="hold"/>
                                        <p:tgtEl>
                                          <p:spTgt spid="45672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6" dur="1000" fill="hold"/>
                                        <p:tgtEl>
                                          <p:spTgt spid="45672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7" dur="1000" fill="hold"/>
                                        <p:tgtEl>
                                          <p:spTgt spid="45672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6BCDA-2D75-B34B-891B-F3D82B72E14B}" type="slidenum">
              <a:rPr lang="de-DE"/>
              <a:pPr/>
              <a:t>33</a:t>
            </a:fld>
            <a:endParaRPr lang="de-DE"/>
          </a:p>
        </p:txBody>
      </p:sp>
      <p:sp>
        <p:nvSpPr>
          <p:cNvPr id="45773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29600" cy="648370"/>
          </a:xfrm>
          <a:solidFill>
            <a:srgbClr val="FFFFFF"/>
          </a:solidFill>
        </p:spPr>
        <p:txBody>
          <a:bodyPr/>
          <a:lstStyle/>
          <a:p>
            <a:r>
              <a:rPr lang="en-US" dirty="0" err="1"/>
              <a:t>MinSpanningTree-Algorithmus</a:t>
            </a:r>
            <a:endParaRPr lang="en-US" dirty="0"/>
          </a:p>
        </p:txBody>
      </p:sp>
      <p:sp>
        <p:nvSpPr>
          <p:cNvPr id="457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10000"/>
              </a:lnSpc>
              <a:buFontTx/>
              <a:buNone/>
            </a:pPr>
            <a:r>
              <a:rPr lang="en-US" dirty="0"/>
              <a:t>function </a:t>
            </a:r>
            <a:r>
              <a:rPr lang="en-US" dirty="0" err="1">
                <a:solidFill>
                  <a:schemeClr val="accent2"/>
                </a:solidFill>
              </a:rPr>
              <a:t>MinSpanningTree</a:t>
            </a:r>
            <a:r>
              <a:rPr lang="en-US" dirty="0"/>
              <a:t>(</a:t>
            </a:r>
            <a:r>
              <a:rPr lang="en-US" dirty="0">
                <a:solidFill>
                  <a:srgbClr val="3C8C93"/>
                </a:solidFill>
              </a:rPr>
              <a:t>(</a:t>
            </a:r>
            <a:r>
              <a:rPr lang="en-US" dirty="0">
                <a:solidFill>
                  <a:schemeClr val="hlink"/>
                </a:solidFill>
              </a:rPr>
              <a:t>V, E), c</a:t>
            </a:r>
            <a:r>
              <a:rPr lang="en-US" dirty="0"/>
              <a:t>):</a:t>
            </a:r>
            <a:br>
              <a:rPr lang="en-US" dirty="0"/>
            </a:br>
            <a:r>
              <a:rPr lang="en-US" dirty="0">
                <a:solidFill>
                  <a:schemeClr val="hlink"/>
                </a:solidFill>
              </a:rPr>
              <a:t>T:={ }</a:t>
            </a:r>
            <a:br>
              <a:rPr lang="en-US" dirty="0">
                <a:solidFill>
                  <a:schemeClr val="hlink"/>
                </a:solidFill>
              </a:rPr>
            </a:br>
            <a:r>
              <a:rPr lang="en-US" dirty="0" err="1">
                <a:solidFill>
                  <a:schemeClr val="accent2"/>
                </a:solidFill>
              </a:rPr>
              <a:t>init</a:t>
            </a:r>
            <a:r>
              <a:rPr lang="en-US" dirty="0">
                <a:solidFill>
                  <a:srgbClr val="3C8C93"/>
                </a:solidFill>
              </a:rPr>
              <a:t>(V)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// </a:t>
            </a:r>
            <a:r>
              <a:rPr lang="en-US" dirty="0" err="1">
                <a:solidFill>
                  <a:srgbClr val="FF0000"/>
                </a:solidFill>
              </a:rPr>
              <a:t>initialisiere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einelem</a:t>
            </a:r>
            <a:r>
              <a:rPr lang="en-US" dirty="0">
                <a:solidFill>
                  <a:srgbClr val="FF0000"/>
                </a:solidFill>
              </a:rPr>
              <a:t>. Mengen </a:t>
            </a:r>
            <a:r>
              <a:rPr lang="en-US" dirty="0" err="1">
                <a:solidFill>
                  <a:srgbClr val="FF0000"/>
                </a:solidFill>
              </a:rPr>
              <a:t>für</a:t>
            </a:r>
            <a:r>
              <a:rPr lang="en-US" dirty="0">
                <a:solidFill>
                  <a:srgbClr val="FF0000"/>
                </a:solidFill>
              </a:rPr>
              <a:t> V</a:t>
            </a:r>
            <a:br>
              <a:rPr lang="en-US" dirty="0">
                <a:solidFill>
                  <a:schemeClr val="hlink"/>
                </a:solidFill>
              </a:rPr>
            </a:br>
            <a:r>
              <a:rPr lang="en-US" dirty="0">
                <a:solidFill>
                  <a:schemeClr val="hlink"/>
                </a:solidFill>
              </a:rPr>
              <a:t>S:=</a:t>
            </a:r>
            <a:r>
              <a:rPr lang="en-US" dirty="0" err="1">
                <a:solidFill>
                  <a:schemeClr val="accent2"/>
                </a:solidFill>
              </a:rPr>
              <a:t>mergesort</a:t>
            </a:r>
            <a:r>
              <a:rPr lang="en-US" dirty="0">
                <a:solidFill>
                  <a:schemeClr val="hlink"/>
                </a:solidFill>
              </a:rPr>
              <a:t>(E)</a:t>
            </a:r>
            <a:r>
              <a:rPr lang="en-US" dirty="0"/>
              <a:t>  </a:t>
            </a:r>
            <a:r>
              <a:rPr lang="en-US" dirty="0">
                <a:solidFill>
                  <a:srgbClr val="FF0000"/>
                </a:solidFill>
              </a:rPr>
              <a:t>// </a:t>
            </a:r>
            <a:r>
              <a:rPr lang="en-US" dirty="0" err="1">
                <a:solidFill>
                  <a:srgbClr val="FF0000"/>
                </a:solidFill>
              </a:rPr>
              <a:t>aufsteigend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sortiert</a:t>
            </a:r>
            <a:br>
              <a:rPr lang="en-US" dirty="0"/>
            </a:br>
            <a:r>
              <a:rPr lang="en-US" dirty="0"/>
              <a:t>for </a:t>
            </a:r>
            <a:r>
              <a:rPr lang="en-US" dirty="0">
                <a:solidFill>
                  <a:schemeClr val="hlink"/>
                </a:solidFill>
              </a:rPr>
              <a:t>{</a:t>
            </a:r>
            <a:r>
              <a:rPr lang="en-US" dirty="0" err="1">
                <a:solidFill>
                  <a:schemeClr val="hlink"/>
                </a:solidFill>
              </a:rPr>
              <a:t>u,v</a:t>
            </a:r>
            <a:r>
              <a:rPr lang="en-US" dirty="0">
                <a:solidFill>
                  <a:schemeClr val="hlink"/>
                </a:solidFill>
              </a:rPr>
              <a:t>}</a:t>
            </a:r>
            <a:r>
              <a:rPr lang="en-US" dirty="0">
                <a:solidFill>
                  <a:schemeClr val="hlink"/>
                </a:solidFill>
                <a:latin typeface="cmsy10" charset="0"/>
              </a:rPr>
              <a:t>∈</a:t>
            </a:r>
            <a:r>
              <a:rPr lang="en-US" dirty="0">
                <a:solidFill>
                  <a:schemeClr val="hlink"/>
                </a:solidFill>
              </a:rPr>
              <a:t> S</a:t>
            </a:r>
            <a:r>
              <a:rPr lang="en-US" dirty="0"/>
              <a:t> do</a:t>
            </a:r>
            <a:br>
              <a:rPr lang="en-US" dirty="0"/>
            </a:br>
            <a:r>
              <a:rPr lang="en-US" dirty="0"/>
              <a:t>   if </a:t>
            </a:r>
            <a:r>
              <a:rPr lang="en-US" dirty="0">
                <a:solidFill>
                  <a:schemeClr val="accent2"/>
                </a:solidFill>
              </a:rPr>
              <a:t>find</a:t>
            </a:r>
            <a:r>
              <a:rPr lang="en-US" dirty="0">
                <a:solidFill>
                  <a:srgbClr val="3C8C93"/>
                </a:solidFill>
              </a:rPr>
              <a:t>(u)≠</a:t>
            </a:r>
            <a:r>
              <a:rPr lang="en-US" dirty="0">
                <a:solidFill>
                  <a:schemeClr val="accent2"/>
                </a:solidFill>
              </a:rPr>
              <a:t>find</a:t>
            </a:r>
            <a:r>
              <a:rPr lang="en-US" dirty="0">
                <a:solidFill>
                  <a:srgbClr val="3C8C93"/>
                </a:solidFill>
              </a:rPr>
              <a:t>(v)</a:t>
            </a:r>
            <a:r>
              <a:rPr lang="en-US" dirty="0"/>
              <a:t> then </a:t>
            </a:r>
            <a:r>
              <a:rPr lang="en-US" dirty="0">
                <a:solidFill>
                  <a:srgbClr val="FF0000"/>
                </a:solidFill>
              </a:rPr>
              <a:t>// </a:t>
            </a:r>
            <a:r>
              <a:rPr lang="en-US" dirty="0" err="1">
                <a:solidFill>
                  <a:srgbClr val="FF0000"/>
                </a:solidFill>
              </a:rPr>
              <a:t>versch</a:t>
            </a:r>
            <a:r>
              <a:rPr lang="en-US" dirty="0">
                <a:solidFill>
                  <a:srgbClr val="FF0000"/>
                </a:solidFill>
              </a:rPr>
              <a:t>. </a:t>
            </a:r>
            <a:r>
              <a:rPr lang="en-US" dirty="0" err="1">
                <a:solidFill>
                  <a:srgbClr val="FF0000"/>
                </a:solidFill>
              </a:rPr>
              <a:t>Mengen</a:t>
            </a:r>
            <a:br>
              <a:rPr lang="en-US" dirty="0">
                <a:solidFill>
                  <a:srgbClr val="FF0000"/>
                </a:solidFill>
              </a:rPr>
            </a:br>
            <a:r>
              <a:rPr lang="en-US" dirty="0"/>
              <a:t>       </a:t>
            </a:r>
            <a:r>
              <a:rPr lang="en-US" dirty="0">
                <a:solidFill>
                  <a:schemeClr val="hlink"/>
                </a:solidFill>
              </a:rPr>
              <a:t>T:=T </a:t>
            </a:r>
            <a:r>
              <a:rPr lang="en-US" dirty="0">
                <a:solidFill>
                  <a:schemeClr val="hlink"/>
                </a:solidFill>
                <a:latin typeface="cmsy10" charset="0"/>
              </a:rPr>
              <a:t>∪</a:t>
            </a:r>
            <a:r>
              <a:rPr lang="en-US" dirty="0">
                <a:solidFill>
                  <a:schemeClr val="hlink"/>
                </a:solidFill>
              </a:rPr>
              <a:t> { {</a:t>
            </a:r>
            <a:r>
              <a:rPr lang="en-US" dirty="0" err="1">
                <a:solidFill>
                  <a:schemeClr val="hlink"/>
                </a:solidFill>
              </a:rPr>
              <a:t>u,v</a:t>
            </a:r>
            <a:r>
              <a:rPr lang="en-US" dirty="0">
                <a:solidFill>
                  <a:schemeClr val="hlink"/>
                </a:solidFill>
              </a:rPr>
              <a:t>} }</a:t>
            </a:r>
            <a:br>
              <a:rPr lang="en-US" dirty="0">
                <a:solidFill>
                  <a:schemeClr val="hlink"/>
                </a:solidFill>
              </a:rPr>
            </a:br>
            <a:r>
              <a:rPr lang="en-US" dirty="0">
                <a:solidFill>
                  <a:schemeClr val="hlink"/>
                </a:solidFill>
              </a:rPr>
              <a:t>       </a:t>
            </a:r>
            <a:r>
              <a:rPr lang="en-US" dirty="0">
                <a:solidFill>
                  <a:schemeClr val="accent2"/>
                </a:solidFill>
              </a:rPr>
              <a:t>union</a:t>
            </a:r>
            <a:r>
              <a:rPr lang="en-US" dirty="0">
                <a:solidFill>
                  <a:srgbClr val="3C8C93"/>
                </a:solidFill>
              </a:rPr>
              <a:t>(u, v)</a:t>
            </a:r>
            <a:r>
              <a:rPr lang="en-US" dirty="0">
                <a:solidFill>
                  <a:schemeClr val="accent2"/>
                </a:solidFill>
              </a:rPr>
              <a:t>  </a:t>
            </a:r>
            <a:r>
              <a:rPr lang="en-US" dirty="0">
                <a:solidFill>
                  <a:srgbClr val="FF0000"/>
                </a:solidFill>
              </a:rPr>
              <a:t>// u und v in </a:t>
            </a:r>
            <a:r>
              <a:rPr lang="en-US" dirty="0" err="1">
                <a:solidFill>
                  <a:srgbClr val="FF0000"/>
                </a:solidFill>
              </a:rPr>
              <a:t>einer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Menge</a:t>
            </a:r>
            <a:br>
              <a:rPr lang="en-US" dirty="0">
                <a:solidFill>
                  <a:schemeClr val="accent2"/>
                </a:solidFill>
              </a:rPr>
            </a:br>
            <a:r>
              <a:rPr lang="en-US" dirty="0"/>
              <a:t>return </a:t>
            </a:r>
            <a:r>
              <a:rPr lang="en-US" dirty="0">
                <a:solidFill>
                  <a:schemeClr val="hlink"/>
                </a:solidFill>
              </a:rPr>
              <a:t>T</a:t>
            </a:r>
          </a:p>
        </p:txBody>
      </p:sp>
      <p:sp>
        <p:nvSpPr>
          <p:cNvPr id="2" name="Rechteck 1"/>
          <p:cNvSpPr/>
          <p:nvPr/>
        </p:nvSpPr>
        <p:spPr>
          <a:xfrm>
            <a:off x="2339752" y="6023029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de-DE" sz="1200" dirty="0">
                <a:solidFill>
                  <a:srgbClr val="0000FF"/>
                </a:solidFill>
              </a:rPr>
              <a:t>Joseph Kruskal: On </a:t>
            </a:r>
            <a:r>
              <a:rPr lang="de-DE" sz="1200" dirty="0" err="1">
                <a:solidFill>
                  <a:srgbClr val="0000FF"/>
                </a:solidFill>
              </a:rPr>
              <a:t>the</a:t>
            </a:r>
            <a:r>
              <a:rPr lang="de-DE" sz="1200" dirty="0">
                <a:solidFill>
                  <a:srgbClr val="0000FF"/>
                </a:solidFill>
              </a:rPr>
              <a:t> </a:t>
            </a:r>
            <a:r>
              <a:rPr lang="de-DE" sz="1200" dirty="0" err="1">
                <a:solidFill>
                  <a:srgbClr val="0000FF"/>
                </a:solidFill>
              </a:rPr>
              <a:t>shortest</a:t>
            </a:r>
            <a:r>
              <a:rPr lang="de-DE" sz="1200" dirty="0">
                <a:solidFill>
                  <a:srgbClr val="0000FF"/>
                </a:solidFill>
              </a:rPr>
              <a:t> </a:t>
            </a:r>
            <a:r>
              <a:rPr lang="de-DE" sz="1200" dirty="0" err="1">
                <a:solidFill>
                  <a:srgbClr val="0000FF"/>
                </a:solidFill>
              </a:rPr>
              <a:t>spanning</a:t>
            </a:r>
            <a:r>
              <a:rPr lang="de-DE" sz="1200" dirty="0">
                <a:solidFill>
                  <a:srgbClr val="0000FF"/>
                </a:solidFill>
              </a:rPr>
              <a:t> </a:t>
            </a:r>
            <a:r>
              <a:rPr lang="de-DE" sz="1200" dirty="0" err="1">
                <a:solidFill>
                  <a:srgbClr val="0000FF"/>
                </a:solidFill>
              </a:rPr>
              <a:t>subtree</a:t>
            </a:r>
            <a:r>
              <a:rPr lang="de-DE" sz="1200" dirty="0">
                <a:solidFill>
                  <a:srgbClr val="0000FF"/>
                </a:solidFill>
              </a:rPr>
              <a:t> </a:t>
            </a:r>
            <a:r>
              <a:rPr lang="de-DE" sz="1200" dirty="0" err="1">
                <a:solidFill>
                  <a:srgbClr val="0000FF"/>
                </a:solidFill>
              </a:rPr>
              <a:t>and</a:t>
            </a:r>
            <a:r>
              <a:rPr lang="de-DE" sz="1200" dirty="0">
                <a:solidFill>
                  <a:srgbClr val="0000FF"/>
                </a:solidFill>
              </a:rPr>
              <a:t> </a:t>
            </a:r>
            <a:r>
              <a:rPr lang="de-DE" sz="1200" dirty="0" err="1">
                <a:solidFill>
                  <a:srgbClr val="0000FF"/>
                </a:solidFill>
              </a:rPr>
              <a:t>the</a:t>
            </a:r>
            <a:r>
              <a:rPr lang="de-DE" sz="1200" dirty="0">
                <a:solidFill>
                  <a:srgbClr val="0000FF"/>
                </a:solidFill>
              </a:rPr>
              <a:t> </a:t>
            </a:r>
            <a:r>
              <a:rPr lang="de-DE" sz="1200" dirty="0" err="1">
                <a:solidFill>
                  <a:srgbClr val="0000FF"/>
                </a:solidFill>
              </a:rPr>
              <a:t>traveling</a:t>
            </a:r>
            <a:r>
              <a:rPr lang="de-DE" sz="1200" dirty="0">
                <a:solidFill>
                  <a:srgbClr val="0000FF"/>
                </a:solidFill>
              </a:rPr>
              <a:t> </a:t>
            </a:r>
            <a:r>
              <a:rPr lang="de-DE" sz="1200" dirty="0" err="1">
                <a:solidFill>
                  <a:srgbClr val="0000FF"/>
                </a:solidFill>
              </a:rPr>
              <a:t>salesman</a:t>
            </a:r>
            <a:r>
              <a:rPr lang="de-DE" sz="1200" dirty="0">
                <a:solidFill>
                  <a:srgbClr val="0000FF"/>
                </a:solidFill>
              </a:rPr>
              <a:t> </a:t>
            </a:r>
            <a:r>
              <a:rPr lang="de-DE" sz="1200" dirty="0" err="1">
                <a:solidFill>
                  <a:srgbClr val="0000FF"/>
                </a:solidFill>
              </a:rPr>
              <a:t>problem</a:t>
            </a:r>
            <a:r>
              <a:rPr lang="de-DE" sz="1200" dirty="0">
                <a:solidFill>
                  <a:srgbClr val="0000FF"/>
                </a:solidFill>
              </a:rPr>
              <a:t>. In: </a:t>
            </a:r>
            <a:r>
              <a:rPr lang="de-DE" sz="1200" dirty="0" err="1">
                <a:solidFill>
                  <a:srgbClr val="0000FF"/>
                </a:solidFill>
              </a:rPr>
              <a:t>Proceedings</a:t>
            </a:r>
            <a:r>
              <a:rPr lang="de-DE" sz="1200" dirty="0">
                <a:solidFill>
                  <a:srgbClr val="0000FF"/>
                </a:solidFill>
              </a:rPr>
              <a:t> of </a:t>
            </a:r>
            <a:r>
              <a:rPr lang="de-DE" sz="1200" dirty="0" err="1">
                <a:solidFill>
                  <a:srgbClr val="0000FF"/>
                </a:solidFill>
              </a:rPr>
              <a:t>the</a:t>
            </a:r>
            <a:r>
              <a:rPr lang="de-DE" sz="1200" dirty="0">
                <a:solidFill>
                  <a:srgbClr val="0000FF"/>
                </a:solidFill>
              </a:rPr>
              <a:t> American </a:t>
            </a:r>
            <a:r>
              <a:rPr lang="de-DE" sz="1200" dirty="0" err="1">
                <a:solidFill>
                  <a:srgbClr val="0000FF"/>
                </a:solidFill>
              </a:rPr>
              <a:t>Mathematical</a:t>
            </a:r>
            <a:r>
              <a:rPr lang="de-DE" sz="1200" dirty="0">
                <a:solidFill>
                  <a:srgbClr val="0000FF"/>
                </a:solidFill>
              </a:rPr>
              <a:t> Society. 7, S. 48–50, </a:t>
            </a:r>
            <a:r>
              <a:rPr lang="de-DE" sz="1200" b="1" dirty="0">
                <a:solidFill>
                  <a:srgbClr val="FF0000"/>
                </a:solidFill>
              </a:rPr>
              <a:t>1956</a:t>
            </a: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474606" y="333474"/>
            <a:ext cx="8229600" cy="5032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+mj-lt"/>
                <a:ea typeface="+mj-ea"/>
                <a:cs typeface="ＭＳ Ｐゴシック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9pPr>
          </a:lstStyle>
          <a:p>
            <a:r>
              <a:rPr lang="en-US" dirty="0" err="1"/>
              <a:t>Kruskal-Algorithmus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43557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1759E-26CB-C542-85F6-56DEA6688A06}" type="slidenum">
              <a:rPr lang="de-DE"/>
              <a:pPr/>
              <a:t>34</a:t>
            </a:fld>
            <a:endParaRPr lang="de-DE"/>
          </a:p>
        </p:txBody>
      </p:sp>
      <p:sp>
        <p:nvSpPr>
          <p:cNvPr id="480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Kruskal-Algorithmus</a:t>
            </a:r>
            <a:endParaRPr lang="en-US" dirty="0"/>
          </a:p>
        </p:txBody>
      </p:sp>
      <p:sp>
        <p:nvSpPr>
          <p:cNvPr id="480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dirty="0" err="1">
                <a:solidFill>
                  <a:schemeClr val="accent2"/>
                </a:solidFill>
              </a:rPr>
              <a:t>Laufzeit</a:t>
            </a:r>
            <a:r>
              <a:rPr lang="en-US" dirty="0">
                <a:solidFill>
                  <a:schemeClr val="accent2"/>
                </a:solidFill>
              </a:rPr>
              <a:t>:</a:t>
            </a:r>
          </a:p>
          <a:p>
            <a:r>
              <a:rPr lang="en-US" dirty="0" err="1"/>
              <a:t>Mergesort</a:t>
            </a:r>
            <a:r>
              <a:rPr lang="en-US" dirty="0"/>
              <a:t>: </a:t>
            </a:r>
            <a:r>
              <a:rPr lang="en-US" dirty="0">
                <a:solidFill>
                  <a:schemeClr val="hlink"/>
                </a:solidFill>
              </a:rPr>
              <a:t>O(m log m)</a:t>
            </a:r>
            <a:r>
              <a:rPr lang="en-US" dirty="0"/>
              <a:t> </a:t>
            </a:r>
            <a:r>
              <a:rPr lang="en-US" dirty="0" err="1"/>
              <a:t>Zeit</a:t>
            </a:r>
            <a:endParaRPr lang="en-US" dirty="0"/>
          </a:p>
          <a:p>
            <a:r>
              <a:rPr lang="en-US" dirty="0">
                <a:solidFill>
                  <a:schemeClr val="hlink"/>
                </a:solidFill>
              </a:rPr>
              <a:t>2m</a:t>
            </a:r>
            <a:r>
              <a:rPr lang="en-US" dirty="0"/>
              <a:t> Find-</a:t>
            </a:r>
            <a:r>
              <a:rPr lang="en-US" dirty="0" err="1"/>
              <a:t>Operationen</a:t>
            </a:r>
            <a:r>
              <a:rPr lang="en-US" dirty="0"/>
              <a:t> und </a:t>
            </a:r>
            <a:r>
              <a:rPr lang="en-US" dirty="0">
                <a:solidFill>
                  <a:schemeClr val="hlink"/>
                </a:solidFill>
              </a:rPr>
              <a:t>n-1</a:t>
            </a:r>
            <a:r>
              <a:rPr lang="en-US" dirty="0"/>
              <a:t> Union-</a:t>
            </a:r>
            <a:r>
              <a:rPr lang="en-US" dirty="0" err="1"/>
              <a:t>Operationen</a:t>
            </a:r>
            <a:r>
              <a:rPr lang="en-US" dirty="0"/>
              <a:t>: </a:t>
            </a:r>
            <a:br>
              <a:rPr lang="en-US" dirty="0"/>
            </a:br>
            <a:r>
              <a:rPr lang="en-US" dirty="0">
                <a:solidFill>
                  <a:schemeClr val="hlink"/>
                </a:solidFill>
              </a:rPr>
              <a:t>O(m </a:t>
            </a:r>
            <a:r>
              <a:rPr lang="en-US" dirty="0">
                <a:solidFill>
                  <a:schemeClr val="hlink"/>
                </a:solidFill>
                <a:latin typeface="cmsy10" charset="0"/>
              </a:rPr>
              <a:t>∙ log* n</a:t>
            </a:r>
            <a:r>
              <a:rPr lang="en-US" dirty="0">
                <a:solidFill>
                  <a:schemeClr val="hlink"/>
                </a:solidFill>
              </a:rPr>
              <a:t>)</a:t>
            </a:r>
            <a:r>
              <a:rPr lang="en-US" dirty="0"/>
              <a:t> </a:t>
            </a:r>
            <a:r>
              <a:rPr lang="en-US" dirty="0" err="1"/>
              <a:t>Zeit</a:t>
            </a:r>
            <a:endParaRPr lang="en-US" dirty="0"/>
          </a:p>
          <a:p>
            <a:pPr>
              <a:buFontTx/>
              <a:buNone/>
            </a:pPr>
            <a:r>
              <a:rPr lang="en-US" dirty="0" err="1"/>
              <a:t>Insgesamt</a:t>
            </a:r>
            <a:r>
              <a:rPr lang="en-US" dirty="0"/>
              <a:t> </a:t>
            </a:r>
            <a:r>
              <a:rPr lang="en-US" dirty="0" err="1"/>
              <a:t>Zeit</a:t>
            </a:r>
            <a:r>
              <a:rPr lang="en-US" dirty="0"/>
              <a:t> </a:t>
            </a:r>
            <a:r>
              <a:rPr lang="en-US" dirty="0">
                <a:solidFill>
                  <a:schemeClr val="hlink"/>
                </a:solidFill>
              </a:rPr>
              <a:t>O(m log m)</a:t>
            </a:r>
            <a:r>
              <a:rPr lang="en-US" dirty="0"/>
              <a:t>.</a:t>
            </a:r>
          </a:p>
          <a:p>
            <a:pPr>
              <a:buFontTx/>
              <a:buNone/>
            </a:pPr>
            <a:endParaRPr lang="en-US" sz="1600" dirty="0"/>
          </a:p>
          <a:p>
            <a:r>
              <a:rPr lang="en-US" dirty="0" err="1"/>
              <a:t>Mit</a:t>
            </a:r>
            <a:r>
              <a:rPr lang="en-US" dirty="0"/>
              <a:t> </a:t>
            </a:r>
            <a:r>
              <a:rPr lang="en-US" dirty="0" err="1">
                <a:solidFill>
                  <a:schemeClr val="accent2"/>
                </a:solidFill>
              </a:rPr>
              <a:t>Sortieren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 err="1">
                <a:solidFill>
                  <a:schemeClr val="accent2"/>
                </a:solidFill>
              </a:rPr>
              <a:t>durch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 err="1">
                <a:solidFill>
                  <a:schemeClr val="accent2"/>
                </a:solidFill>
              </a:rPr>
              <a:t>Verteilen</a:t>
            </a:r>
            <a:r>
              <a:rPr lang="en-US" dirty="0">
                <a:solidFill>
                  <a:schemeClr val="accent2"/>
                </a:solidFill>
              </a:rPr>
              <a:t>  </a:t>
            </a:r>
            <a:r>
              <a:rPr lang="en-US" dirty="0"/>
              <a:t>(Counting Sort, Bucket Sort</a:t>
            </a:r>
            <a:r>
              <a:rPr lang="is-IS" dirty="0"/>
              <a:t>…) </a:t>
            </a:r>
            <a:r>
              <a:rPr lang="en-US" dirty="0" err="1"/>
              <a:t>weiter</a:t>
            </a:r>
            <a:r>
              <a:rPr lang="en-US" dirty="0"/>
              <a:t> </a:t>
            </a:r>
            <a:r>
              <a:rPr lang="en-US" dirty="0" err="1"/>
              <a:t>reduzierbar</a:t>
            </a:r>
            <a:r>
              <a:rPr lang="en-US" dirty="0"/>
              <a:t> </a:t>
            </a:r>
            <a:r>
              <a:rPr lang="en-US" dirty="0" err="1"/>
              <a:t>bei</a:t>
            </a:r>
            <a:r>
              <a:rPr lang="en-US" dirty="0"/>
              <a:t> "</a:t>
            </a:r>
            <a:r>
              <a:rPr lang="en-US" dirty="0" err="1"/>
              <a:t>kleinen</a:t>
            </a:r>
            <a:r>
              <a:rPr lang="en-US" dirty="0"/>
              <a:t>" </a:t>
            </a:r>
            <a:r>
              <a:rPr lang="en-US" dirty="0" err="1"/>
              <a:t>Graphen</a:t>
            </a:r>
            <a:r>
              <a:rPr lang="en-US" dirty="0"/>
              <a:t> und </a:t>
            </a:r>
            <a:r>
              <a:rPr lang="en-US"/>
              <a:t>Kantenkosten</a:t>
            </a:r>
            <a:endParaRPr lang="en-US" dirty="0"/>
          </a:p>
          <a:p>
            <a:r>
              <a:rPr lang="en-US" dirty="0"/>
              <a:t>Dann </a:t>
            </a:r>
            <a:r>
              <a:rPr lang="en-US" dirty="0" err="1"/>
              <a:t>dominiert</a:t>
            </a:r>
            <a:r>
              <a:rPr lang="en-US" dirty="0"/>
              <a:t> </a:t>
            </a:r>
            <a:r>
              <a:rPr lang="en-US" dirty="0">
                <a:solidFill>
                  <a:schemeClr val="hlink"/>
                </a:solidFill>
              </a:rPr>
              <a:t>O(m </a:t>
            </a:r>
            <a:r>
              <a:rPr lang="en-US" dirty="0">
                <a:solidFill>
                  <a:schemeClr val="hlink"/>
                </a:solidFill>
                <a:latin typeface="cmsy10" charset="0"/>
              </a:rPr>
              <a:t>∙ log* n</a:t>
            </a:r>
            <a:r>
              <a:rPr lang="en-US" dirty="0">
                <a:solidFill>
                  <a:schemeClr val="hlink"/>
                </a:solidFill>
              </a:rPr>
              <a:t>)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724334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02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802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02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802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914CA-5062-DE44-B8B6-6C1C1244C78D}" type="slidenum">
              <a:rPr lang="de-DE"/>
              <a:pPr/>
              <a:t>35</a:t>
            </a:fld>
            <a:endParaRPr lang="de-DE"/>
          </a:p>
        </p:txBody>
      </p:sp>
      <p:sp>
        <p:nvSpPr>
          <p:cNvPr id="455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Minimaler Spannbaum</a:t>
            </a:r>
          </a:p>
        </p:txBody>
      </p:sp>
      <p:sp>
        <p:nvSpPr>
          <p:cNvPr id="455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de-DE" dirty="0">
                <a:solidFill>
                  <a:schemeClr val="accent2"/>
                </a:solidFill>
              </a:rPr>
              <a:t>Alternative Strategie (motiviert aus </a:t>
            </a:r>
            <a:r>
              <a:rPr lang="de-DE" dirty="0" err="1">
                <a:solidFill>
                  <a:schemeClr val="accent2"/>
                </a:solidFill>
              </a:rPr>
              <a:t>Beh</a:t>
            </a:r>
            <a:r>
              <a:rPr lang="de-DE" dirty="0">
                <a:solidFill>
                  <a:schemeClr val="accent2"/>
                </a:solidFill>
              </a:rPr>
              <a:t> 2):</a:t>
            </a:r>
          </a:p>
          <a:p>
            <a:pPr>
              <a:lnSpc>
                <a:spcPct val="90000"/>
              </a:lnSpc>
            </a:pPr>
            <a:r>
              <a:rPr lang="de-DE" dirty="0"/>
              <a:t>Starte bei beliebigem Knoten </a:t>
            </a:r>
            <a:r>
              <a:rPr lang="de-DE" dirty="0">
                <a:solidFill>
                  <a:schemeClr val="hlink"/>
                </a:solidFill>
              </a:rPr>
              <a:t>s</a:t>
            </a:r>
            <a:r>
              <a:rPr lang="de-DE" dirty="0"/>
              <a:t>, MSB </a:t>
            </a:r>
            <a:r>
              <a:rPr lang="de-DE" dirty="0">
                <a:solidFill>
                  <a:schemeClr val="hlink"/>
                </a:solidFill>
              </a:rPr>
              <a:t>T</a:t>
            </a:r>
            <a:r>
              <a:rPr lang="de-DE" dirty="0"/>
              <a:t> besteht anfangs nur aus </a:t>
            </a:r>
            <a:r>
              <a:rPr lang="de-DE" dirty="0">
                <a:solidFill>
                  <a:schemeClr val="hlink"/>
                </a:solidFill>
              </a:rPr>
              <a:t>s</a:t>
            </a:r>
          </a:p>
          <a:p>
            <a:pPr>
              <a:lnSpc>
                <a:spcPct val="90000"/>
              </a:lnSpc>
            </a:pPr>
            <a:r>
              <a:rPr lang="de-DE" dirty="0"/>
              <a:t>Ergänze </a:t>
            </a:r>
            <a:r>
              <a:rPr lang="de-DE" dirty="0">
                <a:solidFill>
                  <a:schemeClr val="hlink"/>
                </a:solidFill>
              </a:rPr>
              <a:t>T</a:t>
            </a:r>
            <a:r>
              <a:rPr lang="de-DE" dirty="0"/>
              <a:t> durch günstigste Kante zu äußerem Knoten </a:t>
            </a:r>
            <a:r>
              <a:rPr lang="de-DE" dirty="0" err="1">
                <a:solidFill>
                  <a:schemeClr val="hlink"/>
                </a:solidFill>
              </a:rPr>
              <a:t>w</a:t>
            </a:r>
            <a:r>
              <a:rPr lang="de-DE" dirty="0"/>
              <a:t> und füge </a:t>
            </a:r>
            <a:r>
              <a:rPr lang="de-DE" dirty="0" err="1">
                <a:solidFill>
                  <a:schemeClr val="hlink"/>
                </a:solidFill>
              </a:rPr>
              <a:t>w</a:t>
            </a:r>
            <a:r>
              <a:rPr lang="de-DE" dirty="0"/>
              <a:t> zu </a:t>
            </a:r>
            <a:r>
              <a:rPr lang="de-DE" dirty="0">
                <a:solidFill>
                  <a:schemeClr val="hlink"/>
                </a:solidFill>
              </a:rPr>
              <a:t>T</a:t>
            </a:r>
            <a:r>
              <a:rPr lang="de-DE" dirty="0"/>
              <a:t> hinzu bis </a:t>
            </a:r>
            <a:r>
              <a:rPr lang="de-DE" dirty="0">
                <a:solidFill>
                  <a:schemeClr val="hlink"/>
                </a:solidFill>
              </a:rPr>
              <a:t>T </a:t>
            </a:r>
            <a:r>
              <a:rPr lang="de-DE" dirty="0"/>
              <a:t>alle Knoten im Graphen umfasst</a:t>
            </a:r>
          </a:p>
        </p:txBody>
      </p:sp>
      <p:sp>
        <p:nvSpPr>
          <p:cNvPr id="3" name="Rechteck 2"/>
          <p:cNvSpPr/>
          <p:nvPr/>
        </p:nvSpPr>
        <p:spPr>
          <a:xfrm>
            <a:off x="2267744" y="5284365"/>
            <a:ext cx="482453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200" b="1" dirty="0" err="1">
                <a:solidFill>
                  <a:srgbClr val="0000FF"/>
                </a:solidFill>
              </a:rPr>
              <a:t>Jarník</a:t>
            </a:r>
            <a:r>
              <a:rPr lang="de-DE" sz="1200" dirty="0">
                <a:solidFill>
                  <a:srgbClr val="0000FF"/>
                </a:solidFill>
              </a:rPr>
              <a:t>, V., "O </a:t>
            </a:r>
            <a:r>
              <a:rPr lang="de-DE" sz="1200" dirty="0" err="1">
                <a:solidFill>
                  <a:srgbClr val="0000FF"/>
                </a:solidFill>
              </a:rPr>
              <a:t>jistém</a:t>
            </a:r>
            <a:r>
              <a:rPr lang="de-DE" sz="1200" dirty="0">
                <a:solidFill>
                  <a:srgbClr val="0000FF"/>
                </a:solidFill>
              </a:rPr>
              <a:t> </a:t>
            </a:r>
            <a:r>
              <a:rPr lang="de-DE" sz="1200" dirty="0" err="1">
                <a:solidFill>
                  <a:srgbClr val="0000FF"/>
                </a:solidFill>
              </a:rPr>
              <a:t>problému</a:t>
            </a:r>
            <a:r>
              <a:rPr lang="de-DE" sz="1200" dirty="0">
                <a:solidFill>
                  <a:srgbClr val="0000FF"/>
                </a:solidFill>
              </a:rPr>
              <a:t> </a:t>
            </a:r>
            <a:r>
              <a:rPr lang="de-DE" sz="1200" dirty="0" err="1">
                <a:solidFill>
                  <a:srgbClr val="0000FF"/>
                </a:solidFill>
              </a:rPr>
              <a:t>minimálním</a:t>
            </a:r>
            <a:r>
              <a:rPr lang="de-DE" sz="1200" dirty="0">
                <a:solidFill>
                  <a:srgbClr val="0000FF"/>
                </a:solidFill>
              </a:rPr>
              <a:t>" [</a:t>
            </a:r>
            <a:r>
              <a:rPr lang="de-DE" sz="1200" dirty="0" err="1">
                <a:solidFill>
                  <a:srgbClr val="0000FF"/>
                </a:solidFill>
              </a:rPr>
              <a:t>About</a:t>
            </a:r>
            <a:r>
              <a:rPr lang="de-DE" sz="1200" dirty="0">
                <a:solidFill>
                  <a:srgbClr val="0000FF"/>
                </a:solidFill>
              </a:rPr>
              <a:t> a </a:t>
            </a:r>
            <a:r>
              <a:rPr lang="de-DE" sz="1200" dirty="0" err="1">
                <a:solidFill>
                  <a:srgbClr val="0000FF"/>
                </a:solidFill>
              </a:rPr>
              <a:t>certain</a:t>
            </a:r>
            <a:r>
              <a:rPr lang="de-DE" sz="1200" dirty="0">
                <a:solidFill>
                  <a:srgbClr val="0000FF"/>
                </a:solidFill>
              </a:rPr>
              <a:t> minimal </a:t>
            </a:r>
            <a:r>
              <a:rPr lang="de-DE" sz="1200" dirty="0" err="1">
                <a:solidFill>
                  <a:srgbClr val="0000FF"/>
                </a:solidFill>
              </a:rPr>
              <a:t>problem</a:t>
            </a:r>
            <a:r>
              <a:rPr lang="de-DE" sz="1200" dirty="0">
                <a:solidFill>
                  <a:srgbClr val="0000FF"/>
                </a:solidFill>
              </a:rPr>
              <a:t>], </a:t>
            </a:r>
            <a:r>
              <a:rPr lang="de-DE" sz="1200" dirty="0" err="1">
                <a:solidFill>
                  <a:srgbClr val="0000FF"/>
                </a:solidFill>
              </a:rPr>
              <a:t>Práce</a:t>
            </a:r>
            <a:r>
              <a:rPr lang="de-DE" sz="1200" dirty="0">
                <a:solidFill>
                  <a:srgbClr val="0000FF"/>
                </a:solidFill>
              </a:rPr>
              <a:t> </a:t>
            </a:r>
            <a:r>
              <a:rPr lang="de-DE" sz="1200" dirty="0" err="1">
                <a:solidFill>
                  <a:srgbClr val="0000FF"/>
                </a:solidFill>
              </a:rPr>
              <a:t>Moravské</a:t>
            </a:r>
            <a:r>
              <a:rPr lang="de-DE" sz="1200" dirty="0">
                <a:solidFill>
                  <a:srgbClr val="0000FF"/>
                </a:solidFill>
              </a:rPr>
              <a:t> </a:t>
            </a:r>
            <a:r>
              <a:rPr lang="de-DE" sz="1200" dirty="0" err="1">
                <a:solidFill>
                  <a:srgbClr val="0000FF"/>
                </a:solidFill>
              </a:rPr>
              <a:t>Přírodovědecké</a:t>
            </a:r>
            <a:r>
              <a:rPr lang="de-DE" sz="1200" dirty="0">
                <a:solidFill>
                  <a:srgbClr val="0000FF"/>
                </a:solidFill>
              </a:rPr>
              <a:t> </a:t>
            </a:r>
            <a:r>
              <a:rPr lang="de-DE" sz="1200" dirty="0" err="1">
                <a:solidFill>
                  <a:srgbClr val="0000FF"/>
                </a:solidFill>
              </a:rPr>
              <a:t>Společnosti</a:t>
            </a:r>
            <a:r>
              <a:rPr lang="de-DE" sz="1200" dirty="0">
                <a:solidFill>
                  <a:srgbClr val="0000FF"/>
                </a:solidFill>
              </a:rPr>
              <a:t> (in Czech) 6: </a:t>
            </a:r>
            <a:br>
              <a:rPr lang="de-DE" sz="1200" dirty="0">
                <a:solidFill>
                  <a:srgbClr val="0000FF"/>
                </a:solidFill>
              </a:rPr>
            </a:br>
            <a:r>
              <a:rPr lang="de-DE" sz="1200" dirty="0">
                <a:solidFill>
                  <a:srgbClr val="0000FF"/>
                </a:solidFill>
              </a:rPr>
              <a:t>S. 57–63, </a:t>
            </a:r>
            <a:r>
              <a:rPr lang="de-DE" sz="1200" b="1" dirty="0">
                <a:solidFill>
                  <a:srgbClr val="FF0000"/>
                </a:solidFill>
              </a:rPr>
              <a:t>1930</a:t>
            </a:r>
          </a:p>
          <a:p>
            <a:r>
              <a:rPr lang="de-DE" sz="1200" b="1" dirty="0">
                <a:solidFill>
                  <a:srgbClr val="0000FF"/>
                </a:solidFill>
              </a:rPr>
              <a:t>Prim</a:t>
            </a:r>
            <a:r>
              <a:rPr lang="de-DE" sz="1200" dirty="0">
                <a:solidFill>
                  <a:srgbClr val="0000FF"/>
                </a:solidFill>
              </a:rPr>
              <a:t>, R. C.., "</a:t>
            </a:r>
            <a:r>
              <a:rPr lang="de-DE" sz="1200" dirty="0" err="1">
                <a:solidFill>
                  <a:srgbClr val="0000FF"/>
                </a:solidFill>
              </a:rPr>
              <a:t>Shortest</a:t>
            </a:r>
            <a:r>
              <a:rPr lang="de-DE" sz="1200" dirty="0">
                <a:solidFill>
                  <a:srgbClr val="0000FF"/>
                </a:solidFill>
              </a:rPr>
              <a:t> </a:t>
            </a:r>
            <a:r>
              <a:rPr lang="de-DE" sz="1200" dirty="0" err="1">
                <a:solidFill>
                  <a:srgbClr val="0000FF"/>
                </a:solidFill>
              </a:rPr>
              <a:t>connection</a:t>
            </a:r>
            <a:r>
              <a:rPr lang="de-DE" sz="1200" dirty="0">
                <a:solidFill>
                  <a:srgbClr val="0000FF"/>
                </a:solidFill>
              </a:rPr>
              <a:t> </a:t>
            </a:r>
            <a:r>
              <a:rPr lang="de-DE" sz="1200" dirty="0" err="1">
                <a:solidFill>
                  <a:srgbClr val="0000FF"/>
                </a:solidFill>
              </a:rPr>
              <a:t>networks</a:t>
            </a:r>
            <a:r>
              <a:rPr lang="de-DE" sz="1200" dirty="0">
                <a:solidFill>
                  <a:srgbClr val="0000FF"/>
                </a:solidFill>
              </a:rPr>
              <a:t> </a:t>
            </a:r>
            <a:r>
              <a:rPr lang="de-DE" sz="1200" dirty="0" err="1">
                <a:solidFill>
                  <a:srgbClr val="0000FF"/>
                </a:solidFill>
              </a:rPr>
              <a:t>And</a:t>
            </a:r>
            <a:r>
              <a:rPr lang="de-DE" sz="1200" dirty="0">
                <a:solidFill>
                  <a:srgbClr val="0000FF"/>
                </a:solidFill>
              </a:rPr>
              <a:t> </a:t>
            </a:r>
            <a:r>
              <a:rPr lang="de-DE" sz="1200" dirty="0" err="1">
                <a:solidFill>
                  <a:srgbClr val="0000FF"/>
                </a:solidFill>
              </a:rPr>
              <a:t>some</a:t>
            </a:r>
            <a:r>
              <a:rPr lang="de-DE" sz="1200" dirty="0">
                <a:solidFill>
                  <a:srgbClr val="0000FF"/>
                </a:solidFill>
              </a:rPr>
              <a:t> </a:t>
            </a:r>
            <a:r>
              <a:rPr lang="de-DE" sz="1200" dirty="0" err="1">
                <a:solidFill>
                  <a:srgbClr val="0000FF"/>
                </a:solidFill>
              </a:rPr>
              <a:t>generalizations</a:t>
            </a:r>
            <a:r>
              <a:rPr lang="de-DE" sz="1200" dirty="0">
                <a:solidFill>
                  <a:srgbClr val="0000FF"/>
                </a:solidFill>
              </a:rPr>
              <a:t>", Bell System Technical Journal 36 (6): S. 1389–1401, </a:t>
            </a:r>
            <a:r>
              <a:rPr lang="de-DE" sz="1200" b="1" dirty="0">
                <a:solidFill>
                  <a:srgbClr val="FF0000"/>
                </a:solidFill>
              </a:rPr>
              <a:t>1957</a:t>
            </a:r>
          </a:p>
          <a:p>
            <a:r>
              <a:rPr lang="de-DE" sz="1200" dirty="0">
                <a:solidFill>
                  <a:srgbClr val="0000FF"/>
                </a:solidFill>
              </a:rPr>
              <a:t>Dijkstra, E. W., "A </a:t>
            </a:r>
            <a:r>
              <a:rPr lang="de-DE" sz="1200" dirty="0" err="1">
                <a:solidFill>
                  <a:srgbClr val="0000FF"/>
                </a:solidFill>
              </a:rPr>
              <a:t>note</a:t>
            </a:r>
            <a:r>
              <a:rPr lang="de-DE" sz="1200" dirty="0">
                <a:solidFill>
                  <a:srgbClr val="0000FF"/>
                </a:solidFill>
              </a:rPr>
              <a:t> on </a:t>
            </a:r>
            <a:r>
              <a:rPr lang="de-DE" sz="1200" dirty="0" err="1">
                <a:solidFill>
                  <a:srgbClr val="0000FF"/>
                </a:solidFill>
              </a:rPr>
              <a:t>two</a:t>
            </a:r>
            <a:r>
              <a:rPr lang="de-DE" sz="1200" dirty="0">
                <a:solidFill>
                  <a:srgbClr val="0000FF"/>
                </a:solidFill>
              </a:rPr>
              <a:t> </a:t>
            </a:r>
            <a:r>
              <a:rPr lang="de-DE" sz="1200" dirty="0" err="1">
                <a:solidFill>
                  <a:srgbClr val="0000FF"/>
                </a:solidFill>
              </a:rPr>
              <a:t>problems</a:t>
            </a:r>
            <a:r>
              <a:rPr lang="de-DE" sz="1200" dirty="0">
                <a:solidFill>
                  <a:srgbClr val="0000FF"/>
                </a:solidFill>
              </a:rPr>
              <a:t> in </a:t>
            </a:r>
            <a:r>
              <a:rPr lang="de-DE" sz="1200" dirty="0" err="1">
                <a:solidFill>
                  <a:srgbClr val="0000FF"/>
                </a:solidFill>
              </a:rPr>
              <a:t>connexion</a:t>
            </a:r>
            <a:r>
              <a:rPr lang="de-DE" sz="1200" dirty="0">
                <a:solidFill>
                  <a:srgbClr val="0000FF"/>
                </a:solidFill>
              </a:rPr>
              <a:t> </a:t>
            </a:r>
            <a:r>
              <a:rPr lang="de-DE" sz="1200" dirty="0" err="1">
                <a:solidFill>
                  <a:srgbClr val="0000FF"/>
                </a:solidFill>
              </a:rPr>
              <a:t>with</a:t>
            </a:r>
            <a:r>
              <a:rPr lang="de-DE" sz="1200" dirty="0">
                <a:solidFill>
                  <a:srgbClr val="0000FF"/>
                </a:solidFill>
              </a:rPr>
              <a:t> </a:t>
            </a:r>
            <a:r>
              <a:rPr lang="de-DE" sz="1200" dirty="0" err="1">
                <a:solidFill>
                  <a:srgbClr val="0000FF"/>
                </a:solidFill>
              </a:rPr>
              <a:t>graphs</a:t>
            </a:r>
            <a:r>
              <a:rPr lang="de-DE" sz="1200" dirty="0">
                <a:solidFill>
                  <a:srgbClr val="0000FF"/>
                </a:solidFill>
              </a:rPr>
              <a:t>“, Numerische Mathematik 1: S. 269–271, </a:t>
            </a:r>
            <a:r>
              <a:rPr lang="de-DE" sz="1200" b="1" dirty="0">
                <a:solidFill>
                  <a:srgbClr val="FF0000"/>
                </a:solidFill>
              </a:rPr>
              <a:t>1959</a:t>
            </a:r>
          </a:p>
        </p:txBody>
      </p:sp>
    </p:spTree>
    <p:extLst>
      <p:ext uri="{BB962C8B-B14F-4D97-AF65-F5344CB8AC3E}">
        <p14:creationId xmlns:p14="http://schemas.microsoft.com/office/powerpoint/2010/main" val="35852508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5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55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5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55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D5B42-B7A8-DC49-9C71-DE4B42D5D415}" type="slidenum">
              <a:rPr lang="de-DE"/>
              <a:pPr/>
              <a:t>36</a:t>
            </a:fld>
            <a:endParaRPr lang="de-DE"/>
          </a:p>
        </p:txBody>
      </p:sp>
      <p:sp>
        <p:nvSpPr>
          <p:cNvPr id="449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Minimaler Spannbaum</a:t>
            </a:r>
          </a:p>
        </p:txBody>
      </p:sp>
      <p:sp>
        <p:nvSpPr>
          <p:cNvPr id="449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de-DE">
                <a:solidFill>
                  <a:schemeClr val="accent2"/>
                </a:solidFill>
              </a:rPr>
              <a:t>Beispiel:</a:t>
            </a:r>
          </a:p>
        </p:txBody>
      </p:sp>
      <p:sp>
        <p:nvSpPr>
          <p:cNvPr id="449540" name="Oval 4"/>
          <p:cNvSpPr>
            <a:spLocks noChangeArrowheads="1"/>
          </p:cNvSpPr>
          <p:nvPr/>
        </p:nvSpPr>
        <p:spPr bwMode="auto">
          <a:xfrm>
            <a:off x="2771775" y="2420194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49541" name="Oval 5"/>
          <p:cNvSpPr>
            <a:spLocks noChangeArrowheads="1"/>
          </p:cNvSpPr>
          <p:nvPr/>
        </p:nvSpPr>
        <p:spPr bwMode="auto">
          <a:xfrm>
            <a:off x="4572000" y="2204294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49542" name="Oval 6"/>
          <p:cNvSpPr>
            <a:spLocks noChangeArrowheads="1"/>
          </p:cNvSpPr>
          <p:nvPr/>
        </p:nvSpPr>
        <p:spPr bwMode="auto">
          <a:xfrm>
            <a:off x="5219700" y="4580781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49543" name="Oval 7"/>
          <p:cNvSpPr>
            <a:spLocks noChangeArrowheads="1"/>
          </p:cNvSpPr>
          <p:nvPr/>
        </p:nvSpPr>
        <p:spPr bwMode="auto">
          <a:xfrm>
            <a:off x="6227763" y="2636094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49544" name="Oval 8"/>
          <p:cNvSpPr>
            <a:spLocks noChangeArrowheads="1"/>
          </p:cNvSpPr>
          <p:nvPr/>
        </p:nvSpPr>
        <p:spPr bwMode="auto">
          <a:xfrm>
            <a:off x="6732588" y="3931494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49545" name="Line 9"/>
          <p:cNvSpPr>
            <a:spLocks noChangeShapeType="1"/>
          </p:cNvSpPr>
          <p:nvPr/>
        </p:nvSpPr>
        <p:spPr bwMode="auto">
          <a:xfrm>
            <a:off x="2195513" y="3788619"/>
            <a:ext cx="936625" cy="6477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49546" name="Line 10"/>
          <p:cNvSpPr>
            <a:spLocks noChangeShapeType="1"/>
          </p:cNvSpPr>
          <p:nvPr/>
        </p:nvSpPr>
        <p:spPr bwMode="auto">
          <a:xfrm flipV="1">
            <a:off x="3275013" y="3788619"/>
            <a:ext cx="1079500" cy="6477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49547" name="Line 11"/>
          <p:cNvSpPr>
            <a:spLocks noChangeShapeType="1"/>
          </p:cNvSpPr>
          <p:nvPr/>
        </p:nvSpPr>
        <p:spPr bwMode="auto">
          <a:xfrm flipV="1">
            <a:off x="2195513" y="2636094"/>
            <a:ext cx="576262" cy="10080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49548" name="Line 12"/>
          <p:cNvSpPr>
            <a:spLocks noChangeShapeType="1"/>
          </p:cNvSpPr>
          <p:nvPr/>
        </p:nvSpPr>
        <p:spPr bwMode="auto">
          <a:xfrm>
            <a:off x="2914650" y="2636094"/>
            <a:ext cx="288925" cy="17287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49549" name="Line 13"/>
          <p:cNvSpPr>
            <a:spLocks noChangeShapeType="1"/>
          </p:cNvSpPr>
          <p:nvPr/>
        </p:nvSpPr>
        <p:spPr bwMode="auto">
          <a:xfrm flipV="1">
            <a:off x="2987675" y="2275731"/>
            <a:ext cx="1582738" cy="215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49550" name="Line 14"/>
          <p:cNvSpPr>
            <a:spLocks noChangeShapeType="1"/>
          </p:cNvSpPr>
          <p:nvPr/>
        </p:nvSpPr>
        <p:spPr bwMode="auto">
          <a:xfrm flipH="1" flipV="1">
            <a:off x="4787900" y="2348756"/>
            <a:ext cx="1439863" cy="3587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49551" name="Line 15"/>
          <p:cNvSpPr>
            <a:spLocks noChangeShapeType="1"/>
          </p:cNvSpPr>
          <p:nvPr/>
        </p:nvSpPr>
        <p:spPr bwMode="auto">
          <a:xfrm flipV="1">
            <a:off x="5435600" y="4075956"/>
            <a:ext cx="1295400" cy="5762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49552" name="Line 16"/>
          <p:cNvSpPr>
            <a:spLocks noChangeShapeType="1"/>
          </p:cNvSpPr>
          <p:nvPr/>
        </p:nvSpPr>
        <p:spPr bwMode="auto">
          <a:xfrm>
            <a:off x="6372225" y="2851994"/>
            <a:ext cx="431800" cy="10795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49553" name="Line 17"/>
          <p:cNvSpPr>
            <a:spLocks noChangeShapeType="1"/>
          </p:cNvSpPr>
          <p:nvPr/>
        </p:nvSpPr>
        <p:spPr bwMode="auto">
          <a:xfrm flipH="1">
            <a:off x="4427538" y="2420194"/>
            <a:ext cx="215900" cy="12239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49554" name="Line 18"/>
          <p:cNvSpPr>
            <a:spLocks noChangeShapeType="1"/>
          </p:cNvSpPr>
          <p:nvPr/>
        </p:nvSpPr>
        <p:spPr bwMode="auto">
          <a:xfrm flipV="1">
            <a:off x="4498975" y="2851994"/>
            <a:ext cx="1728788" cy="8651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49555" name="Line 19"/>
          <p:cNvSpPr>
            <a:spLocks noChangeShapeType="1"/>
          </p:cNvSpPr>
          <p:nvPr/>
        </p:nvSpPr>
        <p:spPr bwMode="auto">
          <a:xfrm>
            <a:off x="3346450" y="4507756"/>
            <a:ext cx="1873250" cy="2174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49556" name="Oval 20"/>
          <p:cNvSpPr>
            <a:spLocks noChangeArrowheads="1"/>
          </p:cNvSpPr>
          <p:nvPr/>
        </p:nvSpPr>
        <p:spPr bwMode="auto">
          <a:xfrm>
            <a:off x="4283075" y="3644156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49557" name="Oval 21"/>
          <p:cNvSpPr>
            <a:spLocks noChangeArrowheads="1"/>
          </p:cNvSpPr>
          <p:nvPr/>
        </p:nvSpPr>
        <p:spPr bwMode="auto">
          <a:xfrm>
            <a:off x="2051050" y="3644156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49558" name="Oval 22"/>
          <p:cNvSpPr>
            <a:spLocks noChangeArrowheads="1"/>
          </p:cNvSpPr>
          <p:nvPr/>
        </p:nvSpPr>
        <p:spPr bwMode="auto">
          <a:xfrm>
            <a:off x="3132138" y="4364881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49559" name="Text Box 23"/>
          <p:cNvSpPr txBox="1">
            <a:spLocks noChangeArrowheads="1"/>
          </p:cNvSpPr>
          <p:nvPr/>
        </p:nvSpPr>
        <p:spPr bwMode="auto">
          <a:xfrm>
            <a:off x="2122488" y="2851994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/>
              <a:t>2</a:t>
            </a:r>
          </a:p>
        </p:txBody>
      </p:sp>
      <p:sp>
        <p:nvSpPr>
          <p:cNvPr id="449560" name="Text Box 24"/>
          <p:cNvSpPr txBox="1">
            <a:spLocks noChangeArrowheads="1"/>
          </p:cNvSpPr>
          <p:nvPr/>
        </p:nvSpPr>
        <p:spPr bwMode="auto">
          <a:xfrm>
            <a:off x="2338388" y="4148981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/>
              <a:t>1</a:t>
            </a:r>
          </a:p>
        </p:txBody>
      </p:sp>
      <p:sp>
        <p:nvSpPr>
          <p:cNvPr id="449561" name="Text Box 25"/>
          <p:cNvSpPr txBox="1">
            <a:spLocks noChangeArrowheads="1"/>
          </p:cNvSpPr>
          <p:nvPr/>
        </p:nvSpPr>
        <p:spPr bwMode="auto">
          <a:xfrm>
            <a:off x="5435600" y="2132856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/>
              <a:t>1</a:t>
            </a:r>
          </a:p>
        </p:txBody>
      </p:sp>
      <p:sp>
        <p:nvSpPr>
          <p:cNvPr id="449562" name="Text Box 26"/>
          <p:cNvSpPr txBox="1">
            <a:spLocks noChangeArrowheads="1"/>
          </p:cNvSpPr>
          <p:nvPr/>
        </p:nvSpPr>
        <p:spPr bwMode="auto">
          <a:xfrm>
            <a:off x="4570413" y="2851994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/>
              <a:t>3</a:t>
            </a:r>
          </a:p>
        </p:txBody>
      </p:sp>
      <p:sp>
        <p:nvSpPr>
          <p:cNvPr id="449563" name="Text Box 27"/>
          <p:cNvSpPr txBox="1">
            <a:spLocks noChangeArrowheads="1"/>
          </p:cNvSpPr>
          <p:nvPr/>
        </p:nvSpPr>
        <p:spPr bwMode="auto">
          <a:xfrm>
            <a:off x="3562350" y="2420194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/>
              <a:t>3</a:t>
            </a:r>
          </a:p>
        </p:txBody>
      </p:sp>
      <p:sp>
        <p:nvSpPr>
          <p:cNvPr id="449564" name="Text Box 28"/>
          <p:cNvSpPr txBox="1">
            <a:spLocks noChangeArrowheads="1"/>
          </p:cNvSpPr>
          <p:nvPr/>
        </p:nvSpPr>
        <p:spPr bwMode="auto">
          <a:xfrm>
            <a:off x="3059113" y="3212356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/>
              <a:t>2</a:t>
            </a:r>
          </a:p>
        </p:txBody>
      </p:sp>
      <p:sp>
        <p:nvSpPr>
          <p:cNvPr id="449565" name="Text Box 29"/>
          <p:cNvSpPr txBox="1">
            <a:spLocks noChangeArrowheads="1"/>
          </p:cNvSpPr>
          <p:nvPr/>
        </p:nvSpPr>
        <p:spPr bwMode="auto">
          <a:xfrm>
            <a:off x="3635375" y="3644156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/>
              <a:t>2</a:t>
            </a:r>
          </a:p>
        </p:txBody>
      </p:sp>
      <p:sp>
        <p:nvSpPr>
          <p:cNvPr id="449566" name="Text Box 30"/>
          <p:cNvSpPr txBox="1">
            <a:spLocks noChangeArrowheads="1"/>
          </p:cNvSpPr>
          <p:nvPr/>
        </p:nvSpPr>
        <p:spPr bwMode="auto">
          <a:xfrm>
            <a:off x="4354513" y="4220419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/>
              <a:t>4</a:t>
            </a:r>
          </a:p>
        </p:txBody>
      </p:sp>
      <p:sp>
        <p:nvSpPr>
          <p:cNvPr id="449567" name="Text Box 31"/>
          <p:cNvSpPr txBox="1">
            <a:spLocks noChangeArrowheads="1"/>
          </p:cNvSpPr>
          <p:nvPr/>
        </p:nvSpPr>
        <p:spPr bwMode="auto">
          <a:xfrm>
            <a:off x="5794375" y="4004519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/>
              <a:t>3</a:t>
            </a:r>
          </a:p>
        </p:txBody>
      </p:sp>
      <p:sp>
        <p:nvSpPr>
          <p:cNvPr id="449568" name="Text Box 32"/>
          <p:cNvSpPr txBox="1">
            <a:spLocks noChangeArrowheads="1"/>
          </p:cNvSpPr>
          <p:nvPr/>
        </p:nvSpPr>
        <p:spPr bwMode="auto">
          <a:xfrm>
            <a:off x="6659563" y="3140919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/>
              <a:t>2</a:t>
            </a:r>
          </a:p>
        </p:txBody>
      </p:sp>
      <p:sp>
        <p:nvSpPr>
          <p:cNvPr id="449569" name="Text Box 33"/>
          <p:cNvSpPr txBox="1">
            <a:spLocks noChangeArrowheads="1"/>
          </p:cNvSpPr>
          <p:nvPr/>
        </p:nvSpPr>
        <p:spPr bwMode="auto">
          <a:xfrm>
            <a:off x="5291138" y="3283794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/>
              <a:t>5</a:t>
            </a:r>
          </a:p>
        </p:txBody>
      </p:sp>
      <p:sp>
        <p:nvSpPr>
          <p:cNvPr id="449570" name="Text Box 34"/>
          <p:cNvSpPr txBox="1">
            <a:spLocks noChangeArrowheads="1"/>
          </p:cNvSpPr>
          <p:nvPr/>
        </p:nvSpPr>
        <p:spPr bwMode="auto">
          <a:xfrm>
            <a:off x="1600200" y="3448894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sz="2400"/>
              <a:t>s</a:t>
            </a:r>
          </a:p>
        </p:txBody>
      </p:sp>
    </p:spTree>
    <p:extLst>
      <p:ext uri="{BB962C8B-B14F-4D97-AF65-F5344CB8AC3E}">
        <p14:creationId xmlns:p14="http://schemas.microsoft.com/office/powerpoint/2010/main" val="514903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500" fill="hold"/>
                                        <p:tgtEl>
                                          <p:spTgt spid="44955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7" dur="500" fill="hold"/>
                                        <p:tgtEl>
                                          <p:spTgt spid="44955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44955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" dur="500" fill="hold"/>
                                        <p:tgtEl>
                                          <p:spTgt spid="44954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44954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5" dur="500" fill="hold"/>
                                        <p:tgtEl>
                                          <p:spTgt spid="44955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44955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" dur="500" fill="hold"/>
                                        <p:tgtEl>
                                          <p:spTgt spid="44955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1" dur="500" fill="hold"/>
                                        <p:tgtEl>
                                          <p:spTgt spid="44954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2" dur="500" fill="hold"/>
                                        <p:tgtEl>
                                          <p:spTgt spid="44954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4" dur="500" fill="hold"/>
                                        <p:tgtEl>
                                          <p:spTgt spid="4495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5" dur="500" fill="hold"/>
                                        <p:tgtEl>
                                          <p:spTgt spid="4495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" dur="500" fill="hold"/>
                                        <p:tgtEl>
                                          <p:spTgt spid="44954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0" dur="500" fill="hold"/>
                                        <p:tgtEl>
                                          <p:spTgt spid="44954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1" dur="500" fill="hold"/>
                                        <p:tgtEl>
                                          <p:spTgt spid="44954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3" dur="500" fill="hold"/>
                                        <p:tgtEl>
                                          <p:spTgt spid="44955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4" dur="500" fill="hold"/>
                                        <p:tgtEl>
                                          <p:spTgt spid="44955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" dur="500" fill="hold"/>
                                        <p:tgtEl>
                                          <p:spTgt spid="44955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9" dur="500" fill="hold"/>
                                        <p:tgtEl>
                                          <p:spTgt spid="44955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40" dur="500" fill="hold"/>
                                        <p:tgtEl>
                                          <p:spTgt spid="44955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2" dur="500" fill="hold"/>
                                        <p:tgtEl>
                                          <p:spTgt spid="44954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43" dur="500" fill="hold"/>
                                        <p:tgtEl>
                                          <p:spTgt spid="44954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4" dur="500" fill="hold"/>
                                        <p:tgtEl>
                                          <p:spTgt spid="44954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8" dur="500" fill="hold"/>
                                        <p:tgtEl>
                                          <p:spTgt spid="44955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49" dur="500" fill="hold"/>
                                        <p:tgtEl>
                                          <p:spTgt spid="44955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1" dur="500" fill="hold"/>
                                        <p:tgtEl>
                                          <p:spTgt spid="4495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52" dur="500" fill="hold"/>
                                        <p:tgtEl>
                                          <p:spTgt spid="4495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3" dur="500" fill="hold"/>
                                        <p:tgtEl>
                                          <p:spTgt spid="44954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7" dur="500" fill="hold"/>
                                        <p:tgtEl>
                                          <p:spTgt spid="44955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58" dur="500" fill="hold"/>
                                        <p:tgtEl>
                                          <p:spTgt spid="44955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0" dur="500" fill="hold"/>
                                        <p:tgtEl>
                                          <p:spTgt spid="4495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61" dur="500" fill="hold"/>
                                        <p:tgtEl>
                                          <p:spTgt spid="4495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2" dur="500" fill="hold"/>
                                        <p:tgtEl>
                                          <p:spTgt spid="44954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6" dur="500" fill="hold"/>
                                        <p:tgtEl>
                                          <p:spTgt spid="44955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67" dur="500" fill="hold"/>
                                        <p:tgtEl>
                                          <p:spTgt spid="449551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9" dur="500" fill="hold"/>
                                        <p:tgtEl>
                                          <p:spTgt spid="4495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70" dur="500" fill="hold"/>
                                        <p:tgtEl>
                                          <p:spTgt spid="4495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1" dur="500" fill="hold"/>
                                        <p:tgtEl>
                                          <p:spTgt spid="44954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55E40-7116-3044-8474-F539894D14AF}" type="slidenum">
              <a:rPr lang="de-DE"/>
              <a:pPr/>
              <a:t>37</a:t>
            </a:fld>
            <a:endParaRPr lang="de-DE"/>
          </a:p>
        </p:txBody>
      </p:sp>
      <p:sp>
        <p:nvSpPr>
          <p:cNvPr id="450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Jarnik</a:t>
            </a:r>
            <a:r>
              <a:rPr lang="de-DE" dirty="0"/>
              <a:t>-Prim Algorithmus</a:t>
            </a:r>
          </a:p>
        </p:txBody>
      </p:sp>
      <p:sp>
        <p:nvSpPr>
          <p:cNvPr id="450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96975"/>
            <a:ext cx="8229600" cy="5203825"/>
          </a:xfrm>
        </p:spPr>
        <p:txBody>
          <a:bodyPr/>
          <a:lstStyle/>
          <a:p>
            <a:pPr>
              <a:buFontTx/>
              <a:buNone/>
            </a:pPr>
            <a:r>
              <a:rPr lang="de-DE" sz="2400" dirty="0" err="1"/>
              <a:t>procedure</a:t>
            </a:r>
            <a:r>
              <a:rPr lang="de-DE" sz="2400" dirty="0"/>
              <a:t> </a:t>
            </a:r>
            <a:r>
              <a:rPr lang="de-DE" sz="2400" dirty="0" err="1">
                <a:solidFill>
                  <a:schemeClr val="accent2"/>
                </a:solidFill>
              </a:rPr>
              <a:t>JarnikPrim</a:t>
            </a:r>
            <a:r>
              <a:rPr lang="de-DE" sz="2400" dirty="0"/>
              <a:t>(</a:t>
            </a:r>
            <a:r>
              <a:rPr lang="de-DE" sz="2400" dirty="0">
                <a:solidFill>
                  <a:schemeClr val="hlink"/>
                </a:solidFill>
              </a:rPr>
              <a:t>s</a:t>
            </a:r>
            <a:r>
              <a:rPr lang="de-DE" sz="2400" dirty="0"/>
              <a:t>: </a:t>
            </a:r>
            <a:r>
              <a:rPr lang="de-DE" sz="2400" dirty="0" err="1">
                <a:solidFill>
                  <a:schemeClr val="hlink"/>
                </a:solidFill>
              </a:rPr>
              <a:t>NodeId</a:t>
            </a:r>
            <a:r>
              <a:rPr lang="de-DE" sz="2400" dirty="0"/>
              <a:t>)</a:t>
            </a:r>
            <a:br>
              <a:rPr lang="de-DE" sz="2400" dirty="0"/>
            </a:br>
            <a:r>
              <a:rPr lang="de-DE" sz="2400" dirty="0">
                <a:solidFill>
                  <a:schemeClr val="hlink"/>
                </a:solidFill>
              </a:rPr>
              <a:t>d=&lt;</a:t>
            </a:r>
            <a:r>
              <a:rPr lang="en-US" sz="2400" dirty="0">
                <a:solidFill>
                  <a:schemeClr val="hlink"/>
                </a:solidFill>
                <a:latin typeface="cmsy10" charset="0"/>
              </a:rPr>
              <a:t>∞</a:t>
            </a:r>
            <a:r>
              <a:rPr lang="de-DE" sz="2400" dirty="0">
                <a:solidFill>
                  <a:schemeClr val="hlink"/>
                </a:solidFill>
              </a:rPr>
              <a:t>,…,</a:t>
            </a:r>
            <a:r>
              <a:rPr lang="en-US" sz="2400" dirty="0">
                <a:solidFill>
                  <a:schemeClr val="hlink"/>
                </a:solidFill>
                <a:latin typeface="cmsy10" charset="0"/>
              </a:rPr>
              <a:t>∞</a:t>
            </a:r>
            <a:r>
              <a:rPr lang="de-DE" sz="2400" dirty="0">
                <a:solidFill>
                  <a:schemeClr val="hlink"/>
                </a:solidFill>
              </a:rPr>
              <a:t>&gt;: Array</a:t>
            </a:r>
            <a:r>
              <a:rPr lang="de-DE" sz="2400" dirty="0"/>
              <a:t> </a:t>
            </a:r>
            <a:r>
              <a:rPr lang="de-DE" sz="2400" dirty="0" err="1"/>
              <a:t>of</a:t>
            </a:r>
            <a:r>
              <a:rPr lang="de-DE" sz="2400" dirty="0"/>
              <a:t> </a:t>
            </a:r>
            <a:r>
              <a:rPr lang="de-DE" sz="2400" dirty="0" err="1">
                <a:solidFill>
                  <a:schemeClr val="hlink"/>
                </a:solidFill>
              </a:rPr>
              <a:t>ℝ</a:t>
            </a:r>
            <a:r>
              <a:rPr lang="de-DE" sz="2400" dirty="0">
                <a:solidFill>
                  <a:schemeClr val="hlink"/>
                </a:solidFill>
              </a:rPr>
              <a:t> </a:t>
            </a:r>
            <a:r>
              <a:rPr lang="en-US" sz="2400" dirty="0">
                <a:solidFill>
                  <a:schemeClr val="hlink"/>
                </a:solidFill>
                <a:latin typeface="cmsy10" charset="0"/>
              </a:rPr>
              <a:t>∪</a:t>
            </a:r>
            <a:r>
              <a:rPr lang="de-DE" sz="2400" dirty="0">
                <a:solidFill>
                  <a:schemeClr val="hlink"/>
                </a:solidFill>
              </a:rPr>
              <a:t> {-</a:t>
            </a:r>
            <a:r>
              <a:rPr lang="en-US" sz="2400" dirty="0">
                <a:solidFill>
                  <a:schemeClr val="hlink"/>
                </a:solidFill>
                <a:latin typeface="cmsy10" charset="0"/>
              </a:rPr>
              <a:t>∞</a:t>
            </a:r>
            <a:r>
              <a:rPr lang="de-DE" sz="2400" dirty="0">
                <a:solidFill>
                  <a:schemeClr val="hlink"/>
                </a:solidFill>
              </a:rPr>
              <a:t>, </a:t>
            </a:r>
            <a:r>
              <a:rPr lang="en-US" sz="2400" dirty="0">
                <a:solidFill>
                  <a:schemeClr val="hlink"/>
                </a:solidFill>
                <a:latin typeface="cmsy10" charset="0"/>
              </a:rPr>
              <a:t>∞</a:t>
            </a:r>
            <a:r>
              <a:rPr lang="de-DE" sz="2400" dirty="0">
                <a:solidFill>
                  <a:schemeClr val="hlink"/>
                </a:solidFill>
              </a:rPr>
              <a:t>}</a:t>
            </a:r>
            <a:br>
              <a:rPr lang="de-DE" sz="2400" dirty="0"/>
            </a:br>
            <a:r>
              <a:rPr lang="de-DE" sz="2400" dirty="0" err="1">
                <a:solidFill>
                  <a:schemeClr val="hlink"/>
                </a:solidFill>
              </a:rPr>
              <a:t>parent</a:t>
            </a:r>
            <a:r>
              <a:rPr lang="de-DE" sz="2400" dirty="0">
                <a:solidFill>
                  <a:schemeClr val="hlink"/>
                </a:solidFill>
              </a:rPr>
              <a:t>=&lt;</a:t>
            </a:r>
            <a:r>
              <a:rPr lang="en-US" sz="2400" dirty="0">
                <a:solidFill>
                  <a:schemeClr val="hlink"/>
                </a:solidFill>
                <a:latin typeface="cmsy10" charset="0"/>
              </a:rPr>
              <a:t>⊥</a:t>
            </a:r>
            <a:r>
              <a:rPr lang="de-DE" sz="2400" dirty="0">
                <a:solidFill>
                  <a:schemeClr val="hlink"/>
                </a:solidFill>
              </a:rPr>
              <a:t>,…,</a:t>
            </a:r>
            <a:r>
              <a:rPr lang="en-US" sz="2400" dirty="0">
                <a:solidFill>
                  <a:schemeClr val="hlink"/>
                </a:solidFill>
                <a:latin typeface="cmsy10" charset="0"/>
              </a:rPr>
              <a:t>⊥</a:t>
            </a:r>
            <a:r>
              <a:rPr lang="de-DE" sz="2400" dirty="0">
                <a:solidFill>
                  <a:schemeClr val="hlink"/>
                </a:solidFill>
              </a:rPr>
              <a:t>&gt;: Array</a:t>
            </a:r>
            <a:r>
              <a:rPr lang="de-DE" sz="2400" dirty="0"/>
              <a:t> of </a:t>
            </a:r>
            <a:r>
              <a:rPr lang="de-DE" sz="2400" dirty="0" err="1">
                <a:solidFill>
                  <a:schemeClr val="hlink"/>
                </a:solidFill>
              </a:rPr>
              <a:t>NodeId</a:t>
            </a:r>
            <a:br>
              <a:rPr lang="de-DE" sz="2400" dirty="0"/>
            </a:br>
            <a:r>
              <a:rPr lang="de-DE" sz="2400" dirty="0">
                <a:solidFill>
                  <a:schemeClr val="hlink"/>
                </a:solidFill>
              </a:rPr>
              <a:t>d[s]:=0; </a:t>
            </a:r>
            <a:r>
              <a:rPr lang="de-DE" sz="2400" dirty="0" err="1">
                <a:solidFill>
                  <a:schemeClr val="hlink"/>
                </a:solidFill>
              </a:rPr>
              <a:t>parent</a:t>
            </a:r>
            <a:r>
              <a:rPr lang="de-DE" sz="2400" dirty="0">
                <a:solidFill>
                  <a:schemeClr val="hlink"/>
                </a:solidFill>
              </a:rPr>
              <a:t>[s]:=s </a:t>
            </a:r>
            <a:r>
              <a:rPr lang="de-DE" sz="2400" dirty="0">
                <a:solidFill>
                  <a:srgbClr val="FF0000"/>
                </a:solidFill>
              </a:rPr>
              <a:t>// T anfangs nur aus s</a:t>
            </a:r>
            <a:br>
              <a:rPr lang="de-DE" sz="2400" dirty="0">
                <a:solidFill>
                  <a:schemeClr val="hlink"/>
                </a:solidFill>
              </a:rPr>
            </a:br>
            <a:r>
              <a:rPr lang="de-DE" sz="2400" dirty="0" err="1">
                <a:solidFill>
                  <a:schemeClr val="hlink"/>
                </a:solidFill>
              </a:rPr>
              <a:t>q</a:t>
            </a:r>
            <a:r>
              <a:rPr lang="de-DE" sz="2400" dirty="0">
                <a:solidFill>
                  <a:schemeClr val="hlink"/>
                </a:solidFill>
              </a:rPr>
              <a:t>=&lt;s&gt;: PQ </a:t>
            </a:r>
            <a:r>
              <a:rPr lang="de-DE" sz="2400" dirty="0" err="1"/>
              <a:t>with</a:t>
            </a:r>
            <a:r>
              <a:rPr lang="de-DE" sz="2400" dirty="0"/>
              <a:t> </a:t>
            </a:r>
            <a:r>
              <a:rPr lang="de-DE" sz="2400" dirty="0" err="1">
                <a:solidFill>
                  <a:schemeClr val="hlink"/>
                </a:solidFill>
              </a:rPr>
              <a:t>key</a:t>
            </a:r>
            <a:r>
              <a:rPr lang="de-DE" sz="2400" dirty="0">
                <a:solidFill>
                  <a:schemeClr val="hlink"/>
                </a:solidFill>
              </a:rPr>
              <a:t> </a:t>
            </a:r>
            <a:r>
              <a:rPr lang="de-DE" sz="2400" dirty="0" err="1"/>
              <a:t>as</a:t>
            </a:r>
            <a:r>
              <a:rPr lang="de-DE" sz="2400" dirty="0">
                <a:solidFill>
                  <a:schemeClr val="hlink"/>
                </a:solidFill>
              </a:rPr>
              <a:t> </a:t>
            </a:r>
            <a:r>
              <a:rPr lang="de-DE" sz="2400" dirty="0" err="1">
                <a:solidFill>
                  <a:schemeClr val="hlink"/>
                </a:solidFill>
              </a:rPr>
              <a:t>lambda</a:t>
            </a:r>
            <a:r>
              <a:rPr lang="de-DE" sz="2400" dirty="0">
                <a:solidFill>
                  <a:schemeClr val="hlink"/>
                </a:solidFill>
              </a:rPr>
              <a:t>(x) d[x]</a:t>
            </a:r>
            <a:br>
              <a:rPr lang="de-DE" sz="2400" dirty="0">
                <a:solidFill>
                  <a:schemeClr val="hlink"/>
                </a:solidFill>
              </a:rPr>
            </a:br>
            <a:r>
              <a:rPr lang="de-DE" sz="2400" dirty="0" err="1"/>
              <a:t>while</a:t>
            </a:r>
            <a:r>
              <a:rPr lang="de-DE" sz="2400" dirty="0"/>
              <a:t> </a:t>
            </a:r>
            <a:r>
              <a:rPr lang="de-DE" sz="2400" dirty="0">
                <a:solidFill>
                  <a:schemeClr val="accent1">
                    <a:lumMod val="50000"/>
                  </a:schemeClr>
                </a:solidFill>
              </a:rPr>
              <a:t>not</a:t>
            </a:r>
            <a:r>
              <a:rPr lang="de-DE" sz="2400" dirty="0"/>
              <a:t> </a:t>
            </a:r>
            <a:r>
              <a:rPr lang="de-DE" sz="2400" dirty="0" err="1">
                <a:solidFill>
                  <a:srgbClr val="333398"/>
                </a:solidFill>
              </a:rPr>
              <a:t>mtQueue</a:t>
            </a:r>
            <a:r>
              <a:rPr lang="de-DE" sz="2400" dirty="0">
                <a:solidFill>
                  <a:srgbClr val="333398"/>
                </a:solidFill>
              </a:rPr>
              <a:t>?</a:t>
            </a:r>
            <a:r>
              <a:rPr lang="de-DE" sz="2400" dirty="0"/>
              <a:t>(</a:t>
            </a:r>
            <a:r>
              <a:rPr lang="de-DE" sz="2400" dirty="0" err="1">
                <a:solidFill>
                  <a:schemeClr val="hlink"/>
                </a:solidFill>
              </a:rPr>
              <a:t>q</a:t>
            </a:r>
            <a:r>
              <a:rPr lang="de-DE" sz="2400" dirty="0"/>
              <a:t>) do</a:t>
            </a:r>
            <a:br>
              <a:rPr lang="de-DE" sz="2400" dirty="0"/>
            </a:br>
            <a:r>
              <a:rPr lang="de-DE" sz="2400" dirty="0"/>
              <a:t>    </a:t>
            </a:r>
            <a:r>
              <a:rPr lang="de-DE" sz="2400" dirty="0" err="1">
                <a:solidFill>
                  <a:schemeClr val="hlink"/>
                </a:solidFill>
              </a:rPr>
              <a:t>u</a:t>
            </a:r>
            <a:r>
              <a:rPr lang="de-DE" sz="2400" dirty="0">
                <a:solidFill>
                  <a:schemeClr val="hlink"/>
                </a:solidFill>
              </a:rPr>
              <a:t>:=</a:t>
            </a:r>
            <a:r>
              <a:rPr lang="de-DE" sz="2400" dirty="0"/>
              <a:t> </a:t>
            </a:r>
            <a:r>
              <a:rPr lang="de-DE" sz="2400" dirty="0" err="1">
                <a:solidFill>
                  <a:schemeClr val="accent2"/>
                </a:solidFill>
              </a:rPr>
              <a:t>deleteMin</a:t>
            </a:r>
            <a:r>
              <a:rPr lang="de-DE" sz="2400" dirty="0"/>
              <a:t>(</a:t>
            </a:r>
            <a:r>
              <a:rPr lang="de-DE" sz="2400" dirty="0" err="1">
                <a:solidFill>
                  <a:schemeClr val="hlink"/>
                </a:solidFill>
              </a:rPr>
              <a:t>q</a:t>
            </a:r>
            <a:r>
              <a:rPr lang="de-DE" sz="2400" dirty="0"/>
              <a:t>) </a:t>
            </a:r>
            <a:r>
              <a:rPr lang="de-DE" sz="2400" dirty="0">
                <a:solidFill>
                  <a:srgbClr val="FF0000"/>
                </a:solidFill>
              </a:rPr>
              <a:t>// </a:t>
            </a:r>
            <a:r>
              <a:rPr lang="de-DE" sz="2400" dirty="0" err="1">
                <a:solidFill>
                  <a:srgbClr val="FF0000"/>
                </a:solidFill>
              </a:rPr>
              <a:t>u</a:t>
            </a:r>
            <a:r>
              <a:rPr lang="de-DE" sz="2400" dirty="0">
                <a:solidFill>
                  <a:srgbClr val="FF0000"/>
                </a:solidFill>
              </a:rPr>
              <a:t>: min. Distanz zu T in </a:t>
            </a:r>
            <a:r>
              <a:rPr lang="de-DE" sz="2400" dirty="0" err="1">
                <a:solidFill>
                  <a:srgbClr val="FF0000"/>
                </a:solidFill>
              </a:rPr>
              <a:t>q</a:t>
            </a:r>
            <a:br>
              <a:rPr lang="de-DE" sz="2400" dirty="0">
                <a:solidFill>
                  <a:srgbClr val="FF0000"/>
                </a:solidFill>
              </a:rPr>
            </a:br>
            <a:r>
              <a:rPr lang="de-DE" sz="2400" dirty="0"/>
              <a:t>    </a:t>
            </a:r>
            <a:r>
              <a:rPr lang="de-DE" sz="2400" dirty="0" err="1"/>
              <a:t>for</a:t>
            </a:r>
            <a:r>
              <a:rPr lang="de-DE" sz="2400" dirty="0"/>
              <a:t> </a:t>
            </a:r>
            <a:r>
              <a:rPr lang="de-DE" sz="2400" dirty="0" err="1">
                <a:solidFill>
                  <a:schemeClr val="hlink"/>
                </a:solidFill>
              </a:rPr>
              <a:t>e</a:t>
            </a:r>
            <a:r>
              <a:rPr lang="de-DE" sz="2400" dirty="0">
                <a:solidFill>
                  <a:schemeClr val="hlink"/>
                </a:solidFill>
              </a:rPr>
              <a:t>={</a:t>
            </a:r>
            <a:r>
              <a:rPr lang="de-DE" sz="2400" dirty="0" err="1">
                <a:solidFill>
                  <a:schemeClr val="hlink"/>
                </a:solidFill>
              </a:rPr>
              <a:t>u,v</a:t>
            </a:r>
            <a:r>
              <a:rPr lang="de-DE" sz="2400" dirty="0">
                <a:solidFill>
                  <a:schemeClr val="hlink"/>
                </a:solidFill>
              </a:rPr>
              <a:t>} </a:t>
            </a:r>
            <a:r>
              <a:rPr lang="en-US" sz="2400" dirty="0">
                <a:solidFill>
                  <a:schemeClr val="hlink"/>
                </a:solidFill>
                <a:latin typeface="cmsy10" charset="0"/>
              </a:rPr>
              <a:t>∈</a:t>
            </a:r>
            <a:r>
              <a:rPr lang="de-DE" sz="2400" dirty="0">
                <a:solidFill>
                  <a:schemeClr val="hlink"/>
                </a:solidFill>
              </a:rPr>
              <a:t> E</a:t>
            </a:r>
            <a:r>
              <a:rPr lang="de-DE" sz="2400" dirty="0"/>
              <a:t> do</a:t>
            </a:r>
            <a:br>
              <a:rPr lang="de-DE" sz="2400" dirty="0"/>
            </a:br>
            <a:r>
              <a:rPr lang="de-DE" sz="2400" dirty="0"/>
              <a:t>           </a:t>
            </a:r>
            <a:r>
              <a:rPr lang="de-DE" sz="2400" dirty="0" err="1"/>
              <a:t>if</a:t>
            </a:r>
            <a:r>
              <a:rPr lang="de-DE" sz="2400" dirty="0"/>
              <a:t> </a:t>
            </a:r>
            <a:r>
              <a:rPr lang="de-DE" sz="2400" dirty="0">
                <a:solidFill>
                  <a:schemeClr val="hlink"/>
                </a:solidFill>
              </a:rPr>
              <a:t>c(</a:t>
            </a:r>
            <a:r>
              <a:rPr lang="de-DE" sz="2400" dirty="0" err="1">
                <a:solidFill>
                  <a:schemeClr val="hlink"/>
                </a:solidFill>
              </a:rPr>
              <a:t>e</a:t>
            </a:r>
            <a:r>
              <a:rPr lang="de-DE" sz="2400" dirty="0">
                <a:solidFill>
                  <a:schemeClr val="hlink"/>
                </a:solidFill>
              </a:rPr>
              <a:t>) &lt; d[v]</a:t>
            </a:r>
            <a:r>
              <a:rPr lang="de-DE" sz="2400" dirty="0"/>
              <a:t> </a:t>
            </a:r>
            <a:r>
              <a:rPr lang="de-DE" sz="2400" dirty="0" err="1"/>
              <a:t>then</a:t>
            </a:r>
            <a:r>
              <a:rPr lang="de-DE" sz="2400" dirty="0"/>
              <a:t> </a:t>
            </a:r>
            <a:r>
              <a:rPr lang="de-DE" sz="2400" dirty="0">
                <a:solidFill>
                  <a:srgbClr val="FF0000"/>
                </a:solidFill>
              </a:rPr>
              <a:t>// aktualisiere d[v] zu T</a:t>
            </a:r>
            <a:br>
              <a:rPr lang="de-DE" sz="2400" dirty="0">
                <a:solidFill>
                  <a:srgbClr val="FF0000"/>
                </a:solidFill>
              </a:rPr>
            </a:br>
            <a:r>
              <a:rPr lang="de-DE" sz="2400" dirty="0"/>
              <a:t>                 </a:t>
            </a:r>
            <a:r>
              <a:rPr lang="de-DE" sz="2400" dirty="0">
                <a:solidFill>
                  <a:schemeClr val="hlink"/>
                </a:solidFill>
              </a:rPr>
              <a:t>d := d[v]; d[v] := c(</a:t>
            </a:r>
            <a:r>
              <a:rPr lang="de-DE" sz="2400" dirty="0" err="1">
                <a:solidFill>
                  <a:schemeClr val="hlink"/>
                </a:solidFill>
              </a:rPr>
              <a:t>e</a:t>
            </a:r>
            <a:r>
              <a:rPr lang="de-DE" sz="2400" dirty="0">
                <a:solidFill>
                  <a:schemeClr val="hlink"/>
                </a:solidFill>
              </a:rPr>
              <a:t>); </a:t>
            </a:r>
            <a:r>
              <a:rPr lang="de-DE" sz="2400" dirty="0" err="1">
                <a:solidFill>
                  <a:schemeClr val="hlink"/>
                </a:solidFill>
              </a:rPr>
              <a:t>parent</a:t>
            </a:r>
            <a:r>
              <a:rPr lang="de-DE" sz="2400" dirty="0">
                <a:solidFill>
                  <a:schemeClr val="hlink"/>
                </a:solidFill>
              </a:rPr>
              <a:t>[v] := </a:t>
            </a:r>
            <a:r>
              <a:rPr lang="de-DE" sz="2400" dirty="0" err="1">
                <a:solidFill>
                  <a:schemeClr val="hlink"/>
                </a:solidFill>
              </a:rPr>
              <a:t>u</a:t>
            </a:r>
            <a:br>
              <a:rPr lang="de-DE" sz="2400" dirty="0"/>
            </a:br>
            <a:r>
              <a:rPr lang="de-DE" sz="2400" dirty="0"/>
              <a:t>	        </a:t>
            </a:r>
            <a:r>
              <a:rPr lang="de-DE" sz="2400" dirty="0" err="1"/>
              <a:t>if</a:t>
            </a:r>
            <a:r>
              <a:rPr lang="de-DE" sz="2400" dirty="0"/>
              <a:t> </a:t>
            </a:r>
            <a:r>
              <a:rPr lang="de-DE" sz="2400" dirty="0">
                <a:solidFill>
                  <a:schemeClr val="hlink"/>
                </a:solidFill>
              </a:rPr>
              <a:t>d=</a:t>
            </a:r>
            <a:r>
              <a:rPr lang="en-US" sz="2400" dirty="0">
                <a:solidFill>
                  <a:schemeClr val="hlink"/>
                </a:solidFill>
                <a:latin typeface="cmsy10" charset="0"/>
              </a:rPr>
              <a:t>∞</a:t>
            </a:r>
            <a:r>
              <a:rPr lang="de-DE" sz="2400" dirty="0"/>
              <a:t> </a:t>
            </a:r>
            <a:r>
              <a:rPr lang="de-DE" sz="2400" dirty="0">
                <a:solidFill>
                  <a:srgbClr val="FF0000"/>
                </a:solidFill>
              </a:rPr>
              <a:t>// v noch nicht in </a:t>
            </a:r>
            <a:r>
              <a:rPr lang="de-DE" sz="2400" dirty="0" err="1">
                <a:solidFill>
                  <a:srgbClr val="FF0000"/>
                </a:solidFill>
              </a:rPr>
              <a:t>q</a:t>
            </a:r>
            <a:r>
              <a:rPr lang="de-DE" sz="2400" dirty="0">
                <a:solidFill>
                  <a:srgbClr val="FF0000"/>
                </a:solidFill>
              </a:rPr>
              <a:t>? </a:t>
            </a:r>
            <a:br>
              <a:rPr lang="de-DE" sz="2400" dirty="0"/>
            </a:br>
            <a:r>
              <a:rPr lang="de-DE" sz="2400" dirty="0"/>
              <a:t>                      </a:t>
            </a:r>
            <a:r>
              <a:rPr lang="de-DE" sz="2400" dirty="0" err="1"/>
              <a:t>then</a:t>
            </a:r>
            <a:r>
              <a:rPr lang="de-DE" sz="2400" dirty="0"/>
              <a:t> </a:t>
            </a:r>
            <a:r>
              <a:rPr lang="de-DE" sz="2400" dirty="0" err="1">
                <a:solidFill>
                  <a:schemeClr val="accent2"/>
                </a:solidFill>
              </a:rPr>
              <a:t>insert</a:t>
            </a:r>
            <a:r>
              <a:rPr lang="de-DE" sz="2400" dirty="0"/>
              <a:t>(</a:t>
            </a:r>
            <a:r>
              <a:rPr lang="de-DE" sz="2400" dirty="0">
                <a:solidFill>
                  <a:schemeClr val="hlink"/>
                </a:solidFill>
              </a:rPr>
              <a:t>v, </a:t>
            </a:r>
            <a:r>
              <a:rPr lang="de-DE" sz="2400" dirty="0" err="1">
                <a:solidFill>
                  <a:schemeClr val="hlink"/>
                </a:solidFill>
              </a:rPr>
              <a:t>q</a:t>
            </a:r>
            <a:r>
              <a:rPr lang="de-DE" sz="2400" dirty="0"/>
              <a:t>) </a:t>
            </a:r>
            <a:br>
              <a:rPr lang="de-DE" sz="2400" dirty="0"/>
            </a:br>
            <a:r>
              <a:rPr lang="de-DE" sz="2400" dirty="0"/>
              <a:t>                      </a:t>
            </a:r>
            <a:r>
              <a:rPr lang="de-DE" sz="2400" dirty="0" err="1"/>
              <a:t>else</a:t>
            </a:r>
            <a:r>
              <a:rPr lang="de-DE" sz="2400" dirty="0"/>
              <a:t> </a:t>
            </a:r>
            <a:r>
              <a:rPr lang="de-DE" sz="2400" dirty="0" err="1">
                <a:solidFill>
                  <a:schemeClr val="accent2"/>
                </a:solidFill>
              </a:rPr>
              <a:t>decreaseKey</a:t>
            </a:r>
            <a:r>
              <a:rPr lang="de-DE" sz="2400" dirty="0"/>
              <a:t>(</a:t>
            </a:r>
            <a:r>
              <a:rPr lang="de-DE" sz="2400" dirty="0">
                <a:solidFill>
                  <a:schemeClr val="hlink"/>
                </a:solidFill>
              </a:rPr>
              <a:t>v, d-d[v], </a:t>
            </a:r>
            <a:r>
              <a:rPr lang="de-DE" sz="2400" dirty="0" err="1">
                <a:solidFill>
                  <a:schemeClr val="hlink"/>
                </a:solidFill>
              </a:rPr>
              <a:t>q</a:t>
            </a:r>
            <a:r>
              <a:rPr lang="de-DE" sz="2400" dirty="0"/>
              <a:t>)</a:t>
            </a:r>
            <a:br>
              <a:rPr lang="de-DE" sz="2400" dirty="0"/>
            </a:br>
            <a:r>
              <a:rPr lang="de-DE" sz="2400" dirty="0"/>
              <a:t> </a:t>
            </a:r>
            <a:r>
              <a:rPr lang="de-DE" sz="2400" dirty="0" err="1"/>
              <a:t>return</a:t>
            </a:r>
            <a:r>
              <a:rPr lang="de-DE" sz="2400" dirty="0"/>
              <a:t> </a:t>
            </a:r>
            <a:r>
              <a:rPr lang="de-DE" sz="2400" dirty="0" err="1">
                <a:solidFill>
                  <a:schemeClr val="accent2"/>
                </a:solidFill>
              </a:rPr>
              <a:t>constructTree</a:t>
            </a:r>
            <a:r>
              <a:rPr lang="de-DE" sz="2400" dirty="0"/>
              <a:t>(</a:t>
            </a:r>
            <a:r>
              <a:rPr lang="de-DE" sz="2400" dirty="0">
                <a:solidFill>
                  <a:schemeClr val="accent1">
                    <a:lumMod val="50000"/>
                  </a:schemeClr>
                </a:solidFill>
              </a:rPr>
              <a:t>s, </a:t>
            </a:r>
            <a:r>
              <a:rPr lang="de-DE" sz="2400" dirty="0" err="1">
                <a:solidFill>
                  <a:schemeClr val="accent1">
                    <a:lumMod val="50000"/>
                  </a:schemeClr>
                </a:solidFill>
              </a:rPr>
              <a:t>parent</a:t>
            </a:r>
            <a:r>
              <a:rPr lang="de-DE" sz="24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93551185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2AD14-1E4B-D740-B8F0-8281F4ADA494}" type="slidenum">
              <a:rPr lang="de-DE"/>
              <a:pPr/>
              <a:t>38</a:t>
            </a:fld>
            <a:endParaRPr lang="de-DE"/>
          </a:p>
        </p:txBody>
      </p:sp>
      <p:sp>
        <p:nvSpPr>
          <p:cNvPr id="451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Jarnik-Prim Algorithmus</a:t>
            </a:r>
          </a:p>
        </p:txBody>
      </p:sp>
      <p:sp>
        <p:nvSpPr>
          <p:cNvPr id="451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de-DE" sz="2800" dirty="0">
                <a:solidFill>
                  <a:schemeClr val="accent2"/>
                </a:solidFill>
              </a:rPr>
              <a:t>Laufzeit: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de-DE" sz="2800" dirty="0"/>
              <a:t>   </a:t>
            </a:r>
            <a:r>
              <a:rPr lang="de-DE" sz="2400" dirty="0">
                <a:solidFill>
                  <a:schemeClr val="hlink"/>
                </a:solidFill>
              </a:rPr>
              <a:t>T</a:t>
            </a:r>
            <a:r>
              <a:rPr lang="de-DE" sz="2400" baseline="-25000" dirty="0">
                <a:solidFill>
                  <a:schemeClr val="hlink"/>
                </a:solidFill>
              </a:rPr>
              <a:t>JP</a:t>
            </a:r>
            <a:r>
              <a:rPr lang="de-DE" sz="2400" dirty="0">
                <a:solidFill>
                  <a:schemeClr val="hlink"/>
                </a:solidFill>
              </a:rPr>
              <a:t> = O(</a:t>
            </a:r>
            <a:r>
              <a:rPr lang="de-DE" sz="2400" dirty="0" err="1">
                <a:solidFill>
                  <a:schemeClr val="hlink"/>
                </a:solidFill>
              </a:rPr>
              <a:t>n</a:t>
            </a:r>
            <a:r>
              <a:rPr lang="de-DE" sz="2400" dirty="0">
                <a:solidFill>
                  <a:schemeClr val="hlink"/>
                </a:solidFill>
              </a:rPr>
              <a:t>(</a:t>
            </a:r>
            <a:r>
              <a:rPr lang="de-DE" sz="2400" dirty="0" err="1">
                <a:solidFill>
                  <a:schemeClr val="hlink"/>
                </a:solidFill>
              </a:rPr>
              <a:t>T</a:t>
            </a:r>
            <a:r>
              <a:rPr lang="de-DE" sz="2400" baseline="-25000" dirty="0" err="1">
                <a:solidFill>
                  <a:schemeClr val="hlink"/>
                </a:solidFill>
              </a:rPr>
              <a:t>DeleteMin</a:t>
            </a:r>
            <a:r>
              <a:rPr lang="de-DE" sz="2400" dirty="0">
                <a:solidFill>
                  <a:schemeClr val="hlink"/>
                </a:solidFill>
              </a:rPr>
              <a:t>(</a:t>
            </a:r>
            <a:r>
              <a:rPr lang="de-DE" sz="2400" dirty="0" err="1">
                <a:solidFill>
                  <a:schemeClr val="hlink"/>
                </a:solidFill>
              </a:rPr>
              <a:t>n</a:t>
            </a:r>
            <a:r>
              <a:rPr lang="de-DE" sz="2400" dirty="0">
                <a:solidFill>
                  <a:schemeClr val="hlink"/>
                </a:solidFill>
              </a:rPr>
              <a:t>)+</a:t>
            </a:r>
            <a:r>
              <a:rPr lang="de-DE" sz="2400" dirty="0" err="1">
                <a:solidFill>
                  <a:schemeClr val="hlink"/>
                </a:solidFill>
              </a:rPr>
              <a:t>T</a:t>
            </a:r>
            <a:r>
              <a:rPr lang="de-DE" sz="2400" baseline="-25000" dirty="0" err="1">
                <a:solidFill>
                  <a:schemeClr val="hlink"/>
                </a:solidFill>
              </a:rPr>
              <a:t>Insert</a:t>
            </a:r>
            <a:r>
              <a:rPr lang="de-DE" sz="2400" dirty="0">
                <a:solidFill>
                  <a:schemeClr val="hlink"/>
                </a:solidFill>
              </a:rPr>
              <a:t>(</a:t>
            </a:r>
            <a:r>
              <a:rPr lang="de-DE" sz="2400" dirty="0" err="1">
                <a:solidFill>
                  <a:schemeClr val="hlink"/>
                </a:solidFill>
              </a:rPr>
              <a:t>n</a:t>
            </a:r>
            <a:r>
              <a:rPr lang="de-DE" sz="2400" dirty="0">
                <a:solidFill>
                  <a:schemeClr val="hlink"/>
                </a:solidFill>
              </a:rPr>
              <a:t>)) + m</a:t>
            </a:r>
            <a:r>
              <a:rPr lang="en-US" sz="2400" dirty="0">
                <a:solidFill>
                  <a:schemeClr val="hlink"/>
                </a:solidFill>
                <a:latin typeface="cmsy10" charset="0"/>
              </a:rPr>
              <a:t>∙</a:t>
            </a:r>
            <a:r>
              <a:rPr lang="de-DE" sz="2400" dirty="0">
                <a:solidFill>
                  <a:schemeClr val="hlink"/>
                </a:solidFill>
              </a:rPr>
              <a:t> </a:t>
            </a:r>
            <a:r>
              <a:rPr lang="de-DE" sz="2400" dirty="0" err="1">
                <a:solidFill>
                  <a:schemeClr val="hlink"/>
                </a:solidFill>
              </a:rPr>
              <a:t>T</a:t>
            </a:r>
            <a:r>
              <a:rPr lang="de-DE" sz="2400" baseline="-25000" dirty="0" err="1">
                <a:solidFill>
                  <a:schemeClr val="hlink"/>
                </a:solidFill>
              </a:rPr>
              <a:t>decreaseKey</a:t>
            </a:r>
            <a:r>
              <a:rPr lang="de-DE" sz="2400" dirty="0">
                <a:solidFill>
                  <a:schemeClr val="hlink"/>
                </a:solidFill>
              </a:rPr>
              <a:t>(</a:t>
            </a:r>
            <a:r>
              <a:rPr lang="de-DE" sz="2400" dirty="0" err="1">
                <a:solidFill>
                  <a:schemeClr val="hlink"/>
                </a:solidFill>
              </a:rPr>
              <a:t>n</a:t>
            </a:r>
            <a:r>
              <a:rPr lang="de-DE" sz="2400" dirty="0">
                <a:solidFill>
                  <a:schemeClr val="hlink"/>
                </a:solidFill>
              </a:rPr>
              <a:t>))</a:t>
            </a:r>
          </a:p>
          <a:p>
            <a:pPr>
              <a:lnSpc>
                <a:spcPct val="90000"/>
              </a:lnSpc>
              <a:buFontTx/>
              <a:buNone/>
            </a:pPr>
            <a:endParaRPr lang="de-DE" sz="1800" dirty="0">
              <a:solidFill>
                <a:schemeClr val="hlink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de-DE" sz="2800" dirty="0">
                <a:solidFill>
                  <a:schemeClr val="accent2"/>
                </a:solidFill>
              </a:rPr>
              <a:t>Binärer Heap:</a:t>
            </a:r>
            <a:r>
              <a:rPr lang="de-DE" sz="2800" dirty="0"/>
              <a:t> alle Operationen </a:t>
            </a:r>
            <a:r>
              <a:rPr lang="de-DE" sz="2800" dirty="0">
                <a:solidFill>
                  <a:schemeClr val="hlink"/>
                </a:solidFill>
              </a:rPr>
              <a:t>O(log </a:t>
            </a:r>
            <a:r>
              <a:rPr lang="de-DE" sz="2800" dirty="0" err="1">
                <a:solidFill>
                  <a:schemeClr val="hlink"/>
                </a:solidFill>
              </a:rPr>
              <a:t>n</a:t>
            </a:r>
            <a:r>
              <a:rPr lang="de-DE" sz="2800" dirty="0">
                <a:solidFill>
                  <a:schemeClr val="hlink"/>
                </a:solidFill>
              </a:rPr>
              <a:t>),</a:t>
            </a:r>
            <a:r>
              <a:rPr lang="de-DE" sz="2800" dirty="0"/>
              <a:t> also </a:t>
            </a:r>
            <a:br>
              <a:rPr lang="de-DE" sz="2800" dirty="0"/>
            </a:br>
            <a:r>
              <a:rPr lang="de-DE" sz="2800" dirty="0">
                <a:solidFill>
                  <a:schemeClr val="hlink"/>
                </a:solidFill>
              </a:rPr>
              <a:t>T</a:t>
            </a:r>
            <a:r>
              <a:rPr lang="de-DE" sz="2800" baseline="-25000" dirty="0">
                <a:solidFill>
                  <a:schemeClr val="hlink"/>
                </a:solidFill>
              </a:rPr>
              <a:t>JP</a:t>
            </a:r>
            <a:r>
              <a:rPr lang="de-DE" sz="2800" dirty="0">
                <a:solidFill>
                  <a:schemeClr val="hlink"/>
                </a:solidFill>
              </a:rPr>
              <a:t> = O((</a:t>
            </a:r>
            <a:r>
              <a:rPr lang="de-DE" sz="2800" dirty="0" err="1">
                <a:solidFill>
                  <a:schemeClr val="hlink"/>
                </a:solidFill>
              </a:rPr>
              <a:t>m+n</a:t>
            </a:r>
            <a:r>
              <a:rPr lang="de-DE" sz="2800" dirty="0">
                <a:solidFill>
                  <a:schemeClr val="hlink"/>
                </a:solidFill>
              </a:rPr>
              <a:t>)log </a:t>
            </a:r>
            <a:r>
              <a:rPr lang="de-DE" sz="2800" dirty="0" err="1">
                <a:solidFill>
                  <a:schemeClr val="hlink"/>
                </a:solidFill>
              </a:rPr>
              <a:t>n</a:t>
            </a:r>
            <a:r>
              <a:rPr lang="de-DE" sz="2800" dirty="0">
                <a:solidFill>
                  <a:schemeClr val="hlink"/>
                </a:solidFill>
              </a:rPr>
              <a:t>)</a:t>
            </a:r>
          </a:p>
          <a:p>
            <a:pPr>
              <a:lnSpc>
                <a:spcPct val="90000"/>
              </a:lnSpc>
              <a:buFontTx/>
              <a:buNone/>
            </a:pPr>
            <a:endParaRPr lang="de-DE" sz="1600" dirty="0"/>
          </a:p>
          <a:p>
            <a:pPr>
              <a:lnSpc>
                <a:spcPct val="90000"/>
              </a:lnSpc>
              <a:buFontTx/>
              <a:buNone/>
            </a:pPr>
            <a:r>
              <a:rPr lang="de-DE" sz="2800" dirty="0" err="1">
                <a:solidFill>
                  <a:schemeClr val="accent2"/>
                </a:solidFill>
              </a:rPr>
              <a:t>Fibonacci</a:t>
            </a:r>
            <a:r>
              <a:rPr lang="de-DE" sz="2800" dirty="0">
                <a:solidFill>
                  <a:schemeClr val="accent2"/>
                </a:solidFill>
              </a:rPr>
              <a:t> Heap:</a:t>
            </a:r>
          </a:p>
          <a:p>
            <a:pPr>
              <a:lnSpc>
                <a:spcPct val="90000"/>
              </a:lnSpc>
            </a:pPr>
            <a:r>
              <a:rPr lang="de-DE" sz="2800" dirty="0" err="1">
                <a:solidFill>
                  <a:schemeClr val="hlink"/>
                </a:solidFill>
              </a:rPr>
              <a:t>T</a:t>
            </a:r>
            <a:r>
              <a:rPr lang="de-DE" sz="2800" baseline="-25000" dirty="0" err="1">
                <a:solidFill>
                  <a:schemeClr val="hlink"/>
                </a:solidFill>
              </a:rPr>
              <a:t>DeleteMin</a:t>
            </a:r>
            <a:r>
              <a:rPr lang="de-DE" sz="2800" dirty="0">
                <a:solidFill>
                  <a:schemeClr val="hlink"/>
                </a:solidFill>
              </a:rPr>
              <a:t>(</a:t>
            </a:r>
            <a:r>
              <a:rPr lang="de-DE" sz="2800" dirty="0" err="1">
                <a:solidFill>
                  <a:schemeClr val="hlink"/>
                </a:solidFill>
              </a:rPr>
              <a:t>n</a:t>
            </a:r>
            <a:r>
              <a:rPr lang="de-DE" sz="2800" dirty="0">
                <a:solidFill>
                  <a:schemeClr val="hlink"/>
                </a:solidFill>
              </a:rPr>
              <a:t>)=</a:t>
            </a:r>
            <a:r>
              <a:rPr lang="de-DE" sz="2800" dirty="0" err="1">
                <a:solidFill>
                  <a:schemeClr val="hlink"/>
                </a:solidFill>
              </a:rPr>
              <a:t>T</a:t>
            </a:r>
            <a:r>
              <a:rPr lang="de-DE" sz="2800" baseline="-25000" dirty="0" err="1">
                <a:solidFill>
                  <a:schemeClr val="hlink"/>
                </a:solidFill>
              </a:rPr>
              <a:t>Insert</a:t>
            </a:r>
            <a:r>
              <a:rPr lang="de-DE" sz="2800" dirty="0">
                <a:solidFill>
                  <a:schemeClr val="hlink"/>
                </a:solidFill>
              </a:rPr>
              <a:t>(</a:t>
            </a:r>
            <a:r>
              <a:rPr lang="de-DE" sz="2800" dirty="0" err="1">
                <a:solidFill>
                  <a:schemeClr val="hlink"/>
                </a:solidFill>
              </a:rPr>
              <a:t>n</a:t>
            </a:r>
            <a:r>
              <a:rPr lang="de-DE" sz="2800" dirty="0">
                <a:solidFill>
                  <a:schemeClr val="hlink"/>
                </a:solidFill>
              </a:rPr>
              <a:t>)=O(log </a:t>
            </a:r>
            <a:r>
              <a:rPr lang="de-DE" sz="2800" dirty="0" err="1">
                <a:solidFill>
                  <a:schemeClr val="hlink"/>
                </a:solidFill>
              </a:rPr>
              <a:t>n</a:t>
            </a:r>
            <a:r>
              <a:rPr lang="de-DE" sz="2800" dirty="0">
                <a:solidFill>
                  <a:schemeClr val="hlink"/>
                </a:solidFill>
              </a:rPr>
              <a:t>)</a:t>
            </a:r>
          </a:p>
          <a:p>
            <a:pPr>
              <a:lnSpc>
                <a:spcPct val="90000"/>
              </a:lnSpc>
            </a:pPr>
            <a:r>
              <a:rPr lang="de-DE" sz="2800" dirty="0" err="1">
                <a:solidFill>
                  <a:schemeClr val="hlink"/>
                </a:solidFill>
              </a:rPr>
              <a:t>T</a:t>
            </a:r>
            <a:r>
              <a:rPr lang="de-DE" sz="2800" baseline="-25000" dirty="0" err="1">
                <a:solidFill>
                  <a:schemeClr val="hlink"/>
                </a:solidFill>
              </a:rPr>
              <a:t>decreaseKey</a:t>
            </a:r>
            <a:r>
              <a:rPr lang="de-DE" sz="2800" dirty="0">
                <a:solidFill>
                  <a:schemeClr val="hlink"/>
                </a:solidFill>
              </a:rPr>
              <a:t>(</a:t>
            </a:r>
            <a:r>
              <a:rPr lang="de-DE" sz="2800" dirty="0" err="1">
                <a:solidFill>
                  <a:schemeClr val="hlink"/>
                </a:solidFill>
              </a:rPr>
              <a:t>n</a:t>
            </a:r>
            <a:r>
              <a:rPr lang="de-DE" sz="2800" dirty="0">
                <a:solidFill>
                  <a:schemeClr val="hlink"/>
                </a:solidFill>
              </a:rPr>
              <a:t>)=O(1)</a:t>
            </a:r>
          </a:p>
          <a:p>
            <a:pPr>
              <a:lnSpc>
                <a:spcPct val="90000"/>
              </a:lnSpc>
            </a:pPr>
            <a:r>
              <a:rPr lang="de-DE" sz="2800" dirty="0"/>
              <a:t>Damit </a:t>
            </a:r>
            <a:r>
              <a:rPr lang="de-DE" sz="2800" dirty="0">
                <a:solidFill>
                  <a:schemeClr val="hlink"/>
                </a:solidFill>
              </a:rPr>
              <a:t>T</a:t>
            </a:r>
            <a:r>
              <a:rPr lang="de-DE" sz="2800" baseline="-25000" dirty="0">
                <a:solidFill>
                  <a:schemeClr val="hlink"/>
                </a:solidFill>
              </a:rPr>
              <a:t>JP</a:t>
            </a:r>
            <a:r>
              <a:rPr lang="de-DE" sz="2800" dirty="0">
                <a:solidFill>
                  <a:schemeClr val="hlink"/>
                </a:solidFill>
              </a:rPr>
              <a:t> = O(</a:t>
            </a:r>
            <a:r>
              <a:rPr lang="de-DE" sz="2800" dirty="0" err="1">
                <a:solidFill>
                  <a:schemeClr val="hlink"/>
                </a:solidFill>
              </a:rPr>
              <a:t>n</a:t>
            </a:r>
            <a:r>
              <a:rPr lang="de-DE" sz="2800" dirty="0">
                <a:solidFill>
                  <a:schemeClr val="hlink"/>
                </a:solidFill>
              </a:rPr>
              <a:t> (log </a:t>
            </a:r>
            <a:r>
              <a:rPr lang="de-DE" sz="2800" dirty="0" err="1">
                <a:solidFill>
                  <a:schemeClr val="hlink"/>
                </a:solidFill>
              </a:rPr>
              <a:t>n</a:t>
            </a:r>
            <a:r>
              <a:rPr lang="de-DE" sz="2800" dirty="0">
                <a:solidFill>
                  <a:schemeClr val="hlink"/>
                </a:solidFill>
              </a:rPr>
              <a:t>) + m)</a:t>
            </a:r>
          </a:p>
          <a:p>
            <a:pPr marL="0" indent="0">
              <a:lnSpc>
                <a:spcPct val="90000"/>
              </a:lnSpc>
              <a:buNone/>
            </a:pPr>
            <a:endParaRPr lang="de-DE" sz="2400" dirty="0">
              <a:solidFill>
                <a:schemeClr val="hlink"/>
              </a:solidFill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de-DE" sz="2800" dirty="0">
                <a:solidFill>
                  <a:schemeClr val="accent2"/>
                </a:solidFill>
              </a:rPr>
              <a:t>Vergleich:</a:t>
            </a:r>
            <a:r>
              <a:rPr lang="de-DE" sz="2800" dirty="0">
                <a:solidFill>
                  <a:srgbClr val="FF0000"/>
                </a:solidFill>
              </a:rPr>
              <a:t> </a:t>
            </a:r>
            <a:r>
              <a:rPr lang="de-DE" sz="2800" dirty="0">
                <a:solidFill>
                  <a:schemeClr val="accent1">
                    <a:lumMod val="50000"/>
                  </a:schemeClr>
                </a:solidFill>
              </a:rPr>
              <a:t>O(m log m)</a:t>
            </a:r>
            <a:r>
              <a:rPr lang="de-DE" sz="2800" dirty="0">
                <a:solidFill>
                  <a:srgbClr val="FF0000"/>
                </a:solidFill>
              </a:rPr>
              <a:t> bei Kruskal </a:t>
            </a:r>
            <a:r>
              <a:rPr lang="de-DE" sz="2800" dirty="0">
                <a:solidFill>
                  <a:schemeClr val="accent1">
                    <a:lumMod val="50000"/>
                  </a:schemeClr>
                </a:solidFill>
              </a:rPr>
              <a:t>(m &gt; </a:t>
            </a:r>
            <a:r>
              <a:rPr lang="de-DE" sz="2800" dirty="0" err="1">
                <a:solidFill>
                  <a:schemeClr val="accent1">
                    <a:lumMod val="50000"/>
                  </a:schemeClr>
                </a:solidFill>
              </a:rPr>
              <a:t>n</a:t>
            </a:r>
            <a:r>
              <a:rPr lang="de-DE" sz="2800" dirty="0">
                <a:solidFill>
                  <a:schemeClr val="accent1">
                    <a:lumMod val="50000"/>
                  </a:schemeClr>
                </a:solidFill>
              </a:rPr>
              <a:t>)</a:t>
            </a:r>
          </a:p>
          <a:p>
            <a:pPr>
              <a:lnSpc>
                <a:spcPct val="90000"/>
              </a:lnSpc>
              <a:buFontTx/>
              <a:buNone/>
            </a:pPr>
            <a:endParaRPr lang="de-DE" sz="2800" dirty="0"/>
          </a:p>
        </p:txBody>
      </p:sp>
    </p:spTree>
    <p:extLst>
      <p:ext uri="{BB962C8B-B14F-4D97-AF65-F5344CB8AC3E}">
        <p14:creationId xmlns:p14="http://schemas.microsoft.com/office/powerpoint/2010/main" val="581142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5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515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5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515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5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4515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5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4515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58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45158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EE5DB0-3D3E-E041-BE1C-B24E360342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DE" dirty="0"/>
              <a:t>Zusammenfassung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83CB12-247F-4B4C-92FD-9CCD504EDE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DE" dirty="0"/>
              <a:t>Transitive Hülle</a:t>
            </a:r>
          </a:p>
          <a:p>
            <a:r>
              <a:rPr lang="en-DE" dirty="0"/>
              <a:t>Minimaler Spannbaum</a:t>
            </a:r>
          </a:p>
          <a:p>
            <a:pPr lvl="1"/>
            <a:r>
              <a:rPr lang="en-DE" dirty="0"/>
              <a:t>Kruskal-Algorithmus</a:t>
            </a:r>
          </a:p>
          <a:p>
            <a:pPr lvl="1"/>
            <a:r>
              <a:rPr lang="en-DE"/>
              <a:t>Jarnik-Prim-Algorithmus</a:t>
            </a:r>
            <a:endParaRPr lang="en-D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A4C4CA9-DAAC-A943-BC14-3CD8CDF1BB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39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424581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Naives Verfahren für Erreichbarkeit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dirty="0"/>
              <a:t>Im Prinzip gleiche Idee wie APSP nach Floyd, daher auch </a:t>
            </a:r>
            <a:br>
              <a:rPr lang="de-DE" dirty="0"/>
            </a:br>
            <a:r>
              <a:rPr lang="de-DE" dirty="0"/>
              <a:t>Floyd-</a:t>
            </a:r>
            <a:r>
              <a:rPr lang="de-DE" dirty="0" err="1"/>
              <a:t>Warshall</a:t>
            </a:r>
            <a:r>
              <a:rPr lang="de-DE" dirty="0"/>
              <a:t>-Algorithmus genannt</a:t>
            </a:r>
          </a:p>
          <a:p>
            <a:pPr marL="0" indent="0">
              <a:buNone/>
            </a:pPr>
            <a:r>
              <a:rPr lang="de-DE" dirty="0"/>
              <a:t>Analyse: 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O(n</a:t>
            </a:r>
            <a:r>
              <a:rPr lang="de-DE" baseline="30000" dirty="0">
                <a:solidFill>
                  <a:schemeClr val="accent1">
                    <a:lumMod val="50000"/>
                  </a:schemeClr>
                </a:solidFill>
              </a:rPr>
              <a:t>3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)  </a:t>
            </a:r>
            <a:r>
              <a:rPr lang="de-DE" dirty="0">
                <a:solidFill>
                  <a:srgbClr val="FF0000"/>
                </a:solidFill>
              </a:rPr>
              <a:t>Das sollten wir doch besser hinkriegen?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4</a:t>
            </a:fld>
            <a:endParaRPr lang="de-DE"/>
          </a:p>
        </p:txBody>
      </p:sp>
      <p:pic>
        <p:nvPicPr>
          <p:cNvPr id="6" name="Bild 5" descr="Screen Shot 2015-06-18 at 23.11.46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1244608"/>
            <a:ext cx="6192688" cy="3192504"/>
          </a:xfrm>
          <a:prstGeom prst="rect">
            <a:avLst/>
          </a:prstGeom>
        </p:spPr>
      </p:pic>
      <p:sp>
        <p:nvSpPr>
          <p:cNvPr id="7" name="Rechteck 6"/>
          <p:cNvSpPr/>
          <p:nvPr/>
        </p:nvSpPr>
        <p:spPr>
          <a:xfrm>
            <a:off x="2520280" y="6146140"/>
            <a:ext cx="4572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de-DE" sz="1400" dirty="0">
                <a:solidFill>
                  <a:srgbClr val="0000FF"/>
                </a:solidFill>
              </a:rPr>
              <a:t>Stephen </a:t>
            </a:r>
            <a:r>
              <a:rPr lang="de-DE" sz="1400" dirty="0" err="1">
                <a:solidFill>
                  <a:srgbClr val="0000FF"/>
                </a:solidFill>
              </a:rPr>
              <a:t>Warshall</a:t>
            </a:r>
            <a:r>
              <a:rPr lang="de-DE" sz="1400" dirty="0">
                <a:solidFill>
                  <a:srgbClr val="0000FF"/>
                </a:solidFill>
              </a:rPr>
              <a:t>: A Theorem on Boolean Matrices. </a:t>
            </a:r>
            <a:br>
              <a:rPr lang="de-DE" sz="1400" dirty="0">
                <a:solidFill>
                  <a:srgbClr val="0000FF"/>
                </a:solidFill>
              </a:rPr>
            </a:br>
            <a:r>
              <a:rPr lang="de-DE" sz="1400" dirty="0">
                <a:solidFill>
                  <a:srgbClr val="0000FF"/>
                </a:solidFill>
              </a:rPr>
              <a:t>In: Journal of </a:t>
            </a:r>
            <a:r>
              <a:rPr lang="de-DE" sz="1400" dirty="0" err="1">
                <a:solidFill>
                  <a:srgbClr val="0000FF"/>
                </a:solidFill>
              </a:rPr>
              <a:t>the</a:t>
            </a:r>
            <a:r>
              <a:rPr lang="de-DE" sz="1400" dirty="0">
                <a:solidFill>
                  <a:srgbClr val="0000FF"/>
                </a:solidFill>
              </a:rPr>
              <a:t> ACM 9, 1, </a:t>
            </a:r>
            <a:r>
              <a:rPr lang="de-DE" sz="1400" b="1" dirty="0">
                <a:solidFill>
                  <a:srgbClr val="FF0000"/>
                </a:solidFill>
              </a:rPr>
              <a:t>1962</a:t>
            </a:r>
          </a:p>
        </p:txBody>
      </p:sp>
      <p:sp>
        <p:nvSpPr>
          <p:cNvPr id="8" name="Textfeld 7"/>
          <p:cNvSpPr txBox="1"/>
          <p:nvPr/>
        </p:nvSpPr>
        <p:spPr>
          <a:xfrm>
            <a:off x="4932040" y="1368078"/>
            <a:ext cx="12815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[Wikipedia]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150710" y="3882564"/>
            <a:ext cx="2327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30030679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DBE9E-0164-7F4D-AEBB-E3C2459E8F7F}" type="slidenum">
              <a:rPr lang="de-DE"/>
              <a:pPr/>
              <a:t>5</a:t>
            </a:fld>
            <a:endParaRPr lang="de-DE"/>
          </a:p>
        </p:txBody>
      </p:sp>
      <p:sp>
        <p:nvSpPr>
          <p:cNvPr id="465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Transitive Hülle</a:t>
            </a:r>
          </a:p>
        </p:txBody>
      </p:sp>
      <p:sp>
        <p:nvSpPr>
          <p:cNvPr id="465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dirty="0" err="1">
                <a:solidFill>
                  <a:schemeClr val="accent2"/>
                </a:solidFill>
              </a:rPr>
              <a:t>Lösung</a:t>
            </a:r>
            <a:r>
              <a:rPr lang="en-US" dirty="0">
                <a:solidFill>
                  <a:schemeClr val="accent2"/>
                </a:solidFill>
              </a:rPr>
              <a:t> 1:</a:t>
            </a:r>
            <a:r>
              <a:rPr lang="en-US" dirty="0"/>
              <a:t> </a:t>
            </a:r>
            <a:r>
              <a:rPr lang="en-US" dirty="0" err="1"/>
              <a:t>verwende</a:t>
            </a:r>
            <a:r>
              <a:rPr lang="en-US" dirty="0"/>
              <a:t> </a:t>
            </a:r>
            <a:r>
              <a:rPr lang="en-US" dirty="0">
                <a:solidFill>
                  <a:srgbClr val="0409FF"/>
                </a:solidFill>
              </a:rPr>
              <a:t>APSP</a:t>
            </a:r>
            <a:r>
              <a:rPr lang="en-US" dirty="0"/>
              <a:t> </a:t>
            </a:r>
            <a:r>
              <a:rPr lang="en-US" dirty="0" err="1"/>
              <a:t>Algorithmus</a:t>
            </a:r>
            <a:r>
              <a:rPr lang="en-US" dirty="0"/>
              <a:t> </a:t>
            </a:r>
            <a:r>
              <a:rPr lang="en-US" dirty="0" err="1"/>
              <a:t>zur</a:t>
            </a:r>
            <a:r>
              <a:rPr lang="en-US" dirty="0"/>
              <a:t> </a:t>
            </a:r>
            <a:r>
              <a:rPr lang="en-US" dirty="0" err="1"/>
              <a:t>Erstellung</a:t>
            </a:r>
            <a:r>
              <a:rPr lang="en-US" dirty="0"/>
              <a:t> </a:t>
            </a:r>
            <a:r>
              <a:rPr lang="en-US" dirty="0" err="1"/>
              <a:t>einer</a:t>
            </a:r>
            <a:r>
              <a:rPr lang="en-US" dirty="0"/>
              <a:t> </a:t>
            </a:r>
            <a:r>
              <a:rPr lang="en-US" dirty="0" err="1"/>
              <a:t>Datenstruktur</a:t>
            </a:r>
            <a:r>
              <a:rPr lang="en-US" dirty="0"/>
              <a:t>, </a:t>
            </a:r>
            <a:r>
              <a:rPr lang="en-US" dirty="0" err="1"/>
              <a:t>aus</a:t>
            </a:r>
            <a:r>
              <a:rPr lang="en-US" dirty="0"/>
              <a:t> der </a:t>
            </a:r>
            <a:r>
              <a:rPr lang="en-US" dirty="0" err="1"/>
              <a:t>Ergebnis</a:t>
            </a:r>
            <a:r>
              <a:rPr lang="en-US" dirty="0"/>
              <a:t> </a:t>
            </a:r>
            <a:r>
              <a:rPr lang="en-US" dirty="0" err="1"/>
              <a:t>direkt</a:t>
            </a:r>
            <a:r>
              <a:rPr lang="en-US" dirty="0"/>
              <a:t> </a:t>
            </a:r>
            <a:r>
              <a:rPr lang="en-US" dirty="0" err="1"/>
              <a:t>ablesbar</a:t>
            </a:r>
            <a:endParaRPr lang="en-US" dirty="0"/>
          </a:p>
          <a:p>
            <a:r>
              <a:rPr lang="en-US" dirty="0" err="1"/>
              <a:t>Laufzeit</a:t>
            </a:r>
            <a:r>
              <a:rPr lang="en-US" dirty="0"/>
              <a:t> </a:t>
            </a:r>
            <a:r>
              <a:rPr lang="en-US" dirty="0" err="1"/>
              <a:t>zur</a:t>
            </a:r>
            <a:r>
              <a:rPr lang="en-US" dirty="0"/>
              <a:t> </a:t>
            </a:r>
            <a:r>
              <a:rPr lang="en-US" dirty="0" err="1"/>
              <a:t>Erstellung</a:t>
            </a:r>
            <a:r>
              <a:rPr lang="en-US" dirty="0"/>
              <a:t> der </a:t>
            </a:r>
            <a:r>
              <a:rPr lang="en-US" dirty="0" err="1"/>
              <a:t>Datenstruktur</a:t>
            </a:r>
            <a:r>
              <a:rPr lang="en-US" dirty="0"/>
              <a:t>:</a:t>
            </a:r>
            <a:br>
              <a:rPr lang="en-US" dirty="0"/>
            </a:br>
            <a:r>
              <a:rPr lang="de-DE" dirty="0">
                <a:solidFill>
                  <a:schemeClr val="hlink"/>
                </a:solidFill>
              </a:rPr>
              <a:t>O(</a:t>
            </a:r>
            <a:r>
              <a:rPr lang="de-DE" dirty="0" err="1">
                <a:solidFill>
                  <a:schemeClr val="hlink"/>
                </a:solidFill>
              </a:rPr>
              <a:t>n</a:t>
            </a:r>
            <a:r>
              <a:rPr lang="de-DE" dirty="0">
                <a:solidFill>
                  <a:schemeClr val="hlink"/>
                </a:solidFill>
              </a:rPr>
              <a:t> </a:t>
            </a:r>
            <a:r>
              <a:rPr lang="en-US" dirty="0">
                <a:solidFill>
                  <a:schemeClr val="hlink"/>
                </a:solidFill>
                <a:latin typeface="cmsy10" charset="0"/>
              </a:rPr>
              <a:t>∙</a:t>
            </a:r>
            <a:r>
              <a:rPr lang="de-DE" dirty="0">
                <a:solidFill>
                  <a:schemeClr val="hlink"/>
                </a:solidFill>
              </a:rPr>
              <a:t> m + n</a:t>
            </a:r>
            <a:r>
              <a:rPr lang="de-DE" baseline="30000" dirty="0">
                <a:solidFill>
                  <a:schemeClr val="hlink"/>
                </a:solidFill>
              </a:rPr>
              <a:t>2</a:t>
            </a:r>
            <a:r>
              <a:rPr lang="de-DE" dirty="0">
                <a:solidFill>
                  <a:schemeClr val="hlink"/>
                </a:solidFill>
              </a:rPr>
              <a:t> log </a:t>
            </a:r>
            <a:r>
              <a:rPr lang="de-DE" dirty="0" err="1">
                <a:solidFill>
                  <a:schemeClr val="hlink"/>
                </a:solidFill>
              </a:rPr>
              <a:t>n</a:t>
            </a:r>
            <a:r>
              <a:rPr lang="de-DE" dirty="0">
                <a:solidFill>
                  <a:schemeClr val="hlink"/>
                </a:solidFill>
              </a:rPr>
              <a:t>)</a:t>
            </a:r>
            <a:endParaRPr lang="en-US" dirty="0"/>
          </a:p>
          <a:p>
            <a:r>
              <a:rPr lang="en-US" dirty="0" err="1"/>
              <a:t>Speicheraufwand</a:t>
            </a:r>
            <a:r>
              <a:rPr lang="en-US" dirty="0"/>
              <a:t>: </a:t>
            </a:r>
            <a:r>
              <a:rPr lang="en-US" dirty="0">
                <a:solidFill>
                  <a:schemeClr val="hlink"/>
                </a:solidFill>
              </a:rPr>
              <a:t>O(n</a:t>
            </a:r>
            <a:r>
              <a:rPr lang="en-US" baseline="30000" dirty="0">
                <a:solidFill>
                  <a:schemeClr val="hlink"/>
                </a:solidFill>
              </a:rPr>
              <a:t>2</a:t>
            </a:r>
            <a:r>
              <a:rPr lang="en-US" dirty="0">
                <a:solidFill>
                  <a:schemeClr val="hlink"/>
                </a:solidFill>
              </a:rPr>
              <a:t>)</a:t>
            </a:r>
          </a:p>
          <a:p>
            <a:r>
              <a:rPr lang="en-US" dirty="0" err="1"/>
              <a:t>Laufzeit</a:t>
            </a:r>
            <a:r>
              <a:rPr lang="en-US" dirty="0"/>
              <a:t> von Reachable(</a:t>
            </a:r>
            <a:r>
              <a:rPr lang="en-US" dirty="0" err="1"/>
              <a:t>v,w</a:t>
            </a:r>
            <a:r>
              <a:rPr lang="en-US" dirty="0"/>
              <a:t>): </a:t>
            </a:r>
            <a:r>
              <a:rPr lang="en-US" dirty="0">
                <a:solidFill>
                  <a:schemeClr val="hlink"/>
                </a:solidFill>
              </a:rPr>
              <a:t>O(1)</a:t>
            </a:r>
            <a:br>
              <a:rPr lang="en-US" dirty="0"/>
            </a:br>
            <a:r>
              <a:rPr lang="en-US" dirty="0"/>
              <a:t>(</a:t>
            </a:r>
            <a:r>
              <a:rPr lang="en-US" dirty="0" err="1"/>
              <a:t>Nachschauen</a:t>
            </a:r>
            <a:r>
              <a:rPr lang="en-US" dirty="0"/>
              <a:t> in </a:t>
            </a:r>
            <a:r>
              <a:rPr lang="en-US" dirty="0" err="1"/>
              <a:t>Tabelle</a:t>
            </a:r>
            <a:r>
              <a:rPr lang="en-US" dirty="0"/>
              <a:t>, </a:t>
            </a:r>
            <a:r>
              <a:rPr lang="en-US" dirty="0" err="1"/>
              <a:t>ob</a:t>
            </a:r>
            <a:r>
              <a:rPr lang="en-US" dirty="0"/>
              <a:t> </a:t>
            </a:r>
            <a:r>
              <a:rPr lang="en-US" dirty="0">
                <a:solidFill>
                  <a:schemeClr val="hlink"/>
                </a:solidFill>
                <a:latin typeface="Symbol" charset="0"/>
                <a:sym typeface="Symbol" charset="0"/>
              </a:rPr>
              <a:t>𝜇</a:t>
            </a:r>
            <a:r>
              <a:rPr lang="en-US" dirty="0">
                <a:solidFill>
                  <a:schemeClr val="hlink"/>
                </a:solidFill>
              </a:rPr>
              <a:t>(</a:t>
            </a:r>
            <a:r>
              <a:rPr lang="en-US" dirty="0" err="1">
                <a:solidFill>
                  <a:schemeClr val="hlink"/>
                </a:solidFill>
              </a:rPr>
              <a:t>v,w</a:t>
            </a:r>
            <a:r>
              <a:rPr lang="en-US" dirty="0">
                <a:solidFill>
                  <a:schemeClr val="hlink"/>
                </a:solidFill>
              </a:rPr>
              <a:t>)&lt;</a:t>
            </a:r>
            <a:r>
              <a:rPr lang="en-US" dirty="0">
                <a:solidFill>
                  <a:schemeClr val="hlink"/>
                </a:solidFill>
                <a:latin typeface="cmsy10" charset="0"/>
              </a:rPr>
              <a:t>∞</a:t>
            </a:r>
            <a:r>
              <a:rPr lang="en-US" dirty="0">
                <a:latin typeface="cmsy10" charset="0"/>
              </a:rPr>
              <a:t> 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0458996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9A985-7CAB-E141-A5F8-95F593001020}" type="slidenum">
              <a:rPr lang="de-DE"/>
              <a:pPr/>
              <a:t>6</a:t>
            </a:fld>
            <a:endParaRPr lang="de-DE"/>
          </a:p>
        </p:txBody>
      </p:sp>
      <p:sp>
        <p:nvSpPr>
          <p:cNvPr id="472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Transitive Hülle</a:t>
            </a:r>
          </a:p>
        </p:txBody>
      </p:sp>
      <p:sp>
        <p:nvSpPr>
          <p:cNvPr id="472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dirty="0" err="1">
                <a:solidFill>
                  <a:schemeClr val="accent2"/>
                </a:solidFill>
              </a:rPr>
              <a:t>Einsicht</a:t>
            </a:r>
            <a:r>
              <a:rPr lang="en-US" dirty="0">
                <a:solidFill>
                  <a:schemeClr val="accent2"/>
                </a:solidFill>
              </a:rPr>
              <a:t>:</a:t>
            </a:r>
            <a:r>
              <a:rPr lang="en-US" dirty="0"/>
              <a:t> </a:t>
            </a:r>
            <a:r>
              <a:rPr lang="en-US" dirty="0" err="1"/>
              <a:t>Alle</a:t>
            </a:r>
            <a:r>
              <a:rPr lang="en-US" dirty="0"/>
              <a:t> </a:t>
            </a:r>
            <a:r>
              <a:rPr lang="en-US" dirty="0" err="1"/>
              <a:t>Knoten</a:t>
            </a:r>
            <a:r>
              <a:rPr lang="en-US" dirty="0"/>
              <a:t> in </a:t>
            </a:r>
            <a:r>
              <a:rPr lang="en-US" dirty="0" err="1"/>
              <a:t>einer</a:t>
            </a:r>
            <a:r>
              <a:rPr lang="en-US" dirty="0"/>
              <a:t> </a:t>
            </a:r>
            <a:r>
              <a:rPr lang="en-US" dirty="0" err="1"/>
              <a:t>starken</a:t>
            </a:r>
            <a:r>
              <a:rPr lang="en-US" dirty="0"/>
              <a:t> ZHK </a:t>
            </a:r>
            <a:r>
              <a:rPr lang="en-US" dirty="0" err="1"/>
              <a:t>haben</a:t>
            </a:r>
            <a:r>
              <a:rPr lang="en-US" dirty="0"/>
              <a:t> </a:t>
            </a:r>
            <a:r>
              <a:rPr lang="en-US" dirty="0" err="1">
                <a:solidFill>
                  <a:srgbClr val="FF0000"/>
                </a:solidFill>
              </a:rPr>
              <a:t>dieselbe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/>
              <a:t>Menge</a:t>
            </a:r>
            <a:r>
              <a:rPr lang="en-US" dirty="0"/>
              <a:t> </a:t>
            </a:r>
            <a:r>
              <a:rPr lang="en-US" dirty="0" err="1"/>
              <a:t>erreichbarer</a:t>
            </a:r>
            <a:r>
              <a:rPr lang="en-US" dirty="0"/>
              <a:t> </a:t>
            </a:r>
            <a:r>
              <a:rPr lang="en-US" dirty="0" err="1"/>
              <a:t>Knoten</a:t>
            </a:r>
            <a:r>
              <a:rPr lang="en-US" dirty="0"/>
              <a:t>. </a:t>
            </a:r>
            <a:r>
              <a:rPr lang="en-US" dirty="0" err="1"/>
              <a:t>Daher</a:t>
            </a:r>
            <a:r>
              <a:rPr lang="en-US" dirty="0"/>
              <a:t> </a:t>
            </a:r>
            <a:r>
              <a:rPr lang="en-US" dirty="0" err="1"/>
              <a:t>reicht</a:t>
            </a:r>
            <a:r>
              <a:rPr lang="en-US" dirty="0"/>
              <a:t> </a:t>
            </a:r>
            <a:r>
              <a:rPr lang="en-US" dirty="0" err="1"/>
              <a:t>es</a:t>
            </a:r>
            <a:r>
              <a:rPr lang="en-US" dirty="0"/>
              <a:t>, </a:t>
            </a:r>
            <a:r>
              <a:rPr lang="en-US" dirty="0" err="1"/>
              <a:t>sie</a:t>
            </a:r>
            <a:r>
              <a:rPr lang="en-US" dirty="0"/>
              <a:t> </a:t>
            </a:r>
            <a:r>
              <a:rPr lang="en-US" dirty="0" err="1"/>
              <a:t>durch</a:t>
            </a:r>
            <a:r>
              <a:rPr lang="en-US" dirty="0"/>
              <a:t> </a:t>
            </a:r>
            <a:r>
              <a:rPr lang="en-US" dirty="0" err="1"/>
              <a:t>Repräsentanten</a:t>
            </a:r>
            <a:r>
              <a:rPr lang="en-US" dirty="0"/>
              <a:t> </a:t>
            </a:r>
            <a:r>
              <a:rPr lang="en-US" dirty="0" err="1"/>
              <a:t>zu</a:t>
            </a:r>
            <a:r>
              <a:rPr lang="en-US" dirty="0"/>
              <a:t> </a:t>
            </a:r>
            <a:r>
              <a:rPr lang="en-US" dirty="0" err="1"/>
              <a:t>vertreten</a:t>
            </a:r>
            <a:r>
              <a:rPr lang="en-US" dirty="0"/>
              <a:t>.</a:t>
            </a:r>
          </a:p>
          <a:p>
            <a:pPr>
              <a:buFontTx/>
              <a:buNone/>
            </a:pPr>
            <a:endParaRPr lang="en-US" dirty="0"/>
          </a:p>
        </p:txBody>
      </p:sp>
      <p:sp>
        <p:nvSpPr>
          <p:cNvPr id="472068" name="Oval 4"/>
          <p:cNvSpPr>
            <a:spLocks noChangeArrowheads="1"/>
          </p:cNvSpPr>
          <p:nvPr/>
        </p:nvSpPr>
        <p:spPr bwMode="auto">
          <a:xfrm>
            <a:off x="1763688" y="2924249"/>
            <a:ext cx="2952750" cy="18002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72069" name="Oval 5"/>
          <p:cNvSpPr>
            <a:spLocks noChangeArrowheads="1"/>
          </p:cNvSpPr>
          <p:nvPr/>
        </p:nvSpPr>
        <p:spPr bwMode="auto">
          <a:xfrm>
            <a:off x="5219676" y="2636912"/>
            <a:ext cx="2160587" cy="14398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72070" name="Oval 6"/>
          <p:cNvSpPr>
            <a:spLocks noChangeArrowheads="1"/>
          </p:cNvSpPr>
          <p:nvPr/>
        </p:nvSpPr>
        <p:spPr bwMode="auto">
          <a:xfrm>
            <a:off x="5075213" y="4364112"/>
            <a:ext cx="1584325" cy="863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72071" name="Oval 7"/>
          <p:cNvSpPr>
            <a:spLocks noChangeArrowheads="1"/>
          </p:cNvSpPr>
          <p:nvPr/>
        </p:nvSpPr>
        <p:spPr bwMode="auto">
          <a:xfrm>
            <a:off x="4211613" y="3500512"/>
            <a:ext cx="287338" cy="288925"/>
          </a:xfrm>
          <a:prstGeom prst="ellipse">
            <a:avLst/>
          </a:prstGeom>
          <a:gradFill rotWithShape="1">
            <a:gsLst>
              <a:gs pos="0">
                <a:schemeClr val="accent1"/>
              </a:gs>
              <a:gs pos="100000">
                <a:srgbClr val="000000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317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72072" name="Oval 8"/>
          <p:cNvSpPr>
            <a:spLocks noChangeArrowheads="1"/>
          </p:cNvSpPr>
          <p:nvPr/>
        </p:nvSpPr>
        <p:spPr bwMode="auto">
          <a:xfrm>
            <a:off x="5435576" y="3284612"/>
            <a:ext cx="287337" cy="288925"/>
          </a:xfrm>
          <a:prstGeom prst="ellipse">
            <a:avLst/>
          </a:prstGeom>
          <a:gradFill rotWithShape="1">
            <a:gsLst>
              <a:gs pos="0">
                <a:schemeClr val="accent1"/>
              </a:gs>
              <a:gs pos="100000">
                <a:srgbClr val="000000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317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72073" name="Oval 9"/>
          <p:cNvSpPr>
            <a:spLocks noChangeArrowheads="1"/>
          </p:cNvSpPr>
          <p:nvPr/>
        </p:nvSpPr>
        <p:spPr bwMode="auto">
          <a:xfrm>
            <a:off x="4067151" y="3932312"/>
            <a:ext cx="287337" cy="288925"/>
          </a:xfrm>
          <a:prstGeom prst="ellipse">
            <a:avLst/>
          </a:prstGeom>
          <a:gradFill rotWithShape="1">
            <a:gsLst>
              <a:gs pos="0">
                <a:schemeClr val="accent1"/>
              </a:gs>
              <a:gs pos="100000">
                <a:srgbClr val="000000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317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72074" name="Oval 10"/>
          <p:cNvSpPr>
            <a:spLocks noChangeArrowheads="1"/>
          </p:cNvSpPr>
          <p:nvPr/>
        </p:nvSpPr>
        <p:spPr bwMode="auto">
          <a:xfrm>
            <a:off x="5219676" y="4653037"/>
            <a:ext cx="287337" cy="288925"/>
          </a:xfrm>
          <a:prstGeom prst="ellipse">
            <a:avLst/>
          </a:prstGeom>
          <a:gradFill rotWithShape="1">
            <a:gsLst>
              <a:gs pos="0">
                <a:schemeClr val="accent1"/>
              </a:gs>
              <a:gs pos="100000">
                <a:srgbClr val="000000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317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72075" name="Line 11"/>
          <p:cNvSpPr>
            <a:spLocks noChangeShapeType="1"/>
          </p:cNvSpPr>
          <p:nvPr/>
        </p:nvSpPr>
        <p:spPr bwMode="auto">
          <a:xfrm flipV="1">
            <a:off x="4498951" y="3429074"/>
            <a:ext cx="936625" cy="1428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72076" name="Line 12"/>
          <p:cNvSpPr>
            <a:spLocks noChangeShapeType="1"/>
          </p:cNvSpPr>
          <p:nvPr/>
        </p:nvSpPr>
        <p:spPr bwMode="auto">
          <a:xfrm>
            <a:off x="4356076" y="4148212"/>
            <a:ext cx="863600" cy="5762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72077" name="Oval 13"/>
          <p:cNvSpPr>
            <a:spLocks noChangeArrowheads="1"/>
          </p:cNvSpPr>
          <p:nvPr/>
        </p:nvSpPr>
        <p:spPr bwMode="auto">
          <a:xfrm>
            <a:off x="3203551" y="3140149"/>
            <a:ext cx="287337" cy="288925"/>
          </a:xfrm>
          <a:prstGeom prst="ellipse">
            <a:avLst/>
          </a:prstGeom>
          <a:gradFill rotWithShape="1">
            <a:gsLst>
              <a:gs pos="0">
                <a:schemeClr val="accent1"/>
              </a:gs>
              <a:gs pos="100000">
                <a:srgbClr val="000000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317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72078" name="Oval 14"/>
          <p:cNvSpPr>
            <a:spLocks noChangeArrowheads="1"/>
          </p:cNvSpPr>
          <p:nvPr/>
        </p:nvSpPr>
        <p:spPr bwMode="auto">
          <a:xfrm>
            <a:off x="2411388" y="3932312"/>
            <a:ext cx="287338" cy="288925"/>
          </a:xfrm>
          <a:prstGeom prst="ellipse">
            <a:avLst/>
          </a:prstGeom>
          <a:gradFill rotWithShape="1">
            <a:gsLst>
              <a:gs pos="0">
                <a:schemeClr val="accent1"/>
              </a:gs>
              <a:gs pos="100000">
                <a:srgbClr val="000000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317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72079" name="Text Box 15"/>
          <p:cNvSpPr txBox="1">
            <a:spLocks noChangeArrowheads="1"/>
          </p:cNvSpPr>
          <p:nvPr/>
        </p:nvSpPr>
        <p:spPr bwMode="auto">
          <a:xfrm>
            <a:off x="2914626" y="2924249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v</a:t>
            </a:r>
          </a:p>
        </p:txBody>
      </p:sp>
      <p:sp>
        <p:nvSpPr>
          <p:cNvPr id="472080" name="Text Box 16"/>
          <p:cNvSpPr txBox="1">
            <a:spLocks noChangeArrowheads="1"/>
          </p:cNvSpPr>
          <p:nvPr/>
        </p:nvSpPr>
        <p:spPr bwMode="auto">
          <a:xfrm>
            <a:off x="2195488" y="3571949"/>
            <a:ext cx="349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w</a:t>
            </a:r>
          </a:p>
        </p:txBody>
      </p:sp>
      <p:sp>
        <p:nvSpPr>
          <p:cNvPr id="472081" name="Text Box 17"/>
          <p:cNvSpPr txBox="1">
            <a:spLocks noChangeArrowheads="1"/>
          </p:cNvSpPr>
          <p:nvPr/>
        </p:nvSpPr>
        <p:spPr bwMode="auto">
          <a:xfrm>
            <a:off x="3059088" y="3644974"/>
            <a:ext cx="64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/>
              <a:t>ZHK</a:t>
            </a:r>
          </a:p>
        </p:txBody>
      </p:sp>
      <p:sp>
        <p:nvSpPr>
          <p:cNvPr id="472082" name="Text Box 18"/>
          <p:cNvSpPr txBox="1">
            <a:spLocks noChangeArrowheads="1"/>
          </p:cNvSpPr>
          <p:nvPr/>
        </p:nvSpPr>
        <p:spPr bwMode="auto">
          <a:xfrm>
            <a:off x="6156301" y="3140149"/>
            <a:ext cx="64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/>
              <a:t>ZHK</a:t>
            </a:r>
          </a:p>
        </p:txBody>
      </p:sp>
      <p:sp>
        <p:nvSpPr>
          <p:cNvPr id="472083" name="Text Box 19"/>
          <p:cNvSpPr txBox="1">
            <a:spLocks noChangeArrowheads="1"/>
          </p:cNvSpPr>
          <p:nvPr/>
        </p:nvSpPr>
        <p:spPr bwMode="auto">
          <a:xfrm>
            <a:off x="5651476" y="4581599"/>
            <a:ext cx="64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/>
              <a:t>ZHK</a:t>
            </a:r>
          </a:p>
        </p:txBody>
      </p:sp>
      <p:sp>
        <p:nvSpPr>
          <p:cNvPr id="472084" name="Oval 20"/>
          <p:cNvSpPr>
            <a:spLocks noChangeArrowheads="1"/>
          </p:cNvSpPr>
          <p:nvPr/>
        </p:nvSpPr>
        <p:spPr bwMode="auto">
          <a:xfrm>
            <a:off x="5940401" y="2781374"/>
            <a:ext cx="287337" cy="288925"/>
          </a:xfrm>
          <a:prstGeom prst="ellipse">
            <a:avLst/>
          </a:prstGeom>
          <a:gradFill rotWithShape="1">
            <a:gsLst>
              <a:gs pos="0">
                <a:schemeClr val="accent1"/>
              </a:gs>
              <a:gs pos="100000">
                <a:srgbClr val="000000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317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72085" name="Freeform 21"/>
          <p:cNvSpPr>
            <a:spLocks/>
          </p:cNvSpPr>
          <p:nvPr/>
        </p:nvSpPr>
        <p:spPr bwMode="auto">
          <a:xfrm>
            <a:off x="3490888" y="3068712"/>
            <a:ext cx="2449513" cy="373062"/>
          </a:xfrm>
          <a:custGeom>
            <a:avLst/>
            <a:gdLst>
              <a:gd name="T0" fmla="*/ 0 w 1543"/>
              <a:gd name="T1" fmla="*/ 91 h 235"/>
              <a:gd name="T2" fmla="*/ 545 w 1543"/>
              <a:gd name="T3" fmla="*/ 227 h 235"/>
              <a:gd name="T4" fmla="*/ 1225 w 1543"/>
              <a:gd name="T5" fmla="*/ 136 h 235"/>
              <a:gd name="T6" fmla="*/ 1543 w 1543"/>
              <a:gd name="T7" fmla="*/ 0 h 2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543" h="235">
                <a:moveTo>
                  <a:pt x="0" y="91"/>
                </a:moveTo>
                <a:cubicBezTo>
                  <a:pt x="170" y="155"/>
                  <a:pt x="341" y="219"/>
                  <a:pt x="545" y="227"/>
                </a:cubicBezTo>
                <a:cubicBezTo>
                  <a:pt x="749" y="235"/>
                  <a:pt x="1059" y="174"/>
                  <a:pt x="1225" y="136"/>
                </a:cubicBezTo>
                <a:cubicBezTo>
                  <a:pt x="1391" y="98"/>
                  <a:pt x="1467" y="49"/>
                  <a:pt x="1543" y="0"/>
                </a:cubicBezTo>
              </a:path>
            </a:pathLst>
          </a:custGeom>
          <a:noFill/>
          <a:ln w="28575" cmpd="sng">
            <a:solidFill>
              <a:srgbClr val="FF0000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72087" name="Freeform 23"/>
          <p:cNvSpPr>
            <a:spLocks/>
          </p:cNvSpPr>
          <p:nvPr/>
        </p:nvSpPr>
        <p:spPr bwMode="auto">
          <a:xfrm>
            <a:off x="2771751" y="3140149"/>
            <a:ext cx="3311525" cy="865188"/>
          </a:xfrm>
          <a:custGeom>
            <a:avLst/>
            <a:gdLst>
              <a:gd name="T0" fmla="*/ 0 w 2086"/>
              <a:gd name="T1" fmla="*/ 545 h 545"/>
              <a:gd name="T2" fmla="*/ 1224 w 2086"/>
              <a:gd name="T3" fmla="*/ 409 h 545"/>
              <a:gd name="T4" fmla="*/ 1859 w 2086"/>
              <a:gd name="T5" fmla="*/ 272 h 545"/>
              <a:gd name="T6" fmla="*/ 2086 w 2086"/>
              <a:gd name="T7" fmla="*/ 0 h 5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086" h="545">
                <a:moveTo>
                  <a:pt x="0" y="545"/>
                </a:moveTo>
                <a:cubicBezTo>
                  <a:pt x="457" y="499"/>
                  <a:pt x="914" y="454"/>
                  <a:pt x="1224" y="409"/>
                </a:cubicBezTo>
                <a:cubicBezTo>
                  <a:pt x="1534" y="364"/>
                  <a:pt x="1715" y="340"/>
                  <a:pt x="1859" y="272"/>
                </a:cubicBezTo>
                <a:cubicBezTo>
                  <a:pt x="2003" y="204"/>
                  <a:pt x="2044" y="102"/>
                  <a:pt x="2086" y="0"/>
                </a:cubicBezTo>
              </a:path>
            </a:pathLst>
          </a:custGeom>
          <a:noFill/>
          <a:ln w="28575" cmpd="sng">
            <a:solidFill>
              <a:srgbClr val="FF0000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622928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CB92C-FC61-D64C-B0F0-6121425185EC}" type="slidenum">
              <a:rPr lang="de-DE"/>
              <a:pPr/>
              <a:t>7</a:t>
            </a:fld>
            <a:endParaRPr lang="de-DE"/>
          </a:p>
        </p:txBody>
      </p:sp>
      <p:sp>
        <p:nvSpPr>
          <p:cNvPr id="466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Transitive Hülle</a:t>
            </a:r>
          </a:p>
        </p:txBody>
      </p:sp>
      <p:sp>
        <p:nvSpPr>
          <p:cNvPr id="466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dirty="0" err="1"/>
              <a:t>Lösung</a:t>
            </a:r>
            <a:r>
              <a:rPr lang="en-US" dirty="0"/>
              <a:t> 2: </a:t>
            </a:r>
            <a:r>
              <a:rPr lang="en-US" dirty="0" err="1"/>
              <a:t>verwende</a:t>
            </a:r>
            <a:r>
              <a:rPr lang="en-US" dirty="0"/>
              <a:t> </a:t>
            </a:r>
            <a:r>
              <a:rPr lang="en-US" dirty="0">
                <a:solidFill>
                  <a:srgbClr val="0409FF"/>
                </a:solidFill>
              </a:rPr>
              <a:t>ZHK</a:t>
            </a:r>
            <a:r>
              <a:rPr lang="en-US" dirty="0"/>
              <a:t>-</a:t>
            </a:r>
            <a:r>
              <a:rPr lang="en-US" dirty="0" err="1"/>
              <a:t>Algorithmus</a:t>
            </a:r>
            <a:endParaRPr lang="en-US" dirty="0"/>
          </a:p>
          <a:p>
            <a:r>
              <a:rPr lang="en-US" dirty="0" err="1"/>
              <a:t>Bestimme</a:t>
            </a:r>
            <a:r>
              <a:rPr lang="en-US" dirty="0"/>
              <a:t> </a:t>
            </a:r>
            <a:r>
              <a:rPr lang="en-US" dirty="0" err="1"/>
              <a:t>starke</a:t>
            </a:r>
            <a:r>
              <a:rPr lang="en-US" dirty="0"/>
              <a:t> </a:t>
            </a:r>
            <a:r>
              <a:rPr lang="en-US" dirty="0">
                <a:solidFill>
                  <a:srgbClr val="0409FF"/>
                </a:solidFill>
              </a:rPr>
              <a:t>ZHK</a:t>
            </a:r>
            <a:r>
              <a:rPr lang="en-US" dirty="0"/>
              <a:t>s</a:t>
            </a:r>
          </a:p>
        </p:txBody>
      </p:sp>
      <p:sp>
        <p:nvSpPr>
          <p:cNvPr id="466948" name="Oval 4"/>
          <p:cNvSpPr>
            <a:spLocks noChangeArrowheads="1"/>
          </p:cNvSpPr>
          <p:nvPr/>
        </p:nvSpPr>
        <p:spPr bwMode="auto">
          <a:xfrm>
            <a:off x="2305050" y="4953075"/>
            <a:ext cx="423863" cy="4048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a</a:t>
            </a:r>
          </a:p>
        </p:txBody>
      </p:sp>
      <p:sp>
        <p:nvSpPr>
          <p:cNvPr id="466949" name="Oval 5"/>
          <p:cNvSpPr>
            <a:spLocks noChangeArrowheads="1"/>
          </p:cNvSpPr>
          <p:nvPr/>
        </p:nvSpPr>
        <p:spPr bwMode="auto">
          <a:xfrm>
            <a:off x="3335338" y="4375225"/>
            <a:ext cx="423862" cy="4048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c</a:t>
            </a:r>
          </a:p>
        </p:txBody>
      </p:sp>
      <p:sp>
        <p:nvSpPr>
          <p:cNvPr id="466950" name="Oval 6"/>
          <p:cNvSpPr>
            <a:spLocks noChangeArrowheads="1"/>
          </p:cNvSpPr>
          <p:nvPr/>
        </p:nvSpPr>
        <p:spPr bwMode="auto">
          <a:xfrm>
            <a:off x="4365625" y="3852937"/>
            <a:ext cx="423863" cy="4048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f</a:t>
            </a:r>
          </a:p>
        </p:txBody>
      </p:sp>
      <p:sp>
        <p:nvSpPr>
          <p:cNvPr id="466951" name="Oval 7"/>
          <p:cNvSpPr>
            <a:spLocks noChangeArrowheads="1"/>
          </p:cNvSpPr>
          <p:nvPr/>
        </p:nvSpPr>
        <p:spPr bwMode="auto">
          <a:xfrm>
            <a:off x="5457825" y="3273500"/>
            <a:ext cx="423863" cy="4048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g</a:t>
            </a:r>
          </a:p>
        </p:txBody>
      </p:sp>
      <p:sp>
        <p:nvSpPr>
          <p:cNvPr id="466952" name="Oval 8"/>
          <p:cNvSpPr>
            <a:spLocks noChangeArrowheads="1"/>
          </p:cNvSpPr>
          <p:nvPr/>
        </p:nvSpPr>
        <p:spPr bwMode="auto">
          <a:xfrm>
            <a:off x="6548438" y="2752800"/>
            <a:ext cx="422275" cy="4048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i</a:t>
            </a:r>
          </a:p>
        </p:txBody>
      </p:sp>
      <p:sp>
        <p:nvSpPr>
          <p:cNvPr id="466953" name="Line 9"/>
          <p:cNvSpPr>
            <a:spLocks noChangeShapeType="1"/>
          </p:cNvSpPr>
          <p:nvPr/>
        </p:nvSpPr>
        <p:spPr bwMode="auto">
          <a:xfrm flipV="1">
            <a:off x="2730500" y="4662562"/>
            <a:ext cx="604838" cy="3492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66954" name="Line 10"/>
          <p:cNvSpPr>
            <a:spLocks noChangeShapeType="1"/>
          </p:cNvSpPr>
          <p:nvPr/>
        </p:nvSpPr>
        <p:spPr bwMode="auto">
          <a:xfrm flipV="1">
            <a:off x="3760788" y="4141862"/>
            <a:ext cx="604837" cy="2905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66955" name="Line 11"/>
          <p:cNvSpPr>
            <a:spLocks noChangeShapeType="1"/>
          </p:cNvSpPr>
          <p:nvPr/>
        </p:nvSpPr>
        <p:spPr bwMode="auto">
          <a:xfrm flipV="1">
            <a:off x="4791075" y="3621162"/>
            <a:ext cx="666750" cy="3476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66956" name="Line 12"/>
          <p:cNvSpPr>
            <a:spLocks noChangeShapeType="1"/>
          </p:cNvSpPr>
          <p:nvPr/>
        </p:nvSpPr>
        <p:spPr bwMode="auto">
          <a:xfrm flipV="1">
            <a:off x="5881688" y="3041725"/>
            <a:ext cx="727075" cy="3476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66957" name="Oval 13"/>
          <p:cNvSpPr>
            <a:spLocks noChangeArrowheads="1"/>
          </p:cNvSpPr>
          <p:nvPr/>
        </p:nvSpPr>
        <p:spPr bwMode="auto">
          <a:xfrm>
            <a:off x="4365625" y="2927425"/>
            <a:ext cx="423863" cy="4048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h</a:t>
            </a:r>
          </a:p>
        </p:txBody>
      </p:sp>
      <p:sp>
        <p:nvSpPr>
          <p:cNvPr id="466958" name="Line 14"/>
          <p:cNvSpPr>
            <a:spLocks noChangeShapeType="1"/>
          </p:cNvSpPr>
          <p:nvPr/>
        </p:nvSpPr>
        <p:spPr bwMode="auto">
          <a:xfrm flipH="1" flipV="1">
            <a:off x="4791075" y="3157612"/>
            <a:ext cx="666750" cy="174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66959" name="Line 15"/>
          <p:cNvSpPr>
            <a:spLocks noChangeShapeType="1"/>
          </p:cNvSpPr>
          <p:nvPr/>
        </p:nvSpPr>
        <p:spPr bwMode="auto">
          <a:xfrm flipH="1">
            <a:off x="4548188" y="3332237"/>
            <a:ext cx="60325" cy="5207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66960" name="Oval 16"/>
          <p:cNvSpPr>
            <a:spLocks noChangeArrowheads="1"/>
          </p:cNvSpPr>
          <p:nvPr/>
        </p:nvSpPr>
        <p:spPr bwMode="auto">
          <a:xfrm>
            <a:off x="3275013" y="3157612"/>
            <a:ext cx="423862" cy="4048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d</a:t>
            </a:r>
          </a:p>
        </p:txBody>
      </p:sp>
      <p:sp>
        <p:nvSpPr>
          <p:cNvPr id="466961" name="Oval 17"/>
          <p:cNvSpPr>
            <a:spLocks noChangeArrowheads="1"/>
          </p:cNvSpPr>
          <p:nvPr/>
        </p:nvSpPr>
        <p:spPr bwMode="auto">
          <a:xfrm>
            <a:off x="2246313" y="2752800"/>
            <a:ext cx="422275" cy="4048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e</a:t>
            </a:r>
          </a:p>
        </p:txBody>
      </p:sp>
      <p:sp>
        <p:nvSpPr>
          <p:cNvPr id="466962" name="Line 18"/>
          <p:cNvSpPr>
            <a:spLocks noChangeShapeType="1"/>
          </p:cNvSpPr>
          <p:nvPr/>
        </p:nvSpPr>
        <p:spPr bwMode="auto">
          <a:xfrm flipV="1">
            <a:off x="3517900" y="3564012"/>
            <a:ext cx="0" cy="8112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66963" name="Line 19"/>
          <p:cNvSpPr>
            <a:spLocks noChangeShapeType="1"/>
          </p:cNvSpPr>
          <p:nvPr/>
        </p:nvSpPr>
        <p:spPr bwMode="auto">
          <a:xfrm flipH="1" flipV="1">
            <a:off x="2547938" y="3157612"/>
            <a:ext cx="847725" cy="12176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66964" name="Line 20"/>
          <p:cNvSpPr>
            <a:spLocks noChangeShapeType="1"/>
          </p:cNvSpPr>
          <p:nvPr/>
        </p:nvSpPr>
        <p:spPr bwMode="auto">
          <a:xfrm>
            <a:off x="2427288" y="3157612"/>
            <a:ext cx="60325" cy="17954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66965" name="Line 21"/>
          <p:cNvSpPr>
            <a:spLocks noChangeShapeType="1"/>
          </p:cNvSpPr>
          <p:nvPr/>
        </p:nvSpPr>
        <p:spPr bwMode="auto">
          <a:xfrm flipH="1" flipV="1">
            <a:off x="2668588" y="2984575"/>
            <a:ext cx="666750" cy="2301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cxnSp>
        <p:nvCxnSpPr>
          <p:cNvPr id="466966" name="AutoShape 22"/>
          <p:cNvCxnSpPr>
            <a:cxnSpLocks noChangeShapeType="1"/>
            <a:stCxn id="466951" idx="0"/>
            <a:endCxn id="466960" idx="0"/>
          </p:cNvCxnSpPr>
          <p:nvPr/>
        </p:nvCxnSpPr>
        <p:spPr bwMode="auto">
          <a:xfrm rot="5400000" flipH="1">
            <a:off x="4521200" y="2124150"/>
            <a:ext cx="115888" cy="2182812"/>
          </a:xfrm>
          <a:prstGeom prst="curvedConnector3">
            <a:avLst>
              <a:gd name="adj1" fmla="val 547250"/>
            </a:avLst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466967" name="Oval 23"/>
          <p:cNvSpPr>
            <a:spLocks noChangeArrowheads="1"/>
          </p:cNvSpPr>
          <p:nvPr/>
        </p:nvSpPr>
        <p:spPr bwMode="auto">
          <a:xfrm>
            <a:off x="4305300" y="4953075"/>
            <a:ext cx="423863" cy="4048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b</a:t>
            </a:r>
          </a:p>
        </p:txBody>
      </p:sp>
      <p:sp>
        <p:nvSpPr>
          <p:cNvPr id="466968" name="Line 24"/>
          <p:cNvSpPr>
            <a:spLocks noChangeShapeType="1"/>
          </p:cNvSpPr>
          <p:nvPr/>
        </p:nvSpPr>
        <p:spPr bwMode="auto">
          <a:xfrm flipH="1" flipV="1">
            <a:off x="3760788" y="4662562"/>
            <a:ext cx="544512" cy="3492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66969" name="Oval 25"/>
          <p:cNvSpPr>
            <a:spLocks noChangeArrowheads="1"/>
          </p:cNvSpPr>
          <p:nvPr/>
        </p:nvSpPr>
        <p:spPr bwMode="auto">
          <a:xfrm rot="-1562588">
            <a:off x="2609850" y="2439731"/>
            <a:ext cx="3457575" cy="2290762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66970" name="Oval 26"/>
          <p:cNvSpPr>
            <a:spLocks noChangeArrowheads="1"/>
          </p:cNvSpPr>
          <p:nvPr/>
        </p:nvSpPr>
        <p:spPr bwMode="auto">
          <a:xfrm>
            <a:off x="2124075" y="2636912"/>
            <a:ext cx="666750" cy="636588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66971" name="Oval 27"/>
          <p:cNvSpPr>
            <a:spLocks noChangeArrowheads="1"/>
          </p:cNvSpPr>
          <p:nvPr/>
        </p:nvSpPr>
        <p:spPr bwMode="auto">
          <a:xfrm>
            <a:off x="2184400" y="4837187"/>
            <a:ext cx="666750" cy="636588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66972" name="Oval 28"/>
          <p:cNvSpPr>
            <a:spLocks noChangeArrowheads="1"/>
          </p:cNvSpPr>
          <p:nvPr/>
        </p:nvSpPr>
        <p:spPr bwMode="auto">
          <a:xfrm>
            <a:off x="4184650" y="4837187"/>
            <a:ext cx="666750" cy="636588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66973" name="Oval 29"/>
          <p:cNvSpPr>
            <a:spLocks noChangeArrowheads="1"/>
          </p:cNvSpPr>
          <p:nvPr/>
        </p:nvSpPr>
        <p:spPr bwMode="auto">
          <a:xfrm>
            <a:off x="6426200" y="2636912"/>
            <a:ext cx="666750" cy="636588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854550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6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669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6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669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6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4669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6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4669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6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4669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6969" grpId="0" animBg="1"/>
      <p:bldP spid="466970" grpId="0" animBg="1"/>
      <p:bldP spid="466971" grpId="0" animBg="1"/>
      <p:bldP spid="466972" grpId="0" animBg="1"/>
      <p:bldP spid="46697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26B34-2414-5940-83A2-8E89BCFC1AD2}" type="slidenum">
              <a:rPr lang="de-DE"/>
              <a:pPr/>
              <a:t>8</a:t>
            </a:fld>
            <a:endParaRPr lang="de-DE"/>
          </a:p>
        </p:txBody>
      </p:sp>
      <p:sp>
        <p:nvSpPr>
          <p:cNvPr id="470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Transitive Hülle</a:t>
            </a:r>
          </a:p>
        </p:txBody>
      </p:sp>
      <p:sp>
        <p:nvSpPr>
          <p:cNvPr id="470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dirty="0" err="1"/>
              <a:t>Lösung</a:t>
            </a:r>
            <a:r>
              <a:rPr lang="en-US" dirty="0"/>
              <a:t> 2: </a:t>
            </a:r>
            <a:r>
              <a:rPr lang="en-US" dirty="0" err="1"/>
              <a:t>verwende</a:t>
            </a:r>
            <a:r>
              <a:rPr lang="en-US" dirty="0"/>
              <a:t> </a:t>
            </a:r>
            <a:r>
              <a:rPr lang="en-US" dirty="0">
                <a:solidFill>
                  <a:srgbClr val="0409FF"/>
                </a:solidFill>
              </a:rPr>
              <a:t>ZHK</a:t>
            </a:r>
            <a:r>
              <a:rPr lang="en-US" dirty="0"/>
              <a:t>-</a:t>
            </a:r>
            <a:r>
              <a:rPr lang="en-US" dirty="0" err="1"/>
              <a:t>Algorithmus</a:t>
            </a:r>
            <a:endParaRPr lang="en-US" dirty="0"/>
          </a:p>
          <a:p>
            <a:r>
              <a:rPr lang="en-US" dirty="0" err="1"/>
              <a:t>Bestimme</a:t>
            </a:r>
            <a:r>
              <a:rPr lang="en-US" dirty="0"/>
              <a:t> </a:t>
            </a:r>
            <a:r>
              <a:rPr lang="en-US" dirty="0">
                <a:solidFill>
                  <a:srgbClr val="0409FF"/>
                </a:solidFill>
              </a:rPr>
              <a:t>ZHK</a:t>
            </a:r>
            <a:r>
              <a:rPr lang="en-US" dirty="0"/>
              <a:t>-Graph (</a:t>
            </a:r>
            <a:r>
              <a:rPr lang="en-US" dirty="0" err="1"/>
              <a:t>Repräsentanten</a:t>
            </a:r>
            <a:r>
              <a:rPr lang="en-US" dirty="0"/>
              <a:t>)</a:t>
            </a:r>
          </a:p>
        </p:txBody>
      </p:sp>
      <p:sp>
        <p:nvSpPr>
          <p:cNvPr id="470020" name="Oval 4"/>
          <p:cNvSpPr>
            <a:spLocks noChangeArrowheads="1"/>
          </p:cNvSpPr>
          <p:nvPr/>
        </p:nvSpPr>
        <p:spPr bwMode="auto">
          <a:xfrm>
            <a:off x="2305050" y="5097091"/>
            <a:ext cx="423863" cy="4048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a</a:t>
            </a:r>
          </a:p>
        </p:txBody>
      </p:sp>
      <p:sp>
        <p:nvSpPr>
          <p:cNvPr id="470021" name="Oval 5"/>
          <p:cNvSpPr>
            <a:spLocks noChangeArrowheads="1"/>
          </p:cNvSpPr>
          <p:nvPr/>
        </p:nvSpPr>
        <p:spPr bwMode="auto">
          <a:xfrm>
            <a:off x="3335338" y="4519241"/>
            <a:ext cx="423862" cy="4048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c</a:t>
            </a:r>
          </a:p>
        </p:txBody>
      </p:sp>
      <p:sp>
        <p:nvSpPr>
          <p:cNvPr id="470024" name="Oval 8"/>
          <p:cNvSpPr>
            <a:spLocks noChangeArrowheads="1"/>
          </p:cNvSpPr>
          <p:nvPr/>
        </p:nvSpPr>
        <p:spPr bwMode="auto">
          <a:xfrm>
            <a:off x="6548438" y="2896816"/>
            <a:ext cx="422275" cy="4048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i</a:t>
            </a:r>
          </a:p>
        </p:txBody>
      </p:sp>
      <p:sp>
        <p:nvSpPr>
          <p:cNvPr id="470025" name="Line 9"/>
          <p:cNvSpPr>
            <a:spLocks noChangeShapeType="1"/>
          </p:cNvSpPr>
          <p:nvPr/>
        </p:nvSpPr>
        <p:spPr bwMode="auto">
          <a:xfrm flipV="1">
            <a:off x="2730500" y="4806578"/>
            <a:ext cx="604838" cy="3492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70026" name="Line 10"/>
          <p:cNvSpPr>
            <a:spLocks noChangeShapeType="1"/>
          </p:cNvSpPr>
          <p:nvPr/>
        </p:nvSpPr>
        <p:spPr bwMode="auto">
          <a:xfrm flipV="1">
            <a:off x="3760788" y="3239716"/>
            <a:ext cx="2827337" cy="13366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70033" name="Oval 17"/>
          <p:cNvSpPr>
            <a:spLocks noChangeArrowheads="1"/>
          </p:cNvSpPr>
          <p:nvPr/>
        </p:nvSpPr>
        <p:spPr bwMode="auto">
          <a:xfrm>
            <a:off x="2246313" y="2896816"/>
            <a:ext cx="422275" cy="4048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e</a:t>
            </a:r>
          </a:p>
        </p:txBody>
      </p:sp>
      <p:sp>
        <p:nvSpPr>
          <p:cNvPr id="470035" name="Line 19"/>
          <p:cNvSpPr>
            <a:spLocks noChangeShapeType="1"/>
          </p:cNvSpPr>
          <p:nvPr/>
        </p:nvSpPr>
        <p:spPr bwMode="auto">
          <a:xfrm flipH="1" flipV="1">
            <a:off x="2547938" y="3301628"/>
            <a:ext cx="847725" cy="12176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70036" name="Line 20"/>
          <p:cNvSpPr>
            <a:spLocks noChangeShapeType="1"/>
          </p:cNvSpPr>
          <p:nvPr/>
        </p:nvSpPr>
        <p:spPr bwMode="auto">
          <a:xfrm>
            <a:off x="2427288" y="3301628"/>
            <a:ext cx="60325" cy="17954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70039" name="Oval 23"/>
          <p:cNvSpPr>
            <a:spLocks noChangeArrowheads="1"/>
          </p:cNvSpPr>
          <p:nvPr/>
        </p:nvSpPr>
        <p:spPr bwMode="auto">
          <a:xfrm>
            <a:off x="4305300" y="5097091"/>
            <a:ext cx="423863" cy="4048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b</a:t>
            </a:r>
          </a:p>
        </p:txBody>
      </p:sp>
      <p:sp>
        <p:nvSpPr>
          <p:cNvPr id="470040" name="Line 24"/>
          <p:cNvSpPr>
            <a:spLocks noChangeShapeType="1"/>
          </p:cNvSpPr>
          <p:nvPr/>
        </p:nvSpPr>
        <p:spPr bwMode="auto">
          <a:xfrm flipH="1" flipV="1">
            <a:off x="3760788" y="4806578"/>
            <a:ext cx="544512" cy="3492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70042" name="Oval 26"/>
          <p:cNvSpPr>
            <a:spLocks noChangeArrowheads="1"/>
          </p:cNvSpPr>
          <p:nvPr/>
        </p:nvSpPr>
        <p:spPr bwMode="auto">
          <a:xfrm>
            <a:off x="2124075" y="2780928"/>
            <a:ext cx="666750" cy="636588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70043" name="Oval 27"/>
          <p:cNvSpPr>
            <a:spLocks noChangeArrowheads="1"/>
          </p:cNvSpPr>
          <p:nvPr/>
        </p:nvSpPr>
        <p:spPr bwMode="auto">
          <a:xfrm>
            <a:off x="2184400" y="4981203"/>
            <a:ext cx="666750" cy="636588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70044" name="Oval 28"/>
          <p:cNvSpPr>
            <a:spLocks noChangeArrowheads="1"/>
          </p:cNvSpPr>
          <p:nvPr/>
        </p:nvSpPr>
        <p:spPr bwMode="auto">
          <a:xfrm>
            <a:off x="4184650" y="4981203"/>
            <a:ext cx="666750" cy="636588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70045" name="Oval 29"/>
          <p:cNvSpPr>
            <a:spLocks noChangeArrowheads="1"/>
          </p:cNvSpPr>
          <p:nvPr/>
        </p:nvSpPr>
        <p:spPr bwMode="auto">
          <a:xfrm>
            <a:off x="6426200" y="2780928"/>
            <a:ext cx="666750" cy="636588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70046" name="Oval 30"/>
          <p:cNvSpPr>
            <a:spLocks noChangeArrowheads="1"/>
          </p:cNvSpPr>
          <p:nvPr/>
        </p:nvSpPr>
        <p:spPr bwMode="auto">
          <a:xfrm>
            <a:off x="3203575" y="4392241"/>
            <a:ext cx="666750" cy="636587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612990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8006C-5C1C-D44A-A216-825B91D969CD}" type="slidenum">
              <a:rPr lang="de-DE"/>
              <a:pPr/>
              <a:t>9</a:t>
            </a:fld>
            <a:endParaRPr lang="de-DE"/>
          </a:p>
        </p:txBody>
      </p:sp>
      <p:sp>
        <p:nvSpPr>
          <p:cNvPr id="471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Transitive Hülle</a:t>
            </a:r>
          </a:p>
        </p:txBody>
      </p:sp>
      <p:sp>
        <p:nvSpPr>
          <p:cNvPr id="471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dirty="0" err="1"/>
              <a:t>Lösung</a:t>
            </a:r>
            <a:r>
              <a:rPr lang="en-US" dirty="0"/>
              <a:t> 2: </a:t>
            </a:r>
            <a:r>
              <a:rPr lang="en-US" dirty="0" err="1"/>
              <a:t>verwende</a:t>
            </a:r>
            <a:r>
              <a:rPr lang="en-US" dirty="0"/>
              <a:t> </a:t>
            </a:r>
            <a:r>
              <a:rPr lang="en-US" dirty="0">
                <a:solidFill>
                  <a:srgbClr val="0409FF"/>
                </a:solidFill>
              </a:rPr>
              <a:t>ZHK</a:t>
            </a:r>
            <a:r>
              <a:rPr lang="en-US" dirty="0"/>
              <a:t>-</a:t>
            </a:r>
            <a:r>
              <a:rPr lang="en-US" dirty="0" err="1"/>
              <a:t>Algorithmus</a:t>
            </a:r>
            <a:endParaRPr lang="en-US" dirty="0"/>
          </a:p>
          <a:p>
            <a:r>
              <a:rPr lang="en-US" dirty="0" err="1"/>
              <a:t>Wende</a:t>
            </a:r>
            <a:r>
              <a:rPr lang="en-US" dirty="0"/>
              <a:t> </a:t>
            </a:r>
            <a:r>
              <a:rPr lang="en-US" dirty="0">
                <a:solidFill>
                  <a:srgbClr val="0409FF"/>
                </a:solidFill>
              </a:rPr>
              <a:t>APSP</a:t>
            </a:r>
            <a:r>
              <a:rPr lang="en-US" dirty="0"/>
              <a:t>-</a:t>
            </a:r>
            <a:r>
              <a:rPr lang="en-US" dirty="0" err="1"/>
              <a:t>Algo</a:t>
            </a:r>
            <a:r>
              <a:rPr lang="en-US" dirty="0"/>
              <a:t> auf </a:t>
            </a:r>
            <a:r>
              <a:rPr lang="en-US" dirty="0">
                <a:solidFill>
                  <a:srgbClr val="0409FF"/>
                </a:solidFill>
              </a:rPr>
              <a:t>ZHK</a:t>
            </a:r>
            <a:r>
              <a:rPr lang="en-US" dirty="0"/>
              <a:t>-Graph an</a:t>
            </a:r>
          </a:p>
        </p:txBody>
      </p:sp>
      <p:sp>
        <p:nvSpPr>
          <p:cNvPr id="471044" name="Oval 4"/>
          <p:cNvSpPr>
            <a:spLocks noChangeArrowheads="1"/>
          </p:cNvSpPr>
          <p:nvPr/>
        </p:nvSpPr>
        <p:spPr bwMode="auto">
          <a:xfrm>
            <a:off x="2305050" y="5097091"/>
            <a:ext cx="423863" cy="4048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a</a:t>
            </a:r>
          </a:p>
        </p:txBody>
      </p:sp>
      <p:sp>
        <p:nvSpPr>
          <p:cNvPr id="471045" name="Oval 5"/>
          <p:cNvSpPr>
            <a:spLocks noChangeArrowheads="1"/>
          </p:cNvSpPr>
          <p:nvPr/>
        </p:nvSpPr>
        <p:spPr bwMode="auto">
          <a:xfrm>
            <a:off x="3335338" y="4519241"/>
            <a:ext cx="423862" cy="4048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c</a:t>
            </a:r>
          </a:p>
        </p:txBody>
      </p:sp>
      <p:sp>
        <p:nvSpPr>
          <p:cNvPr id="471046" name="Oval 6"/>
          <p:cNvSpPr>
            <a:spLocks noChangeArrowheads="1"/>
          </p:cNvSpPr>
          <p:nvPr/>
        </p:nvSpPr>
        <p:spPr bwMode="auto">
          <a:xfrm>
            <a:off x="6548438" y="2896816"/>
            <a:ext cx="422275" cy="4048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i</a:t>
            </a:r>
          </a:p>
        </p:txBody>
      </p:sp>
      <p:sp>
        <p:nvSpPr>
          <p:cNvPr id="471047" name="Line 7"/>
          <p:cNvSpPr>
            <a:spLocks noChangeShapeType="1"/>
          </p:cNvSpPr>
          <p:nvPr/>
        </p:nvSpPr>
        <p:spPr bwMode="auto">
          <a:xfrm flipV="1">
            <a:off x="2730500" y="4806578"/>
            <a:ext cx="604838" cy="3492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71048" name="Line 8"/>
          <p:cNvSpPr>
            <a:spLocks noChangeShapeType="1"/>
          </p:cNvSpPr>
          <p:nvPr/>
        </p:nvSpPr>
        <p:spPr bwMode="auto">
          <a:xfrm flipV="1">
            <a:off x="3760788" y="3239716"/>
            <a:ext cx="2827337" cy="13366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71049" name="Oval 9"/>
          <p:cNvSpPr>
            <a:spLocks noChangeArrowheads="1"/>
          </p:cNvSpPr>
          <p:nvPr/>
        </p:nvSpPr>
        <p:spPr bwMode="auto">
          <a:xfrm>
            <a:off x="2246313" y="2896816"/>
            <a:ext cx="422275" cy="4048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e</a:t>
            </a:r>
          </a:p>
        </p:txBody>
      </p:sp>
      <p:sp>
        <p:nvSpPr>
          <p:cNvPr id="471050" name="Line 10"/>
          <p:cNvSpPr>
            <a:spLocks noChangeShapeType="1"/>
          </p:cNvSpPr>
          <p:nvPr/>
        </p:nvSpPr>
        <p:spPr bwMode="auto">
          <a:xfrm flipH="1" flipV="1">
            <a:off x="2547938" y="3301628"/>
            <a:ext cx="847725" cy="12176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71051" name="Line 11"/>
          <p:cNvSpPr>
            <a:spLocks noChangeShapeType="1"/>
          </p:cNvSpPr>
          <p:nvPr/>
        </p:nvSpPr>
        <p:spPr bwMode="auto">
          <a:xfrm>
            <a:off x="2427288" y="3301628"/>
            <a:ext cx="60325" cy="17954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71052" name="Oval 12"/>
          <p:cNvSpPr>
            <a:spLocks noChangeArrowheads="1"/>
          </p:cNvSpPr>
          <p:nvPr/>
        </p:nvSpPr>
        <p:spPr bwMode="auto">
          <a:xfrm>
            <a:off x="4305300" y="5097091"/>
            <a:ext cx="423863" cy="4048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b</a:t>
            </a:r>
          </a:p>
        </p:txBody>
      </p:sp>
      <p:sp>
        <p:nvSpPr>
          <p:cNvPr id="471053" name="Line 13"/>
          <p:cNvSpPr>
            <a:spLocks noChangeShapeType="1"/>
          </p:cNvSpPr>
          <p:nvPr/>
        </p:nvSpPr>
        <p:spPr bwMode="auto">
          <a:xfrm flipH="1" flipV="1">
            <a:off x="3760788" y="4806578"/>
            <a:ext cx="544512" cy="3492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71054" name="Oval 14"/>
          <p:cNvSpPr>
            <a:spLocks noChangeArrowheads="1"/>
          </p:cNvSpPr>
          <p:nvPr/>
        </p:nvSpPr>
        <p:spPr bwMode="auto">
          <a:xfrm>
            <a:off x="2124075" y="2780928"/>
            <a:ext cx="666750" cy="636588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71055" name="Oval 15"/>
          <p:cNvSpPr>
            <a:spLocks noChangeArrowheads="1"/>
          </p:cNvSpPr>
          <p:nvPr/>
        </p:nvSpPr>
        <p:spPr bwMode="auto">
          <a:xfrm>
            <a:off x="2184400" y="4981203"/>
            <a:ext cx="666750" cy="636588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71056" name="Oval 16"/>
          <p:cNvSpPr>
            <a:spLocks noChangeArrowheads="1"/>
          </p:cNvSpPr>
          <p:nvPr/>
        </p:nvSpPr>
        <p:spPr bwMode="auto">
          <a:xfrm>
            <a:off x="4184650" y="4981203"/>
            <a:ext cx="666750" cy="636588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71057" name="Oval 17"/>
          <p:cNvSpPr>
            <a:spLocks noChangeArrowheads="1"/>
          </p:cNvSpPr>
          <p:nvPr/>
        </p:nvSpPr>
        <p:spPr bwMode="auto">
          <a:xfrm>
            <a:off x="6426200" y="2780928"/>
            <a:ext cx="666750" cy="636588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71058" name="Oval 18"/>
          <p:cNvSpPr>
            <a:spLocks noChangeArrowheads="1"/>
          </p:cNvSpPr>
          <p:nvPr/>
        </p:nvSpPr>
        <p:spPr bwMode="auto">
          <a:xfrm>
            <a:off x="3203575" y="4392241"/>
            <a:ext cx="666750" cy="636587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75731082"/>
      </p:ext>
    </p:extLst>
  </p:cSld>
  <p:clrMapOvr>
    <a:masterClrMapping/>
  </p:clrMapOvr>
</p:sld>
</file>

<file path=ppt/theme/theme1.xml><?xml version="1.0" encoding="utf-8"?>
<a:theme xmlns:a="http://schemas.openxmlformats.org/drawingml/2006/main" name="7_Standarddesign">
  <a:themeElements>
    <a:clrScheme name="7_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7_Standarddesign">
      <a:majorFont>
        <a:latin typeface="Myriad Pro"/>
        <a:ea typeface="ＭＳ Ｐゴシック"/>
        <a:cs typeface=""/>
      </a:majorFont>
      <a:minorFont>
        <a:latin typeface="Myriad Pro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7_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8957</TotalTime>
  <Words>2169</Words>
  <Application>Microsoft Macintosh PowerPoint</Application>
  <PresentationFormat>On-screen Show (4:3)</PresentationFormat>
  <Paragraphs>413</Paragraphs>
  <Slides>39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4" baseType="lpstr">
      <vt:lpstr>Calibri</vt:lpstr>
      <vt:lpstr>cmsy10</vt:lpstr>
      <vt:lpstr>Myriad Pro</vt:lpstr>
      <vt:lpstr>Symbol</vt:lpstr>
      <vt:lpstr>7_Standarddesign</vt:lpstr>
      <vt:lpstr>Algorithmen und Datenstrukturen</vt:lpstr>
      <vt:lpstr>Danksagung</vt:lpstr>
      <vt:lpstr>Transitive Hülle / Erreichbarkeit</vt:lpstr>
      <vt:lpstr>Naives Verfahren für Erreichbarkeit</vt:lpstr>
      <vt:lpstr>Transitive Hülle</vt:lpstr>
      <vt:lpstr>Transitive Hülle</vt:lpstr>
      <vt:lpstr>Transitive Hülle</vt:lpstr>
      <vt:lpstr>Transitive Hülle</vt:lpstr>
      <vt:lpstr>Transitive Hülle</vt:lpstr>
      <vt:lpstr>Transitive Hülle</vt:lpstr>
      <vt:lpstr>Transitive Hülle</vt:lpstr>
      <vt:lpstr>Transitive Hülle</vt:lpstr>
      <vt:lpstr>Transitive Hülle</vt:lpstr>
      <vt:lpstr>Transitive Hülle</vt:lpstr>
      <vt:lpstr>Transitive Hülle</vt:lpstr>
      <vt:lpstr>Transitive Hülle</vt:lpstr>
      <vt:lpstr>Transitive Hülle</vt:lpstr>
      <vt:lpstr>Transitive Hülle</vt:lpstr>
      <vt:lpstr>Transitive Hülle</vt:lpstr>
      <vt:lpstr>Ein neues Anwendungsproblem</vt:lpstr>
      <vt:lpstr>Minimaler Spannbaum</vt:lpstr>
      <vt:lpstr>Anwendungen in der Praxis</vt:lpstr>
      <vt:lpstr>Minimaler Spannbaum</vt:lpstr>
      <vt:lpstr>Minimaler Spannbaum</vt:lpstr>
      <vt:lpstr>Minimaler Spannbaum</vt:lpstr>
      <vt:lpstr>Minimaler Spannbaum</vt:lpstr>
      <vt:lpstr>Minimaler Spannbaum</vt:lpstr>
      <vt:lpstr>Minimaler Spannbaum</vt:lpstr>
      <vt:lpstr>Minimaler Spannbaum</vt:lpstr>
      <vt:lpstr>Minimaler Spannbaum</vt:lpstr>
      <vt:lpstr>Erinnerung: Union-Find DS</vt:lpstr>
      <vt:lpstr>Minimaler Spannbaum</vt:lpstr>
      <vt:lpstr>MinSpanningTree-Algorithmus</vt:lpstr>
      <vt:lpstr>Kruskal-Algorithmus</vt:lpstr>
      <vt:lpstr>Minimaler Spannbaum</vt:lpstr>
      <vt:lpstr>Minimaler Spannbaum</vt:lpstr>
      <vt:lpstr>Jarnik-Prim Algorithmus</vt:lpstr>
      <vt:lpstr>Jarnik-Prim Algorithmus</vt:lpstr>
      <vt:lpstr>Zusammenfassung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Uli</dc:creator>
  <cp:lastModifiedBy>Ralf Möller</cp:lastModifiedBy>
  <cp:revision>2235</cp:revision>
  <cp:lastPrinted>2017-06-22T09:38:33Z</cp:lastPrinted>
  <dcterms:created xsi:type="dcterms:W3CDTF">2010-04-27T12:26:40Z</dcterms:created>
  <dcterms:modified xsi:type="dcterms:W3CDTF">2020-04-30T14:51:20Z</dcterms:modified>
</cp:coreProperties>
</file>