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73" r:id="rId2"/>
    <p:sldId id="474" r:id="rId3"/>
    <p:sldId id="479" r:id="rId4"/>
    <p:sldId id="421" r:id="rId5"/>
    <p:sldId id="478" r:id="rId6"/>
    <p:sldId id="42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76" r:id="rId19"/>
    <p:sldId id="437" r:id="rId20"/>
    <p:sldId id="466" r:id="rId21"/>
    <p:sldId id="439" r:id="rId22"/>
    <p:sldId id="440" r:id="rId23"/>
    <p:sldId id="441" r:id="rId24"/>
    <p:sldId id="442" r:id="rId25"/>
    <p:sldId id="443" r:id="rId26"/>
    <p:sldId id="445" r:id="rId27"/>
    <p:sldId id="481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9" r:id="rId41"/>
    <p:sldId id="460" r:id="rId42"/>
    <p:sldId id="461" r:id="rId43"/>
    <p:sldId id="467" r:id="rId44"/>
    <p:sldId id="468" r:id="rId45"/>
    <p:sldId id="477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735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2"/>
    <p:restoredTop sz="94694"/>
  </p:normalViewPr>
  <p:slideViewPr>
    <p:cSldViewPr>
      <p:cViewPr varScale="1">
        <p:scale>
          <a:sx n="117" d="100"/>
          <a:sy n="117" d="100"/>
        </p:scale>
        <p:origin x="14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3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E4F0C-C720-314B-9AD6-8210E2CECAFA}" type="slidenum">
              <a:rPr lang="de-DE" altLang="en-US" sz="1300">
                <a:ea typeface="MS PGothic" charset="-128"/>
              </a:rPr>
              <a:pPr/>
              <a:t>12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83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E7AB0-38D6-E142-81E1-F7D51A2929CB}" type="slidenum">
              <a:rPr lang="de-DE" altLang="en-US" sz="1300">
                <a:ea typeface="MS PGothic" charset="-128"/>
              </a:rPr>
              <a:pPr/>
              <a:t>13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2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1354E2-0785-EA42-B876-AE5FAD0BD42D}" type="slidenum">
              <a:rPr lang="de-DE" altLang="en-US" sz="1300">
                <a:ea typeface="MS PGothic" charset="-128"/>
              </a:rPr>
              <a:pPr/>
              <a:t>14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23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83E49-072D-0842-95BE-C4759EEFFB7F}" type="slidenum">
              <a:rPr lang="de-DE" altLang="en-US" sz="1300">
                <a:ea typeface="MS PGothic" charset="-128"/>
              </a:rPr>
              <a:pPr/>
              <a:t>15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88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1BA97F-4670-9048-8454-0B4B0DC13D88}" type="slidenum">
              <a:rPr lang="de-DE" altLang="en-US" sz="1300">
                <a:ea typeface="MS PGothic" charset="-128"/>
              </a:rPr>
              <a:pPr/>
              <a:t>16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7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865F42-5BD5-A948-8A3D-C7F554573E62}" type="slidenum">
              <a:rPr lang="de-DE" altLang="en-US" sz="1300">
                <a:ea typeface="MS PGothic" charset="-128"/>
              </a:rPr>
              <a:pPr/>
              <a:t>17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2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BCCDCD-4BF6-0E44-9E3F-CEC8113D91A1}" type="slidenum">
              <a:rPr lang="de-DE" altLang="en-US" sz="1300">
                <a:ea typeface="MS PGothic" charset="-128"/>
              </a:rPr>
              <a:pPr/>
              <a:t>19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This means that if there is a solution, breadth-first search will find it regardless of the kind of graph.</a:t>
            </a:r>
            <a:endParaRPr lang="de-D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0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05FB9-9269-5B4E-9900-14FFC4CE0677}" type="slidenum">
              <a:rPr lang="de-DE" altLang="en-US" sz="1300">
                <a:ea typeface="MS PGothic" charset="-128"/>
              </a:rPr>
              <a:pPr/>
              <a:t>21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9A4271-850E-524C-B3AB-AA2050E09236}" type="slidenum">
              <a:rPr lang="de-DE" altLang="en-US" sz="1300">
                <a:ea typeface="MS PGothic" charset="-128"/>
              </a:rPr>
              <a:pPr/>
              <a:t>22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1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877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1D55C-627B-3144-8530-6208023F5EDD}" type="slidenum">
              <a:rPr lang="de-DE" altLang="en-US" sz="1300">
                <a:ea typeface="MS PGothic" charset="-128"/>
              </a:rPr>
              <a:pPr/>
              <a:t>23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E05AE1-F522-5246-96D2-6CD471AB97D8}" type="slidenum">
              <a:rPr lang="de-DE" altLang="en-US" sz="1300">
                <a:ea typeface="MS PGothic" charset="-128"/>
              </a:rPr>
              <a:pPr/>
              <a:t>24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657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68E15-93AC-924C-ADAB-2AA90064C142}" type="slidenum">
              <a:rPr lang="de-DE" altLang="en-US" sz="1300">
                <a:ea typeface="MS PGothic" charset="-128"/>
              </a:rPr>
              <a:pPr/>
              <a:t>25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85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795E6C-B121-D944-8191-13BC60812809}" type="slidenum">
              <a:rPr lang="de-DE" altLang="en-US" sz="1300">
                <a:ea typeface="MS PGothic" charset="-128"/>
              </a:rPr>
              <a:pPr/>
              <a:t>26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131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28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967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77AE1A-3FCA-F14F-8F8B-4440FEE5B992}" type="slidenum">
              <a:rPr lang="de-DE" altLang="en-US" sz="1300">
                <a:ea typeface="MS PGothic" charset="-128"/>
              </a:rPr>
              <a:pPr/>
              <a:t>29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23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FE6817-CC68-9F46-966A-DC8C3C34E239}" type="slidenum">
              <a:rPr lang="de-DE" altLang="en-US" sz="1300">
                <a:ea typeface="MS PGothic" charset="-128"/>
              </a:rPr>
              <a:pPr/>
              <a:t>30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60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3EA2D-2E49-BB4E-9B61-5A70D0689512}" type="slidenum">
              <a:rPr lang="de-DE" altLang="en-US" sz="1300">
                <a:ea typeface="MS PGothic" charset="-128"/>
              </a:rPr>
              <a:pPr/>
              <a:t>31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1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D487AC-1C01-E54B-B936-8C14F5D02091}" type="slidenum">
              <a:rPr lang="de-DE" altLang="en-US" sz="1300">
                <a:ea typeface="MS PGothic" charset="-128"/>
              </a:rPr>
              <a:pPr/>
              <a:t>32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0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835933-48F6-234C-8D6F-E36A5AC07D64}" type="slidenum">
              <a:rPr lang="de-DE" altLang="en-US" sz="1300">
                <a:ea typeface="MS PGothic" charset="-128"/>
              </a:rPr>
              <a:pPr/>
              <a:t>33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D4F11D-8714-9642-8788-0E3C53E1FE52}" type="slidenum">
              <a:rPr lang="de-DE" altLang="en-US" sz="1300">
                <a:ea typeface="MS PGothic" charset="-128"/>
              </a:rPr>
              <a:pPr/>
              <a:t>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3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71CC32-B8C7-2640-AE6F-2D33D269FD99}" type="slidenum">
              <a:rPr lang="de-DE" altLang="en-US" sz="1300">
                <a:ea typeface="MS PGothic" charset="-128"/>
              </a:rPr>
              <a:pPr/>
              <a:t>34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69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E1019C-988A-6940-9E23-514A45570AD0}" type="slidenum">
              <a:rPr lang="de-DE" altLang="en-US" sz="1300">
                <a:ea typeface="MS PGothic" charset="-128"/>
              </a:rPr>
              <a:pPr/>
              <a:t>35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21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AC4CC4-37AD-444F-82AE-92D63E971140}" type="slidenum">
              <a:rPr lang="de-DE" altLang="en-US" sz="1300">
                <a:ea typeface="MS PGothic" charset="-128"/>
              </a:rPr>
              <a:pPr/>
              <a:t>36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11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C2E307-A05E-614F-A264-AF1A61935C2C}" type="slidenum">
              <a:rPr lang="de-DE" altLang="en-US" sz="1300">
                <a:ea typeface="MS PGothic" charset="-128"/>
              </a:rPr>
              <a:pPr/>
              <a:t>37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03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83C3FC-5FE7-2E46-B58A-8B3E0EB3222B}" type="slidenum">
              <a:rPr lang="de-DE" altLang="en-US" sz="1300">
                <a:ea typeface="MS PGothic" charset="-128"/>
              </a:rPr>
              <a:pPr/>
              <a:t>39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50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7F4194-45C4-704D-BA9C-3710D9AA4FDF}" type="slidenum">
              <a:rPr lang="de-DE" altLang="en-US" sz="1300">
                <a:ea typeface="MS PGothic" charset="-128"/>
              </a:rPr>
              <a:pPr/>
              <a:t>41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56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37E821-761D-2D42-9556-F354F128FF54}" type="slidenum">
              <a:rPr lang="de-DE" altLang="en-US" sz="1300">
                <a:ea typeface="MS PGothic" charset="-128"/>
              </a:rPr>
              <a:pPr/>
              <a:t>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5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1B6CEB-72D7-824B-9299-FB121D560003}" type="slidenum">
              <a:rPr lang="de-DE" altLang="en-US" sz="1300">
                <a:ea typeface="MS PGothic" charset="-128"/>
              </a:rPr>
              <a:pPr/>
              <a:t>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19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6F6A53-F034-CB45-9DBA-9ADC4927EF8B}" type="slidenum">
              <a:rPr lang="de-DE" altLang="en-US" sz="1300">
                <a:ea typeface="MS PGothic" charset="-128"/>
              </a:rPr>
              <a:pPr/>
              <a:t>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75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F1492C-4D09-C345-B9D6-DC3A79C9A98D}" type="slidenum">
              <a:rPr lang="de-DE" altLang="en-US" sz="1300">
                <a:ea typeface="MS PGothic" charset="-128"/>
              </a:rPr>
              <a:pPr/>
              <a:t>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98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8977BF-FBC6-5F4E-AA3A-CB1622C3664D}" type="slidenum">
              <a:rPr lang="de-DE" altLang="en-US" sz="1300">
                <a:ea typeface="MS PGothic" charset="-128"/>
              </a:rPr>
              <a:pPr/>
              <a:t>10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64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CBE8F5-E6B6-F641-B666-0290E1AF38DF}" type="slidenum">
              <a:rPr lang="de-DE" altLang="en-US" sz="1300">
                <a:ea typeface="MS PGothic" charset="-128"/>
              </a:rPr>
              <a:pPr/>
              <a:t>11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8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F6C69-4479-F045-ABD8-9D932FE5FB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0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F06-D9C7-254C-9BE7-49E2815E857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35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BF2D2-C744-B34D-8A04-A1665441A11C}"/>
              </a:ext>
            </a:extLst>
          </p:cNvPr>
          <p:cNvSpPr txBox="1"/>
          <p:nvPr/>
        </p:nvSpPr>
        <p:spPr>
          <a:xfrm>
            <a:off x="2301186" y="2333682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Suchraumbeschneidung, Alpha-Beta-Pruning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333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359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385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411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437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5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5357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5409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5435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7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Text Box 164"/>
          <p:cNvSpPr txBox="1">
            <a:spLocks noChangeArrowheads="1"/>
          </p:cNvSpPr>
          <p:nvPr/>
        </p:nvSpPr>
        <p:spPr bwMode="auto">
          <a:xfrm>
            <a:off x="5364088" y="333533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err="1">
                <a:ea typeface="MS PGothic" charset="-128"/>
              </a:rPr>
              <a:t>Halbzug</a:t>
            </a:r>
            <a:endParaRPr lang="en-US" altLang="en-US" i="0" dirty="0">
              <a:ea typeface="MS PGothic" charset="-128"/>
            </a:endParaRPr>
          </a:p>
        </p:txBody>
      </p:sp>
      <p:sp>
        <p:nvSpPr>
          <p:cNvPr id="34880" name="AutoShape 165"/>
          <p:cNvSpPr>
            <a:spLocks/>
          </p:cNvSpPr>
          <p:nvPr/>
        </p:nvSpPr>
        <p:spPr bwMode="auto">
          <a:xfrm>
            <a:off x="6705600" y="276225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4881" name="Text Box 166"/>
          <p:cNvSpPr txBox="1">
            <a:spLocks noChangeArrowheads="1"/>
          </p:cNvSpPr>
          <p:nvPr/>
        </p:nvSpPr>
        <p:spPr bwMode="auto">
          <a:xfrm>
            <a:off x="7543800" y="426720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Zug</a:t>
            </a: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6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Teilbaum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 flipH="1">
            <a:off x="2466975" y="2700338"/>
            <a:ext cx="9080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660775" y="2719388"/>
            <a:ext cx="7112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1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5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4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5"/>
          <p:cNvSpPr>
            <a:spLocks noChangeArrowheads="1"/>
          </p:cNvSpPr>
          <p:nvPr/>
        </p:nvSpPr>
        <p:spPr bwMode="auto">
          <a:xfrm>
            <a:off x="1042988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8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7120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21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22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7123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28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29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24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5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6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7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89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7106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07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08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7109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14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1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15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10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1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2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3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90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7090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92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93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94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95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10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10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0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1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91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1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7074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76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77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78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79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8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8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8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80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1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75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3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7058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60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61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62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63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6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7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6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7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1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6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59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7042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44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45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46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47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5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5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5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43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5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7026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28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29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30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31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3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4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3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3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27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6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7010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12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13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14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15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2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24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5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22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11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7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6996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97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98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99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004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00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05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00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000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1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2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3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898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9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6982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83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84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85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90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9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91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9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86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7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8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9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00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1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2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3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4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5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6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7" name="AutoShape 197"/>
          <p:cNvSpPr>
            <a:spLocks noChangeArrowheads="1"/>
          </p:cNvSpPr>
          <p:nvPr/>
        </p:nvSpPr>
        <p:spPr bwMode="auto">
          <a:xfrm>
            <a:off x="3886200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08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9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0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6971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6976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698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1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6978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9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2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3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4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5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6911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2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13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4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5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6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6955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6957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6958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6959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6960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6965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6969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70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6967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69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6956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917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6918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6941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42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43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44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49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50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45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6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7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8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19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0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1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22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6927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28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29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30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35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3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36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3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31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2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3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4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23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4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5" name="AutoShape 271"/>
          <p:cNvSpPr>
            <a:spLocks noChangeArrowheads="1"/>
          </p:cNvSpPr>
          <p:nvPr/>
        </p:nvSpPr>
        <p:spPr bwMode="auto">
          <a:xfrm>
            <a:off x="2133600" y="525780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26" name="AutoShape 272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Was </a:t>
            </a:r>
            <a:r>
              <a:rPr lang="en-US" altLang="en-US" dirty="0" err="1">
                <a:ea typeface="ＭＳ Ｐゴシック" charset="-128"/>
              </a:rPr>
              <a:t>ist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guter</a:t>
            </a:r>
            <a:r>
              <a:rPr lang="en-US" altLang="en-US" dirty="0">
                <a:ea typeface="ＭＳ Ｐゴシック" charset="-128"/>
              </a:rPr>
              <a:t> Zug?</a:t>
            </a: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951288" y="2700338"/>
            <a:ext cx="476250" cy="349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555875" y="2617788"/>
            <a:ext cx="5762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9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25"/>
          <p:cNvSpPr>
            <a:spLocks noChangeArrowheads="1"/>
          </p:cNvSpPr>
          <p:nvPr/>
        </p:nvSpPr>
        <p:spPr bwMode="auto">
          <a:xfrm>
            <a:off x="1103313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5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9168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69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70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9171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76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77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72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3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4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5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6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9154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55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56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157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62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63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6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58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59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0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1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7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9138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40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41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42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43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4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5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4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39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38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9122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124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25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26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27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3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3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3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23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39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0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9106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08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09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10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11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1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2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1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1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19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07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1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9090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092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93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94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95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0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5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0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0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91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2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9074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76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77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78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79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8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8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8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8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75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3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9058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60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61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62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63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72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7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59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4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9044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45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46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47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52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5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53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5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48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49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0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1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5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6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9030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31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32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33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38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4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39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34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5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6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7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7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48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49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0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1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2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3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4" name="AutoShape 197"/>
          <p:cNvSpPr>
            <a:spLocks noChangeArrowheads="1"/>
          </p:cNvSpPr>
          <p:nvPr/>
        </p:nvSpPr>
        <p:spPr bwMode="auto">
          <a:xfrm>
            <a:off x="3851275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55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6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57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9019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9024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9028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25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9026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7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020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1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2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3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8958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9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0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1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2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3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9003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05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06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07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08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1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17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8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15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6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04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64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8965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8989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90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91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92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97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01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8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99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93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4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5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6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66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7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8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9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8975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76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77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78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83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898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8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79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0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1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2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70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71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72" name="AutoShape 271"/>
          <p:cNvSpPr>
            <a:spLocks noChangeArrowheads="1"/>
          </p:cNvSpPr>
          <p:nvPr/>
        </p:nvSpPr>
        <p:spPr bwMode="auto">
          <a:xfrm>
            <a:off x="2111375" y="5192713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73" name="AutoShape 272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AutoShape 273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57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505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743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419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800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410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7818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172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962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3505200" y="187166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2362200" y="27860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1242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505200" y="27860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572000" y="2709863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6019800" y="2786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>
            <a:off x="41910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H="1">
            <a:off x="56388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572000" y="2862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943600" y="2786063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4800600" y="194786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>
            <a:off x="4572000" y="1947863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90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3942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57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05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743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4419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800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410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818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172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62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3505200" y="1871464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>
            <a:off x="2362200" y="278586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31242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3505200" y="278586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0" y="270966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6019800" y="278586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H="1">
            <a:off x="41910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 flipH="1">
            <a:off x="56388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4572000" y="28620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3600" y="278586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800600" y="194766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H="1">
            <a:off x="4572000" y="194766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914400" y="278586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8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Minimiere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für</a:t>
            </a:r>
            <a:r>
              <a:rPr lang="en-US" altLang="en-US" sz="2800" i="0" dirty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>
                <a:latin typeface="+mn-lt"/>
                <a:ea typeface="MS PGothic" charset="-128"/>
              </a:rPr>
              <a:t>Maximiere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eigene</a:t>
            </a:r>
            <a:r>
              <a:rPr lang="en-US" altLang="en-US" sz="2800" i="0" dirty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de-DE" altLang="en-US" sz="2800" i="0">
                <a:latin typeface="+mn-lt"/>
                <a:ea typeface="MS PGothic" charset="-128"/>
              </a:rPr>
              <a:t>Minimiere Gewinnmöglichkeiten für den Gegner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de-DE" altLang="en-US" sz="2800" i="0">
                <a:latin typeface="+mn-lt"/>
                <a:ea typeface="MS PGothic" charset="-128"/>
              </a:rPr>
              <a:t>Maximiere eigene Gewinnmöglichkeiten</a:t>
            </a:r>
          </a:p>
        </p:txBody>
      </p:sp>
    </p:spTree>
    <p:extLst>
      <p:ext uri="{BB962C8B-B14F-4D97-AF65-F5344CB8AC3E}">
        <p14:creationId xmlns:p14="http://schemas.microsoft.com/office/powerpoint/2010/main" val="51634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52" y="260648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 ?</a:t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  ?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?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 Ja,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für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endl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.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Zust.raum</a:t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Ja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  O(</a:t>
            </a:r>
            <a:r>
              <a:rPr lang="en-US" altLang="en-US" sz="1800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b</a:t>
            </a:r>
            <a:r>
              <a:rPr lang="en-US" altLang="en-US" sz="1800" i="0" baseline="3000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m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)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O(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)   </a:t>
            </a:r>
            <a:r>
              <a:rPr lang="en-US" altLang="en-US" sz="1800" i="0" dirty="0">
                <a:solidFill>
                  <a:schemeClr val="bg2"/>
                </a:solidFill>
                <a:latin typeface="Tahoma" charset="0"/>
                <a:ea typeface="MS PGothic" charset="-128"/>
              </a:rPr>
              <a:t>(= DFS)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65" y="260350"/>
            <a:ext cx="82296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8987" y="6146140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 = </a:t>
            </a:r>
            <a:r>
              <a:rPr lang="en-US" sz="1400" dirty="0" err="1"/>
              <a:t>Suchtiefe</a:t>
            </a:r>
            <a:r>
              <a:rPr lang="en-US" sz="1400" dirty="0"/>
              <a:t> </a:t>
            </a:r>
            <a:r>
              <a:rPr lang="en-US" sz="1400" dirty="0" err="1"/>
              <a:t>bis</a:t>
            </a:r>
            <a:r>
              <a:rPr lang="en-US" sz="1400" dirty="0"/>
              <a:t> </a:t>
            </a:r>
            <a:r>
              <a:rPr lang="en-US" sz="1400" dirty="0" err="1"/>
              <a:t>Endzustände</a:t>
            </a:r>
            <a:r>
              <a:rPr lang="en-US" sz="1400" dirty="0"/>
              <a:t> </a:t>
            </a:r>
            <a:r>
              <a:rPr lang="en-US" sz="1400" dirty="0" err="1"/>
              <a:t>erreicht</a:t>
            </a:r>
            <a:br>
              <a:rPr lang="en-US" sz="1400" dirty="0"/>
            </a:br>
            <a:r>
              <a:rPr lang="en-US" sz="1400" dirty="0"/>
              <a:t>b = </a:t>
            </a:r>
            <a:r>
              <a:rPr lang="en-US" sz="1400" dirty="0" err="1"/>
              <a:t>Verzweigungsfaktor</a:t>
            </a:r>
            <a:r>
              <a:rPr lang="en-US" sz="1400" dirty="0"/>
              <a:t> (</a:t>
            </a:r>
            <a:r>
              <a:rPr lang="en-US" sz="1400" dirty="0" err="1"/>
              <a:t>braching</a:t>
            </a:r>
            <a:r>
              <a:rPr lang="en-US" sz="1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5959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443856"/>
            <a:ext cx="2371725" cy="2305050"/>
          </a:xfrm>
        </p:spPr>
      </p:pic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00981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3096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717032"/>
            <a:ext cx="580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52400" y="260648"/>
            <a:ext cx="8915400" cy="882352"/>
          </a:xfrm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Suchgraphen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2-Personen-Nullsummenspiele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1" y="3973359"/>
            <a:ext cx="3999107" cy="2663180"/>
          </a:xfrm>
          <a:prstGeom prst="rect">
            <a:avLst/>
          </a:prstGeo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375" y="1634355"/>
            <a:ext cx="1552575" cy="1552575"/>
          </a:xfrm>
        </p:spPr>
      </p:pic>
    </p:spTree>
    <p:extLst>
      <p:ext uri="{BB962C8B-B14F-4D97-AF65-F5344CB8AC3E}">
        <p14:creationId xmlns:p14="http://schemas.microsoft.com/office/powerpoint/2010/main" val="101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Spielen als naive Suche?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de-DE" altLang="en-US" sz="2400" b="1" dirty="0">
                <a:ea typeface="ＭＳ Ｐゴシック" charset="-128"/>
              </a:rPr>
              <a:t>Komplexität: </a:t>
            </a:r>
            <a:r>
              <a:rPr lang="de-DE" altLang="en-US" sz="2400" dirty="0">
                <a:ea typeface="ＭＳ Ｐゴシック" charset="-128"/>
              </a:rPr>
              <a:t>Viele Spiele haben einen großen </a:t>
            </a:r>
            <a:r>
              <a:rPr lang="de-DE" altLang="en-US" sz="2400" dirty="0" err="1">
                <a:ea typeface="ＭＳ Ｐゴシック" charset="-128"/>
              </a:rPr>
              <a:t>Suchraum</a:t>
            </a:r>
            <a:endParaRPr lang="de-DE" altLang="en-US" sz="2400" dirty="0">
              <a:ea typeface="ＭＳ Ｐゴシック" charset="-128"/>
            </a:endParaRPr>
          </a:p>
          <a:p>
            <a:pPr marL="800100" lvl="1" indent="-342900" eaLnBrk="1" hangingPunct="1"/>
            <a:r>
              <a:rPr lang="de-DE" altLang="en-US" sz="2000" b="1" dirty="0">
                <a:ea typeface="ＭＳ Ｐゴシック" charset="-128"/>
              </a:rPr>
              <a:t>Schach:	</a:t>
            </a:r>
            <a:r>
              <a:rPr lang="de-DE" altLang="en-US" sz="2000" i="1" dirty="0">
                <a:ea typeface="ＭＳ Ｐゴシック" charset="-128"/>
              </a:rPr>
              <a:t>b = 35, m=100</a:t>
            </a:r>
            <a:r>
              <a:rPr lang="de-DE" altLang="en-US" sz="2000" b="1" dirty="0">
                <a:ea typeface="ＭＳ Ｐゴシック" charset="-128"/>
              </a:rPr>
              <a:t>  </a:t>
            </a:r>
            <a:r>
              <a:rPr lang="de-DE" altLang="en-US" sz="2000" b="1" dirty="0">
                <a:ea typeface="ＭＳ Ｐゴシック" charset="-128"/>
                <a:sym typeface="Symbol" charset="2"/>
              </a:rPr>
              <a:t>#</a:t>
            </a:r>
            <a:r>
              <a:rPr lang="de-DE" altLang="en-US" sz="2000" i="1" dirty="0">
                <a:ea typeface="ＭＳ Ｐゴシック" charset="-128"/>
                <a:sym typeface="Symbol" charset="2"/>
              </a:rPr>
              <a:t>Knoten=</a:t>
            </a:r>
            <a:r>
              <a:rPr lang="de-DE" altLang="en-US" sz="2000" b="1" i="1" dirty="0">
                <a:ea typeface="ＭＳ Ｐゴシック" charset="-128"/>
                <a:sym typeface="Symbol" charset="2"/>
              </a:rPr>
              <a:t> </a:t>
            </a:r>
            <a:r>
              <a:rPr lang="de-DE" altLang="en-US" sz="2000" i="1" dirty="0">
                <a:ea typeface="ＭＳ Ｐゴシック" charset="-128"/>
                <a:sym typeface="Symbol" charset="2"/>
              </a:rPr>
              <a:t>35 </a:t>
            </a:r>
            <a:r>
              <a:rPr lang="de-DE" altLang="en-US" sz="2000" baseline="30000" dirty="0">
                <a:ea typeface="ＭＳ Ｐゴシック" charset="-128"/>
                <a:sym typeface="Symbol" charset="2"/>
              </a:rPr>
              <a:t>100</a:t>
            </a:r>
            <a:br>
              <a:rPr lang="de-DE" altLang="en-US" sz="2000" baseline="30000" dirty="0">
                <a:ea typeface="ＭＳ Ｐゴシック" charset="-128"/>
                <a:sym typeface="Symbol" charset="2"/>
              </a:rPr>
            </a:br>
            <a:r>
              <a:rPr lang="de-DE" altLang="en-US" sz="2000" baseline="30000" dirty="0">
                <a:ea typeface="ＭＳ Ｐゴシック" charset="-128"/>
                <a:sym typeface="Symbol" charset="2"/>
              </a:rPr>
              <a:t>		</a:t>
            </a:r>
            <a:r>
              <a:rPr lang="de-DE" altLang="en-US" sz="2000" dirty="0">
                <a:ea typeface="ＭＳ Ｐゴシック" charset="-128"/>
                <a:sym typeface="Symbol" charset="2"/>
              </a:rPr>
              <a:t>Falls Betrachtung eines Knotens 1 </a:t>
            </a:r>
            <a:r>
              <a:rPr lang="de-DE" altLang="en-US" sz="2000" dirty="0" err="1">
                <a:ea typeface="ＭＳ Ｐゴシック" charset="-128"/>
                <a:sym typeface="Symbol" charset="2"/>
              </a:rPr>
              <a:t>ns</a:t>
            </a:r>
            <a:r>
              <a:rPr lang="de-DE" altLang="en-US" sz="2000" dirty="0">
                <a:ea typeface="ＭＳ Ｐゴシック" charset="-128"/>
                <a:sym typeface="Symbol" charset="2"/>
              </a:rPr>
              <a:t> benötigt,</a:t>
            </a:r>
            <a:br>
              <a:rPr lang="de-DE" altLang="en-US" sz="2000" dirty="0">
                <a:ea typeface="ＭＳ Ｐゴシック" charset="-128"/>
                <a:sym typeface="Symbol" charset="2"/>
              </a:rPr>
            </a:br>
            <a:r>
              <a:rPr lang="de-DE" altLang="en-US" sz="2000" dirty="0">
                <a:ea typeface="ＭＳ Ｐゴシック" charset="-128"/>
                <a:sym typeface="Symbol" charset="2"/>
              </a:rPr>
              <a:t>		braucht jeder Zug </a:t>
            </a:r>
            <a:r>
              <a:rPr lang="de-DE" altLang="en-US" sz="2000" b="1" i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10 </a:t>
            </a:r>
            <a:r>
              <a:rPr lang="de-DE" altLang="en-US" sz="2000" b="1" i="1" u="sng" baseline="30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50</a:t>
            </a:r>
            <a:r>
              <a:rPr lang="de-DE" altLang="en-US" sz="2000" b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Jahrhunderte</a:t>
            </a:r>
            <a:r>
              <a:rPr lang="de-DE" altLang="en-US" sz="2000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br>
              <a:rPr lang="de-DE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</a:br>
            <a:r>
              <a:rPr lang="de-DE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		</a:t>
            </a:r>
            <a:r>
              <a:rPr lang="de-DE" altLang="en-US" sz="2000" dirty="0">
                <a:ea typeface="ＭＳ Ｐゴシック" charset="-128"/>
                <a:sym typeface="Symbol" charset="2"/>
              </a:rPr>
              <a:t>zur Berechnung</a:t>
            </a:r>
            <a:br>
              <a:rPr lang="de-DE" altLang="en-US" sz="2000" dirty="0">
                <a:ea typeface="ＭＳ Ｐゴシック" charset="-128"/>
                <a:sym typeface="Symbol" charset="2"/>
              </a:rPr>
            </a:br>
            <a:endParaRPr lang="de-DE" altLang="en-US" sz="2000" dirty="0">
              <a:ea typeface="ＭＳ Ｐゴシック" charset="-128"/>
              <a:sym typeface="Symbol" charset="2"/>
            </a:endParaRPr>
          </a:p>
          <a:p>
            <a:pPr marL="400050" eaLnBrk="1" hangingPunct="1"/>
            <a:r>
              <a:rPr lang="de-DE" sz="2400" dirty="0"/>
              <a:t>Endzustände können in vertretbarer Zeit </a:t>
            </a:r>
            <a:br>
              <a:rPr lang="de-DE" sz="2400" dirty="0"/>
            </a:br>
            <a:r>
              <a:rPr lang="de-DE" sz="2400" dirty="0"/>
              <a:t>nicht alle generiert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1"/>
          <p:cNvSpPr/>
          <p:nvPr/>
        </p:nvSpPr>
        <p:spPr>
          <a:xfrm>
            <a:off x="1259632" y="504627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Algorithmen für perfektes Spiel: John von Neumann, </a:t>
            </a:r>
            <a:r>
              <a:rPr lang="de-DE" sz="1200" b="1" dirty="0">
                <a:solidFill>
                  <a:srgbClr val="FF0000"/>
                </a:solidFill>
              </a:rPr>
              <a:t>1944</a:t>
            </a:r>
          </a:p>
          <a:p>
            <a:r>
              <a:rPr lang="de-DE" sz="1200" dirty="0">
                <a:solidFill>
                  <a:srgbClr val="0000FF"/>
                </a:solidFill>
              </a:rPr>
              <a:t>Endlicher Horizont, approximative Zustandsbewertung: Zuse </a:t>
            </a:r>
            <a:r>
              <a:rPr lang="de-DE" sz="1200" b="1" dirty="0">
                <a:solidFill>
                  <a:srgbClr val="FF0000"/>
                </a:solidFill>
              </a:rPr>
              <a:t>1945</a:t>
            </a:r>
            <a:r>
              <a:rPr lang="de-DE" sz="1200" dirty="0">
                <a:solidFill>
                  <a:srgbClr val="0000FF"/>
                </a:solidFill>
              </a:rPr>
              <a:t> , Shannon </a:t>
            </a:r>
            <a:r>
              <a:rPr lang="de-DE" sz="1200" b="1" dirty="0">
                <a:solidFill>
                  <a:srgbClr val="FF0000"/>
                </a:solidFill>
              </a:rPr>
              <a:t>1950</a:t>
            </a:r>
            <a:r>
              <a:rPr lang="de-DE" sz="1200" dirty="0">
                <a:solidFill>
                  <a:srgbClr val="0000FF"/>
                </a:solidFill>
              </a:rPr>
              <a:t> , Samuel </a:t>
            </a:r>
            <a:r>
              <a:rPr lang="de-DE" sz="1200" b="1" dirty="0">
                <a:solidFill>
                  <a:srgbClr val="FF0000"/>
                </a:solidFill>
              </a:rPr>
              <a:t>1952-57</a:t>
            </a:r>
          </a:p>
          <a:p>
            <a:r>
              <a:rPr lang="de-DE" sz="1200" dirty="0">
                <a:solidFill>
                  <a:srgbClr val="0000FF"/>
                </a:solidFill>
              </a:rPr>
              <a:t>Suchbaumabschneidungen zur Einsparung von Zeit: McCarthy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  <a:p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>
                <a:ea typeface="ＭＳ Ｐゴシック" charset="-128"/>
              </a:rPr>
              <a:t>Lösungsansätze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084815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/>
            <a:endParaRPr lang="de-DE" altLang="en-US" sz="900" dirty="0">
              <a:ea typeface="ＭＳ Ｐゴシック" charset="-128"/>
              <a:sym typeface="Symbol" charset="2"/>
            </a:endParaRPr>
          </a:p>
          <a:p>
            <a:pPr marL="0" indent="0" eaLnBrk="1" hangingPunct="1">
              <a:buNone/>
            </a:pPr>
            <a:r>
              <a:rPr lang="de-DE" altLang="en-US" sz="2000" b="1" dirty="0">
                <a:ea typeface="ＭＳ Ｐゴシック" charset="-128"/>
              </a:rPr>
              <a:t>Reduktion des Ressourcenproblems (Zeit, Speicher): </a:t>
            </a:r>
            <a:br>
              <a:rPr lang="de-DE" altLang="en-US" sz="2000" dirty="0">
                <a:ea typeface="ＭＳ Ｐゴシック" charset="-128"/>
              </a:rPr>
            </a:br>
            <a:endParaRPr lang="de-DE" altLang="en-US" sz="1000" b="1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de-DE" altLang="en-US" sz="2000" b="1" dirty="0">
                <a:solidFill>
                  <a:srgbClr val="33CC33"/>
                </a:solidFill>
                <a:ea typeface="ＭＳ Ｐゴシック" charset="-128"/>
              </a:rPr>
              <a:t>Suchraumbeschneidung (</a:t>
            </a:r>
            <a:r>
              <a:rPr lang="de-DE" altLang="en-US" sz="2000" b="1" dirty="0" err="1">
                <a:solidFill>
                  <a:srgbClr val="33CC33"/>
                </a:solidFill>
                <a:ea typeface="ＭＳ Ｐゴシック" charset="-128"/>
              </a:rPr>
              <a:t>Pruning</a:t>
            </a:r>
            <a:r>
              <a:rPr lang="de-DE" altLang="en-US" sz="2000" b="1" dirty="0">
                <a:solidFill>
                  <a:srgbClr val="33CC33"/>
                </a:solidFill>
                <a:ea typeface="ＭＳ Ｐゴシック" charset="-128"/>
              </a:rPr>
              <a:t>):</a:t>
            </a:r>
            <a:r>
              <a:rPr lang="de-DE" altLang="en-US" sz="2000" dirty="0">
                <a:ea typeface="ＭＳ Ｐゴシック" charset="-128"/>
              </a:rPr>
              <a:t> macht Suche schneller durch Entfernen von Teilen des Suchbaums, in denen beweisbar keine bessere als die aktuell beste Lösung gefunden werden kann</a:t>
            </a:r>
            <a:br>
              <a:rPr lang="de-DE" altLang="en-US" sz="2000" dirty="0">
                <a:ea typeface="ＭＳ Ｐゴシック" charset="-128"/>
              </a:rPr>
            </a:br>
            <a:endParaRPr lang="de-DE" altLang="en-US" sz="1000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de-DE" altLang="en-US" sz="2000" b="1" dirty="0">
                <a:solidFill>
                  <a:srgbClr val="33CC33"/>
                </a:solidFill>
                <a:ea typeface="ＭＳ Ｐゴシック" charset="-128"/>
              </a:rPr>
              <a:t>Bewertungsfunktion:</a:t>
            </a:r>
            <a:r>
              <a:rPr lang="de-DE" altLang="en-US" sz="2000" b="1" dirty="0">
                <a:ea typeface="ＭＳ Ｐゴシック" charset="-128"/>
              </a:rPr>
              <a:t> </a:t>
            </a:r>
            <a:r>
              <a:rPr lang="de-DE" altLang="en-US" sz="2000" dirty="0">
                <a:ea typeface="ＭＳ Ｐゴシック" charset="-128"/>
              </a:rPr>
              <a:t>Heuristik zur Bewertung der Nützlichkeit eines Spielzustands (Knoten) ohne vollständige Suche</a:t>
            </a:r>
            <a:endParaRPr lang="de-DE" altLang="en-US" sz="20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sym typeface="Symbol" charset="2"/>
              </a:rPr>
              <a:t>1.</a:t>
            </a:r>
            <a:r>
              <a:rPr lang="en-US" altLang="en-US" i="1" dirty="0">
                <a:ea typeface="ＭＳ Ｐゴシック" charset="-128"/>
                <a:sym typeface="Symbol" charset="2"/>
              </a:rPr>
              <a:t> 𝛼-𝛽</a:t>
            </a:r>
            <a:r>
              <a:rPr lang="en-US" altLang="en-US" dirty="0">
                <a:ea typeface="ＭＳ Ｐゴシック" charset="-128"/>
              </a:rPr>
              <a:t>-Pruning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2400" b="1" dirty="0" err="1">
                <a:solidFill>
                  <a:srgbClr val="0066FF"/>
                </a:solidFill>
                <a:ea typeface="ＭＳ Ｐゴシック" charset="-128"/>
              </a:rPr>
              <a:t>Pruning</a:t>
            </a:r>
            <a:r>
              <a:rPr lang="de-DE" altLang="en-US" sz="24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de-DE" altLang="en-US" sz="2400" dirty="0">
                <a:ea typeface="ＭＳ Ｐゴシック" charset="-128"/>
              </a:rPr>
              <a:t> Elimination eines Zweigs des Suchbaums, ohne vollständige Untersuchung jedes Knotens darunter </a:t>
            </a:r>
            <a:br>
              <a:rPr lang="de-DE" altLang="en-US" sz="2400" dirty="0">
                <a:ea typeface="ＭＳ Ｐゴシック" charset="-128"/>
              </a:rPr>
            </a:br>
            <a:r>
              <a:rPr lang="de-DE" altLang="en-US" sz="2400" dirty="0">
                <a:ea typeface="ＭＳ Ｐゴシック" charset="-128"/>
              </a:rPr>
              <a:t>(vgl. auch A*)</a:t>
            </a:r>
          </a:p>
          <a:p>
            <a:pPr eaLnBrk="1" hangingPunct="1">
              <a:lnSpc>
                <a:spcPct val="90000"/>
              </a:lnSpc>
            </a:pPr>
            <a:endParaRPr lang="de-DE" altLang="en-US" sz="2400" b="1" i="1" dirty="0">
              <a:solidFill>
                <a:srgbClr val="0066FF"/>
              </a:solidFill>
              <a:ea typeface="ＭＳ Ｐゴシック" charset="-128"/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sz="2400" b="1" i="1" dirty="0">
                <a:solidFill>
                  <a:srgbClr val="0066FF"/>
                </a:solidFill>
                <a:ea typeface="ＭＳ Ｐゴシック" charset="-128"/>
                <a:sym typeface="Symbol" charset="2"/>
              </a:rPr>
              <a:t>𝛼-𝛽</a:t>
            </a:r>
            <a:r>
              <a:rPr lang="de-DE" altLang="en-US" sz="2400" b="1" dirty="0">
                <a:solidFill>
                  <a:srgbClr val="0066FF"/>
                </a:solidFill>
                <a:ea typeface="ＭＳ Ｐゴシック" charset="-128"/>
              </a:rPr>
              <a:t>-</a:t>
            </a:r>
            <a:r>
              <a:rPr lang="de-DE" altLang="en-US" sz="2400" b="1" dirty="0" err="1">
                <a:solidFill>
                  <a:srgbClr val="0066FF"/>
                </a:solidFill>
                <a:ea typeface="ＭＳ Ｐゴシック" charset="-128"/>
              </a:rPr>
              <a:t>Pruning</a:t>
            </a:r>
            <a:r>
              <a:rPr lang="de-DE" altLang="en-US" sz="24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de-DE" altLang="en-US" sz="2400" b="1" dirty="0">
                <a:ea typeface="ＭＳ Ｐゴシック" charset="-128"/>
              </a:rPr>
              <a:t> </a:t>
            </a:r>
            <a:r>
              <a:rPr lang="de-DE" altLang="en-US" sz="2400" dirty="0">
                <a:ea typeface="ＭＳ Ｐゴシック" charset="-128"/>
              </a:rPr>
              <a:t>beschneide Teile des Suchbaums, die den Nützlichkeitswerte eines Max- oder Min-Knotens nicht verbessern können </a:t>
            </a:r>
            <a:br>
              <a:rPr lang="de-DE" altLang="en-US" sz="2400" dirty="0">
                <a:ea typeface="ＭＳ Ｐゴシック" charset="-128"/>
              </a:rPr>
            </a:br>
            <a:br>
              <a:rPr lang="de-DE" altLang="en-US" sz="2400" dirty="0">
                <a:ea typeface="ＭＳ Ｐゴシック" charset="-128"/>
              </a:rPr>
            </a:br>
            <a:r>
              <a:rPr lang="de-DE" altLang="en-US" sz="2400" dirty="0">
                <a:ea typeface="ＭＳ Ｐゴシック" charset="-128"/>
              </a:rPr>
              <a:t>(wobei nur bisher betrachtete Knotennützlichkeitswerte eine Rolle spielen)</a:t>
            </a:r>
          </a:p>
          <a:p>
            <a:pPr eaLnBrk="1" hangingPunct="1">
              <a:lnSpc>
                <a:spcPct val="90000"/>
              </a:lnSpc>
            </a:pPr>
            <a:endParaRPr lang="de-DE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sz="2400" dirty="0">
                <a:ea typeface="ＭＳ Ｐゴシック" charset="-128"/>
              </a:rPr>
              <a:t>Geht das? Ja (s.u.).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sz="2200" dirty="0">
                <a:ea typeface="ＭＳ Ｐゴシック" charset="-128"/>
              </a:rPr>
              <a:t>Der Verzweigungsfaktor wird in etwa von b auf √b reduziert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sz="2200" dirty="0">
                <a:ea typeface="ＭＳ Ｐゴシック" charset="-128"/>
              </a:rPr>
              <a:t>Die Suchtiefe wird gegenüber Minimax ca. verdoppelt</a:t>
            </a:r>
          </a:p>
        </p:txBody>
      </p:sp>
    </p:spTree>
    <p:extLst>
      <p:ext uri="{BB962C8B-B14F-4D97-AF65-F5344CB8AC3E}">
        <p14:creationId xmlns:p14="http://schemas.microsoft.com/office/powerpoint/2010/main" val="37544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1447" name="AutoShape 8"/>
          <p:cNvCxnSpPr>
            <a:cxnSpLocks noChangeShapeType="1"/>
            <a:stCxn id="61442" idx="3"/>
            <a:endCxn id="61446" idx="3"/>
          </p:cNvCxnSpPr>
          <p:nvPr/>
        </p:nvCxnSpPr>
        <p:spPr bwMode="auto">
          <a:xfrm flipH="1">
            <a:off x="2684463" y="2479675"/>
            <a:ext cx="24288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9"/>
          <p:cNvCxnSpPr>
            <a:cxnSpLocks noChangeShapeType="1"/>
            <a:stCxn id="61446" idx="0"/>
            <a:endCxn id="61445" idx="0"/>
          </p:cNvCxnSpPr>
          <p:nvPr/>
        </p:nvCxnSpPr>
        <p:spPr bwMode="auto">
          <a:xfrm flipH="1">
            <a:off x="2057400" y="3900488"/>
            <a:ext cx="62706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6" idx="0"/>
            <a:endCxn id="61443" idx="0"/>
          </p:cNvCxnSpPr>
          <p:nvPr/>
        </p:nvCxnSpPr>
        <p:spPr bwMode="auto">
          <a:xfrm>
            <a:off x="2684463" y="3900488"/>
            <a:ext cx="158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1"/>
          <p:cNvCxnSpPr>
            <a:cxnSpLocks noChangeShapeType="1"/>
            <a:stCxn id="61446" idx="0"/>
            <a:endCxn id="61444" idx="0"/>
          </p:cNvCxnSpPr>
          <p:nvPr/>
        </p:nvCxnSpPr>
        <p:spPr bwMode="auto">
          <a:xfrm>
            <a:off x="2684463" y="3900488"/>
            <a:ext cx="66833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61975" y="1981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4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3490" name="AutoShape 3"/>
          <p:cNvSpPr>
            <a:spLocks noChangeArrowheads="1"/>
          </p:cNvSpPr>
          <p:nvPr/>
        </p:nvSpPr>
        <p:spPr bwMode="auto">
          <a:xfrm flipV="1">
            <a:off x="4884738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4884738" y="19462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45745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18288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 flipV="1">
            <a:off x="245745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3496" name="AutoShape 9"/>
          <p:cNvCxnSpPr>
            <a:cxnSpLocks noChangeShapeType="1"/>
            <a:stCxn id="63491" idx="3"/>
            <a:endCxn id="63495" idx="3"/>
          </p:cNvCxnSpPr>
          <p:nvPr/>
        </p:nvCxnSpPr>
        <p:spPr bwMode="auto">
          <a:xfrm flipH="1">
            <a:off x="2684463" y="24034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AutoShape 10"/>
          <p:cNvCxnSpPr>
            <a:cxnSpLocks noChangeShapeType="1"/>
            <a:stCxn id="63495" idx="0"/>
            <a:endCxn id="63494" idx="0"/>
          </p:cNvCxnSpPr>
          <p:nvPr/>
        </p:nvCxnSpPr>
        <p:spPr bwMode="auto">
          <a:xfrm flipH="1">
            <a:off x="2057400" y="38100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1"/>
          <p:cNvCxnSpPr>
            <a:cxnSpLocks noChangeShapeType="1"/>
            <a:stCxn id="63495" idx="0"/>
            <a:endCxn id="63492" idx="0"/>
          </p:cNvCxnSpPr>
          <p:nvPr/>
        </p:nvCxnSpPr>
        <p:spPr bwMode="auto">
          <a:xfrm>
            <a:off x="2684463" y="38100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2"/>
          <p:cNvCxnSpPr>
            <a:cxnSpLocks noChangeShapeType="1"/>
            <a:stCxn id="63495" idx="0"/>
            <a:endCxn id="63493" idx="0"/>
          </p:cNvCxnSpPr>
          <p:nvPr/>
        </p:nvCxnSpPr>
        <p:spPr bwMode="auto">
          <a:xfrm>
            <a:off x="2684463" y="38100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29718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87325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6" name="AutoShape 19"/>
          <p:cNvSpPr>
            <a:spLocks noChangeArrowheads="1"/>
          </p:cNvSpPr>
          <p:nvPr/>
        </p:nvSpPr>
        <p:spPr bwMode="auto">
          <a:xfrm>
            <a:off x="4267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5037138" y="5029200"/>
            <a:ext cx="152400" cy="152400"/>
            <a:chOff x="3600" y="2880"/>
            <a:chExt cx="96" cy="96"/>
          </a:xfrm>
        </p:grpSpPr>
        <p:sp>
          <p:nvSpPr>
            <p:cNvPr id="63518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8" name="Group 23"/>
          <p:cNvGrpSpPr>
            <a:grpSpLocks/>
          </p:cNvGrpSpPr>
          <p:nvPr/>
        </p:nvGrpSpPr>
        <p:grpSpPr bwMode="auto">
          <a:xfrm>
            <a:off x="5638800" y="5029200"/>
            <a:ext cx="152400" cy="152400"/>
            <a:chOff x="3600" y="2880"/>
            <a:chExt cx="96" cy="96"/>
          </a:xfrm>
        </p:grpSpPr>
        <p:sp>
          <p:nvSpPr>
            <p:cNvPr id="63516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509" name="AutoShape 26"/>
          <p:cNvCxnSpPr>
            <a:cxnSpLocks noChangeShapeType="1"/>
            <a:stCxn id="63490" idx="0"/>
            <a:endCxn id="63506" idx="0"/>
          </p:cNvCxnSpPr>
          <p:nvPr/>
        </p:nvCxnSpPr>
        <p:spPr bwMode="auto">
          <a:xfrm flipH="1">
            <a:off x="4495800" y="3824288"/>
            <a:ext cx="615950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27"/>
          <p:cNvCxnSpPr>
            <a:cxnSpLocks noChangeShapeType="1"/>
            <a:stCxn id="63490" idx="0"/>
          </p:cNvCxnSpPr>
          <p:nvPr/>
        </p:nvCxnSpPr>
        <p:spPr bwMode="auto">
          <a:xfrm flipH="1">
            <a:off x="5105400" y="3824288"/>
            <a:ext cx="63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28"/>
          <p:cNvCxnSpPr>
            <a:cxnSpLocks noChangeShapeType="1"/>
            <a:stCxn id="63490" idx="0"/>
          </p:cNvCxnSpPr>
          <p:nvPr/>
        </p:nvCxnSpPr>
        <p:spPr bwMode="auto">
          <a:xfrm>
            <a:off x="5111750" y="3824288"/>
            <a:ext cx="5270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29"/>
          <p:cNvCxnSpPr>
            <a:cxnSpLocks noChangeShapeType="1"/>
            <a:stCxn id="63491" idx="3"/>
            <a:endCxn id="63490" idx="3"/>
          </p:cNvCxnSpPr>
          <p:nvPr/>
        </p:nvCxnSpPr>
        <p:spPr bwMode="auto">
          <a:xfrm flipH="1">
            <a:off x="5111750" y="2403475"/>
            <a:ext cx="1588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30"/>
          <p:cNvSpPr txBox="1">
            <a:spLocks noChangeArrowheads="1"/>
          </p:cNvSpPr>
          <p:nvPr/>
        </p:nvSpPr>
        <p:spPr bwMode="auto">
          <a:xfrm>
            <a:off x="4343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 flipH="1">
            <a:off x="5337175" y="33528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15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11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-Pruning</a:t>
            </a:r>
          </a:p>
        </p:txBody>
      </p:sp>
      <p:sp>
        <p:nvSpPr>
          <p:cNvPr id="65538" name="AutoShape 3"/>
          <p:cNvSpPr>
            <a:spLocks noChangeArrowheads="1"/>
          </p:cNvSpPr>
          <p:nvPr/>
        </p:nvSpPr>
        <p:spPr bwMode="auto">
          <a:xfrm flipV="1">
            <a:off x="4884738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44" name="AutoShape 9"/>
          <p:cNvCxnSpPr>
            <a:cxnSpLocks noChangeShapeType="1"/>
            <a:stCxn id="65539" idx="3"/>
            <a:endCxn id="65543" idx="3"/>
          </p:cNvCxnSpPr>
          <p:nvPr/>
        </p:nvCxnSpPr>
        <p:spPr bwMode="auto">
          <a:xfrm flipH="1">
            <a:off x="2684463" y="24796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10"/>
          <p:cNvCxnSpPr>
            <a:cxnSpLocks noChangeShapeType="1"/>
            <a:stCxn id="65543" idx="0"/>
            <a:endCxn id="65542" idx="0"/>
          </p:cNvCxnSpPr>
          <p:nvPr/>
        </p:nvCxnSpPr>
        <p:spPr bwMode="auto">
          <a:xfrm flipH="1">
            <a:off x="2057400" y="38862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1"/>
          <p:cNvCxnSpPr>
            <a:cxnSpLocks noChangeShapeType="1"/>
            <a:stCxn id="65543" idx="0"/>
            <a:endCxn id="65540" idx="0"/>
          </p:cNvCxnSpPr>
          <p:nvPr/>
        </p:nvCxnSpPr>
        <p:spPr bwMode="auto">
          <a:xfrm>
            <a:off x="2684463" y="38862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2"/>
          <p:cNvCxnSpPr>
            <a:cxnSpLocks noChangeShapeType="1"/>
            <a:stCxn id="65543" idx="0"/>
            <a:endCxn id="65541" idx="0"/>
          </p:cNvCxnSpPr>
          <p:nvPr/>
        </p:nvCxnSpPr>
        <p:spPr bwMode="auto">
          <a:xfrm>
            <a:off x="2684463" y="38862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≥ 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4267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5555" name="Group 20"/>
          <p:cNvGrpSpPr>
            <a:grpSpLocks/>
          </p:cNvGrpSpPr>
          <p:nvPr/>
        </p:nvGrpSpPr>
        <p:grpSpPr bwMode="auto">
          <a:xfrm>
            <a:off x="5037138" y="5105400"/>
            <a:ext cx="152400" cy="152400"/>
            <a:chOff x="3600" y="2880"/>
            <a:chExt cx="96" cy="96"/>
          </a:xfrm>
        </p:grpSpPr>
        <p:sp>
          <p:nvSpPr>
            <p:cNvPr id="65581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3"/>
          <p:cNvGrpSpPr>
            <a:grpSpLocks/>
          </p:cNvGrpSpPr>
          <p:nvPr/>
        </p:nvGrpSpPr>
        <p:grpSpPr bwMode="auto">
          <a:xfrm>
            <a:off x="5638800" y="5105400"/>
            <a:ext cx="152400" cy="152400"/>
            <a:chOff x="3600" y="2880"/>
            <a:chExt cx="96" cy="96"/>
          </a:xfrm>
        </p:grpSpPr>
        <p:sp>
          <p:nvSpPr>
            <p:cNvPr id="65579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57" name="AutoShape 26"/>
          <p:cNvCxnSpPr>
            <a:cxnSpLocks noChangeShapeType="1"/>
            <a:stCxn id="65538" idx="0"/>
            <a:endCxn id="65554" idx="0"/>
          </p:cNvCxnSpPr>
          <p:nvPr/>
        </p:nvCxnSpPr>
        <p:spPr bwMode="auto">
          <a:xfrm flipH="1">
            <a:off x="4495800" y="3886200"/>
            <a:ext cx="6159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27"/>
          <p:cNvCxnSpPr>
            <a:cxnSpLocks noChangeShapeType="1"/>
            <a:stCxn id="65538" idx="0"/>
          </p:cNvCxnSpPr>
          <p:nvPr/>
        </p:nvCxnSpPr>
        <p:spPr bwMode="auto">
          <a:xfrm flipH="1">
            <a:off x="5105400" y="3886200"/>
            <a:ext cx="63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28"/>
          <p:cNvCxnSpPr>
            <a:cxnSpLocks noChangeShapeType="1"/>
            <a:stCxn id="65538" idx="0"/>
          </p:cNvCxnSpPr>
          <p:nvPr/>
        </p:nvCxnSpPr>
        <p:spPr bwMode="auto">
          <a:xfrm>
            <a:off x="5111750" y="3886200"/>
            <a:ext cx="5270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29"/>
          <p:cNvCxnSpPr>
            <a:cxnSpLocks noChangeShapeType="1"/>
            <a:stCxn id="65539" idx="3"/>
            <a:endCxn id="65538" idx="3"/>
          </p:cNvCxnSpPr>
          <p:nvPr/>
        </p:nvCxnSpPr>
        <p:spPr bwMode="auto">
          <a:xfrm flipH="1">
            <a:off x="5111750" y="2479675"/>
            <a:ext cx="1588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Text Box 30"/>
          <p:cNvSpPr txBox="1">
            <a:spLocks noChangeArrowheads="1"/>
          </p:cNvSpPr>
          <p:nvPr/>
        </p:nvSpPr>
        <p:spPr bwMode="auto">
          <a:xfrm>
            <a:off x="4343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62" name="Text Box 31"/>
          <p:cNvSpPr txBox="1">
            <a:spLocks noChangeArrowheads="1"/>
          </p:cNvSpPr>
          <p:nvPr/>
        </p:nvSpPr>
        <p:spPr bwMode="auto">
          <a:xfrm flipH="1">
            <a:off x="5334000" y="3429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63" name="AutoShape 32"/>
          <p:cNvSpPr>
            <a:spLocks noChangeArrowheads="1"/>
          </p:cNvSpPr>
          <p:nvPr/>
        </p:nvSpPr>
        <p:spPr bwMode="auto">
          <a:xfrm flipV="1">
            <a:off x="708660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64" name="AutoShape 33"/>
          <p:cNvSpPr>
            <a:spLocks noChangeArrowheads="1"/>
          </p:cNvSpPr>
          <p:nvPr/>
        </p:nvSpPr>
        <p:spPr bwMode="auto">
          <a:xfrm>
            <a:off x="6400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65" name="AutoShape 34"/>
          <p:cNvCxnSpPr>
            <a:cxnSpLocks noChangeShapeType="1"/>
            <a:stCxn id="65539" idx="3"/>
            <a:endCxn id="65563" idx="3"/>
          </p:cNvCxnSpPr>
          <p:nvPr/>
        </p:nvCxnSpPr>
        <p:spPr bwMode="auto">
          <a:xfrm>
            <a:off x="5113338" y="2479675"/>
            <a:ext cx="22002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35"/>
          <p:cNvCxnSpPr>
            <a:cxnSpLocks noChangeShapeType="1"/>
            <a:stCxn id="65564" idx="0"/>
            <a:endCxn id="65563" idx="0"/>
          </p:cNvCxnSpPr>
          <p:nvPr/>
        </p:nvCxnSpPr>
        <p:spPr bwMode="auto">
          <a:xfrm flipV="1">
            <a:off x="6629400" y="3900488"/>
            <a:ext cx="68421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36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15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37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6873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9" name="Text Box 38"/>
          <p:cNvSpPr txBox="1">
            <a:spLocks noChangeArrowheads="1"/>
          </p:cNvSpPr>
          <p:nvPr/>
        </p:nvSpPr>
        <p:spPr bwMode="auto">
          <a:xfrm>
            <a:off x="64770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5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0" name="Text Box 39"/>
          <p:cNvSpPr txBox="1">
            <a:spLocks noChangeArrowheads="1"/>
          </p:cNvSpPr>
          <p:nvPr/>
        </p:nvSpPr>
        <p:spPr bwMode="auto">
          <a:xfrm>
            <a:off x="7696200" y="342265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≤ 5</a:t>
            </a:r>
          </a:p>
        </p:txBody>
      </p:sp>
      <p:grpSp>
        <p:nvGrpSpPr>
          <p:cNvPr id="65571" name="Group 40"/>
          <p:cNvGrpSpPr>
            <a:grpSpLocks/>
          </p:cNvGrpSpPr>
          <p:nvPr/>
        </p:nvGrpSpPr>
        <p:grpSpPr bwMode="auto">
          <a:xfrm>
            <a:off x="7239000" y="5105400"/>
            <a:ext cx="152400" cy="152400"/>
            <a:chOff x="3600" y="2880"/>
            <a:chExt cx="96" cy="96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2" name="Group 43"/>
          <p:cNvGrpSpPr>
            <a:grpSpLocks/>
          </p:cNvGrpSpPr>
          <p:nvPr/>
        </p:nvGrpSpPr>
        <p:grpSpPr bwMode="auto">
          <a:xfrm>
            <a:off x="7924800" y="5105400"/>
            <a:ext cx="152400" cy="152400"/>
            <a:chOff x="3600" y="2880"/>
            <a:chExt cx="96" cy="96"/>
          </a:xfrm>
        </p:grpSpPr>
        <p:sp>
          <p:nvSpPr>
            <p:cNvPr id="65575" name="Line 4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Line 4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3" name="Text Box 46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4" name="Textfeld 1"/>
          <p:cNvSpPr txBox="1">
            <a:spLocks noChangeArrowheads="1"/>
          </p:cNvSpPr>
          <p:nvPr/>
        </p:nvSpPr>
        <p:spPr bwMode="auto">
          <a:xfrm>
            <a:off x="519112" y="5805264"/>
            <a:ext cx="83013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ea typeface="MS PGothic" charset="-128"/>
              </a:rPr>
              <a:t>MINIMAX(</a:t>
            </a:r>
            <a:r>
              <a:rPr lang="de-DE" altLang="en-US" sz="1800" i="0" dirty="0" err="1">
                <a:ea typeface="MS PGothic" charset="-128"/>
              </a:rPr>
              <a:t>root</a:t>
            </a:r>
            <a:r>
              <a:rPr lang="de-DE" altLang="en-US" sz="1800" i="0" dirty="0">
                <a:ea typeface="MS PGothic" charset="-128"/>
              </a:rPr>
              <a:t>) 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(min(6,12,8),min(2,a,b),min(5,b,d))</a:t>
            </a:r>
            <a:br>
              <a:rPr lang="de-DE" altLang="en-US" sz="1800" i="0" dirty="0">
                <a:ea typeface="MS PGothic" charset="-128"/>
              </a:rPr>
            </a:br>
            <a:r>
              <a:rPr lang="de-DE" altLang="en-US" sz="1800" i="0" dirty="0">
                <a:ea typeface="MS PGothic" charset="-128"/>
              </a:rPr>
              <a:t> 	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(6,z,y)      wobei </a:t>
            </a:r>
            <a:r>
              <a:rPr lang="de-DE" altLang="en-US" sz="1800" i="0" dirty="0" err="1">
                <a:ea typeface="MS PGothic" charset="-128"/>
              </a:rPr>
              <a:t>z</a:t>
            </a:r>
            <a:r>
              <a:rPr lang="de-DE" altLang="en-US" sz="1800" i="0" dirty="0">
                <a:ea typeface="MS PGothic" charset="-128"/>
              </a:rPr>
              <a:t>=min(2,a,b)≤ 2   und  </a:t>
            </a:r>
            <a:r>
              <a:rPr lang="de-DE" altLang="en-US" sz="1800" i="0" dirty="0" err="1">
                <a:ea typeface="MS PGothic" charset="-128"/>
              </a:rPr>
              <a:t>y</a:t>
            </a:r>
            <a:r>
              <a:rPr lang="de-DE" altLang="en-US" sz="1800" i="0" dirty="0">
                <a:ea typeface="MS PGothic" charset="-128"/>
              </a:rPr>
              <a:t>=min(5,b,d) ≤ 5</a:t>
            </a:r>
          </a:p>
          <a:p>
            <a:r>
              <a:rPr lang="de-DE" altLang="en-US" sz="1800" i="0" dirty="0">
                <a:ea typeface="MS PGothic" charset="-128"/>
              </a:rPr>
              <a:t>		=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51F6F-3E50-5343-851F-2D09829AA24A}"/>
              </a:ext>
            </a:extLst>
          </p:cNvPr>
          <p:cNvSpPr txBox="1"/>
          <p:nvPr/>
        </p:nvSpPr>
        <p:spPr>
          <a:xfrm>
            <a:off x="6228184" y="198884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0D6FA4-48C1-D544-90A2-8FAE55E081A8}"/>
              </a:ext>
            </a:extLst>
          </p:cNvPr>
          <p:cNvSpPr txBox="1"/>
          <p:nvPr/>
        </p:nvSpPr>
        <p:spPr>
          <a:xfrm>
            <a:off x="8340763" y="33972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1735FF"/>
                </a:solidFill>
              </a:rPr>
              <a:t>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1CF9FC-165C-CD4A-BE87-A829C29C2382}"/>
              </a:ext>
            </a:extLst>
          </p:cNvPr>
          <p:cNvSpPr txBox="1"/>
          <p:nvPr/>
        </p:nvSpPr>
        <p:spPr>
          <a:xfrm>
            <a:off x="6795743" y="5373171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&gt; 𝛼?</a:t>
            </a:r>
          </a:p>
        </p:txBody>
      </p:sp>
    </p:spTree>
    <p:extLst>
      <p:ext uri="{BB962C8B-B14F-4D97-AF65-F5344CB8AC3E}">
        <p14:creationId xmlns:p14="http://schemas.microsoft.com/office/powerpoint/2010/main" val="215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>
                <a:ea typeface="ＭＳ Ｐゴシック" charset="-128"/>
                <a:sym typeface="Symbol" charset="2"/>
              </a:rPr>
              <a:t>𝛼-𝛽</a:t>
            </a:r>
            <a:r>
              <a:rPr lang="de-DE" altLang="en-US">
                <a:ea typeface="ＭＳ Ｐゴシック" charset="-128"/>
              </a:rPr>
              <a:t>-Pruning: Algorithmus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090195"/>
          </a:xfrm>
        </p:spPr>
        <p:txBody>
          <a:bodyPr/>
          <a:lstStyle/>
          <a:p>
            <a:pPr eaLnBrk="1" hangingPunct="1"/>
            <a:r>
              <a:rPr lang="de-DE" altLang="en-US" sz="2400" dirty="0">
                <a:ea typeface="ＭＳ Ｐゴシック" charset="-128"/>
              </a:rPr>
              <a:t>Weil Minimax Tiefensuche betreibt, betrachten wir die Knoten auf einem gegebene Pfad im Baum</a:t>
            </a:r>
          </a:p>
          <a:p>
            <a:pPr eaLnBrk="1" hangingPunct="1"/>
            <a:r>
              <a:rPr lang="de-DE" altLang="en-US" sz="2400" dirty="0">
                <a:ea typeface="ＭＳ Ｐゴシック" charset="-128"/>
              </a:rPr>
              <a:t>Für jeden Pfad, speichern wir:</a:t>
            </a:r>
          </a:p>
          <a:p>
            <a:pPr lvl="1" eaLnBrk="1" hangingPunct="1"/>
            <a:r>
              <a:rPr lang="de-DE" altLang="en-US" sz="2000" i="1" dirty="0">
                <a:ea typeface="ＭＳ Ｐゴシック" charset="-128"/>
                <a:sym typeface="Symbol" charset="2"/>
              </a:rPr>
              <a:t>𝛼</a:t>
            </a:r>
            <a:r>
              <a:rPr lang="de-DE" altLang="en-US" sz="2000" dirty="0">
                <a:ea typeface="ＭＳ Ｐゴシック" charset="-128"/>
              </a:rPr>
              <a:t> : Bewertung der bislang besten Wahl für MAX</a:t>
            </a:r>
          </a:p>
          <a:p>
            <a:pPr lvl="1" eaLnBrk="1" hangingPunct="1"/>
            <a:r>
              <a:rPr lang="de-DE" altLang="en-US" sz="2000" i="1" dirty="0">
                <a:ea typeface="ＭＳ Ｐゴシック" charset="-128"/>
                <a:sym typeface="Symbol" charset="2"/>
              </a:rPr>
              <a:t>𝛽</a:t>
            </a:r>
            <a:r>
              <a:rPr lang="de-DE" altLang="en-US" sz="2000" dirty="0">
                <a:ea typeface="ＭＳ Ｐゴシック" charset="-128"/>
              </a:rPr>
              <a:t> : Bewertung der bislang besten Wahl für MIN</a:t>
            </a:r>
          </a:p>
          <a:p>
            <a:pPr eaLnBrk="1" hangingPunct="1"/>
            <a:endParaRPr lang="de-DE" altLang="en-US" sz="2400" dirty="0">
              <a:ea typeface="ＭＳ Ｐゴシック" charset="-128"/>
            </a:endParaRPr>
          </a:p>
          <a:p>
            <a:pPr eaLnBrk="1" hangingPunct="1">
              <a:buFont typeface="Times" charset="0"/>
              <a:buNone/>
            </a:pPr>
            <a:endParaRPr lang="de-DE" altLang="en-US" sz="2400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6165304"/>
            <a:ext cx="3047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Von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mehreren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Forschern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um 1960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erfunden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.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02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Pfadbeschneidung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function </a:t>
            </a:r>
            <a:r>
              <a:rPr lang="en-US" sz="2400" cap="small" dirty="0">
                <a:solidFill>
                  <a:srgbClr val="1735FF"/>
                </a:solidFill>
              </a:rPr>
              <a:t>Alpha-Beta-Search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𝛼 := -∞ ; 𝛽 := ∞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2400" dirty="0"/>
              <a:t>if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cap="small" dirty="0">
                <a:solidFill>
                  <a:srgbClr val="1735FF"/>
                </a:solidFill>
              </a:rPr>
              <a:t>Terminal-Test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/>
              <a:t>) then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2400" dirty="0"/>
              <a:t>return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⊥</a:t>
            </a:r>
          </a:p>
          <a:p>
            <a:pPr marL="0" indent="0">
              <a:buNone/>
            </a:pPr>
            <a:r>
              <a:rPr lang="en-US" sz="2400" dirty="0"/>
              <a:t>   else</a:t>
            </a:r>
          </a:p>
          <a:p>
            <a:pPr marL="0" indent="0">
              <a:buNone/>
            </a:pPr>
            <a:r>
              <a:rPr lang="en-US" sz="2400" dirty="0"/>
              <a:t>     return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argmax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∈ ACTIONS(state)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v := 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</a:rPr>
              <a:t>Min-Value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</a:rPr>
              <a:t>Result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(state, a), 𝛼, 𝛽)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𝛼 := max(𝛼, v)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2C0A9D-CCC6-FB48-AB5D-B1E6360958EB}"/>
              </a:ext>
            </a:extLst>
          </p:cNvPr>
          <p:cNvSpPr/>
          <p:nvPr/>
        </p:nvSpPr>
        <p:spPr>
          <a:xfrm>
            <a:off x="2987824" y="6165304"/>
            <a:ext cx="3047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Von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mehreren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Forschern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um 1960 </a:t>
            </a:r>
            <a:r>
              <a:rPr lang="en-US" sz="1200" dirty="0" err="1">
                <a:solidFill>
                  <a:srgbClr val="1735FF"/>
                </a:solidFill>
                <a:latin typeface="+mn-lt"/>
              </a:rPr>
              <a:t>erfunden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.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90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016"/>
            <a:ext cx="5833951" cy="587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4624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1880" y="6021288"/>
            <a:ext cx="443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1735FF"/>
                </a:solidFill>
              </a:rPr>
              <a:t>Darstellung</a:t>
            </a:r>
            <a:r>
              <a:rPr lang="en-US" sz="1200" dirty="0">
                <a:solidFill>
                  <a:srgbClr val="1735FF"/>
                </a:solidFill>
              </a:rPr>
              <a:t> </a:t>
            </a:r>
            <a:r>
              <a:rPr lang="en-US" sz="1200" dirty="0" err="1">
                <a:solidFill>
                  <a:srgbClr val="1735FF"/>
                </a:solidFill>
              </a:rPr>
              <a:t>entnommen</a:t>
            </a:r>
            <a:r>
              <a:rPr lang="en-US" sz="1200" dirty="0">
                <a:solidFill>
                  <a:srgbClr val="1735FF"/>
                </a:solidFill>
              </a:rPr>
              <a:t> </a:t>
            </a:r>
            <a:r>
              <a:rPr lang="en-US" sz="1200" dirty="0" err="1">
                <a:solidFill>
                  <a:srgbClr val="1735FF"/>
                </a:solidFill>
              </a:rPr>
              <a:t>aus</a:t>
            </a:r>
            <a:r>
              <a:rPr lang="en-US" sz="1200" dirty="0">
                <a:solidFill>
                  <a:srgbClr val="1735FF"/>
                </a:solidFill>
              </a:rPr>
              <a:t>: </a:t>
            </a:r>
            <a:br>
              <a:rPr lang="en-US" sz="1200" dirty="0">
                <a:solidFill>
                  <a:srgbClr val="1735FF"/>
                </a:solidFill>
              </a:rPr>
            </a:br>
            <a:r>
              <a:rPr lang="en-US" sz="1200" dirty="0">
                <a:solidFill>
                  <a:srgbClr val="1735FF"/>
                </a:solidFill>
              </a:rPr>
              <a:t>Russell, St., </a:t>
            </a:r>
            <a:r>
              <a:rPr lang="en-US" sz="1200" dirty="0" err="1">
                <a:solidFill>
                  <a:srgbClr val="1735FF"/>
                </a:solidFill>
              </a:rPr>
              <a:t>Norvig</a:t>
            </a:r>
            <a:r>
              <a:rPr lang="en-US" sz="1200" dirty="0">
                <a:solidFill>
                  <a:srgbClr val="1735FF"/>
                </a:solidFill>
              </a:rPr>
              <a:t>, P., Artificial Intelligence: </a:t>
            </a:r>
            <a:br>
              <a:rPr lang="en-US" sz="1200" dirty="0">
                <a:solidFill>
                  <a:srgbClr val="1735FF"/>
                </a:solidFill>
              </a:rPr>
            </a:br>
            <a:r>
              <a:rPr lang="en-US" sz="1200" dirty="0">
                <a:solidFill>
                  <a:srgbClr val="1735FF"/>
                </a:solidFill>
              </a:rPr>
              <a:t>A Modern Approach, 3</a:t>
            </a:r>
            <a:r>
              <a:rPr lang="en-US" sz="1200" baseline="30000" dirty="0">
                <a:solidFill>
                  <a:srgbClr val="1735FF"/>
                </a:solidFill>
              </a:rPr>
              <a:t>rd</a:t>
            </a:r>
            <a:r>
              <a:rPr lang="en-US" sz="1200" dirty="0">
                <a:solidFill>
                  <a:srgbClr val="1735FF"/>
                </a:solidFill>
              </a:rPr>
              <a:t> Ed., </a:t>
            </a:r>
            <a:r>
              <a:rPr lang="en-US" sz="12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cap="small" dirty="0"/>
              <a:t>Max-Value </a:t>
            </a:r>
            <a:r>
              <a:rPr lang="en-US" dirty="0"/>
              <a:t>und </a:t>
            </a:r>
            <a:r>
              <a:rPr lang="en-US" cap="small" dirty="0"/>
              <a:t>Min-Value </a:t>
            </a:r>
            <a:r>
              <a:rPr lang="en-US" dirty="0" err="1"/>
              <a:t>mit</a:t>
            </a:r>
            <a:r>
              <a:rPr lang="en-US" dirty="0"/>
              <a:t> 𝛼-𝛽-Pruning</a:t>
            </a:r>
          </a:p>
        </p:txBody>
      </p:sp>
    </p:spTree>
    <p:extLst>
      <p:ext uri="{BB962C8B-B14F-4D97-AF65-F5344CB8AC3E}">
        <p14:creationId xmlns:p14="http://schemas.microsoft.com/office/powerpoint/2010/main" val="1194678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0648"/>
            <a:ext cx="4572000" cy="788987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18264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3756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3759" name="Gerade Verbindung mit Pfeil 2"/>
          <p:cNvCxnSpPr>
            <a:cxnSpLocks noChangeShapeType="1"/>
          </p:cNvCxnSpPr>
          <p:nvPr/>
        </p:nvCxnSpPr>
        <p:spPr bwMode="auto">
          <a:xfrm flipV="1">
            <a:off x="2209800" y="4005263"/>
            <a:ext cx="914400" cy="792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899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60202" y="6135077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2391" y="260648"/>
            <a:ext cx="3465513" cy="768350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ea typeface="ＭＳ Ｐゴシック" charset="-128"/>
              </a:rPr>
              <a:t>Typen</a:t>
            </a:r>
            <a:r>
              <a:rPr lang="en-US" altLang="en-US" sz="3200" dirty="0">
                <a:ea typeface="ＭＳ Ｐゴシック" charset="-128"/>
              </a:rPr>
              <a:t> von </a:t>
            </a:r>
            <a:r>
              <a:rPr lang="en-US" altLang="en-US" sz="3200" dirty="0" err="1">
                <a:ea typeface="ＭＳ Ｐゴシック" charset="-128"/>
              </a:rPr>
              <a:t>Spielen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476250"/>
            <a:ext cx="2371725" cy="2305050"/>
          </a:xfr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5388"/>
            <a:ext cx="1552575" cy="1552575"/>
          </a:xfrm>
        </p:spPr>
      </p:pic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838200" y="3213100"/>
          <a:ext cx="76200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Image" r:id="rId7" imgW="12673016" imgH="3580952" progId="Photoshop.Image.7">
                  <p:embed/>
                </p:oleObj>
              </mc:Choice>
              <mc:Fallback>
                <p:oleObj name="Image" r:id="rId7" imgW="12673016" imgH="358095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13100"/>
                        <a:ext cx="76200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659563" y="2997200"/>
            <a:ext cx="8651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3851275" y="2781300"/>
            <a:ext cx="11525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 flipV="1">
            <a:off x="1763713" y="2708275"/>
            <a:ext cx="1728787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5148263" y="2565400"/>
            <a:ext cx="503237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1500" y="4725144"/>
            <a:ext cx="1512788" cy="27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1251"/>
            <a:ext cx="2224744" cy="148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437112"/>
            <a:ext cx="2593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Bridge, Poker, Scrabble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2900" y="3695143"/>
            <a:ext cx="160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Backgammon, </a:t>
            </a:r>
            <a:br>
              <a:rPr lang="en-US" dirty="0"/>
            </a:br>
            <a:r>
              <a:rPr lang="en-US" dirty="0"/>
              <a:t>Monopoly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7073" y="3713847"/>
            <a:ext cx="1840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Schach</a:t>
            </a:r>
            <a:r>
              <a:rPr lang="en-US" dirty="0"/>
              <a:t>, Dame,     </a:t>
            </a:r>
            <a:br>
              <a:rPr lang="en-US" dirty="0"/>
            </a:br>
            <a:r>
              <a:rPr lang="en-US" dirty="0"/>
              <a:t>Go, Othello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3731086"/>
            <a:ext cx="282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</a:t>
            </a:r>
            <a:r>
              <a:rPr lang="en-US" dirty="0" err="1"/>
              <a:t>Perfekte</a:t>
            </a:r>
            <a:r>
              <a:rPr lang="en-US" dirty="0"/>
              <a:t> Information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3266" y="5458071"/>
            <a:ext cx="16930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Information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6216" y="3230887"/>
            <a:ext cx="1673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deterministisch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3245703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zufällig</a:t>
            </a:r>
            <a:r>
              <a:rPr lang="en-US" dirty="0"/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7073" y="4483278"/>
            <a:ext cx="10486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Wumpus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" y="4489614"/>
            <a:ext cx="2320862" cy="2247572"/>
          </a:xfrm>
          <a:prstGeom prst="rect">
            <a:avLst/>
          </a:prstGeom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 flipH="1">
            <a:off x="2963830" y="4889746"/>
            <a:ext cx="986678" cy="5991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0053" y="4506272"/>
            <a:ext cx="2027930" cy="100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63828" y="4204832"/>
            <a:ext cx="195233" cy="1007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32" y="26064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3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1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 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5807" name="Gerade Verbindung mit Pfeil 2"/>
          <p:cNvCxnSpPr>
            <a:cxnSpLocks noChangeShapeType="1"/>
          </p:cNvCxnSpPr>
          <p:nvPr/>
        </p:nvCxnSpPr>
        <p:spPr bwMode="auto">
          <a:xfrm flipV="1">
            <a:off x="3009900" y="4076700"/>
            <a:ext cx="533400" cy="911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935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6024" y="27396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99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 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785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cxnSp>
        <p:nvCxnSpPr>
          <p:cNvPr id="77855" name="Gerade Verbindung mit Pfeil 2"/>
          <p:cNvCxnSpPr>
            <a:cxnSpLocks noChangeShapeType="1"/>
          </p:cNvCxnSpPr>
          <p:nvPr/>
        </p:nvCxnSpPr>
        <p:spPr bwMode="auto">
          <a:xfrm flipH="1" flipV="1">
            <a:off x="3851275" y="4097338"/>
            <a:ext cx="149225" cy="9667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1517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6064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79899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7990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79903" name="Gerade Verbindung mit Pfeil 35"/>
          <p:cNvCxnSpPr>
            <a:cxnSpLocks noChangeShapeType="1"/>
            <a:endCxn id="79902" idx="2"/>
          </p:cNvCxnSpPr>
          <p:nvPr/>
        </p:nvCxnSpPr>
        <p:spPr bwMode="auto">
          <a:xfrm flipV="1">
            <a:off x="3906838" y="2544168"/>
            <a:ext cx="346553" cy="78640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46697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6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8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9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0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1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2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3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4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1946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81947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8194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195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1951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8627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399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27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3997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-∞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3999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0962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3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604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6045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6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6047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86851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1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9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8090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809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88093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88097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88101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2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8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88099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0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4324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9013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9013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-∞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5</a:t>
            </a:r>
          </a:p>
        </p:txBody>
      </p:sp>
      <p:sp>
        <p:nvSpPr>
          <p:cNvPr id="9014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cxnSp>
        <p:nvCxnSpPr>
          <p:cNvPr id="90141" name="Gerade Verbindung mit Pfeil 35"/>
          <p:cNvCxnSpPr>
            <a:cxnSpLocks noChangeShapeType="1"/>
          </p:cNvCxnSpPr>
          <p:nvPr/>
        </p:nvCxnSpPr>
        <p:spPr bwMode="auto">
          <a:xfrm flipH="1" flipV="1">
            <a:off x="4797425" y="2620963"/>
            <a:ext cx="117475" cy="538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= 5</a:t>
            </a:r>
          </a:p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= +∞</a:t>
            </a:r>
          </a:p>
        </p:txBody>
      </p:sp>
      <p:sp>
        <p:nvSpPr>
          <p:cNvPr id="90143" name="Text Box 37"/>
          <p:cNvSpPr txBox="1">
            <a:spLocks noChangeArrowheads="1"/>
          </p:cNvSpPr>
          <p:nvPr/>
        </p:nvSpPr>
        <p:spPr bwMode="auto">
          <a:xfrm>
            <a:off x="971550" y="20097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90144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90149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145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90147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56845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r>
              <a:rPr lang="en-US" altLang="en-US" dirty="0">
                <a:ea typeface="ＭＳ Ｐゴシック" charset="-128"/>
              </a:rPr>
              <a:t>: </a:t>
            </a:r>
            <a:r>
              <a:rPr lang="en-US" altLang="en-US" dirty="0" err="1">
                <a:ea typeface="ＭＳ Ｐゴシック" charset="-128"/>
              </a:rPr>
              <a:t>Eigenschaften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Pruning hat </a:t>
            </a:r>
            <a:r>
              <a:rPr lang="en-US" altLang="en-US" sz="2400" dirty="0" err="1">
                <a:ea typeface="ＭＳ Ｐゴシック" charset="-128"/>
              </a:rPr>
              <a:t>keinen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Einfluss</a:t>
            </a:r>
            <a:r>
              <a:rPr lang="en-US" altLang="en-US" sz="2400" dirty="0">
                <a:ea typeface="ＭＳ Ｐゴシック" charset="-128"/>
              </a:rPr>
              <a:t> auf das </a:t>
            </a:r>
            <a:r>
              <a:rPr lang="en-US" altLang="en-US" sz="2400" dirty="0" err="1">
                <a:ea typeface="ＭＳ Ｐゴシック" charset="-128"/>
              </a:rPr>
              <a:t>Endergebnis</a:t>
            </a:r>
            <a:r>
              <a:rPr lang="en-US" altLang="en-US" sz="2400" dirty="0">
                <a:ea typeface="ＭＳ Ｐゴシック" charset="-128"/>
              </a:rPr>
              <a:t>!!!</a:t>
            </a:r>
          </a:p>
          <a:p>
            <a:r>
              <a:rPr lang="en-US" altLang="en-US" sz="2400" dirty="0" err="1">
                <a:ea typeface="ＭＳ Ｐゴシック" charset="-128"/>
              </a:rPr>
              <a:t>Eine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gute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Reihenfolge</a:t>
            </a:r>
            <a:r>
              <a:rPr lang="en-US" altLang="en-US" sz="2400" dirty="0">
                <a:ea typeface="ＭＳ Ｐゴシック" charset="-128"/>
              </a:rPr>
              <a:t> der </a:t>
            </a:r>
            <a:r>
              <a:rPr lang="en-US" altLang="en-US" sz="2400" dirty="0" err="1">
                <a:ea typeface="ＭＳ Ｐゴシック" charset="-128"/>
              </a:rPr>
              <a:t>Betrachtung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möglicher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Züge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erhöht</a:t>
            </a:r>
            <a:r>
              <a:rPr lang="en-US" altLang="en-US" sz="2400" dirty="0">
                <a:ea typeface="ＭＳ Ｐゴシック" charset="-128"/>
              </a:rPr>
              <a:t> die </a:t>
            </a:r>
            <a:r>
              <a:rPr lang="en-US" altLang="en-US" sz="2400" dirty="0" err="1">
                <a:ea typeface="ＭＳ Ｐゴシック" charset="-128"/>
              </a:rPr>
              <a:t>Effektivität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vom</a:t>
            </a:r>
            <a:r>
              <a:rPr lang="en-US" altLang="en-US" sz="2400" dirty="0">
                <a:ea typeface="ＭＳ Ｐゴシック" charset="-128"/>
              </a:rPr>
              <a:t> Pruning</a:t>
            </a:r>
          </a:p>
          <a:p>
            <a:r>
              <a:rPr lang="en-US" altLang="en-US" sz="2400" dirty="0" err="1">
                <a:ea typeface="ＭＳ Ｐゴシック" charset="-128"/>
              </a:rPr>
              <a:t>Mit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i="1" dirty="0" err="1">
                <a:ea typeface="ＭＳ Ｐゴシック" charset="-128"/>
              </a:rPr>
              <a:t>perfekter</a:t>
            </a:r>
            <a:r>
              <a:rPr lang="en-US" altLang="en-US" sz="2400" i="1" dirty="0">
                <a:ea typeface="ＭＳ Ｐゴシック" charset="-128"/>
              </a:rPr>
              <a:t> </a:t>
            </a:r>
            <a:r>
              <a:rPr lang="en-US" altLang="en-US" sz="2400" i="1" dirty="0" err="1">
                <a:ea typeface="ＭＳ Ｐゴシック" charset="-128"/>
              </a:rPr>
              <a:t>Ordnung</a:t>
            </a:r>
            <a:r>
              <a:rPr lang="en-US" altLang="en-US" sz="2400" i="1" dirty="0">
                <a:ea typeface="ＭＳ Ｐゴシック" charset="-128"/>
              </a:rPr>
              <a:t>, </a:t>
            </a:r>
            <a:r>
              <a:rPr lang="en-US" altLang="en-US" sz="2400" dirty="0" err="1">
                <a:ea typeface="ＭＳ Ｐゴシック" charset="-128"/>
              </a:rPr>
              <a:t>Zeitkomplexität</a:t>
            </a:r>
            <a:r>
              <a:rPr lang="en-US" altLang="en-US" sz="2400" dirty="0">
                <a:ea typeface="ＭＳ Ｐゴシック" charset="-128"/>
              </a:rPr>
              <a:t> = O(</a:t>
            </a:r>
            <a:r>
              <a:rPr lang="en-US" altLang="en-US" sz="2400" dirty="0" err="1">
                <a:ea typeface="ＭＳ Ｐゴシック" charset="-128"/>
              </a:rPr>
              <a:t>b</a:t>
            </a:r>
            <a:r>
              <a:rPr lang="en-US" altLang="en-US" sz="2400" baseline="30000" dirty="0" err="1">
                <a:ea typeface="ＭＳ Ｐゴシック" charset="-128"/>
              </a:rPr>
              <a:t>m</a:t>
            </a:r>
            <a:r>
              <a:rPr lang="en-US" altLang="en-US" sz="2400" baseline="30000" dirty="0">
                <a:ea typeface="ＭＳ Ｐゴシック" charset="-128"/>
              </a:rPr>
              <a:t>/2</a:t>
            </a:r>
            <a:r>
              <a:rPr lang="en-US" altLang="en-US" sz="24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dirty="0" err="1">
                <a:ea typeface="ＭＳ Ｐゴシック" charset="-128"/>
              </a:rPr>
              <a:t>Verdopplung</a:t>
            </a:r>
            <a:r>
              <a:rPr lang="en-US" altLang="en-US" sz="2000" dirty="0">
                <a:ea typeface="ＭＳ Ｐゴシック" charset="-128"/>
              </a:rPr>
              <a:t> der </a:t>
            </a:r>
            <a:r>
              <a:rPr lang="en-US" altLang="en-US" sz="2000" dirty="0" err="1">
                <a:ea typeface="ＭＳ Ｐゴシック" charset="-128"/>
              </a:rPr>
              <a:t>Suchtiefe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>
                <a:ea typeface="ＭＳ Ｐゴシック" charset="-128"/>
              </a:rPr>
              <a:t>Gute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Heuristik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zur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Ordnung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nötig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>
                <a:ea typeface="ＭＳ Ｐゴシック" charset="-128"/>
              </a:rPr>
              <a:t>Tiefe</a:t>
            </a:r>
            <a:r>
              <a:rPr lang="en-US" altLang="en-US" sz="2000" dirty="0">
                <a:ea typeface="ＭＳ Ｐゴシック" charset="-128"/>
              </a:rPr>
              <a:t> 8 </a:t>
            </a:r>
            <a:r>
              <a:rPr lang="en-US" altLang="en-US" sz="2000" dirty="0" err="1">
                <a:ea typeface="ＭＳ Ｐゴシック" charset="-128"/>
              </a:rPr>
              <a:t>erreichbar</a:t>
            </a:r>
            <a:r>
              <a:rPr lang="en-US" altLang="en-US" sz="2000" dirty="0">
                <a:ea typeface="ＭＳ Ｐゴシック" charset="-128"/>
              </a:rPr>
              <a:t> =&gt; </a:t>
            </a:r>
            <a:r>
              <a:rPr lang="en-US" altLang="en-US" sz="2000" dirty="0" err="1">
                <a:ea typeface="ＭＳ Ｐゴシック" charset="-128"/>
              </a:rPr>
              <a:t>guter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Schachspieler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2. </a:t>
            </a:r>
            <a:r>
              <a:rPr lang="en-US" altLang="en-US" sz="2800" dirty="0" err="1">
                <a:ea typeface="ＭＳ Ｐゴシック" charset="-128"/>
              </a:rPr>
              <a:t>Zugbewertung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ohne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erschöpfende</a:t>
            </a:r>
            <a:r>
              <a:rPr lang="en-US" altLang="en-US" sz="2800" dirty="0">
                <a:ea typeface="ＭＳ Ｐゴシック" charset="-128"/>
              </a:rPr>
              <a:t> </a:t>
            </a:r>
            <a:r>
              <a:rPr lang="en-US" altLang="en-US" sz="2800" dirty="0" err="1">
                <a:ea typeface="ＭＳ Ｐゴシック" charset="-128"/>
              </a:rPr>
              <a:t>Suche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Der Minimax-</a:t>
            </a:r>
            <a:r>
              <a:rPr lang="en-US" altLang="en-US" sz="2000" dirty="0" err="1">
                <a:ea typeface="ＭＳ Ｐゴシック" charset="-128"/>
              </a:rPr>
              <a:t>Algorithmus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generiert</a:t>
            </a:r>
            <a:r>
              <a:rPr lang="en-US" altLang="en-US" sz="2000" dirty="0">
                <a:ea typeface="ＭＳ Ｐゴシック" charset="-128"/>
              </a:rPr>
              <a:t> den </a:t>
            </a:r>
            <a:r>
              <a:rPr lang="en-US" altLang="en-US" sz="2000" dirty="0" err="1">
                <a:ea typeface="ＭＳ Ｐゴシック" charset="-128"/>
              </a:rPr>
              <a:t>vollständigen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Spielsuchraum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en-US" altLang="en-US" sz="2000" dirty="0" err="1">
                <a:ea typeface="ＭＳ Ｐゴシック" charset="-128"/>
              </a:rPr>
              <a:t>während</a:t>
            </a:r>
            <a:r>
              <a:rPr lang="en-US" altLang="en-US" sz="2000" dirty="0">
                <a:ea typeface="ＭＳ Ｐゴシック" charset="-128"/>
              </a:rPr>
              <a:t> der 𝛼-𝛽–</a:t>
            </a:r>
            <a:r>
              <a:rPr lang="en-US" altLang="en-US" sz="2000" dirty="0" err="1">
                <a:ea typeface="ＭＳ Ｐゴシック" charset="-128"/>
              </a:rPr>
              <a:t>Algorithmus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große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Teile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davon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abschneidet</a:t>
            </a:r>
            <a:r>
              <a:rPr lang="en-US" altLang="en-US" sz="2000" dirty="0">
                <a:ea typeface="ＭＳ Ｐゴシック" charset="-128"/>
              </a:rPr>
              <a:t> (</a:t>
            </a:r>
            <a:r>
              <a:rPr lang="en-US" altLang="en-US" sz="2000" dirty="0" err="1">
                <a:ea typeface="ＭＳ Ｐゴシック" charset="-128"/>
              </a:rPr>
              <a:t>ohne</a:t>
            </a:r>
            <a:r>
              <a:rPr lang="en-US" altLang="en-US" sz="2000" dirty="0">
                <a:ea typeface="ＭＳ Ｐゴシック" charset="-128"/>
              </a:rPr>
              <a:t> die </a:t>
            </a:r>
            <a:r>
              <a:rPr lang="en-US" altLang="en-US" sz="2000" dirty="0" err="1">
                <a:ea typeface="ＭＳ Ｐゴシック" charset="-128"/>
              </a:rPr>
              <a:t>beste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Lösung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zu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verlieren</a:t>
            </a:r>
            <a:r>
              <a:rPr lang="en-US" altLang="en-US" sz="2000" dirty="0">
                <a:ea typeface="ＭＳ Ｐゴシック" charset="-128"/>
              </a:rPr>
              <a:t>) 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Trotzdem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Vollständige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Suche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meist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zu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aufwendig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Idee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Propagierung</a:t>
            </a:r>
            <a:r>
              <a:rPr lang="en-US" altLang="en-US" sz="2000" dirty="0">
                <a:ea typeface="ＭＳ Ｐゴシック" charset="-128"/>
              </a:rPr>
              <a:t> von </a:t>
            </a:r>
            <a:r>
              <a:rPr lang="en-US" altLang="en-US" sz="2000" dirty="0" err="1">
                <a:ea typeface="ＭＳ Ｐゴシック" charset="-128"/>
              </a:rPr>
              <a:t>unten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nach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oben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Anwendung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einer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Bewertungsfunktion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ersetzen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>
                <a:ea typeface="ＭＳ Ｐゴシック" charset="-128"/>
              </a:rPr>
              <a:t>Bewertungsfunktion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Evaluiert</a:t>
            </a:r>
            <a:r>
              <a:rPr lang="en-US" altLang="en-US" sz="2000" dirty="0">
                <a:ea typeface="ＭＳ Ｐゴシック" charset="-128"/>
              </a:rPr>
              <a:t> den Wert von </a:t>
            </a:r>
            <a:r>
              <a:rPr lang="en-US" altLang="en-US" sz="2000" dirty="0" err="1">
                <a:ea typeface="ＭＳ Ｐゴシック" charset="-128"/>
              </a:rPr>
              <a:t>Zuständen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ea typeface="ＭＳ Ｐゴシック" charset="-128"/>
              </a:rPr>
              <a:t>Heuristiken</a:t>
            </a:r>
            <a:r>
              <a:rPr lang="en-US" altLang="en-US" sz="2000" dirty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und </a:t>
            </a:r>
            <a:r>
              <a:rPr lang="en-US" altLang="en-US" sz="2000" dirty="0" err="1">
                <a:ea typeface="ＭＳ Ｐゴシック" charset="-128"/>
              </a:rPr>
              <a:t>beschneidet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dadurch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auch</a:t>
            </a:r>
            <a:r>
              <a:rPr lang="en-US" altLang="en-US" sz="2000" dirty="0">
                <a:ea typeface="ＭＳ Ｐゴシック" charset="-128"/>
              </a:rPr>
              <a:t> den </a:t>
            </a:r>
            <a:r>
              <a:rPr lang="en-US" altLang="en-US" sz="2000" dirty="0" err="1">
                <a:ea typeface="ＭＳ Ｐゴシック" charset="-128"/>
              </a:rPr>
              <a:t>Suchraum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ea typeface="ＭＳ Ｐゴシック" charset="-128"/>
              </a:rPr>
              <a:t>New MINIMAX: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CUTOFF-TEST: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Ersetzt</a:t>
            </a:r>
            <a:r>
              <a:rPr lang="en-US" altLang="en-US" sz="1800" dirty="0">
                <a:ea typeface="ＭＳ Ｐゴシック" charset="-128"/>
              </a:rPr>
              <a:t> die </a:t>
            </a:r>
            <a:r>
              <a:rPr lang="en-US" altLang="en-US" sz="1800" dirty="0" err="1">
                <a:ea typeface="ＭＳ Ｐゴシック" charset="-128"/>
              </a:rPr>
              <a:t>Terminierungsbedingung</a:t>
            </a:r>
            <a:r>
              <a:rPr lang="en-US" altLang="en-US" sz="1800" dirty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EVAL: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Bewertungsfunktion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als</a:t>
            </a:r>
            <a:r>
              <a:rPr lang="en-US" altLang="en-US" sz="1800" dirty="0">
                <a:ea typeface="ＭＳ Ｐゴシック" charset="-128"/>
              </a:rPr>
              <a:t> Ersatz </a:t>
            </a:r>
            <a:r>
              <a:rPr lang="en-US" altLang="en-US" sz="1800" dirty="0" err="1">
                <a:ea typeface="ＭＳ Ｐゴシック" charset="-128"/>
              </a:rPr>
              <a:t>für</a:t>
            </a:r>
            <a:r>
              <a:rPr lang="en-US" altLang="en-US" sz="1800" dirty="0">
                <a:ea typeface="ＭＳ Ｐゴシック" charset="-128"/>
              </a:rPr>
              <a:t> die </a:t>
            </a:r>
            <a:r>
              <a:rPr lang="en-US" altLang="en-US" sz="1800" dirty="0" err="1">
                <a:ea typeface="ＭＳ Ｐゴシック" charset="-128"/>
              </a:rPr>
              <a:t>Nützlichkeitsfunktion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Spiel </a:t>
            </a:r>
            <a:r>
              <a:rPr lang="en-US" altLang="en-US" dirty="0" err="1">
                <a:ea typeface="ＭＳ Ｐゴシック" charset="-128"/>
              </a:rPr>
              <a:t>als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Suchproblem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z.B</a:t>
            </a:r>
            <a:r>
              <a:rPr lang="en-US" altLang="en-US" dirty="0">
                <a:ea typeface="ＭＳ Ｐゴシック" charset="-128"/>
              </a:rPr>
              <a:t>. Matt in </a:t>
            </a:r>
            <a:r>
              <a:rPr lang="en-US" altLang="en-US" dirty="0" err="1">
                <a:ea typeface="ＭＳ Ｐゴシック" charset="-128"/>
              </a:rPr>
              <a:t>drei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Zügen</a:t>
            </a:r>
            <a:r>
              <a:rPr lang="en-US" altLang="en-US" dirty="0">
                <a:ea typeface="ＭＳ Ｐゴシック" charset="-128"/>
              </a:rPr>
              <a:t>):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Anfangszustand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err="1">
                <a:ea typeface="ＭＳ Ｐゴシック" charset="-128"/>
              </a:rPr>
              <a:t>Brettposition</a:t>
            </a:r>
            <a:r>
              <a:rPr lang="en-US" altLang="en-US" dirty="0">
                <a:ea typeface="ＭＳ Ｐゴシック" charset="-128"/>
              </a:rPr>
              <a:t> und </a:t>
            </a:r>
            <a:r>
              <a:rPr lang="en-US" altLang="en-US" dirty="0" err="1">
                <a:ea typeface="ＭＳ Ｐゴシック" charset="-128"/>
              </a:rPr>
              <a:t>erster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Spieler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Operatoren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Züge</a:t>
            </a:r>
            <a:r>
              <a:rPr lang="en-US" altLang="en-US" dirty="0">
                <a:ea typeface="ＭＳ Ｐゴシック" charset="-128"/>
              </a:rPr>
              <a:t>): 	In </a:t>
            </a:r>
            <a:r>
              <a:rPr lang="en-US" altLang="en-US" dirty="0" err="1">
                <a:ea typeface="ＭＳ Ｐゴシック" charset="-128"/>
              </a:rPr>
              <a:t>Brettposition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legale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Züge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Endzustand</a:t>
            </a:r>
            <a:r>
              <a:rPr lang="en-US" altLang="en-US" dirty="0">
                <a:ea typeface="ＭＳ Ｐゴシック" charset="-128"/>
              </a:rPr>
              <a:t>: 		</a:t>
            </a:r>
            <a:r>
              <a:rPr lang="en-US" altLang="en-US" dirty="0" err="1">
                <a:ea typeface="ＭＳ Ｐゴシック" charset="-128"/>
              </a:rPr>
              <a:t>Bedingungen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Spielende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: 	Num. Wert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Ausgang</a:t>
            </a:r>
            <a:r>
              <a:rPr lang="en-US" altLang="en-US" dirty="0">
                <a:ea typeface="ＭＳ Ｐゴシック" charset="-128"/>
              </a:rPr>
              <a:t> des Spiels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-1, 0, 1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verloren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unentschieden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gewonnen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				 (Payoff- </a:t>
            </a:r>
            <a:r>
              <a:rPr lang="en-US" altLang="en-US" dirty="0" err="1">
                <a:ea typeface="ＭＳ Ｐゴシック" charset="-128"/>
              </a:rPr>
              <a:t>oder</a:t>
            </a:r>
            <a:r>
              <a:rPr lang="en-US" altLang="en-US" dirty="0">
                <a:ea typeface="ＭＳ Ｐゴシック" charset="-128"/>
              </a:rPr>
              <a:t> Utility-</a:t>
            </a:r>
            <a:r>
              <a:rPr lang="en-US" altLang="en-US" dirty="0" err="1">
                <a:ea typeface="ＭＳ Ｐゴシック" charset="-128"/>
              </a:rPr>
              <a:t>Funktion</a:t>
            </a:r>
            <a:r>
              <a:rPr lang="en-US" altLang="en-US" dirty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690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ea typeface="ＭＳ Ｐゴシック" charset="-128"/>
              </a:rPr>
              <a:t>Bewertungsfunktion: Beispiel</a:t>
            </a:r>
          </a:p>
        </p:txBody>
      </p:sp>
      <p:sp>
        <p:nvSpPr>
          <p:cNvPr id="96258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25962"/>
          </a:xfrm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Merkmalsberechnungen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z.B</a:t>
            </a:r>
            <a:r>
              <a:rPr lang="en-US" altLang="en-US" dirty="0">
                <a:ea typeface="ＭＳ Ｐゴシック" charset="-128"/>
              </a:rPr>
              <a:t>. </a:t>
            </a:r>
            <a:r>
              <a:rPr lang="en-US" altLang="en-US" dirty="0" err="1">
                <a:ea typeface="ＭＳ Ｐゴシック" charset="-128"/>
              </a:rPr>
              <a:t>Anzahl</a:t>
            </a:r>
            <a:r>
              <a:rPr lang="en-US" altLang="en-US" dirty="0">
                <a:ea typeface="ＭＳ Ｐゴシック" charset="-128"/>
              </a:rPr>
              <a:t> der </a:t>
            </a:r>
            <a:r>
              <a:rPr lang="en-US" altLang="en-US" dirty="0" err="1">
                <a:ea typeface="ＭＳ Ｐゴシック" charset="-128"/>
              </a:rPr>
              <a:t>Bauern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Türme</a:t>
            </a:r>
            <a:r>
              <a:rPr lang="en-US" altLang="en-US" dirty="0">
                <a:ea typeface="ＭＳ Ｐゴシック" charset="-128"/>
              </a:rPr>
              <a:t>, ...)</a:t>
            </a:r>
          </a:p>
          <a:p>
            <a:r>
              <a:rPr lang="en-US" altLang="en-US" dirty="0" err="1">
                <a:ea typeface="ＭＳ Ｐゴシック" charset="-128"/>
              </a:rPr>
              <a:t>Es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ergeben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sich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Kategorien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Gewinn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Verlust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Unentschieden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jede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Merkmalskombination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werden</a:t>
            </a:r>
            <a:r>
              <a:rPr lang="en-US" altLang="en-US" dirty="0">
                <a:ea typeface="ＭＳ Ｐゴシック" charset="-128"/>
              </a:rPr>
              <a:t> die </a:t>
            </a:r>
            <a:r>
              <a:rPr lang="en-US" altLang="en-US" dirty="0" err="1">
                <a:ea typeface="ＭＳ Ｐゴシック" charset="-128"/>
              </a:rPr>
              <a:t>Gewinnchancen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abgeschätzt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gelernt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 err="1">
                <a:ea typeface="ＭＳ Ｐゴシック" charset="-128"/>
              </a:rPr>
              <a:t>Beispiel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für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eine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Merkmalskombination</a:t>
            </a:r>
            <a:r>
              <a:rPr lang="en-US" altLang="en-US" dirty="0">
                <a:ea typeface="ＭＳ Ｐゴシック" charset="-128"/>
              </a:rPr>
              <a:t>: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72% </a:t>
            </a:r>
            <a:r>
              <a:rPr lang="en-US" altLang="en-US" dirty="0" err="1">
                <a:ea typeface="ＭＳ Ｐゴシック" charset="-128"/>
              </a:rPr>
              <a:t>Gewinn</a:t>
            </a:r>
            <a:r>
              <a:rPr lang="en-US" altLang="en-US" dirty="0">
                <a:ea typeface="ＭＳ Ｐゴシック" charset="-128"/>
              </a:rPr>
              <a:t> (+1), 20% </a:t>
            </a:r>
            <a:r>
              <a:rPr lang="en-US" altLang="en-US" dirty="0" err="1">
                <a:ea typeface="ＭＳ Ｐゴシック" charset="-128"/>
              </a:rPr>
              <a:t>Verlust</a:t>
            </a:r>
            <a:r>
              <a:rPr lang="en-US" altLang="en-US" dirty="0">
                <a:ea typeface="ＭＳ Ｐゴシック" charset="-128"/>
              </a:rPr>
              <a:t> (-1), 8% </a:t>
            </a:r>
            <a:r>
              <a:rPr lang="en-US" altLang="en-US" dirty="0" err="1">
                <a:ea typeface="ＭＳ Ｐゴシック" charset="-128"/>
              </a:rPr>
              <a:t>Unentschieden</a:t>
            </a:r>
            <a:r>
              <a:rPr lang="en-US" altLang="en-US" dirty="0">
                <a:ea typeface="ＭＳ Ｐゴシック" charset="-128"/>
              </a:rPr>
              <a:t> (0)</a:t>
            </a:r>
          </a:p>
          <a:p>
            <a:r>
              <a:rPr lang="en-US" altLang="en-US" dirty="0" err="1">
                <a:ea typeface="ＭＳ Ｐゴシック" charset="-128"/>
              </a:rPr>
              <a:t>Erwarteter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Nutzen</a:t>
            </a:r>
            <a:r>
              <a:rPr lang="en-US" altLang="en-US" dirty="0">
                <a:ea typeface="ＭＳ Ｐゴシック" charset="-128"/>
              </a:rPr>
              <a:t>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(0,72・(+</a:t>
            </a:r>
            <a:r>
              <a:rPr lang="en-US" altLang="en-US" dirty="0">
                <a:ea typeface="ＭＳ Ｐゴシック" charset="-128"/>
              </a:rPr>
              <a:t>1)) + (</a:t>
            </a:r>
            <a:r>
              <a:rPr lang="en-US" altLang="en-US">
                <a:ea typeface="ＭＳ Ｐゴシック" charset="-128"/>
              </a:rPr>
              <a:t>0,20・(-</a:t>
            </a:r>
            <a:r>
              <a:rPr lang="en-US" altLang="en-US" dirty="0">
                <a:ea typeface="ＭＳ Ｐゴシック" charset="-128"/>
              </a:rPr>
              <a:t>1)) + </a:t>
            </a:r>
            <a:r>
              <a:rPr lang="en-US" altLang="en-US">
                <a:ea typeface="ＭＳ Ｐゴシック" charset="-128"/>
              </a:rPr>
              <a:t>(0,08・0</a:t>
            </a:r>
            <a:r>
              <a:rPr lang="en-US" altLang="en-US" dirty="0">
                <a:ea typeface="ＭＳ Ｐゴシック" charset="-128"/>
              </a:rPr>
              <a:t>)= 0,52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31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ea typeface="ＭＳ Ｐゴシック" charset="-128"/>
              </a:rPr>
              <a:t>Bewertungsfunktion: 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653136"/>
            <a:ext cx="8534400" cy="1981200"/>
          </a:xfrm>
        </p:spPr>
        <p:txBody>
          <a:bodyPr/>
          <a:lstStyle/>
          <a:p>
            <a:pPr eaLnBrk="1" hangingPunct="1"/>
            <a:r>
              <a:rPr lang="en-US" altLang="en-US" sz="2000" b="1" dirty="0" err="1">
                <a:ea typeface="ＭＳ Ｐゴシック" charset="-128"/>
              </a:rPr>
              <a:t>Gewichtete</a:t>
            </a:r>
            <a:r>
              <a:rPr lang="en-US" altLang="en-US" sz="2000" b="1" dirty="0">
                <a:ea typeface="ＭＳ Ｐゴシック" charset="-128"/>
              </a:rPr>
              <a:t> </a:t>
            </a:r>
            <a:r>
              <a:rPr lang="en-US" altLang="en-US" sz="2000" b="1" dirty="0" err="1">
                <a:ea typeface="ＭＳ Ｐゴシック" charset="-128"/>
              </a:rPr>
              <a:t>Linearkombination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Kombination</a:t>
            </a:r>
            <a:r>
              <a:rPr lang="en-US" altLang="en-US" sz="2000" dirty="0">
                <a:ea typeface="ＭＳ Ｐゴシック" charset="-128"/>
              </a:rPr>
              <a:t> von </a:t>
            </a:r>
            <a:r>
              <a:rPr lang="en-US" altLang="en-US" sz="2000" dirty="0" err="1">
                <a:ea typeface="ＭＳ Ｐゴシック" charset="-128"/>
              </a:rPr>
              <a:t>mehreren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Heuristiken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dirty="0">
                <a:latin typeface="Bookman Old Style" charset="0"/>
                <a:ea typeface="ＭＳ Ｐゴシック" charset="-128"/>
              </a:rPr>
              <a:t> =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 +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 + … + </a:t>
            </a:r>
            <a:r>
              <a:rPr lang="en-US" altLang="en-US" sz="2000" i="1" dirty="0" err="1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 err="1">
                <a:latin typeface="Bookman Old Style" charset="0"/>
                <a:ea typeface="ＭＳ Ｐゴシック" charset="-128"/>
              </a:rPr>
              <a:t>n</a:t>
            </a:r>
            <a:r>
              <a:rPr lang="en-US" altLang="en-US" sz="2000" i="1" dirty="0" err="1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 err="1">
                <a:latin typeface="Bookman Old Style" charset="0"/>
                <a:ea typeface="ＭＳ Ｐゴシック" charset="-128"/>
              </a:rPr>
              <a:t>n</a:t>
            </a:r>
            <a:endParaRPr lang="en-US" altLang="en-US" sz="2000" i="1" baseline="-14000" dirty="0">
              <a:latin typeface="Bookman Old Style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 err="1">
                <a:ea typeface="ＭＳ Ｐゴシック" charset="-128"/>
              </a:rPr>
              <a:t>Beispiel</a:t>
            </a:r>
            <a:r>
              <a:rPr lang="en-US" altLang="en-US" sz="2000" dirty="0">
                <a:ea typeface="ＭＳ Ｐゴシック" charset="-128"/>
              </a:rPr>
              <a:t>: f</a:t>
            </a:r>
            <a:r>
              <a:rPr lang="en-US" altLang="en-US" sz="2000" baseline="-25000" dirty="0">
                <a:ea typeface="ＭＳ Ｐゴシック" charset="-128"/>
              </a:rPr>
              <a:t>1</a:t>
            </a:r>
            <a:r>
              <a:rPr lang="en-US" altLang="en-US" sz="2000" dirty="0">
                <a:ea typeface="ＭＳ Ｐゴシック" charset="-128"/>
              </a:rPr>
              <a:t>=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Bauern</a:t>
            </a:r>
            <a:r>
              <a:rPr lang="en-US" altLang="en-US" sz="2000" dirty="0">
                <a:ea typeface="ＭＳ Ｐゴシック" charset="-128"/>
              </a:rPr>
              <a:t>, f</a:t>
            </a:r>
            <a:r>
              <a:rPr lang="en-US" altLang="en-US" sz="2000" baseline="-25000" dirty="0">
                <a:ea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</a:rPr>
              <a:t> =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Türme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is-IS" altLang="en-US" sz="2000" dirty="0">
                <a:ea typeface="ＭＳ Ｐゴシック" charset="-128"/>
              </a:rPr>
              <a:t>…</a:t>
            </a:r>
            <a:br>
              <a:rPr lang="is-IS" altLang="en-US" sz="2000" dirty="0">
                <a:ea typeface="ＭＳ Ｐゴシック" charset="-128"/>
              </a:rPr>
            </a:br>
            <a:r>
              <a:rPr lang="is-IS" altLang="en-US" sz="2000" dirty="0">
                <a:ea typeface="ＭＳ Ｐゴシック" charset="-128"/>
              </a:rPr>
              <a:t>w</a:t>
            </a:r>
            <a:r>
              <a:rPr lang="is-IS" altLang="en-US" sz="2000" baseline="-25000" dirty="0">
                <a:ea typeface="ＭＳ Ｐゴシック" charset="-128"/>
              </a:rPr>
              <a:t>1</a:t>
            </a:r>
            <a:r>
              <a:rPr lang="is-IS" altLang="en-US" sz="2000" dirty="0">
                <a:ea typeface="ＭＳ Ｐゴシック" charset="-128"/>
              </a:rPr>
              <a:t> = Gewicht </a:t>
            </a:r>
            <a:r>
              <a:rPr lang="en-US" altLang="en-US" sz="2000" dirty="0">
                <a:ea typeface="ＭＳ Ｐゴシック" charset="-128"/>
              </a:rPr>
              <a:t>#</a:t>
            </a:r>
            <a:r>
              <a:rPr lang="en-US" altLang="en-US" sz="2000" dirty="0" err="1">
                <a:ea typeface="ＭＳ Ｐゴシック" charset="-128"/>
              </a:rPr>
              <a:t>Bauern</a:t>
            </a:r>
            <a:r>
              <a:rPr lang="en-US" altLang="en-US" sz="2000" dirty="0">
                <a:ea typeface="ＭＳ Ｐゴシック" charset="-128"/>
              </a:rPr>
              <a:t>, w</a:t>
            </a:r>
            <a:r>
              <a:rPr lang="en-US" altLang="en-US" sz="2000" baseline="-25000" dirty="0">
                <a:ea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</a:rPr>
              <a:t> = </a:t>
            </a:r>
            <a:r>
              <a:rPr lang="en-US" altLang="en-US" sz="2000" dirty="0" err="1">
                <a:ea typeface="ＭＳ Ｐゴシック" charset="-128"/>
              </a:rPr>
              <a:t>Gewicht</a:t>
            </a:r>
            <a:r>
              <a:rPr lang="en-US" altLang="en-US" sz="2000" dirty="0">
                <a:ea typeface="ＭＳ Ｐゴシック" charset="-128"/>
              </a:rPr>
              <a:t> #</a:t>
            </a:r>
            <a:r>
              <a:rPr lang="en-US" altLang="en-US" sz="2000" dirty="0" err="1">
                <a:ea typeface="ＭＳ Ｐゴシック" charset="-128"/>
              </a:rPr>
              <a:t>Türme</a:t>
            </a:r>
            <a:r>
              <a:rPr lang="en-US" altLang="en-US" sz="2000" dirty="0">
                <a:ea typeface="ＭＳ Ｐゴシック" charset="-128"/>
              </a:rPr>
              <a:t> 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(</a:t>
            </a:r>
            <a:r>
              <a:rPr lang="en-US" altLang="en-US" sz="2000" dirty="0" err="1">
                <a:ea typeface="ＭＳ Ｐゴシック" charset="-128"/>
              </a:rPr>
              <a:t>Gewichte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können</a:t>
            </a:r>
            <a:r>
              <a:rPr lang="en-US" altLang="en-US" sz="2000" dirty="0">
                <a:ea typeface="ＭＳ Ｐゴシック" charset="-128"/>
              </a:rPr>
              <a:t> von der </a:t>
            </a:r>
            <a:r>
              <a:rPr lang="en-US" altLang="en-US" sz="2000" dirty="0" err="1">
                <a:ea typeface="ＭＳ Ｐゴシック" charset="-128"/>
              </a:rPr>
              <a:t>Suchtiefe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abhängen</a:t>
            </a:r>
            <a:r>
              <a:rPr lang="en-US" altLang="en-US" sz="2000" dirty="0">
                <a:ea typeface="ＭＳ Ｐゴシック" charset="-128"/>
              </a:rPr>
              <a:t>)</a:t>
            </a:r>
            <a:endParaRPr lang="en-US" altLang="en-US" sz="2000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8153"/>
            <a:ext cx="5807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9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>
                <a:ea typeface="ＭＳ Ｐゴシック" charset="-128"/>
              </a:rPr>
              <a:t>Max-Value mit CUTOFF und EVAL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58100" cy="314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1844824"/>
            <a:ext cx="7858779" cy="508000"/>
            <a:chOff x="1043608" y="2272928"/>
            <a:chExt cx="7858779" cy="50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272928"/>
              <a:ext cx="6083300" cy="50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02187" y="2345814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CUTOFF: </a:t>
            </a:r>
            <a:r>
              <a:rPr lang="en-US" altLang="en-US" dirty="0" err="1">
                <a:ea typeface="ＭＳ Ｐゴシック" charset="-128"/>
              </a:rPr>
              <a:t>Brauchbarer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MinimaxCUTOFF</a:t>
            </a:r>
            <a:r>
              <a:rPr lang="en-US" dirty="0"/>
              <a:t> is </a:t>
            </a:r>
            <a:r>
              <a:rPr lang="en-US" dirty="0" err="1"/>
              <a:t>identisch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MinimaxVALUE</a:t>
            </a:r>
            <a:r>
              <a:rPr lang="en-US" dirty="0"/>
              <a:t> </a:t>
            </a:r>
            <a:r>
              <a:rPr lang="en-US" dirty="0" err="1"/>
              <a:t>außer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TERMINAL?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ersetzt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CUTOFF?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UTILITY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ersetzt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EVAL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Funktioniert</a:t>
            </a:r>
            <a:r>
              <a:rPr lang="en-US" dirty="0"/>
              <a:t> das in der Praxis?</a:t>
            </a:r>
          </a:p>
          <a:p>
            <a:pPr marL="0" indent="0">
              <a:buNone/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= 10</a:t>
            </a:r>
            <a:r>
              <a:rPr lang="en-US" baseline="30000" dirty="0"/>
              <a:t>6</a:t>
            </a:r>
            <a:r>
              <a:rPr lang="en-US" dirty="0"/>
              <a:t>, b = 35   </a:t>
            </a:r>
            <a:r>
              <a:rPr lang="en-US" dirty="0">
                <a:sym typeface="Wingdings"/>
              </a:rPr>
              <a:t> m = 4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4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	</a:t>
            </a:r>
            <a:r>
              <a:rPr lang="en-US" dirty="0" err="1">
                <a:sym typeface="Wingdings"/>
              </a:rPr>
              <a:t>Anfängerniveau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8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 	</a:t>
            </a:r>
            <a:r>
              <a:rPr lang="en-US" dirty="0" err="1">
                <a:sym typeface="Wingdings"/>
              </a:rPr>
              <a:t>meisterhaft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12 </a:t>
            </a:r>
            <a:r>
              <a:rPr lang="en-US" dirty="0" err="1">
                <a:sym typeface="Wingdings"/>
              </a:rPr>
              <a:t>Halbzüge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Vorausschau</a:t>
            </a:r>
            <a:r>
              <a:rPr lang="en-US" dirty="0">
                <a:sym typeface="Wingdings"/>
              </a:rPr>
              <a:t>:	</a:t>
            </a:r>
            <a:r>
              <a:rPr lang="de-DE" dirty="0">
                <a:sym typeface="Wingdings"/>
              </a:rPr>
              <a:t>großmeisterhaft </a:t>
            </a:r>
            <a:r>
              <a:rPr lang="en-US" dirty="0">
                <a:sym typeface="Wingdings"/>
              </a:rPr>
              <a:t>(</a:t>
            </a:r>
            <a:r>
              <a:rPr lang="de-DE" dirty="0">
                <a:sym typeface="Wingdings"/>
              </a:rPr>
              <a:t>~</a:t>
            </a:r>
            <a:r>
              <a:rPr lang="de-DE" dirty="0" err="1">
                <a:sym typeface="Wingdings"/>
              </a:rPr>
              <a:t>DeepBlue</a:t>
            </a:r>
            <a:r>
              <a:rPr lang="de-DE" dirty="0">
                <a:sym typeface="Wingdings"/>
              </a:rPr>
              <a:t>)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1738" y="2492896"/>
            <a:ext cx="3130742" cy="1754326"/>
          </a:xfrm>
          <a:prstGeom prst="rect">
            <a:avLst/>
          </a:prstGeom>
          <a:solidFill>
            <a:srgbClr val="92D05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0" dirty="0" err="1">
                <a:latin typeface="Tahoma" charset="0"/>
                <a:ea typeface="MS PGothic" charset="-128"/>
              </a:rPr>
              <a:t>Annahme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: 100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Sekunden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Rechenzeit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werden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pro Zug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verwendet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und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4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/s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bewerten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;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dann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6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/Zug 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durchrechnen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52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Meister </a:t>
            </a:r>
            <a:r>
              <a:rPr lang="en-US" dirty="0" err="1"/>
              <a:t>durch</a:t>
            </a:r>
            <a:r>
              <a:rPr lang="en-US" dirty="0"/>
              <a:t> Computer </a:t>
            </a:r>
            <a:r>
              <a:rPr lang="en-US" dirty="0" err="1"/>
              <a:t>geschlagen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Jahr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Dame:	1994</a:t>
            </a:r>
          </a:p>
          <a:p>
            <a:r>
              <a:rPr lang="en-US" dirty="0" err="1"/>
              <a:t>Schach</a:t>
            </a:r>
            <a:r>
              <a:rPr lang="en-US" dirty="0"/>
              <a:t>:	1997</a:t>
            </a:r>
          </a:p>
          <a:p>
            <a:r>
              <a:rPr lang="en-US" dirty="0"/>
              <a:t>Go:		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2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Bemerkung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Eingabe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Graphproblemen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erkannt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einen</a:t>
            </a:r>
            <a:r>
              <a:rPr lang="en-US" sz="2400" dirty="0"/>
              <a:t> </a:t>
            </a:r>
            <a:r>
              <a:rPr lang="en-US" sz="2400" dirty="0" err="1"/>
              <a:t>Graphen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 = |V| </a:t>
            </a:r>
            <a:r>
              <a:rPr lang="en-US" sz="2400" dirty="0"/>
              <a:t>und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 = |E|</a:t>
            </a:r>
            <a:r>
              <a:rPr lang="en-US" sz="2400" dirty="0"/>
              <a:t> gilt:</a:t>
            </a:r>
          </a:p>
          <a:p>
            <a:pPr lvl="1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Tiefensuche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∈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err="1">
                <a:solidFill>
                  <a:schemeClr val="hlink"/>
                </a:solidFill>
              </a:rPr>
              <a:t>T</a:t>
            </a:r>
            <a:r>
              <a:rPr lang="de-DE" sz="20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000" dirty="0">
                <a:solidFill>
                  <a:schemeClr val="hlink"/>
                </a:solidFill>
              </a:rPr>
              <a:t> ∈ O(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log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+ m) </a:t>
            </a:r>
            <a:r>
              <a:rPr lang="de-DE" sz="2000" dirty="0"/>
              <a:t>mit </a:t>
            </a:r>
            <a:r>
              <a:rPr lang="de-DE" sz="2000" dirty="0" err="1"/>
              <a:t>Fibonacci</a:t>
            </a:r>
            <a:r>
              <a:rPr lang="de-DE" sz="2000" dirty="0"/>
              <a:t>-Heaps</a:t>
            </a:r>
          </a:p>
          <a:p>
            <a:pPr lvl="1"/>
            <a:r>
              <a:rPr lang="de-DE" sz="2000" dirty="0"/>
              <a:t>Folgerung: Kürzeste-Wege-Optimierungsprobleme</a:t>
            </a:r>
            <a:br>
              <a:rPr lang="de-DE" sz="2000" dirty="0"/>
            </a:br>
            <a:r>
              <a:rPr lang="de-DE" sz="2000" dirty="0"/>
              <a:t>sind linear bzw. linear-logarithmisch lösbar </a:t>
            </a:r>
            <a:r>
              <a:rPr lang="de-DE" sz="2000"/>
              <a:t>(pseudolinear)</a:t>
            </a:r>
            <a:endParaRPr lang="de-DE" sz="2000" dirty="0"/>
          </a:p>
          <a:p>
            <a:r>
              <a:rPr lang="de-DE" sz="2400" dirty="0"/>
              <a:t>Bei Spielsuchverfahren (oder auch A*) können wir den Graphen nicht sinnvoll vorher "erzeugen" und als Eingabe verwenden</a:t>
            </a:r>
          </a:p>
          <a:p>
            <a:pPr lvl="1"/>
            <a:r>
              <a:rPr lang="de-DE" sz="2000" dirty="0"/>
              <a:t>Eingabe ist nur der Startknoten (Startzustand) plus Funktion zur Erzeugung von Knotennachfolgern (nächste Zustände)</a:t>
            </a:r>
          </a:p>
          <a:p>
            <a:pPr lvl="1"/>
            <a:r>
              <a:rPr lang="de-DE" sz="2000" dirty="0"/>
              <a:t>Wir haben Verzweigungen im </a:t>
            </a:r>
            <a:r>
              <a:rPr lang="de-DE" sz="2000" dirty="0" err="1"/>
              <a:t>Suchraum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/>
              <a:t>Probleme sind mit exponentiellem Aufwand lösbar</a:t>
            </a:r>
          </a:p>
          <a:p>
            <a:pPr lvl="1"/>
            <a:r>
              <a:rPr lang="de-DE" sz="2000" dirty="0"/>
              <a:t>Folgerung: Grenzen des Einsatzes von Computern erkennbar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4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Suchraumbeschneidung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Unser Problem: Bestimme besten Zug</a:t>
            </a:r>
          </a:p>
          <a:p>
            <a:r>
              <a:rPr lang="de-DE" dirty="0"/>
              <a:t>Entscheidung des Problems über Suche in einem Graphen mit der Idee, den…</a:t>
            </a:r>
          </a:p>
          <a:p>
            <a:r>
              <a:rPr lang="de-DE" dirty="0"/>
              <a:t>...</a:t>
            </a:r>
            <a:r>
              <a:rPr lang="de-DE" dirty="0" err="1"/>
              <a:t>Suchraum</a:t>
            </a:r>
            <a:r>
              <a:rPr lang="de-DE" dirty="0"/>
              <a:t> systematisch zu beschneiden…</a:t>
            </a:r>
          </a:p>
          <a:p>
            <a:r>
              <a:rPr lang="de-DE" dirty="0"/>
              <a:t>ohne die richtige Lösung zu verlieren</a:t>
            </a:r>
          </a:p>
          <a:p>
            <a:endParaRPr lang="de-DE" dirty="0"/>
          </a:p>
          <a:p>
            <a:r>
              <a:rPr lang="de-DE" dirty="0"/>
              <a:t>Später: </a:t>
            </a:r>
            <a:br>
              <a:rPr lang="de-DE" dirty="0"/>
            </a:br>
            <a:r>
              <a:rPr lang="de-DE" dirty="0"/>
              <a:t>Suchraumbeschneidung als Approximation</a:t>
            </a:r>
            <a:br>
              <a:rPr lang="de-DE" dirty="0"/>
            </a:br>
            <a:r>
              <a:rPr lang="de-DE" dirty="0"/>
              <a:t>aber mit praktikablem Laufzeitverhalten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Beispiel</a:t>
            </a:r>
            <a:r>
              <a:rPr lang="en-US" altLang="en-US" dirty="0">
                <a:ea typeface="ＭＳ Ｐゴシック" charset="-128"/>
              </a:rPr>
              <a:t>: Tic-Tac-Toe</a:t>
            </a:r>
          </a:p>
        </p:txBody>
      </p:sp>
      <p:pic>
        <p:nvPicPr>
          <p:cNvPr id="22530" name="Picture 3" descr="tic-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13333"/>
          <a:stretch>
            <a:fillRect/>
          </a:stretch>
        </p:blipFill>
        <p:spPr bwMode="auto">
          <a:xfrm>
            <a:off x="1066800" y="1340768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724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24E4B-62A3-3A4C-82FD-F146716FAE8D}"/>
              </a:ext>
            </a:extLst>
          </p:cNvPr>
          <p:cNvGrpSpPr/>
          <p:nvPr/>
        </p:nvGrpSpPr>
        <p:grpSpPr>
          <a:xfrm>
            <a:off x="4991100" y="3564753"/>
            <a:ext cx="1669132" cy="1448424"/>
            <a:chOff x="5364088" y="3335338"/>
            <a:chExt cx="5270606" cy="3546810"/>
          </a:xfrm>
        </p:grpSpPr>
        <p:sp>
          <p:nvSpPr>
            <p:cNvPr id="5" name="Text Box 164">
              <a:extLst>
                <a:ext uri="{FF2B5EF4-FFF2-40B4-BE49-F238E27FC236}">
                  <a16:creationId xmlns:a16="http://schemas.microsoft.com/office/drawing/2014/main" id="{43455E2D-2AC2-B24F-8244-C7D2B37E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3335338"/>
              <a:ext cx="2279301" cy="7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 dirty="0">
                  <a:ea typeface="MS PGothic" charset="-128"/>
                </a:rPr>
                <a:t>1 </a:t>
              </a:r>
              <a:r>
                <a:rPr lang="en-US" altLang="en-US" sz="1050" i="0" dirty="0" err="1">
                  <a:ea typeface="MS PGothic" charset="-128"/>
                </a:rPr>
                <a:t>Halbzug</a:t>
              </a:r>
              <a:endParaRPr lang="en-US" altLang="en-US" sz="1050" i="0" dirty="0">
                <a:ea typeface="MS PGothic" charset="-128"/>
              </a:endParaRPr>
            </a:p>
          </p:txBody>
        </p:sp>
        <p:sp>
          <p:nvSpPr>
            <p:cNvPr id="6" name="AutoShape 165">
              <a:extLst>
                <a:ext uri="{FF2B5EF4-FFF2-40B4-BE49-F238E27FC236}">
                  <a16:creationId xmlns:a16="http://schemas.microsoft.com/office/drawing/2014/main" id="{9C35AA42-5AF7-B14D-AF6D-5A2D94BA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445" y="3453149"/>
              <a:ext cx="609599" cy="3428999"/>
            </a:xfrm>
            <a:prstGeom prst="rightBrace">
              <a:avLst>
                <a:gd name="adj1" fmla="val 468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050" dirty="0">
                <a:ea typeface="MS PGothic" charset="-128"/>
              </a:endParaRPr>
            </a:p>
          </p:txBody>
        </p:sp>
        <p:sp>
          <p:nvSpPr>
            <p:cNvPr id="7" name="Text Box 166">
              <a:extLst>
                <a:ext uri="{FF2B5EF4-FFF2-40B4-BE49-F238E27FC236}">
                  <a16:creationId xmlns:a16="http://schemas.microsoft.com/office/drawing/2014/main" id="{58C0E270-1819-704D-8AF6-273E63AF7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0798" y="4267200"/>
              <a:ext cx="1513896" cy="72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 dirty="0">
                  <a:ea typeface="MS PGothic" charset="-128"/>
                </a:rPr>
                <a:t>1 Zug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69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Minimax-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Optimales</a:t>
            </a:r>
            <a:r>
              <a:rPr lang="en-US" altLang="en-US" sz="2000" dirty="0">
                <a:ea typeface="ＭＳ Ｐゴシック" charset="-128"/>
              </a:rPr>
              <a:t> Spiel </a:t>
            </a:r>
            <a:r>
              <a:rPr lang="en-US" altLang="en-US" sz="2000" dirty="0" err="1">
                <a:ea typeface="ＭＳ Ｐゴシック" charset="-128"/>
              </a:rPr>
              <a:t>für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deterministische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Umgebungen</a:t>
            </a:r>
            <a:r>
              <a:rPr lang="en-US" altLang="en-US" sz="2000" dirty="0">
                <a:ea typeface="ＭＳ Ｐゴシック" charset="-128"/>
              </a:rPr>
              <a:t> und </a:t>
            </a:r>
            <a:r>
              <a:rPr lang="en-US" altLang="en-US" sz="2000" dirty="0" err="1">
                <a:ea typeface="ＭＳ Ｐゴシック" charset="-128"/>
              </a:rPr>
              <a:t>perfekte</a:t>
            </a:r>
            <a:r>
              <a:rPr lang="en-US" altLang="en-US" sz="2000" dirty="0">
                <a:ea typeface="ＭＳ Ｐゴシック" charset="-128"/>
              </a:rPr>
              <a:t> Info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>
                <a:ea typeface="ＭＳ Ｐゴシック" charset="-128"/>
              </a:rPr>
              <a:t>Basisidee</a:t>
            </a:r>
            <a:r>
              <a:rPr lang="en-US" altLang="en-US" sz="2000" b="1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Wähle</a:t>
            </a:r>
            <a:r>
              <a:rPr lang="en-US" altLang="en-US" sz="2000" dirty="0">
                <a:ea typeface="ＭＳ Ｐゴシック" charset="-128"/>
              </a:rPr>
              <a:t> Zug </a:t>
            </a:r>
            <a:r>
              <a:rPr lang="en-US" altLang="en-US" sz="2000" dirty="0" err="1">
                <a:ea typeface="ＭＳ Ｐゴシック" charset="-128"/>
              </a:rPr>
              <a:t>mit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höchstem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Nützlichkeitswert</a:t>
            </a:r>
            <a:r>
              <a:rPr lang="en-US" altLang="en-US" sz="2000" dirty="0">
                <a:ea typeface="ＭＳ Ｐゴシック" charset="-128"/>
              </a:rPr>
              <a:t> in Relation </a:t>
            </a:r>
            <a:r>
              <a:rPr lang="en-US" altLang="en-US" sz="2000" dirty="0" err="1">
                <a:ea typeface="ＭＳ Ｐゴシック" charset="-128"/>
              </a:rPr>
              <a:t>zum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besten</a:t>
            </a:r>
            <a:r>
              <a:rPr lang="en-US" altLang="en-US" sz="2000" dirty="0">
                <a:ea typeface="ＭＳ Ｐゴシック" charset="-128"/>
              </a:rPr>
              <a:t> Spiel des </a:t>
            </a:r>
            <a:r>
              <a:rPr lang="en-US" altLang="en-US" sz="2000" dirty="0" err="1">
                <a:ea typeface="ＭＳ Ｐゴシック" charset="-128"/>
              </a:rPr>
              <a:t>Gegners</a:t>
            </a:r>
            <a:endParaRPr lang="en-US" altLang="en-US" sz="2000" b="1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endParaRPr lang="en-US" altLang="en-US" sz="2000" b="1" dirty="0">
              <a:solidFill>
                <a:srgbClr val="0066FF"/>
              </a:solidFill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>
                <a:solidFill>
                  <a:srgbClr val="0066FF"/>
                </a:solidFill>
                <a:ea typeface="ＭＳ Ｐゴシック" charset="-128"/>
              </a:rPr>
              <a:t>Algorithmus</a:t>
            </a:r>
            <a:r>
              <a:rPr lang="en-US" altLang="en-US" sz="20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000" b="1" dirty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>
                <a:ea typeface="ＭＳ Ｐゴシック" charset="-128"/>
              </a:rPr>
              <a:t>Generiere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Spielbaum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vollständig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>
                <a:ea typeface="ＭＳ Ｐゴシック" charset="-128"/>
              </a:rPr>
              <a:t>Bestimme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Nützlichkeit</a:t>
            </a:r>
            <a:r>
              <a:rPr lang="en-US" altLang="en-US" sz="1800" dirty="0">
                <a:ea typeface="ＭＳ Ｐゴシック" charset="-128"/>
              </a:rPr>
              <a:t> der </a:t>
            </a:r>
            <a:r>
              <a:rPr lang="en-US" altLang="en-US" sz="1800" dirty="0" err="1">
                <a:ea typeface="ＭＳ Ｐゴシック" charset="-128"/>
              </a:rPr>
              <a:t>Endzustände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>
                <a:ea typeface="ＭＳ Ｐゴシック" charset="-128"/>
              </a:rPr>
              <a:t>Propagiere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Nützlichkeitswerte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im</a:t>
            </a:r>
            <a:r>
              <a:rPr lang="en-US" altLang="en-US" sz="1800" dirty="0">
                <a:ea typeface="ＭＳ Ｐゴシック" charset="-128"/>
              </a:rPr>
              <a:t> Baum </a:t>
            </a:r>
            <a:r>
              <a:rPr lang="en-US" altLang="en-US" sz="1800" dirty="0" err="1">
                <a:ea typeface="ＭＳ Ｐゴシック" charset="-128"/>
              </a:rPr>
              <a:t>nach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oben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durch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Anwendung</a:t>
            </a:r>
            <a:r>
              <a:rPr lang="en-US" altLang="en-US" sz="1800" dirty="0">
                <a:ea typeface="ＭＳ Ｐゴシック" charset="-128"/>
              </a:rPr>
              <a:t> der </a:t>
            </a:r>
            <a:r>
              <a:rPr lang="en-US" altLang="en-US" sz="1800" dirty="0" err="1">
                <a:ea typeface="ＭＳ Ｐゴシック" charset="-128"/>
              </a:rPr>
              <a:t>Operatoren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>
                <a:latin typeface="Helvetica" charset="0"/>
                <a:ea typeface="ＭＳ Ｐゴシック" charset="-128"/>
              </a:rPr>
              <a:t>MIN</a:t>
            </a:r>
            <a:r>
              <a:rPr lang="en-US" altLang="en-US" sz="1800" dirty="0">
                <a:ea typeface="ＭＳ Ｐゴシック" charset="-128"/>
              </a:rPr>
              <a:t> und </a:t>
            </a:r>
            <a:r>
              <a:rPr lang="en-US" altLang="en-US" sz="1800" dirty="0">
                <a:latin typeface="Helvetica" charset="0"/>
                <a:ea typeface="ＭＳ Ｐゴシック" charset="-128"/>
              </a:rPr>
              <a:t>MAX</a:t>
            </a:r>
            <a:r>
              <a:rPr lang="en-US" altLang="en-US" sz="1800" dirty="0">
                <a:ea typeface="ＭＳ Ｐゴシック" charset="-128"/>
              </a:rPr>
              <a:t> auf die </a:t>
            </a:r>
            <a:r>
              <a:rPr lang="en-US" altLang="en-US" sz="1800" dirty="0" err="1">
                <a:ea typeface="ＭＳ Ｐゴシック" charset="-128"/>
              </a:rPr>
              <a:t>Knoten</a:t>
            </a:r>
            <a:r>
              <a:rPr lang="en-US" altLang="en-US" sz="1800" dirty="0">
                <a:ea typeface="ＭＳ Ｐゴシック" charset="-128"/>
              </a:rPr>
              <a:t> in der </a:t>
            </a:r>
            <a:r>
              <a:rPr lang="en-US" altLang="en-US" sz="1800" dirty="0" err="1">
                <a:ea typeface="ＭＳ Ｐゴシック" charset="-128"/>
              </a:rPr>
              <a:t>jeweiligen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Ebene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>
                <a:ea typeface="ＭＳ Ｐゴシック" charset="-128"/>
              </a:rPr>
              <a:t>An der </a:t>
            </a:r>
            <a:r>
              <a:rPr lang="en-US" altLang="en-US" sz="1800" dirty="0" err="1">
                <a:ea typeface="ＭＳ Ｐゴシック" charset="-128"/>
              </a:rPr>
              <a:t>Wurzel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wähle</a:t>
            </a:r>
            <a:r>
              <a:rPr lang="en-US" altLang="en-US" sz="1800" dirty="0">
                <a:ea typeface="ＭＳ Ｐゴシック" charset="-128"/>
              </a:rPr>
              <a:t> den Zug </a:t>
            </a:r>
            <a:r>
              <a:rPr lang="en-US" altLang="en-US" sz="1800" dirty="0" err="1">
                <a:ea typeface="ＭＳ Ｐゴシック" charset="-128"/>
              </a:rPr>
              <a:t>mit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maximalem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Nützlichkeitswert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>
                <a:ea typeface="ＭＳ Ｐゴシック" charset="-128"/>
              </a:rPr>
              <a:t>Schritte</a:t>
            </a:r>
            <a:r>
              <a:rPr lang="en-US" altLang="en-US" sz="2000" dirty="0">
                <a:ea typeface="ＭＳ Ｐゴシック" charset="-128"/>
              </a:rPr>
              <a:t> 2 und 3 </a:t>
            </a:r>
            <a:r>
              <a:rPr lang="en-US" altLang="en-US" sz="2000" dirty="0" err="1">
                <a:ea typeface="ＭＳ Ｐゴシック" charset="-128"/>
              </a:rPr>
              <a:t>nehmen</a:t>
            </a:r>
            <a:r>
              <a:rPr lang="en-US" altLang="en-US" sz="2000" dirty="0">
                <a:ea typeface="ＭＳ Ｐゴシック" charset="-128"/>
              </a:rPr>
              <a:t> an, </a:t>
            </a:r>
            <a:r>
              <a:rPr lang="en-US" altLang="en-US" sz="2000" dirty="0" err="1">
                <a:ea typeface="ＭＳ Ｐゴシック" charset="-128"/>
              </a:rPr>
              <a:t>dass</a:t>
            </a:r>
            <a:r>
              <a:rPr lang="en-US" altLang="en-US" sz="2000" dirty="0">
                <a:ea typeface="ＭＳ Ｐゴシック" charset="-128"/>
              </a:rPr>
              <a:t> der </a:t>
            </a:r>
            <a:r>
              <a:rPr lang="en-US" altLang="en-US" sz="2000" dirty="0" err="1">
                <a:ea typeface="ＭＳ Ｐゴシック" charset="-128"/>
              </a:rPr>
              <a:t>Gegner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perfekt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spielt</a:t>
            </a:r>
            <a:r>
              <a:rPr lang="en-US" altLang="en-US" sz="2000" dirty="0"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69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/>
        </p:nvGraphicFramePr>
        <p:xfrm>
          <a:off x="4189413" y="18764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8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/>
        </p:nvGraphicFramePr>
        <p:xfrm>
          <a:off x="4189413" y="19018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3309" name="Group 29"/>
          <p:cNvGraphicFramePr>
            <a:graphicFrameLocks noGrp="1"/>
          </p:cNvGraphicFramePr>
          <p:nvPr/>
        </p:nvGraphicFramePr>
        <p:xfrm>
          <a:off x="3276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3335" name="Group 55"/>
          <p:cNvGraphicFramePr>
            <a:graphicFrameLocks noGrp="1"/>
          </p:cNvGraphicFramePr>
          <p:nvPr/>
        </p:nvGraphicFramePr>
        <p:xfrm>
          <a:off x="51054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3361" name="Group 81"/>
          <p:cNvGraphicFramePr>
            <a:graphicFrameLocks noGrp="1"/>
          </p:cNvGraphicFramePr>
          <p:nvPr/>
        </p:nvGraphicFramePr>
        <p:xfrm>
          <a:off x="64008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3387" name="Group 107"/>
          <p:cNvGraphicFramePr>
            <a:graphicFrameLocks noGrp="1"/>
          </p:cNvGraphicFramePr>
          <p:nvPr/>
        </p:nvGraphicFramePr>
        <p:xfrm>
          <a:off x="1752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92" name="Line 133"/>
          <p:cNvSpPr>
            <a:spLocks noChangeShapeType="1"/>
          </p:cNvSpPr>
          <p:nvPr/>
        </p:nvSpPr>
        <p:spPr bwMode="auto">
          <a:xfrm flipH="1">
            <a:off x="2514600" y="2663825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34"/>
          <p:cNvSpPr>
            <a:spLocks noChangeShapeType="1"/>
          </p:cNvSpPr>
          <p:nvPr/>
        </p:nvSpPr>
        <p:spPr bwMode="auto">
          <a:xfrm flipH="1">
            <a:off x="3962400" y="2892425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35"/>
          <p:cNvSpPr>
            <a:spLocks noChangeShapeType="1"/>
          </p:cNvSpPr>
          <p:nvPr/>
        </p:nvSpPr>
        <p:spPr bwMode="auto">
          <a:xfrm>
            <a:off x="5105400" y="28162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36"/>
          <p:cNvSpPr>
            <a:spLocks noChangeShapeType="1"/>
          </p:cNvSpPr>
          <p:nvPr/>
        </p:nvSpPr>
        <p:spPr bwMode="auto">
          <a:xfrm>
            <a:off x="5181600" y="2740025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59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2209</Words>
  <Application>Microsoft Macintosh PowerPoint</Application>
  <PresentationFormat>On-screen Show (4:3)</PresentationFormat>
  <Paragraphs>671</Paragraphs>
  <Slides>45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Bookman Old Style</vt:lpstr>
      <vt:lpstr>Calibri</vt:lpstr>
      <vt:lpstr>Helvetica</vt:lpstr>
      <vt:lpstr>Lucida Grande</vt:lpstr>
      <vt:lpstr>Myriad Pro</vt:lpstr>
      <vt:lpstr>Tahoma</vt:lpstr>
      <vt:lpstr>Times</vt:lpstr>
      <vt:lpstr>Times New Roman</vt:lpstr>
      <vt:lpstr>7_Standarddesign</vt:lpstr>
      <vt:lpstr>Image</vt:lpstr>
      <vt:lpstr>Algorithmen und Datenstrukturen</vt:lpstr>
      <vt:lpstr>Suchgraphen für 2-Personen-Nullsummenspiele </vt:lpstr>
      <vt:lpstr>Typen von Spielen</vt:lpstr>
      <vt:lpstr>Zweipersonen-Spiele</vt:lpstr>
      <vt:lpstr>Entwurfsmuster Suchraumbeschneidung</vt:lpstr>
      <vt:lpstr>Beispiel: Tic-Tac-Toe</vt:lpstr>
      <vt:lpstr>Minimax-Algorithmus</vt:lpstr>
      <vt:lpstr>Erzeuge Spielbaum</vt:lpstr>
      <vt:lpstr>Erzeuge Spielbaum</vt:lpstr>
      <vt:lpstr>Erzeuge Spielbaum</vt:lpstr>
      <vt:lpstr>Erzeuge Spielbaum</vt:lpstr>
      <vt:lpstr>Ein Teilbaum</vt:lpstr>
      <vt:lpstr>Was ist ein guter Zug?</vt:lpstr>
      <vt:lpstr>Minimax</vt:lpstr>
      <vt:lpstr>Minimax</vt:lpstr>
      <vt:lpstr>Minimax</vt:lpstr>
      <vt:lpstr>Minimax</vt:lpstr>
      <vt:lpstr>Minimax: Rekursive Implementation</vt:lpstr>
      <vt:lpstr>Minimax: Rekursive Implementation</vt:lpstr>
      <vt:lpstr>Spielen als naive Suche?</vt:lpstr>
      <vt:lpstr>Lösungsansätze</vt:lpstr>
      <vt:lpstr>1. 𝛼-𝛽-Pruning</vt:lpstr>
      <vt:lpstr>Pruning: Beispiel</vt:lpstr>
      <vt:lpstr>Pruning: Beispiel</vt:lpstr>
      <vt:lpstr>𝛼-𝛽-Pruning</vt:lpstr>
      <vt:lpstr>𝛼-𝛽-Pruning: Algorithmus</vt:lpstr>
      <vt:lpstr>Suche mit Pfadbeschneidung</vt:lpstr>
      <vt:lpstr>Max-Value und Min-Value mit 𝛼-𝛽-Pruning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𝛼-𝛽-Suchalgorithmus: Eigenschaften</vt:lpstr>
      <vt:lpstr>2. Zugbewertung ohne erschöpfende Suche</vt:lpstr>
      <vt:lpstr>Bewertungsfunktion: Beispiel</vt:lpstr>
      <vt:lpstr>Bewertungsfunktion: Beispiel</vt:lpstr>
      <vt:lpstr>Max-Value mit CUTOFF und EVAL</vt:lpstr>
      <vt:lpstr>Minimax mit CUTOFF: Brauchbarer Algorithmus?</vt:lpstr>
      <vt:lpstr>Meister durch Computer geschlagen im Jahr…</vt:lpstr>
      <vt:lpstr>Bemerkung zur Eingabe bei Graphproblemen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927</cp:revision>
  <cp:lastPrinted>2016-06-23T08:36:12Z</cp:lastPrinted>
  <dcterms:created xsi:type="dcterms:W3CDTF">2010-04-27T12:26:40Z</dcterms:created>
  <dcterms:modified xsi:type="dcterms:W3CDTF">2020-05-02T18:57:36Z</dcterms:modified>
</cp:coreProperties>
</file>