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419" r:id="rId2"/>
    <p:sldId id="431" r:id="rId3"/>
    <p:sldId id="272" r:id="rId4"/>
    <p:sldId id="282" r:id="rId5"/>
    <p:sldId id="375" r:id="rId6"/>
    <p:sldId id="430" r:id="rId7"/>
    <p:sldId id="340" r:id="rId8"/>
    <p:sldId id="413" r:id="rId9"/>
    <p:sldId id="414" r:id="rId10"/>
    <p:sldId id="415" r:id="rId11"/>
    <p:sldId id="433" r:id="rId12"/>
    <p:sldId id="416" r:id="rId13"/>
    <p:sldId id="418" r:id="rId14"/>
    <p:sldId id="428" r:id="rId15"/>
    <p:sldId id="421" r:id="rId16"/>
    <p:sldId id="422" r:id="rId17"/>
    <p:sldId id="423" r:id="rId18"/>
    <p:sldId id="427" r:id="rId19"/>
    <p:sldId id="429" r:id="rId20"/>
    <p:sldId id="380" r:id="rId21"/>
    <p:sldId id="378" r:id="rId22"/>
    <p:sldId id="381" r:id="rId23"/>
    <p:sldId id="382" r:id="rId24"/>
    <p:sldId id="432" r:id="rId25"/>
    <p:sldId id="383" r:id="rId26"/>
    <p:sldId id="387" r:id="rId27"/>
    <p:sldId id="391" r:id="rId28"/>
    <p:sldId id="349" r:id="rId29"/>
    <p:sldId id="350" r:id="rId30"/>
    <p:sldId id="351" r:id="rId31"/>
    <p:sldId id="600" r:id="rId32"/>
    <p:sldId id="417" r:id="rId33"/>
    <p:sldId id="601" r:id="rId34"/>
    <p:sldId id="371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AF01DB"/>
    <a:srgbClr val="0711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2"/>
    <p:restoredTop sz="94694"/>
  </p:normalViewPr>
  <p:slideViewPr>
    <p:cSldViewPr>
      <p:cViewPr varScale="1">
        <p:scale>
          <a:sx n="108" d="100"/>
          <a:sy n="108" d="100"/>
        </p:scale>
        <p:origin x="20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04.04.22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04.04.22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512768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und Malte </a:t>
            </a:r>
            <a:r>
              <a:rPr lang="de-DE" sz="2400" dirty="0" err="1"/>
              <a:t>Luttermann</a:t>
            </a:r>
            <a:r>
              <a:rPr lang="de-DE" sz="2400" dirty="0"/>
              <a:t>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3278" y="1412776"/>
            <a:ext cx="513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aseline="0" dirty="0"/>
              <a:t>1  2  3  …  49  50  51  52  </a:t>
            </a:r>
            <a:r>
              <a:rPr lang="de-DE" altLang="de-DE" sz="2400" dirty="0"/>
              <a:t>…</a:t>
            </a:r>
            <a:r>
              <a:rPr lang="de-DE" altLang="de-DE" sz="2400" baseline="0" dirty="0"/>
              <a:t>   98  99  100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25154" y="1773138"/>
            <a:ext cx="360363" cy="215900"/>
            <a:chOff x="1474" y="3385"/>
            <a:chExt cx="227" cy="13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4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70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474" y="352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93354" y="1773138"/>
            <a:ext cx="1295400" cy="287338"/>
            <a:chOff x="1202" y="3385"/>
            <a:chExt cx="816" cy="18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202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018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1202" y="356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328167" y="1773138"/>
            <a:ext cx="3168650" cy="360363"/>
            <a:chOff x="657" y="3385"/>
            <a:chExt cx="1996" cy="227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57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653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57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040829" y="1773138"/>
            <a:ext cx="3887788" cy="431800"/>
            <a:chOff x="476" y="3385"/>
            <a:chExt cx="2449" cy="272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76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925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476" y="3657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753492" y="1773138"/>
            <a:ext cx="4679950" cy="503238"/>
            <a:chOff x="295" y="3385"/>
            <a:chExt cx="2948" cy="317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295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3243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95" y="3702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5793804" y="14842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Summe jedes Paares: 101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93804" y="19160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50 Paare: 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162229" y="191601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101 </a:t>
            </a:r>
            <a:r>
              <a:rPr lang="de-DE" altLang="de-DE" baseline="-2000"/>
              <a:t>*</a:t>
            </a:r>
            <a:r>
              <a:rPr lang="de-DE" altLang="de-DE" baseline="0"/>
              <a:t> 50 = 5050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Ausnutzen der Einschränkung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678311"/>
            <a:ext cx="8507413" cy="3528938"/>
          </a:xfrm>
        </p:spPr>
        <p:txBody>
          <a:bodyPr/>
          <a:lstStyle/>
          <a:p>
            <a:r>
              <a:rPr lang="de-DE" sz="2400" dirty="0"/>
              <a:t>Programm: </a:t>
            </a:r>
            <a:br>
              <a:rPr lang="de-DE" sz="2400" dirty="0"/>
            </a:br>
            <a:r>
              <a:rPr lang="de-DE" sz="2200" dirty="0"/>
              <a:t>       </a:t>
            </a:r>
            <a:r>
              <a:rPr lang="en-GB" sz="2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summe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 n = </a:t>
            </a:r>
            <a:r>
              <a:rPr lang="en-GB" sz="22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(n+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)*(n/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sz="2200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  <a:endParaRPr lang="de-DE" sz="2200" dirty="0">
              <a:solidFill>
                <a:srgbClr val="0711FF"/>
              </a:solidFill>
            </a:endParaRPr>
          </a:p>
          <a:p>
            <a:r>
              <a:rPr lang="de-DE" sz="2400" dirty="0"/>
              <a:t>Nach Carl Friedrich Gauß (ca. 1786)</a:t>
            </a:r>
          </a:p>
          <a:p>
            <a:r>
              <a:rPr lang="de-DE" sz="2400" dirty="0"/>
              <a:t>Aufwand? </a:t>
            </a:r>
          </a:p>
          <a:p>
            <a:r>
              <a:rPr lang="de-DE" sz="2400" dirty="0"/>
              <a:t>Konstant, d.h. hängt (idealisiert!) nicht von </a:t>
            </a:r>
            <a:r>
              <a:rPr lang="de-DE" sz="2400" dirty="0" err="1"/>
              <a:t>n</a:t>
            </a:r>
            <a:r>
              <a:rPr lang="de-DE" sz="2400" dirty="0"/>
              <a:t> ab </a:t>
            </a:r>
          </a:p>
          <a:p>
            <a:r>
              <a:rPr lang="de-DE" sz="2400" dirty="0"/>
              <a:t>Entwurfsmuster: Ein-Schritt-Berechnung (konstanter Aufwand)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Pseudocode auf den Folien ist in Julia geschrieben</a:t>
            </a:r>
          </a:p>
          <a:p>
            <a:pPr lvl="1"/>
            <a:r>
              <a:rPr lang="de-DE" dirty="0"/>
              <a:t>Sollte intuitiv verständlich sein</a:t>
            </a:r>
          </a:p>
          <a:p>
            <a:r>
              <a:rPr lang="de-DE" dirty="0"/>
              <a:t>Algorithmen von den Folien können ausgeführt werden</a:t>
            </a:r>
          </a:p>
          <a:p>
            <a:pPr lvl="1"/>
            <a:r>
              <a:rPr lang="de-DE" dirty="0"/>
              <a:t>Funktionsweise gut nachzuvollziehen durch schrittweises Ausführen und Debuggen</a:t>
            </a:r>
          </a:p>
          <a:p>
            <a:pPr lvl="1"/>
            <a:r>
              <a:rPr lang="de-DE" dirty="0"/>
              <a:t>Zip-Datei mit Pseudocode von den Folien im </a:t>
            </a:r>
            <a:r>
              <a:rPr lang="de-DE" dirty="0" err="1"/>
              <a:t>Moodle</a:t>
            </a:r>
            <a:endParaRPr lang="de-DE" dirty="0"/>
          </a:p>
          <a:p>
            <a:r>
              <a:rPr lang="de-DE" dirty="0"/>
              <a:t>Einführung in Julia am 14.4.22 als Teil der Vorlesung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77CB31-933D-0A44-BBA5-B652051A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1960" y="46842"/>
            <a:ext cx="1440160" cy="9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Algorithmen: Notation durch Programme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17209"/>
            <a:ext cx="8147248" cy="4618301"/>
          </a:xfrm>
        </p:spPr>
        <p:txBody>
          <a:bodyPr/>
          <a:lstStyle/>
          <a:p>
            <a:r>
              <a:rPr lang="de-DE" dirty="0"/>
              <a:t>Annahme: Serielle Ausführung</a:t>
            </a:r>
          </a:p>
          <a:p>
            <a:r>
              <a:rPr lang="de-DE" dirty="0"/>
              <a:t>Julia-Pseudocode</a:t>
            </a:r>
          </a:p>
          <a:p>
            <a:pPr lvl="1"/>
            <a:r>
              <a:rPr lang="de-DE" sz="2000" dirty="0"/>
              <a:t>Variablen, Felder</a:t>
            </a:r>
          </a:p>
          <a:p>
            <a:pPr lvl="1"/>
            <a:r>
              <a:rPr lang="de-DE" sz="2000" dirty="0"/>
              <a:t>Zuweisungen</a:t>
            </a:r>
          </a:p>
          <a:p>
            <a:pPr lvl="1"/>
            <a:r>
              <a:rPr lang="de-DE" sz="2000" dirty="0"/>
              <a:t>Fallunterscheidungen</a:t>
            </a:r>
          </a:p>
          <a:p>
            <a:pPr lvl="2"/>
            <a:r>
              <a:rPr lang="de-DE" sz="2000" dirty="0"/>
              <a:t>Vergleich und Berechnungen für Bedingungstest</a:t>
            </a:r>
          </a:p>
          <a:p>
            <a:pPr lvl="1"/>
            <a:r>
              <a:rPr lang="de-DE" sz="2000" dirty="0"/>
              <a:t>Schleifen</a:t>
            </a:r>
          </a:p>
          <a:p>
            <a:pPr lvl="2"/>
            <a:r>
              <a:rPr lang="de-DE" sz="2000" dirty="0"/>
              <a:t>Vergleich und Berechnungen für Bedingungstest</a:t>
            </a:r>
          </a:p>
          <a:p>
            <a:pPr lvl="2"/>
            <a:endParaRPr lang="de-DE" sz="2000" dirty="0"/>
          </a:p>
          <a:p>
            <a:pPr lvl="2"/>
            <a:endParaRPr lang="de-DE" sz="2000" dirty="0"/>
          </a:p>
          <a:p>
            <a:pPr lvl="2"/>
            <a:endParaRPr lang="de-DE" sz="2000" dirty="0"/>
          </a:p>
          <a:p>
            <a:pPr lvl="1"/>
            <a:r>
              <a:rPr lang="en-DE" sz="2000" dirty="0"/>
              <a:t>Funktionen                                                  Prozeduren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3C391-62F0-1046-8B4C-7681C80C5D78}"/>
              </a:ext>
            </a:extLst>
          </p:cNvPr>
          <p:cNvSpPr txBox="1"/>
          <p:nvPr/>
        </p:nvSpPr>
        <p:spPr>
          <a:xfrm>
            <a:off x="3342470" y="21009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 = 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7323D-E500-8147-B118-ADF651D0B880}"/>
              </a:ext>
            </a:extLst>
          </p:cNvPr>
          <p:cNvSpPr txBox="1"/>
          <p:nvPr/>
        </p:nvSpPr>
        <p:spPr>
          <a:xfrm>
            <a:off x="7308429" y="259171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n &gt;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10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...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else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... 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179F4-9B1C-8D48-9991-F0FCCBD7E6DD}"/>
              </a:ext>
            </a:extLst>
          </p:cNvPr>
          <p:cNvSpPr txBox="1"/>
          <p:nvPr/>
        </p:nvSpPr>
        <p:spPr>
          <a:xfrm>
            <a:off x="3342141" y="24702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E8F1B-5EE9-C841-8806-4136EEC6BAFD}"/>
              </a:ext>
            </a:extLst>
          </p:cNvPr>
          <p:cNvSpPr txBox="1"/>
          <p:nvPr/>
        </p:nvSpPr>
        <p:spPr>
          <a:xfrm>
            <a:off x="1854421" y="4350515"/>
            <a:ext cx="230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&lt;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20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...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E6BF6-6074-A34B-BB7F-6409E8F56E4B}"/>
              </a:ext>
            </a:extLst>
          </p:cNvPr>
          <p:cNvSpPr txBox="1"/>
          <p:nvPr/>
        </p:nvSpPr>
        <p:spPr>
          <a:xfrm>
            <a:off x="4708109" y="4350515"/>
            <a:ext cx="230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20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...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78641-9603-AA48-8EFF-013A3DDD433B}"/>
              </a:ext>
            </a:extLst>
          </p:cNvPr>
          <p:cNvSpPr txBox="1"/>
          <p:nvPr/>
        </p:nvSpPr>
        <p:spPr>
          <a:xfrm>
            <a:off x="2036683" y="5674320"/>
            <a:ext cx="357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beispiel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(…)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… </a:t>
            </a:r>
            <a:r>
              <a:rPr lang="en-GB" dirty="0">
                <a:solidFill>
                  <a:srgbClr val="AF01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…</a:t>
            </a:r>
          </a:p>
          <a:p>
            <a:r>
              <a:rPr lang="en-GB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BD48DBC-3FA3-DA41-BE1B-8ABF1A8978D7}"/>
              </a:ext>
            </a:extLst>
          </p:cNvPr>
          <p:cNvSpPr/>
          <p:nvPr/>
        </p:nvSpPr>
        <p:spPr>
          <a:xfrm>
            <a:off x="5652245" y="1000712"/>
            <a:ext cx="3312368" cy="1368152"/>
          </a:xfrm>
          <a:prstGeom prst="wedgeRoundRectCallout">
            <a:avLst>
              <a:gd name="adj1" fmla="val 63066"/>
              <a:gd name="adj2" fmla="val -829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Auf den Folien wird der jeweilige Skopus zusätzlich durch Einrückung ausgedrückt, für Julia zählt das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de-DE" b="1" dirty="0">
                <a:cs typeface="Courier New" panose="02070309020205020404" pitchFamily="49" charset="0"/>
              </a:rPr>
              <a:t>.</a:t>
            </a:r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8696AB-E2D0-C441-B438-5FEFFFFDE4C8}"/>
              </a:ext>
            </a:extLst>
          </p:cNvPr>
          <p:cNvSpPr txBox="1"/>
          <p:nvPr/>
        </p:nvSpPr>
        <p:spPr>
          <a:xfrm>
            <a:off x="5139112" y="5674320"/>
            <a:ext cx="357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beispiel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(…)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…</a:t>
            </a:r>
          </a:p>
          <a:p>
            <a:r>
              <a:rPr lang="en-GB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486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erste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auf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291943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zweite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∀ </a:t>
            </a:r>
            <a:r>
              <a:rPr lang="de-DE" dirty="0">
                <a:solidFill>
                  <a:srgbClr val="FF0000"/>
                </a:solidFill>
              </a:rPr>
              <a:t>i ∈ {1…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}: </a:t>
            </a:r>
            <a:r>
              <a:rPr lang="de-DE" b="1" dirty="0">
                <a:solidFill>
                  <a:srgbClr val="FF0000"/>
                </a:solidFill>
              </a:rPr>
              <a:t>A[i] = i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32104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neues Problem: In-situ-Sortierproblem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/>
              <a:t>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so dass gilt: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de-DE" dirty="0"/>
              <a:t>Nebenbedingung: Es wird intern kein weiteres Feld gleicher (oder auch nur fast gleicher Größe) verwendet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P: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2"/>
            <a:r>
              <a:rPr lang="de-DE" dirty="0"/>
              <a:t>Nebenbedingung: nur „konstant“ viel zusätzlicher Speicher</a:t>
            </a:r>
            <a:br>
              <a:rPr lang="de-DE" dirty="0"/>
            </a:br>
            <a:r>
              <a:rPr lang="de-DE" dirty="0"/>
              <a:t>(feste Anzahl von Hilfsvariablen), nur Vergleiche erlaubt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4916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In-situ-Sortieren: Problemanalyse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184353"/>
          </a:xfrm>
        </p:spPr>
        <p:txBody>
          <a:bodyPr/>
          <a:lstStyle/>
          <a:p>
            <a:r>
              <a:rPr lang="de-DE" dirty="0"/>
              <a:t>Felder erlauben </a:t>
            </a:r>
            <a:r>
              <a:rPr lang="de-DE" b="1" dirty="0"/>
              <a:t>wahlfreien</a:t>
            </a:r>
            <a:r>
              <a:rPr lang="de-DE" dirty="0"/>
              <a:t> Zugriff auf Elemente</a:t>
            </a:r>
          </a:p>
          <a:p>
            <a:pPr lvl="1"/>
            <a:r>
              <a:rPr lang="de-DE" sz="2000" b="1" dirty="0"/>
              <a:t>Zugriffszeit</a:t>
            </a:r>
            <a:r>
              <a:rPr lang="de-DE" sz="2000" dirty="0"/>
              <a:t> für ein Feld </a:t>
            </a:r>
            <a:r>
              <a:rPr lang="de-DE" sz="2000" b="1" dirty="0"/>
              <a:t>konstant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(d.h. sie hängt nicht vom Indexwert ab)</a:t>
            </a:r>
          </a:p>
          <a:p>
            <a:pPr lvl="1"/>
            <a:r>
              <a:rPr lang="de-DE" sz="2000" dirty="0"/>
              <a:t>Idealisierende Annahme (gilt nicht für moderne Computer)</a:t>
            </a:r>
          </a:p>
          <a:p>
            <a:r>
              <a:rPr lang="de-DE" dirty="0"/>
              <a:t>Es gibt keine Aussage darüber, ob die Feldinhalte schon sortiert sind, eine willkürliche Reihenfolge haben, oder umgekehrt sortiert sind</a:t>
            </a:r>
          </a:p>
          <a:p>
            <a:pPr lvl="1"/>
            <a:r>
              <a:rPr lang="de-DE" sz="2000" dirty="0"/>
              <a:t>Vielleicht lassen sich solche „</a:t>
            </a:r>
            <a:r>
              <a:rPr lang="de-DE" sz="2000" b="1" dirty="0"/>
              <a:t>erwarteten Eingaben</a:t>
            </a:r>
            <a:r>
              <a:rPr lang="de-DE" sz="2000" dirty="0"/>
              <a:t>“ </a:t>
            </a:r>
            <a:br>
              <a:rPr lang="de-DE" sz="2000" dirty="0"/>
            </a:br>
            <a:r>
              <a:rPr lang="de-DE" sz="2000" dirty="0"/>
              <a:t>aber in der Praxis feststellen</a:t>
            </a:r>
          </a:p>
          <a:p>
            <a:r>
              <a:rPr lang="de-DE" b="1" dirty="0"/>
              <a:t>Aufwand das Problem zu lösen</a:t>
            </a:r>
            <a:r>
              <a:rPr lang="de-DE" dirty="0"/>
              <a:t>: Man kann leicht sehen, dass jedes Element „falsch positioniert“ sein kann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Mindestaufwand</a:t>
            </a:r>
            <a:r>
              <a:rPr lang="de-DE" sz="2000" dirty="0"/>
              <a:t> im allgemeinen Fall: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Bewegungen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Maximalaufwand</a:t>
            </a:r>
            <a:r>
              <a:rPr lang="de-DE" sz="2000" dirty="0"/>
              <a:t> in Abhängigkeit von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zur Lösung eines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363272" cy="4968875"/>
          </a:xfrm>
        </p:spPr>
        <p:txBody>
          <a:bodyPr/>
          <a:lstStyle/>
          <a:p>
            <a:r>
              <a:rPr lang="de-DE" sz="2400" dirty="0"/>
              <a:t>Gegeben ein </a:t>
            </a:r>
            <a:r>
              <a:rPr lang="de-DE" sz="2400" b="1" dirty="0"/>
              <a:t>Problem</a:t>
            </a:r>
            <a:r>
              <a:rPr lang="de-DE" sz="2400" dirty="0"/>
              <a:t> (hier: In-situ-Sortierproblem)</a:t>
            </a:r>
          </a:p>
          <a:p>
            <a:pPr lvl="1"/>
            <a:r>
              <a:rPr lang="de-DE" sz="2000" dirty="0"/>
              <a:t>Damit verbundene Fragen:</a:t>
            </a:r>
          </a:p>
          <a:p>
            <a:pPr lvl="2"/>
            <a:r>
              <a:rPr lang="de-DE" sz="2000" dirty="0"/>
              <a:t>Wie „langsam“ muss ein Algorithmus sein, damit alle möglichen Probleminstanzen korrekt gelöst werden?</a:t>
            </a:r>
          </a:p>
          <a:p>
            <a:pPr lvl="2"/>
            <a:r>
              <a:rPr lang="de-DE" sz="2000" dirty="0"/>
              <a:t>Oder: Wenn wir schon einen Algorithmus haben, </a:t>
            </a:r>
            <a:br>
              <a:rPr lang="de-DE" sz="2000" dirty="0"/>
            </a:br>
            <a:r>
              <a:rPr lang="de-DE" sz="2000" dirty="0"/>
              <a:t>können wir noch einen „substantiell besseren“ finden? </a:t>
            </a:r>
            <a:br>
              <a:rPr lang="de-DE" sz="2000" dirty="0"/>
            </a:br>
            <a:r>
              <a:rPr lang="de-DE" sz="2000" dirty="0"/>
              <a:t>Was müssen wir investieren?</a:t>
            </a:r>
          </a:p>
          <a:p>
            <a:r>
              <a:rPr lang="de-DE" sz="2400" dirty="0"/>
              <a:t>Jede Eingabe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/>
              <a:t> stellt eine </a:t>
            </a:r>
            <a:r>
              <a:rPr lang="de-DE" sz="2400" b="1" dirty="0"/>
              <a:t>Probleminstanz</a:t>
            </a:r>
            <a:r>
              <a:rPr lang="de-DE" sz="2400" dirty="0"/>
              <a:t> dar</a:t>
            </a:r>
          </a:p>
          <a:p>
            <a:r>
              <a:rPr lang="de-DE" sz="2400" dirty="0"/>
              <a:t>Notwendiger Aufwand in Abhängigkeit von der Größe der Eingabe heißt </a:t>
            </a:r>
            <a:r>
              <a:rPr lang="de-DE" sz="2400" b="1" dirty="0"/>
              <a:t>Komplexität eines Problems</a:t>
            </a:r>
          </a:p>
          <a:p>
            <a:pPr lvl="1"/>
            <a:r>
              <a:rPr lang="de-DE" sz="2000" dirty="0"/>
              <a:t>Anzahl der notwendigen Verarbeitungsschritte in Abhängigkeit der Größe der Eingabe (hier: Anzahl der Elemente des Feldes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Komplexität durch jeweils „schlimmste“ Probleminstanz bestimmt</a:t>
            </a:r>
          </a:p>
          <a:p>
            <a:pPr lvl="1"/>
            <a:r>
              <a:rPr lang="de-DE" sz="2000" dirty="0"/>
              <a:t>Einzelne Probleminstanzen können evtl. weniger Schritte benötigen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7504" y="2636912"/>
            <a:ext cx="8784976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9073008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aufsteigend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Aufgabe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Entwickle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Idee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”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1707" y="2676866"/>
            <a:ext cx="5200773" cy="1017404"/>
            <a:chOff x="2843808" y="2708920"/>
            <a:chExt cx="5200773" cy="1017404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9" name="Bild 8" descr="Screen Shot 2015-04-05 at 20.09.47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1" name="Gerade Verbindung mit Pfeil 10"/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F26F10-ABB0-AD4B-A833-B907A487FE06}"/>
              </a:ext>
            </a:extLst>
          </p:cNvPr>
          <p:cNvSpPr txBox="1"/>
          <p:nvPr/>
        </p:nvSpPr>
        <p:spPr>
          <a:xfrm>
            <a:off x="137794" y="3093599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insertion_sort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key = A[j]</a:t>
            </a:r>
          </a:p>
          <a:p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  # insert A[j] into the sorted sequence A[1..j − 1]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j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&gt; key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key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</a:p>
          <a:p>
            <a:r>
              <a:rPr lang="en-GB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141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/ Entwurfsverfahren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Schrittweise Berechnung</a:t>
            </a:r>
          </a:p>
          <a:p>
            <a:pPr lvl="1"/>
            <a:r>
              <a:rPr lang="de-DE" dirty="0"/>
              <a:t>Beispiel: Bestimmung der Summe eines Feldes durch Aufsummierung von Feldelementen</a:t>
            </a:r>
          </a:p>
          <a:p>
            <a:r>
              <a:rPr lang="de-DE" dirty="0"/>
              <a:t>Ein-Schritt-</a:t>
            </a:r>
            <a:r>
              <a:rPr lang="de-DE" dirty="0" err="1"/>
              <a:t>Berechnng</a:t>
            </a:r>
            <a:endParaRPr lang="de-DE" dirty="0"/>
          </a:p>
          <a:p>
            <a:pPr lvl="1"/>
            <a:r>
              <a:rPr lang="de-DE" dirty="0"/>
              <a:t>Beispiel: Bestimmung der Summe eines Feldes ohne die Feldelemente selbst zu betrachten (geht nur unter Annahmen)</a:t>
            </a:r>
          </a:p>
          <a:p>
            <a:r>
              <a:rPr lang="de-DE" dirty="0"/>
              <a:t>Verkleinerungsprinzip</a:t>
            </a:r>
          </a:p>
          <a:p>
            <a:pPr lvl="1"/>
            <a:r>
              <a:rPr lang="de-DE" dirty="0"/>
              <a:t>Beispiel: Sortierung eines Feldes</a:t>
            </a:r>
          </a:p>
          <a:p>
            <a:pPr lvl="2"/>
            <a:r>
              <a:rPr lang="de-DE" dirty="0"/>
              <a:t>Unsortierter Teil wird immer kleiner, letztlich leer</a:t>
            </a:r>
          </a:p>
          <a:p>
            <a:pPr lvl="2"/>
            <a:r>
              <a:rPr lang="de-DE" dirty="0"/>
              <a:t>Umgekehrt: Sortierter Teil wird immer größer, umfasst am Ende alles </a:t>
            </a:r>
            <a:r>
              <a:rPr lang="de-DE" dirty="0">
                <a:sym typeface="Wingdings"/>
              </a:rPr>
              <a:t> Sortierung erreicht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8107C-DAA3-EB4D-B576-90CFD675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4260850"/>
            <a:ext cx="317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Lernziele </a:t>
            </a:r>
            <a:r>
              <a:rPr lang="de-DE" dirty="0">
                <a:solidFill>
                  <a:srgbClr val="00B050"/>
                </a:solidFill>
              </a:rPr>
              <a:t>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Einem Vortragenden </a:t>
            </a:r>
            <a:r>
              <a:rPr lang="de-DE" sz="2400" dirty="0">
                <a:solidFill>
                  <a:srgbClr val="00B050"/>
                </a:solidFill>
              </a:rPr>
              <a:t>zuhören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zu lernen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… der über ein nicht ganz triviales Thema referiert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Dem Vortragenden beim Vortrag </a:t>
            </a:r>
            <a:r>
              <a:rPr lang="de-DE" sz="2400" dirty="0">
                <a:solidFill>
                  <a:srgbClr val="00B050"/>
                </a:solidFill>
              </a:rPr>
              <a:t>gedanklich folgen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Vorbereitung</a:t>
            </a:r>
            <a:r>
              <a:rPr lang="de-DE" sz="2400" dirty="0"/>
              <a:t> für das Erarbeiten der Inhalte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Erarbeitung durch</a:t>
            </a:r>
          </a:p>
          <a:p>
            <a:r>
              <a:rPr lang="de-DE" sz="2400" dirty="0"/>
              <a:t>Nacharbeitung der Präsentationen</a:t>
            </a:r>
          </a:p>
          <a:p>
            <a:r>
              <a:rPr lang="de-DE" sz="2400" dirty="0"/>
              <a:t>Lösen von Übungsaufgaben</a:t>
            </a:r>
          </a:p>
          <a:p>
            <a:r>
              <a:rPr lang="de-DE" sz="2400" dirty="0"/>
              <a:t>Diskussion in Übungsgruppe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Laufzeit als </a:t>
            </a:r>
            <a:r>
              <a:rPr lang="de-DE" b="1" dirty="0"/>
              <a:t>Funktion der Eingabegröße</a:t>
            </a:r>
          </a:p>
          <a:p>
            <a:r>
              <a:rPr lang="de-DE" dirty="0"/>
              <a:t>Verbrauch an Ressourcen: </a:t>
            </a:r>
            <a:r>
              <a:rPr lang="de-DE" b="1" dirty="0"/>
              <a:t>Zeit</a:t>
            </a:r>
            <a:r>
              <a:rPr lang="de-DE" dirty="0"/>
              <a:t>, </a:t>
            </a:r>
            <a:r>
              <a:rPr lang="de-DE" b="1" dirty="0"/>
              <a:t>Speicher</a:t>
            </a:r>
            <a:r>
              <a:rPr lang="de-DE" dirty="0"/>
              <a:t>, Bandbreite, Prozessoranzahl, ...</a:t>
            </a:r>
          </a:p>
          <a:p>
            <a:r>
              <a:rPr lang="de-DE" dirty="0"/>
              <a:t>Laufzeit bezogen auf serielle Maschinen mit wahlfreiem Speicherzugriff </a:t>
            </a:r>
          </a:p>
          <a:p>
            <a:pPr lvl="1"/>
            <a:r>
              <a:rPr lang="de-DE" b="1" dirty="0"/>
              <a:t>von Neumann-Architektur ...</a:t>
            </a:r>
          </a:p>
          <a:p>
            <a:pPr lvl="1"/>
            <a:r>
              <a:rPr lang="de-DE" dirty="0"/>
              <a:t>... und Speicherzugriffszeit als konstant angenommen</a:t>
            </a:r>
          </a:p>
          <a:p>
            <a:r>
              <a:rPr lang="de-DE" dirty="0"/>
              <a:t>Laufzeit kann von der Art der Eingabe abhängen (</a:t>
            </a:r>
            <a:r>
              <a:rPr lang="de-DE" b="1" dirty="0"/>
              <a:t>bester Fall, typischer Fall, schlechtester Fall</a:t>
            </a:r>
            <a:r>
              <a:rPr lang="de-DE" dirty="0"/>
              <a:t>)</a:t>
            </a:r>
          </a:p>
          <a:p>
            <a:r>
              <a:rPr lang="de-DE" dirty="0"/>
              <a:t>Meistens: schlechtester Fall betrachtet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b="1" dirty="0"/>
              <a:t>Aufwand</a:t>
            </a:r>
            <a:r>
              <a:rPr lang="de-DE" dirty="0"/>
              <a:t> für Zuweisung, Berechnung, Vergleich?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Bild 5" descr="Screen Shot 2015-04-05 at 20.3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661248"/>
            <a:ext cx="7308304" cy="78323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97D18F-D96A-9243-8A23-A7659831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5" y="5034756"/>
            <a:ext cx="7086600" cy="69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C901A-478A-4C42-8108-6571960D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564" y="1117340"/>
            <a:ext cx="1978055" cy="3206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13FA5-8EC2-6244-822A-8991D798F973}"/>
              </a:ext>
            </a:extLst>
          </p:cNvPr>
          <p:cNvSpPr txBox="1"/>
          <p:nvPr/>
        </p:nvSpPr>
        <p:spPr>
          <a:xfrm>
            <a:off x="317330" y="1248142"/>
            <a:ext cx="6337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    function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insertion_sort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2000" dirty="0">
                <a:latin typeface="Courier New" panose="02070309020205020404" pitchFamily="49" charset="0"/>
              </a:rPr>
              <a:t>1: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0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2:      key = A[j]</a:t>
            </a:r>
          </a:p>
          <a:p>
            <a:r>
              <a:rPr lang="en-GB" sz="2000" dirty="0">
                <a:latin typeface="Courier New" panose="02070309020205020404" pitchFamily="49" charset="0"/>
              </a:rPr>
              <a:t>3:</a:t>
            </a:r>
            <a:r>
              <a:rPr lang="en-GB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     # insert A[j] in A[1..j − 1]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4: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j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</a:rPr>
              <a:t>5:</a:t>
            </a:r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while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&gt; key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6:       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=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7:       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8:      A[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20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 = key</a:t>
            </a:r>
          </a:p>
          <a:p>
            <a:r>
              <a:rPr lang="en-GB" sz="20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</a:p>
          <a:p>
            <a:r>
              <a:rPr lang="en-GB" sz="2000" dirty="0">
                <a:solidFill>
                  <a:srgbClr val="0711FF"/>
                </a:solidFill>
                <a:latin typeface="Courier New" panose="02070309020205020404" pitchFamily="49" charset="0"/>
              </a:rPr>
              <a:t>    end</a:t>
            </a:r>
          </a:p>
        </p:txBody>
      </p:sp>
    </p:spTree>
    <p:extLst>
      <p:ext uri="{BB962C8B-B14F-4D97-AF65-F5344CB8AC3E}">
        <p14:creationId xmlns:p14="http://schemas.microsoft.com/office/powerpoint/2010/main" val="12320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Bester Fall: Feld ist aufsteigend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5-04-05 at 22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BBDF0-50E7-B042-8E8F-6BCA77A67CD6}"/>
              </a:ext>
            </a:extLst>
          </p:cNvPr>
          <p:cNvSpPr/>
          <p:nvPr/>
        </p:nvSpPr>
        <p:spPr>
          <a:xfrm>
            <a:off x="107504" y="5013176"/>
            <a:ext cx="8857109" cy="11526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CFAA2-C538-044A-A7BE-7728268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9" y="4607703"/>
            <a:ext cx="4615888" cy="70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5BAA9-6DB0-4148-A15D-3FAD9480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69" y="5517455"/>
            <a:ext cx="4118752" cy="310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B414E-0539-884A-8D67-36848F52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9" y="5990084"/>
            <a:ext cx="3288611" cy="3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FEBA9-EB24-D249-BFF0-A380D5339DD5}"/>
              </a:ext>
            </a:extLst>
          </p:cNvPr>
          <p:cNvSpPr/>
          <p:nvPr/>
        </p:nvSpPr>
        <p:spPr>
          <a:xfrm>
            <a:off x="2875847" y="6148359"/>
            <a:ext cx="331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de-D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</a:t>
            </a:r>
            <a:r>
              <a:rPr lang="de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de-DE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38242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Schlimmster vs. typischer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5-04-05 at 22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andere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Idee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-19137" y="2311999"/>
            <a:ext cx="8568952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3275856" y="2420888"/>
            <a:ext cx="5200773" cy="1008112"/>
            <a:chOff x="2843808" y="2420888"/>
            <a:chExt cx="5200773" cy="1008112"/>
          </a:xfrm>
        </p:grpSpPr>
        <p:pic>
          <p:nvPicPr>
            <p:cNvPr id="9" name="Bild 8" descr="Screen Shot 2015-04-05 at 20.09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5BA453-D2DA-D444-9062-43CF126DB46E}"/>
              </a:ext>
            </a:extLst>
          </p:cNvPr>
          <p:cNvSpPr txBox="1"/>
          <p:nvPr/>
        </p:nvSpPr>
        <p:spPr>
          <a:xfrm>
            <a:off x="133573" y="2850004"/>
            <a:ext cx="868127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selection_sort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min =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for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j = (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):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A[j] &lt; A[min]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find the minimum in the unsorted part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    min = j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x = A[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         </a:t>
            </a:r>
            <a:r>
              <a:rPr lang="en-GB" sz="1700" dirty="0">
                <a:solidFill>
                  <a:srgbClr val="008000"/>
                </a:solidFill>
                <a:latin typeface="Courier New" panose="02070309020205020404" pitchFamily="49" charset="0"/>
              </a:rPr>
              <a:t># swap the found minimum into sorted part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 = A[min]</a:t>
            </a:r>
          </a:p>
          <a:p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   A[min] = x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Sortieren durch Auswählen (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Gleiches </a:t>
            </a:r>
            <a:r>
              <a:rPr lang="de-DE" b="1" dirty="0"/>
              <a:t>Entwurfsmuster: Verkleinerungsprinzip</a:t>
            </a:r>
          </a:p>
          <a:p>
            <a:r>
              <a:rPr lang="de-DE" dirty="0"/>
              <a:t>Aufwand im </a:t>
            </a:r>
            <a:r>
              <a:rPr lang="de-DE" b="1" dirty="0"/>
              <a:t>schlechtesten Fall</a:t>
            </a:r>
            <a:r>
              <a:rPr lang="de-DE" dirty="0"/>
              <a:t>? </a:t>
            </a:r>
          </a:p>
          <a:p>
            <a:pPr lvl="1"/>
            <a:r>
              <a:rPr lang="de-DE" dirty="0"/>
              <a:t>T(</a:t>
            </a:r>
            <a:r>
              <a:rPr lang="de-DE" dirty="0" err="1"/>
              <a:t>n</a:t>
            </a:r>
            <a:r>
              <a:rPr lang="de-DE" dirty="0"/>
              <a:t>) = c</a:t>
            </a:r>
            <a:r>
              <a:rPr lang="de-DE" baseline="-25000" dirty="0"/>
              <a:t>1</a:t>
            </a:r>
            <a:r>
              <a:rPr lang="de-DE" dirty="0"/>
              <a:t>n</a:t>
            </a:r>
            <a:r>
              <a:rPr lang="de-DE" baseline="30000" dirty="0"/>
              <a:t>2 </a:t>
            </a:r>
            <a:r>
              <a:rPr lang="de-DE" dirty="0"/>
              <a:t>+ …</a:t>
            </a:r>
          </a:p>
          <a:p>
            <a:r>
              <a:rPr lang="de-DE" dirty="0"/>
              <a:t>Aufwand im </a:t>
            </a:r>
            <a:r>
              <a:rPr lang="de-DE" b="1" dirty="0"/>
              <a:t>besten Fall</a:t>
            </a:r>
            <a:r>
              <a:rPr lang="de-DE" dirty="0"/>
              <a:t>? </a:t>
            </a:r>
          </a:p>
          <a:p>
            <a:pPr marL="742950" lvl="2" indent="-342900"/>
            <a:r>
              <a:rPr lang="de-DE" sz="2400" dirty="0"/>
              <a:t>T(</a:t>
            </a:r>
            <a:r>
              <a:rPr lang="de-DE" sz="2400" dirty="0" err="1"/>
              <a:t>n</a:t>
            </a:r>
            <a:r>
              <a:rPr lang="de-DE" sz="2400" dirty="0"/>
              <a:t>) = c</a:t>
            </a:r>
            <a:r>
              <a:rPr lang="de-DE" sz="2400" baseline="-25000" dirty="0"/>
              <a:t>2</a:t>
            </a:r>
            <a:r>
              <a:rPr lang="de-DE" sz="2400" dirty="0"/>
              <a:t>n</a:t>
            </a:r>
            <a:r>
              <a:rPr lang="de-DE" sz="2400" baseline="30000" dirty="0"/>
              <a:t>2</a:t>
            </a:r>
            <a:r>
              <a:rPr lang="de-DE" sz="2400" dirty="0"/>
              <a:t> + …</a:t>
            </a:r>
          </a:p>
          <a:p>
            <a:r>
              <a:rPr lang="de-DE" dirty="0"/>
              <a:t>Sortieren durch Auswählen scheint also noch schlechter zu sein als Sortieren durch Einfügen !</a:t>
            </a:r>
          </a:p>
          <a:p>
            <a:r>
              <a:rPr lang="de-DE" dirty="0"/>
              <a:t>Kann sich jemand eine Situation vorstellen, in der man trotzdem zu Sortieren durch Auswählen greift?</a:t>
            </a:r>
          </a:p>
          <a:p>
            <a:pPr lvl="1"/>
            <a:r>
              <a:rPr lang="de-DE" dirty="0"/>
              <a:t>Was passiert, wenn die Elemente sehr groß sind?</a:t>
            </a:r>
          </a:p>
          <a:p>
            <a:pPr lvl="1"/>
            <a:r>
              <a:rPr lang="de-DE" dirty="0"/>
              <a:t>Verschiebungen sind aufwendig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5" name="Gruppierung 1">
            <a:extLst>
              <a:ext uri="{FF2B5EF4-FFF2-40B4-BE49-F238E27FC236}">
                <a16:creationId xmlns:a16="http://schemas.microsoft.com/office/drawing/2014/main" id="{8B30CDC0-498C-BB45-8675-47249612AAF3}"/>
              </a:ext>
            </a:extLst>
          </p:cNvPr>
          <p:cNvGrpSpPr/>
          <p:nvPr/>
        </p:nvGrpSpPr>
        <p:grpSpPr>
          <a:xfrm>
            <a:off x="4788024" y="2420888"/>
            <a:ext cx="3616597" cy="701037"/>
            <a:chOff x="2843808" y="2420888"/>
            <a:chExt cx="5200773" cy="1008112"/>
          </a:xfrm>
        </p:grpSpPr>
        <p:pic>
          <p:nvPicPr>
            <p:cNvPr id="6" name="Bild 8" descr="Screen Shot 2015-04-05 at 20.09.47.png">
              <a:extLst>
                <a:ext uri="{FF2B5EF4-FFF2-40B4-BE49-F238E27FC236}">
                  <a16:creationId xmlns:a16="http://schemas.microsoft.com/office/drawing/2014/main" id="{C1F7D36E-CF91-CF4E-B90F-061047C9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7" name="Gerade Verbindung mit Pfeil 10">
              <a:extLst>
                <a:ext uri="{FF2B5EF4-FFF2-40B4-BE49-F238E27FC236}">
                  <a16:creationId xmlns:a16="http://schemas.microsoft.com/office/drawing/2014/main" id="{0981EF31-BEA3-EB4E-86D5-DDED8B54BAE3}"/>
                </a:ext>
              </a:extLst>
            </p:cNvPr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11">
              <a:extLst>
                <a:ext uri="{FF2B5EF4-FFF2-40B4-BE49-F238E27FC236}">
                  <a16:creationId xmlns:a16="http://schemas.microsoft.com/office/drawing/2014/main" id="{944B7142-F79E-8C44-A5D9-00B59F3795A6}"/>
                </a:ext>
              </a:extLst>
            </p:cNvPr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32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der beiden Algorithmen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Anzahl Vergleiche?</a:t>
            </a:r>
          </a:p>
          <a:p>
            <a:r>
              <a:rPr lang="de-DE" dirty="0"/>
              <a:t>Anzahl Zuweisungen?</a:t>
            </a:r>
          </a:p>
          <a:p>
            <a:r>
              <a:rPr lang="de-DE" dirty="0"/>
              <a:t>Berechnungen?</a:t>
            </a:r>
          </a:p>
          <a:p>
            <a:endParaRPr lang="de-DE" dirty="0"/>
          </a:p>
          <a:p>
            <a:r>
              <a:rPr lang="de-DE" dirty="0"/>
              <a:t>Was passiert, wenn die Eingabe immer weiter wächst?</a:t>
            </a:r>
          </a:p>
          <a:p>
            <a:pPr lvl="1"/>
            <a:r>
              <a:rPr lang="de-DE" dirty="0" err="1">
                <a:latin typeface="Times"/>
                <a:cs typeface="Times"/>
              </a:rPr>
              <a:t>n</a:t>
            </a:r>
            <a:r>
              <a:rPr lang="de-DE" dirty="0"/>
              <a:t> ⟼ ∞</a:t>
            </a:r>
          </a:p>
          <a:p>
            <a:r>
              <a:rPr lang="de-DE" dirty="0"/>
              <a:t>Asymptotische Komplexität eines Algorithmus</a:t>
            </a:r>
          </a:p>
          <a:p>
            <a:r>
              <a:rPr lang="de-DE" dirty="0"/>
              <a:t>Die Konstanten </a:t>
            </a:r>
            <a:r>
              <a:rPr lang="de-DE" dirty="0">
                <a:latin typeface="Times"/>
                <a:cs typeface="Times"/>
              </a:rPr>
              <a:t>c</a:t>
            </a:r>
            <a:r>
              <a:rPr lang="de-DE" baseline="-25000" dirty="0">
                <a:latin typeface="Times"/>
                <a:cs typeface="Times"/>
              </a:rPr>
              <a:t>i</a:t>
            </a:r>
            <a:r>
              <a:rPr lang="de-DE" dirty="0"/>
              <a:t> sind nicht dominierend</a:t>
            </a:r>
          </a:p>
          <a:p>
            <a:r>
              <a:rPr lang="de-DE" dirty="0"/>
              <a:t>Lohnt es sich, die Konstanten zu bestimmen?</a:t>
            </a:r>
          </a:p>
          <a:p>
            <a:r>
              <a:rPr lang="de-DE" dirty="0"/>
              <a:t>Sind die beiden Algorithmen substantiell verschieden?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47061" y="5955516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Quadratischer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Aufwand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1: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2: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403648" y="5939988"/>
            <a:ext cx="561662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1547664" y="2915652"/>
            <a:ext cx="8384" cy="317673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57959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</a:t>
            </a:r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564911" y="2411596"/>
            <a:ext cx="4807289" cy="320471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1547664" y="2411596"/>
            <a:ext cx="5328592" cy="302433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73295" y="2420888"/>
            <a:ext cx="3286737" cy="3491840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>
            <a:off x="3563888" y="4643844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419872" y="59399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9552" y="30503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Laufzeit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67586" y="2618328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2411596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3995936" y="2708920"/>
            <a:ext cx="70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halkduster"/>
              </a:rPr>
              <a:t>c n</a:t>
            </a:r>
            <a:r>
              <a:rPr lang="en-US" baseline="30000" dirty="0">
                <a:solidFill>
                  <a:srgbClr val="FF0000"/>
                </a:solidFill>
                <a:latin typeface="Chalkdust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246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0" grpId="0" animBg="1"/>
      <p:bldP spid="23" grpId="0" animBg="1"/>
      <p:bldP spid="24" grpId="0" animBg="1"/>
      <p:bldP spid="27" grpId="0"/>
      <p:bldP spid="29" grpId="0"/>
      <p:bldP spid="2" grpId="0"/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Start</a:t>
            </a:r>
            <a:r>
              <a:rPr lang="de-DE" sz="2400" dirty="0"/>
              <a:t>: Siehe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Übungen</a:t>
            </a:r>
            <a:r>
              <a:rPr lang="de-DE" sz="2400" dirty="0"/>
              <a:t>: Verschiedene Gruppen, Anmeldung über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Übungsaufgaben</a:t>
            </a:r>
            <a:r>
              <a:rPr lang="de-DE" sz="2400" dirty="0"/>
              <a:t> stehen jeweils kurz nach der Vorlesung </a:t>
            </a:r>
            <a:br>
              <a:rPr lang="de-DE" sz="2400" dirty="0"/>
            </a:br>
            <a:r>
              <a:rPr lang="de-DE" sz="2400" dirty="0"/>
              <a:t>am Freitag über </a:t>
            </a:r>
            <a:r>
              <a:rPr lang="de-DE" sz="2400" dirty="0" err="1"/>
              <a:t>Moodle</a:t>
            </a:r>
            <a:r>
              <a:rPr lang="de-DE" sz="2400" dirty="0"/>
              <a:t> bereit</a:t>
            </a:r>
          </a:p>
          <a:p>
            <a:pPr>
              <a:defRPr/>
            </a:pPr>
            <a:r>
              <a:rPr lang="de-DE" sz="2400" dirty="0"/>
              <a:t>Aufgaben sollen in einer </a:t>
            </a:r>
            <a:r>
              <a:rPr lang="de-DE" sz="2400" b="1" dirty="0"/>
              <a:t>2-er Gruppe </a:t>
            </a:r>
            <a:r>
              <a:rPr lang="de-DE" sz="2400" dirty="0"/>
              <a:t>bearbeitet werden</a:t>
            </a:r>
          </a:p>
          <a:p>
            <a:pPr>
              <a:defRPr/>
            </a:pPr>
            <a:r>
              <a:rPr lang="de-DE" sz="2400" b="1" dirty="0"/>
              <a:t>Abgabe</a:t>
            </a:r>
            <a:r>
              <a:rPr lang="de-DE" sz="2400" dirty="0"/>
              <a:t> </a:t>
            </a:r>
            <a:r>
              <a:rPr lang="de-DE" sz="2400" b="1" dirty="0"/>
              <a:t>der Lösungen </a:t>
            </a:r>
            <a:r>
              <a:rPr lang="de-DE" sz="2400" dirty="0"/>
              <a:t>erfolgt bis Donnerstag in der jeweils folgenden Woche nach Ausgabe bis 18 Uhr über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dirty="0"/>
              <a:t>Bei Programmieraufgaben: C++, Java oder Julia</a:t>
            </a:r>
          </a:p>
          <a:p>
            <a:pPr>
              <a:defRPr/>
            </a:pPr>
            <a:r>
              <a:rPr lang="de-DE" sz="2400" dirty="0"/>
              <a:t>Bitte unbedingt Namen und Übungsgruppennummern auf Abgaben vermerken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Oberer „Deckel“: 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Charakterisierung von Algorithmen </a:t>
            </a:r>
            <a:br>
              <a:rPr lang="de-DE" dirty="0"/>
            </a:br>
            <a:r>
              <a:rPr lang="de-DE" dirty="0"/>
              <a:t>durch Menge von Funktionen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 f(</a:t>
            </a:r>
            <a:r>
              <a:rPr lang="de-DE" dirty="0" err="1"/>
              <a:t>n</a:t>
            </a:r>
            <a:r>
              <a:rPr lang="de-DE" dirty="0"/>
              <a:t>) = n</a:t>
            </a:r>
            <a:r>
              <a:rPr lang="de-DE" baseline="30000" dirty="0"/>
              <a:t>2</a:t>
            </a:r>
          </a:p>
          <a:p>
            <a:r>
              <a:rPr lang="de-DE" dirty="0"/>
              <a:t>g</a:t>
            </a:r>
            <a:r>
              <a:rPr lang="de-DE" baseline="-25000" dirty="0"/>
              <a:t>1</a:t>
            </a:r>
            <a:r>
              <a:rPr lang="de-DE" dirty="0"/>
              <a:t> ∈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g</a:t>
            </a:r>
            <a:r>
              <a:rPr lang="de-DE" baseline="-25000" dirty="0"/>
              <a:t>2</a:t>
            </a:r>
            <a:r>
              <a:rPr lang="de-DE" dirty="0"/>
              <a:t> ∈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g</a:t>
            </a:r>
            <a:r>
              <a:rPr lang="de-DE" baseline="-25000" dirty="0"/>
              <a:t>1</a:t>
            </a:r>
            <a:r>
              <a:rPr lang="de-DE" dirty="0"/>
              <a:t> und g</a:t>
            </a:r>
            <a:r>
              <a:rPr lang="de-DE" baseline="-25000" dirty="0"/>
              <a:t>2</a:t>
            </a:r>
            <a:r>
              <a:rPr lang="de-DE" dirty="0"/>
              <a:t> sind „von der gleichen Art“</a:t>
            </a:r>
          </a:p>
          <a:p>
            <a:r>
              <a:rPr lang="de-DE" dirty="0"/>
              <a:t>O( f(</a:t>
            </a:r>
            <a:r>
              <a:rPr lang="de-DE" dirty="0" err="1"/>
              <a:t>n</a:t>
            </a:r>
            <a:r>
              <a:rPr lang="de-DE" dirty="0"/>
              <a:t>) ) definiert „Klasse“ von Funktionen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23728" y="5229200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Erstmals vom deutschen Zahlentheoretiker Paul Bachmann in der </a:t>
            </a:r>
            <a:r>
              <a:rPr lang="de-DE" sz="1200" b="1" dirty="0">
                <a:solidFill>
                  <a:srgbClr val="FF0000"/>
                </a:solidFill>
              </a:rPr>
              <a:t>1894</a:t>
            </a:r>
            <a:r>
              <a:rPr lang="de-DE" sz="1200" dirty="0">
                <a:solidFill>
                  <a:srgbClr val="0000FF"/>
                </a:solidFill>
              </a:rPr>
              <a:t> erschienenen zweiten Auflage seines Buchs Analytische Zahlentheorie verwendet. Verwendet auch vom deutschen Zahlentheoretiker Edmund Landauer, daher auch Landau-Notation genannt (</a:t>
            </a:r>
            <a:r>
              <a:rPr lang="de-DE" sz="1200" b="1" dirty="0">
                <a:solidFill>
                  <a:srgbClr val="FF0000"/>
                </a:solidFill>
              </a:rPr>
              <a:t>1909</a:t>
            </a:r>
            <a:r>
              <a:rPr lang="de-DE" sz="1200" dirty="0">
                <a:solidFill>
                  <a:srgbClr val="0000FF"/>
                </a:solidFill>
              </a:rPr>
              <a:t>) [Wikipedia 2015]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In der Informatik populär gemacht durch Donald Knuth, In: The Art of Computer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: Fundamental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Addison-Wesley, </a:t>
            </a:r>
            <a:r>
              <a:rPr lang="de-DE" sz="1200" b="1" dirty="0">
                <a:solidFill>
                  <a:srgbClr val="FF0000"/>
                </a:solidFill>
              </a:rPr>
              <a:t>1968</a:t>
            </a:r>
          </a:p>
        </p:txBody>
      </p:sp>
      <p:pic>
        <p:nvPicPr>
          <p:cNvPr id="7" name="Bild 6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474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10B6-9F19-BC49-A108-8F0C21FB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O-Notation: O(n</a:t>
            </a:r>
            <a:r>
              <a:rPr lang="de-DE" baseline="30000" dirty="0"/>
              <a:t>2</a:t>
            </a:r>
            <a:r>
              <a:rPr lang="de-DE" dirty="0"/>
              <a:t>) = O(n</a:t>
            </a:r>
            <a:r>
              <a:rPr lang="de-DE" baseline="30000" dirty="0"/>
              <a:t>2</a:t>
            </a:r>
            <a:r>
              <a:rPr lang="de-DE" dirty="0"/>
              <a:t> + 2n)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FB561-D8B8-FA46-9737-08E3BA99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80427B-159F-E740-B054-E419CC1C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75" y="1196975"/>
            <a:ext cx="8034250" cy="4968875"/>
          </a:xfrm>
        </p:spPr>
      </p:pic>
    </p:spTree>
    <p:extLst>
      <p:ext uri="{BB962C8B-B14F-4D97-AF65-F5344CB8AC3E}">
        <p14:creationId xmlns:p14="http://schemas.microsoft.com/office/powerpoint/2010/main" val="105863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Quadratischer Aufwand: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Linearer Aufwand: O(</a:t>
            </a:r>
            <a:r>
              <a:rPr lang="de-DE" dirty="0" err="1"/>
              <a:t>n</a:t>
            </a:r>
            <a:r>
              <a:rPr lang="de-DE" dirty="0"/>
              <a:t>)</a:t>
            </a:r>
          </a:p>
          <a:p>
            <a:r>
              <a:rPr lang="de-DE" dirty="0"/>
              <a:t>Konstanter Aufwand: O(1)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5" name="Bild 4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466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Picture 6" descr="fig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54552" cy="438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Zusammenfassung: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In dieser Vorlesungseinheit: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</a:t>
            </a:r>
          </a:p>
          <a:p>
            <a:pPr>
              <a:spcBef>
                <a:spcPts val="500"/>
              </a:spcBef>
            </a:pPr>
            <a:r>
              <a:rPr lang="de-DE" dirty="0"/>
              <a:t>Analyse der Laufzeit: O-Notation</a:t>
            </a:r>
          </a:p>
          <a:p>
            <a:pPr>
              <a:spcBef>
                <a:spcPts val="500"/>
              </a:spcBef>
            </a:pPr>
            <a:r>
              <a:rPr lang="de-DE" dirty="0"/>
              <a:t>Nächste Vorlesung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Entwurfsmuster Teile </a:t>
            </a:r>
            <a:r>
              <a:rPr lang="de-DE" sz="2000" dirty="0"/>
              <a:t>und Herrsche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41X25sd2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9336"/>
            <a:ext cx="4032448" cy="533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Das „Skript“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Bild 6" descr="41YR4c5f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0876"/>
            <a:ext cx="3473764" cy="4865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empfohlene 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Bild 6" descr="91G1H93+s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3" y="1215428"/>
            <a:ext cx="3865520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12776"/>
            <a:ext cx="2304256" cy="3277712"/>
          </a:xfrm>
          <a:prstGeom prst="rect">
            <a:avLst/>
          </a:prstGeom>
        </p:spPr>
      </p:pic>
      <p:grpSp>
        <p:nvGrpSpPr>
          <p:cNvPr id="8" name="Gruppierung 8">
            <a:extLst>
              <a:ext uri="{FF2B5EF4-FFF2-40B4-BE49-F238E27FC236}">
                <a16:creationId xmlns:a16="http://schemas.microsoft.com/office/drawing/2014/main" id="{6178658C-D8DE-464B-91E9-F9CC89210C4C}"/>
              </a:ext>
            </a:extLst>
          </p:cNvPr>
          <p:cNvGrpSpPr/>
          <p:nvPr/>
        </p:nvGrpSpPr>
        <p:grpSpPr>
          <a:xfrm>
            <a:off x="6220705" y="1215428"/>
            <a:ext cx="2695665" cy="3565744"/>
            <a:chOff x="755576" y="1119336"/>
            <a:chExt cx="4032448" cy="5334000"/>
          </a:xfrm>
        </p:grpSpPr>
        <p:pic>
          <p:nvPicPr>
            <p:cNvPr id="9" name="Bild 10" descr="41X25sd2T-L.jpg">
              <a:extLst>
                <a:ext uri="{FF2B5EF4-FFF2-40B4-BE49-F238E27FC236}">
                  <a16:creationId xmlns:a16="http://schemas.microsoft.com/office/drawing/2014/main" id="{0A33374D-FC18-4D41-8E7D-B2C91F848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19336"/>
              <a:ext cx="4032448" cy="5334000"/>
            </a:xfrm>
            <a:prstGeom prst="rect">
              <a:avLst/>
            </a:prstGeom>
          </p:spPr>
        </p:pic>
        <p:pic>
          <p:nvPicPr>
            <p:cNvPr id="11" name="Bild 11" descr="51J6K0ngQfL.jpg">
              <a:extLst>
                <a:ext uri="{FF2B5EF4-FFF2-40B4-BE49-F238E27FC236}">
                  <a16:creationId xmlns:a16="http://schemas.microsoft.com/office/drawing/2014/main" id="{2229CAEA-4617-8540-9B4F-4175ED5C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12776"/>
              <a:ext cx="3456384" cy="493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0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Teilnehmerkreis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/>
              <a:t>Studiengänge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IT-Sicherheit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Mathematik in Medizin und Lebenswissenschaften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Medieninformatik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Informatik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Ingenieurwissenschaft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Robotik und Autonome Systeme</a:t>
            </a:r>
          </a:p>
          <a:p>
            <a:pPr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b="1" dirty="0"/>
              <a:t>Vorausgesetzte Kenntnisse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Einführung in die Programmierung</a:t>
            </a:r>
          </a:p>
          <a:p>
            <a:pPr marL="0" indent="0">
              <a:buFontTx/>
              <a:buNone/>
              <a:defRPr/>
            </a:pP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7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Lernziele in diesem 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5328915"/>
          </a:xfrm>
        </p:spPr>
        <p:txBody>
          <a:bodyPr/>
          <a:lstStyle/>
          <a:p>
            <a:r>
              <a:rPr lang="de-DE" dirty="0"/>
              <a:t>Weg </a:t>
            </a:r>
            <a:r>
              <a:rPr lang="de-DE" b="1" dirty="0"/>
              <a:t>vom Problem zum Algorithmus </a:t>
            </a:r>
            <a:r>
              <a:rPr lang="de-DE" dirty="0"/>
              <a:t>gehen können</a:t>
            </a:r>
          </a:p>
          <a:p>
            <a:pPr lvl="1"/>
            <a:r>
              <a:rPr lang="de-DE" b="1" dirty="0"/>
              <a:t>Auswahl</a:t>
            </a:r>
            <a:r>
              <a:rPr lang="de-DE" dirty="0"/>
              <a:t> eines Algorithmus aus Alternativen unter Bezugnahme auf vorliegende Daten und deren Struktur</a:t>
            </a:r>
          </a:p>
          <a:p>
            <a:pPr lvl="1"/>
            <a:r>
              <a:rPr lang="de-DE" b="1" dirty="0"/>
              <a:t>Entwicklung</a:t>
            </a:r>
            <a:r>
              <a:rPr lang="de-DE" dirty="0"/>
              <a:t> eines Algorithmus mitsamt geeigneter Datenstrukturen (Terminierung, Korrektheit, ...)</a:t>
            </a:r>
          </a:p>
          <a:p>
            <a:r>
              <a:rPr lang="de-DE" b="1" dirty="0"/>
              <a:t>Analyse von Algorithmen </a:t>
            </a:r>
            <a:r>
              <a:rPr lang="de-DE" dirty="0"/>
              <a:t>durchführen </a:t>
            </a:r>
          </a:p>
          <a:p>
            <a:pPr lvl="1"/>
            <a:r>
              <a:rPr lang="de-DE" dirty="0"/>
              <a:t>Anwachsen der Laufzeit bei Vergrößerung der Eingabe</a:t>
            </a:r>
          </a:p>
          <a:p>
            <a:r>
              <a:rPr lang="de-DE" dirty="0"/>
              <a:t>Erste Schritte in Bezug auf die </a:t>
            </a:r>
            <a:r>
              <a:rPr lang="de-DE" b="1" dirty="0"/>
              <a:t>Analyse von Problemen </a:t>
            </a:r>
            <a:r>
              <a:rPr lang="de-DE" dirty="0"/>
              <a:t>gehen können </a:t>
            </a:r>
          </a:p>
          <a:p>
            <a:pPr lvl="1"/>
            <a:r>
              <a:rPr lang="de-DE" dirty="0"/>
              <a:t>Ja, Probleme sind etwas anderes als Algorithmen!</a:t>
            </a:r>
          </a:p>
          <a:p>
            <a:pPr lvl="1"/>
            <a:r>
              <a:rPr lang="de-DE" dirty="0"/>
              <a:t>Probleme können in gewisser Weise „schwer“ sein</a:t>
            </a:r>
          </a:p>
          <a:p>
            <a:pPr lvl="1"/>
            <a:r>
              <a:rPr lang="de-DE" dirty="0"/>
              <a:t>Prüfung, ob Algorithmus optimal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Beispielproblem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Summe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der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Feldes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A[1..n]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bestimmen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23528" y="1760381"/>
            <a:ext cx="7776863" cy="48658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summe(A) =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Programm :</a:t>
            </a:r>
          </a:p>
          <a:p>
            <a:pPr lvl="1"/>
            <a:r>
              <a:rPr lang="en-GB" sz="22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summe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s = 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endParaRPr lang="en-GB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22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GB" sz="22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  s = s + A[</a:t>
            </a:r>
            <a:r>
              <a:rPr lang="en-GB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sz="2200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s</a:t>
            </a:r>
            <a:br>
              <a:rPr lang="en-GB" sz="2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2200" dirty="0">
                <a:solidFill>
                  <a:srgbClr val="0711FF"/>
                </a:solidFill>
                <a:latin typeface="Courier New" panose="02070309020205020404" pitchFamily="49" charset="0"/>
              </a:rPr>
              <a:t>end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Aufwand?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Wenn A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Elemente hat,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Der Aufwand wird </a:t>
            </a:r>
            <a:r>
              <a:rPr lang="de-DE" sz="2400" i="1" dirty="0"/>
              <a:t>linear</a:t>
            </a:r>
            <a:r>
              <a:rPr lang="de-DE" sz="2400" dirty="0"/>
              <a:t> genannt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771800" y="1744025"/>
            <a:ext cx="2232248" cy="1115834"/>
            <a:chOff x="1619672" y="3717032"/>
            <a:chExt cx="2232248" cy="1115834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1619672" y="386104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/>
                <a:t>∑ A[i]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699908" y="446353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i=1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91680" y="3717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Spezialisierung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Vorwissen: </a:t>
            </a:r>
            <a:r>
              <a:rPr lang="de-DE" sz="3200" dirty="0">
                <a:solidFill>
                  <a:srgbClr val="FF0000"/>
                </a:solidFill>
              </a:rPr>
              <a:t>A[i] = i</a:t>
            </a:r>
          </a:p>
          <a:p>
            <a:endParaRPr lang="de-DE" sz="3200" dirty="0"/>
          </a:p>
          <a:p>
            <a:r>
              <a:rPr lang="de-DE" sz="3200" dirty="0"/>
              <a:t>Das Problem wird sehr viel einfacher!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2181</Words>
  <Application>Microsoft Macintosh PowerPoint</Application>
  <PresentationFormat>On-screen Show (4:3)</PresentationFormat>
  <Paragraphs>330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Chalkduster</vt:lpstr>
      <vt:lpstr>Courier New</vt:lpstr>
      <vt:lpstr>Myriad Pro</vt:lpstr>
      <vt:lpstr>Times</vt:lpstr>
      <vt:lpstr>Times New Roman</vt:lpstr>
      <vt:lpstr>7_Standarddesign</vt:lpstr>
      <vt:lpstr>Algorithmen und Datenstrukturen</vt:lpstr>
      <vt:lpstr>Allgemeine Lernziele Vorlesung</vt:lpstr>
      <vt:lpstr>Organisatorisches: Übungen</vt:lpstr>
      <vt:lpstr> Das „Skript“</vt:lpstr>
      <vt:lpstr>Zusätzlich empfohlene Literatur</vt:lpstr>
      <vt:lpstr>Teilnehmerkreis und Voraussetzungen</vt:lpstr>
      <vt:lpstr>Spezielle Lernziele in diesem Kurs</vt:lpstr>
      <vt:lpstr>Beispielproblem: Summe der Elemente eines Feldes A[1..n] bestimmen</vt:lpstr>
      <vt:lpstr>Spezialisierung des Problems</vt:lpstr>
      <vt:lpstr>Ausnutzen der Einschränkung</vt:lpstr>
      <vt:lpstr>Programmiersprache</vt:lpstr>
      <vt:lpstr>Algorithmen: Notation durch Programme</vt:lpstr>
      <vt:lpstr>Das erste Problem: Summe der Elemente </vt:lpstr>
      <vt:lpstr>Das zweite Problem: Summe der Elemente </vt:lpstr>
      <vt:lpstr>Ein neues Problem: In-situ-Sortierproblem </vt:lpstr>
      <vt:lpstr>In-situ-Sortieren: Problemanalyse</vt:lpstr>
      <vt:lpstr>Aufwand zur Lösung eines Problems</vt:lpstr>
      <vt:lpstr>Beispiel 2: Sortierung</vt:lpstr>
      <vt:lpstr>Entwurfsmuster / Entwurfsverfahren</vt:lpstr>
      <vt:lpstr>Laufzeitanalyse</vt:lpstr>
      <vt:lpstr>Aufwand für Zuweisung, Berechnung, Vergleich?</vt:lpstr>
      <vt:lpstr>Bester Fall: Feld ist aufsteigend sortiert</vt:lpstr>
      <vt:lpstr>Schlechtester Fall: Feld ist absteigend sortiert</vt:lpstr>
      <vt:lpstr>Schlechtester Fall: Feld ist absteigend sortiert</vt:lpstr>
      <vt:lpstr>Schlimmster vs. typischer Fall</vt:lpstr>
      <vt:lpstr>Eine andere “Idee” für Sortieren</vt:lpstr>
      <vt:lpstr>Sortieren durch Auswählen (Selection-Sort)</vt:lpstr>
      <vt:lpstr>Vergleich der beiden Algorithmen</vt:lpstr>
      <vt:lpstr>Quadratischer Aufwand</vt:lpstr>
      <vt:lpstr>Oberer „Deckel“: O-Notation</vt:lpstr>
      <vt:lpstr>O-Notation: O(n2) = O(n2 + 2n)</vt:lpstr>
      <vt:lpstr>O-Notation</vt:lpstr>
      <vt:lpstr>Laufzeiten</vt:lpstr>
      <vt:lpstr>Zusammenfassung: Entwurfsmuster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857</cp:revision>
  <cp:lastPrinted>2015-04-09T12:56:16Z</cp:lastPrinted>
  <dcterms:created xsi:type="dcterms:W3CDTF">2010-04-27T12:26:40Z</dcterms:created>
  <dcterms:modified xsi:type="dcterms:W3CDTF">2022-04-04T08:29:56Z</dcterms:modified>
</cp:coreProperties>
</file>