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0"/>
  </p:notesMasterIdLst>
  <p:handoutMasterIdLst>
    <p:handoutMasterId r:id="rId51"/>
  </p:handoutMasterIdLst>
  <p:sldIdLst>
    <p:sldId id="594" r:id="rId2"/>
    <p:sldId id="388" r:id="rId3"/>
    <p:sldId id="389" r:id="rId4"/>
    <p:sldId id="599" r:id="rId5"/>
    <p:sldId id="386" r:id="rId6"/>
    <p:sldId id="397" r:id="rId7"/>
    <p:sldId id="403" r:id="rId8"/>
    <p:sldId id="595" r:id="rId9"/>
    <p:sldId id="405" r:id="rId10"/>
    <p:sldId id="406" r:id="rId11"/>
    <p:sldId id="601" r:id="rId12"/>
    <p:sldId id="412" r:id="rId13"/>
    <p:sldId id="409" r:id="rId14"/>
    <p:sldId id="478" r:id="rId15"/>
    <p:sldId id="597" r:id="rId16"/>
    <p:sldId id="424" r:id="rId17"/>
    <p:sldId id="484" r:id="rId18"/>
    <p:sldId id="451" r:id="rId19"/>
    <p:sldId id="596" r:id="rId20"/>
    <p:sldId id="462" r:id="rId21"/>
    <p:sldId id="423" r:id="rId22"/>
    <p:sldId id="491" r:id="rId23"/>
    <p:sldId id="465" r:id="rId24"/>
    <p:sldId id="466" r:id="rId25"/>
    <p:sldId id="467" r:id="rId26"/>
    <p:sldId id="468" r:id="rId27"/>
    <p:sldId id="469" r:id="rId28"/>
    <p:sldId id="470" r:id="rId29"/>
    <p:sldId id="471" r:id="rId30"/>
    <p:sldId id="472" r:id="rId31"/>
    <p:sldId id="473" r:id="rId32"/>
    <p:sldId id="474" r:id="rId33"/>
    <p:sldId id="476" r:id="rId34"/>
    <p:sldId id="479" r:id="rId35"/>
    <p:sldId id="480" r:id="rId36"/>
    <p:sldId id="603" r:id="rId37"/>
    <p:sldId id="481" r:id="rId38"/>
    <p:sldId id="482" r:id="rId39"/>
    <p:sldId id="573" r:id="rId40"/>
    <p:sldId id="483" r:id="rId41"/>
    <p:sldId id="444" r:id="rId42"/>
    <p:sldId id="445" r:id="rId43"/>
    <p:sldId id="446" r:id="rId44"/>
    <p:sldId id="447" r:id="rId45"/>
    <p:sldId id="574" r:id="rId46"/>
    <p:sldId id="493" r:id="rId47"/>
    <p:sldId id="590" r:id="rId48"/>
    <p:sldId id="575" r:id="rId4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2400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8" autoAdjust="0"/>
    <p:restoredTop sz="94830"/>
  </p:normalViewPr>
  <p:slideViewPr>
    <p:cSldViewPr>
      <p:cViewPr varScale="1">
        <p:scale>
          <a:sx n="117" d="100"/>
          <a:sy n="117" d="100"/>
        </p:scale>
        <p:origin x="19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08.04.22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08.04.22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F05D0-3F30-314D-A482-48E38E2D8E88}" type="slidenum">
              <a:rPr lang="en-US"/>
              <a:pPr/>
              <a:t>7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62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4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3141116"/>
            <a:ext cx="648072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Magnus Bender und Malte </a:t>
            </a:r>
            <a:r>
              <a:rPr lang="de-DE" sz="2400" dirty="0" err="1">
                <a:cs typeface="+mn-cs"/>
              </a:rPr>
              <a:t>Luttermann</a:t>
            </a:r>
            <a:r>
              <a:rPr lang="de-DE" sz="2400" dirty="0">
                <a:cs typeface="+mn-cs"/>
              </a:rPr>
              <a:t> (Übungen)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sowie viele Tutoren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3BAF5-1762-8D4C-856B-6198BEE77AAD}"/>
              </a:ext>
            </a:extLst>
          </p:cNvPr>
          <p:cNvSpPr txBox="1"/>
          <p:nvPr/>
        </p:nvSpPr>
        <p:spPr>
          <a:xfrm>
            <a:off x="3063413" y="2060848"/>
            <a:ext cx="3017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dirty="0"/>
              <a:t>Sortierung durch Vergleichen</a:t>
            </a:r>
          </a:p>
        </p:txBody>
      </p:sp>
    </p:spTree>
    <p:extLst>
      <p:ext uri="{BB962C8B-B14F-4D97-AF65-F5344CB8AC3E}">
        <p14:creationId xmlns:p14="http://schemas.microsoft.com/office/powerpoint/2010/main" val="125506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Partitionierung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6" name="Bild 5" descr="Screen Shot 2015-04-08 at 09.54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28824"/>
            <a:ext cx="7289800" cy="4216400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>
            <a:off x="2339752" y="155679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051720" y="1340768"/>
            <a:ext cx="32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2708920"/>
            <a:ext cx="8374385" cy="34563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hteck 2">
            <a:extLst>
              <a:ext uri="{FF2B5EF4-FFF2-40B4-BE49-F238E27FC236}">
                <a16:creationId xmlns:a16="http://schemas.microsoft.com/office/drawing/2014/main" id="{67B8A456-5557-B641-9FB0-7CDD457611E3}"/>
              </a:ext>
            </a:extLst>
          </p:cNvPr>
          <p:cNvSpPr/>
          <p:nvPr/>
        </p:nvSpPr>
        <p:spPr>
          <a:xfrm>
            <a:off x="2915816" y="6608536"/>
            <a:ext cx="3110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www-tcs.cs.uni-sb.de</a:t>
            </a:r>
            <a:r>
              <a:rPr lang="de-DE" sz="1400" dirty="0">
                <a:solidFill>
                  <a:schemeClr val="bg1"/>
                </a:solidFill>
              </a:rPr>
              <a:t>/</a:t>
            </a:r>
            <a:r>
              <a:rPr lang="de-DE" sz="1400" dirty="0" err="1">
                <a:solidFill>
                  <a:schemeClr val="bg1"/>
                </a:solidFill>
              </a:rPr>
              <a:t>course</a:t>
            </a:r>
            <a:r>
              <a:rPr lang="de-DE" sz="1400" dirty="0">
                <a:solidFill>
                  <a:schemeClr val="bg1"/>
                </a:solidFill>
              </a:rPr>
              <a:t>/60/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B254D7-6D21-1B4F-97A9-F03B66FFC505}"/>
              </a:ext>
            </a:extLst>
          </p:cNvPr>
          <p:cNvSpPr txBox="1"/>
          <p:nvPr/>
        </p:nvSpPr>
        <p:spPr>
          <a:xfrm>
            <a:off x="5292080" y="4437112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dirty="0"/>
              <a:t>T</a:t>
            </a:r>
            <a:r>
              <a:rPr lang="en-US" sz="2400" baseline="-25000" dirty="0"/>
              <a:t>p</a:t>
            </a:r>
            <a:r>
              <a:rPr lang="en-DE" sz="2400" baseline="-25000" dirty="0"/>
              <a:t>artition</a:t>
            </a:r>
            <a:r>
              <a:rPr lang="en-DE" sz="2400" dirty="0"/>
              <a:t>(n) ∈ O(n)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9272D-0F58-2F40-A244-DD0F3655BD02}"/>
              </a:ext>
            </a:extLst>
          </p:cNvPr>
          <p:cNvSpPr txBox="1"/>
          <p:nvPr/>
        </p:nvSpPr>
        <p:spPr>
          <a:xfrm>
            <a:off x="179387" y="2515107"/>
            <a:ext cx="904125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</a:rPr>
              <a:t> 1: </a:t>
            </a: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partition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j)</a:t>
            </a:r>
          </a:p>
          <a:p>
            <a:r>
              <a:rPr lang="en-GB" dirty="0">
                <a:latin typeface="Courier New" panose="02070309020205020404" pitchFamily="49" charset="0"/>
              </a:rPr>
              <a:t> 2: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x = A[j] 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# Es muss das </a:t>
            </a:r>
            <a:r>
              <a:rPr lang="en-GB" sz="1600" dirty="0" err="1">
                <a:solidFill>
                  <a:srgbClr val="008000"/>
                </a:solidFill>
                <a:latin typeface="Courier New" panose="02070309020205020404" pitchFamily="49" charset="0"/>
              </a:rPr>
              <a:t>letzte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 sein, </a:t>
            </a:r>
            <a:r>
              <a:rPr lang="en-GB" sz="1600" dirty="0" err="1">
                <a:solidFill>
                  <a:srgbClr val="008000"/>
                </a:solidFill>
                <a:latin typeface="Courier New" panose="02070309020205020404" pitchFamily="49" charset="0"/>
              </a:rPr>
              <a:t>damit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 der Code </a:t>
            </a:r>
            <a:r>
              <a:rPr lang="en-GB" sz="1600" dirty="0" err="1">
                <a:solidFill>
                  <a:srgbClr val="008000"/>
                </a:solidFill>
                <a:latin typeface="Courier New" panose="02070309020205020404" pitchFamily="49" charset="0"/>
              </a:rPr>
              <a:t>funktioniert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.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</a:rPr>
              <a:t> 3: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b 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-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</a:rPr>
              <a:t> 4:  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k 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i:j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</a:rPr>
              <a:t> 5:     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swap A[k] and A[b+1]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</a:rPr>
              <a:t> 6: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temp = A[k]</a:t>
            </a:r>
          </a:p>
          <a:p>
            <a:r>
              <a:rPr lang="en-GB" dirty="0">
                <a:latin typeface="Courier New" panose="02070309020205020404" pitchFamily="49" charset="0"/>
              </a:rPr>
              <a:t> 7: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A[k] = A[b+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r>
              <a:rPr lang="en-GB" dirty="0">
                <a:latin typeface="Courier New" panose="02070309020205020404" pitchFamily="49" charset="0"/>
              </a:rPr>
              <a:t> 8: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A[b+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= temp</a:t>
            </a:r>
          </a:p>
          <a:p>
            <a:r>
              <a:rPr lang="en-GB" dirty="0">
                <a:latin typeface="Courier New" panose="02070309020205020404" pitchFamily="49" charset="0"/>
              </a:rPr>
              <a:t> 9:    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A[b+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&lt;= x</a:t>
            </a:r>
          </a:p>
          <a:p>
            <a:r>
              <a:rPr lang="en-GB" dirty="0">
                <a:latin typeface="Courier New" panose="02070309020205020404" pitchFamily="49" charset="0"/>
              </a:rPr>
              <a:t>10: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b = b +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  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</a:rPr>
              <a:t>11:  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522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Quicksort</a:t>
            </a:r>
            <a:r>
              <a:rPr lang="de-DE" dirty="0"/>
              <a:t>: Vermeidung des Mischspeichers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6" name="Bild 5" descr="Screen Shot 2015-04-08 at 09.52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81934"/>
            <a:ext cx="7175500" cy="49149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004048" y="5013176"/>
            <a:ext cx="2880320" cy="12961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526456" y="2148964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238424" y="1932940"/>
            <a:ext cx="32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3" name="Rechteck 2"/>
          <p:cNvSpPr/>
          <p:nvPr/>
        </p:nvSpPr>
        <p:spPr>
          <a:xfrm>
            <a:off x="2915816" y="6608536"/>
            <a:ext cx="3110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www-tcs.cs.uni-sb.de</a:t>
            </a:r>
            <a:r>
              <a:rPr lang="de-DE" sz="1400" dirty="0">
                <a:solidFill>
                  <a:schemeClr val="bg1"/>
                </a:solidFill>
              </a:rPr>
              <a:t>/</a:t>
            </a:r>
            <a:r>
              <a:rPr lang="de-DE" sz="1400" dirty="0" err="1">
                <a:solidFill>
                  <a:schemeClr val="bg1"/>
                </a:solidFill>
              </a:rPr>
              <a:t>course</a:t>
            </a:r>
            <a:r>
              <a:rPr lang="de-DE" sz="1400" dirty="0">
                <a:solidFill>
                  <a:schemeClr val="bg1"/>
                </a:solidFill>
              </a:rPr>
              <a:t>/60/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3645024"/>
            <a:ext cx="6408712" cy="25934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131840" y="6238473"/>
            <a:ext cx="3059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C. A. R. Hoare: </a:t>
            </a:r>
            <a:r>
              <a:rPr lang="de-DE" sz="1100" i="1" dirty="0" err="1">
                <a:solidFill>
                  <a:srgbClr val="0000FF"/>
                </a:solidFill>
              </a:rPr>
              <a:t>Quicksort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br>
              <a:rPr lang="de-DE" sz="1100" dirty="0">
                <a:solidFill>
                  <a:srgbClr val="0000FF"/>
                </a:solidFill>
              </a:rPr>
            </a:br>
            <a:r>
              <a:rPr lang="de-DE" sz="1100" dirty="0">
                <a:solidFill>
                  <a:srgbClr val="0000FF"/>
                </a:solidFill>
              </a:rPr>
              <a:t>In: </a:t>
            </a:r>
            <a:r>
              <a:rPr lang="de-DE" sz="1100" i="1" dirty="0">
                <a:solidFill>
                  <a:srgbClr val="0000FF"/>
                </a:solidFill>
              </a:rPr>
              <a:t>The Computer Journal</a:t>
            </a:r>
            <a:r>
              <a:rPr lang="de-DE" sz="1100" dirty="0">
                <a:solidFill>
                  <a:srgbClr val="0000FF"/>
                </a:solidFill>
              </a:rPr>
              <a:t>. 5(1) , S. 10–15, </a:t>
            </a:r>
            <a:r>
              <a:rPr lang="de-DE" sz="1100" b="1" dirty="0">
                <a:solidFill>
                  <a:srgbClr val="FF0000"/>
                </a:solidFill>
              </a:rPr>
              <a:t>1962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023942-8E32-E04E-9351-BCDFD0B0EDE6}"/>
              </a:ext>
            </a:extLst>
          </p:cNvPr>
          <p:cNvSpPr txBox="1"/>
          <p:nvPr/>
        </p:nvSpPr>
        <p:spPr>
          <a:xfrm>
            <a:off x="1115616" y="3539384"/>
            <a:ext cx="4128053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>
                <a:latin typeface="Courier New" panose="02070309020205020404" pitchFamily="49" charset="0"/>
              </a:rPr>
              <a:t>1: </a:t>
            </a: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qs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2:   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n =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3:  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quicksort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n)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   </a:t>
            </a:r>
            <a:r>
              <a:rPr lang="en-GB" sz="1700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4: </a:t>
            </a: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quicksort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j)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5:  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if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&lt; j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6:     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p =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partition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j)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7:    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quicksort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p-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8:    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quicksort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(A, p+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j)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    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latin typeface="Courier New" panose="02070309020205020404" pitchFamily="49" charset="0"/>
              </a:rPr>
              <a:t>   </a:t>
            </a:r>
            <a:r>
              <a:rPr lang="en-GB" sz="1700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696748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von </a:t>
            </a:r>
            <a:r>
              <a:rPr lang="de-DE" dirty="0" err="1"/>
              <a:t>Quicksort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Wenn man „Glück“ hat, liegt der zufällig gewählte </a:t>
            </a:r>
            <a:r>
              <a:rPr lang="de-DE" dirty="0" err="1"/>
              <a:t>Pivotwert</a:t>
            </a:r>
            <a:r>
              <a:rPr lang="de-DE" dirty="0"/>
              <a:t> nach der Partitionierung</a:t>
            </a:r>
            <a:br>
              <a:rPr lang="de-DE" dirty="0"/>
            </a:br>
            <a:r>
              <a:rPr lang="de-DE" dirty="0"/>
              <a:t>immer genau in der Mitte</a:t>
            </a:r>
          </a:p>
          <a:p>
            <a:pPr lvl="1"/>
            <a:r>
              <a:rPr lang="de-DE" dirty="0"/>
              <a:t>Laufzeitanalyse: Wie bei </a:t>
            </a:r>
            <a:r>
              <a:rPr lang="de-DE" dirty="0" err="1"/>
              <a:t>Merge-Sort</a:t>
            </a:r>
            <a:endParaRPr lang="de-DE" dirty="0"/>
          </a:p>
          <a:p>
            <a:pPr lvl="1"/>
            <a:r>
              <a:rPr lang="de-DE" dirty="0"/>
              <a:t>Platzanalyse: Logarithmisch viel Hilfsspeicher</a:t>
            </a:r>
          </a:p>
          <a:p>
            <a:r>
              <a:rPr lang="de-DE" dirty="0"/>
              <a:t>Wenn man „Pech“ hat, liegt der Wert immer am rechten (oder linken) Rand des (Teil-)Intervall</a:t>
            </a:r>
          </a:p>
          <a:p>
            <a:pPr lvl="1"/>
            <a:r>
              <a:rPr lang="de-DE" dirty="0"/>
              <a:t>Laufzeitanalyse: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T(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 = n</a:t>
            </a:r>
            <a:r>
              <a:rPr lang="de-DE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/>
              <a:t>Platzanalyse: Linearer Speicherbedarf</a:t>
            </a:r>
          </a:p>
          <a:p>
            <a:r>
              <a:rPr lang="de-DE" dirty="0"/>
              <a:t>Im typischen Fall liegt die Wahrheit irgendwo dazwischen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97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Lampsort</a:t>
            </a:r>
            <a:r>
              <a:rPr lang="de-DE" dirty="0"/>
              <a:t>: Es geht auch nicht-rekursiv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Führe eine Agenda von Indexbereichen eines Feldes (am Anfang [1, </a:t>
            </a:r>
            <a:r>
              <a:rPr lang="de-DE" sz="2000" dirty="0" err="1"/>
              <a:t>n</a:t>
            </a:r>
            <a:r>
              <a:rPr lang="de-DE" sz="2000" dirty="0"/>
              <a:t>]), auf denen Partition arbeiten muss</a:t>
            </a:r>
          </a:p>
          <a:p>
            <a:r>
              <a:rPr lang="de-DE" sz="2000" dirty="0"/>
              <a:t>Solange noch Einträge auf der Agenda:</a:t>
            </a:r>
          </a:p>
          <a:p>
            <a:pPr lvl="1"/>
            <a:r>
              <a:rPr lang="de-DE" sz="2000" dirty="0"/>
              <a:t>Nimm Indexbereich von der Agenda, </a:t>
            </a:r>
            <a:br>
              <a:rPr lang="de-DE" sz="2000" dirty="0"/>
            </a:br>
            <a:r>
              <a:rPr lang="de-DE" sz="2000" dirty="0"/>
              <a:t>wenn ein Element im Indexbereich partitioniere und</a:t>
            </a:r>
            <a:br>
              <a:rPr lang="de-DE" sz="2000" dirty="0"/>
            </a:br>
            <a:r>
              <a:rPr lang="de-DE" sz="2000" dirty="0"/>
              <a:t>setze zwei entsprechende Einträge auf die Agenda 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80831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Leslie </a:t>
            </a:r>
            <a:r>
              <a:rPr lang="de-DE" sz="1200" dirty="0" err="1">
                <a:solidFill>
                  <a:srgbClr val="0000FF"/>
                </a:solidFill>
              </a:rPr>
              <a:t>Lamport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err="1">
                <a:solidFill>
                  <a:srgbClr val="0000FF"/>
                </a:solidFill>
              </a:rPr>
              <a:t>Thinking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Programmers</a:t>
            </a:r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>
                <a:solidFill>
                  <a:srgbClr val="0000FF"/>
                </a:solidFill>
              </a:rPr>
              <a:t>http://channel9.msdn.com/Events/</a:t>
            </a:r>
            <a:r>
              <a:rPr lang="de-DE" sz="1200" dirty="0" err="1">
                <a:solidFill>
                  <a:srgbClr val="0000FF"/>
                </a:solidFill>
              </a:rPr>
              <a:t>Build</a:t>
            </a:r>
            <a:r>
              <a:rPr lang="de-DE" sz="1200" dirty="0">
                <a:solidFill>
                  <a:srgbClr val="0000FF"/>
                </a:solidFill>
              </a:rPr>
              <a:t>/2014/3-642</a:t>
            </a:r>
          </a:p>
        </p:txBody>
      </p:sp>
      <p:sp>
        <p:nvSpPr>
          <p:cNvPr id="8" name="Rectangle 7"/>
          <p:cNvSpPr/>
          <p:nvPr/>
        </p:nvSpPr>
        <p:spPr>
          <a:xfrm>
            <a:off x="4689831" y="5013176"/>
            <a:ext cx="1322329" cy="64807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63ED62D7-6A16-C04F-9BD3-BBA194348379}"/>
              </a:ext>
            </a:extLst>
          </p:cNvPr>
          <p:cNvSpPr/>
          <p:nvPr/>
        </p:nvSpPr>
        <p:spPr>
          <a:xfrm>
            <a:off x="5318366" y="3096381"/>
            <a:ext cx="3672532" cy="1110283"/>
          </a:xfrm>
          <a:prstGeom prst="cloudCallout">
            <a:avLst>
              <a:gd name="adj1" fmla="val -75283"/>
              <a:gd name="adj2" fmla="val 448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Parallelisierbarkeit</a:t>
            </a: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666CE9-2D6D-7343-A75F-C049CD95090E}"/>
              </a:ext>
            </a:extLst>
          </p:cNvPr>
          <p:cNvSpPr txBox="1"/>
          <p:nvPr/>
        </p:nvSpPr>
        <p:spPr>
          <a:xfrm>
            <a:off x="827584" y="3206873"/>
            <a:ext cx="465383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>
                <a:latin typeface="Courier New" panose="02070309020205020404" pitchFamily="49" charset="0"/>
              </a:rPr>
              <a:t>1: </a:t>
            </a: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lampsort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2:   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agenda = []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3:  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push!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(agenda, [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(A)])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4:  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while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isempty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(agenda)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5:    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j =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pop!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(agenda)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6:    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if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&lt; j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7:       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p =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partition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j)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8:      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push!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(agenda, [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p-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9:      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push!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(agenda, [p+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j])</a:t>
            </a: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   end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  end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   </a:t>
            </a:r>
            <a:r>
              <a:rPr lang="en-GB" sz="1700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9A44BE9D-719A-F144-B9C0-E71EA0CF2B82}"/>
              </a:ext>
            </a:extLst>
          </p:cNvPr>
          <p:cNvSpPr/>
          <p:nvPr/>
        </p:nvSpPr>
        <p:spPr>
          <a:xfrm>
            <a:off x="6067371" y="4441614"/>
            <a:ext cx="2625881" cy="1465248"/>
          </a:xfrm>
          <a:prstGeom prst="wedgeRoundRectCallout">
            <a:avLst>
              <a:gd name="adj1" fmla="val -157649"/>
              <a:gd name="adj2" fmla="val -4406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dirty="0"/>
              <a:t>In Julia werden Funktionen mit Seiteneffekten häufig durch ein </a:t>
            </a:r>
            <a:r>
              <a:rPr lang="en-DE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DE" dirty="0"/>
              <a:t> </a:t>
            </a:r>
            <a:r>
              <a:rPr lang="en-GB" dirty="0"/>
              <a:t>a</a:t>
            </a:r>
            <a:r>
              <a:rPr lang="en-DE" dirty="0"/>
              <a:t>m Ende markiert.</a:t>
            </a:r>
          </a:p>
        </p:txBody>
      </p:sp>
    </p:spTree>
    <p:extLst>
      <p:ext uri="{BB962C8B-B14F-4D97-AF65-F5344CB8AC3E}">
        <p14:creationId xmlns:p14="http://schemas.microsoft.com/office/powerpoint/2010/main" val="56942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260350"/>
            <a:ext cx="8229600" cy="503238"/>
          </a:xfrm>
        </p:spPr>
        <p:txBody>
          <a:bodyPr/>
          <a:lstStyle/>
          <a:p>
            <a:r>
              <a:rPr lang="de-DE" dirty="0"/>
              <a:t>Stabilität eines Sortierverfahrens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92" y="1196975"/>
            <a:ext cx="8435280" cy="5256361"/>
          </a:xfrm>
        </p:spPr>
        <p:txBody>
          <a:bodyPr/>
          <a:lstStyle/>
          <a:p>
            <a:r>
              <a:rPr lang="de-DE" sz="2200" dirty="0"/>
              <a:t>In den Feldern seien komplexe Objekte enthalten</a:t>
            </a:r>
          </a:p>
          <a:p>
            <a:r>
              <a:rPr lang="de-DE" sz="2200" dirty="0"/>
              <a:t>Sortierung nach vorgegebenem „Schlüssel“ (Name, Alter, …)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pPr marL="0" indent="0">
              <a:buNone/>
            </a:pPr>
            <a:endParaRPr lang="de-DE" sz="2200" dirty="0"/>
          </a:p>
          <a:p>
            <a:r>
              <a:rPr lang="de-DE" sz="2200" dirty="0"/>
              <a:t>Annahme: Sortierung nach Name sei gegeben</a:t>
            </a:r>
          </a:p>
          <a:p>
            <a:r>
              <a:rPr lang="de-DE" sz="2200" dirty="0"/>
              <a:t>Dann: Sortierung nach Alter</a:t>
            </a:r>
          </a:p>
          <a:p>
            <a:r>
              <a:rPr lang="de-DE" sz="2200" dirty="0"/>
              <a:t>Bei gleichem Sortierschlüsselwert soll die Reihenfolge der Objekte bestehen bleiben (</a:t>
            </a:r>
            <a:r>
              <a:rPr lang="de-DE" sz="2200" b="1" dirty="0"/>
              <a:t>Stabilität</a:t>
            </a:r>
            <a:r>
              <a:rPr lang="de-DE" sz="2200" dirty="0"/>
              <a:t>)</a:t>
            </a:r>
          </a:p>
          <a:p>
            <a:pPr lvl="1"/>
            <a:r>
              <a:rPr lang="de-DE" sz="2000" dirty="0"/>
              <a:t>Bei Sortierung nach Alter bleibt Robert vor Thomas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ABF2A-F6CC-E44B-90DA-E8A3CAEF1121}"/>
              </a:ext>
            </a:extLst>
          </p:cNvPr>
          <p:cNvSpPr/>
          <p:nvPr/>
        </p:nvSpPr>
        <p:spPr>
          <a:xfrm>
            <a:off x="2339752" y="2358172"/>
            <a:ext cx="4320480" cy="216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BEA7A-9850-3746-8C35-7DD81B82BCD6}"/>
              </a:ext>
            </a:extLst>
          </p:cNvPr>
          <p:cNvSpPr txBox="1"/>
          <p:nvPr/>
        </p:nvSpPr>
        <p:spPr>
          <a:xfrm>
            <a:off x="1259632" y="227687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88924C-6D52-A949-8718-10B5590C4AB1}"/>
              </a:ext>
            </a:extLst>
          </p:cNvPr>
          <p:cNvCxnSpPr>
            <a:stCxn id="6" idx="3"/>
            <a:endCxn id="5" idx="1"/>
          </p:cNvCxnSpPr>
          <p:nvPr/>
        </p:nvCxnSpPr>
        <p:spPr>
          <a:xfrm>
            <a:off x="1585362" y="2461538"/>
            <a:ext cx="754390" cy="46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77636-6723-1249-8EC8-9BA8D99CAD65}"/>
              </a:ext>
            </a:extLst>
          </p:cNvPr>
          <p:cNvGrpSpPr/>
          <p:nvPr/>
        </p:nvGrpSpPr>
        <p:grpSpPr>
          <a:xfrm>
            <a:off x="2435526" y="2461538"/>
            <a:ext cx="944488" cy="1258243"/>
            <a:chOff x="1649843" y="2740278"/>
            <a:chExt cx="944488" cy="125824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74AD20-394A-584D-8216-7AE709C495E9}"/>
                </a:ext>
              </a:extLst>
            </p:cNvPr>
            <p:cNvSpPr/>
            <p:nvPr/>
          </p:nvSpPr>
          <p:spPr>
            <a:xfrm>
              <a:off x="1649843" y="3286323"/>
              <a:ext cx="944488" cy="7121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35B0DE0-2F50-BE4A-8286-D7901BBB6DDF}"/>
                </a:ext>
              </a:extLst>
            </p:cNvPr>
            <p:cNvCxnSpPr>
              <a:cxnSpLocks/>
            </p:cNvCxnSpPr>
            <p:nvPr/>
          </p:nvCxnSpPr>
          <p:spPr>
            <a:xfrm>
              <a:off x="2123728" y="2740278"/>
              <a:ext cx="0" cy="54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EA369D-8667-104B-94E1-D6341BCB0B43}"/>
              </a:ext>
            </a:extLst>
          </p:cNvPr>
          <p:cNvGrpSpPr/>
          <p:nvPr/>
        </p:nvGrpSpPr>
        <p:grpSpPr>
          <a:xfrm>
            <a:off x="3483740" y="2461538"/>
            <a:ext cx="944488" cy="1258243"/>
            <a:chOff x="1649843" y="2740278"/>
            <a:chExt cx="944488" cy="12582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382C9F-8B0F-BA47-8CDB-50751BD09654}"/>
                </a:ext>
              </a:extLst>
            </p:cNvPr>
            <p:cNvSpPr/>
            <p:nvPr/>
          </p:nvSpPr>
          <p:spPr>
            <a:xfrm>
              <a:off x="1649843" y="3286323"/>
              <a:ext cx="944488" cy="7121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6DFAA74-460C-A746-BD9F-21C033FF9925}"/>
                </a:ext>
              </a:extLst>
            </p:cNvPr>
            <p:cNvCxnSpPr>
              <a:cxnSpLocks/>
            </p:cNvCxnSpPr>
            <p:nvPr/>
          </p:nvCxnSpPr>
          <p:spPr>
            <a:xfrm>
              <a:off x="2123728" y="2740278"/>
              <a:ext cx="0" cy="54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E3AB33-B48B-F144-BD4C-120A35640885}"/>
              </a:ext>
            </a:extLst>
          </p:cNvPr>
          <p:cNvGrpSpPr/>
          <p:nvPr/>
        </p:nvGrpSpPr>
        <p:grpSpPr>
          <a:xfrm>
            <a:off x="4531955" y="2461538"/>
            <a:ext cx="944488" cy="1258243"/>
            <a:chOff x="1649843" y="2740278"/>
            <a:chExt cx="944488" cy="125824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85CC97-E9DB-1B42-9FD4-BADB85B4A0A1}"/>
                </a:ext>
              </a:extLst>
            </p:cNvPr>
            <p:cNvSpPr/>
            <p:nvPr/>
          </p:nvSpPr>
          <p:spPr>
            <a:xfrm>
              <a:off x="1649843" y="3286323"/>
              <a:ext cx="944488" cy="7121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F3ED812-41E3-F54A-9363-0A4C83A266BA}"/>
                </a:ext>
              </a:extLst>
            </p:cNvPr>
            <p:cNvCxnSpPr>
              <a:cxnSpLocks/>
            </p:cNvCxnSpPr>
            <p:nvPr/>
          </p:nvCxnSpPr>
          <p:spPr>
            <a:xfrm>
              <a:off x="2123728" y="2740278"/>
              <a:ext cx="0" cy="54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D7EC7AA-47EB-DF46-AF9A-5176CA028920}"/>
              </a:ext>
            </a:extLst>
          </p:cNvPr>
          <p:cNvGrpSpPr/>
          <p:nvPr/>
        </p:nvGrpSpPr>
        <p:grpSpPr>
          <a:xfrm>
            <a:off x="5569019" y="2461538"/>
            <a:ext cx="944488" cy="1258243"/>
            <a:chOff x="1649843" y="2740278"/>
            <a:chExt cx="944488" cy="125824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CEFF388-D5B0-3C47-88E4-9DC6B1728D47}"/>
                </a:ext>
              </a:extLst>
            </p:cNvPr>
            <p:cNvSpPr/>
            <p:nvPr/>
          </p:nvSpPr>
          <p:spPr>
            <a:xfrm>
              <a:off x="1649843" y="3286323"/>
              <a:ext cx="944488" cy="7121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1487ABA-C12A-2044-84D5-06B37C799025}"/>
                </a:ext>
              </a:extLst>
            </p:cNvPr>
            <p:cNvCxnSpPr>
              <a:cxnSpLocks/>
            </p:cNvCxnSpPr>
            <p:nvPr/>
          </p:nvCxnSpPr>
          <p:spPr>
            <a:xfrm>
              <a:off x="2123728" y="2740278"/>
              <a:ext cx="0" cy="54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4744E4A-42AF-1E4E-B7D8-6AABA19E79F6}"/>
              </a:ext>
            </a:extLst>
          </p:cNvPr>
          <p:cNvSpPr txBox="1"/>
          <p:nvPr/>
        </p:nvSpPr>
        <p:spPr>
          <a:xfrm>
            <a:off x="2615503" y="3054887"/>
            <a:ext cx="54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dirty="0"/>
              <a:t>Ralf</a:t>
            </a:r>
          </a:p>
          <a:p>
            <a:pPr algn="ctr"/>
            <a:r>
              <a:rPr lang="en-DE" dirty="0"/>
              <a:t>55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1C728F-6D14-4C41-B37D-6F6EC5DBF1B1}"/>
              </a:ext>
            </a:extLst>
          </p:cNvPr>
          <p:cNvSpPr txBox="1"/>
          <p:nvPr/>
        </p:nvSpPr>
        <p:spPr>
          <a:xfrm>
            <a:off x="3528195" y="3054887"/>
            <a:ext cx="833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dirty="0"/>
              <a:t>Robert</a:t>
            </a:r>
          </a:p>
          <a:p>
            <a:pPr algn="ctr"/>
            <a:r>
              <a:rPr lang="en-DE" dirty="0"/>
              <a:t>46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9B50C9-4BC8-FD43-BDFE-83BB40DA2D66}"/>
              </a:ext>
            </a:extLst>
          </p:cNvPr>
          <p:cNvSpPr txBox="1"/>
          <p:nvPr/>
        </p:nvSpPr>
        <p:spPr>
          <a:xfrm>
            <a:off x="4633525" y="305488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dirty="0"/>
              <a:t>Sven</a:t>
            </a:r>
          </a:p>
          <a:p>
            <a:pPr algn="ctr"/>
            <a:r>
              <a:rPr lang="en-DE" dirty="0"/>
              <a:t>67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62FCB3-4DDF-594D-9C17-E6868271CCA5}"/>
              </a:ext>
            </a:extLst>
          </p:cNvPr>
          <p:cNvSpPr txBox="1"/>
          <p:nvPr/>
        </p:nvSpPr>
        <p:spPr>
          <a:xfrm>
            <a:off x="5566917" y="3054887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dirty="0"/>
              <a:t>Thomas</a:t>
            </a:r>
          </a:p>
          <a:p>
            <a:pPr algn="ctr"/>
            <a:r>
              <a:rPr lang="en-DE" dirty="0"/>
              <a:t>46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138B9A-B229-B248-A55B-7B97501B5154}"/>
              </a:ext>
            </a:extLst>
          </p:cNvPr>
          <p:cNvSpPr txBox="1"/>
          <p:nvPr/>
        </p:nvSpPr>
        <p:spPr>
          <a:xfrm>
            <a:off x="1379653" y="3054887"/>
            <a:ext cx="803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Name:</a:t>
            </a:r>
          </a:p>
          <a:p>
            <a:r>
              <a:rPr lang="en-DE" dirty="0"/>
              <a:t>Alter:</a:t>
            </a:r>
          </a:p>
        </p:txBody>
      </p:sp>
    </p:spTree>
    <p:extLst>
      <p:ext uri="{BB962C8B-B14F-4D97-AF65-F5344CB8AC3E}">
        <p14:creationId xmlns:p14="http://schemas.microsoft.com/office/powerpoint/2010/main" val="40020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Ist die Partitionierung von </a:t>
            </a:r>
            <a:r>
              <a:rPr lang="de-DE" dirty="0" err="1"/>
              <a:t>Quicksort</a:t>
            </a:r>
            <a:r>
              <a:rPr lang="de-DE"/>
              <a:t> stabil?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6" name="Bild 5" descr="Screen Shot 2015-04-08 at 09.54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28824"/>
            <a:ext cx="7289800" cy="4216400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>
            <a:off x="2339752" y="155679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051720" y="1340768"/>
            <a:ext cx="32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2708920"/>
            <a:ext cx="8374385" cy="34563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2">
            <a:extLst>
              <a:ext uri="{FF2B5EF4-FFF2-40B4-BE49-F238E27FC236}">
                <a16:creationId xmlns:a16="http://schemas.microsoft.com/office/drawing/2014/main" id="{67B8A456-5557-B641-9FB0-7CDD457611E3}"/>
              </a:ext>
            </a:extLst>
          </p:cNvPr>
          <p:cNvSpPr/>
          <p:nvPr/>
        </p:nvSpPr>
        <p:spPr>
          <a:xfrm>
            <a:off x="2915816" y="6608536"/>
            <a:ext cx="3110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www-tcs.cs.uni-sb.de</a:t>
            </a:r>
            <a:r>
              <a:rPr lang="de-DE" sz="1400" dirty="0">
                <a:solidFill>
                  <a:schemeClr val="bg1"/>
                </a:solidFill>
              </a:rPr>
              <a:t>/</a:t>
            </a:r>
            <a:r>
              <a:rPr lang="de-DE" sz="1400" dirty="0" err="1">
                <a:solidFill>
                  <a:schemeClr val="bg1"/>
                </a:solidFill>
              </a:rPr>
              <a:t>course</a:t>
            </a:r>
            <a:r>
              <a:rPr lang="de-DE" sz="1400" dirty="0">
                <a:solidFill>
                  <a:schemeClr val="bg1"/>
                </a:solidFill>
              </a:rPr>
              <a:t>/60/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D17C6-89CA-9944-A5BC-83CEA5556417}"/>
              </a:ext>
            </a:extLst>
          </p:cNvPr>
          <p:cNvSpPr txBox="1"/>
          <p:nvPr/>
        </p:nvSpPr>
        <p:spPr>
          <a:xfrm>
            <a:off x="179387" y="2515107"/>
            <a:ext cx="904125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</a:rPr>
              <a:t> 1: </a:t>
            </a: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partition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j)</a:t>
            </a:r>
          </a:p>
          <a:p>
            <a:r>
              <a:rPr lang="en-GB" dirty="0">
                <a:latin typeface="Courier New" panose="02070309020205020404" pitchFamily="49" charset="0"/>
              </a:rPr>
              <a:t> 2: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x = A[j] 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# Es muss das </a:t>
            </a:r>
            <a:r>
              <a:rPr lang="en-GB" sz="1600" dirty="0" err="1">
                <a:solidFill>
                  <a:srgbClr val="008000"/>
                </a:solidFill>
                <a:latin typeface="Courier New" panose="02070309020205020404" pitchFamily="49" charset="0"/>
              </a:rPr>
              <a:t>letzte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 sein, </a:t>
            </a:r>
            <a:r>
              <a:rPr lang="en-GB" sz="1600" dirty="0" err="1">
                <a:solidFill>
                  <a:srgbClr val="008000"/>
                </a:solidFill>
                <a:latin typeface="Courier New" panose="02070309020205020404" pitchFamily="49" charset="0"/>
              </a:rPr>
              <a:t>damit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 der Code </a:t>
            </a:r>
            <a:r>
              <a:rPr lang="en-GB" sz="1600" dirty="0" err="1">
                <a:solidFill>
                  <a:srgbClr val="008000"/>
                </a:solidFill>
                <a:latin typeface="Courier New" panose="02070309020205020404" pitchFamily="49" charset="0"/>
              </a:rPr>
              <a:t>funktioniert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.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</a:rPr>
              <a:t> 3: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b 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-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</a:rPr>
              <a:t> 4:  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k 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i:j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</a:rPr>
              <a:t> 5:     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swap A[k] and A[b+1]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</a:rPr>
              <a:t> 6: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temp = A[k]</a:t>
            </a:r>
          </a:p>
          <a:p>
            <a:r>
              <a:rPr lang="en-GB" dirty="0">
                <a:latin typeface="Courier New" panose="02070309020205020404" pitchFamily="49" charset="0"/>
              </a:rPr>
              <a:t> 7: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A[k] = A[b+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r>
              <a:rPr lang="en-GB" dirty="0">
                <a:latin typeface="Courier New" panose="02070309020205020404" pitchFamily="49" charset="0"/>
              </a:rPr>
              <a:t> 8: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A[b+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= temp</a:t>
            </a:r>
          </a:p>
          <a:p>
            <a:r>
              <a:rPr lang="en-GB" dirty="0">
                <a:latin typeface="Courier New" panose="02070309020205020404" pitchFamily="49" charset="0"/>
              </a:rPr>
              <a:t> 9:    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A[b+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&lt;= x</a:t>
            </a:r>
          </a:p>
          <a:p>
            <a:r>
              <a:rPr lang="en-GB" dirty="0">
                <a:latin typeface="Courier New" panose="02070309020205020404" pitchFamily="49" charset="0"/>
              </a:rPr>
              <a:t>10: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b = b +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  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</a:rPr>
              <a:t>11:   </a:t>
            </a:r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return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1530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Charakterisierung von Sortierfunktionen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Asymptotische Komplexität: </a:t>
            </a:r>
            <a:r>
              <a:rPr lang="de-DE" dirty="0">
                <a:latin typeface="Symbol" charset="2"/>
                <a:cs typeface="Symbol" charset="2"/>
              </a:rPr>
              <a:t>O</a:t>
            </a:r>
            <a:r>
              <a:rPr lang="de-DE" dirty="0"/>
              <a:t>-Notation (oberer Deckel)</a:t>
            </a:r>
          </a:p>
          <a:p>
            <a:pPr lvl="1"/>
            <a:r>
              <a:rPr lang="de-DE" dirty="0"/>
              <a:t>Relativ einfach zu bestimmen für Algorithmen basierend auf dem Verkleinerungsprinzip</a:t>
            </a:r>
          </a:p>
          <a:p>
            <a:pPr lvl="1"/>
            <a:r>
              <a:rPr lang="de-DE" dirty="0"/>
              <a:t>Nicht ganz einfach für Algorithmen, die nach dem Teile-und-Herrsche-Prinzip arbeiten: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2"/>
            <a:r>
              <a:rPr lang="de-DE" dirty="0"/>
              <a:t>Substitutionsmethode </a:t>
            </a:r>
            <a:br>
              <a:rPr lang="de-DE" dirty="0"/>
            </a:br>
            <a:r>
              <a:rPr lang="de-DE" dirty="0"/>
              <a:t>(Ausrollen der Rekursion, Schema erkennen, ggf. Induktion)</a:t>
            </a:r>
          </a:p>
          <a:p>
            <a:pPr lvl="2"/>
            <a:r>
              <a:rPr lang="de-DE" dirty="0"/>
              <a:t>Master-Methode (kommt später im Studium)</a:t>
            </a:r>
          </a:p>
          <a:p>
            <a:r>
              <a:rPr lang="de-DE" dirty="0"/>
              <a:t>Stabilität</a:t>
            </a:r>
          </a:p>
          <a:p>
            <a:pPr lvl="1"/>
            <a:r>
              <a:rPr lang="de-DE" dirty="0"/>
              <a:t>Nicht offensichtlich und auch nicht immer gegeben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7" name="Bild 6" descr="o-no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68132"/>
            <a:ext cx="3840092" cy="7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8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47061" y="5955516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Noch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einmal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Aufwandsbetrachtung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2348880"/>
            <a:ext cx="7992887" cy="39604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de-DE" sz="2000" dirty="0"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124744"/>
            <a:ext cx="8301360" cy="10081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Algorithmus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1: g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(n) = b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1 + 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c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* n</a:t>
            </a:r>
            <a:r>
              <a:rPr lang="en-US" sz="2400" baseline="30000" dirty="0">
                <a:solidFill>
                  <a:schemeClr val="bg1"/>
                </a:solidFill>
                <a:latin typeface="Chalkduster"/>
              </a:rPr>
              <a:t>2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Algorithmus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2: g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(n) = b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2 + 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c</a:t>
            </a:r>
            <a:r>
              <a:rPr lang="en-US" sz="2400" baseline="-25000" dirty="0">
                <a:solidFill>
                  <a:schemeClr val="bg1"/>
                </a:solidFill>
                <a:latin typeface="Chalkduster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* n</a:t>
            </a:r>
            <a:r>
              <a:rPr lang="en-US" sz="2400" baseline="30000" dirty="0">
                <a:solidFill>
                  <a:schemeClr val="bg1"/>
                </a:solidFill>
                <a:latin typeface="Chalkduster"/>
              </a:rPr>
              <a:t>2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1403648" y="5939988"/>
            <a:ext cx="5616624" cy="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 flipV="1">
            <a:off x="1547664" y="2915652"/>
            <a:ext cx="8384" cy="3176736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7092280" y="57959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n</a:t>
            </a:r>
            <a:endParaRPr lang="de-DE" dirty="0"/>
          </a:p>
        </p:txBody>
      </p:sp>
      <p:sp>
        <p:nvSpPr>
          <p:cNvPr id="20" name="Freihandform 19"/>
          <p:cNvSpPr/>
          <p:nvPr/>
        </p:nvSpPr>
        <p:spPr>
          <a:xfrm>
            <a:off x="1547663" y="2411595"/>
            <a:ext cx="4824537" cy="3897719"/>
          </a:xfrm>
          <a:custGeom>
            <a:avLst/>
            <a:gdLst>
              <a:gd name="connsiteX0" fmla="*/ 0 w 4663273"/>
              <a:gd name="connsiteY0" fmla="*/ 3060700 h 3060700"/>
              <a:gd name="connsiteX1" fmla="*/ 1308100 w 4663273"/>
              <a:gd name="connsiteY1" fmla="*/ 2946400 h 3060700"/>
              <a:gd name="connsiteX2" fmla="*/ 2362200 w 4663273"/>
              <a:gd name="connsiteY2" fmla="*/ 2628900 h 3060700"/>
              <a:gd name="connsiteX3" fmla="*/ 3352800 w 4663273"/>
              <a:gd name="connsiteY3" fmla="*/ 2095500 h 3060700"/>
              <a:gd name="connsiteX4" fmla="*/ 4241800 w 4663273"/>
              <a:gd name="connsiteY4" fmla="*/ 1143000 h 3060700"/>
              <a:gd name="connsiteX5" fmla="*/ 4610100 w 4663273"/>
              <a:gd name="connsiteY5" fmla="*/ 241300 h 3060700"/>
              <a:gd name="connsiteX6" fmla="*/ 4660900 w 4663273"/>
              <a:gd name="connsiteY6" fmla="*/ 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3273" h="3060700">
                <a:moveTo>
                  <a:pt x="0" y="3060700"/>
                </a:moveTo>
                <a:cubicBezTo>
                  <a:pt x="457200" y="3039533"/>
                  <a:pt x="914400" y="3018367"/>
                  <a:pt x="1308100" y="2946400"/>
                </a:cubicBezTo>
                <a:cubicBezTo>
                  <a:pt x="1701800" y="2874433"/>
                  <a:pt x="2021417" y="2770717"/>
                  <a:pt x="2362200" y="2628900"/>
                </a:cubicBezTo>
                <a:cubicBezTo>
                  <a:pt x="2702983" y="2487083"/>
                  <a:pt x="3039533" y="2343150"/>
                  <a:pt x="3352800" y="2095500"/>
                </a:cubicBezTo>
                <a:cubicBezTo>
                  <a:pt x="3666067" y="1847850"/>
                  <a:pt x="4032250" y="1452033"/>
                  <a:pt x="4241800" y="1143000"/>
                </a:cubicBezTo>
                <a:cubicBezTo>
                  <a:pt x="4451350" y="833967"/>
                  <a:pt x="4540250" y="431800"/>
                  <a:pt x="4610100" y="241300"/>
                </a:cubicBezTo>
                <a:cubicBezTo>
                  <a:pt x="4679950" y="50800"/>
                  <a:pt x="4660900" y="0"/>
                  <a:pt x="46609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 22"/>
          <p:cNvSpPr/>
          <p:nvPr/>
        </p:nvSpPr>
        <p:spPr>
          <a:xfrm>
            <a:off x="1547664" y="2411596"/>
            <a:ext cx="5328592" cy="3024336"/>
          </a:xfrm>
          <a:custGeom>
            <a:avLst/>
            <a:gdLst>
              <a:gd name="connsiteX0" fmla="*/ 0 w 4663273"/>
              <a:gd name="connsiteY0" fmla="*/ 3060700 h 3060700"/>
              <a:gd name="connsiteX1" fmla="*/ 1308100 w 4663273"/>
              <a:gd name="connsiteY1" fmla="*/ 2946400 h 3060700"/>
              <a:gd name="connsiteX2" fmla="*/ 2362200 w 4663273"/>
              <a:gd name="connsiteY2" fmla="*/ 2628900 h 3060700"/>
              <a:gd name="connsiteX3" fmla="*/ 3352800 w 4663273"/>
              <a:gd name="connsiteY3" fmla="*/ 2095500 h 3060700"/>
              <a:gd name="connsiteX4" fmla="*/ 4241800 w 4663273"/>
              <a:gd name="connsiteY4" fmla="*/ 1143000 h 3060700"/>
              <a:gd name="connsiteX5" fmla="*/ 4610100 w 4663273"/>
              <a:gd name="connsiteY5" fmla="*/ 241300 h 3060700"/>
              <a:gd name="connsiteX6" fmla="*/ 4660900 w 4663273"/>
              <a:gd name="connsiteY6" fmla="*/ 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3273" h="3060700">
                <a:moveTo>
                  <a:pt x="0" y="3060700"/>
                </a:moveTo>
                <a:cubicBezTo>
                  <a:pt x="457200" y="3039533"/>
                  <a:pt x="914400" y="3018367"/>
                  <a:pt x="1308100" y="2946400"/>
                </a:cubicBezTo>
                <a:cubicBezTo>
                  <a:pt x="1701800" y="2874433"/>
                  <a:pt x="2021417" y="2770717"/>
                  <a:pt x="2362200" y="2628900"/>
                </a:cubicBezTo>
                <a:cubicBezTo>
                  <a:pt x="2702983" y="2487083"/>
                  <a:pt x="3039533" y="2343150"/>
                  <a:pt x="3352800" y="2095500"/>
                </a:cubicBezTo>
                <a:cubicBezTo>
                  <a:pt x="3666067" y="1847850"/>
                  <a:pt x="4032250" y="1452033"/>
                  <a:pt x="4241800" y="1143000"/>
                </a:cubicBezTo>
                <a:cubicBezTo>
                  <a:pt x="4451350" y="833967"/>
                  <a:pt x="4540250" y="431800"/>
                  <a:pt x="4610100" y="241300"/>
                </a:cubicBezTo>
                <a:cubicBezTo>
                  <a:pt x="4679950" y="50800"/>
                  <a:pt x="4660900" y="0"/>
                  <a:pt x="466090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1573295" y="2420888"/>
            <a:ext cx="3286737" cy="3491840"/>
          </a:xfrm>
          <a:custGeom>
            <a:avLst/>
            <a:gdLst>
              <a:gd name="connsiteX0" fmla="*/ 0 w 4663273"/>
              <a:gd name="connsiteY0" fmla="*/ 3060700 h 3060700"/>
              <a:gd name="connsiteX1" fmla="*/ 1308100 w 4663273"/>
              <a:gd name="connsiteY1" fmla="*/ 2946400 h 3060700"/>
              <a:gd name="connsiteX2" fmla="*/ 2362200 w 4663273"/>
              <a:gd name="connsiteY2" fmla="*/ 2628900 h 3060700"/>
              <a:gd name="connsiteX3" fmla="*/ 3352800 w 4663273"/>
              <a:gd name="connsiteY3" fmla="*/ 2095500 h 3060700"/>
              <a:gd name="connsiteX4" fmla="*/ 4241800 w 4663273"/>
              <a:gd name="connsiteY4" fmla="*/ 1143000 h 3060700"/>
              <a:gd name="connsiteX5" fmla="*/ 4610100 w 4663273"/>
              <a:gd name="connsiteY5" fmla="*/ 241300 h 3060700"/>
              <a:gd name="connsiteX6" fmla="*/ 4660900 w 4663273"/>
              <a:gd name="connsiteY6" fmla="*/ 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3273" h="3060700">
                <a:moveTo>
                  <a:pt x="0" y="3060700"/>
                </a:moveTo>
                <a:cubicBezTo>
                  <a:pt x="457200" y="3039533"/>
                  <a:pt x="914400" y="3018367"/>
                  <a:pt x="1308100" y="2946400"/>
                </a:cubicBezTo>
                <a:cubicBezTo>
                  <a:pt x="1701800" y="2874433"/>
                  <a:pt x="2021417" y="2770717"/>
                  <a:pt x="2362200" y="2628900"/>
                </a:cubicBezTo>
                <a:cubicBezTo>
                  <a:pt x="2702983" y="2487083"/>
                  <a:pt x="3039533" y="2343150"/>
                  <a:pt x="3352800" y="2095500"/>
                </a:cubicBezTo>
                <a:cubicBezTo>
                  <a:pt x="3666067" y="1847850"/>
                  <a:pt x="4032250" y="1452033"/>
                  <a:pt x="4241800" y="1143000"/>
                </a:cubicBezTo>
                <a:cubicBezTo>
                  <a:pt x="4451350" y="833967"/>
                  <a:pt x="4540250" y="431800"/>
                  <a:pt x="4610100" y="241300"/>
                </a:cubicBezTo>
                <a:cubicBezTo>
                  <a:pt x="4679950" y="50800"/>
                  <a:pt x="4660900" y="0"/>
                  <a:pt x="466090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21"/>
          <p:cNvCxnSpPr/>
          <p:nvPr/>
        </p:nvCxnSpPr>
        <p:spPr>
          <a:xfrm>
            <a:off x="3563888" y="4643844"/>
            <a:ext cx="0" cy="136815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3419872" y="5939988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n</a:t>
            </a:r>
            <a:r>
              <a:rPr lang="de-DE" baseline="-25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39552" y="30503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Laufzeit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267586" y="2618328"/>
            <a:ext cx="39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</a:t>
            </a:r>
            <a:r>
              <a:rPr lang="de-DE" baseline="-25000" dirty="0"/>
              <a:t>1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876256" y="2411596"/>
            <a:ext cx="39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</a:t>
            </a:r>
            <a:r>
              <a:rPr lang="de-DE" baseline="-25000" dirty="0"/>
              <a:t>2</a:t>
            </a:r>
          </a:p>
        </p:txBody>
      </p:sp>
      <p:sp>
        <p:nvSpPr>
          <p:cNvPr id="3" name="Rechteck 2"/>
          <p:cNvSpPr/>
          <p:nvPr/>
        </p:nvSpPr>
        <p:spPr>
          <a:xfrm>
            <a:off x="3995936" y="2708920"/>
            <a:ext cx="70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Chalkduster"/>
              </a:rPr>
              <a:t>c n</a:t>
            </a:r>
            <a:r>
              <a:rPr lang="en-US" baseline="30000" dirty="0">
                <a:solidFill>
                  <a:srgbClr val="FF0000"/>
                </a:solidFill>
                <a:latin typeface="Chalkduster"/>
              </a:rPr>
              <a:t>2</a:t>
            </a:r>
          </a:p>
        </p:txBody>
      </p:sp>
      <p:sp>
        <p:nvSpPr>
          <p:cNvPr id="19" name="Freihandform 18"/>
          <p:cNvSpPr/>
          <p:nvPr/>
        </p:nvSpPr>
        <p:spPr>
          <a:xfrm>
            <a:off x="1547664" y="2780928"/>
            <a:ext cx="5904655" cy="3168352"/>
          </a:xfrm>
          <a:custGeom>
            <a:avLst/>
            <a:gdLst>
              <a:gd name="connsiteX0" fmla="*/ 0 w 4663273"/>
              <a:gd name="connsiteY0" fmla="*/ 3060700 h 3060700"/>
              <a:gd name="connsiteX1" fmla="*/ 1308100 w 4663273"/>
              <a:gd name="connsiteY1" fmla="*/ 2946400 h 3060700"/>
              <a:gd name="connsiteX2" fmla="*/ 2362200 w 4663273"/>
              <a:gd name="connsiteY2" fmla="*/ 2628900 h 3060700"/>
              <a:gd name="connsiteX3" fmla="*/ 3352800 w 4663273"/>
              <a:gd name="connsiteY3" fmla="*/ 2095500 h 3060700"/>
              <a:gd name="connsiteX4" fmla="*/ 4241800 w 4663273"/>
              <a:gd name="connsiteY4" fmla="*/ 1143000 h 3060700"/>
              <a:gd name="connsiteX5" fmla="*/ 4610100 w 4663273"/>
              <a:gd name="connsiteY5" fmla="*/ 241300 h 3060700"/>
              <a:gd name="connsiteX6" fmla="*/ 4660900 w 4663273"/>
              <a:gd name="connsiteY6" fmla="*/ 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3273" h="3060700">
                <a:moveTo>
                  <a:pt x="0" y="3060700"/>
                </a:moveTo>
                <a:cubicBezTo>
                  <a:pt x="457200" y="3039533"/>
                  <a:pt x="914400" y="3018367"/>
                  <a:pt x="1308100" y="2946400"/>
                </a:cubicBezTo>
                <a:cubicBezTo>
                  <a:pt x="1701800" y="2874433"/>
                  <a:pt x="2021417" y="2770717"/>
                  <a:pt x="2362200" y="2628900"/>
                </a:cubicBezTo>
                <a:cubicBezTo>
                  <a:pt x="2702983" y="2487083"/>
                  <a:pt x="3039533" y="2343150"/>
                  <a:pt x="3352800" y="2095500"/>
                </a:cubicBezTo>
                <a:cubicBezTo>
                  <a:pt x="3666067" y="1847850"/>
                  <a:pt x="4032250" y="1452033"/>
                  <a:pt x="4241800" y="1143000"/>
                </a:cubicBezTo>
                <a:cubicBezTo>
                  <a:pt x="4451350" y="833967"/>
                  <a:pt x="4540250" y="431800"/>
                  <a:pt x="4610100" y="241300"/>
                </a:cubicBezTo>
                <a:cubicBezTo>
                  <a:pt x="4679950" y="50800"/>
                  <a:pt x="4660900" y="0"/>
                  <a:pt x="4660900" y="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8000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6588224" y="4437112"/>
            <a:ext cx="125842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8000"/>
                </a:solidFill>
                <a:latin typeface="Chalkduster"/>
              </a:rPr>
              <a:t>c’ n</a:t>
            </a:r>
            <a:r>
              <a:rPr lang="en-US" baseline="30000" dirty="0">
                <a:solidFill>
                  <a:srgbClr val="008000"/>
                </a:solidFill>
                <a:latin typeface="Chalkduster"/>
              </a:rPr>
              <a:t>2</a:t>
            </a:r>
          </a:p>
        </p:txBody>
      </p:sp>
      <p:cxnSp>
        <p:nvCxnSpPr>
          <p:cNvPr id="26" name="Gerade Verbindung 25"/>
          <p:cNvCxnSpPr/>
          <p:nvPr/>
        </p:nvCxnSpPr>
        <p:spPr>
          <a:xfrm>
            <a:off x="4355976" y="4653136"/>
            <a:ext cx="0" cy="1368152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4211960" y="5949280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8000"/>
                </a:solidFill>
              </a:rPr>
              <a:t>n</a:t>
            </a:r>
            <a:r>
              <a:rPr lang="de-DE" baseline="-25000" dirty="0">
                <a:solidFill>
                  <a:srgbClr val="008000"/>
                </a:solidFill>
              </a:rPr>
              <a:t>0</a:t>
            </a:r>
            <a:r>
              <a:rPr lang="de-DE" baseline="30000" dirty="0">
                <a:solidFill>
                  <a:srgbClr val="008000"/>
                </a:solidFill>
              </a:rPr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2995746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Asymptotische Komplexität: Notation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7164288" y="2132856"/>
            <a:ext cx="410344" cy="554360"/>
          </a:xfrm>
          <a:prstGeom prst="ellipse">
            <a:avLst/>
          </a:prstGeom>
          <a:noFill/>
          <a:ln w="28575" cmpd="sng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236296" y="1484784"/>
            <a:ext cx="410344" cy="55436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FF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55576" y="1556792"/>
            <a:ext cx="864096" cy="50405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55576" y="2132856"/>
            <a:ext cx="864096" cy="504056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ung 16"/>
          <p:cNvGrpSpPr/>
          <p:nvPr/>
        </p:nvGrpSpPr>
        <p:grpSpPr>
          <a:xfrm>
            <a:off x="755576" y="2708920"/>
            <a:ext cx="864097" cy="504056"/>
            <a:chOff x="6012160" y="4725144"/>
            <a:chExt cx="864097" cy="504056"/>
          </a:xfrm>
        </p:grpSpPr>
        <p:sp>
          <p:nvSpPr>
            <p:cNvPr id="5" name="Rechtwinkliges Dreieck 4"/>
            <p:cNvSpPr/>
            <p:nvPr/>
          </p:nvSpPr>
          <p:spPr>
            <a:xfrm>
              <a:off x="6012160" y="4725144"/>
              <a:ext cx="864096" cy="504056"/>
            </a:xfrm>
            <a:prstGeom prst="rtTriangle">
              <a:avLst/>
            </a:prstGeom>
            <a:solidFill>
              <a:srgbClr val="008000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winkliges Dreieck 15"/>
            <p:cNvSpPr/>
            <p:nvPr/>
          </p:nvSpPr>
          <p:spPr>
            <a:xfrm rot="10800000">
              <a:off x="6012161" y="4725144"/>
              <a:ext cx="864096" cy="504056"/>
            </a:xfrm>
            <a:prstGeom prst="rtTriangle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9" name="Bild 18" descr="o-not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1009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14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BDAC-1DA0-F644-9260-17468473A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</a:t>
            </a:r>
            <a:r>
              <a:rPr lang="de-DE" baseline="30000" dirty="0"/>
              <a:t>2</a:t>
            </a:r>
            <a:r>
              <a:rPr lang="de-DE" dirty="0"/>
              <a:t> vs. </a:t>
            </a:r>
            <a:r>
              <a:rPr lang="de-DE" dirty="0" err="1"/>
              <a:t>n</a:t>
            </a:r>
            <a:r>
              <a:rPr lang="de-DE" dirty="0"/>
              <a:t> log </a:t>
            </a:r>
            <a:r>
              <a:rPr lang="de-DE" dirty="0" err="1"/>
              <a:t>n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6BEFA-5E31-1F4C-AA2E-63494759F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DD1B7BF-267B-BC4C-9AD1-95E143F2A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104" y="1196975"/>
            <a:ext cx="8105791" cy="496887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96AF35-8679-C141-8C10-15E8079F49D5}"/>
              </a:ext>
            </a:extLst>
          </p:cNvPr>
          <p:cNvSpPr/>
          <p:nvPr/>
        </p:nvSpPr>
        <p:spPr>
          <a:xfrm>
            <a:off x="2195736" y="1268760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n</a:t>
            </a:r>
            <a:r>
              <a:rPr lang="de-DE" baseline="30000" dirty="0"/>
              <a:t>2</a:t>
            </a:r>
            <a:endParaRPr lang="en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1572D2-53AD-574A-9885-4DAFD602E894}"/>
              </a:ext>
            </a:extLst>
          </p:cNvPr>
          <p:cNvSpPr/>
          <p:nvPr/>
        </p:nvSpPr>
        <p:spPr>
          <a:xfrm>
            <a:off x="6098351" y="1268760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</a:t>
            </a:r>
            <a:r>
              <a:rPr lang="de-DE" dirty="0"/>
              <a:t> log </a:t>
            </a:r>
            <a:r>
              <a:rPr lang="de-DE" dirty="0" err="1"/>
              <a:t>n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4435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Verfeinerung: Lernziele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Entwickeln einer </a:t>
            </a:r>
            <a:r>
              <a:rPr lang="de-DE" b="1" dirty="0"/>
              <a:t>Idee</a:t>
            </a:r>
            <a:r>
              <a:rPr lang="de-DE" dirty="0"/>
              <a:t> zur Lösung eines Problems</a:t>
            </a:r>
          </a:p>
          <a:p>
            <a:r>
              <a:rPr lang="de-DE" b="1" dirty="0"/>
              <a:t>Notieren</a:t>
            </a:r>
            <a:r>
              <a:rPr lang="de-DE" dirty="0"/>
              <a:t> der Idee</a:t>
            </a:r>
          </a:p>
          <a:p>
            <a:pPr lvl="1"/>
            <a:r>
              <a:rPr lang="de-DE" dirty="0"/>
              <a:t>Zur Kommunikation mit Menschen (Algorithmus)</a:t>
            </a:r>
          </a:p>
          <a:p>
            <a:pPr lvl="1"/>
            <a:r>
              <a:rPr lang="de-DE" dirty="0"/>
              <a:t>Zur Ausführung auf einem Rechner (Programm)</a:t>
            </a:r>
          </a:p>
          <a:p>
            <a:r>
              <a:rPr lang="de-DE" dirty="0"/>
              <a:t>Analyse eines Algorithmus in Hinblick auf den </a:t>
            </a:r>
            <a:r>
              <a:rPr lang="de-DE" b="1" dirty="0"/>
              <a:t>Aufwand</a:t>
            </a:r>
          </a:p>
          <a:p>
            <a:pPr lvl="1"/>
            <a:r>
              <a:rPr lang="de-DE" dirty="0"/>
              <a:t>O-Notation</a:t>
            </a:r>
          </a:p>
          <a:p>
            <a:pPr lvl="1"/>
            <a:r>
              <a:rPr lang="de-DE" dirty="0"/>
              <a:t>Algorithmus zur Lösung eines Problems liefert </a:t>
            </a:r>
            <a:r>
              <a:rPr lang="de-DE" b="1" dirty="0"/>
              <a:t>Obergrenze</a:t>
            </a:r>
            <a:r>
              <a:rPr lang="de-DE" dirty="0"/>
              <a:t> für Komplexität eines Problems</a:t>
            </a:r>
          </a:p>
          <a:p>
            <a:r>
              <a:rPr lang="de-DE" dirty="0"/>
              <a:t>Ist der Algorithmus </a:t>
            </a:r>
            <a:r>
              <a:rPr lang="de-DE" b="1" dirty="0"/>
              <a:t>optimal</a:t>
            </a:r>
            <a:r>
              <a:rPr lang="de-DE" dirty="0"/>
              <a:t>?</a:t>
            </a:r>
          </a:p>
          <a:p>
            <a:pPr lvl="1"/>
            <a:r>
              <a:rPr lang="de-DE" b="1" dirty="0"/>
              <a:t>Asymptotische Komplexität </a:t>
            </a:r>
            <a:r>
              <a:rPr lang="de-DE" dirty="0"/>
              <a:t>eines optimalen Algorithmus ist </a:t>
            </a:r>
            <a:r>
              <a:rPr lang="de-DE" b="1" dirty="0"/>
              <a:t>gleich</a:t>
            </a:r>
            <a:r>
              <a:rPr lang="de-DE" dirty="0"/>
              <a:t> der </a:t>
            </a:r>
            <a:r>
              <a:rPr lang="de-DE" b="1" dirty="0"/>
              <a:t>Komplexität des Problems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65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Aufgaben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zur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Wiederholung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268760"/>
            <a:ext cx="8712968" cy="352839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Selection-Sort in </a:t>
            </a:r>
            <a:r>
              <a:rPr lang="en-US" sz="2400" dirty="0">
                <a:solidFill>
                  <a:schemeClr val="bg1"/>
                </a:solidFill>
                <a:latin typeface="Symbol" charset="2"/>
                <a:cs typeface="Symbol" charset="2"/>
              </a:rPr>
              <a:t>W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(n</a:t>
            </a:r>
            <a:r>
              <a:rPr lang="en-US" sz="2400" baseline="30000" dirty="0">
                <a:solidFill>
                  <a:schemeClr val="bg1"/>
                </a:solidFill>
                <a:latin typeface="Chalkduster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)?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Insertion-Sort in </a:t>
            </a:r>
            <a:r>
              <a:rPr lang="en-US" sz="2400" dirty="0">
                <a:solidFill>
                  <a:schemeClr val="bg1"/>
                </a:solidFill>
                <a:latin typeface="Symbol" charset="2"/>
                <a:cs typeface="Symbol" charset="2"/>
              </a:rPr>
              <a:t>W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(n</a:t>
            </a:r>
            <a:r>
              <a:rPr lang="en-US" sz="2400" baseline="30000" dirty="0">
                <a:solidFill>
                  <a:schemeClr val="bg1"/>
                </a:solidFill>
                <a:latin typeface="Chalkduster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)?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Insertion-Sort in </a:t>
            </a:r>
            <a:r>
              <a:rPr lang="en-US" sz="2400" dirty="0">
                <a:solidFill>
                  <a:schemeClr val="bg1"/>
                </a:solidFill>
                <a:latin typeface="Symbol" charset="2"/>
                <a:cs typeface="Symbol" charset="2"/>
              </a:rPr>
              <a:t>Q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(n</a:t>
            </a:r>
            <a:r>
              <a:rPr lang="en-US" sz="2400" baseline="30000" dirty="0">
                <a:solidFill>
                  <a:schemeClr val="bg1"/>
                </a:solidFill>
                <a:latin typeface="Chalkduster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)?</a:t>
            </a:r>
          </a:p>
          <a:p>
            <a:pPr eaLnBrk="1" hangingPunct="1">
              <a:defRPr/>
            </a:pPr>
            <a:endParaRPr lang="en-US" sz="2400" dirty="0">
              <a:solidFill>
                <a:schemeClr val="bg1"/>
              </a:solidFill>
              <a:latin typeface="Chalkduster"/>
            </a:endParaRP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Ist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Quicksort in </a:t>
            </a:r>
            <a:r>
              <a:rPr lang="en-US" sz="2400" dirty="0">
                <a:solidFill>
                  <a:schemeClr val="bg1"/>
                </a:solidFill>
                <a:latin typeface="Symbol" charset="2"/>
                <a:cs typeface="Symbol" charset="2"/>
              </a:rPr>
              <a:t>Q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(n log n)?</a:t>
            </a: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69429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kurs27_beatmen_nachdenk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2392"/>
            <a:ext cx="9144000" cy="914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Quicksort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Nur, wenn man „Glück hat“ (bester Fall) in O(</a:t>
            </a:r>
            <a:r>
              <a:rPr lang="de-DE" dirty="0" err="1"/>
              <a:t>n</a:t>
            </a:r>
            <a:r>
              <a:rPr lang="de-DE" dirty="0"/>
              <a:t> log </a:t>
            </a:r>
            <a:r>
              <a:rPr lang="de-DE" dirty="0" err="1"/>
              <a:t>n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7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Nachfolgende Präsentationen für Heap-</a:t>
            </a:r>
            <a:r>
              <a:rPr lang="de-DE" dirty="0" err="1"/>
              <a:t>Sort</a:t>
            </a:r>
            <a:r>
              <a:rPr lang="de-DE" dirty="0"/>
              <a:t> und die Komplexität des Problems In-situ-Sortieren sind von Raimund Seidels Präsentationen aus der Vorlesung </a:t>
            </a:r>
          </a:p>
          <a:p>
            <a:pPr marL="0" indent="0">
              <a:buNone/>
            </a:pPr>
            <a:r>
              <a:rPr lang="de-DE" dirty="0"/>
              <a:t>„Grundzüge von Algorithmen und Datenstrukturen“ </a:t>
            </a:r>
          </a:p>
          <a:p>
            <a:pPr marL="0" indent="0">
              <a:buNone/>
            </a:pPr>
            <a:r>
              <a:rPr lang="de-DE" dirty="0"/>
              <a:t>aus dem WS 2014/2015 inspiriert.</a:t>
            </a:r>
          </a:p>
          <a:p>
            <a:pPr marL="0" indent="0">
              <a:buNone/>
            </a:pPr>
            <a:r>
              <a:rPr lang="de-DE" dirty="0"/>
              <a:t>Siehe http://</a:t>
            </a:r>
            <a:r>
              <a:rPr lang="de-DE" dirty="0" err="1"/>
              <a:t>www-tcs.cs.uni-sb.de</a:t>
            </a:r>
            <a:r>
              <a:rPr lang="de-DE" dirty="0"/>
              <a:t>/</a:t>
            </a:r>
            <a:r>
              <a:rPr lang="de-DE" dirty="0" err="1"/>
              <a:t>course</a:t>
            </a:r>
            <a:r>
              <a:rPr lang="de-DE" dirty="0"/>
              <a:t>/60/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897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Baum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4519084" y="1988820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H="1">
            <a:off x="2728936" y="2348862"/>
            <a:ext cx="1771056" cy="3150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5022008" y="2348863"/>
            <a:ext cx="1674228" cy="3150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 flipH="1">
            <a:off x="4596986" y="1628770"/>
            <a:ext cx="703183" cy="266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300169" y="1448747"/>
            <a:ext cx="67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root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599000" y="2303875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0350" y="1088701"/>
            <a:ext cx="8986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/>
              <a:t>Beispiel: </a:t>
            </a:r>
            <a:r>
              <a:rPr lang="de-DE" sz="2400" dirty="0">
                <a:solidFill>
                  <a:srgbClr val="0070C0"/>
                </a:solidFill>
              </a:rPr>
              <a:t>A = [ 9 ,16 ,14 , 7 , 5, 3 , 18 ,19 , 12 , 27 , 24 , 20 , 22 ]</a:t>
            </a:r>
            <a:r>
              <a:rPr lang="de-DE" sz="2400" dirty="0"/>
              <a:t> mit </a:t>
            </a:r>
            <a:r>
              <a:rPr lang="de-DE" sz="2400" dirty="0">
                <a:solidFill>
                  <a:srgbClr val="0070C0"/>
                </a:solidFill>
              </a:rPr>
              <a:t>n = 13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3527568" y="4824155"/>
            <a:ext cx="51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76545" y="5849978"/>
            <a:ext cx="8215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Die „ersten 13“ Knoten (in Niveau-Ordnung) in einem größeren binären Baum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6708468" y="2663915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 flipH="1">
            <a:off x="5934339" y="3023956"/>
            <a:ext cx="774127" cy="4050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7193433" y="3023958"/>
            <a:ext cx="766132" cy="4050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6788384" y="2978950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3</a:t>
            </a:r>
          </a:p>
        </p:txBody>
      </p:sp>
      <p:cxnSp>
        <p:nvCxnSpPr>
          <p:cNvPr id="27" name="Gerade Verbindung mit Pfeil 26"/>
          <p:cNvCxnSpPr/>
          <p:nvPr/>
        </p:nvCxnSpPr>
        <p:spPr>
          <a:xfrm flipH="1" flipV="1">
            <a:off x="6790416" y="4873346"/>
            <a:ext cx="786083" cy="463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feld 105"/>
          <p:cNvSpPr txBox="1"/>
          <p:nvPr/>
        </p:nvSpPr>
        <p:spPr>
          <a:xfrm>
            <a:off x="7046161" y="532792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lastnode</a:t>
            </a:r>
            <a:endParaRPr lang="de-DE" dirty="0"/>
          </a:p>
        </p:txBody>
      </p:sp>
      <p:sp>
        <p:nvSpPr>
          <p:cNvPr id="108" name="Rechteck 107"/>
          <p:cNvSpPr/>
          <p:nvPr/>
        </p:nvSpPr>
        <p:spPr>
          <a:xfrm>
            <a:off x="2243972" y="2672916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Line 15"/>
          <p:cNvSpPr>
            <a:spLocks noChangeShapeType="1"/>
          </p:cNvSpPr>
          <p:nvPr/>
        </p:nvSpPr>
        <p:spPr bwMode="auto">
          <a:xfrm flipH="1">
            <a:off x="1469843" y="3032957"/>
            <a:ext cx="774127" cy="4050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" name="Line 13"/>
          <p:cNvSpPr>
            <a:spLocks noChangeShapeType="1"/>
          </p:cNvSpPr>
          <p:nvPr/>
        </p:nvSpPr>
        <p:spPr bwMode="auto">
          <a:xfrm>
            <a:off x="2728937" y="3032959"/>
            <a:ext cx="766132" cy="4050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1" name="Textfeld 110"/>
          <p:cNvSpPr txBox="1"/>
          <p:nvPr/>
        </p:nvSpPr>
        <p:spPr>
          <a:xfrm>
            <a:off x="2323888" y="2987951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112" name="Rechteck 111"/>
          <p:cNvSpPr/>
          <p:nvPr/>
        </p:nvSpPr>
        <p:spPr>
          <a:xfrm>
            <a:off x="1191903" y="3438000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Line 13"/>
          <p:cNvSpPr>
            <a:spLocks noChangeShapeType="1"/>
          </p:cNvSpPr>
          <p:nvPr/>
        </p:nvSpPr>
        <p:spPr bwMode="auto">
          <a:xfrm>
            <a:off x="1674241" y="3798061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4" name="Textfeld 113"/>
          <p:cNvSpPr txBox="1"/>
          <p:nvPr/>
        </p:nvSpPr>
        <p:spPr>
          <a:xfrm>
            <a:off x="1244819" y="3753036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115" name="Rechteck 114"/>
          <p:cNvSpPr/>
          <p:nvPr/>
        </p:nvSpPr>
        <p:spPr>
          <a:xfrm>
            <a:off x="560743" y="4257092"/>
            <a:ext cx="484964" cy="37740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116" name="Textfeld 115"/>
          <p:cNvSpPr txBox="1"/>
          <p:nvPr/>
        </p:nvSpPr>
        <p:spPr>
          <a:xfrm>
            <a:off x="560743" y="4581128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8</a:t>
            </a:r>
          </a:p>
        </p:txBody>
      </p:sp>
      <p:sp>
        <p:nvSpPr>
          <p:cNvPr id="117" name="Rechteck 116"/>
          <p:cNvSpPr/>
          <p:nvPr/>
        </p:nvSpPr>
        <p:spPr>
          <a:xfrm>
            <a:off x="1839975" y="4257092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Textfeld 117"/>
          <p:cNvSpPr txBox="1"/>
          <p:nvPr/>
        </p:nvSpPr>
        <p:spPr>
          <a:xfrm>
            <a:off x="1839975" y="4581128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9</a:t>
            </a:r>
          </a:p>
        </p:txBody>
      </p:sp>
      <p:sp>
        <p:nvSpPr>
          <p:cNvPr id="128" name="Line 15"/>
          <p:cNvSpPr>
            <a:spLocks noChangeShapeType="1"/>
          </p:cNvSpPr>
          <p:nvPr/>
        </p:nvSpPr>
        <p:spPr bwMode="auto">
          <a:xfrm flipH="1">
            <a:off x="863588" y="3789041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" name="Line 15"/>
          <p:cNvSpPr>
            <a:spLocks noChangeShapeType="1"/>
          </p:cNvSpPr>
          <p:nvPr/>
        </p:nvSpPr>
        <p:spPr bwMode="auto">
          <a:xfrm flipH="1">
            <a:off x="476545" y="4644696"/>
            <a:ext cx="209318" cy="4581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0" name="Rechteck 129"/>
          <p:cNvSpPr/>
          <p:nvPr/>
        </p:nvSpPr>
        <p:spPr>
          <a:xfrm>
            <a:off x="234608" y="5121188"/>
            <a:ext cx="484964" cy="37740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133" name="Textfeld 132"/>
          <p:cNvSpPr txBox="1"/>
          <p:nvPr/>
        </p:nvSpPr>
        <p:spPr>
          <a:xfrm>
            <a:off x="251520" y="5445224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16</a:t>
            </a:r>
          </a:p>
        </p:txBody>
      </p:sp>
      <p:sp>
        <p:nvSpPr>
          <p:cNvPr id="137" name="Textfeld 136"/>
          <p:cNvSpPr txBox="1"/>
          <p:nvPr/>
        </p:nvSpPr>
        <p:spPr>
          <a:xfrm>
            <a:off x="975066" y="5436542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17</a:t>
            </a:r>
          </a:p>
        </p:txBody>
      </p:sp>
      <p:sp>
        <p:nvSpPr>
          <p:cNvPr id="138" name="Line 15"/>
          <p:cNvSpPr>
            <a:spLocks noChangeShapeType="1"/>
          </p:cNvSpPr>
          <p:nvPr/>
        </p:nvSpPr>
        <p:spPr bwMode="auto">
          <a:xfrm>
            <a:off x="958153" y="4634568"/>
            <a:ext cx="260185" cy="47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7" name="Rechteck 146"/>
          <p:cNvSpPr/>
          <p:nvPr/>
        </p:nvSpPr>
        <p:spPr>
          <a:xfrm>
            <a:off x="3252587" y="3438186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8" name="Line 13"/>
          <p:cNvSpPr>
            <a:spLocks noChangeShapeType="1"/>
          </p:cNvSpPr>
          <p:nvPr/>
        </p:nvSpPr>
        <p:spPr bwMode="auto">
          <a:xfrm>
            <a:off x="3734925" y="3798247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9" name="Textfeld 148"/>
          <p:cNvSpPr txBox="1"/>
          <p:nvPr/>
        </p:nvSpPr>
        <p:spPr>
          <a:xfrm>
            <a:off x="3305503" y="3753222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150" name="Rechteck 149"/>
          <p:cNvSpPr/>
          <p:nvPr/>
        </p:nvSpPr>
        <p:spPr>
          <a:xfrm>
            <a:off x="2621427" y="4257278"/>
            <a:ext cx="484964" cy="37740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151" name="Textfeld 150"/>
          <p:cNvSpPr txBox="1"/>
          <p:nvPr/>
        </p:nvSpPr>
        <p:spPr>
          <a:xfrm>
            <a:off x="2621427" y="4581314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10</a:t>
            </a:r>
          </a:p>
        </p:txBody>
      </p:sp>
      <p:sp>
        <p:nvSpPr>
          <p:cNvPr id="152" name="Rechteck 151"/>
          <p:cNvSpPr/>
          <p:nvPr/>
        </p:nvSpPr>
        <p:spPr>
          <a:xfrm>
            <a:off x="3900659" y="4257278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Textfeld 152"/>
          <p:cNvSpPr txBox="1"/>
          <p:nvPr/>
        </p:nvSpPr>
        <p:spPr>
          <a:xfrm>
            <a:off x="3900659" y="4581314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11</a:t>
            </a:r>
          </a:p>
        </p:txBody>
      </p:sp>
      <p:sp>
        <p:nvSpPr>
          <p:cNvPr id="154" name="Line 15"/>
          <p:cNvSpPr>
            <a:spLocks noChangeShapeType="1"/>
          </p:cNvSpPr>
          <p:nvPr/>
        </p:nvSpPr>
        <p:spPr bwMode="auto">
          <a:xfrm flipH="1">
            <a:off x="2924272" y="3789227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Rechteck 198"/>
          <p:cNvSpPr/>
          <p:nvPr/>
        </p:nvSpPr>
        <p:spPr>
          <a:xfrm>
            <a:off x="5737098" y="3438000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0" name="Line 13"/>
          <p:cNvSpPr>
            <a:spLocks noChangeShapeType="1"/>
          </p:cNvSpPr>
          <p:nvPr/>
        </p:nvSpPr>
        <p:spPr bwMode="auto">
          <a:xfrm>
            <a:off x="6219436" y="3798061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1" name="Textfeld 200"/>
          <p:cNvSpPr txBox="1"/>
          <p:nvPr/>
        </p:nvSpPr>
        <p:spPr>
          <a:xfrm>
            <a:off x="5790014" y="3753036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6</a:t>
            </a:r>
          </a:p>
        </p:txBody>
      </p:sp>
      <p:sp>
        <p:nvSpPr>
          <p:cNvPr id="202" name="Rechteck 201"/>
          <p:cNvSpPr/>
          <p:nvPr/>
        </p:nvSpPr>
        <p:spPr>
          <a:xfrm>
            <a:off x="5105938" y="4257092"/>
            <a:ext cx="484964" cy="37740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203" name="Textfeld 202"/>
          <p:cNvSpPr txBox="1"/>
          <p:nvPr/>
        </p:nvSpPr>
        <p:spPr>
          <a:xfrm>
            <a:off x="5105938" y="4581128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12</a:t>
            </a:r>
          </a:p>
        </p:txBody>
      </p:sp>
      <p:sp>
        <p:nvSpPr>
          <p:cNvPr id="204" name="Rechteck 203"/>
          <p:cNvSpPr/>
          <p:nvPr/>
        </p:nvSpPr>
        <p:spPr>
          <a:xfrm>
            <a:off x="6385170" y="4257092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5" name="Textfeld 204"/>
          <p:cNvSpPr txBox="1"/>
          <p:nvPr/>
        </p:nvSpPr>
        <p:spPr>
          <a:xfrm>
            <a:off x="6385170" y="4581128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13</a:t>
            </a:r>
          </a:p>
        </p:txBody>
      </p:sp>
      <p:sp>
        <p:nvSpPr>
          <p:cNvPr id="206" name="Line 15"/>
          <p:cNvSpPr>
            <a:spLocks noChangeShapeType="1"/>
          </p:cNvSpPr>
          <p:nvPr/>
        </p:nvSpPr>
        <p:spPr bwMode="auto">
          <a:xfrm flipH="1">
            <a:off x="5408783" y="3789041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7" name="Rechteck 206"/>
          <p:cNvSpPr/>
          <p:nvPr/>
        </p:nvSpPr>
        <p:spPr>
          <a:xfrm>
            <a:off x="7797782" y="3438186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8" name="Line 13"/>
          <p:cNvSpPr>
            <a:spLocks noChangeShapeType="1"/>
          </p:cNvSpPr>
          <p:nvPr/>
        </p:nvSpPr>
        <p:spPr bwMode="auto">
          <a:xfrm>
            <a:off x="8280120" y="3798247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9" name="Textfeld 208"/>
          <p:cNvSpPr txBox="1"/>
          <p:nvPr/>
        </p:nvSpPr>
        <p:spPr>
          <a:xfrm>
            <a:off x="7850698" y="3753222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7</a:t>
            </a:r>
          </a:p>
        </p:txBody>
      </p:sp>
      <p:sp>
        <p:nvSpPr>
          <p:cNvPr id="210" name="Rechteck 209"/>
          <p:cNvSpPr/>
          <p:nvPr/>
        </p:nvSpPr>
        <p:spPr>
          <a:xfrm>
            <a:off x="7166622" y="4257278"/>
            <a:ext cx="484964" cy="37740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211" name="Textfeld 210"/>
          <p:cNvSpPr txBox="1"/>
          <p:nvPr/>
        </p:nvSpPr>
        <p:spPr>
          <a:xfrm>
            <a:off x="7166622" y="4581314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14</a:t>
            </a:r>
          </a:p>
        </p:txBody>
      </p:sp>
      <p:sp>
        <p:nvSpPr>
          <p:cNvPr id="212" name="Rechteck 211"/>
          <p:cNvSpPr/>
          <p:nvPr/>
        </p:nvSpPr>
        <p:spPr>
          <a:xfrm>
            <a:off x="8445854" y="4257278"/>
            <a:ext cx="484964" cy="36004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3" name="Textfeld 212"/>
          <p:cNvSpPr txBox="1"/>
          <p:nvPr/>
        </p:nvSpPr>
        <p:spPr>
          <a:xfrm>
            <a:off x="8445854" y="4581314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15</a:t>
            </a:r>
          </a:p>
        </p:txBody>
      </p:sp>
      <p:sp>
        <p:nvSpPr>
          <p:cNvPr id="214" name="Line 15"/>
          <p:cNvSpPr>
            <a:spLocks noChangeShapeType="1"/>
          </p:cNvSpPr>
          <p:nvPr/>
        </p:nvSpPr>
        <p:spPr bwMode="auto">
          <a:xfrm flipH="1">
            <a:off x="7469467" y="3789227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5" name="Rechteck 214"/>
          <p:cNvSpPr/>
          <p:nvPr/>
        </p:nvSpPr>
        <p:spPr>
          <a:xfrm>
            <a:off x="990692" y="5121188"/>
            <a:ext cx="484964" cy="37740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216" name="Flussdiagramm: Verbindungsstelle 215"/>
          <p:cNvSpPr/>
          <p:nvPr/>
        </p:nvSpPr>
        <p:spPr>
          <a:xfrm>
            <a:off x="3088429" y="5121188"/>
            <a:ext cx="217074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32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8" name="Flussdiagramm: Verbindungsstelle 217"/>
          <p:cNvSpPr/>
          <p:nvPr/>
        </p:nvSpPr>
        <p:spPr>
          <a:xfrm>
            <a:off x="4534946" y="5133925"/>
            <a:ext cx="217074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32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9" name="Flussdiagramm: Verbindungsstelle 218"/>
          <p:cNvSpPr/>
          <p:nvPr/>
        </p:nvSpPr>
        <p:spPr>
          <a:xfrm>
            <a:off x="6191130" y="5133925"/>
            <a:ext cx="217074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32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Rechteck 4">
            <a:extLst>
              <a:ext uri="{FF2B5EF4-FFF2-40B4-BE49-F238E27FC236}">
                <a16:creationId xmlns:a16="http://schemas.microsoft.com/office/drawing/2014/main" id="{DB5A8951-3AE3-B244-B6AE-7F5201B57F1B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1186091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… mit Werten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4519084" y="1988820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9</a:t>
            </a: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H="1">
            <a:off x="2728936" y="2348862"/>
            <a:ext cx="1771056" cy="3150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5022008" y="2348863"/>
            <a:ext cx="1674228" cy="3150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4599000" y="2303875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8" name="Rechteck 7"/>
          <p:cNvSpPr/>
          <p:nvPr/>
        </p:nvSpPr>
        <p:spPr>
          <a:xfrm>
            <a:off x="476545" y="5849978"/>
            <a:ext cx="8215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A [1..13]  </a:t>
            </a:r>
            <a:r>
              <a:rPr lang="de-DE" dirty="0"/>
              <a:t>in den „ersten“ 13 Knoten eines größeren binären Baums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6708468" y="2663915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14</a:t>
            </a: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 flipH="1">
            <a:off x="5934339" y="3023956"/>
            <a:ext cx="774127" cy="4050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7193433" y="3023958"/>
            <a:ext cx="766132" cy="4050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6788384" y="2978950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3</a:t>
            </a:r>
          </a:p>
        </p:txBody>
      </p:sp>
      <p:cxnSp>
        <p:nvCxnSpPr>
          <p:cNvPr id="27" name="Gerade Verbindung mit Pfeil 26"/>
          <p:cNvCxnSpPr/>
          <p:nvPr/>
        </p:nvCxnSpPr>
        <p:spPr>
          <a:xfrm flipH="1" flipV="1">
            <a:off x="6790416" y="4873346"/>
            <a:ext cx="786083" cy="4638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feld 105"/>
          <p:cNvSpPr txBox="1"/>
          <p:nvPr/>
        </p:nvSpPr>
        <p:spPr>
          <a:xfrm>
            <a:off x="7046161" y="532792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lastnode</a:t>
            </a:r>
            <a:endParaRPr lang="de-DE" dirty="0"/>
          </a:p>
        </p:txBody>
      </p:sp>
      <p:sp>
        <p:nvSpPr>
          <p:cNvPr id="108" name="Rechteck 107"/>
          <p:cNvSpPr/>
          <p:nvPr/>
        </p:nvSpPr>
        <p:spPr>
          <a:xfrm>
            <a:off x="2243972" y="2672916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16</a:t>
            </a:r>
          </a:p>
        </p:txBody>
      </p:sp>
      <p:sp>
        <p:nvSpPr>
          <p:cNvPr id="109" name="Line 15"/>
          <p:cNvSpPr>
            <a:spLocks noChangeShapeType="1"/>
          </p:cNvSpPr>
          <p:nvPr/>
        </p:nvSpPr>
        <p:spPr bwMode="auto">
          <a:xfrm flipH="1">
            <a:off x="1469843" y="3032957"/>
            <a:ext cx="774127" cy="4050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0" name="Line 13"/>
          <p:cNvSpPr>
            <a:spLocks noChangeShapeType="1"/>
          </p:cNvSpPr>
          <p:nvPr/>
        </p:nvSpPr>
        <p:spPr bwMode="auto">
          <a:xfrm>
            <a:off x="2728937" y="3032959"/>
            <a:ext cx="766132" cy="4050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1" name="Textfeld 110"/>
          <p:cNvSpPr txBox="1"/>
          <p:nvPr/>
        </p:nvSpPr>
        <p:spPr>
          <a:xfrm>
            <a:off x="2323888" y="2987951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112" name="Rechteck 111"/>
          <p:cNvSpPr/>
          <p:nvPr/>
        </p:nvSpPr>
        <p:spPr>
          <a:xfrm>
            <a:off x="1191903" y="3438000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7</a:t>
            </a:r>
          </a:p>
        </p:txBody>
      </p:sp>
      <p:sp>
        <p:nvSpPr>
          <p:cNvPr id="113" name="Line 13"/>
          <p:cNvSpPr>
            <a:spLocks noChangeShapeType="1"/>
          </p:cNvSpPr>
          <p:nvPr/>
        </p:nvSpPr>
        <p:spPr bwMode="auto">
          <a:xfrm>
            <a:off x="1674241" y="3798061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4" name="Textfeld 113"/>
          <p:cNvSpPr txBox="1"/>
          <p:nvPr/>
        </p:nvSpPr>
        <p:spPr>
          <a:xfrm>
            <a:off x="1244819" y="3753036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115" name="Rechteck 114"/>
          <p:cNvSpPr/>
          <p:nvPr/>
        </p:nvSpPr>
        <p:spPr>
          <a:xfrm>
            <a:off x="560743" y="4257092"/>
            <a:ext cx="484964" cy="37740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dk1"/>
                </a:solidFill>
              </a:rPr>
              <a:t>19</a:t>
            </a:r>
          </a:p>
        </p:txBody>
      </p:sp>
      <p:sp>
        <p:nvSpPr>
          <p:cNvPr id="116" name="Textfeld 115"/>
          <p:cNvSpPr txBox="1"/>
          <p:nvPr/>
        </p:nvSpPr>
        <p:spPr>
          <a:xfrm>
            <a:off x="560743" y="4581128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8</a:t>
            </a:r>
          </a:p>
        </p:txBody>
      </p:sp>
      <p:sp>
        <p:nvSpPr>
          <p:cNvPr id="117" name="Rechteck 116"/>
          <p:cNvSpPr/>
          <p:nvPr/>
        </p:nvSpPr>
        <p:spPr>
          <a:xfrm>
            <a:off x="1839975" y="4257092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dk1"/>
                </a:solidFill>
              </a:rPr>
              <a:t>12</a:t>
            </a:r>
          </a:p>
        </p:txBody>
      </p:sp>
      <p:sp>
        <p:nvSpPr>
          <p:cNvPr id="118" name="Textfeld 117"/>
          <p:cNvSpPr txBox="1"/>
          <p:nvPr/>
        </p:nvSpPr>
        <p:spPr>
          <a:xfrm>
            <a:off x="1839975" y="4581128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9</a:t>
            </a:r>
          </a:p>
        </p:txBody>
      </p:sp>
      <p:sp>
        <p:nvSpPr>
          <p:cNvPr id="128" name="Line 15"/>
          <p:cNvSpPr>
            <a:spLocks noChangeShapeType="1"/>
          </p:cNvSpPr>
          <p:nvPr/>
        </p:nvSpPr>
        <p:spPr bwMode="auto">
          <a:xfrm flipH="1">
            <a:off x="863588" y="3789041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9" name="Line 15"/>
          <p:cNvSpPr>
            <a:spLocks noChangeShapeType="1"/>
          </p:cNvSpPr>
          <p:nvPr/>
        </p:nvSpPr>
        <p:spPr bwMode="auto">
          <a:xfrm flipH="1">
            <a:off x="476545" y="4644696"/>
            <a:ext cx="209318" cy="4581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0" name="Rechteck 129"/>
          <p:cNvSpPr/>
          <p:nvPr/>
        </p:nvSpPr>
        <p:spPr>
          <a:xfrm>
            <a:off x="234608" y="5121188"/>
            <a:ext cx="484964" cy="37740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133" name="Textfeld 132"/>
          <p:cNvSpPr txBox="1"/>
          <p:nvPr/>
        </p:nvSpPr>
        <p:spPr>
          <a:xfrm>
            <a:off x="251520" y="5445224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16</a:t>
            </a:r>
          </a:p>
        </p:txBody>
      </p:sp>
      <p:sp>
        <p:nvSpPr>
          <p:cNvPr id="137" name="Textfeld 136"/>
          <p:cNvSpPr txBox="1"/>
          <p:nvPr/>
        </p:nvSpPr>
        <p:spPr>
          <a:xfrm>
            <a:off x="975066" y="5436542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17</a:t>
            </a:r>
          </a:p>
        </p:txBody>
      </p:sp>
      <p:sp>
        <p:nvSpPr>
          <p:cNvPr id="138" name="Line 15"/>
          <p:cNvSpPr>
            <a:spLocks noChangeShapeType="1"/>
          </p:cNvSpPr>
          <p:nvPr/>
        </p:nvSpPr>
        <p:spPr bwMode="auto">
          <a:xfrm>
            <a:off x="958153" y="4634568"/>
            <a:ext cx="260185" cy="47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7" name="Rechteck 146"/>
          <p:cNvSpPr/>
          <p:nvPr/>
        </p:nvSpPr>
        <p:spPr>
          <a:xfrm>
            <a:off x="3252587" y="3438186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148" name="Line 13"/>
          <p:cNvSpPr>
            <a:spLocks noChangeShapeType="1"/>
          </p:cNvSpPr>
          <p:nvPr/>
        </p:nvSpPr>
        <p:spPr bwMode="auto">
          <a:xfrm>
            <a:off x="3734925" y="3798247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9" name="Textfeld 148"/>
          <p:cNvSpPr txBox="1"/>
          <p:nvPr/>
        </p:nvSpPr>
        <p:spPr>
          <a:xfrm>
            <a:off x="3305503" y="3753222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150" name="Rechteck 149"/>
          <p:cNvSpPr/>
          <p:nvPr/>
        </p:nvSpPr>
        <p:spPr>
          <a:xfrm>
            <a:off x="2621427" y="4257278"/>
            <a:ext cx="484964" cy="37740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dk1"/>
                </a:solidFill>
              </a:rPr>
              <a:t>27</a:t>
            </a:r>
          </a:p>
        </p:txBody>
      </p:sp>
      <p:sp>
        <p:nvSpPr>
          <p:cNvPr id="151" name="Textfeld 150"/>
          <p:cNvSpPr txBox="1"/>
          <p:nvPr/>
        </p:nvSpPr>
        <p:spPr>
          <a:xfrm>
            <a:off x="2621427" y="4581314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10</a:t>
            </a:r>
          </a:p>
        </p:txBody>
      </p:sp>
      <p:sp>
        <p:nvSpPr>
          <p:cNvPr id="152" name="Rechteck 151"/>
          <p:cNvSpPr/>
          <p:nvPr/>
        </p:nvSpPr>
        <p:spPr>
          <a:xfrm>
            <a:off x="3900659" y="4257278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24</a:t>
            </a:r>
          </a:p>
        </p:txBody>
      </p:sp>
      <p:sp>
        <p:nvSpPr>
          <p:cNvPr id="153" name="Textfeld 152"/>
          <p:cNvSpPr txBox="1"/>
          <p:nvPr/>
        </p:nvSpPr>
        <p:spPr>
          <a:xfrm>
            <a:off x="3900659" y="4581314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11</a:t>
            </a:r>
          </a:p>
        </p:txBody>
      </p:sp>
      <p:sp>
        <p:nvSpPr>
          <p:cNvPr id="154" name="Line 15"/>
          <p:cNvSpPr>
            <a:spLocks noChangeShapeType="1"/>
          </p:cNvSpPr>
          <p:nvPr/>
        </p:nvSpPr>
        <p:spPr bwMode="auto">
          <a:xfrm flipH="1">
            <a:off x="2924272" y="3789227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Rechteck 198"/>
          <p:cNvSpPr/>
          <p:nvPr/>
        </p:nvSpPr>
        <p:spPr>
          <a:xfrm>
            <a:off x="5737098" y="3438000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p:sp>
        <p:nvSpPr>
          <p:cNvPr id="200" name="Line 13"/>
          <p:cNvSpPr>
            <a:spLocks noChangeShapeType="1"/>
          </p:cNvSpPr>
          <p:nvPr/>
        </p:nvSpPr>
        <p:spPr bwMode="auto">
          <a:xfrm>
            <a:off x="6219436" y="3798061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1" name="Textfeld 200"/>
          <p:cNvSpPr txBox="1"/>
          <p:nvPr/>
        </p:nvSpPr>
        <p:spPr>
          <a:xfrm>
            <a:off x="5790014" y="3753036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6</a:t>
            </a:r>
          </a:p>
        </p:txBody>
      </p:sp>
      <p:sp>
        <p:nvSpPr>
          <p:cNvPr id="202" name="Rechteck 201"/>
          <p:cNvSpPr/>
          <p:nvPr/>
        </p:nvSpPr>
        <p:spPr>
          <a:xfrm>
            <a:off x="5105938" y="4257092"/>
            <a:ext cx="484964" cy="377404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dk1"/>
                </a:solidFill>
              </a:rPr>
              <a:t>20</a:t>
            </a:r>
          </a:p>
        </p:txBody>
      </p:sp>
      <p:sp>
        <p:nvSpPr>
          <p:cNvPr id="203" name="Textfeld 202"/>
          <p:cNvSpPr txBox="1"/>
          <p:nvPr/>
        </p:nvSpPr>
        <p:spPr>
          <a:xfrm>
            <a:off x="5105938" y="4581128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12</a:t>
            </a:r>
          </a:p>
        </p:txBody>
      </p:sp>
      <p:sp>
        <p:nvSpPr>
          <p:cNvPr id="204" name="Rechteck 203"/>
          <p:cNvSpPr/>
          <p:nvPr/>
        </p:nvSpPr>
        <p:spPr>
          <a:xfrm>
            <a:off x="6385170" y="4257092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dk1"/>
                </a:solidFill>
              </a:rPr>
              <a:t>22</a:t>
            </a:r>
          </a:p>
        </p:txBody>
      </p:sp>
      <p:sp>
        <p:nvSpPr>
          <p:cNvPr id="205" name="Textfeld 204"/>
          <p:cNvSpPr txBox="1"/>
          <p:nvPr/>
        </p:nvSpPr>
        <p:spPr>
          <a:xfrm>
            <a:off x="6385170" y="4581128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13</a:t>
            </a:r>
          </a:p>
        </p:txBody>
      </p:sp>
      <p:sp>
        <p:nvSpPr>
          <p:cNvPr id="206" name="Line 15"/>
          <p:cNvSpPr>
            <a:spLocks noChangeShapeType="1"/>
          </p:cNvSpPr>
          <p:nvPr/>
        </p:nvSpPr>
        <p:spPr bwMode="auto">
          <a:xfrm flipH="1">
            <a:off x="5408783" y="3789041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7" name="Rechteck 206"/>
          <p:cNvSpPr/>
          <p:nvPr/>
        </p:nvSpPr>
        <p:spPr>
          <a:xfrm>
            <a:off x="7797782" y="3438186"/>
            <a:ext cx="484964" cy="36004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18</a:t>
            </a:r>
          </a:p>
        </p:txBody>
      </p:sp>
      <p:sp>
        <p:nvSpPr>
          <p:cNvPr id="208" name="Line 13"/>
          <p:cNvSpPr>
            <a:spLocks noChangeShapeType="1"/>
          </p:cNvSpPr>
          <p:nvPr/>
        </p:nvSpPr>
        <p:spPr bwMode="auto">
          <a:xfrm>
            <a:off x="8280120" y="3798247"/>
            <a:ext cx="305471" cy="459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9" name="Textfeld 208"/>
          <p:cNvSpPr txBox="1"/>
          <p:nvPr/>
        </p:nvSpPr>
        <p:spPr>
          <a:xfrm>
            <a:off x="7850698" y="3753222"/>
            <a:ext cx="36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7</a:t>
            </a:r>
          </a:p>
        </p:txBody>
      </p:sp>
      <p:sp>
        <p:nvSpPr>
          <p:cNvPr id="210" name="Rechteck 209"/>
          <p:cNvSpPr/>
          <p:nvPr/>
        </p:nvSpPr>
        <p:spPr>
          <a:xfrm>
            <a:off x="7166622" y="4257278"/>
            <a:ext cx="484964" cy="37740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211" name="Textfeld 210"/>
          <p:cNvSpPr txBox="1"/>
          <p:nvPr/>
        </p:nvSpPr>
        <p:spPr>
          <a:xfrm>
            <a:off x="7166622" y="4581314"/>
            <a:ext cx="48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14</a:t>
            </a:r>
          </a:p>
        </p:txBody>
      </p:sp>
      <p:sp>
        <p:nvSpPr>
          <p:cNvPr id="212" name="Rechteck 211"/>
          <p:cNvSpPr/>
          <p:nvPr/>
        </p:nvSpPr>
        <p:spPr>
          <a:xfrm>
            <a:off x="8445854" y="4257278"/>
            <a:ext cx="484964" cy="36004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213" name="Textfeld 212"/>
          <p:cNvSpPr txBox="1"/>
          <p:nvPr/>
        </p:nvSpPr>
        <p:spPr>
          <a:xfrm>
            <a:off x="8445854" y="4581314"/>
            <a:ext cx="48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15</a:t>
            </a:r>
          </a:p>
        </p:txBody>
      </p:sp>
      <p:sp>
        <p:nvSpPr>
          <p:cNvPr id="214" name="Line 15"/>
          <p:cNvSpPr>
            <a:spLocks noChangeShapeType="1"/>
          </p:cNvSpPr>
          <p:nvPr/>
        </p:nvSpPr>
        <p:spPr bwMode="auto">
          <a:xfrm flipH="1">
            <a:off x="7469467" y="3789227"/>
            <a:ext cx="337048" cy="4680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5" name="Rechteck 214"/>
          <p:cNvSpPr/>
          <p:nvPr/>
        </p:nvSpPr>
        <p:spPr>
          <a:xfrm>
            <a:off x="990692" y="5121188"/>
            <a:ext cx="484964" cy="377404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216" name="Flussdiagramm: Verbindungsstelle 215"/>
          <p:cNvSpPr/>
          <p:nvPr/>
        </p:nvSpPr>
        <p:spPr>
          <a:xfrm>
            <a:off x="3088429" y="5121188"/>
            <a:ext cx="217074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32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8" name="Flussdiagramm: Verbindungsstelle 217"/>
          <p:cNvSpPr/>
          <p:nvPr/>
        </p:nvSpPr>
        <p:spPr>
          <a:xfrm>
            <a:off x="4534946" y="5133925"/>
            <a:ext cx="217074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32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9" name="Flussdiagramm: Verbindungsstelle 218"/>
          <p:cNvSpPr/>
          <p:nvPr/>
        </p:nvSpPr>
        <p:spPr>
          <a:xfrm>
            <a:off x="6191130" y="5133925"/>
            <a:ext cx="217074" cy="2286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32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/>
          <p:cNvSpPr txBox="1"/>
          <p:nvPr/>
        </p:nvSpPr>
        <p:spPr>
          <a:xfrm>
            <a:off x="50350" y="1088701"/>
            <a:ext cx="8986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i="1" dirty="0"/>
              <a:t>Beispiel: </a:t>
            </a:r>
            <a:r>
              <a:rPr lang="de-DE" sz="2400" dirty="0">
                <a:solidFill>
                  <a:srgbClr val="0070C0"/>
                </a:solidFill>
              </a:rPr>
              <a:t>A = [ 9 ,16 ,14 , 7 , 5, 3 , 18 ,19 , 12 , 27 , 24 , 20 , 22 ]</a:t>
            </a:r>
            <a:r>
              <a:rPr lang="de-DE" sz="2400" dirty="0"/>
              <a:t> mit </a:t>
            </a:r>
            <a:r>
              <a:rPr lang="de-DE" sz="2400" dirty="0">
                <a:solidFill>
                  <a:srgbClr val="0070C0"/>
                </a:solidFill>
              </a:rPr>
              <a:t>n = 13</a:t>
            </a:r>
          </a:p>
        </p:txBody>
      </p:sp>
      <p:sp>
        <p:nvSpPr>
          <p:cNvPr id="63" name="Rechteck 4">
            <a:extLst>
              <a:ext uri="{FF2B5EF4-FFF2-40B4-BE49-F238E27FC236}">
                <a16:creationId xmlns:a16="http://schemas.microsoft.com/office/drawing/2014/main" id="{329BD3AB-75E4-EA47-A278-99A6EAB78003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3877557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907704" y="4869160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einem Max-Heap gilt für </a:t>
            </a:r>
            <a:r>
              <a:rPr lang="de-DE" b="1" dirty="0"/>
              <a:t>jeden</a:t>
            </a:r>
            <a:r>
              <a:rPr lang="de-DE" dirty="0"/>
              <a:t> Knoten </a:t>
            </a:r>
            <a:r>
              <a:rPr lang="de-DE" dirty="0">
                <a:solidFill>
                  <a:srgbClr val="0070C0"/>
                </a:solidFill>
              </a:rPr>
              <a:t>v</a:t>
            </a:r>
            <a:r>
              <a:rPr lang="de-DE" dirty="0"/>
              <a:t> die Eigenschaft:</a:t>
            </a:r>
          </a:p>
          <a:p>
            <a:r>
              <a:rPr lang="de-DE" dirty="0"/>
              <a:t>    sein Schlüssel ist zumindest so groß wie der jedes seiner Kinder</a:t>
            </a:r>
          </a:p>
          <a:p>
            <a:r>
              <a:rPr lang="de-DE" dirty="0"/>
              <a:t>    ( für jedes Kind </a:t>
            </a:r>
            <a:r>
              <a:rPr lang="de-DE" dirty="0">
                <a:solidFill>
                  <a:srgbClr val="0070C0"/>
                </a:solidFill>
              </a:rPr>
              <a:t>c</a:t>
            </a:r>
            <a:r>
              <a:rPr lang="de-DE" dirty="0"/>
              <a:t> von </a:t>
            </a:r>
            <a:r>
              <a:rPr lang="de-DE" dirty="0">
                <a:solidFill>
                  <a:srgbClr val="0070C0"/>
                </a:solidFill>
              </a:rPr>
              <a:t>v</a:t>
            </a:r>
            <a:r>
              <a:rPr lang="de-DE" dirty="0"/>
              <a:t> gilt: </a:t>
            </a:r>
            <a:r>
              <a:rPr lang="de-DE" dirty="0" err="1">
                <a:solidFill>
                  <a:srgbClr val="0070C0"/>
                </a:solidFill>
              </a:rPr>
              <a:t>key</a:t>
            </a:r>
            <a:r>
              <a:rPr lang="de-DE" dirty="0">
                <a:solidFill>
                  <a:srgbClr val="0070C0"/>
                </a:solidFill>
              </a:rPr>
              <a:t>(v)≥ </a:t>
            </a:r>
            <a:r>
              <a:rPr lang="de-DE" dirty="0" err="1">
                <a:solidFill>
                  <a:srgbClr val="0070C0"/>
                </a:solidFill>
              </a:rPr>
              <a:t>key</a:t>
            </a:r>
            <a:r>
              <a:rPr lang="de-DE" dirty="0">
                <a:solidFill>
                  <a:srgbClr val="0070C0"/>
                </a:solidFill>
              </a:rPr>
              <a:t>(c) 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Im Max-Heap steht der größte Schlüssel immer an der Wurzel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143508" y="1664804"/>
            <a:ext cx="88569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pSp>
        <p:nvGrpSpPr>
          <p:cNvPr id="61" name="Gruppieren 4"/>
          <p:cNvGrpSpPr/>
          <p:nvPr/>
        </p:nvGrpSpPr>
        <p:grpSpPr>
          <a:xfrm>
            <a:off x="234608" y="1187440"/>
            <a:ext cx="8697191" cy="3825736"/>
            <a:chOff x="234608" y="1988820"/>
            <a:chExt cx="8697191" cy="3825736"/>
          </a:xfrm>
        </p:grpSpPr>
        <p:sp>
          <p:nvSpPr>
            <p:cNvPr id="62" name="Rechteck 61"/>
            <p:cNvSpPr/>
            <p:nvPr/>
          </p:nvSpPr>
          <p:spPr>
            <a:xfrm>
              <a:off x="4519084" y="1988820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27</a:t>
              </a:r>
            </a:p>
          </p:txBody>
        </p:sp>
        <p:sp>
          <p:nvSpPr>
            <p:cNvPr id="64" name="Line 15"/>
            <p:cNvSpPr>
              <a:spLocks noChangeShapeType="1"/>
            </p:cNvSpPr>
            <p:nvPr/>
          </p:nvSpPr>
          <p:spPr bwMode="auto">
            <a:xfrm flipH="1">
              <a:off x="2728936" y="2348862"/>
              <a:ext cx="1771056" cy="315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>
              <a:off x="5022008" y="2348863"/>
              <a:ext cx="1674228" cy="3150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4599000" y="2303875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</a:t>
              </a:r>
            </a:p>
          </p:txBody>
        </p:sp>
        <p:sp>
          <p:nvSpPr>
            <p:cNvPr id="67" name="Rechteck 66"/>
            <p:cNvSpPr/>
            <p:nvPr/>
          </p:nvSpPr>
          <p:spPr>
            <a:xfrm>
              <a:off x="6708468" y="2663915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22</a:t>
              </a:r>
            </a:p>
          </p:txBody>
        </p:sp>
        <p:sp>
          <p:nvSpPr>
            <p:cNvPr id="68" name="Line 15"/>
            <p:cNvSpPr>
              <a:spLocks noChangeShapeType="1"/>
            </p:cNvSpPr>
            <p:nvPr/>
          </p:nvSpPr>
          <p:spPr bwMode="auto">
            <a:xfrm flipH="1">
              <a:off x="5934339" y="3023956"/>
              <a:ext cx="774127" cy="405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9" name="Line 13"/>
            <p:cNvSpPr>
              <a:spLocks noChangeShapeType="1"/>
            </p:cNvSpPr>
            <p:nvPr/>
          </p:nvSpPr>
          <p:spPr bwMode="auto">
            <a:xfrm>
              <a:off x="7193433" y="3023958"/>
              <a:ext cx="766132" cy="405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6788384" y="2978950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3</a:t>
              </a:r>
            </a:p>
          </p:txBody>
        </p:sp>
        <p:sp>
          <p:nvSpPr>
            <p:cNvPr id="71" name="Rechteck 70"/>
            <p:cNvSpPr/>
            <p:nvPr/>
          </p:nvSpPr>
          <p:spPr>
            <a:xfrm>
              <a:off x="2243972" y="2672916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24</a:t>
              </a:r>
            </a:p>
          </p:txBody>
        </p:sp>
        <p:sp>
          <p:nvSpPr>
            <p:cNvPr id="72" name="Line 15"/>
            <p:cNvSpPr>
              <a:spLocks noChangeShapeType="1"/>
            </p:cNvSpPr>
            <p:nvPr/>
          </p:nvSpPr>
          <p:spPr bwMode="auto">
            <a:xfrm flipH="1">
              <a:off x="1469843" y="3032957"/>
              <a:ext cx="774127" cy="405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3" name="Line 13"/>
            <p:cNvSpPr>
              <a:spLocks noChangeShapeType="1"/>
            </p:cNvSpPr>
            <p:nvPr/>
          </p:nvSpPr>
          <p:spPr bwMode="auto">
            <a:xfrm>
              <a:off x="2728937" y="3032959"/>
              <a:ext cx="766132" cy="405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2323888" y="2987951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2</a:t>
              </a:r>
            </a:p>
          </p:txBody>
        </p:sp>
        <p:sp>
          <p:nvSpPr>
            <p:cNvPr id="75" name="Rechteck 74"/>
            <p:cNvSpPr/>
            <p:nvPr/>
          </p:nvSpPr>
          <p:spPr>
            <a:xfrm>
              <a:off x="1191903" y="3438000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19</a:t>
              </a:r>
            </a:p>
          </p:txBody>
        </p:sp>
        <p:sp>
          <p:nvSpPr>
            <p:cNvPr id="76" name="Line 13"/>
            <p:cNvSpPr>
              <a:spLocks noChangeShapeType="1"/>
            </p:cNvSpPr>
            <p:nvPr/>
          </p:nvSpPr>
          <p:spPr bwMode="auto">
            <a:xfrm>
              <a:off x="1674241" y="3798061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7" name="Textfeld 76"/>
            <p:cNvSpPr txBox="1"/>
            <p:nvPr/>
          </p:nvSpPr>
          <p:spPr>
            <a:xfrm>
              <a:off x="1244819" y="3753036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4</a:t>
              </a:r>
            </a:p>
          </p:txBody>
        </p:sp>
        <p:sp>
          <p:nvSpPr>
            <p:cNvPr id="78" name="Rechteck 77"/>
            <p:cNvSpPr/>
            <p:nvPr/>
          </p:nvSpPr>
          <p:spPr>
            <a:xfrm>
              <a:off x="560743" y="4257092"/>
              <a:ext cx="484964" cy="377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560743" y="4581128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8</a:t>
              </a:r>
            </a:p>
          </p:txBody>
        </p:sp>
        <p:sp>
          <p:nvSpPr>
            <p:cNvPr id="80" name="Rechteck 79"/>
            <p:cNvSpPr/>
            <p:nvPr/>
          </p:nvSpPr>
          <p:spPr>
            <a:xfrm>
              <a:off x="1839975" y="4257092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1839975" y="4581128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9</a:t>
              </a:r>
            </a:p>
          </p:txBody>
        </p:sp>
        <p:sp>
          <p:nvSpPr>
            <p:cNvPr id="82" name="Line 15"/>
            <p:cNvSpPr>
              <a:spLocks noChangeShapeType="1"/>
            </p:cNvSpPr>
            <p:nvPr/>
          </p:nvSpPr>
          <p:spPr bwMode="auto">
            <a:xfrm flipH="1">
              <a:off x="863588" y="3789041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Line 15"/>
            <p:cNvSpPr>
              <a:spLocks noChangeShapeType="1"/>
            </p:cNvSpPr>
            <p:nvPr/>
          </p:nvSpPr>
          <p:spPr bwMode="auto">
            <a:xfrm flipH="1">
              <a:off x="476545" y="4644696"/>
              <a:ext cx="209318" cy="458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4" name="Rechteck 83"/>
            <p:cNvSpPr/>
            <p:nvPr/>
          </p:nvSpPr>
          <p:spPr>
            <a:xfrm>
              <a:off x="234608" y="5121188"/>
              <a:ext cx="484964" cy="37740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dk1"/>
                </a:solidFill>
              </a:endParaRPr>
            </a:p>
          </p:txBody>
        </p:sp>
        <p:sp>
          <p:nvSpPr>
            <p:cNvPr id="85" name="Textfeld 84"/>
            <p:cNvSpPr txBox="1"/>
            <p:nvPr/>
          </p:nvSpPr>
          <p:spPr>
            <a:xfrm>
              <a:off x="251520" y="5445224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16</a:t>
              </a:r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975066" y="5436542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17</a:t>
              </a:r>
            </a:p>
          </p:txBody>
        </p:sp>
        <p:sp>
          <p:nvSpPr>
            <p:cNvPr id="87" name="Line 15"/>
            <p:cNvSpPr>
              <a:spLocks noChangeShapeType="1"/>
            </p:cNvSpPr>
            <p:nvPr/>
          </p:nvSpPr>
          <p:spPr bwMode="auto">
            <a:xfrm>
              <a:off x="958153" y="4634568"/>
              <a:ext cx="260185" cy="47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8" name="Rechteck 87"/>
            <p:cNvSpPr/>
            <p:nvPr/>
          </p:nvSpPr>
          <p:spPr>
            <a:xfrm>
              <a:off x="3252587" y="3438186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16</a:t>
              </a:r>
            </a:p>
          </p:txBody>
        </p:sp>
        <p:sp>
          <p:nvSpPr>
            <p:cNvPr id="89" name="Line 13"/>
            <p:cNvSpPr>
              <a:spLocks noChangeShapeType="1"/>
            </p:cNvSpPr>
            <p:nvPr/>
          </p:nvSpPr>
          <p:spPr bwMode="auto">
            <a:xfrm>
              <a:off x="3734925" y="3798247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3305503" y="3753222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5</a:t>
              </a:r>
            </a:p>
          </p:txBody>
        </p:sp>
        <p:sp>
          <p:nvSpPr>
            <p:cNvPr id="91" name="Rechteck 90"/>
            <p:cNvSpPr/>
            <p:nvPr/>
          </p:nvSpPr>
          <p:spPr>
            <a:xfrm>
              <a:off x="2621427" y="4257278"/>
              <a:ext cx="484964" cy="377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2621427" y="4581314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10</a:t>
              </a:r>
            </a:p>
          </p:txBody>
        </p:sp>
        <p:sp>
          <p:nvSpPr>
            <p:cNvPr id="93" name="Rechteck 92"/>
            <p:cNvSpPr/>
            <p:nvPr/>
          </p:nvSpPr>
          <p:spPr>
            <a:xfrm>
              <a:off x="3900659" y="4257278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3900659" y="4581314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11</a:t>
              </a:r>
            </a:p>
          </p:txBody>
        </p:sp>
        <p:sp>
          <p:nvSpPr>
            <p:cNvPr id="95" name="Line 15"/>
            <p:cNvSpPr>
              <a:spLocks noChangeShapeType="1"/>
            </p:cNvSpPr>
            <p:nvPr/>
          </p:nvSpPr>
          <p:spPr bwMode="auto">
            <a:xfrm flipH="1">
              <a:off x="2924272" y="3789227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" name="Rechteck 95"/>
            <p:cNvSpPr/>
            <p:nvPr/>
          </p:nvSpPr>
          <p:spPr>
            <a:xfrm>
              <a:off x="5737098" y="3438000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20</a:t>
              </a:r>
            </a:p>
          </p:txBody>
        </p:sp>
        <p:sp>
          <p:nvSpPr>
            <p:cNvPr id="97" name="Line 13"/>
            <p:cNvSpPr>
              <a:spLocks noChangeShapeType="1"/>
            </p:cNvSpPr>
            <p:nvPr/>
          </p:nvSpPr>
          <p:spPr bwMode="auto">
            <a:xfrm>
              <a:off x="6219436" y="3798061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8" name="Textfeld 97"/>
            <p:cNvSpPr txBox="1"/>
            <p:nvPr/>
          </p:nvSpPr>
          <p:spPr>
            <a:xfrm>
              <a:off x="5790014" y="3753036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6</a:t>
              </a:r>
            </a:p>
          </p:txBody>
        </p:sp>
        <p:sp>
          <p:nvSpPr>
            <p:cNvPr id="99" name="Rechteck 98"/>
            <p:cNvSpPr/>
            <p:nvPr/>
          </p:nvSpPr>
          <p:spPr>
            <a:xfrm>
              <a:off x="5105938" y="4257092"/>
              <a:ext cx="484964" cy="377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5105938" y="4581128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12</a:t>
              </a:r>
            </a:p>
          </p:txBody>
        </p:sp>
        <p:sp>
          <p:nvSpPr>
            <p:cNvPr id="101" name="Rechteck 100"/>
            <p:cNvSpPr/>
            <p:nvPr/>
          </p:nvSpPr>
          <p:spPr>
            <a:xfrm>
              <a:off x="6385170" y="4257092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14</a:t>
              </a:r>
            </a:p>
          </p:txBody>
        </p:sp>
        <p:sp>
          <p:nvSpPr>
            <p:cNvPr id="102" name="Textfeld 101"/>
            <p:cNvSpPr txBox="1"/>
            <p:nvPr/>
          </p:nvSpPr>
          <p:spPr>
            <a:xfrm>
              <a:off x="6385170" y="4581128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13</a:t>
              </a:r>
            </a:p>
          </p:txBody>
        </p:sp>
        <p:sp>
          <p:nvSpPr>
            <p:cNvPr id="103" name="Line 15"/>
            <p:cNvSpPr>
              <a:spLocks noChangeShapeType="1"/>
            </p:cNvSpPr>
            <p:nvPr/>
          </p:nvSpPr>
          <p:spPr bwMode="auto">
            <a:xfrm flipH="1">
              <a:off x="5408783" y="3789041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7797782" y="3438186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18</a:t>
              </a:r>
            </a:p>
          </p:txBody>
        </p:sp>
        <p:sp>
          <p:nvSpPr>
            <p:cNvPr id="105" name="Line 13"/>
            <p:cNvSpPr>
              <a:spLocks noChangeShapeType="1"/>
            </p:cNvSpPr>
            <p:nvPr/>
          </p:nvSpPr>
          <p:spPr bwMode="auto">
            <a:xfrm>
              <a:off x="8280120" y="3798247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Textfeld 105"/>
            <p:cNvSpPr txBox="1"/>
            <p:nvPr/>
          </p:nvSpPr>
          <p:spPr>
            <a:xfrm>
              <a:off x="7850698" y="3753222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7</a:t>
              </a:r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7166622" y="4257278"/>
              <a:ext cx="484964" cy="37740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dk1"/>
                </a:solidFill>
              </a:endParaRPr>
            </a:p>
          </p:txBody>
        </p:sp>
        <p:sp>
          <p:nvSpPr>
            <p:cNvPr id="119" name="Textfeld 118"/>
            <p:cNvSpPr txBox="1"/>
            <p:nvPr/>
          </p:nvSpPr>
          <p:spPr>
            <a:xfrm>
              <a:off x="7166622" y="4581314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14</a:t>
              </a:r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8445854" y="4257278"/>
              <a:ext cx="484964" cy="360042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dk1"/>
                </a:solidFill>
              </a:endParaRPr>
            </a:p>
          </p:txBody>
        </p:sp>
        <p:sp>
          <p:nvSpPr>
            <p:cNvPr id="121" name="Textfeld 120"/>
            <p:cNvSpPr txBox="1"/>
            <p:nvPr/>
          </p:nvSpPr>
          <p:spPr>
            <a:xfrm>
              <a:off x="8445854" y="4581314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15</a:t>
              </a:r>
            </a:p>
          </p:txBody>
        </p:sp>
        <p:sp>
          <p:nvSpPr>
            <p:cNvPr id="122" name="Line 15"/>
            <p:cNvSpPr>
              <a:spLocks noChangeShapeType="1"/>
            </p:cNvSpPr>
            <p:nvPr/>
          </p:nvSpPr>
          <p:spPr bwMode="auto">
            <a:xfrm flipH="1">
              <a:off x="7469467" y="3789227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990692" y="5121188"/>
              <a:ext cx="484964" cy="37740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dk1"/>
                </a:solidFill>
              </a:endParaRPr>
            </a:p>
          </p:txBody>
        </p:sp>
        <p:sp>
          <p:nvSpPr>
            <p:cNvPr id="124" name="Flussdiagramm: Verbindungsstelle 215"/>
            <p:cNvSpPr/>
            <p:nvPr/>
          </p:nvSpPr>
          <p:spPr>
            <a:xfrm>
              <a:off x="3088429" y="5121188"/>
              <a:ext cx="217074" cy="2286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324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Flussdiagramm: Verbindungsstelle 217"/>
            <p:cNvSpPr/>
            <p:nvPr/>
          </p:nvSpPr>
          <p:spPr>
            <a:xfrm>
              <a:off x="4534946" y="5133925"/>
              <a:ext cx="217074" cy="2286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324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Flussdiagramm: Verbindungsstelle 218"/>
            <p:cNvSpPr/>
            <p:nvPr/>
          </p:nvSpPr>
          <p:spPr>
            <a:xfrm>
              <a:off x="6191130" y="5133925"/>
              <a:ext cx="217074" cy="228600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0324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7" name="Textfeld 126"/>
          <p:cNvSpPr txBox="1"/>
          <p:nvPr/>
        </p:nvSpPr>
        <p:spPr>
          <a:xfrm>
            <a:off x="153368" y="1605258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31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03238"/>
          </a:xfrm>
        </p:spPr>
        <p:txBody>
          <a:bodyPr/>
          <a:lstStyle/>
          <a:p>
            <a:r>
              <a:rPr lang="de-DE" dirty="0"/>
              <a:t>Umgestellt als sog. Max-Heap</a:t>
            </a:r>
          </a:p>
        </p:txBody>
      </p:sp>
      <p:sp>
        <p:nvSpPr>
          <p:cNvPr id="63" name="Rechteck 4">
            <a:extLst>
              <a:ext uri="{FF2B5EF4-FFF2-40B4-BE49-F238E27FC236}">
                <a16:creationId xmlns:a16="http://schemas.microsoft.com/office/drawing/2014/main" id="{86FCD746-965B-5249-B5AE-B5FA7E09A251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2769502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Sortierung mit einem Max-Heap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34608" y="1160749"/>
            <a:ext cx="869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Beachte:  </a:t>
            </a:r>
            <a:r>
              <a:rPr lang="de-DE" dirty="0"/>
              <a:t>In Max-Heap steht der größte Schlüssel immer bei der Wurzel.</a:t>
            </a:r>
          </a:p>
          <a:p>
            <a:endParaRPr lang="de-DE" dirty="0"/>
          </a:p>
        </p:txBody>
      </p:sp>
      <p:sp>
        <p:nvSpPr>
          <p:cNvPr id="59" name="Textfeld 58"/>
          <p:cNvSpPr txBox="1"/>
          <p:nvPr/>
        </p:nvSpPr>
        <p:spPr>
          <a:xfrm>
            <a:off x="215439" y="5409220"/>
            <a:ext cx="8713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Idee:  </a:t>
            </a:r>
          </a:p>
          <a:p>
            <a:r>
              <a:rPr lang="de-DE" b="1" dirty="0"/>
              <a:t>1</a:t>
            </a:r>
            <a:r>
              <a:rPr lang="de-DE" dirty="0"/>
              <a:t>. Tausche Schlüssel von </a:t>
            </a:r>
            <a:r>
              <a:rPr lang="de-DE" dirty="0" err="1">
                <a:solidFill>
                  <a:srgbClr val="00B050"/>
                </a:solidFill>
              </a:rPr>
              <a:t>root</a:t>
            </a:r>
            <a:r>
              <a:rPr lang="de-DE" dirty="0"/>
              <a:t> und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/>
              <a:t> und ziehe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/>
              <a:t> aus der Betrachtung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395536" y="1484784"/>
            <a:ext cx="8371056" cy="3744416"/>
            <a:chOff x="560743" y="1484784"/>
            <a:chExt cx="8371056" cy="3744416"/>
          </a:xfrm>
        </p:grpSpPr>
        <p:grpSp>
          <p:nvGrpSpPr>
            <p:cNvPr id="136" name="Gruppieren 135"/>
            <p:cNvGrpSpPr/>
            <p:nvPr/>
          </p:nvGrpSpPr>
          <p:grpSpPr>
            <a:xfrm>
              <a:off x="560743" y="1763504"/>
              <a:ext cx="8371056" cy="2951738"/>
              <a:chOff x="560743" y="1988820"/>
              <a:chExt cx="8371056" cy="2961826"/>
            </a:xfrm>
          </p:grpSpPr>
          <p:sp>
            <p:nvSpPr>
              <p:cNvPr id="139" name="Rechteck 138"/>
              <p:cNvSpPr/>
              <p:nvPr/>
            </p:nvSpPr>
            <p:spPr>
              <a:xfrm>
                <a:off x="4519084" y="1988820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27</a:t>
                </a:r>
              </a:p>
            </p:txBody>
          </p:sp>
          <p:sp>
            <p:nvSpPr>
              <p:cNvPr id="140" name="Line 15"/>
              <p:cNvSpPr>
                <a:spLocks noChangeShapeType="1"/>
              </p:cNvSpPr>
              <p:nvPr/>
            </p:nvSpPr>
            <p:spPr bwMode="auto">
              <a:xfrm flipH="1">
                <a:off x="2728936" y="2348862"/>
                <a:ext cx="1771056" cy="315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Line 13"/>
              <p:cNvSpPr>
                <a:spLocks noChangeShapeType="1"/>
              </p:cNvSpPr>
              <p:nvPr/>
            </p:nvSpPr>
            <p:spPr bwMode="auto">
              <a:xfrm>
                <a:off x="5022008" y="2348863"/>
                <a:ext cx="1674228" cy="3150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Textfeld 141"/>
              <p:cNvSpPr txBox="1"/>
              <p:nvPr/>
            </p:nvSpPr>
            <p:spPr>
              <a:xfrm>
                <a:off x="4599000" y="2303875"/>
                <a:ext cx="36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43" name="Rechteck 142"/>
              <p:cNvSpPr/>
              <p:nvPr/>
            </p:nvSpPr>
            <p:spPr>
              <a:xfrm>
                <a:off x="6708468" y="2663915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1001">
                <a:schemeClr val="lt2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22</a:t>
                </a:r>
              </a:p>
            </p:txBody>
          </p:sp>
          <p:sp>
            <p:nvSpPr>
              <p:cNvPr id="144" name="Line 15"/>
              <p:cNvSpPr>
                <a:spLocks noChangeShapeType="1"/>
              </p:cNvSpPr>
              <p:nvPr/>
            </p:nvSpPr>
            <p:spPr bwMode="auto">
              <a:xfrm flipH="1">
                <a:off x="5934339" y="3023956"/>
                <a:ext cx="774127" cy="4050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Line 13"/>
              <p:cNvSpPr>
                <a:spLocks noChangeShapeType="1"/>
              </p:cNvSpPr>
              <p:nvPr/>
            </p:nvSpPr>
            <p:spPr bwMode="auto">
              <a:xfrm>
                <a:off x="7193433" y="3023958"/>
                <a:ext cx="766132" cy="4050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Textfeld 145"/>
              <p:cNvSpPr txBox="1"/>
              <p:nvPr/>
            </p:nvSpPr>
            <p:spPr>
              <a:xfrm>
                <a:off x="6788384" y="2978950"/>
                <a:ext cx="36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55" name="Rechteck 154"/>
              <p:cNvSpPr/>
              <p:nvPr/>
            </p:nvSpPr>
            <p:spPr>
              <a:xfrm>
                <a:off x="2243972" y="2672916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1001">
                <a:schemeClr val="lt2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24</a:t>
                </a:r>
              </a:p>
            </p:txBody>
          </p:sp>
          <p:sp>
            <p:nvSpPr>
              <p:cNvPr id="156" name="Line 15"/>
              <p:cNvSpPr>
                <a:spLocks noChangeShapeType="1"/>
              </p:cNvSpPr>
              <p:nvPr/>
            </p:nvSpPr>
            <p:spPr bwMode="auto">
              <a:xfrm flipH="1">
                <a:off x="1469843" y="3032957"/>
                <a:ext cx="774127" cy="4050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Line 13"/>
              <p:cNvSpPr>
                <a:spLocks noChangeShapeType="1"/>
              </p:cNvSpPr>
              <p:nvPr/>
            </p:nvSpPr>
            <p:spPr bwMode="auto">
              <a:xfrm>
                <a:off x="2728937" y="3032959"/>
                <a:ext cx="766132" cy="4050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Textfeld 157"/>
              <p:cNvSpPr txBox="1"/>
              <p:nvPr/>
            </p:nvSpPr>
            <p:spPr>
              <a:xfrm>
                <a:off x="2323888" y="2987951"/>
                <a:ext cx="36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59" name="Rechteck 158"/>
              <p:cNvSpPr/>
              <p:nvPr/>
            </p:nvSpPr>
            <p:spPr>
              <a:xfrm>
                <a:off x="1191903" y="3438000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19</a:t>
                </a:r>
              </a:p>
            </p:txBody>
          </p:sp>
          <p:sp>
            <p:nvSpPr>
              <p:cNvPr id="160" name="Line 13"/>
              <p:cNvSpPr>
                <a:spLocks noChangeShapeType="1"/>
              </p:cNvSpPr>
              <p:nvPr/>
            </p:nvSpPr>
            <p:spPr bwMode="auto">
              <a:xfrm>
                <a:off x="1674241" y="3798061"/>
                <a:ext cx="305471" cy="4590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Textfeld 160"/>
              <p:cNvSpPr txBox="1"/>
              <p:nvPr/>
            </p:nvSpPr>
            <p:spPr>
              <a:xfrm>
                <a:off x="1244819" y="3753036"/>
                <a:ext cx="36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162" name="Rechteck 161"/>
              <p:cNvSpPr/>
              <p:nvPr/>
            </p:nvSpPr>
            <p:spPr>
              <a:xfrm>
                <a:off x="560743" y="4257092"/>
                <a:ext cx="484964" cy="3774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7</a:t>
                </a:r>
              </a:p>
            </p:txBody>
          </p:sp>
          <p:sp>
            <p:nvSpPr>
              <p:cNvPr id="163" name="Textfeld 162"/>
              <p:cNvSpPr txBox="1"/>
              <p:nvPr/>
            </p:nvSpPr>
            <p:spPr>
              <a:xfrm>
                <a:off x="560743" y="4581128"/>
                <a:ext cx="486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8</a:t>
                </a:r>
              </a:p>
            </p:txBody>
          </p:sp>
          <p:sp>
            <p:nvSpPr>
              <p:cNvPr id="164" name="Rechteck 163"/>
              <p:cNvSpPr/>
              <p:nvPr/>
            </p:nvSpPr>
            <p:spPr>
              <a:xfrm>
                <a:off x="1839975" y="4257092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12</a:t>
                </a:r>
              </a:p>
            </p:txBody>
          </p:sp>
          <p:sp>
            <p:nvSpPr>
              <p:cNvPr id="165" name="Textfeld 164"/>
              <p:cNvSpPr txBox="1"/>
              <p:nvPr/>
            </p:nvSpPr>
            <p:spPr>
              <a:xfrm>
                <a:off x="1839975" y="4581128"/>
                <a:ext cx="485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9</a:t>
                </a:r>
              </a:p>
            </p:txBody>
          </p:sp>
          <p:sp>
            <p:nvSpPr>
              <p:cNvPr id="166" name="Line 15"/>
              <p:cNvSpPr>
                <a:spLocks noChangeShapeType="1"/>
              </p:cNvSpPr>
              <p:nvPr/>
            </p:nvSpPr>
            <p:spPr bwMode="auto">
              <a:xfrm flipH="1">
                <a:off x="863588" y="3789041"/>
                <a:ext cx="337048" cy="4680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hteck 171"/>
              <p:cNvSpPr/>
              <p:nvPr/>
            </p:nvSpPr>
            <p:spPr>
              <a:xfrm>
                <a:off x="3252587" y="3438186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16</a:t>
                </a:r>
              </a:p>
            </p:txBody>
          </p:sp>
          <p:sp>
            <p:nvSpPr>
              <p:cNvPr id="173" name="Line 13"/>
              <p:cNvSpPr>
                <a:spLocks noChangeShapeType="1"/>
              </p:cNvSpPr>
              <p:nvPr/>
            </p:nvSpPr>
            <p:spPr bwMode="auto">
              <a:xfrm>
                <a:off x="3734925" y="3798247"/>
                <a:ext cx="305471" cy="4590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Textfeld 173"/>
              <p:cNvSpPr txBox="1"/>
              <p:nvPr/>
            </p:nvSpPr>
            <p:spPr>
              <a:xfrm>
                <a:off x="3305503" y="3753222"/>
                <a:ext cx="36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75" name="Rechteck 174"/>
              <p:cNvSpPr/>
              <p:nvPr/>
            </p:nvSpPr>
            <p:spPr>
              <a:xfrm>
                <a:off x="2621427" y="4257278"/>
                <a:ext cx="484964" cy="3774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9</a:t>
                </a:r>
              </a:p>
            </p:txBody>
          </p:sp>
          <p:sp>
            <p:nvSpPr>
              <p:cNvPr id="176" name="Textfeld 175"/>
              <p:cNvSpPr txBox="1"/>
              <p:nvPr/>
            </p:nvSpPr>
            <p:spPr>
              <a:xfrm>
                <a:off x="2621427" y="4581314"/>
                <a:ext cx="486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10</a:t>
                </a:r>
              </a:p>
            </p:txBody>
          </p:sp>
          <p:sp>
            <p:nvSpPr>
              <p:cNvPr id="177" name="Rechteck 176"/>
              <p:cNvSpPr/>
              <p:nvPr/>
            </p:nvSpPr>
            <p:spPr>
              <a:xfrm>
                <a:off x="3900659" y="4257278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5</a:t>
                </a:r>
              </a:p>
            </p:txBody>
          </p:sp>
          <p:sp>
            <p:nvSpPr>
              <p:cNvPr id="178" name="Textfeld 177"/>
              <p:cNvSpPr txBox="1"/>
              <p:nvPr/>
            </p:nvSpPr>
            <p:spPr>
              <a:xfrm>
                <a:off x="3900659" y="4581314"/>
                <a:ext cx="485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11</a:t>
                </a:r>
              </a:p>
            </p:txBody>
          </p:sp>
          <p:sp>
            <p:nvSpPr>
              <p:cNvPr id="179" name="Line 15"/>
              <p:cNvSpPr>
                <a:spLocks noChangeShapeType="1"/>
              </p:cNvSpPr>
              <p:nvPr/>
            </p:nvSpPr>
            <p:spPr bwMode="auto">
              <a:xfrm flipH="1">
                <a:off x="2924272" y="3789227"/>
                <a:ext cx="337048" cy="4680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Rechteck 179"/>
              <p:cNvSpPr/>
              <p:nvPr/>
            </p:nvSpPr>
            <p:spPr>
              <a:xfrm>
                <a:off x="5737098" y="3438000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20</a:t>
                </a:r>
              </a:p>
            </p:txBody>
          </p:sp>
          <p:sp>
            <p:nvSpPr>
              <p:cNvPr id="181" name="Line 13"/>
              <p:cNvSpPr>
                <a:spLocks noChangeShapeType="1"/>
              </p:cNvSpPr>
              <p:nvPr/>
            </p:nvSpPr>
            <p:spPr bwMode="auto">
              <a:xfrm>
                <a:off x="6219436" y="3798061"/>
                <a:ext cx="305471" cy="4590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Textfeld 181"/>
              <p:cNvSpPr txBox="1"/>
              <p:nvPr/>
            </p:nvSpPr>
            <p:spPr>
              <a:xfrm>
                <a:off x="5790014" y="3753036"/>
                <a:ext cx="36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6</a:t>
                </a:r>
              </a:p>
            </p:txBody>
          </p:sp>
          <p:sp>
            <p:nvSpPr>
              <p:cNvPr id="183" name="Rechteck 182"/>
              <p:cNvSpPr/>
              <p:nvPr/>
            </p:nvSpPr>
            <p:spPr>
              <a:xfrm>
                <a:off x="5105938" y="4257092"/>
                <a:ext cx="484964" cy="3774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3</a:t>
                </a:r>
              </a:p>
            </p:txBody>
          </p:sp>
          <p:sp>
            <p:nvSpPr>
              <p:cNvPr id="184" name="Textfeld 183"/>
              <p:cNvSpPr txBox="1"/>
              <p:nvPr/>
            </p:nvSpPr>
            <p:spPr>
              <a:xfrm>
                <a:off x="5105938" y="4581128"/>
                <a:ext cx="486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12</a:t>
                </a:r>
              </a:p>
            </p:txBody>
          </p:sp>
          <p:sp>
            <p:nvSpPr>
              <p:cNvPr id="185" name="Rechteck 184"/>
              <p:cNvSpPr/>
              <p:nvPr/>
            </p:nvSpPr>
            <p:spPr>
              <a:xfrm>
                <a:off x="6385170" y="4257092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14</a:t>
                </a:r>
              </a:p>
            </p:txBody>
          </p:sp>
          <p:sp>
            <p:nvSpPr>
              <p:cNvPr id="186" name="Textfeld 185"/>
              <p:cNvSpPr txBox="1"/>
              <p:nvPr/>
            </p:nvSpPr>
            <p:spPr>
              <a:xfrm>
                <a:off x="6385170" y="4581128"/>
                <a:ext cx="485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13</a:t>
                </a:r>
              </a:p>
            </p:txBody>
          </p:sp>
          <p:sp>
            <p:nvSpPr>
              <p:cNvPr id="187" name="Line 15"/>
              <p:cNvSpPr>
                <a:spLocks noChangeShapeType="1"/>
              </p:cNvSpPr>
              <p:nvPr/>
            </p:nvSpPr>
            <p:spPr bwMode="auto">
              <a:xfrm flipH="1">
                <a:off x="5408783" y="3789041"/>
                <a:ext cx="337048" cy="4680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Rechteck 187"/>
              <p:cNvSpPr/>
              <p:nvPr/>
            </p:nvSpPr>
            <p:spPr>
              <a:xfrm>
                <a:off x="7797782" y="3438186"/>
                <a:ext cx="484964" cy="360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rgbClr val="0070C0"/>
                    </a:solidFill>
                  </a:rPr>
                  <a:t>18</a:t>
                </a:r>
              </a:p>
            </p:txBody>
          </p:sp>
          <p:sp>
            <p:nvSpPr>
              <p:cNvPr id="189" name="Line 13"/>
              <p:cNvSpPr>
                <a:spLocks noChangeShapeType="1"/>
              </p:cNvSpPr>
              <p:nvPr/>
            </p:nvSpPr>
            <p:spPr bwMode="auto">
              <a:xfrm>
                <a:off x="8280120" y="3798247"/>
                <a:ext cx="305471" cy="4590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Textfeld 189"/>
              <p:cNvSpPr txBox="1"/>
              <p:nvPr/>
            </p:nvSpPr>
            <p:spPr>
              <a:xfrm>
                <a:off x="7850698" y="3753222"/>
                <a:ext cx="36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7</a:t>
                </a:r>
              </a:p>
            </p:txBody>
          </p:sp>
          <p:sp>
            <p:nvSpPr>
              <p:cNvPr id="191" name="Rechteck 190"/>
              <p:cNvSpPr/>
              <p:nvPr/>
            </p:nvSpPr>
            <p:spPr>
              <a:xfrm>
                <a:off x="7166622" y="4257278"/>
                <a:ext cx="484964" cy="377404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Textfeld 191"/>
              <p:cNvSpPr txBox="1"/>
              <p:nvPr/>
            </p:nvSpPr>
            <p:spPr>
              <a:xfrm>
                <a:off x="7166622" y="4581314"/>
                <a:ext cx="4865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14</a:t>
                </a:r>
              </a:p>
            </p:txBody>
          </p:sp>
          <p:sp>
            <p:nvSpPr>
              <p:cNvPr id="193" name="Rechteck 192"/>
              <p:cNvSpPr/>
              <p:nvPr/>
            </p:nvSpPr>
            <p:spPr>
              <a:xfrm>
                <a:off x="8445854" y="4257278"/>
                <a:ext cx="484964" cy="360042"/>
              </a:xfrm>
              <a:prstGeom prst="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Textfeld 193"/>
              <p:cNvSpPr txBox="1"/>
              <p:nvPr/>
            </p:nvSpPr>
            <p:spPr>
              <a:xfrm>
                <a:off x="8445854" y="4581314"/>
                <a:ext cx="485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>
                    <a:solidFill>
                      <a:srgbClr val="000000"/>
                    </a:solidFill>
                  </a:rPr>
                  <a:t>15</a:t>
                </a:r>
              </a:p>
            </p:txBody>
          </p:sp>
          <p:sp>
            <p:nvSpPr>
              <p:cNvPr id="195" name="Line 15"/>
              <p:cNvSpPr>
                <a:spLocks noChangeShapeType="1"/>
              </p:cNvSpPr>
              <p:nvPr/>
            </p:nvSpPr>
            <p:spPr bwMode="auto">
              <a:xfrm flipH="1">
                <a:off x="7469467" y="3789227"/>
                <a:ext cx="337048" cy="4680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4" name="Gerade Verbindung mit Pfeil 3"/>
            <p:cNvCxnSpPr/>
            <p:nvPr/>
          </p:nvCxnSpPr>
          <p:spPr>
            <a:xfrm flipH="1">
              <a:off x="5099624" y="1717258"/>
              <a:ext cx="504056" cy="13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570481" y="1484784"/>
              <a:ext cx="587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root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cxnSp>
          <p:nvCxnSpPr>
            <p:cNvPr id="69" name="Gerade Verbindung mit Pfeil 68"/>
            <p:cNvCxnSpPr>
              <a:stCxn id="70" idx="1"/>
              <a:endCxn id="186" idx="3"/>
            </p:cNvCxnSpPr>
            <p:nvPr/>
          </p:nvCxnSpPr>
          <p:spPr>
            <a:xfrm flipH="1" flipV="1">
              <a:off x="6871115" y="4531020"/>
              <a:ext cx="355066" cy="5135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/>
            <p:cNvSpPr txBox="1"/>
            <p:nvPr/>
          </p:nvSpPr>
          <p:spPr>
            <a:xfrm>
              <a:off x="7226181" y="48598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lastnode</a:t>
              </a:r>
              <a:endParaRPr lang="de-DE" dirty="0">
                <a:solidFill>
                  <a:srgbClr val="00B050"/>
                </a:solidFill>
              </a:endParaRPr>
            </a:p>
          </p:txBody>
        </p:sp>
      </p:grpSp>
      <p:sp>
        <p:nvSpPr>
          <p:cNvPr id="7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57" name="Rechteck 4">
            <a:extLst>
              <a:ext uri="{FF2B5EF4-FFF2-40B4-BE49-F238E27FC236}">
                <a16:creationId xmlns:a16="http://schemas.microsoft.com/office/drawing/2014/main" id="{51EE32C8-4EC7-0145-B493-4E8D60F310BC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765075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Sortierung mit einem Max-Heap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359532" y="1340768"/>
            <a:ext cx="8371056" cy="3747089"/>
            <a:chOff x="359532" y="1484784"/>
            <a:chExt cx="8371056" cy="3747089"/>
          </a:xfrm>
        </p:grpSpPr>
        <p:sp>
          <p:nvSpPr>
            <p:cNvPr id="139" name="Rechteck 138"/>
            <p:cNvSpPr/>
            <p:nvPr/>
          </p:nvSpPr>
          <p:spPr>
            <a:xfrm>
              <a:off x="4317873" y="1763504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 flipH="1">
              <a:off x="2527725" y="2122320"/>
              <a:ext cx="1771056" cy="313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1" name="Line 13"/>
            <p:cNvSpPr>
              <a:spLocks noChangeShapeType="1"/>
            </p:cNvSpPr>
            <p:nvPr/>
          </p:nvSpPr>
          <p:spPr bwMode="auto">
            <a:xfrm>
              <a:off x="4820797" y="2122321"/>
              <a:ext cx="1674228" cy="313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4397789" y="207748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6507257" y="243630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22</a:t>
              </a:r>
            </a:p>
          </p:txBody>
        </p:sp>
        <p:sp>
          <p:nvSpPr>
            <p:cNvPr id="144" name="Line 15"/>
            <p:cNvSpPr>
              <a:spLocks noChangeShapeType="1"/>
            </p:cNvSpPr>
            <p:nvPr/>
          </p:nvSpPr>
          <p:spPr bwMode="auto">
            <a:xfrm flipH="1">
              <a:off x="5733128" y="2795114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>
              <a:off x="6992222" y="2795116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6587173" y="275026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2042761" y="244527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24</a:t>
              </a:r>
            </a:p>
          </p:txBody>
        </p:sp>
        <p:sp>
          <p:nvSpPr>
            <p:cNvPr id="156" name="Line 15"/>
            <p:cNvSpPr>
              <a:spLocks noChangeShapeType="1"/>
            </p:cNvSpPr>
            <p:nvPr/>
          </p:nvSpPr>
          <p:spPr bwMode="auto">
            <a:xfrm flipH="1">
              <a:off x="1268632" y="2804085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7" name="Line 13"/>
            <p:cNvSpPr>
              <a:spLocks noChangeShapeType="1"/>
            </p:cNvSpPr>
            <p:nvPr/>
          </p:nvSpPr>
          <p:spPr bwMode="auto">
            <a:xfrm>
              <a:off x="2527726" y="2804087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2122677" y="275923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990692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19</a:t>
              </a:r>
            </a:p>
          </p:txBody>
        </p:sp>
        <p:sp>
          <p:nvSpPr>
            <p:cNvPr id="160" name="Line 13"/>
            <p:cNvSpPr>
              <a:spLocks noChangeShapeType="1"/>
            </p:cNvSpPr>
            <p:nvPr/>
          </p:nvSpPr>
          <p:spPr bwMode="auto">
            <a:xfrm>
              <a:off x="1473030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1043608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359532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359532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1638764" y="402405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1638764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66" name="Line 15"/>
            <p:cNvSpPr>
              <a:spLocks noChangeShapeType="1"/>
            </p:cNvSpPr>
            <p:nvPr/>
          </p:nvSpPr>
          <p:spPr bwMode="auto">
            <a:xfrm flipH="1">
              <a:off x="662377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3051376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16</a:t>
              </a:r>
            </a:p>
          </p:txBody>
        </p:sp>
        <p:sp>
          <p:nvSpPr>
            <p:cNvPr id="173" name="Line 13"/>
            <p:cNvSpPr>
              <a:spLocks noChangeShapeType="1"/>
            </p:cNvSpPr>
            <p:nvPr/>
          </p:nvSpPr>
          <p:spPr bwMode="auto">
            <a:xfrm>
              <a:off x="3533714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3104292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2420216" y="4024236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2420216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3699448" y="4024236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3699448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79" name="Line 15"/>
            <p:cNvSpPr>
              <a:spLocks noChangeShapeType="1"/>
            </p:cNvSpPr>
            <p:nvPr/>
          </p:nvSpPr>
          <p:spPr bwMode="auto">
            <a:xfrm flipH="1">
              <a:off x="2723061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5535887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20</a:t>
              </a:r>
            </a:p>
          </p:txBody>
        </p:sp>
        <p:sp>
          <p:nvSpPr>
            <p:cNvPr id="181" name="Line 13"/>
            <p:cNvSpPr>
              <a:spLocks noChangeShapeType="1"/>
            </p:cNvSpPr>
            <p:nvPr/>
          </p:nvSpPr>
          <p:spPr bwMode="auto">
            <a:xfrm>
              <a:off x="6018225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5588803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4904727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4904727" y="4357070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6183959" y="4024050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27</a:t>
              </a:r>
            </a:p>
          </p:txBody>
        </p:sp>
        <p:sp>
          <p:nvSpPr>
            <p:cNvPr id="186" name="Textfeld 185"/>
            <p:cNvSpPr txBox="1"/>
            <p:nvPr/>
          </p:nvSpPr>
          <p:spPr>
            <a:xfrm>
              <a:off x="6183959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 flipH="1">
              <a:off x="5207572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7596571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18</a:t>
              </a:r>
            </a:p>
          </p:txBody>
        </p:sp>
        <p:sp>
          <p:nvSpPr>
            <p:cNvPr id="189" name="Line 13"/>
            <p:cNvSpPr>
              <a:spLocks noChangeShapeType="1"/>
            </p:cNvSpPr>
            <p:nvPr/>
          </p:nvSpPr>
          <p:spPr bwMode="auto">
            <a:xfrm>
              <a:off x="8078909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0" name="Textfeld 189"/>
            <p:cNvSpPr txBox="1"/>
            <p:nvPr/>
          </p:nvSpPr>
          <p:spPr>
            <a:xfrm>
              <a:off x="7649487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6965411" y="4024236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6965411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8244643" y="4024236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" name="Textfeld 193"/>
            <p:cNvSpPr txBox="1"/>
            <p:nvPr/>
          </p:nvSpPr>
          <p:spPr>
            <a:xfrm>
              <a:off x="8244643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195" name="Line 15"/>
            <p:cNvSpPr>
              <a:spLocks noChangeShapeType="1"/>
            </p:cNvSpPr>
            <p:nvPr/>
          </p:nvSpPr>
          <p:spPr bwMode="auto">
            <a:xfrm flipH="1">
              <a:off x="7268256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H="1">
              <a:off x="4898413" y="1717258"/>
              <a:ext cx="504056" cy="13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369270" y="1484784"/>
              <a:ext cx="587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root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5376096" y="4531205"/>
              <a:ext cx="1363359" cy="700668"/>
              <a:chOff x="6881049" y="4530835"/>
              <a:chExt cx="1363359" cy="700668"/>
            </a:xfrm>
          </p:grpSpPr>
          <p:cxnSp>
            <p:nvCxnSpPr>
              <p:cNvPr id="69" name="Gerade Verbindung mit Pfeil 68"/>
              <p:cNvCxnSpPr>
                <a:stCxn id="70" idx="1"/>
                <a:endCxn id="186" idx="3"/>
              </p:cNvCxnSpPr>
              <p:nvPr/>
            </p:nvCxnSpPr>
            <p:spPr>
              <a:xfrm flipH="1" flipV="1">
                <a:off x="6881049" y="4530835"/>
                <a:ext cx="345132" cy="5160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feld 69"/>
              <p:cNvSpPr txBox="1"/>
              <p:nvPr/>
            </p:nvSpPr>
            <p:spPr>
              <a:xfrm>
                <a:off x="7226181" y="4862171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0B050"/>
                    </a:solidFill>
                  </a:rPr>
                  <a:t>lastnode</a:t>
                </a:r>
                <a:endParaRPr lang="de-DE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215439" y="5409220"/>
            <a:ext cx="8713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Idee:  </a:t>
            </a:r>
          </a:p>
          <a:p>
            <a:r>
              <a:rPr lang="de-DE" b="1" dirty="0"/>
              <a:t>1</a:t>
            </a:r>
            <a:r>
              <a:rPr lang="de-DE" dirty="0"/>
              <a:t>. Tausche Schlüssel von </a:t>
            </a:r>
            <a:r>
              <a:rPr lang="de-DE" dirty="0" err="1">
                <a:solidFill>
                  <a:srgbClr val="00B050"/>
                </a:solidFill>
              </a:rPr>
              <a:t>root</a:t>
            </a:r>
            <a:r>
              <a:rPr lang="de-DE" dirty="0"/>
              <a:t> und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/>
              <a:t> und ziehe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/>
              <a:t> aus der Betrachtung</a:t>
            </a:r>
          </a:p>
        </p:txBody>
      </p:sp>
      <p:sp>
        <p:nvSpPr>
          <p:cNvPr id="6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56" name="Rechteck 4">
            <a:extLst>
              <a:ext uri="{FF2B5EF4-FFF2-40B4-BE49-F238E27FC236}">
                <a16:creationId xmlns:a16="http://schemas.microsoft.com/office/drawing/2014/main" id="{41170E4B-C614-4546-BCDF-B259E2D46CBC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3399132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Sortierung mit einem Max-Heap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95536" y="1124744"/>
            <a:ext cx="8371056" cy="3747089"/>
            <a:chOff x="560743" y="1484784"/>
            <a:chExt cx="8371056" cy="3747089"/>
          </a:xfrm>
        </p:grpSpPr>
        <p:sp>
          <p:nvSpPr>
            <p:cNvPr id="139" name="Rechteck 138"/>
            <p:cNvSpPr/>
            <p:nvPr/>
          </p:nvSpPr>
          <p:spPr>
            <a:xfrm>
              <a:off x="4519084" y="1763504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 flipH="1">
              <a:off x="2728936" y="2122320"/>
              <a:ext cx="1771056" cy="313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1" name="Line 13"/>
            <p:cNvSpPr>
              <a:spLocks noChangeShapeType="1"/>
            </p:cNvSpPr>
            <p:nvPr/>
          </p:nvSpPr>
          <p:spPr bwMode="auto">
            <a:xfrm>
              <a:off x="5022008" y="2122321"/>
              <a:ext cx="1674228" cy="313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4599000" y="207748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6708468" y="243630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22</a:t>
              </a:r>
            </a:p>
          </p:txBody>
        </p:sp>
        <p:sp>
          <p:nvSpPr>
            <p:cNvPr id="144" name="Line 15"/>
            <p:cNvSpPr>
              <a:spLocks noChangeShapeType="1"/>
            </p:cNvSpPr>
            <p:nvPr/>
          </p:nvSpPr>
          <p:spPr bwMode="auto">
            <a:xfrm flipH="1">
              <a:off x="5934339" y="2795114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>
              <a:off x="7193433" y="2795116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6788384" y="275026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2243972" y="244527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24</a:t>
              </a:r>
            </a:p>
          </p:txBody>
        </p:sp>
        <p:sp>
          <p:nvSpPr>
            <p:cNvPr id="156" name="Line 15"/>
            <p:cNvSpPr>
              <a:spLocks noChangeShapeType="1"/>
            </p:cNvSpPr>
            <p:nvPr/>
          </p:nvSpPr>
          <p:spPr bwMode="auto">
            <a:xfrm flipH="1">
              <a:off x="1469843" y="2804085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7" name="Line 13"/>
            <p:cNvSpPr>
              <a:spLocks noChangeShapeType="1"/>
            </p:cNvSpPr>
            <p:nvPr/>
          </p:nvSpPr>
          <p:spPr bwMode="auto">
            <a:xfrm>
              <a:off x="2728937" y="2804087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2323888" y="275923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1191903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19</a:t>
              </a:r>
            </a:p>
          </p:txBody>
        </p:sp>
        <p:sp>
          <p:nvSpPr>
            <p:cNvPr id="160" name="Line 13"/>
            <p:cNvSpPr>
              <a:spLocks noChangeShapeType="1"/>
            </p:cNvSpPr>
            <p:nvPr/>
          </p:nvSpPr>
          <p:spPr bwMode="auto">
            <a:xfrm>
              <a:off x="1674241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1244819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560743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560743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1839975" y="402405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1839975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66" name="Line 15"/>
            <p:cNvSpPr>
              <a:spLocks noChangeShapeType="1"/>
            </p:cNvSpPr>
            <p:nvPr/>
          </p:nvSpPr>
          <p:spPr bwMode="auto">
            <a:xfrm flipH="1">
              <a:off x="863588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3252587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16</a:t>
              </a:r>
            </a:p>
          </p:txBody>
        </p:sp>
        <p:sp>
          <p:nvSpPr>
            <p:cNvPr id="173" name="Line 13"/>
            <p:cNvSpPr>
              <a:spLocks noChangeShapeType="1"/>
            </p:cNvSpPr>
            <p:nvPr/>
          </p:nvSpPr>
          <p:spPr bwMode="auto">
            <a:xfrm>
              <a:off x="3734925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3305503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2621427" y="4024236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2621427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3900659" y="4024236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3900659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79" name="Line 15"/>
            <p:cNvSpPr>
              <a:spLocks noChangeShapeType="1"/>
            </p:cNvSpPr>
            <p:nvPr/>
          </p:nvSpPr>
          <p:spPr bwMode="auto">
            <a:xfrm flipH="1">
              <a:off x="2924272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5737098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20</a:t>
              </a:r>
            </a:p>
          </p:txBody>
        </p:sp>
        <p:sp>
          <p:nvSpPr>
            <p:cNvPr id="181" name="Line 13"/>
            <p:cNvSpPr>
              <a:spLocks noChangeShapeType="1"/>
            </p:cNvSpPr>
            <p:nvPr/>
          </p:nvSpPr>
          <p:spPr bwMode="auto">
            <a:xfrm>
              <a:off x="6219436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5790014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5105938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5105938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6385170" y="4024050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27</a:t>
              </a:r>
            </a:p>
          </p:txBody>
        </p:sp>
        <p:sp>
          <p:nvSpPr>
            <p:cNvPr id="186" name="Textfeld 185"/>
            <p:cNvSpPr txBox="1"/>
            <p:nvPr/>
          </p:nvSpPr>
          <p:spPr>
            <a:xfrm>
              <a:off x="6385170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 flipH="1">
              <a:off x="5408783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7797782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18</a:t>
              </a:r>
            </a:p>
          </p:txBody>
        </p:sp>
        <p:sp>
          <p:nvSpPr>
            <p:cNvPr id="189" name="Line 13"/>
            <p:cNvSpPr>
              <a:spLocks noChangeShapeType="1"/>
            </p:cNvSpPr>
            <p:nvPr/>
          </p:nvSpPr>
          <p:spPr bwMode="auto">
            <a:xfrm>
              <a:off x="8280120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0" name="Textfeld 189"/>
            <p:cNvSpPr txBox="1"/>
            <p:nvPr/>
          </p:nvSpPr>
          <p:spPr>
            <a:xfrm>
              <a:off x="7850698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7166622" y="4024236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7166622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8445854" y="4024236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" name="Textfeld 193"/>
            <p:cNvSpPr txBox="1"/>
            <p:nvPr/>
          </p:nvSpPr>
          <p:spPr>
            <a:xfrm>
              <a:off x="8445854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195" name="Line 15"/>
            <p:cNvSpPr>
              <a:spLocks noChangeShapeType="1"/>
            </p:cNvSpPr>
            <p:nvPr/>
          </p:nvSpPr>
          <p:spPr bwMode="auto">
            <a:xfrm flipH="1">
              <a:off x="7469467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H="1">
              <a:off x="5099624" y="1717258"/>
              <a:ext cx="504056" cy="13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570481" y="1484784"/>
              <a:ext cx="587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root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5577307" y="4531205"/>
              <a:ext cx="1363359" cy="700668"/>
              <a:chOff x="6881049" y="4530835"/>
              <a:chExt cx="1363359" cy="700668"/>
            </a:xfrm>
          </p:grpSpPr>
          <p:cxnSp>
            <p:nvCxnSpPr>
              <p:cNvPr id="69" name="Gerade Verbindung mit Pfeil 68"/>
              <p:cNvCxnSpPr>
                <a:stCxn id="70" idx="1"/>
                <a:endCxn id="186" idx="3"/>
              </p:cNvCxnSpPr>
              <p:nvPr/>
            </p:nvCxnSpPr>
            <p:spPr>
              <a:xfrm flipH="1" flipV="1">
                <a:off x="6881049" y="4530835"/>
                <a:ext cx="345132" cy="5160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feld 69"/>
              <p:cNvSpPr txBox="1"/>
              <p:nvPr/>
            </p:nvSpPr>
            <p:spPr>
              <a:xfrm>
                <a:off x="7226181" y="4862171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0B050"/>
                    </a:solidFill>
                  </a:rPr>
                  <a:t>lastnode</a:t>
                </a:r>
                <a:endParaRPr lang="de-DE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215439" y="4941168"/>
            <a:ext cx="8713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</a:rPr>
              <a:t>Idee: 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rgbClr val="000000"/>
                </a:solidFill>
              </a:rPr>
              <a:t>Tausche Schlüssel von </a:t>
            </a:r>
            <a:r>
              <a:rPr lang="de-DE" dirty="0" err="1">
                <a:solidFill>
                  <a:srgbClr val="00B050"/>
                </a:solidFill>
              </a:rPr>
              <a:t>root</a:t>
            </a:r>
            <a:r>
              <a:rPr lang="de-DE" dirty="0">
                <a:solidFill>
                  <a:srgbClr val="000000"/>
                </a:solidFill>
              </a:rPr>
              <a:t> und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und ziehe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aus der Betrachtung</a:t>
            </a:r>
          </a:p>
          <a:p>
            <a:pPr marL="342900" indent="-342900">
              <a:buAutoNum type="arabicPeriod"/>
            </a:pPr>
            <a:r>
              <a:rPr lang="de-DE" dirty="0">
                <a:solidFill>
                  <a:srgbClr val="000000"/>
                </a:solidFill>
              </a:rPr>
              <a:t>Mache den “Beinahe-Max-Heap“ (die Max-Heap-Eigenschaft ist bei der Wurzel verletzt) zu einem Max-Heap</a:t>
            </a:r>
          </a:p>
        </p:txBody>
      </p:sp>
      <p:sp>
        <p:nvSpPr>
          <p:cNvPr id="5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56" name="Rechteck 4">
            <a:extLst>
              <a:ext uri="{FF2B5EF4-FFF2-40B4-BE49-F238E27FC236}">
                <a16:creationId xmlns:a16="http://schemas.microsoft.com/office/drawing/2014/main" id="{91091B8F-C32D-5745-AABE-22D618366237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3607829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Wiederherstellung des Max-Heaps: </a:t>
            </a:r>
            <a:r>
              <a:rPr lang="de-DE" dirty="0" err="1"/>
              <a:t>Einsieben</a:t>
            </a:r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377408" y="1196752"/>
            <a:ext cx="8371056" cy="3747089"/>
            <a:chOff x="560743" y="1484784"/>
            <a:chExt cx="8371056" cy="3747089"/>
          </a:xfrm>
        </p:grpSpPr>
        <p:sp>
          <p:nvSpPr>
            <p:cNvPr id="139" name="Rechteck 138"/>
            <p:cNvSpPr/>
            <p:nvPr/>
          </p:nvSpPr>
          <p:spPr>
            <a:xfrm>
              <a:off x="4519084" y="1763504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24</a:t>
              </a: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 flipH="1">
              <a:off x="2728936" y="2122320"/>
              <a:ext cx="1771056" cy="313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1" name="Line 13"/>
            <p:cNvSpPr>
              <a:spLocks noChangeShapeType="1"/>
            </p:cNvSpPr>
            <p:nvPr/>
          </p:nvSpPr>
          <p:spPr bwMode="auto">
            <a:xfrm>
              <a:off x="5022008" y="2122321"/>
              <a:ext cx="1674228" cy="313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4599000" y="207748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6708468" y="243630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22</a:t>
              </a:r>
            </a:p>
          </p:txBody>
        </p:sp>
        <p:sp>
          <p:nvSpPr>
            <p:cNvPr id="144" name="Line 15"/>
            <p:cNvSpPr>
              <a:spLocks noChangeShapeType="1"/>
            </p:cNvSpPr>
            <p:nvPr/>
          </p:nvSpPr>
          <p:spPr bwMode="auto">
            <a:xfrm flipH="1">
              <a:off x="5934339" y="2795114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>
              <a:off x="7193433" y="2795116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6788384" y="275026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2243972" y="244527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19</a:t>
              </a:r>
            </a:p>
          </p:txBody>
        </p:sp>
        <p:sp>
          <p:nvSpPr>
            <p:cNvPr id="156" name="Line 15"/>
            <p:cNvSpPr>
              <a:spLocks noChangeShapeType="1"/>
            </p:cNvSpPr>
            <p:nvPr/>
          </p:nvSpPr>
          <p:spPr bwMode="auto">
            <a:xfrm flipH="1">
              <a:off x="1469843" y="2804085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7" name="Line 13"/>
            <p:cNvSpPr>
              <a:spLocks noChangeShapeType="1"/>
            </p:cNvSpPr>
            <p:nvPr/>
          </p:nvSpPr>
          <p:spPr bwMode="auto">
            <a:xfrm>
              <a:off x="2728937" y="2804087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2323888" y="275923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1191903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160" name="Line 13"/>
            <p:cNvSpPr>
              <a:spLocks noChangeShapeType="1"/>
            </p:cNvSpPr>
            <p:nvPr/>
          </p:nvSpPr>
          <p:spPr bwMode="auto">
            <a:xfrm>
              <a:off x="1674241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1244819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560743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560743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1839975" y="402405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1839975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66" name="Line 15"/>
            <p:cNvSpPr>
              <a:spLocks noChangeShapeType="1"/>
            </p:cNvSpPr>
            <p:nvPr/>
          </p:nvSpPr>
          <p:spPr bwMode="auto">
            <a:xfrm flipH="1">
              <a:off x="863588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3252587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16</a:t>
              </a:r>
            </a:p>
          </p:txBody>
        </p:sp>
        <p:sp>
          <p:nvSpPr>
            <p:cNvPr id="173" name="Line 13"/>
            <p:cNvSpPr>
              <a:spLocks noChangeShapeType="1"/>
            </p:cNvSpPr>
            <p:nvPr/>
          </p:nvSpPr>
          <p:spPr bwMode="auto">
            <a:xfrm>
              <a:off x="3734925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3305503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2621427" y="4024236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2621427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3900659" y="4024236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3900659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79" name="Line 15"/>
            <p:cNvSpPr>
              <a:spLocks noChangeShapeType="1"/>
            </p:cNvSpPr>
            <p:nvPr/>
          </p:nvSpPr>
          <p:spPr bwMode="auto">
            <a:xfrm flipH="1">
              <a:off x="2924272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5737098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20</a:t>
              </a:r>
            </a:p>
          </p:txBody>
        </p:sp>
        <p:sp>
          <p:nvSpPr>
            <p:cNvPr id="181" name="Line 13"/>
            <p:cNvSpPr>
              <a:spLocks noChangeShapeType="1"/>
            </p:cNvSpPr>
            <p:nvPr/>
          </p:nvSpPr>
          <p:spPr bwMode="auto">
            <a:xfrm>
              <a:off x="6219436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5790014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5105938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5105938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6385170" y="4024050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27</a:t>
              </a:r>
            </a:p>
          </p:txBody>
        </p:sp>
        <p:sp>
          <p:nvSpPr>
            <p:cNvPr id="186" name="Textfeld 185"/>
            <p:cNvSpPr txBox="1"/>
            <p:nvPr/>
          </p:nvSpPr>
          <p:spPr>
            <a:xfrm>
              <a:off x="6385170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 flipH="1">
              <a:off x="5408783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7797782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18</a:t>
              </a:r>
            </a:p>
          </p:txBody>
        </p:sp>
        <p:sp>
          <p:nvSpPr>
            <p:cNvPr id="189" name="Line 13"/>
            <p:cNvSpPr>
              <a:spLocks noChangeShapeType="1"/>
            </p:cNvSpPr>
            <p:nvPr/>
          </p:nvSpPr>
          <p:spPr bwMode="auto">
            <a:xfrm>
              <a:off x="8280120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0" name="Textfeld 189"/>
            <p:cNvSpPr txBox="1"/>
            <p:nvPr/>
          </p:nvSpPr>
          <p:spPr>
            <a:xfrm>
              <a:off x="7850698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7166622" y="4024236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7166622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8445854" y="4024236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" name="Textfeld 193"/>
            <p:cNvSpPr txBox="1"/>
            <p:nvPr/>
          </p:nvSpPr>
          <p:spPr>
            <a:xfrm>
              <a:off x="8445854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195" name="Line 15"/>
            <p:cNvSpPr>
              <a:spLocks noChangeShapeType="1"/>
            </p:cNvSpPr>
            <p:nvPr/>
          </p:nvSpPr>
          <p:spPr bwMode="auto">
            <a:xfrm flipH="1">
              <a:off x="7469467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H="1">
              <a:off x="5099624" y="1717258"/>
              <a:ext cx="504056" cy="13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570481" y="1484784"/>
              <a:ext cx="587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root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5577307" y="4531205"/>
              <a:ext cx="1363359" cy="700668"/>
              <a:chOff x="6881049" y="4530835"/>
              <a:chExt cx="1363359" cy="700668"/>
            </a:xfrm>
          </p:grpSpPr>
          <p:cxnSp>
            <p:nvCxnSpPr>
              <p:cNvPr id="69" name="Gerade Verbindung mit Pfeil 68"/>
              <p:cNvCxnSpPr>
                <a:stCxn id="70" idx="1"/>
                <a:endCxn id="186" idx="3"/>
              </p:cNvCxnSpPr>
              <p:nvPr/>
            </p:nvCxnSpPr>
            <p:spPr>
              <a:xfrm flipH="1" flipV="1">
                <a:off x="6881049" y="4530835"/>
                <a:ext cx="345132" cy="5160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feld 69"/>
              <p:cNvSpPr txBox="1"/>
              <p:nvPr/>
            </p:nvSpPr>
            <p:spPr>
              <a:xfrm>
                <a:off x="7226181" y="4862171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0B050"/>
                    </a:solidFill>
                  </a:rPr>
                  <a:t>lastnode</a:t>
                </a:r>
                <a:endParaRPr lang="de-DE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215438" y="4941168"/>
            <a:ext cx="8928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</a:rPr>
              <a:t>Idee: 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rgbClr val="000000"/>
                </a:solidFill>
              </a:rPr>
              <a:t>Tausche Schlüssel von </a:t>
            </a:r>
            <a:r>
              <a:rPr lang="de-DE" dirty="0" err="1">
                <a:solidFill>
                  <a:srgbClr val="00B050"/>
                </a:solidFill>
              </a:rPr>
              <a:t>root</a:t>
            </a:r>
            <a:r>
              <a:rPr lang="de-DE" dirty="0">
                <a:solidFill>
                  <a:srgbClr val="000000"/>
                </a:solidFill>
              </a:rPr>
              <a:t> und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und ziehe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aus der Betrachtung</a:t>
            </a:r>
          </a:p>
          <a:p>
            <a:pPr marL="342900" indent="-342900">
              <a:buFontTx/>
              <a:buAutoNum type="arabicPeriod"/>
            </a:pPr>
            <a:r>
              <a:rPr lang="de-DE" dirty="0">
                <a:solidFill>
                  <a:srgbClr val="000000"/>
                </a:solidFill>
              </a:rPr>
              <a:t>Mache den “Beinahe-Max-Heap“ (die Max-Heap-Eigenschaft ist bei der Wurzel verletzt) zu einem Max-Heap (ggf. mit </a:t>
            </a:r>
            <a:r>
              <a:rPr lang="de-DE" dirty="0" err="1">
                <a:solidFill>
                  <a:srgbClr val="000000"/>
                </a:solidFill>
              </a:rPr>
              <a:t>Einsieben</a:t>
            </a:r>
            <a:r>
              <a:rPr lang="de-DE" dirty="0">
                <a:solidFill>
                  <a:srgbClr val="000000"/>
                </a:solidFill>
              </a:rPr>
              <a:t> in das Kind mit dem größten Schlüssel)</a:t>
            </a:r>
          </a:p>
        </p:txBody>
      </p:sp>
      <p:sp>
        <p:nvSpPr>
          <p:cNvPr id="5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56" name="Rechteck 4">
            <a:extLst>
              <a:ext uri="{FF2B5EF4-FFF2-40B4-BE49-F238E27FC236}">
                <a16:creationId xmlns:a16="http://schemas.microsoft.com/office/drawing/2014/main" id="{E3EFC7D8-BEBF-1645-86E8-D7E862E8A055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245127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In-situ-Sortierproblem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96975"/>
            <a:ext cx="8686800" cy="5256361"/>
          </a:xfrm>
        </p:spPr>
        <p:txBody>
          <a:bodyPr/>
          <a:lstStyle/>
          <a:p>
            <a:r>
              <a:rPr lang="de-DE" sz="2400" dirty="0"/>
              <a:t>Betrachtete Algorithmen sind quadratisch, d.h. sie </a:t>
            </a:r>
            <a:br>
              <a:rPr lang="de-DE" sz="2400" dirty="0"/>
            </a:br>
            <a:r>
              <a:rPr lang="de-DE" sz="2400" dirty="0"/>
              <a:t>haben eine Zeitfunktion in O(n</a:t>
            </a:r>
            <a:r>
              <a:rPr lang="de-DE" sz="2400" baseline="30000" dirty="0"/>
              <a:t>2</a:t>
            </a:r>
            <a:r>
              <a:rPr lang="de-DE" sz="2400" dirty="0"/>
              <a:t>)</a:t>
            </a:r>
          </a:p>
          <a:p>
            <a:r>
              <a:rPr lang="de-DE" sz="2400" dirty="0"/>
              <a:t>In-situ-Sortierproblem ist „nicht schwieriger als quadratisch“</a:t>
            </a:r>
          </a:p>
          <a:p>
            <a:pPr lvl="1"/>
            <a:r>
              <a:rPr lang="de-DE" sz="2000" dirty="0"/>
              <a:t>n</a:t>
            </a:r>
            <a:r>
              <a:rPr lang="de-DE" sz="2000" baseline="30000" dirty="0"/>
              <a:t>2</a:t>
            </a:r>
            <a:r>
              <a:rPr lang="de-DE" sz="2000" dirty="0"/>
              <a:t> ist ein Polynom, daher sagen wir,</a:t>
            </a:r>
          </a:p>
          <a:p>
            <a:pPr lvl="1"/>
            <a:r>
              <a:rPr lang="de-DE" sz="2000" dirty="0"/>
              <a:t>das Problem ist </a:t>
            </a:r>
            <a:r>
              <a:rPr lang="de-DE" sz="2000" dirty="0">
                <a:solidFill>
                  <a:srgbClr val="2400FF"/>
                </a:solidFill>
              </a:rPr>
              <a:t>polynomiell lösbar </a:t>
            </a:r>
            <a:r>
              <a:rPr lang="de-DE" sz="2000" dirty="0"/>
              <a:t>(vielleicht aber einfacher)</a:t>
            </a:r>
          </a:p>
          <a:p>
            <a:r>
              <a:rPr lang="de-DE" sz="2400" dirty="0"/>
              <a:t>In-situ-Sortierproblem im typischen Fall schneller lösbar?</a:t>
            </a:r>
          </a:p>
          <a:p>
            <a:r>
              <a:rPr lang="de-DE" sz="2400" dirty="0"/>
              <a:t>In-situ-Sortierprobleme brauchen im allgemeinen Fall mindestens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/>
              <a:t> Schritte (jedes Element falsch positioniert)</a:t>
            </a:r>
          </a:p>
          <a:p>
            <a:pPr lvl="1"/>
            <a:r>
              <a:rPr lang="de-DE" sz="2000" dirty="0"/>
              <a:t>Ein vorgeschlagener Algorithmus, der eine </a:t>
            </a:r>
            <a:br>
              <a:rPr lang="de-DE" sz="2000" dirty="0"/>
            </a:br>
            <a:r>
              <a:rPr lang="de-DE" sz="2000" dirty="0"/>
              <a:t>konstante Anzahl von Schritten als </a:t>
            </a:r>
            <a:br>
              <a:rPr lang="de-DE" sz="2000" dirty="0"/>
            </a:br>
            <a:r>
              <a:rPr lang="de-DE" sz="2000" dirty="0"/>
              <a:t>asymptotische Komplexität hat, </a:t>
            </a:r>
            <a:br>
              <a:rPr lang="de-DE" sz="2000" dirty="0"/>
            </a:br>
            <a:r>
              <a:rPr lang="de-DE" sz="2000" dirty="0"/>
              <a:t>kann nicht korrekt sein</a:t>
            </a:r>
          </a:p>
          <a:p>
            <a:pPr lvl="1"/>
            <a:r>
              <a:rPr lang="de-DE" sz="2000" dirty="0"/>
              <a:t>Was ist mit logarithmisch vielen Schritten?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979EBF-D98F-0C43-A0E2-B24C2AEB5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822612"/>
            <a:ext cx="2583582" cy="157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0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Verkleinerungsprinzip + Max-Heap-Invariante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95536" y="942051"/>
            <a:ext cx="8371056" cy="3747089"/>
            <a:chOff x="560743" y="1484784"/>
            <a:chExt cx="8371056" cy="3747089"/>
          </a:xfrm>
        </p:grpSpPr>
        <p:sp>
          <p:nvSpPr>
            <p:cNvPr id="139" name="Rechteck 138"/>
            <p:cNvSpPr/>
            <p:nvPr/>
          </p:nvSpPr>
          <p:spPr>
            <a:xfrm>
              <a:off x="4519084" y="1763504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24</a:t>
              </a: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 flipH="1">
              <a:off x="2728936" y="2122320"/>
              <a:ext cx="1771056" cy="313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1" name="Line 13"/>
            <p:cNvSpPr>
              <a:spLocks noChangeShapeType="1"/>
            </p:cNvSpPr>
            <p:nvPr/>
          </p:nvSpPr>
          <p:spPr bwMode="auto">
            <a:xfrm>
              <a:off x="5022008" y="2122321"/>
              <a:ext cx="1674228" cy="313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4599000" y="207748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6708468" y="243630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22</a:t>
              </a:r>
            </a:p>
          </p:txBody>
        </p:sp>
        <p:sp>
          <p:nvSpPr>
            <p:cNvPr id="144" name="Line 15"/>
            <p:cNvSpPr>
              <a:spLocks noChangeShapeType="1"/>
            </p:cNvSpPr>
            <p:nvPr/>
          </p:nvSpPr>
          <p:spPr bwMode="auto">
            <a:xfrm flipH="1">
              <a:off x="5934339" y="2795114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>
              <a:off x="7193433" y="2795116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6788384" y="275026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2243972" y="244527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19</a:t>
              </a:r>
            </a:p>
          </p:txBody>
        </p:sp>
        <p:sp>
          <p:nvSpPr>
            <p:cNvPr id="156" name="Line 15"/>
            <p:cNvSpPr>
              <a:spLocks noChangeShapeType="1"/>
            </p:cNvSpPr>
            <p:nvPr/>
          </p:nvSpPr>
          <p:spPr bwMode="auto">
            <a:xfrm flipH="1">
              <a:off x="1469843" y="2804085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7" name="Line 13"/>
            <p:cNvSpPr>
              <a:spLocks noChangeShapeType="1"/>
            </p:cNvSpPr>
            <p:nvPr/>
          </p:nvSpPr>
          <p:spPr bwMode="auto">
            <a:xfrm>
              <a:off x="2728937" y="2804087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2323888" y="275923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1191903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160" name="Line 13"/>
            <p:cNvSpPr>
              <a:spLocks noChangeShapeType="1"/>
            </p:cNvSpPr>
            <p:nvPr/>
          </p:nvSpPr>
          <p:spPr bwMode="auto">
            <a:xfrm>
              <a:off x="1674241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1244819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560743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560743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1839975" y="402405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1839975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66" name="Line 15"/>
            <p:cNvSpPr>
              <a:spLocks noChangeShapeType="1"/>
            </p:cNvSpPr>
            <p:nvPr/>
          </p:nvSpPr>
          <p:spPr bwMode="auto">
            <a:xfrm flipH="1">
              <a:off x="863588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3252587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16</a:t>
              </a:r>
            </a:p>
          </p:txBody>
        </p:sp>
        <p:sp>
          <p:nvSpPr>
            <p:cNvPr id="173" name="Line 13"/>
            <p:cNvSpPr>
              <a:spLocks noChangeShapeType="1"/>
            </p:cNvSpPr>
            <p:nvPr/>
          </p:nvSpPr>
          <p:spPr bwMode="auto">
            <a:xfrm>
              <a:off x="3734925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3305503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2621427" y="4024236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2621427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3900659" y="4024236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3900659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79" name="Line 15"/>
            <p:cNvSpPr>
              <a:spLocks noChangeShapeType="1"/>
            </p:cNvSpPr>
            <p:nvPr/>
          </p:nvSpPr>
          <p:spPr bwMode="auto">
            <a:xfrm flipH="1">
              <a:off x="2924272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5737098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20</a:t>
              </a:r>
            </a:p>
          </p:txBody>
        </p:sp>
        <p:sp>
          <p:nvSpPr>
            <p:cNvPr id="181" name="Line 13"/>
            <p:cNvSpPr>
              <a:spLocks noChangeShapeType="1"/>
            </p:cNvSpPr>
            <p:nvPr/>
          </p:nvSpPr>
          <p:spPr bwMode="auto">
            <a:xfrm>
              <a:off x="6219436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5790014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5105938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5105938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6385170" y="4024050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27</a:t>
              </a:r>
            </a:p>
          </p:txBody>
        </p:sp>
        <p:sp>
          <p:nvSpPr>
            <p:cNvPr id="186" name="Textfeld 185"/>
            <p:cNvSpPr txBox="1"/>
            <p:nvPr/>
          </p:nvSpPr>
          <p:spPr>
            <a:xfrm>
              <a:off x="6385170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 flipH="1">
              <a:off x="5408783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7797782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18</a:t>
              </a:r>
            </a:p>
          </p:txBody>
        </p:sp>
        <p:sp>
          <p:nvSpPr>
            <p:cNvPr id="189" name="Line 13"/>
            <p:cNvSpPr>
              <a:spLocks noChangeShapeType="1"/>
            </p:cNvSpPr>
            <p:nvPr/>
          </p:nvSpPr>
          <p:spPr bwMode="auto">
            <a:xfrm>
              <a:off x="8280120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0" name="Textfeld 189"/>
            <p:cNvSpPr txBox="1"/>
            <p:nvPr/>
          </p:nvSpPr>
          <p:spPr>
            <a:xfrm>
              <a:off x="7850698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7166622" y="4024236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7166622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8445854" y="4024236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" name="Textfeld 193"/>
            <p:cNvSpPr txBox="1"/>
            <p:nvPr/>
          </p:nvSpPr>
          <p:spPr>
            <a:xfrm>
              <a:off x="8445854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195" name="Line 15"/>
            <p:cNvSpPr>
              <a:spLocks noChangeShapeType="1"/>
            </p:cNvSpPr>
            <p:nvPr/>
          </p:nvSpPr>
          <p:spPr bwMode="auto">
            <a:xfrm flipH="1">
              <a:off x="7469467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H="1">
              <a:off x="5099624" y="1717258"/>
              <a:ext cx="504056" cy="13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570481" y="1484784"/>
              <a:ext cx="587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root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5577307" y="4531205"/>
              <a:ext cx="1363359" cy="700668"/>
              <a:chOff x="6881049" y="4530835"/>
              <a:chExt cx="1363359" cy="700668"/>
            </a:xfrm>
          </p:grpSpPr>
          <p:cxnSp>
            <p:nvCxnSpPr>
              <p:cNvPr id="69" name="Gerade Verbindung mit Pfeil 68"/>
              <p:cNvCxnSpPr>
                <a:stCxn id="70" idx="1"/>
                <a:endCxn id="186" idx="3"/>
              </p:cNvCxnSpPr>
              <p:nvPr/>
            </p:nvCxnSpPr>
            <p:spPr>
              <a:xfrm flipH="1" flipV="1">
                <a:off x="6881049" y="4530835"/>
                <a:ext cx="345132" cy="5160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feld 69"/>
              <p:cNvSpPr txBox="1"/>
              <p:nvPr/>
            </p:nvSpPr>
            <p:spPr>
              <a:xfrm>
                <a:off x="7226181" y="4862171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0B050"/>
                    </a:solidFill>
                  </a:rPr>
                  <a:t>lastnode</a:t>
                </a:r>
                <a:endParaRPr lang="de-DE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215439" y="4504471"/>
            <a:ext cx="87131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0000"/>
                </a:solidFill>
              </a:rPr>
              <a:t>Idee: 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>
                <a:solidFill>
                  <a:srgbClr val="000000"/>
                </a:solidFill>
              </a:rPr>
              <a:t>Tausche Schlüssel von </a:t>
            </a:r>
            <a:r>
              <a:rPr lang="de-DE" sz="1600" dirty="0" err="1">
                <a:solidFill>
                  <a:srgbClr val="00B050"/>
                </a:solidFill>
              </a:rPr>
              <a:t>root</a:t>
            </a:r>
            <a:r>
              <a:rPr lang="de-DE" sz="1600" dirty="0">
                <a:solidFill>
                  <a:srgbClr val="000000"/>
                </a:solidFill>
              </a:rPr>
              <a:t> und </a:t>
            </a:r>
            <a:r>
              <a:rPr lang="de-DE" sz="1600" dirty="0" err="1">
                <a:solidFill>
                  <a:srgbClr val="00B050"/>
                </a:solidFill>
              </a:rPr>
              <a:t>lastnode</a:t>
            </a:r>
            <a:r>
              <a:rPr lang="de-DE" sz="1600" dirty="0">
                <a:solidFill>
                  <a:srgbClr val="000000"/>
                </a:solidFill>
              </a:rPr>
              <a:t> und ziehe </a:t>
            </a:r>
            <a:r>
              <a:rPr lang="de-DE" sz="1600" dirty="0" err="1">
                <a:solidFill>
                  <a:srgbClr val="00B050"/>
                </a:solidFill>
              </a:rPr>
              <a:t>lastnode</a:t>
            </a:r>
            <a:r>
              <a:rPr lang="de-DE" sz="1600" dirty="0">
                <a:solidFill>
                  <a:srgbClr val="000000"/>
                </a:solidFill>
              </a:rPr>
              <a:t> aus der Betrachtung.</a:t>
            </a:r>
          </a:p>
          <a:p>
            <a:pPr marL="342900" indent="-342900">
              <a:buFontTx/>
              <a:buAutoNum type="arabicPeriod"/>
            </a:pPr>
            <a:r>
              <a:rPr lang="de-DE" sz="1600" dirty="0">
                <a:solidFill>
                  <a:srgbClr val="000000"/>
                </a:solidFill>
              </a:rPr>
              <a:t>Mache den “Beinahe-Max-Heap“ (die Max-Heap-Eigenschaft ist bei der Wurzel verletzt) zu einem Max-Heap.</a:t>
            </a:r>
          </a:p>
          <a:p>
            <a:r>
              <a:rPr lang="de-DE" sz="1600" dirty="0">
                <a:solidFill>
                  <a:srgbClr val="000000"/>
                </a:solidFill>
              </a:rPr>
              <a:t>Der betrachtete, um eins kleinere Max-Heap enthält nur kleinere Schlüssel. </a:t>
            </a:r>
            <a:r>
              <a:rPr lang="de-DE" sz="1600" b="1" dirty="0">
                <a:solidFill>
                  <a:srgbClr val="000000"/>
                </a:solidFill>
              </a:rPr>
              <a:t>Diese müssen nun sortiert werden. </a:t>
            </a:r>
            <a:r>
              <a:rPr lang="de-DE" sz="1600" dirty="0">
                <a:solidFill>
                  <a:srgbClr val="000000"/>
                </a:solidFill>
              </a:rPr>
              <a:t>Dieses Sortieren kann durch Wiederholen der eben verwendeten Methode geschehen.</a:t>
            </a:r>
          </a:p>
          <a:p>
            <a:pPr marL="342900" indent="-342900">
              <a:buFontTx/>
              <a:buAutoNum type="arabicPeriod"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56" name="Rechteck 4">
            <a:extLst>
              <a:ext uri="{FF2B5EF4-FFF2-40B4-BE49-F238E27FC236}">
                <a16:creationId xmlns:a16="http://schemas.microsoft.com/office/drawing/2014/main" id="{D1E8BAE3-ED11-5E45-A6D2-7227D85A0F3F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1893387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 der Vertauschung...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359532" y="1484784"/>
            <a:ext cx="8371056" cy="3744416"/>
            <a:chOff x="359532" y="1484784"/>
            <a:chExt cx="8371056" cy="3744416"/>
          </a:xfrm>
        </p:grpSpPr>
        <p:sp>
          <p:nvSpPr>
            <p:cNvPr id="139" name="Rechteck 138"/>
            <p:cNvSpPr/>
            <p:nvPr/>
          </p:nvSpPr>
          <p:spPr>
            <a:xfrm>
              <a:off x="4317873" y="1763504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 flipH="1">
              <a:off x="2527725" y="2122320"/>
              <a:ext cx="1771056" cy="313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1" name="Line 13"/>
            <p:cNvSpPr>
              <a:spLocks noChangeShapeType="1"/>
            </p:cNvSpPr>
            <p:nvPr/>
          </p:nvSpPr>
          <p:spPr bwMode="auto">
            <a:xfrm>
              <a:off x="4820797" y="2122321"/>
              <a:ext cx="1674228" cy="313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4397789" y="207748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6507257" y="243630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22</a:t>
              </a:r>
            </a:p>
          </p:txBody>
        </p:sp>
        <p:sp>
          <p:nvSpPr>
            <p:cNvPr id="144" name="Line 15"/>
            <p:cNvSpPr>
              <a:spLocks noChangeShapeType="1"/>
            </p:cNvSpPr>
            <p:nvPr/>
          </p:nvSpPr>
          <p:spPr bwMode="auto">
            <a:xfrm flipH="1">
              <a:off x="5733128" y="2795114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>
              <a:off x="6992222" y="2795116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6587173" y="275026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2042761" y="244527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19</a:t>
              </a:r>
            </a:p>
          </p:txBody>
        </p:sp>
        <p:sp>
          <p:nvSpPr>
            <p:cNvPr id="156" name="Line 15"/>
            <p:cNvSpPr>
              <a:spLocks noChangeShapeType="1"/>
            </p:cNvSpPr>
            <p:nvPr/>
          </p:nvSpPr>
          <p:spPr bwMode="auto">
            <a:xfrm flipH="1">
              <a:off x="1268632" y="2804085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7" name="Line 13"/>
            <p:cNvSpPr>
              <a:spLocks noChangeShapeType="1"/>
            </p:cNvSpPr>
            <p:nvPr/>
          </p:nvSpPr>
          <p:spPr bwMode="auto">
            <a:xfrm>
              <a:off x="2527726" y="2804087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2122677" y="2759232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990692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14</a:t>
              </a:r>
            </a:p>
          </p:txBody>
        </p:sp>
        <p:sp>
          <p:nvSpPr>
            <p:cNvPr id="160" name="Line 13"/>
            <p:cNvSpPr>
              <a:spLocks noChangeShapeType="1"/>
            </p:cNvSpPr>
            <p:nvPr/>
          </p:nvSpPr>
          <p:spPr bwMode="auto">
            <a:xfrm>
              <a:off x="1473030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1043608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359532" y="4024050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359532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1638764" y="4024050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1638764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66" name="Line 15"/>
            <p:cNvSpPr>
              <a:spLocks noChangeShapeType="1"/>
            </p:cNvSpPr>
            <p:nvPr/>
          </p:nvSpPr>
          <p:spPr bwMode="auto">
            <a:xfrm flipH="1">
              <a:off x="662377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3051376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16</a:t>
              </a:r>
            </a:p>
          </p:txBody>
        </p:sp>
        <p:sp>
          <p:nvSpPr>
            <p:cNvPr id="173" name="Line 13"/>
            <p:cNvSpPr>
              <a:spLocks noChangeShapeType="1"/>
            </p:cNvSpPr>
            <p:nvPr/>
          </p:nvSpPr>
          <p:spPr bwMode="auto">
            <a:xfrm>
              <a:off x="3533714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3104292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2420216" y="4024236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2420216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3699448" y="4024236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3699448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79" name="Line 15"/>
            <p:cNvSpPr>
              <a:spLocks noChangeShapeType="1"/>
            </p:cNvSpPr>
            <p:nvPr/>
          </p:nvSpPr>
          <p:spPr bwMode="auto">
            <a:xfrm flipH="1">
              <a:off x="2723061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5535887" y="320774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20</a:t>
              </a:r>
            </a:p>
          </p:txBody>
        </p:sp>
        <p:sp>
          <p:nvSpPr>
            <p:cNvPr id="181" name="Line 13"/>
            <p:cNvSpPr>
              <a:spLocks noChangeShapeType="1"/>
            </p:cNvSpPr>
            <p:nvPr/>
          </p:nvSpPr>
          <p:spPr bwMode="auto">
            <a:xfrm>
              <a:off x="6018225" y="3566583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5588803" y="3521711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4904727" y="4024050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24</a:t>
              </a: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4904727" y="4346983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6183959" y="4024050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27</a:t>
              </a:r>
            </a:p>
          </p:txBody>
        </p:sp>
        <p:sp>
          <p:nvSpPr>
            <p:cNvPr id="186" name="Textfeld 185"/>
            <p:cNvSpPr txBox="1"/>
            <p:nvPr/>
          </p:nvSpPr>
          <p:spPr>
            <a:xfrm>
              <a:off x="6183959" y="4346983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 flipH="1">
              <a:off x="5207572" y="3557593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7596571" y="3207933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18</a:t>
              </a:r>
            </a:p>
          </p:txBody>
        </p:sp>
        <p:sp>
          <p:nvSpPr>
            <p:cNvPr id="189" name="Line 13"/>
            <p:cNvSpPr>
              <a:spLocks noChangeShapeType="1"/>
            </p:cNvSpPr>
            <p:nvPr/>
          </p:nvSpPr>
          <p:spPr bwMode="auto">
            <a:xfrm>
              <a:off x="8078909" y="3566768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0" name="Textfeld 189"/>
            <p:cNvSpPr txBox="1"/>
            <p:nvPr/>
          </p:nvSpPr>
          <p:spPr>
            <a:xfrm>
              <a:off x="7649487" y="3521896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6965411" y="4024236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6965411" y="4347168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8244643" y="4024236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" name="Textfeld 193"/>
            <p:cNvSpPr txBox="1"/>
            <p:nvPr/>
          </p:nvSpPr>
          <p:spPr>
            <a:xfrm>
              <a:off x="8244643" y="4347168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195" name="Line 15"/>
            <p:cNvSpPr>
              <a:spLocks noChangeShapeType="1"/>
            </p:cNvSpPr>
            <p:nvPr/>
          </p:nvSpPr>
          <p:spPr bwMode="auto">
            <a:xfrm flipH="1">
              <a:off x="7268256" y="3557779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H="1">
              <a:off x="4898413" y="1717258"/>
              <a:ext cx="504056" cy="13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369270" y="1484784"/>
              <a:ext cx="587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root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4172528" y="4528532"/>
              <a:ext cx="1363359" cy="700668"/>
              <a:chOff x="5677481" y="4528162"/>
              <a:chExt cx="1363359" cy="700668"/>
            </a:xfrm>
          </p:grpSpPr>
          <p:cxnSp>
            <p:nvCxnSpPr>
              <p:cNvPr id="56" name="Gerade Verbindung mit Pfeil 55"/>
              <p:cNvCxnSpPr>
                <a:stCxn id="57" idx="1"/>
              </p:cNvCxnSpPr>
              <p:nvPr/>
            </p:nvCxnSpPr>
            <p:spPr>
              <a:xfrm flipH="1" flipV="1">
                <a:off x="5677481" y="4528162"/>
                <a:ext cx="345132" cy="5160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feld 56"/>
              <p:cNvSpPr txBox="1"/>
              <p:nvPr/>
            </p:nvSpPr>
            <p:spPr>
              <a:xfrm>
                <a:off x="6022613" y="4859498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0B050"/>
                    </a:solidFill>
                  </a:rPr>
                  <a:t>lastnode</a:t>
                </a:r>
                <a:endParaRPr lang="de-DE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215439" y="5409220"/>
            <a:ext cx="8713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</a:rPr>
              <a:t>Idee:  </a:t>
            </a:r>
          </a:p>
          <a:p>
            <a:r>
              <a:rPr lang="de-DE" b="1" dirty="0">
                <a:solidFill>
                  <a:srgbClr val="000000"/>
                </a:solidFill>
              </a:rPr>
              <a:t>1</a:t>
            </a:r>
            <a:r>
              <a:rPr lang="de-DE" dirty="0">
                <a:solidFill>
                  <a:srgbClr val="000000"/>
                </a:solidFill>
              </a:rPr>
              <a:t>. Tausche Schlüssel von </a:t>
            </a:r>
            <a:r>
              <a:rPr lang="de-DE" dirty="0" err="1">
                <a:solidFill>
                  <a:srgbClr val="00B050"/>
                </a:solidFill>
              </a:rPr>
              <a:t>root</a:t>
            </a:r>
            <a:r>
              <a:rPr lang="de-DE" dirty="0">
                <a:solidFill>
                  <a:srgbClr val="000000"/>
                </a:solidFill>
              </a:rPr>
              <a:t> und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und ziehe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aus der Betrachtung</a:t>
            </a:r>
          </a:p>
        </p:txBody>
      </p:sp>
      <p:sp>
        <p:nvSpPr>
          <p:cNvPr id="5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60" name="Rechteck 4">
            <a:extLst>
              <a:ext uri="{FF2B5EF4-FFF2-40B4-BE49-F238E27FC236}">
                <a16:creationId xmlns:a16="http://schemas.microsoft.com/office/drawing/2014/main" id="{50652E11-073D-1342-A100-7FDAB09FB64B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3857536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... und dem </a:t>
            </a:r>
            <a:r>
              <a:rPr lang="de-DE" dirty="0" err="1"/>
              <a:t>Einsieben</a:t>
            </a:r>
            <a:endParaRPr lang="de-DE" dirty="0"/>
          </a:p>
        </p:txBody>
      </p:sp>
      <p:sp>
        <p:nvSpPr>
          <p:cNvPr id="180" name="Rechteck 179"/>
          <p:cNvSpPr/>
          <p:nvPr/>
        </p:nvSpPr>
        <p:spPr>
          <a:xfrm>
            <a:off x="5571891" y="2919716"/>
            <a:ext cx="484964" cy="358816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3</a:t>
            </a:r>
            <a:endParaRPr lang="de-DE" dirty="0">
              <a:solidFill>
                <a:srgbClr val="0070C0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395536" y="1196752"/>
            <a:ext cx="8371056" cy="3744416"/>
            <a:chOff x="395536" y="1196752"/>
            <a:chExt cx="8371056" cy="3744416"/>
          </a:xfrm>
        </p:grpSpPr>
        <p:sp>
          <p:nvSpPr>
            <p:cNvPr id="139" name="Rechteck 138"/>
            <p:cNvSpPr/>
            <p:nvPr/>
          </p:nvSpPr>
          <p:spPr>
            <a:xfrm>
              <a:off x="4353877" y="1475472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22</a:t>
              </a: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 flipH="1">
              <a:off x="2563729" y="1834288"/>
              <a:ext cx="1771056" cy="313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1" name="Line 13"/>
            <p:cNvSpPr>
              <a:spLocks noChangeShapeType="1"/>
            </p:cNvSpPr>
            <p:nvPr/>
          </p:nvSpPr>
          <p:spPr bwMode="auto">
            <a:xfrm>
              <a:off x="4856801" y="1834289"/>
              <a:ext cx="1674228" cy="313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2" name="Textfeld 141"/>
            <p:cNvSpPr txBox="1"/>
            <p:nvPr/>
          </p:nvSpPr>
          <p:spPr>
            <a:xfrm>
              <a:off x="4433793" y="1789454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6543261" y="214826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FF0000"/>
                  </a:solidFill>
                </a:rPr>
                <a:t>20</a:t>
              </a:r>
              <a:endParaRPr lang="de-DE" dirty="0">
                <a:solidFill>
                  <a:srgbClr val="0070C0"/>
                </a:solidFill>
              </a:endParaRPr>
            </a:p>
          </p:txBody>
        </p:sp>
        <p:sp>
          <p:nvSpPr>
            <p:cNvPr id="144" name="Line 15"/>
            <p:cNvSpPr>
              <a:spLocks noChangeShapeType="1"/>
            </p:cNvSpPr>
            <p:nvPr/>
          </p:nvSpPr>
          <p:spPr bwMode="auto">
            <a:xfrm flipH="1">
              <a:off x="5769132" y="2507082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5" name="Line 13"/>
            <p:cNvSpPr>
              <a:spLocks noChangeShapeType="1"/>
            </p:cNvSpPr>
            <p:nvPr/>
          </p:nvSpPr>
          <p:spPr bwMode="auto">
            <a:xfrm>
              <a:off x="7028226" y="2507084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6" name="Textfeld 145"/>
            <p:cNvSpPr txBox="1"/>
            <p:nvPr/>
          </p:nvSpPr>
          <p:spPr>
            <a:xfrm>
              <a:off x="6623177" y="2462230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2078765" y="215723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19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156" name="Line 15"/>
            <p:cNvSpPr>
              <a:spLocks noChangeShapeType="1"/>
            </p:cNvSpPr>
            <p:nvPr/>
          </p:nvSpPr>
          <p:spPr bwMode="auto">
            <a:xfrm flipH="1">
              <a:off x="1304636" y="2516053"/>
              <a:ext cx="774127" cy="403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7" name="Line 13"/>
            <p:cNvSpPr>
              <a:spLocks noChangeShapeType="1"/>
            </p:cNvSpPr>
            <p:nvPr/>
          </p:nvSpPr>
          <p:spPr bwMode="auto">
            <a:xfrm>
              <a:off x="2563730" y="2516055"/>
              <a:ext cx="766132" cy="403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58" name="Textfeld 157"/>
            <p:cNvSpPr txBox="1"/>
            <p:nvPr/>
          </p:nvSpPr>
          <p:spPr>
            <a:xfrm>
              <a:off x="2158681" y="2471200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59" name="Rechteck 158"/>
            <p:cNvSpPr/>
            <p:nvPr/>
          </p:nvSpPr>
          <p:spPr>
            <a:xfrm>
              <a:off x="1026696" y="2919716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14</a:t>
              </a:r>
            </a:p>
          </p:txBody>
        </p:sp>
        <p:sp>
          <p:nvSpPr>
            <p:cNvPr id="160" name="Line 13"/>
            <p:cNvSpPr>
              <a:spLocks noChangeShapeType="1"/>
            </p:cNvSpPr>
            <p:nvPr/>
          </p:nvSpPr>
          <p:spPr bwMode="auto">
            <a:xfrm>
              <a:off x="1509034" y="3278551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1079612" y="3233679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2" name="Rechteck 161"/>
            <p:cNvSpPr/>
            <p:nvPr/>
          </p:nvSpPr>
          <p:spPr>
            <a:xfrm>
              <a:off x="395536" y="3736018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163" name="Textfeld 162"/>
            <p:cNvSpPr txBox="1"/>
            <p:nvPr/>
          </p:nvSpPr>
          <p:spPr>
            <a:xfrm>
              <a:off x="395536" y="4058951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1674768" y="373601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12</a:t>
              </a:r>
            </a:p>
          </p:txBody>
        </p:sp>
        <p:sp>
          <p:nvSpPr>
            <p:cNvPr id="165" name="Textfeld 164"/>
            <p:cNvSpPr txBox="1"/>
            <p:nvPr/>
          </p:nvSpPr>
          <p:spPr>
            <a:xfrm>
              <a:off x="1674768" y="4058951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66" name="Line 15"/>
            <p:cNvSpPr>
              <a:spLocks noChangeShapeType="1"/>
            </p:cNvSpPr>
            <p:nvPr/>
          </p:nvSpPr>
          <p:spPr bwMode="auto">
            <a:xfrm flipH="1">
              <a:off x="698381" y="3269561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3077837" y="2921508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16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173" name="Line 13"/>
            <p:cNvSpPr>
              <a:spLocks noChangeShapeType="1"/>
            </p:cNvSpPr>
            <p:nvPr/>
          </p:nvSpPr>
          <p:spPr bwMode="auto">
            <a:xfrm>
              <a:off x="3569718" y="3278736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3140296" y="3233864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2456220" y="3736204"/>
              <a:ext cx="484964" cy="3761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9</a:t>
              </a: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2456220" y="4059136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3735452" y="3736204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5</a:t>
              </a:r>
            </a:p>
          </p:txBody>
        </p:sp>
        <p:sp>
          <p:nvSpPr>
            <p:cNvPr id="178" name="Textfeld 177"/>
            <p:cNvSpPr txBox="1"/>
            <p:nvPr/>
          </p:nvSpPr>
          <p:spPr>
            <a:xfrm>
              <a:off x="3735452" y="4059136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79" name="Line 15"/>
            <p:cNvSpPr>
              <a:spLocks noChangeShapeType="1"/>
            </p:cNvSpPr>
            <p:nvPr/>
          </p:nvSpPr>
          <p:spPr bwMode="auto">
            <a:xfrm flipH="1">
              <a:off x="2759065" y="3269747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1" name="Line 13"/>
            <p:cNvSpPr>
              <a:spLocks noChangeShapeType="1"/>
            </p:cNvSpPr>
            <p:nvPr/>
          </p:nvSpPr>
          <p:spPr bwMode="auto">
            <a:xfrm>
              <a:off x="6054229" y="3278551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2" name="Textfeld 181"/>
            <p:cNvSpPr txBox="1"/>
            <p:nvPr/>
          </p:nvSpPr>
          <p:spPr>
            <a:xfrm>
              <a:off x="5624807" y="3233679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4940731" y="3736018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24</a:t>
              </a:r>
            </a:p>
          </p:txBody>
        </p:sp>
        <p:sp>
          <p:nvSpPr>
            <p:cNvPr id="184" name="Textfeld 183"/>
            <p:cNvSpPr txBox="1"/>
            <p:nvPr/>
          </p:nvSpPr>
          <p:spPr>
            <a:xfrm>
              <a:off x="4940731" y="4058951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6219963" y="3736018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27</a:t>
              </a:r>
            </a:p>
          </p:txBody>
        </p:sp>
        <p:sp>
          <p:nvSpPr>
            <p:cNvPr id="186" name="Textfeld 185"/>
            <p:cNvSpPr txBox="1"/>
            <p:nvPr/>
          </p:nvSpPr>
          <p:spPr>
            <a:xfrm>
              <a:off x="6219963" y="4058951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 flipH="1">
              <a:off x="5243576" y="3269561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7632575" y="2919901"/>
              <a:ext cx="484964" cy="3588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70C0"/>
                  </a:solidFill>
                </a:rPr>
                <a:t>18</a:t>
              </a:r>
            </a:p>
          </p:txBody>
        </p:sp>
        <p:sp>
          <p:nvSpPr>
            <p:cNvPr id="189" name="Line 13"/>
            <p:cNvSpPr>
              <a:spLocks noChangeShapeType="1"/>
            </p:cNvSpPr>
            <p:nvPr/>
          </p:nvSpPr>
          <p:spPr bwMode="auto">
            <a:xfrm>
              <a:off x="8114913" y="3278736"/>
              <a:ext cx="305471" cy="457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0" name="Textfeld 189"/>
            <p:cNvSpPr txBox="1"/>
            <p:nvPr/>
          </p:nvSpPr>
          <p:spPr>
            <a:xfrm>
              <a:off x="7685491" y="3233864"/>
              <a:ext cx="3600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7001415" y="3736204"/>
              <a:ext cx="484964" cy="376119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2" name="Textfeld 191"/>
            <p:cNvSpPr txBox="1"/>
            <p:nvPr/>
          </p:nvSpPr>
          <p:spPr>
            <a:xfrm>
              <a:off x="7001415" y="4059136"/>
              <a:ext cx="486546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8280647" y="3736204"/>
              <a:ext cx="484964" cy="358816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4" name="Textfeld 193"/>
            <p:cNvSpPr txBox="1"/>
            <p:nvPr/>
          </p:nvSpPr>
          <p:spPr>
            <a:xfrm>
              <a:off x="8280647" y="4059136"/>
              <a:ext cx="485945" cy="368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195" name="Line 15"/>
            <p:cNvSpPr>
              <a:spLocks noChangeShapeType="1"/>
            </p:cNvSpPr>
            <p:nvPr/>
          </p:nvSpPr>
          <p:spPr bwMode="auto">
            <a:xfrm flipH="1">
              <a:off x="7304260" y="3269747"/>
              <a:ext cx="337048" cy="466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H="1">
              <a:off x="4934417" y="1429226"/>
              <a:ext cx="504056" cy="1368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5405274" y="1196752"/>
              <a:ext cx="587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>
                  <a:solidFill>
                    <a:srgbClr val="00B050"/>
                  </a:solidFill>
                </a:rPr>
                <a:t>root</a:t>
              </a:r>
              <a:endParaRPr lang="de-DE" dirty="0">
                <a:solidFill>
                  <a:srgbClr val="00B050"/>
                </a:solidFill>
              </a:endParaRPr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4216753" y="4240500"/>
              <a:ext cx="1363359" cy="700668"/>
              <a:chOff x="5685702" y="4528162"/>
              <a:chExt cx="1363359" cy="700668"/>
            </a:xfrm>
          </p:grpSpPr>
          <p:cxnSp>
            <p:nvCxnSpPr>
              <p:cNvPr id="54" name="Gerade Verbindung mit Pfeil 53"/>
              <p:cNvCxnSpPr>
                <a:stCxn id="55" idx="1"/>
              </p:cNvCxnSpPr>
              <p:nvPr/>
            </p:nvCxnSpPr>
            <p:spPr>
              <a:xfrm flipH="1" flipV="1">
                <a:off x="5685702" y="4528162"/>
                <a:ext cx="345132" cy="5160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feld 54"/>
              <p:cNvSpPr txBox="1"/>
              <p:nvPr/>
            </p:nvSpPr>
            <p:spPr>
              <a:xfrm>
                <a:off x="6030834" y="4859498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>
                    <a:solidFill>
                      <a:srgbClr val="00B050"/>
                    </a:solidFill>
                  </a:rPr>
                  <a:t>lastnode</a:t>
                </a:r>
                <a:endParaRPr lang="de-DE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8" name="Textfeld 57"/>
          <p:cNvSpPr txBox="1"/>
          <p:nvPr/>
        </p:nvSpPr>
        <p:spPr>
          <a:xfrm>
            <a:off x="215439" y="4941168"/>
            <a:ext cx="8713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0000"/>
                </a:solidFill>
              </a:rPr>
              <a:t>Idee: 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rgbClr val="000000"/>
                </a:solidFill>
              </a:rPr>
              <a:t>Tausche Schlüssel von </a:t>
            </a:r>
            <a:r>
              <a:rPr lang="de-DE" dirty="0" err="1">
                <a:solidFill>
                  <a:srgbClr val="00B050"/>
                </a:solidFill>
              </a:rPr>
              <a:t>root</a:t>
            </a:r>
            <a:r>
              <a:rPr lang="de-DE" dirty="0">
                <a:solidFill>
                  <a:srgbClr val="000000"/>
                </a:solidFill>
              </a:rPr>
              <a:t> und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und ziehe </a:t>
            </a:r>
            <a:r>
              <a:rPr lang="de-DE" dirty="0" err="1">
                <a:solidFill>
                  <a:srgbClr val="00B050"/>
                </a:solidFill>
              </a:rPr>
              <a:t>lastnode</a:t>
            </a:r>
            <a:r>
              <a:rPr lang="de-DE" dirty="0">
                <a:solidFill>
                  <a:srgbClr val="000000"/>
                </a:solidFill>
              </a:rPr>
              <a:t> aus der Betrachtung</a:t>
            </a:r>
          </a:p>
          <a:p>
            <a:pPr marL="342900" indent="-342900">
              <a:buFontTx/>
              <a:buAutoNum type="arabicPeriod"/>
            </a:pPr>
            <a:r>
              <a:rPr lang="de-DE" dirty="0">
                <a:solidFill>
                  <a:srgbClr val="000000"/>
                </a:solidFill>
              </a:rPr>
              <a:t>Mache den “Beinahe-Max-Heap“ (die Max-Heap-Eigenschaft ist bei der Wurzel verletzt) zu einem Max-Heap</a:t>
            </a:r>
          </a:p>
        </p:txBody>
      </p:sp>
      <p:sp>
        <p:nvSpPr>
          <p:cNvPr id="5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59" name="Rechteck 4">
            <a:extLst>
              <a:ext uri="{FF2B5EF4-FFF2-40B4-BE49-F238E27FC236}">
                <a16:creationId xmlns:a16="http://schemas.microsoft.com/office/drawing/2014/main" id="{BBC2C336-0811-2040-9C4D-F1B2D7084EBA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3286768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43508" y="827420"/>
            <a:ext cx="88209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359532" y="944724"/>
            <a:ext cx="8245936" cy="3326015"/>
            <a:chOff x="234608" y="1988820"/>
            <a:chExt cx="8697191" cy="3825736"/>
          </a:xfrm>
        </p:grpSpPr>
        <p:sp>
          <p:nvSpPr>
            <p:cNvPr id="3" name="Rechteck 2"/>
            <p:cNvSpPr/>
            <p:nvPr/>
          </p:nvSpPr>
          <p:spPr>
            <a:xfrm>
              <a:off x="4519084" y="1988820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>
              <a:off x="2728936" y="2348862"/>
              <a:ext cx="1771056" cy="3150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5022008" y="2348863"/>
              <a:ext cx="1674228" cy="3150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599000" y="2303875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6708468" y="2663915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 flipH="1">
              <a:off x="5934339" y="3023956"/>
              <a:ext cx="774127" cy="405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7193433" y="3023958"/>
              <a:ext cx="766132" cy="405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6788384" y="2978950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08" name="Rechteck 107"/>
            <p:cNvSpPr/>
            <p:nvPr/>
          </p:nvSpPr>
          <p:spPr>
            <a:xfrm>
              <a:off x="2243972" y="2672916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1001">
              <a:schemeClr val="lt2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16</a:t>
              </a:r>
            </a:p>
          </p:txBody>
        </p:sp>
        <p:sp>
          <p:nvSpPr>
            <p:cNvPr id="109" name="Line 15"/>
            <p:cNvSpPr>
              <a:spLocks noChangeShapeType="1"/>
            </p:cNvSpPr>
            <p:nvPr/>
          </p:nvSpPr>
          <p:spPr bwMode="auto">
            <a:xfrm flipH="1">
              <a:off x="1469843" y="3032957"/>
              <a:ext cx="774127" cy="405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0" name="Line 13"/>
            <p:cNvSpPr>
              <a:spLocks noChangeShapeType="1"/>
            </p:cNvSpPr>
            <p:nvPr/>
          </p:nvSpPr>
          <p:spPr bwMode="auto">
            <a:xfrm>
              <a:off x="2728937" y="3032959"/>
              <a:ext cx="766132" cy="4050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1" name="Textfeld 110"/>
            <p:cNvSpPr txBox="1"/>
            <p:nvPr/>
          </p:nvSpPr>
          <p:spPr>
            <a:xfrm>
              <a:off x="2323888" y="2987951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2" name="Rechteck 111"/>
            <p:cNvSpPr/>
            <p:nvPr/>
          </p:nvSpPr>
          <p:spPr>
            <a:xfrm>
              <a:off x="1191903" y="3438000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13" name="Line 13"/>
            <p:cNvSpPr>
              <a:spLocks noChangeShapeType="1"/>
            </p:cNvSpPr>
            <p:nvPr/>
          </p:nvSpPr>
          <p:spPr bwMode="auto">
            <a:xfrm>
              <a:off x="1674241" y="3798061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14" name="Textfeld 113"/>
            <p:cNvSpPr txBox="1"/>
            <p:nvPr/>
          </p:nvSpPr>
          <p:spPr>
            <a:xfrm>
              <a:off x="1244819" y="3753036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15" name="Rechteck 114"/>
            <p:cNvSpPr/>
            <p:nvPr/>
          </p:nvSpPr>
          <p:spPr>
            <a:xfrm>
              <a:off x="560743" y="4257092"/>
              <a:ext cx="484964" cy="377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19</a:t>
              </a:r>
            </a:p>
          </p:txBody>
        </p:sp>
        <p:sp>
          <p:nvSpPr>
            <p:cNvPr id="116" name="Textfeld 115"/>
            <p:cNvSpPr txBox="1"/>
            <p:nvPr/>
          </p:nvSpPr>
          <p:spPr>
            <a:xfrm>
              <a:off x="560743" y="4581128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17" name="Rechteck 116"/>
            <p:cNvSpPr/>
            <p:nvPr/>
          </p:nvSpPr>
          <p:spPr>
            <a:xfrm>
              <a:off x="1839975" y="4257092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18" name="Textfeld 117"/>
            <p:cNvSpPr txBox="1"/>
            <p:nvPr/>
          </p:nvSpPr>
          <p:spPr>
            <a:xfrm>
              <a:off x="1839975" y="4581128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28" name="Line 15"/>
            <p:cNvSpPr>
              <a:spLocks noChangeShapeType="1"/>
            </p:cNvSpPr>
            <p:nvPr/>
          </p:nvSpPr>
          <p:spPr bwMode="auto">
            <a:xfrm flipH="1">
              <a:off x="863588" y="3789041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29" name="Line 15"/>
            <p:cNvSpPr>
              <a:spLocks noChangeShapeType="1"/>
            </p:cNvSpPr>
            <p:nvPr/>
          </p:nvSpPr>
          <p:spPr bwMode="auto">
            <a:xfrm flipH="1">
              <a:off x="476545" y="4644696"/>
              <a:ext cx="209318" cy="458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234608" y="5121188"/>
              <a:ext cx="484964" cy="37740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33" name="Textfeld 132"/>
            <p:cNvSpPr txBox="1"/>
            <p:nvPr/>
          </p:nvSpPr>
          <p:spPr>
            <a:xfrm>
              <a:off x="251520" y="5445224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16</a:t>
              </a:r>
            </a:p>
          </p:txBody>
        </p:sp>
        <p:sp>
          <p:nvSpPr>
            <p:cNvPr id="137" name="Textfeld 136"/>
            <p:cNvSpPr txBox="1"/>
            <p:nvPr/>
          </p:nvSpPr>
          <p:spPr>
            <a:xfrm>
              <a:off x="975066" y="5436542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17</a:t>
              </a:r>
            </a:p>
          </p:txBody>
        </p:sp>
        <p:sp>
          <p:nvSpPr>
            <p:cNvPr id="138" name="Line 15"/>
            <p:cNvSpPr>
              <a:spLocks noChangeShapeType="1"/>
            </p:cNvSpPr>
            <p:nvPr/>
          </p:nvSpPr>
          <p:spPr bwMode="auto">
            <a:xfrm>
              <a:off x="958153" y="4634568"/>
              <a:ext cx="260185" cy="47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7" name="Rechteck 146"/>
            <p:cNvSpPr/>
            <p:nvPr/>
          </p:nvSpPr>
          <p:spPr>
            <a:xfrm>
              <a:off x="3252587" y="3438186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48" name="Line 13"/>
            <p:cNvSpPr>
              <a:spLocks noChangeShapeType="1"/>
            </p:cNvSpPr>
            <p:nvPr/>
          </p:nvSpPr>
          <p:spPr bwMode="auto">
            <a:xfrm>
              <a:off x="3734925" y="3798247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49" name="Textfeld 148"/>
            <p:cNvSpPr txBox="1"/>
            <p:nvPr/>
          </p:nvSpPr>
          <p:spPr>
            <a:xfrm>
              <a:off x="3305503" y="3753222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2621427" y="4257278"/>
              <a:ext cx="484964" cy="377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27</a:t>
              </a:r>
            </a:p>
          </p:txBody>
        </p:sp>
        <p:sp>
          <p:nvSpPr>
            <p:cNvPr id="151" name="Textfeld 150"/>
            <p:cNvSpPr txBox="1"/>
            <p:nvPr/>
          </p:nvSpPr>
          <p:spPr>
            <a:xfrm>
              <a:off x="2621427" y="4581314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3900659" y="4257278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24</a:t>
              </a:r>
            </a:p>
          </p:txBody>
        </p:sp>
        <p:sp>
          <p:nvSpPr>
            <p:cNvPr id="153" name="Textfeld 152"/>
            <p:cNvSpPr txBox="1"/>
            <p:nvPr/>
          </p:nvSpPr>
          <p:spPr>
            <a:xfrm>
              <a:off x="3900659" y="4581314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54" name="Line 15"/>
            <p:cNvSpPr>
              <a:spLocks noChangeShapeType="1"/>
            </p:cNvSpPr>
            <p:nvPr/>
          </p:nvSpPr>
          <p:spPr bwMode="auto">
            <a:xfrm flipH="1">
              <a:off x="2924272" y="3789227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9" name="Rechteck 198"/>
            <p:cNvSpPr/>
            <p:nvPr/>
          </p:nvSpPr>
          <p:spPr>
            <a:xfrm>
              <a:off x="5737098" y="3438000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00" name="Line 13"/>
            <p:cNvSpPr>
              <a:spLocks noChangeShapeType="1"/>
            </p:cNvSpPr>
            <p:nvPr/>
          </p:nvSpPr>
          <p:spPr bwMode="auto">
            <a:xfrm>
              <a:off x="6219436" y="3798061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01" name="Textfeld 200"/>
            <p:cNvSpPr txBox="1"/>
            <p:nvPr/>
          </p:nvSpPr>
          <p:spPr>
            <a:xfrm>
              <a:off x="5790014" y="3753036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5105938" y="4257092"/>
              <a:ext cx="484964" cy="377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203" name="Textfeld 202"/>
            <p:cNvSpPr txBox="1"/>
            <p:nvPr/>
          </p:nvSpPr>
          <p:spPr>
            <a:xfrm>
              <a:off x="5105938" y="4581128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6385170" y="4257092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22</a:t>
              </a:r>
            </a:p>
          </p:txBody>
        </p:sp>
        <p:sp>
          <p:nvSpPr>
            <p:cNvPr id="205" name="Textfeld 204"/>
            <p:cNvSpPr txBox="1"/>
            <p:nvPr/>
          </p:nvSpPr>
          <p:spPr>
            <a:xfrm>
              <a:off x="6385170" y="4581128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13</a:t>
              </a:r>
            </a:p>
          </p:txBody>
        </p:sp>
        <p:sp>
          <p:nvSpPr>
            <p:cNvPr id="206" name="Line 15"/>
            <p:cNvSpPr>
              <a:spLocks noChangeShapeType="1"/>
            </p:cNvSpPr>
            <p:nvPr/>
          </p:nvSpPr>
          <p:spPr bwMode="auto">
            <a:xfrm flipH="1">
              <a:off x="5408783" y="3789041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7797782" y="3438186"/>
              <a:ext cx="484964" cy="3600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18</a:t>
              </a:r>
            </a:p>
          </p:txBody>
        </p:sp>
        <p:sp>
          <p:nvSpPr>
            <p:cNvPr id="208" name="Line 13"/>
            <p:cNvSpPr>
              <a:spLocks noChangeShapeType="1"/>
            </p:cNvSpPr>
            <p:nvPr/>
          </p:nvSpPr>
          <p:spPr bwMode="auto">
            <a:xfrm>
              <a:off x="8280120" y="3798247"/>
              <a:ext cx="305471" cy="459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09" name="Textfeld 208"/>
            <p:cNvSpPr txBox="1"/>
            <p:nvPr/>
          </p:nvSpPr>
          <p:spPr>
            <a:xfrm>
              <a:off x="7850698" y="3753222"/>
              <a:ext cx="3600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10" name="Rechteck 209"/>
            <p:cNvSpPr/>
            <p:nvPr/>
          </p:nvSpPr>
          <p:spPr>
            <a:xfrm>
              <a:off x="7166622" y="4257278"/>
              <a:ext cx="484964" cy="37740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11" name="Textfeld 210"/>
            <p:cNvSpPr txBox="1"/>
            <p:nvPr/>
          </p:nvSpPr>
          <p:spPr>
            <a:xfrm>
              <a:off x="7166622" y="4581314"/>
              <a:ext cx="48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14</a:t>
              </a:r>
            </a:p>
          </p:txBody>
        </p:sp>
        <p:sp>
          <p:nvSpPr>
            <p:cNvPr id="212" name="Rechteck 211"/>
            <p:cNvSpPr/>
            <p:nvPr/>
          </p:nvSpPr>
          <p:spPr>
            <a:xfrm>
              <a:off x="8445854" y="4257278"/>
              <a:ext cx="484964" cy="36004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FFFF"/>
                </a:solidFill>
              </a:endParaRPr>
            </a:p>
          </p:txBody>
        </p:sp>
        <p:sp>
          <p:nvSpPr>
            <p:cNvPr id="213" name="Textfeld 212"/>
            <p:cNvSpPr txBox="1"/>
            <p:nvPr/>
          </p:nvSpPr>
          <p:spPr>
            <a:xfrm>
              <a:off x="8445854" y="4581314"/>
              <a:ext cx="485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0000"/>
                  </a:solidFill>
                </a:rPr>
                <a:t>15</a:t>
              </a:r>
            </a:p>
          </p:txBody>
        </p:sp>
        <p:sp>
          <p:nvSpPr>
            <p:cNvPr id="214" name="Line 15"/>
            <p:cNvSpPr>
              <a:spLocks noChangeShapeType="1"/>
            </p:cNvSpPr>
            <p:nvPr/>
          </p:nvSpPr>
          <p:spPr bwMode="auto">
            <a:xfrm flipH="1">
              <a:off x="7469467" y="3789227"/>
              <a:ext cx="337048" cy="468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990692" y="5121188"/>
              <a:ext cx="484964" cy="377404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62" name="Rechteck 61"/>
          <p:cNvSpPr/>
          <p:nvPr/>
        </p:nvSpPr>
        <p:spPr>
          <a:xfrm>
            <a:off x="362397" y="260648"/>
            <a:ext cx="8215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/>
              <a:t>Realisierung des gewünschten Binärbaums im Feld </a:t>
            </a:r>
            <a:r>
              <a:rPr lang="de-DE" sz="2400" dirty="0">
                <a:solidFill>
                  <a:srgbClr val="0070C0"/>
                </a:solidFill>
              </a:rPr>
              <a:t>A [1..n]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051720" y="3681028"/>
            <a:ext cx="1512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Abstrakt</a:t>
            </a:r>
          </a:p>
          <a:p>
            <a:r>
              <a:rPr lang="de-DE" dirty="0"/>
              <a:t>Knoten </a:t>
            </a:r>
            <a:r>
              <a:rPr lang="de-DE" dirty="0">
                <a:solidFill>
                  <a:srgbClr val="0070C0"/>
                </a:solidFill>
              </a:rPr>
              <a:t>v</a:t>
            </a:r>
          </a:p>
          <a:p>
            <a:r>
              <a:rPr lang="de-DE" dirty="0" err="1">
                <a:solidFill>
                  <a:srgbClr val="0070C0"/>
                </a:solidFill>
              </a:rPr>
              <a:t>key</a:t>
            </a:r>
            <a:r>
              <a:rPr lang="de-DE" dirty="0">
                <a:solidFill>
                  <a:srgbClr val="0070C0"/>
                </a:solidFill>
              </a:rPr>
              <a:t>(v)</a:t>
            </a:r>
          </a:p>
          <a:p>
            <a:r>
              <a:rPr lang="de-DE" dirty="0" err="1">
                <a:solidFill>
                  <a:srgbClr val="00B050"/>
                </a:solidFill>
              </a:rPr>
              <a:t>root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 err="1">
                <a:solidFill>
                  <a:srgbClr val="00B050"/>
                </a:solidFill>
              </a:rPr>
              <a:t>lastnode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 err="1">
                <a:solidFill>
                  <a:srgbClr val="0070C0"/>
                </a:solidFill>
              </a:rPr>
              <a:t>left_child</a:t>
            </a:r>
            <a:r>
              <a:rPr lang="de-DE" dirty="0">
                <a:solidFill>
                  <a:srgbClr val="0070C0"/>
                </a:solidFill>
              </a:rPr>
              <a:t>(v)</a:t>
            </a:r>
          </a:p>
          <a:p>
            <a:r>
              <a:rPr lang="de-DE" dirty="0" err="1">
                <a:solidFill>
                  <a:srgbClr val="0070C0"/>
                </a:solidFill>
              </a:rPr>
              <a:t>right_child</a:t>
            </a:r>
            <a:r>
              <a:rPr lang="de-DE" dirty="0">
                <a:solidFill>
                  <a:srgbClr val="0070C0"/>
                </a:solidFill>
              </a:rPr>
              <a:t>(v)</a:t>
            </a:r>
          </a:p>
          <a:p>
            <a:r>
              <a:rPr lang="de-DE" dirty="0" err="1">
                <a:solidFill>
                  <a:srgbClr val="0070C0"/>
                </a:solidFill>
              </a:rPr>
              <a:t>parent</a:t>
            </a:r>
            <a:r>
              <a:rPr lang="de-DE" dirty="0">
                <a:solidFill>
                  <a:srgbClr val="0070C0"/>
                </a:solidFill>
              </a:rPr>
              <a:t>(v)</a:t>
            </a:r>
          </a:p>
          <a:p>
            <a:r>
              <a:rPr lang="de-DE" dirty="0" err="1">
                <a:solidFill>
                  <a:srgbClr val="0070C0"/>
                </a:solidFill>
              </a:rPr>
              <a:t>exists</a:t>
            </a:r>
            <a:r>
              <a:rPr lang="de-DE" dirty="0">
                <a:solidFill>
                  <a:srgbClr val="0070C0"/>
                </a:solidFill>
              </a:rPr>
              <a:t>(v)</a:t>
            </a:r>
          </a:p>
          <a:p>
            <a:r>
              <a:rPr lang="de-DE" dirty="0" err="1">
                <a:solidFill>
                  <a:srgbClr val="0070C0"/>
                </a:solidFill>
              </a:rPr>
              <a:t>Is_leaf</a:t>
            </a:r>
            <a:r>
              <a:rPr lang="de-DE" dirty="0">
                <a:solidFill>
                  <a:srgbClr val="0070C0"/>
                </a:solidFill>
              </a:rPr>
              <a:t>(v)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3696076" y="3681028"/>
            <a:ext cx="17694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Realisierung</a:t>
            </a:r>
          </a:p>
          <a:p>
            <a:r>
              <a:rPr lang="de-DE" dirty="0"/>
              <a:t>Index </a:t>
            </a:r>
            <a:r>
              <a:rPr lang="de-DE" dirty="0">
                <a:solidFill>
                  <a:srgbClr val="0070C0"/>
                </a:solidFill>
              </a:rPr>
              <a:t>v (1≤v≤n)</a:t>
            </a:r>
          </a:p>
          <a:p>
            <a:r>
              <a:rPr lang="de-DE" dirty="0">
                <a:solidFill>
                  <a:srgbClr val="0070C0"/>
                </a:solidFill>
              </a:rPr>
              <a:t>A[v]</a:t>
            </a:r>
          </a:p>
          <a:p>
            <a:r>
              <a:rPr lang="de-DE" dirty="0">
                <a:solidFill>
                  <a:srgbClr val="0070C0"/>
                </a:solidFill>
              </a:rPr>
              <a:t>1</a:t>
            </a:r>
          </a:p>
          <a:p>
            <a:r>
              <a:rPr lang="de-DE" dirty="0" err="1">
                <a:solidFill>
                  <a:srgbClr val="0070C0"/>
                </a:solidFill>
              </a:rPr>
              <a:t>n</a:t>
            </a:r>
            <a:r>
              <a:rPr lang="de-DE" dirty="0">
                <a:solidFill>
                  <a:srgbClr val="0070C0"/>
                </a:solidFill>
              </a:rPr>
              <a:t> (initial)</a:t>
            </a:r>
          </a:p>
          <a:p>
            <a:r>
              <a:rPr lang="de-DE" dirty="0">
                <a:solidFill>
                  <a:srgbClr val="0070C0"/>
                </a:solidFill>
              </a:rPr>
              <a:t>2·v</a:t>
            </a:r>
          </a:p>
          <a:p>
            <a:r>
              <a:rPr lang="de-DE" dirty="0">
                <a:solidFill>
                  <a:srgbClr val="0070C0"/>
                </a:solidFill>
              </a:rPr>
              <a:t>2·v+1</a:t>
            </a:r>
          </a:p>
          <a:p>
            <a:r>
              <a:rPr lang="de-DE" dirty="0">
                <a:solidFill>
                  <a:srgbClr val="3366FF"/>
                </a:solidFill>
              </a:rPr>
              <a:t>⎣ </a:t>
            </a:r>
            <a:r>
              <a:rPr lang="de-DE" dirty="0">
                <a:solidFill>
                  <a:srgbClr val="0070C0"/>
                </a:solidFill>
              </a:rPr>
              <a:t>v/2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de-DE" dirty="0">
                <a:solidFill>
                  <a:srgbClr val="3366FF"/>
                </a:solidFill>
              </a:rPr>
              <a:t>⎦</a:t>
            </a:r>
          </a:p>
          <a:p>
            <a:r>
              <a:rPr lang="de-DE" dirty="0">
                <a:solidFill>
                  <a:srgbClr val="0070C0"/>
                </a:solidFill>
              </a:rPr>
              <a:t>(</a:t>
            </a:r>
            <a:r>
              <a:rPr lang="de-DE" dirty="0" err="1">
                <a:solidFill>
                  <a:srgbClr val="0070C0"/>
                </a:solidFill>
              </a:rPr>
              <a:t>v≤n</a:t>
            </a:r>
            <a:r>
              <a:rPr lang="de-DE" dirty="0">
                <a:solidFill>
                  <a:srgbClr val="0070C0"/>
                </a:solidFill>
              </a:rPr>
              <a:t>)</a:t>
            </a:r>
          </a:p>
          <a:p>
            <a:r>
              <a:rPr lang="de-DE" dirty="0">
                <a:solidFill>
                  <a:srgbClr val="0070C0"/>
                </a:solidFill>
              </a:rPr>
              <a:t>(v&gt;n/2)</a:t>
            </a:r>
          </a:p>
        </p:txBody>
      </p:sp>
      <p:sp>
        <p:nvSpPr>
          <p:cNvPr id="58" name="Inhaltsplatzhalter 2"/>
          <p:cNvSpPr>
            <a:spLocks noGrp="1"/>
          </p:cNvSpPr>
          <p:nvPr>
            <p:ph idx="1"/>
          </p:nvPr>
        </p:nvSpPr>
        <p:spPr>
          <a:xfrm>
            <a:off x="5181558" y="4502851"/>
            <a:ext cx="3960440" cy="1727969"/>
          </a:xfrm>
        </p:spPr>
        <p:txBody>
          <a:bodyPr/>
          <a:lstStyle/>
          <a:p>
            <a:r>
              <a:rPr lang="de-DE" sz="2000" dirty="0"/>
              <a:t>Realisierung von 2*v für v eine natürliche Zahl ?</a:t>
            </a:r>
          </a:p>
          <a:p>
            <a:r>
              <a:rPr lang="de-DE" sz="2000" dirty="0"/>
              <a:t>Realisierung von ⎣ v/2</a:t>
            </a:r>
            <a:r>
              <a:rPr lang="el-GR" sz="2000" dirty="0"/>
              <a:t> </a:t>
            </a:r>
            <a:r>
              <a:rPr lang="de-DE" sz="2000" dirty="0"/>
              <a:t>⎦ ?  </a:t>
            </a:r>
          </a:p>
        </p:txBody>
      </p:sp>
      <p:sp>
        <p:nvSpPr>
          <p:cNvPr id="60" name="Rechteck 4">
            <a:extLst>
              <a:ext uri="{FF2B5EF4-FFF2-40B4-BE49-F238E27FC236}">
                <a16:creationId xmlns:a16="http://schemas.microsoft.com/office/drawing/2014/main" id="{DB694145-DF10-2045-BEB9-E902630FA79D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390848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Heap-</a:t>
            </a:r>
            <a:r>
              <a:rPr lang="de-DE" dirty="0" err="1"/>
              <a:t>Sort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339752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Robert W. Floyd: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 113: </a:t>
            </a:r>
            <a:r>
              <a:rPr lang="de-DE" sz="1200" dirty="0" err="1">
                <a:solidFill>
                  <a:srgbClr val="0000FF"/>
                </a:solidFill>
              </a:rPr>
              <a:t>Treesort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In: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5, Nr. 8, S. 434, </a:t>
            </a:r>
            <a:r>
              <a:rPr lang="de-DE" sz="1200" b="1" dirty="0">
                <a:solidFill>
                  <a:srgbClr val="FF0000"/>
                </a:solidFill>
              </a:rPr>
              <a:t>1962</a:t>
            </a:r>
            <a:endParaRPr lang="de-DE" sz="1200" dirty="0">
              <a:solidFill>
                <a:srgbClr val="0000FF"/>
              </a:solidFill>
            </a:endParaRP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>
                <a:solidFill>
                  <a:srgbClr val="0000FF"/>
                </a:solidFill>
              </a:rPr>
              <a:t>Robert W. Floyd: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 245: </a:t>
            </a:r>
            <a:r>
              <a:rPr lang="de-DE" sz="1200" dirty="0" err="1">
                <a:solidFill>
                  <a:srgbClr val="0000FF"/>
                </a:solidFill>
              </a:rPr>
              <a:t>Treesort</a:t>
            </a:r>
            <a:r>
              <a:rPr lang="de-DE" sz="1200" dirty="0">
                <a:solidFill>
                  <a:srgbClr val="0000FF"/>
                </a:solidFill>
              </a:rPr>
              <a:t> 3.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In: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7, Nr. 12, S. 701, </a:t>
            </a:r>
            <a:r>
              <a:rPr lang="de-DE" sz="1200" b="1" dirty="0">
                <a:solidFill>
                  <a:srgbClr val="FF0000"/>
                </a:solidFill>
              </a:rPr>
              <a:t>1964</a:t>
            </a:r>
            <a:endParaRPr lang="de-DE" sz="1200" dirty="0">
              <a:solidFill>
                <a:srgbClr val="0000FF"/>
              </a:solidFill>
            </a:endParaRP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>
                <a:solidFill>
                  <a:srgbClr val="0000FF"/>
                </a:solidFill>
              </a:rPr>
              <a:t>J. W. J. Williams: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 232: </a:t>
            </a:r>
            <a:r>
              <a:rPr lang="de-DE" sz="1200" dirty="0" err="1">
                <a:solidFill>
                  <a:srgbClr val="0000FF"/>
                </a:solidFill>
              </a:rPr>
              <a:t>Heapsort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In: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7, Nr. 6, S. 347-348, </a:t>
            </a:r>
            <a:r>
              <a:rPr lang="de-DE" sz="1200" b="1" dirty="0">
                <a:solidFill>
                  <a:srgbClr val="FF0000"/>
                </a:solidFill>
              </a:rPr>
              <a:t>1964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587F1B-3A03-2943-94F5-C5982D3F4CCA}"/>
              </a:ext>
            </a:extLst>
          </p:cNvPr>
          <p:cNvSpPr txBox="1"/>
          <p:nvPr/>
        </p:nvSpPr>
        <p:spPr>
          <a:xfrm>
            <a:off x="395535" y="1268760"/>
            <a:ext cx="83023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heap_sort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make_heap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root =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while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!= root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temp = A[root]         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# swap key of root and </a:t>
            </a:r>
            <a:r>
              <a:rPr lang="en-GB" dirty="0" err="1">
                <a:solidFill>
                  <a:srgbClr val="008000"/>
                </a:solidFill>
                <a:latin typeface="Courier New" panose="02070309020205020404" pitchFamily="49" charset="0"/>
              </a:rPr>
              <a:t>lastnode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A[root] =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= temp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-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heapify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root,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354760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Make</a:t>
            </a:r>
            <a:r>
              <a:rPr lang="de-DE" dirty="0"/>
              <a:t>-Heap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212976"/>
            <a:ext cx="8435280" cy="2952874"/>
          </a:xfrm>
        </p:spPr>
        <p:txBody>
          <a:bodyPr/>
          <a:lstStyle/>
          <a:p>
            <a:r>
              <a:rPr lang="de-DE" sz="2400" dirty="0"/>
              <a:t>Betrachte einen Knoten nach dem anderen, die Kinder sollten schon Heaps (Max-Heaps) sein</a:t>
            </a:r>
          </a:p>
          <a:p>
            <a:r>
              <a:rPr lang="de-DE" sz="2400" dirty="0"/>
              <a:t>Verwende </a:t>
            </a:r>
            <a:r>
              <a:rPr lang="de-DE" sz="2400" dirty="0" err="1"/>
              <a:t>Heapify</a:t>
            </a:r>
            <a:r>
              <a:rPr lang="de-DE" sz="2400" dirty="0"/>
              <a:t> um Beinahe-Heap zu Heap zu machen</a:t>
            </a:r>
          </a:p>
          <a:p>
            <a:r>
              <a:rPr lang="de-DE" sz="2400" dirty="0"/>
              <a:t>Kinder eines Knoten sind schon Wurzeln von Heaps, wenn man rückwärts vorgeht (beginnend beim Vater von </a:t>
            </a:r>
            <a:r>
              <a:rPr lang="de-DE" sz="2400" dirty="0" err="1"/>
              <a:t>lastnode</a:t>
            </a:r>
            <a:r>
              <a:rPr lang="de-DE" sz="2400" dirty="0"/>
              <a:t>)</a:t>
            </a:r>
          </a:p>
          <a:p>
            <a:r>
              <a:rPr lang="de-DE" sz="2400" dirty="0"/>
              <a:t>Zeitverbrauch: Sicherlich in O(</a:t>
            </a:r>
            <a:r>
              <a:rPr lang="de-DE" sz="2400" dirty="0" err="1"/>
              <a:t>n</a:t>
            </a:r>
            <a:r>
              <a:rPr lang="de-DE" sz="2400" dirty="0"/>
              <a:t> log </a:t>
            </a:r>
            <a:r>
              <a:rPr lang="de-DE" sz="2400" dirty="0" err="1"/>
              <a:t>n</a:t>
            </a:r>
            <a:r>
              <a:rPr lang="de-DE" sz="2400" dirty="0"/>
              <a:t>)</a:t>
            </a:r>
          </a:p>
          <a:p>
            <a:pPr lvl="1"/>
            <a:r>
              <a:rPr lang="de-DE" sz="2200" dirty="0"/>
              <a:t>Genauere Analyse später ( O(</a:t>
            </a:r>
            <a:r>
              <a:rPr lang="de-DE" sz="2200" dirty="0" err="1"/>
              <a:t>n</a:t>
            </a:r>
            <a:r>
              <a:rPr lang="de-DE" sz="2200" dirty="0"/>
              <a:t>) </a:t>
            </a:r>
            <a:r>
              <a:rPr lang="de-DE" sz="2200"/>
              <a:t>nach Floyd )</a:t>
            </a:r>
            <a:endParaRPr lang="de-DE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9F0EA-49A8-4348-88D7-E93A0E59736D}"/>
              </a:ext>
            </a:extLst>
          </p:cNvPr>
          <p:cNvSpPr txBox="1"/>
          <p:nvPr/>
        </p:nvSpPr>
        <p:spPr>
          <a:xfrm flipH="1">
            <a:off x="251519" y="1167877"/>
            <a:ext cx="87130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make_heap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n)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p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(n)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root =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v = p:-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:root  </a:t>
            </a:r>
            <a:r>
              <a:rPr lang="en-GB" sz="1600" dirty="0">
                <a:solidFill>
                  <a:srgbClr val="008000"/>
                </a:solidFill>
                <a:latin typeface="Courier New" panose="02070309020205020404" pitchFamily="49" charset="0"/>
              </a:rPr>
              <a:t># consider all inner nodes in descending order</a:t>
            </a:r>
            <a:endParaRPr lang="en-GB" sz="16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heapify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v, n)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43505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Heap-</a:t>
            </a:r>
            <a:r>
              <a:rPr lang="de-DE" dirty="0" err="1"/>
              <a:t>Sort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1BA7A-AB26-C440-A32A-26A6D6EAF11B}"/>
              </a:ext>
            </a:extLst>
          </p:cNvPr>
          <p:cNvSpPr txBox="1"/>
          <p:nvPr/>
        </p:nvSpPr>
        <p:spPr>
          <a:xfrm>
            <a:off x="395535" y="1268760"/>
            <a:ext cx="83023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heap_sort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make_heap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root =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while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!= root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temp = A[root]         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# swap key of root and </a:t>
            </a:r>
            <a:r>
              <a:rPr lang="en-GB" dirty="0" err="1">
                <a:solidFill>
                  <a:srgbClr val="008000"/>
                </a:solidFill>
                <a:latin typeface="Courier New" panose="02070309020205020404" pitchFamily="49" charset="0"/>
              </a:rPr>
              <a:t>lastnode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A[root] =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= temp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-=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heapify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root,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696272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Heapify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123728" y="5382255"/>
            <a:ext cx="642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Statt „</a:t>
            </a:r>
            <a:r>
              <a:rPr lang="de-DE" dirty="0" err="1"/>
              <a:t>Heapify</a:t>
            </a:r>
            <a:r>
              <a:rPr lang="de-DE" dirty="0"/>
              <a:t>“ wird oft auch der Ausdruck „</a:t>
            </a:r>
            <a:r>
              <a:rPr lang="de-DE" dirty="0" err="1"/>
              <a:t>Einsieben</a:t>
            </a:r>
            <a:r>
              <a:rPr lang="de-DE" dirty="0"/>
              <a:t>“ verwendet.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A7C91-1CFA-DC47-8858-88C08D4747DE}"/>
              </a:ext>
            </a:extLst>
          </p:cNvPr>
          <p:cNvSpPr txBox="1"/>
          <p:nvPr/>
        </p:nvSpPr>
        <p:spPr>
          <a:xfrm>
            <a:off x="298637" y="1095296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heapify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k,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  # k is currently considered node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if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!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is_leaf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k,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 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left =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left_child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(k)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right =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right_child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(k)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maxc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left                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# determine the biggest child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exists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right,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 &amp;&amp; A[right] &gt; A[left]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maxc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right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maxc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&gt; A[k]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  temp =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maxc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          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# swap key of </a:t>
            </a:r>
            <a:r>
              <a:rPr lang="en-GB" dirty="0" err="1">
                <a:solidFill>
                  <a:srgbClr val="008000"/>
                </a:solidFill>
                <a:latin typeface="Courier New" panose="02070309020205020404" pitchFamily="49" charset="0"/>
              </a:rPr>
              <a:t>maxc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 and k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 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maxc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= A[k]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  A[k] = temp</a:t>
            </a: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 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heapify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maxc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966458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Hilfsfunktionen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339752" y="3347210"/>
            <a:ext cx="576064" cy="2349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64307" y="4602594"/>
            <a:ext cx="576064" cy="2349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16742-D741-1443-AFD4-3C59F5E73C10}"/>
              </a:ext>
            </a:extLst>
          </p:cNvPr>
          <p:cNvSpPr txBox="1"/>
          <p:nvPr/>
        </p:nvSpPr>
        <p:spPr>
          <a:xfrm>
            <a:off x="323528" y="1196752"/>
            <a:ext cx="6480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left_child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(v)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* v</a:t>
            </a:r>
          </a:p>
          <a:p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  <a:b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right_child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(v)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* v +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  <a:b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parent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(v)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v ÷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  <a:b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exists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v,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v &lt;=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(A) &amp;&amp; v &lt;=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  <a:b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is_leaf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v,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return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* v &gt;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21638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Heap-</a:t>
            </a:r>
            <a:r>
              <a:rPr lang="de-DE" dirty="0" err="1"/>
              <a:t>Sort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339752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Robert W. Floyd: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 113: </a:t>
            </a:r>
            <a:r>
              <a:rPr lang="de-DE" sz="1200" dirty="0" err="1">
                <a:solidFill>
                  <a:srgbClr val="0000FF"/>
                </a:solidFill>
              </a:rPr>
              <a:t>Treesort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In: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5, Nr. 8, S. 434, </a:t>
            </a:r>
            <a:r>
              <a:rPr lang="de-DE" sz="1200" b="1" dirty="0">
                <a:solidFill>
                  <a:srgbClr val="FF0000"/>
                </a:solidFill>
              </a:rPr>
              <a:t>1962</a:t>
            </a:r>
            <a:endParaRPr lang="de-DE" sz="1200" dirty="0">
              <a:solidFill>
                <a:srgbClr val="0000FF"/>
              </a:solidFill>
            </a:endParaRP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>
                <a:solidFill>
                  <a:srgbClr val="0000FF"/>
                </a:solidFill>
              </a:rPr>
              <a:t>Robert W. Floyd: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 245: </a:t>
            </a:r>
            <a:r>
              <a:rPr lang="de-DE" sz="1200" dirty="0" err="1">
                <a:solidFill>
                  <a:srgbClr val="0000FF"/>
                </a:solidFill>
              </a:rPr>
              <a:t>Treesort</a:t>
            </a:r>
            <a:r>
              <a:rPr lang="de-DE" sz="1200" dirty="0">
                <a:solidFill>
                  <a:srgbClr val="0000FF"/>
                </a:solidFill>
              </a:rPr>
              <a:t> 3.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In: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7, Nr. 12, S. 701, </a:t>
            </a:r>
            <a:r>
              <a:rPr lang="de-DE" sz="1200" b="1" dirty="0">
                <a:solidFill>
                  <a:srgbClr val="FF0000"/>
                </a:solidFill>
              </a:rPr>
              <a:t>1964</a:t>
            </a:r>
            <a:endParaRPr lang="de-DE" sz="1200" dirty="0">
              <a:solidFill>
                <a:srgbClr val="0000FF"/>
              </a:solidFill>
            </a:endParaRPr>
          </a:p>
          <a:p>
            <a:endParaRPr lang="de-DE" sz="1200" dirty="0">
              <a:solidFill>
                <a:srgbClr val="0000FF"/>
              </a:solidFill>
            </a:endParaRPr>
          </a:p>
          <a:p>
            <a:r>
              <a:rPr lang="de-DE" sz="1200" dirty="0">
                <a:solidFill>
                  <a:srgbClr val="0000FF"/>
                </a:solidFill>
              </a:rPr>
              <a:t>J. W. J. Williams: </a:t>
            </a:r>
            <a:r>
              <a:rPr lang="de-DE" sz="1200" dirty="0" err="1">
                <a:solidFill>
                  <a:srgbClr val="0000FF"/>
                </a:solidFill>
              </a:rPr>
              <a:t>Algorithm</a:t>
            </a:r>
            <a:r>
              <a:rPr lang="de-DE" sz="1200" dirty="0">
                <a:solidFill>
                  <a:srgbClr val="0000FF"/>
                </a:solidFill>
              </a:rPr>
              <a:t> 232: </a:t>
            </a:r>
            <a:r>
              <a:rPr lang="de-DE" sz="1200" dirty="0" err="1">
                <a:solidFill>
                  <a:srgbClr val="0000FF"/>
                </a:solidFill>
              </a:rPr>
              <a:t>Heapsort</a:t>
            </a:r>
            <a:r>
              <a:rPr lang="de-DE" sz="1200" dirty="0">
                <a:solidFill>
                  <a:srgbClr val="0000FF"/>
                </a:solidFill>
              </a:rPr>
              <a:t>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In: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ACM. 7, Nr. 6, S. 347-348, </a:t>
            </a:r>
            <a:r>
              <a:rPr lang="de-DE" sz="1200" b="1" dirty="0">
                <a:solidFill>
                  <a:srgbClr val="FF0000"/>
                </a:solidFill>
              </a:rPr>
              <a:t>1964</a:t>
            </a:r>
            <a:endParaRPr lang="de-DE" sz="1200" dirty="0">
              <a:solidFill>
                <a:srgbClr val="0000FF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206979" y="3501008"/>
            <a:ext cx="3816424" cy="1368152"/>
          </a:xfrm>
        </p:spPr>
        <p:txBody>
          <a:bodyPr/>
          <a:lstStyle/>
          <a:p>
            <a:r>
              <a:rPr lang="de-DE" sz="2000" dirty="0"/>
              <a:t>O(</a:t>
            </a:r>
            <a:r>
              <a:rPr lang="de-DE" sz="2000" dirty="0" err="1"/>
              <a:t>n</a:t>
            </a:r>
            <a:r>
              <a:rPr lang="de-DE" sz="2000" dirty="0"/>
              <a:t> log </a:t>
            </a:r>
            <a:r>
              <a:rPr lang="de-DE" sz="2000" dirty="0" err="1"/>
              <a:t>n</a:t>
            </a:r>
            <a:r>
              <a:rPr lang="de-DE" sz="2000" dirty="0"/>
              <a:t>) für </a:t>
            </a:r>
            <a:r>
              <a:rPr lang="de-DE" sz="2000" dirty="0" err="1"/>
              <a:t>Make</a:t>
            </a:r>
            <a:r>
              <a:rPr lang="de-DE" sz="2000" dirty="0"/>
              <a:t>-Heap</a:t>
            </a:r>
          </a:p>
          <a:p>
            <a:r>
              <a:rPr lang="de-DE" sz="2000" dirty="0"/>
              <a:t>O(</a:t>
            </a:r>
            <a:r>
              <a:rPr lang="de-DE" sz="2000" dirty="0" err="1"/>
              <a:t>n</a:t>
            </a:r>
            <a:r>
              <a:rPr lang="de-DE" sz="2000" dirty="0"/>
              <a:t> log </a:t>
            </a:r>
            <a:r>
              <a:rPr lang="de-DE" sz="2000" dirty="0" err="1"/>
              <a:t>n</a:t>
            </a:r>
            <a:r>
              <a:rPr lang="de-DE" sz="2000" dirty="0"/>
              <a:t>) für </a:t>
            </a:r>
            <a:r>
              <a:rPr lang="de-DE" sz="2000" dirty="0" err="1"/>
              <a:t>While</a:t>
            </a:r>
            <a:r>
              <a:rPr lang="de-DE" sz="2000" dirty="0"/>
              <a:t>-Schleife</a:t>
            </a:r>
          </a:p>
          <a:p>
            <a:r>
              <a:rPr lang="de-DE" sz="2000" dirty="0"/>
              <a:t>Gesamtlaufzeit O(</a:t>
            </a:r>
            <a:r>
              <a:rPr lang="de-DE" sz="2000" dirty="0" err="1"/>
              <a:t>n</a:t>
            </a:r>
            <a:r>
              <a:rPr lang="de-DE" sz="2000" dirty="0"/>
              <a:t> log </a:t>
            </a:r>
            <a:r>
              <a:rPr lang="de-DE" sz="2000" dirty="0" err="1"/>
              <a:t>n</a:t>
            </a:r>
            <a:r>
              <a:rPr lang="de-DE" sz="20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0A3BAE-4111-9949-9B32-39DB22690866}"/>
              </a:ext>
            </a:extLst>
          </p:cNvPr>
          <p:cNvSpPr txBox="1"/>
          <p:nvPr/>
        </p:nvSpPr>
        <p:spPr>
          <a:xfrm>
            <a:off x="395535" y="1268760"/>
            <a:ext cx="83023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heap_sort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make_heap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root =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while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!= root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temp = A[root]         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# swap key of root and </a:t>
            </a:r>
            <a:r>
              <a:rPr lang="en-GB" dirty="0" err="1">
                <a:solidFill>
                  <a:srgbClr val="008000"/>
                </a:solidFill>
                <a:latin typeface="Courier New" panose="02070309020205020404" pitchFamily="49" charset="0"/>
              </a:rPr>
              <a:t>lastnode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A[root] =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A[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] = temp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-= </a:t>
            </a:r>
            <a:r>
              <a:rPr lang="en-GB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795E26"/>
                </a:solidFill>
                <a:latin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795E26"/>
                </a:solidFill>
                <a:latin typeface="Courier New" panose="02070309020205020404" pitchFamily="49" charset="0"/>
              </a:rPr>
              <a:t>heapify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(A, root,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lastnode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19894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Idee: Teile und Herrsche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6" name="Bild 5" descr="MergeS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860" y="1871949"/>
            <a:ext cx="3530228" cy="3877368"/>
          </a:xfrm>
          <a:prstGeom prst="rect">
            <a:avLst/>
          </a:prstGeom>
        </p:spPr>
      </p:pic>
      <p:sp>
        <p:nvSpPr>
          <p:cNvPr id="7" name="Textfeld 5">
            <a:extLst>
              <a:ext uri="{FF2B5EF4-FFF2-40B4-BE49-F238E27FC236}">
                <a16:creationId xmlns:a16="http://schemas.microsoft.com/office/drawing/2014/main" id="{3678C09A-2887-0C4E-8A74-69F1809B9FF3}"/>
              </a:ext>
            </a:extLst>
          </p:cNvPr>
          <p:cNvSpPr txBox="1"/>
          <p:nvPr/>
        </p:nvSpPr>
        <p:spPr>
          <a:xfrm>
            <a:off x="2062833" y="6247822"/>
            <a:ext cx="5533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olidFill>
                  <a:srgbClr val="0000FF"/>
                </a:solidFill>
              </a:rPr>
              <a:t>Entwickelt von John von Neumann, </a:t>
            </a:r>
            <a:r>
              <a:rPr lang="de-DE" sz="1050" b="1" dirty="0">
                <a:solidFill>
                  <a:srgbClr val="FF0000"/>
                </a:solidFill>
              </a:rPr>
              <a:t>1945</a:t>
            </a:r>
            <a:r>
              <a:rPr lang="de-DE" sz="1050" dirty="0">
                <a:solidFill>
                  <a:srgbClr val="0000FF"/>
                </a:solidFill>
              </a:rPr>
              <a:t>, nach Donald E. Knuth: </a:t>
            </a:r>
            <a:r>
              <a:rPr lang="de-DE" sz="1050" i="1" dirty="0">
                <a:solidFill>
                  <a:srgbClr val="0000FF"/>
                </a:solidFill>
              </a:rPr>
              <a:t>The Art of Computer </a:t>
            </a:r>
            <a:r>
              <a:rPr lang="de-DE" sz="1050" i="1" dirty="0" err="1">
                <a:solidFill>
                  <a:srgbClr val="0000FF"/>
                </a:solidFill>
              </a:rPr>
              <a:t>Programming</a:t>
            </a:r>
            <a:r>
              <a:rPr lang="de-DE" sz="1050" i="1" dirty="0">
                <a:solidFill>
                  <a:srgbClr val="0000FF"/>
                </a:solidFill>
              </a:rPr>
              <a:t>. Volume 3: </a:t>
            </a:r>
            <a:r>
              <a:rPr lang="de-DE" sz="1050" i="1" dirty="0" err="1">
                <a:solidFill>
                  <a:srgbClr val="0000FF"/>
                </a:solidFill>
              </a:rPr>
              <a:t>Sorting</a:t>
            </a:r>
            <a:r>
              <a:rPr lang="de-DE" sz="1050" i="1" dirty="0">
                <a:solidFill>
                  <a:srgbClr val="0000FF"/>
                </a:solidFill>
              </a:rPr>
              <a:t> </a:t>
            </a:r>
            <a:r>
              <a:rPr lang="de-DE" sz="1050" i="1" dirty="0" err="1">
                <a:solidFill>
                  <a:srgbClr val="0000FF"/>
                </a:solidFill>
              </a:rPr>
              <a:t>and</a:t>
            </a:r>
            <a:r>
              <a:rPr lang="de-DE" sz="1050" i="1" dirty="0">
                <a:solidFill>
                  <a:srgbClr val="0000FF"/>
                </a:solidFill>
              </a:rPr>
              <a:t> </a:t>
            </a:r>
            <a:r>
              <a:rPr lang="de-DE" sz="1050" i="1" dirty="0" err="1">
                <a:solidFill>
                  <a:srgbClr val="0000FF"/>
                </a:solidFill>
              </a:rPr>
              <a:t>Searching</a:t>
            </a:r>
            <a:r>
              <a:rPr lang="de-DE" sz="1050" i="1" dirty="0">
                <a:solidFill>
                  <a:srgbClr val="0000FF"/>
                </a:solidFill>
              </a:rPr>
              <a:t>.</a:t>
            </a:r>
            <a:r>
              <a:rPr lang="de-DE" sz="1050" dirty="0">
                <a:solidFill>
                  <a:srgbClr val="0000FF"/>
                </a:solidFill>
              </a:rPr>
              <a:t>. 2 Auflage. Addison-Wesley, 1998, S. 158.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026933-7DDA-1447-BA9F-4A155FAD958B}"/>
              </a:ext>
            </a:extLst>
          </p:cNvPr>
          <p:cNvSpPr txBox="1"/>
          <p:nvPr/>
        </p:nvSpPr>
        <p:spPr>
          <a:xfrm>
            <a:off x="647651" y="1196752"/>
            <a:ext cx="5832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merge_sort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(A, p, r)</a:t>
            </a:r>
          </a:p>
          <a:p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if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p &lt; r           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Sortiere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A[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p..r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]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q = (p + r) ÷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Ganzzahldivision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merge_sort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(A, p, q)</a:t>
            </a:r>
          </a:p>
          <a:p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</a:t>
            </a:r>
            <a:r>
              <a:rPr lang="en-GB" sz="1400" dirty="0" err="1">
                <a:solidFill>
                  <a:srgbClr val="795E26"/>
                </a:solidFill>
                <a:latin typeface="Courier New" panose="02070309020205020404" pitchFamily="49" charset="0"/>
              </a:rPr>
              <a:t>merge_sort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(A, q +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r)</a:t>
            </a:r>
          </a:p>
          <a:p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    merge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(A, p, q, r)</a:t>
            </a:r>
          </a:p>
          <a:p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GB" sz="1400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9A0EF3-7E66-E244-8718-5D62ED76367B}"/>
              </a:ext>
            </a:extLst>
          </p:cNvPr>
          <p:cNvSpPr txBox="1"/>
          <p:nvPr/>
        </p:nvSpPr>
        <p:spPr>
          <a:xfrm>
            <a:off x="647651" y="3200777"/>
            <a:ext cx="7128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merge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(A, p, q, r)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p; j = q +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B = </a:t>
            </a:r>
            <a:r>
              <a:rPr lang="en-GB" sz="1400" dirty="0">
                <a:solidFill>
                  <a:srgbClr val="795E26"/>
                </a:solidFill>
                <a:latin typeface="Courier New" panose="02070309020205020404" pitchFamily="49" charset="0"/>
              </a:rPr>
              <a:t>fill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r - p +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 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#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Hilfsfeld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 B </a:t>
            </a:r>
            <a:r>
              <a:rPr lang="en-GB" sz="1400" dirty="0" err="1">
                <a:solidFill>
                  <a:srgbClr val="008000"/>
                </a:solidFill>
                <a:latin typeface="Courier New" panose="02070309020205020404" pitchFamily="49" charset="0"/>
              </a:rPr>
              <a:t>erzeugen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k =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:(r - p +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if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j &gt; r || 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&lt;= q &amp;&amp; A[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] &lt;= A[j])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B[k] = A[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];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+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else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  B[k] = A[j]; j = j +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  end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for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k =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:(r - p +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   A[k + p - </a:t>
            </a:r>
            <a:r>
              <a:rPr lang="en-GB" sz="14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] = B[k]</a:t>
            </a:r>
          </a:p>
          <a:p>
            <a:r>
              <a:rPr lang="en-GB" sz="1400" dirty="0">
                <a:solidFill>
                  <a:srgbClr val="AF00DB"/>
                </a:solidFill>
                <a:latin typeface="Courier New" panose="02070309020205020404" pitchFamily="49" charset="0"/>
              </a:rPr>
              <a:t>  end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GB" sz="1400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52612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40156 -0.2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5" name="Bild 4" descr="Deutschland_Internet-1024x5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336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915816" y="4149080"/>
            <a:ext cx="302433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400" dirty="0" err="1"/>
              <a:t>Sorting</a:t>
            </a:r>
            <a:r>
              <a:rPr lang="de-DE" sz="4400" dirty="0"/>
              <a:t> ...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1520" y="260648"/>
            <a:ext cx="88418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</a:rPr>
              <a:t>Wie langsam muss Sortieren sein?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7504" y="5694347"/>
            <a:ext cx="88456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</a:rPr>
              <a:t>Wie schwierig ist das Sortierproblem?</a:t>
            </a:r>
          </a:p>
        </p:txBody>
      </p:sp>
      <p:pic>
        <p:nvPicPr>
          <p:cNvPr id="10" name="Bild 9" descr="Screen Shot 2015-04-16 at 22.26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48050"/>
            <a:ext cx="1872208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7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14965 -1.11111E-6 " pathEditMode="relative" ptsTypes="AA">
                                      <p:cBhvr>
                                        <p:cTn id="6" dur="5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5" name="Bild 4" descr="Screen Shot 2015-04-12 at 19.41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590375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292080" y="1145952"/>
            <a:ext cx="3384376" cy="30835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>
                <a:solidFill>
                  <a:schemeClr val="tx1"/>
                </a:solidFill>
              </a:rPr>
              <a:t>unter </a:t>
            </a:r>
            <a:r>
              <a:rPr lang="de-DE" sz="2200" dirty="0" err="1">
                <a:solidFill>
                  <a:schemeClr val="tx1"/>
                </a:solidFill>
              </a:rPr>
              <a:t>n</a:t>
            </a:r>
            <a:r>
              <a:rPr lang="de-DE" sz="2200" dirty="0">
                <a:solidFill>
                  <a:schemeClr val="tx1"/>
                </a:solidFill>
              </a:rPr>
              <a:t> log </a:t>
            </a:r>
            <a:r>
              <a:rPr lang="de-DE" sz="2200" dirty="0" err="1">
                <a:solidFill>
                  <a:schemeClr val="tx1"/>
                </a:solidFill>
              </a:rPr>
              <a:t>n</a:t>
            </a:r>
            <a:r>
              <a:rPr lang="de-DE" sz="220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EC75262E-6A01-9F47-AAA1-186DB2524EB2}"/>
              </a:ext>
            </a:extLst>
          </p:cNvPr>
          <p:cNvSpPr/>
          <p:nvPr/>
        </p:nvSpPr>
        <p:spPr>
          <a:xfrm>
            <a:off x="3151398" y="6634931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http://</a:t>
            </a:r>
            <a:r>
              <a:rPr lang="de-DE" sz="1200" dirty="0" err="1">
                <a:solidFill>
                  <a:schemeClr val="bg1"/>
                </a:solidFill>
              </a:rPr>
              <a:t>www-tcs.cs.uni-sb.de</a:t>
            </a:r>
            <a:r>
              <a:rPr lang="de-DE" sz="1200" dirty="0">
                <a:solidFill>
                  <a:schemeClr val="bg1"/>
                </a:solidFill>
              </a:rPr>
              <a:t>/</a:t>
            </a:r>
            <a:r>
              <a:rPr lang="de-DE" sz="1200" dirty="0" err="1">
                <a:solidFill>
                  <a:schemeClr val="bg1"/>
                </a:solidFill>
              </a:rPr>
              <a:t>course</a:t>
            </a:r>
            <a:r>
              <a:rPr lang="de-DE" sz="12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788729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5" name="Bild 4" descr="Screen Shot 2015-04-12 at 19.41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28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8172400" y="0"/>
            <a:ext cx="971600" cy="1886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CAC7118C-1BD9-2C41-AA30-5BDBE3D0392C}"/>
              </a:ext>
            </a:extLst>
          </p:cNvPr>
          <p:cNvSpPr/>
          <p:nvPr/>
        </p:nvSpPr>
        <p:spPr>
          <a:xfrm>
            <a:off x="3347864" y="6689361"/>
            <a:ext cx="22813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http://</a:t>
            </a:r>
            <a:r>
              <a:rPr lang="de-DE" sz="1000" dirty="0" err="1">
                <a:solidFill>
                  <a:schemeClr val="bg1"/>
                </a:solidFill>
              </a:rPr>
              <a:t>www-tcs.cs.uni-sb.de</a:t>
            </a:r>
            <a:r>
              <a:rPr lang="de-DE" sz="1000" dirty="0">
                <a:solidFill>
                  <a:schemeClr val="bg1"/>
                </a:solidFill>
              </a:rPr>
              <a:t>/</a:t>
            </a:r>
            <a:r>
              <a:rPr lang="de-DE" sz="1000" dirty="0" err="1">
                <a:solidFill>
                  <a:schemeClr val="bg1"/>
                </a:solidFill>
              </a:rPr>
              <a:t>course</a:t>
            </a:r>
            <a:r>
              <a:rPr lang="de-DE" sz="1000" dirty="0">
                <a:solidFill>
                  <a:schemeClr val="bg1"/>
                </a:solidFill>
              </a:rPr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1786983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pic>
        <p:nvPicPr>
          <p:cNvPr id="5" name="Bild 4" descr="Screen Shot 2015-04-12 at 19.42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36"/>
            <a:ext cx="9144000" cy="670706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482337" y="18032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www-tcs.cs.uni-sb.de</a:t>
            </a:r>
            <a:r>
              <a:rPr lang="de-DE" sz="1200" dirty="0"/>
              <a:t>/</a:t>
            </a:r>
            <a:r>
              <a:rPr lang="de-DE" sz="1200" dirty="0" err="1"/>
              <a:t>course</a:t>
            </a:r>
            <a:r>
              <a:rPr lang="de-DE" sz="1200" dirty="0"/>
              <a:t>/60/</a:t>
            </a:r>
          </a:p>
        </p:txBody>
      </p:sp>
    </p:spTree>
    <p:extLst>
      <p:ext uri="{BB962C8B-B14F-4D97-AF65-F5344CB8AC3E}">
        <p14:creationId xmlns:p14="http://schemas.microsoft.com/office/powerpoint/2010/main" val="1339312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pic>
        <p:nvPicPr>
          <p:cNvPr id="5" name="Bild 4" descr="Screen Shot 2015-04-12 at 19.43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9864" cy="6858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740352" y="0"/>
            <a:ext cx="1403648" cy="4766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482337" y="18032"/>
            <a:ext cx="26981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www-tcs.cs.uni-sb.de</a:t>
            </a:r>
            <a:r>
              <a:rPr lang="de-DE" sz="1200" dirty="0"/>
              <a:t>/</a:t>
            </a:r>
            <a:r>
              <a:rPr lang="de-DE" sz="1200" dirty="0" err="1"/>
              <a:t>course</a:t>
            </a:r>
            <a:r>
              <a:rPr lang="de-DE" sz="1200" dirty="0"/>
              <a:t>/60/</a:t>
            </a:r>
          </a:p>
        </p:txBody>
      </p:sp>
      <p:sp>
        <p:nvSpPr>
          <p:cNvPr id="3" name="Rechteck 2"/>
          <p:cNvSpPr/>
          <p:nvPr/>
        </p:nvSpPr>
        <p:spPr>
          <a:xfrm>
            <a:off x="251520" y="5877272"/>
            <a:ext cx="4896544" cy="92992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771800" y="5445224"/>
            <a:ext cx="2952328" cy="141277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397370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Komplexität des Problems „In-situ-Sortieren“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Mindestens </a:t>
            </a:r>
            <a:r>
              <a:rPr lang="de-DE" b="1" dirty="0" err="1"/>
              <a:t>n</a:t>
            </a:r>
            <a:r>
              <a:rPr lang="de-DE" b="1" dirty="0"/>
              <a:t> log </a:t>
            </a:r>
            <a:r>
              <a:rPr lang="de-DE" b="1" dirty="0" err="1"/>
              <a:t>n</a:t>
            </a:r>
            <a:r>
              <a:rPr lang="de-DE" b="1" dirty="0"/>
              <a:t> </a:t>
            </a:r>
            <a:r>
              <a:rPr lang="de-DE" dirty="0"/>
              <a:t>viele Schritte im schlechtesten Fall</a:t>
            </a:r>
          </a:p>
          <a:p>
            <a:r>
              <a:rPr lang="de-DE" dirty="0"/>
              <a:t>Mit Heap-</a:t>
            </a:r>
            <a:r>
              <a:rPr lang="de-DE" dirty="0" err="1"/>
              <a:t>Sort</a:t>
            </a:r>
            <a:r>
              <a:rPr lang="de-DE" dirty="0"/>
              <a:t> haben wir auch festgestellt, dass nur </a:t>
            </a:r>
            <a:r>
              <a:rPr lang="de-DE" b="1" dirty="0"/>
              <a:t>maximal </a:t>
            </a:r>
            <a:r>
              <a:rPr lang="de-DE" b="1" dirty="0" err="1"/>
              <a:t>n</a:t>
            </a:r>
            <a:r>
              <a:rPr lang="de-DE" b="1" dirty="0"/>
              <a:t> log </a:t>
            </a:r>
            <a:r>
              <a:rPr lang="de-DE" b="1" dirty="0" err="1"/>
              <a:t>n</a:t>
            </a:r>
            <a:r>
              <a:rPr lang="de-DE" b="1" dirty="0"/>
              <a:t> </a:t>
            </a:r>
            <a:r>
              <a:rPr lang="de-DE" dirty="0"/>
              <a:t>viele Schritte im schlechtesten Fall nötig sind</a:t>
            </a:r>
          </a:p>
          <a:p>
            <a:r>
              <a:rPr lang="de-DE" dirty="0"/>
              <a:t>Das In-situ-Sortierproblem ist in der </a:t>
            </a:r>
            <a:r>
              <a:rPr lang="de-DE" b="1" dirty="0"/>
              <a:t>Klasse der Probleme</a:t>
            </a:r>
            <a:r>
              <a:rPr lang="de-DE" dirty="0"/>
              <a:t>, die </a:t>
            </a:r>
            <a:r>
              <a:rPr lang="de-DE" b="1" dirty="0"/>
              <a:t>deterministisch mit </a:t>
            </a:r>
            <a:r>
              <a:rPr lang="de-DE" b="1" dirty="0" err="1"/>
              <a:t>n</a:t>
            </a:r>
            <a:r>
              <a:rPr lang="de-DE" b="1" dirty="0"/>
              <a:t> log </a:t>
            </a:r>
            <a:r>
              <a:rPr lang="de-DE" b="1" dirty="0" err="1"/>
              <a:t>n</a:t>
            </a:r>
            <a:r>
              <a:rPr lang="de-DE" b="1" dirty="0"/>
              <a:t> Schritten </a:t>
            </a:r>
            <a:r>
              <a:rPr lang="de-DE" dirty="0"/>
              <a:t>gelöst werden können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pic>
        <p:nvPicPr>
          <p:cNvPr id="7" name="Bild 6" descr="Screen Shot 2015-04-16 at 12.11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5256584" cy="573446"/>
          </a:xfrm>
          <a:prstGeom prst="rect">
            <a:avLst/>
          </a:prstGeom>
        </p:spPr>
      </p:pic>
      <p:pic>
        <p:nvPicPr>
          <p:cNvPr id="8" name="Bild 7" descr="Screen Shot 2015-04-16 at 12.11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48" y="1268760"/>
            <a:ext cx="3911228" cy="64279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Bild 8" descr="Screen Shot 2015-04-16 at 12.11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6264696" cy="530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2227044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∈</a:t>
            </a:r>
          </a:p>
        </p:txBody>
      </p:sp>
    </p:spTree>
    <p:extLst>
      <p:ext uri="{BB962C8B-B14F-4D97-AF65-F5344CB8AC3E}">
        <p14:creationId xmlns:p14="http://schemas.microsoft.com/office/powerpoint/2010/main" val="40787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Einsichten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Merge-Sort</a:t>
            </a:r>
            <a:r>
              <a:rPr lang="de-DE" dirty="0"/>
              <a:t> und Heap-</a:t>
            </a:r>
            <a:r>
              <a:rPr lang="de-DE" dirty="0" err="1"/>
              <a:t>Sort</a:t>
            </a:r>
            <a:r>
              <a:rPr lang="de-DE" dirty="0"/>
              <a:t> besitzen asymptotisch optimale Laufzeit</a:t>
            </a:r>
          </a:p>
          <a:p>
            <a:r>
              <a:rPr lang="de-DE" dirty="0" err="1"/>
              <a:t>Heapsort</a:t>
            </a:r>
            <a:r>
              <a:rPr lang="de-DE" dirty="0"/>
              <a:t> in O(</a:t>
            </a:r>
            <a:r>
              <a:rPr lang="de-DE" dirty="0" err="1"/>
              <a:t>n</a:t>
            </a:r>
            <a:r>
              <a:rPr lang="de-DE" dirty="0"/>
              <a:t> log </a:t>
            </a:r>
            <a:r>
              <a:rPr lang="de-DE" dirty="0" err="1"/>
              <a:t>n</a:t>
            </a:r>
            <a:r>
              <a:rPr lang="de-DE" dirty="0"/>
              <a:t>), aber aufwendige Schritte</a:t>
            </a:r>
          </a:p>
          <a:p>
            <a:r>
              <a:rPr lang="de-DE" dirty="0"/>
              <a:t>Wenn die erwartete Aufwandsfunktion von </a:t>
            </a:r>
            <a:r>
              <a:rPr lang="de-DE" dirty="0" err="1"/>
              <a:t>Quicksort</a:t>
            </a:r>
            <a:r>
              <a:rPr lang="de-DE" dirty="0"/>
              <a:t> in O(</a:t>
            </a:r>
            <a:r>
              <a:rPr lang="de-DE" dirty="0" err="1"/>
              <a:t>n</a:t>
            </a:r>
            <a:r>
              <a:rPr lang="de-DE" dirty="0"/>
              <a:t> log </a:t>
            </a:r>
            <a:r>
              <a:rPr lang="de-DE" dirty="0" err="1"/>
              <a:t>n</a:t>
            </a:r>
            <a:r>
              <a:rPr lang="de-DE" dirty="0"/>
              <a:t>), dann einfachere Schritte</a:t>
            </a:r>
          </a:p>
          <a:p>
            <a:pPr lvl="1"/>
            <a:r>
              <a:rPr lang="de-DE" dirty="0" err="1"/>
              <a:t>Quicksort</a:t>
            </a:r>
            <a:r>
              <a:rPr lang="de-DE" dirty="0"/>
              <a:t> dann i.a. schneller ausführbar auf einem konkreten Computer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705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Randbemerkung: </a:t>
            </a:r>
            <a:r>
              <a:rPr lang="de-DE" dirty="0" err="1"/>
              <a:t>Timsort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Von </a:t>
            </a:r>
            <a:r>
              <a:rPr lang="de-DE" sz="2000" dirty="0" err="1"/>
              <a:t>Merge-Sort</a:t>
            </a:r>
            <a:r>
              <a:rPr lang="de-DE" sz="2000" dirty="0"/>
              <a:t> und Insertion-</a:t>
            </a:r>
            <a:r>
              <a:rPr lang="de-DE" sz="2000" dirty="0" err="1"/>
              <a:t>Sort</a:t>
            </a:r>
            <a:r>
              <a:rPr lang="de-DE" sz="2000" dirty="0"/>
              <a:t> abgeleitet </a:t>
            </a:r>
            <a:br>
              <a:rPr lang="de-DE" sz="2000" dirty="0"/>
            </a:br>
            <a:r>
              <a:rPr lang="de-DE" sz="2000" dirty="0"/>
              <a:t>(2002 von Tim Peters für Python) </a:t>
            </a:r>
          </a:p>
          <a:p>
            <a:r>
              <a:rPr lang="de-DE" sz="2000" dirty="0"/>
              <a:t>Mittlerweile auch in Java SE 7 und </a:t>
            </a:r>
            <a:r>
              <a:rPr lang="de-DE" sz="2000" dirty="0" err="1"/>
              <a:t>Android</a:t>
            </a:r>
            <a:r>
              <a:rPr lang="de-DE" sz="2000" dirty="0"/>
              <a:t> genutzt</a:t>
            </a:r>
          </a:p>
          <a:p>
            <a:r>
              <a:rPr lang="de-DE" sz="2000" dirty="0"/>
              <a:t>Idee: Ausnutzung von Vorsortierungen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Man sieht also: O, </a:t>
            </a:r>
            <a:r>
              <a:rPr lang="de-DE" sz="2000" dirty="0">
                <a:latin typeface="Symbol" charset="2"/>
                <a:cs typeface="Symbol" charset="2"/>
              </a:rPr>
              <a:t>W</a:t>
            </a:r>
            <a:r>
              <a:rPr lang="de-DE" sz="2000" dirty="0"/>
              <a:t>, und </a:t>
            </a:r>
            <a:r>
              <a:rPr lang="de-DE" sz="2000" dirty="0">
                <a:latin typeface="Symbol" charset="2"/>
                <a:cs typeface="Symbol" charset="2"/>
              </a:rPr>
              <a:t>Q</a:t>
            </a:r>
            <a:r>
              <a:rPr lang="de-DE" sz="2000" dirty="0"/>
              <a:t> werden tatsächlich in der öffentlichen Diskussion verwendet, sollte man also verstehen.</a:t>
            </a:r>
          </a:p>
          <a:p>
            <a:endParaRPr lang="de-DE" sz="2000" dirty="0"/>
          </a:p>
          <a:p>
            <a:pPr marL="0" indent="0">
              <a:buNone/>
            </a:pPr>
            <a:r>
              <a:rPr lang="de-DE" sz="2000" dirty="0"/>
              <a:t>http://</a:t>
            </a:r>
            <a:r>
              <a:rPr lang="de-DE" sz="2000" dirty="0" err="1"/>
              <a:t>de.wikipedia.org</a:t>
            </a:r>
            <a:r>
              <a:rPr lang="de-DE" sz="2000" dirty="0"/>
              <a:t>/</a:t>
            </a:r>
            <a:r>
              <a:rPr lang="de-DE" sz="2000" dirty="0" err="1"/>
              <a:t>wiki</a:t>
            </a:r>
            <a:r>
              <a:rPr lang="de-DE" sz="2000" dirty="0"/>
              <a:t>/</a:t>
            </a:r>
            <a:r>
              <a:rPr lang="de-DE" sz="2000" dirty="0" err="1"/>
              <a:t>Timsort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pic>
        <p:nvPicPr>
          <p:cNvPr id="5" name="Bild 4" descr="Screen Shot 2015-04-15 at 22.58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2936"/>
            <a:ext cx="8676456" cy="1793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68560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82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ＭＳ Ｐゴシック" charset="0"/>
              </a:rPr>
              <a:t>Zusammenfassung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de-DE" dirty="0"/>
              <a:t>Problemspezifikation </a:t>
            </a:r>
          </a:p>
          <a:p>
            <a:pPr lvl="1">
              <a:spcBef>
                <a:spcPts val="500"/>
              </a:spcBef>
            </a:pPr>
            <a:r>
              <a:rPr lang="de-DE" sz="2200" dirty="0"/>
              <a:t>Beispiel Sortieren mit Vergleichen</a:t>
            </a:r>
          </a:p>
          <a:p>
            <a:pPr>
              <a:spcBef>
                <a:spcPts val="500"/>
              </a:spcBef>
            </a:pPr>
            <a:r>
              <a:rPr lang="de-DE" dirty="0"/>
              <a:t>Problemkomplexität</a:t>
            </a:r>
          </a:p>
          <a:p>
            <a:pPr>
              <a:spcBef>
                <a:spcPts val="500"/>
              </a:spcBef>
            </a:pPr>
            <a:r>
              <a:rPr lang="de-DE" dirty="0" err="1"/>
              <a:t>Algorithmenanalyse</a:t>
            </a:r>
            <a:r>
              <a:rPr lang="de-DE" dirty="0"/>
              <a:t>:</a:t>
            </a:r>
          </a:p>
          <a:p>
            <a:pPr lvl="1">
              <a:spcBef>
                <a:spcPts val="500"/>
              </a:spcBef>
            </a:pPr>
            <a:r>
              <a:rPr lang="de-DE" sz="2200" dirty="0"/>
              <a:t>Asymptotische Komplexität (O-Notation)</a:t>
            </a:r>
          </a:p>
          <a:p>
            <a:pPr lvl="1">
              <a:spcBef>
                <a:spcPts val="500"/>
              </a:spcBef>
            </a:pPr>
            <a:r>
              <a:rPr lang="de-DE" sz="2200" dirty="0"/>
              <a:t>Bester, typischer und schlimmster Fall</a:t>
            </a:r>
          </a:p>
          <a:p>
            <a:pPr>
              <a:spcBef>
                <a:spcPts val="500"/>
              </a:spcBef>
            </a:pPr>
            <a:r>
              <a:rPr lang="de-DE" dirty="0"/>
              <a:t>Entwurfsmuster für Algorithmen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Ein-Schritt-Berechnung (nicht immer einfach zu sehen, dass es geht)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Verkleinerungsprinzip + Invarianten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Teile und Herrsche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  <p:pic>
        <p:nvPicPr>
          <p:cNvPr id="4" name="Bild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21621"/>
            <a:ext cx="3048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34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der </a:t>
            </a:r>
            <a:r>
              <a:rPr lang="de-DE" dirty="0" err="1"/>
              <a:t>Merge</a:t>
            </a:r>
            <a:r>
              <a:rPr lang="de-DE" dirty="0"/>
              <a:t>-</a:t>
            </a:r>
            <a:r>
              <a:rPr lang="de-DE" dirty="0" err="1"/>
              <a:t>Sort</a:t>
            </a:r>
            <a:r>
              <a:rPr lang="de-DE" dirty="0"/>
              <a:t>-Idee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haben wir aufgegeben?</a:t>
            </a:r>
          </a:p>
          <a:p>
            <a:r>
              <a:rPr lang="de-DE" dirty="0"/>
              <a:t>Speicherverbrauch nicht konstant, sondern von der Anzahl der Elemente von A abhängig: </a:t>
            </a:r>
          </a:p>
          <a:p>
            <a:pPr lvl="1"/>
            <a:r>
              <a:rPr lang="de-DE" dirty="0"/>
              <a:t>Hilfsfeld B (zwar temporär aber gleiche Länge wie A!)</a:t>
            </a:r>
          </a:p>
          <a:p>
            <a:pPr lvl="1"/>
            <a:r>
              <a:rPr lang="de-DE" dirty="0"/>
              <a:t>Logarithmisch viele Hilfsvariablen</a:t>
            </a:r>
          </a:p>
          <a:p>
            <a:pPr lvl="1"/>
            <a:r>
              <a:rPr lang="de-DE" dirty="0"/>
              <a:t>Wir können vereinbaren, dass Letzteres für In-situ-Sortieren noch OK ist</a:t>
            </a:r>
          </a:p>
          <a:p>
            <a:pPr lvl="1"/>
            <a:r>
              <a:rPr lang="de-DE" dirty="0"/>
              <a:t>Es ist aber kaum OK, eine „Kopie“ B von A anzulegen</a:t>
            </a:r>
          </a:p>
          <a:p>
            <a:r>
              <a:rPr lang="de-DE" dirty="0" err="1"/>
              <a:t>Merge-Sort</a:t>
            </a:r>
            <a:r>
              <a:rPr lang="de-DE" dirty="0"/>
              <a:t> löst also nicht (ganz) das gleiche Problem wie Insertion-</a:t>
            </a:r>
            <a:r>
              <a:rPr lang="de-DE" dirty="0" err="1"/>
              <a:t>Sort</a:t>
            </a:r>
            <a:r>
              <a:rPr lang="de-DE" dirty="0"/>
              <a:t> (oder </a:t>
            </a:r>
            <a:r>
              <a:rPr lang="de-DE" dirty="0" err="1"/>
              <a:t>Selection-Sort</a:t>
            </a:r>
            <a:r>
              <a:rPr lang="de-DE" dirty="0"/>
              <a:t>)</a:t>
            </a:r>
          </a:p>
          <a:p>
            <a:r>
              <a:rPr lang="de-DE" dirty="0"/>
              <a:t>Problem mit dem Mischspeicher B lässt sich lösen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60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Analyse von </a:t>
            </a:r>
            <a:r>
              <a:rPr lang="de-DE" dirty="0" err="1"/>
              <a:t>Merge-Sort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5" name="Bild 4" descr="Screen Shot 2015-04-06 at 22.31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124744"/>
            <a:ext cx="7668344" cy="5178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4365104"/>
            <a:ext cx="2880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/>
              <a:t>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3059668"/>
            <a:ext cx="78347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T(n) = c + 2T(n/2) +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c’n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,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wobei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die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Konstanten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für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die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Ordnung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 O irrelevant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</a:rPr>
              <a:t>sind</a:t>
            </a:r>
            <a:endParaRPr lang="en-US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071" y="3491716"/>
            <a:ext cx="4141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T(n) ≈ 2T(n/2) + 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8C45A1-82B7-2F44-95DB-BD8F4E1BC835}"/>
              </a:ext>
            </a:extLst>
          </p:cNvPr>
          <p:cNvSpPr/>
          <p:nvPr/>
        </p:nvSpPr>
        <p:spPr>
          <a:xfrm>
            <a:off x="504056" y="4005064"/>
            <a:ext cx="8388424" cy="22588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0821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6632"/>
            <a:ext cx="8229600" cy="936402"/>
          </a:xfrm>
        </p:spPr>
        <p:txBody>
          <a:bodyPr/>
          <a:lstStyle/>
          <a:p>
            <a:r>
              <a:rPr lang="en-US" sz="4000" dirty="0"/>
              <a:t>Iterative Expansion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96752"/>
            <a:ext cx="7848600" cy="5661248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cap="small" dirty="0"/>
              <a:t>Merge-Sort</a:t>
            </a:r>
            <a:r>
              <a:rPr lang="en-US" sz="2000" dirty="0"/>
              <a:t>(A, 1, n)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0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dirty="0" err="1"/>
              <a:t>Annahme</a:t>
            </a:r>
            <a:r>
              <a:rPr lang="en-US" sz="2000" dirty="0"/>
              <a:t>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n = 2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000" baseline="30000" dirty="0"/>
              <a:t> </a:t>
            </a:r>
            <a:r>
              <a:rPr lang="en-US" sz="2000" dirty="0"/>
              <a:t>(also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k = log n</a:t>
            </a:r>
            <a:r>
              <a:rPr lang="en-US" sz="2000" dirty="0"/>
              <a:t>).</a:t>
            </a:r>
            <a:endParaRPr lang="en-US" sz="2000" baseline="30000" dirty="0"/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000" baseline="30000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dirty="0"/>
              <a:t>T(n) = 2T(n/2) + n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dirty="0"/>
              <a:t>       = 2( 2T(n/2</a:t>
            </a:r>
            <a:r>
              <a:rPr lang="en-US" sz="2000" baseline="30000" dirty="0"/>
              <a:t>2</a:t>
            </a:r>
            <a:r>
              <a:rPr lang="en-US" sz="2000" dirty="0"/>
              <a:t>) + n/2 ) + n               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T(n/2) = 2T(n/2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 + n/2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dirty="0"/>
              <a:t>       = </a:t>
            </a:r>
            <a:r>
              <a:rPr lang="en-US" sz="2000" i="1" dirty="0"/>
              <a:t>2</a:t>
            </a:r>
            <a:r>
              <a:rPr lang="en-US" sz="2000" i="1" baseline="30000" dirty="0"/>
              <a:t>2</a:t>
            </a:r>
            <a:r>
              <a:rPr lang="en-US" sz="2000" i="1" dirty="0"/>
              <a:t>T(n/2</a:t>
            </a:r>
            <a:r>
              <a:rPr lang="en-US" sz="2000" i="1" baseline="30000" dirty="0"/>
              <a:t>2</a:t>
            </a:r>
            <a:r>
              <a:rPr lang="en-US" sz="2000" i="1" dirty="0"/>
              <a:t>) + 2n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dirty="0"/>
              <a:t>       = 2</a:t>
            </a:r>
            <a:r>
              <a:rPr lang="en-US" sz="2000" baseline="30000" dirty="0"/>
              <a:t>2</a:t>
            </a:r>
            <a:r>
              <a:rPr lang="en-US" sz="2000" dirty="0"/>
              <a:t> ( 2T(n/2</a:t>
            </a:r>
            <a:r>
              <a:rPr lang="en-US" sz="2000" baseline="30000" dirty="0"/>
              <a:t>3</a:t>
            </a:r>
            <a:r>
              <a:rPr lang="en-US" sz="2000" dirty="0"/>
              <a:t>) + n/2</a:t>
            </a:r>
            <a:r>
              <a:rPr lang="en-US" sz="2000" baseline="30000" dirty="0"/>
              <a:t>2</a:t>
            </a:r>
            <a:r>
              <a:rPr lang="en-US" sz="2000" dirty="0"/>
              <a:t> ) + 2n        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T(n/2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 = 2T(n/2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 + n/2</a:t>
            </a: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dirty="0"/>
              <a:t>       = </a:t>
            </a:r>
            <a:r>
              <a:rPr lang="en-US" sz="2000" i="1" dirty="0"/>
              <a:t>2</a:t>
            </a:r>
            <a:r>
              <a:rPr lang="en-US" sz="2000" i="1" baseline="30000" dirty="0"/>
              <a:t>3</a:t>
            </a:r>
            <a:r>
              <a:rPr lang="en-US" sz="2000" i="1" dirty="0"/>
              <a:t>T(n/2</a:t>
            </a:r>
            <a:r>
              <a:rPr lang="en-US" sz="2000" i="1" baseline="30000" dirty="0"/>
              <a:t>3</a:t>
            </a:r>
            <a:r>
              <a:rPr lang="en-US" sz="2000" i="1" dirty="0"/>
              <a:t>) + 3n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i="1" dirty="0"/>
              <a:t>       </a:t>
            </a:r>
            <a:r>
              <a:rPr lang="en-US" sz="2000" dirty="0"/>
              <a:t>= …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i="1" dirty="0"/>
              <a:t>       =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i="1" baseline="30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000" i="1" dirty="0"/>
              <a:t>T(n/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000" i="1" baseline="300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000" i="1" dirty="0"/>
              <a:t>) + </a:t>
            </a:r>
            <a:r>
              <a:rPr lang="en-US" sz="2000" i="1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2000" i="1" dirty="0" err="1"/>
              <a:t>n</a:t>
            </a:r>
            <a:endParaRPr lang="en-US" sz="2000" i="1" dirty="0"/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i="1" dirty="0"/>
              <a:t>       </a:t>
            </a:r>
            <a:r>
              <a:rPr lang="en-US" sz="2000" dirty="0"/>
              <a:t>= </a:t>
            </a:r>
            <a:r>
              <a:rPr lang="en-US" sz="2000" dirty="0" err="1"/>
              <a:t>nT</a:t>
            </a:r>
            <a:r>
              <a:rPr lang="en-US" sz="2000" dirty="0"/>
              <a:t>(1) + </a:t>
            </a:r>
            <a:r>
              <a:rPr lang="en-US" sz="2000" dirty="0" err="1"/>
              <a:t>nlog</a:t>
            </a:r>
            <a:r>
              <a:rPr lang="en-US" sz="2000" dirty="0"/>
              <a:t> n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000" i="1" dirty="0"/>
              <a:t>       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600" dirty="0"/>
              <a:t> </a:t>
            </a:r>
          </a:p>
        </p:txBody>
      </p:sp>
      <p:sp>
        <p:nvSpPr>
          <p:cNvPr id="355332" name="Line 4"/>
          <p:cNvSpPr>
            <a:spLocks noChangeShapeType="1"/>
          </p:cNvSpPr>
          <p:nvPr/>
        </p:nvSpPr>
        <p:spPr bwMode="auto">
          <a:xfrm>
            <a:off x="4572000" y="18288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585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222A0-A763-A347-A98A-EB0259B7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Verständnis für </a:t>
            </a:r>
            <a:r>
              <a:rPr lang="de-DE" dirty="0" err="1"/>
              <a:t>n</a:t>
            </a:r>
            <a:r>
              <a:rPr lang="de-DE" dirty="0"/>
              <a:t> log </a:t>
            </a:r>
            <a:r>
              <a:rPr lang="de-DE" dirty="0" err="1"/>
              <a:t>n</a:t>
            </a:r>
            <a:r>
              <a:rPr lang="de-DE" dirty="0"/>
              <a:t> erwerben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0114CB-FF3E-474D-9A6D-06C077C84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37" y="1196975"/>
            <a:ext cx="8134325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BF479-A1F0-C04A-9243-22FF2D06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493556-CE22-CD42-B544-532AA54DD9D0}"/>
              </a:ext>
            </a:extLst>
          </p:cNvPr>
          <p:cNvSpPr/>
          <p:nvPr/>
        </p:nvSpPr>
        <p:spPr>
          <a:xfrm>
            <a:off x="5436096" y="1412776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</a:t>
            </a:r>
            <a:r>
              <a:rPr lang="de-DE" dirty="0"/>
              <a:t> log </a:t>
            </a:r>
            <a:r>
              <a:rPr lang="de-DE" dirty="0" err="1"/>
              <a:t>n</a:t>
            </a:r>
            <a:r>
              <a:rPr lang="de-DE" dirty="0"/>
              <a:t> </a:t>
            </a:r>
            <a:endParaRPr lang="en-D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BACE08-97EB-1C42-A326-B63A1A483DC9}"/>
              </a:ext>
            </a:extLst>
          </p:cNvPr>
          <p:cNvSpPr/>
          <p:nvPr/>
        </p:nvSpPr>
        <p:spPr>
          <a:xfrm>
            <a:off x="7739557" y="206084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n</a:t>
            </a:r>
            <a:r>
              <a:rPr lang="de-DE" dirty="0"/>
              <a:t>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7755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Quicksort</a:t>
            </a:r>
            <a:r>
              <a:rPr lang="de-DE" dirty="0"/>
              <a:t>: Vermeidung des Mischspeichers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6" name="Bild 5" descr="Screen Shot 2015-04-08 at 09.52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81934"/>
            <a:ext cx="7175500" cy="4914900"/>
          </a:xfrm>
          <a:prstGeom prst="rect">
            <a:avLst/>
          </a:prstGeom>
        </p:spPr>
      </p:pic>
      <p:cxnSp>
        <p:nvCxnSpPr>
          <p:cNvPr id="7" name="Gerade Verbindung mit Pfeil 6"/>
          <p:cNvCxnSpPr/>
          <p:nvPr/>
        </p:nvCxnSpPr>
        <p:spPr>
          <a:xfrm>
            <a:off x="1526456" y="2148964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238424" y="1932940"/>
            <a:ext cx="32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3" name="Rechteck 2"/>
          <p:cNvSpPr/>
          <p:nvPr/>
        </p:nvSpPr>
        <p:spPr>
          <a:xfrm>
            <a:off x="2915816" y="6608536"/>
            <a:ext cx="3110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http://</a:t>
            </a:r>
            <a:r>
              <a:rPr lang="de-DE" sz="1400" dirty="0" err="1">
                <a:solidFill>
                  <a:schemeClr val="bg1"/>
                </a:solidFill>
              </a:rPr>
              <a:t>www-tcs.cs.uni-sb.de</a:t>
            </a:r>
            <a:r>
              <a:rPr lang="de-DE" sz="1400" dirty="0">
                <a:solidFill>
                  <a:schemeClr val="bg1"/>
                </a:solidFill>
              </a:rPr>
              <a:t>/</a:t>
            </a:r>
            <a:r>
              <a:rPr lang="de-DE" sz="1400" dirty="0" err="1">
                <a:solidFill>
                  <a:schemeClr val="bg1"/>
                </a:solidFill>
              </a:rPr>
              <a:t>course</a:t>
            </a:r>
            <a:r>
              <a:rPr lang="de-DE" sz="1400" dirty="0">
                <a:solidFill>
                  <a:schemeClr val="bg1"/>
                </a:solidFill>
              </a:rPr>
              <a:t>/60/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3645024"/>
            <a:ext cx="6408712" cy="25934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131840" y="6238473"/>
            <a:ext cx="3059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C. A. R. Hoare: </a:t>
            </a:r>
            <a:r>
              <a:rPr lang="de-DE" sz="1100" i="1" dirty="0" err="1">
                <a:solidFill>
                  <a:srgbClr val="0000FF"/>
                </a:solidFill>
              </a:rPr>
              <a:t>Quicksort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br>
              <a:rPr lang="de-DE" sz="1100" dirty="0">
                <a:solidFill>
                  <a:srgbClr val="0000FF"/>
                </a:solidFill>
              </a:rPr>
            </a:br>
            <a:r>
              <a:rPr lang="de-DE" sz="1100" dirty="0">
                <a:solidFill>
                  <a:srgbClr val="0000FF"/>
                </a:solidFill>
              </a:rPr>
              <a:t>In: </a:t>
            </a:r>
            <a:r>
              <a:rPr lang="de-DE" sz="1100" i="1" dirty="0">
                <a:solidFill>
                  <a:srgbClr val="0000FF"/>
                </a:solidFill>
              </a:rPr>
              <a:t>The Computer Journal</a:t>
            </a:r>
            <a:r>
              <a:rPr lang="de-DE" sz="1100" dirty="0">
                <a:solidFill>
                  <a:srgbClr val="0000FF"/>
                </a:solidFill>
              </a:rPr>
              <a:t>. 5(1) , S. 10–15, </a:t>
            </a:r>
            <a:r>
              <a:rPr lang="de-DE" sz="1100" b="1" dirty="0">
                <a:solidFill>
                  <a:srgbClr val="FF0000"/>
                </a:solidFill>
              </a:rPr>
              <a:t>1962</a:t>
            </a:r>
            <a:endParaRPr lang="de-DE" sz="11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0C2FAF-2517-0F47-8BEB-C7820FB9541F}"/>
              </a:ext>
            </a:extLst>
          </p:cNvPr>
          <p:cNvSpPr txBox="1"/>
          <p:nvPr/>
        </p:nvSpPr>
        <p:spPr>
          <a:xfrm>
            <a:off x="1115616" y="3539384"/>
            <a:ext cx="4128053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>
                <a:latin typeface="Courier New" panose="02070309020205020404" pitchFamily="49" charset="0"/>
              </a:rPr>
              <a:t>1: </a:t>
            </a: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795E26"/>
                </a:solidFill>
                <a:latin typeface="Courier New" panose="02070309020205020404" pitchFamily="49" charset="0"/>
              </a:rPr>
              <a:t>qs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2:   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n =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length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3:  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quicksort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n)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   </a:t>
            </a:r>
            <a:r>
              <a:rPr lang="en-GB" sz="1700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4: </a:t>
            </a:r>
            <a:r>
              <a:rPr lang="en-GB" sz="1700" dirty="0">
                <a:solidFill>
                  <a:srgbClr val="0000FF"/>
                </a:solidFill>
                <a:latin typeface="Courier New" panose="02070309020205020404" pitchFamily="49" charset="0"/>
              </a:rPr>
              <a:t>function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quicksort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j)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5:  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if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 &lt; j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6:     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p =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partition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j)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7:    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quicksort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(A, </a:t>
            </a:r>
            <a:r>
              <a:rPr lang="en-GB" sz="17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p-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8:     </a:t>
            </a:r>
            <a:r>
              <a:rPr lang="en-GB" sz="1700" dirty="0">
                <a:solidFill>
                  <a:srgbClr val="795E26"/>
                </a:solidFill>
                <a:latin typeface="Courier New" panose="02070309020205020404" pitchFamily="49" charset="0"/>
              </a:rPr>
              <a:t>quicksort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(A, p+</a:t>
            </a:r>
            <a:r>
              <a:rPr lang="en-GB" sz="1700" dirty="0">
                <a:solidFill>
                  <a:srgbClr val="098658"/>
                </a:solidFill>
                <a:latin typeface="Courier New" panose="02070309020205020404" pitchFamily="49" charset="0"/>
              </a:rPr>
              <a:t>1</a:t>
            </a:r>
            <a:r>
              <a:rPr lang="en-GB" sz="1700" dirty="0">
                <a:solidFill>
                  <a:srgbClr val="000000"/>
                </a:solidFill>
                <a:latin typeface="Courier New" panose="02070309020205020404" pitchFamily="49" charset="0"/>
              </a:rPr>
              <a:t>, j)</a:t>
            </a:r>
          </a:p>
          <a:p>
            <a:r>
              <a:rPr lang="en-GB" sz="1700" dirty="0">
                <a:latin typeface="Courier New" panose="02070309020205020404" pitchFamily="49" charset="0"/>
              </a:rPr>
              <a:t>     </a:t>
            </a:r>
            <a:r>
              <a:rPr lang="en-GB" sz="1700" dirty="0">
                <a:solidFill>
                  <a:srgbClr val="AF00DB"/>
                </a:solidFill>
                <a:latin typeface="Courier New" panose="02070309020205020404" pitchFamily="49" charset="0"/>
              </a:rPr>
              <a:t>end</a:t>
            </a:r>
            <a:endParaRPr lang="en-GB" sz="17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700" dirty="0">
                <a:latin typeface="Courier New" panose="02070309020205020404" pitchFamily="49" charset="0"/>
              </a:rPr>
              <a:t>   </a:t>
            </a:r>
            <a:r>
              <a:rPr lang="en-GB" sz="1700" dirty="0">
                <a:solidFill>
                  <a:srgbClr val="2400FF"/>
                </a:solidFill>
                <a:latin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9663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3972</Words>
  <Application>Microsoft Macintosh PowerPoint</Application>
  <PresentationFormat>On-screen Show (4:3)</PresentationFormat>
  <Paragraphs>823</Paragraphs>
  <Slides>48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Chalkduster</vt:lpstr>
      <vt:lpstr>Courier New</vt:lpstr>
      <vt:lpstr>Myriad Pro</vt:lpstr>
      <vt:lpstr>Symbol</vt:lpstr>
      <vt:lpstr>Times New Roman</vt:lpstr>
      <vt:lpstr>Wingdings</vt:lpstr>
      <vt:lpstr>7_Standarddesign</vt:lpstr>
      <vt:lpstr>Algorithmen und Datenstrukturen</vt:lpstr>
      <vt:lpstr>Verfeinerung: Lernziele</vt:lpstr>
      <vt:lpstr>Das In-situ-Sortierproblem</vt:lpstr>
      <vt:lpstr>Idee: Teile und Herrsche</vt:lpstr>
      <vt:lpstr>Analyse der Merge-Sort-Idee</vt:lpstr>
      <vt:lpstr>Analyse von Merge-Sort</vt:lpstr>
      <vt:lpstr>Iterative Expansion</vt:lpstr>
      <vt:lpstr>Verständnis für n log n erwerben</vt:lpstr>
      <vt:lpstr>Quicksort: Vermeidung des Mischspeichers</vt:lpstr>
      <vt:lpstr>Partitionierung</vt:lpstr>
      <vt:lpstr>Quicksort: Vermeidung des Mischspeichers</vt:lpstr>
      <vt:lpstr>Analyse von Quicksort</vt:lpstr>
      <vt:lpstr>Lampsort: Es geht auch nicht-rekursiv</vt:lpstr>
      <vt:lpstr>Stabilität eines Sortierverfahrens</vt:lpstr>
      <vt:lpstr>Ist die Partitionierung von Quicksort stabil?</vt:lpstr>
      <vt:lpstr>Charakterisierung von Sortierfunktionen</vt:lpstr>
      <vt:lpstr>Noch einmal: Aufwandsbetrachtung</vt:lpstr>
      <vt:lpstr>Asymptotische Komplexität: Notation</vt:lpstr>
      <vt:lpstr>n2 vs. n log n</vt:lpstr>
      <vt:lpstr>Aufgaben zur Wiederholung</vt:lpstr>
      <vt:lpstr>Quicksort</vt:lpstr>
      <vt:lpstr>Danksagung</vt:lpstr>
      <vt:lpstr>Ein Baum …</vt:lpstr>
      <vt:lpstr>… mit Werten</vt:lpstr>
      <vt:lpstr>Umgestellt als sog. Max-Heap</vt:lpstr>
      <vt:lpstr>Sortierung mit einem Max-Heap</vt:lpstr>
      <vt:lpstr>Sortierung mit einem Max-Heap</vt:lpstr>
      <vt:lpstr>Sortierung mit einem Max-Heap</vt:lpstr>
      <vt:lpstr>Wiederherstellung des Max-Heaps: Einsieben</vt:lpstr>
      <vt:lpstr>Verkleinerungsprinzip + Max-Heap-Invariante</vt:lpstr>
      <vt:lpstr>Nach der Vertauschung...</vt:lpstr>
      <vt:lpstr>... und dem Einsieben</vt:lpstr>
      <vt:lpstr>PowerPoint Presentation</vt:lpstr>
      <vt:lpstr>Heap-Sort</vt:lpstr>
      <vt:lpstr>Make-Heap</vt:lpstr>
      <vt:lpstr>Heap-Sort</vt:lpstr>
      <vt:lpstr>Heapify</vt:lpstr>
      <vt:lpstr>Hilfsfunktionen</vt:lpstr>
      <vt:lpstr>Heap-Sort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Komplexität des Problems „In-situ-Sortieren“</vt:lpstr>
      <vt:lpstr>Einsichten</vt:lpstr>
      <vt:lpstr>Randbemerkung: Timsort</vt:lpstr>
      <vt:lpstr>Zusammenfassung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1060</cp:revision>
  <cp:lastPrinted>2016-04-08T09:04:15Z</cp:lastPrinted>
  <dcterms:created xsi:type="dcterms:W3CDTF">2010-04-27T12:26:40Z</dcterms:created>
  <dcterms:modified xsi:type="dcterms:W3CDTF">2022-04-08T09:24:47Z</dcterms:modified>
</cp:coreProperties>
</file>