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49"/>
  </p:notesMasterIdLst>
  <p:handoutMasterIdLst>
    <p:handoutMasterId r:id="rId150"/>
  </p:handoutMasterIdLst>
  <p:sldIdLst>
    <p:sldId id="273" r:id="rId2"/>
    <p:sldId id="783" r:id="rId3"/>
    <p:sldId id="786" r:id="rId4"/>
    <p:sldId id="785" r:id="rId5"/>
    <p:sldId id="787" r:id="rId6"/>
    <p:sldId id="749" r:id="rId7"/>
    <p:sldId id="747" r:id="rId8"/>
    <p:sldId id="746" r:id="rId9"/>
    <p:sldId id="643" r:id="rId10"/>
    <p:sldId id="712" r:id="rId11"/>
    <p:sldId id="753" r:id="rId12"/>
    <p:sldId id="758" r:id="rId13"/>
    <p:sldId id="779" r:id="rId14"/>
    <p:sldId id="780" r:id="rId15"/>
    <p:sldId id="751" r:id="rId16"/>
    <p:sldId id="744" r:id="rId17"/>
    <p:sldId id="752" r:id="rId18"/>
    <p:sldId id="652" r:id="rId19"/>
    <p:sldId id="466" r:id="rId20"/>
    <p:sldId id="467" r:id="rId21"/>
    <p:sldId id="468" r:id="rId22"/>
    <p:sldId id="469" r:id="rId23"/>
    <p:sldId id="470" r:id="rId24"/>
    <p:sldId id="471" r:id="rId25"/>
    <p:sldId id="275" r:id="rId26"/>
    <p:sldId id="276" r:id="rId27"/>
    <p:sldId id="788" r:id="rId28"/>
    <p:sldId id="277" r:id="rId29"/>
    <p:sldId id="278" r:id="rId30"/>
    <p:sldId id="645" r:id="rId31"/>
    <p:sldId id="646" r:id="rId32"/>
    <p:sldId id="647" r:id="rId33"/>
    <p:sldId id="649" r:id="rId34"/>
    <p:sldId id="650" r:id="rId35"/>
    <p:sldId id="651" r:id="rId36"/>
    <p:sldId id="653" r:id="rId37"/>
    <p:sldId id="279" r:id="rId38"/>
    <p:sldId id="280" r:id="rId39"/>
    <p:sldId id="762" r:id="rId40"/>
    <p:sldId id="656" r:id="rId41"/>
    <p:sldId id="764" r:id="rId42"/>
    <p:sldId id="648" r:id="rId43"/>
    <p:sldId id="657" r:id="rId44"/>
    <p:sldId id="765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767" r:id="rId55"/>
    <p:sldId id="290" r:id="rId56"/>
    <p:sldId id="789" r:id="rId57"/>
    <p:sldId id="791" r:id="rId58"/>
    <p:sldId id="793" r:id="rId59"/>
    <p:sldId id="291" r:id="rId60"/>
    <p:sldId id="292" r:id="rId61"/>
    <p:sldId id="293" r:id="rId62"/>
    <p:sldId id="294" r:id="rId63"/>
    <p:sldId id="476" r:id="rId64"/>
    <p:sldId id="662" r:id="rId65"/>
    <p:sldId id="768" r:id="rId66"/>
    <p:sldId id="670" r:id="rId67"/>
    <p:sldId id="674" r:id="rId68"/>
    <p:sldId id="669" r:id="rId69"/>
    <p:sldId id="478" r:id="rId70"/>
    <p:sldId id="479" r:id="rId71"/>
    <p:sldId id="480" r:id="rId72"/>
    <p:sldId id="481" r:id="rId73"/>
    <p:sldId id="723" r:id="rId74"/>
    <p:sldId id="482" r:id="rId75"/>
    <p:sldId id="724" r:id="rId76"/>
    <p:sldId id="725" r:id="rId77"/>
    <p:sldId id="483" r:id="rId78"/>
    <p:sldId id="484" r:id="rId79"/>
    <p:sldId id="485" r:id="rId80"/>
    <p:sldId id="732" r:id="rId81"/>
    <p:sldId id="735" r:id="rId82"/>
    <p:sldId id="486" r:id="rId83"/>
    <p:sldId id="733" r:id="rId84"/>
    <p:sldId id="734" r:id="rId85"/>
    <p:sldId id="487" r:id="rId86"/>
    <p:sldId id="488" r:id="rId87"/>
    <p:sldId id="667" r:id="rId88"/>
    <p:sldId id="795" r:id="rId89"/>
    <p:sldId id="794" r:id="rId90"/>
    <p:sldId id="489" r:id="rId91"/>
    <p:sldId id="769" r:id="rId92"/>
    <p:sldId id="770" r:id="rId93"/>
    <p:sldId id="505" r:id="rId94"/>
    <p:sldId id="506" r:id="rId95"/>
    <p:sldId id="507" r:id="rId96"/>
    <p:sldId id="777" r:id="rId97"/>
    <p:sldId id="596" r:id="rId98"/>
    <p:sldId id="778" r:id="rId99"/>
    <p:sldId id="597" r:id="rId100"/>
    <p:sldId id="598" r:id="rId101"/>
    <p:sldId id="599" r:id="rId102"/>
    <p:sldId id="600" r:id="rId103"/>
    <p:sldId id="739" r:id="rId104"/>
    <p:sldId id="601" r:id="rId105"/>
    <p:sldId id="602" r:id="rId106"/>
    <p:sldId id="740" r:id="rId107"/>
    <p:sldId id="603" r:id="rId108"/>
    <p:sldId id="604" r:id="rId109"/>
    <p:sldId id="605" r:id="rId110"/>
    <p:sldId id="741" r:id="rId111"/>
    <p:sldId id="742" r:id="rId112"/>
    <p:sldId id="606" r:id="rId113"/>
    <p:sldId id="607" r:id="rId114"/>
    <p:sldId id="608" r:id="rId115"/>
    <p:sldId id="609" r:id="rId116"/>
    <p:sldId id="610" r:id="rId117"/>
    <p:sldId id="611" r:id="rId118"/>
    <p:sldId id="612" r:id="rId119"/>
    <p:sldId id="613" r:id="rId120"/>
    <p:sldId id="614" r:id="rId121"/>
    <p:sldId id="615" r:id="rId122"/>
    <p:sldId id="616" r:id="rId123"/>
    <p:sldId id="617" r:id="rId124"/>
    <p:sldId id="618" r:id="rId125"/>
    <p:sldId id="619" r:id="rId126"/>
    <p:sldId id="620" r:id="rId127"/>
    <p:sldId id="621" r:id="rId128"/>
    <p:sldId id="622" r:id="rId129"/>
    <p:sldId id="623" r:id="rId130"/>
    <p:sldId id="624" r:id="rId131"/>
    <p:sldId id="625" r:id="rId132"/>
    <p:sldId id="626" r:id="rId133"/>
    <p:sldId id="684" r:id="rId134"/>
    <p:sldId id="699" r:id="rId135"/>
    <p:sldId id="686" r:id="rId136"/>
    <p:sldId id="687" r:id="rId137"/>
    <p:sldId id="688" r:id="rId138"/>
    <p:sldId id="689" r:id="rId139"/>
    <p:sldId id="690" r:id="rId140"/>
    <p:sldId id="700" r:id="rId141"/>
    <p:sldId id="701" r:id="rId142"/>
    <p:sldId id="702" r:id="rId143"/>
    <p:sldId id="703" r:id="rId144"/>
    <p:sldId id="704" r:id="rId145"/>
    <p:sldId id="705" r:id="rId146"/>
    <p:sldId id="691" r:id="rId147"/>
    <p:sldId id="707" r:id="rId1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AE0E3"/>
    <a:srgbClr val="38F769"/>
    <a:srgbClr val="0833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/>
    <p:restoredTop sz="94830"/>
  </p:normalViewPr>
  <p:slideViewPr>
    <p:cSldViewPr>
      <p:cViewPr varScale="1">
        <p:scale>
          <a:sx n="117" d="100"/>
          <a:sy n="117" d="100"/>
        </p:scale>
        <p:origin x="11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12.05.22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12.05.22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9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4D5B89-3325-D044-A9E2-707542AC534C}" type="datetime1">
              <a:rPr lang="de-DE"/>
              <a:pPr/>
              <a:t>12.05.22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33590-2229-F248-96F0-143ED4C33B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/>
              <a:t>sowie viele Tutoren</a:t>
            </a: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Iteration über die Elemente von ADTs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24967"/>
            <a:ext cx="8507413" cy="5184353"/>
          </a:xfrm>
        </p:spPr>
        <p:txBody>
          <a:bodyPr/>
          <a:lstStyle/>
          <a:p>
            <a:r>
              <a:rPr lang="de-DE" altLang="de-DE" sz="2400" dirty="0"/>
              <a:t>Wir wollen von der genauen Datenstruktur abstrahieren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pPr marL="0" indent="0">
              <a:buNone/>
            </a:pPr>
            <a:endParaRPr lang="en-GB" sz="2400" dirty="0">
              <a:solidFill>
                <a:srgbClr val="795E26"/>
              </a:solidFill>
              <a:latin typeface="Courier New" panose="02070309020205020404" pitchFamily="49" charset="0"/>
            </a:endParaRPr>
          </a:p>
          <a:p>
            <a:endParaRPr lang="en-GB" sz="1200" dirty="0"/>
          </a:p>
          <a:p>
            <a:r>
              <a:rPr lang="en-GB" sz="2400" dirty="0" err="1"/>
              <a:t>Funktion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(set)</a:t>
            </a:r>
          </a:p>
          <a:p>
            <a:pPr lvl="1"/>
            <a:r>
              <a:rPr lang="en-GB" sz="2000" dirty="0">
                <a:cs typeface="ＭＳ Ｐゴシック" charset="0"/>
              </a:rPr>
              <a:t>Iterator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erzeugen</a:t>
            </a:r>
            <a:endParaRPr lang="en-GB" sz="2000" dirty="0">
              <a:solidFill>
                <a:srgbClr val="000000"/>
              </a:solidFill>
            </a:endParaRPr>
          </a:p>
          <a:p>
            <a:pPr lvl="1"/>
            <a:r>
              <a:rPr lang="en-GB" sz="2000" dirty="0" err="1">
                <a:solidFill>
                  <a:srgbClr val="000000"/>
                </a:solidFill>
              </a:rPr>
              <a:t>Tupel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erstem</a:t>
            </a:r>
            <a:r>
              <a:rPr lang="en-GB" sz="2000" dirty="0">
                <a:solidFill>
                  <a:srgbClr val="000000"/>
                </a:solidFill>
              </a:rPr>
              <a:t> Element und </a:t>
            </a:r>
            <a:r>
              <a:rPr lang="en-GB" sz="2000" dirty="0" err="1">
                <a:solidFill>
                  <a:srgbClr val="000000"/>
                </a:solidFill>
              </a:rPr>
              <a:t>Zustand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oder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</a:rPr>
              <a:t>nothing</a:t>
            </a:r>
            <a:r>
              <a:rPr lang="en-GB" sz="2000" dirty="0">
                <a:solidFill>
                  <a:srgbClr val="000000"/>
                </a:solidFill>
              </a:rPr>
              <a:t> falls leer </a:t>
            </a:r>
          </a:p>
          <a:p>
            <a:r>
              <a:rPr lang="en-GB" sz="2400" dirty="0" err="1"/>
              <a:t>Funktion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</a:p>
          <a:p>
            <a:pPr lvl="1"/>
            <a:r>
              <a:rPr lang="en-GB" sz="2000" dirty="0" err="1">
                <a:solidFill>
                  <a:srgbClr val="000000"/>
                </a:solidFill>
              </a:rPr>
              <a:t>Tupel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mit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nächstem</a:t>
            </a:r>
            <a:r>
              <a:rPr lang="en-GB" sz="2000" dirty="0">
                <a:solidFill>
                  <a:srgbClr val="000000"/>
                </a:solidFill>
              </a:rPr>
              <a:t> Element und </a:t>
            </a:r>
            <a:r>
              <a:rPr lang="en-GB" sz="2000" dirty="0" err="1">
                <a:solidFill>
                  <a:srgbClr val="000000"/>
                </a:solidFill>
              </a:rPr>
              <a:t>Zustand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oder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</a:rPr>
              <a:t>nothing</a:t>
            </a:r>
            <a:r>
              <a:rPr lang="en-GB" sz="2000" dirty="0">
                <a:solidFill>
                  <a:srgbClr val="000000"/>
                </a:solidFill>
              </a:rPr>
              <a:t> falls </a:t>
            </a:r>
            <a:r>
              <a:rPr lang="en-GB" sz="2000" dirty="0" err="1">
                <a:solidFill>
                  <a:srgbClr val="000000"/>
                </a:solidFill>
              </a:rPr>
              <a:t>zu</a:t>
            </a:r>
            <a:r>
              <a:rPr lang="en-GB" sz="2000" dirty="0">
                <a:solidFill>
                  <a:srgbClr val="000000"/>
                </a:solidFill>
              </a:rPr>
              <a:t> Ende</a:t>
            </a:r>
            <a:endParaRPr lang="de-DE" sz="2000" dirty="0"/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" name="Textfeld 8"/>
          <p:cNvSpPr txBox="1"/>
          <p:nvPr/>
        </p:nvSpPr>
        <p:spPr>
          <a:xfrm>
            <a:off x="827584" y="1556792"/>
            <a:ext cx="7128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(set)	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(element, state)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Etwas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mit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dem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Element tun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print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(element)</a:t>
            </a:r>
          </a:p>
          <a:p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DB6D-791C-1349-AEEF-3340DDC749E7}" type="slidenum">
              <a:rPr lang="de-DE"/>
              <a:pPr/>
              <a:t>100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err="1"/>
              <a:t>Andere</a:t>
            </a:r>
            <a:r>
              <a:rPr lang="en-US" sz="2400" dirty="0"/>
              <a:t> </a:t>
            </a:r>
            <a:r>
              <a:rPr lang="en-US" sz="2400" dirty="0" err="1"/>
              <a:t>Deutung</a:t>
            </a:r>
            <a:r>
              <a:rPr lang="en-US" sz="2400" dirty="0"/>
              <a:t> von Rot-</a:t>
            </a:r>
            <a:r>
              <a:rPr lang="en-US" sz="2400" dirty="0" err="1"/>
              <a:t>schwarz</a:t>
            </a:r>
            <a:r>
              <a:rPr lang="en-US" sz="2400" dirty="0"/>
              <a:t>-</a:t>
            </a:r>
            <a:r>
              <a:rPr lang="en-US" sz="2400" dirty="0" err="1"/>
              <a:t>Mustern</a:t>
            </a:r>
            <a:r>
              <a:rPr lang="en-US" sz="2400" dirty="0"/>
              <a:t>: </a:t>
            </a:r>
          </a:p>
          <a:p>
            <a:pPr marL="609600" indent="-609600">
              <a:buFontTx/>
              <a:buNone/>
            </a:pPr>
            <a:r>
              <a:rPr lang="en-US" sz="2400" dirty="0"/>
              <a:t>B-Baum (Baum </a:t>
            </a:r>
            <a:r>
              <a:rPr lang="en-US" sz="2400" dirty="0" err="1"/>
              <a:t>mit</a:t>
            </a:r>
            <a:r>
              <a:rPr lang="en-US" sz="2400" dirty="0"/>
              <a:t> “</a:t>
            </a:r>
            <a:r>
              <a:rPr lang="en-US" sz="2400" dirty="0" err="1"/>
              <a:t>Separatoren</a:t>
            </a:r>
            <a:r>
              <a:rPr lang="en-US" sz="2400" dirty="0"/>
              <a:t>” und min 2 max 4 </a:t>
            </a:r>
            <a:r>
              <a:rPr lang="en-US" sz="2400" dirty="0" err="1"/>
              <a:t>Nachfolger</a:t>
            </a:r>
            <a:r>
              <a:rPr lang="en-US" sz="2400" dirty="0"/>
              <a:t>)</a:t>
            </a:r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1331913" y="2420888"/>
            <a:ext cx="1008062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1258888" y="3575000"/>
            <a:ext cx="11525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13   14</a:t>
            </a:r>
          </a:p>
        </p:txBody>
      </p:sp>
      <p:sp>
        <p:nvSpPr>
          <p:cNvPr id="397318" name="Oval 6"/>
          <p:cNvSpPr>
            <a:spLocks noChangeArrowheads="1"/>
          </p:cNvSpPr>
          <p:nvPr/>
        </p:nvSpPr>
        <p:spPr bwMode="auto">
          <a:xfrm>
            <a:off x="1187450" y="4871988"/>
            <a:ext cx="12954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6   7   8</a:t>
            </a: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 flipH="1">
            <a:off x="1258888" y="2854275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124075" y="2854275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1187450" y="400680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>
            <a:off x="2268538" y="400680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>
            <a:off x="1835150" y="4078238"/>
            <a:ext cx="15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>
            <a:off x="1042988" y="523235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 flipH="1">
            <a:off x="1476375" y="530378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6" name="Line 14"/>
          <p:cNvSpPr>
            <a:spLocks noChangeShapeType="1"/>
          </p:cNvSpPr>
          <p:nvPr/>
        </p:nvSpPr>
        <p:spPr bwMode="auto">
          <a:xfrm>
            <a:off x="2339975" y="52323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1979613" y="530378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>
            <a:off x="3563938" y="263837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3563938" y="38639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>
            <a:off x="3563938" y="51593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6588125" y="24208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32" name="Line 20"/>
          <p:cNvSpPr>
            <a:spLocks noChangeShapeType="1"/>
          </p:cNvSpPr>
          <p:nvPr/>
        </p:nvSpPr>
        <p:spPr bwMode="auto">
          <a:xfrm flipH="1">
            <a:off x="63722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70199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5435600" y="3430538"/>
            <a:ext cx="2881313" cy="1079500"/>
            <a:chOff x="3288" y="2251"/>
            <a:chExt cx="2042" cy="816"/>
          </a:xfrm>
        </p:grpSpPr>
        <p:sp>
          <p:nvSpPr>
            <p:cNvPr id="397335" name="Oval 23"/>
            <p:cNvSpPr>
              <a:spLocks noChangeArrowheads="1"/>
            </p:cNvSpPr>
            <p:nvPr/>
          </p:nvSpPr>
          <p:spPr bwMode="auto">
            <a:xfrm>
              <a:off x="3424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H="1">
              <a:off x="3288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3696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8" name="Oval 26"/>
            <p:cNvSpPr>
              <a:spLocks noChangeArrowheads="1"/>
            </p:cNvSpPr>
            <p:nvPr/>
          </p:nvSpPr>
          <p:spPr bwMode="auto">
            <a:xfrm>
              <a:off x="3741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 flipH="1">
              <a:off x="360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0" name="Line 28"/>
            <p:cNvSpPr>
              <a:spLocks noChangeShapeType="1"/>
            </p:cNvSpPr>
            <p:nvPr/>
          </p:nvSpPr>
          <p:spPr bwMode="auto">
            <a:xfrm>
              <a:off x="4013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1" name="Oval 29"/>
            <p:cNvSpPr>
              <a:spLocks noChangeArrowheads="1"/>
            </p:cNvSpPr>
            <p:nvPr/>
          </p:nvSpPr>
          <p:spPr bwMode="auto">
            <a:xfrm>
              <a:off x="4921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 flipH="1">
              <a:off x="4785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3" name="Line 31"/>
            <p:cNvSpPr>
              <a:spLocks noChangeShapeType="1"/>
            </p:cNvSpPr>
            <p:nvPr/>
          </p:nvSpPr>
          <p:spPr bwMode="auto">
            <a:xfrm>
              <a:off x="5193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4" name="Oval 32"/>
            <p:cNvSpPr>
              <a:spLocks noChangeArrowheads="1"/>
            </p:cNvSpPr>
            <p:nvPr/>
          </p:nvSpPr>
          <p:spPr bwMode="auto">
            <a:xfrm>
              <a:off x="4603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397345" name="Line 33"/>
            <p:cNvSpPr>
              <a:spLocks noChangeShapeType="1"/>
            </p:cNvSpPr>
            <p:nvPr/>
          </p:nvSpPr>
          <p:spPr bwMode="auto">
            <a:xfrm flipH="1">
              <a:off x="4467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6" name="Line 34"/>
            <p:cNvSpPr>
              <a:spLocks noChangeShapeType="1"/>
            </p:cNvSpPr>
            <p:nvPr/>
          </p:nvSpPr>
          <p:spPr bwMode="auto">
            <a:xfrm>
              <a:off x="487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6156325" y="4871988"/>
            <a:ext cx="1441450" cy="936625"/>
            <a:chOff x="3696" y="3158"/>
            <a:chExt cx="1180" cy="816"/>
          </a:xfrm>
        </p:grpSpPr>
        <p:sp>
          <p:nvSpPr>
            <p:cNvPr id="397347" name="Oval 35"/>
            <p:cNvSpPr>
              <a:spLocks noChangeArrowheads="1"/>
            </p:cNvSpPr>
            <p:nvPr/>
          </p:nvSpPr>
          <p:spPr bwMode="auto">
            <a:xfrm>
              <a:off x="4150" y="315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397349" name="Line 37"/>
            <p:cNvSpPr>
              <a:spLocks noChangeShapeType="1"/>
            </p:cNvSpPr>
            <p:nvPr/>
          </p:nvSpPr>
          <p:spPr bwMode="auto">
            <a:xfrm>
              <a:off x="4422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0" name="Oval 38"/>
            <p:cNvSpPr>
              <a:spLocks noChangeArrowheads="1"/>
            </p:cNvSpPr>
            <p:nvPr/>
          </p:nvSpPr>
          <p:spPr bwMode="auto">
            <a:xfrm>
              <a:off x="4467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97351" name="Line 39"/>
            <p:cNvSpPr>
              <a:spLocks noChangeShapeType="1"/>
            </p:cNvSpPr>
            <p:nvPr/>
          </p:nvSpPr>
          <p:spPr bwMode="auto">
            <a:xfrm flipH="1">
              <a:off x="4331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2" name="Line 40"/>
            <p:cNvSpPr>
              <a:spLocks noChangeShapeType="1"/>
            </p:cNvSpPr>
            <p:nvPr/>
          </p:nvSpPr>
          <p:spPr bwMode="auto">
            <a:xfrm>
              <a:off x="4739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3" name="Line 41"/>
            <p:cNvSpPr>
              <a:spLocks noChangeShapeType="1"/>
            </p:cNvSpPr>
            <p:nvPr/>
          </p:nvSpPr>
          <p:spPr bwMode="auto">
            <a:xfrm flipH="1">
              <a:off x="4014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4" name="Oval 42"/>
            <p:cNvSpPr>
              <a:spLocks noChangeArrowheads="1"/>
            </p:cNvSpPr>
            <p:nvPr/>
          </p:nvSpPr>
          <p:spPr bwMode="auto">
            <a:xfrm>
              <a:off x="3832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97355" name="Line 43"/>
            <p:cNvSpPr>
              <a:spLocks noChangeShapeType="1"/>
            </p:cNvSpPr>
            <p:nvPr/>
          </p:nvSpPr>
          <p:spPr bwMode="auto">
            <a:xfrm flipH="1">
              <a:off x="3696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6" name="Line 44"/>
            <p:cNvSpPr>
              <a:spLocks noChangeShapeType="1"/>
            </p:cNvSpPr>
            <p:nvPr/>
          </p:nvSpPr>
          <p:spPr bwMode="auto">
            <a:xfrm>
              <a:off x="4104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7357" name="Text Box 45"/>
          <p:cNvSpPr txBox="1">
            <a:spLocks noChangeArrowheads="1"/>
          </p:cNvSpPr>
          <p:nvPr/>
        </p:nvSpPr>
        <p:spPr bwMode="auto">
          <a:xfrm>
            <a:off x="6567488" y="3451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oder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2195736" y="620769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Rudolf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ayer, </a:t>
            </a:r>
            <a:r>
              <a:rPr lang="de-DE" sz="1200" dirty="0" err="1">
                <a:solidFill>
                  <a:srgbClr val="0000FF"/>
                </a:solidFill>
              </a:rPr>
              <a:t>Symmetric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binary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: Data </a:t>
            </a:r>
            <a:r>
              <a:rPr lang="de-DE" sz="1200" dirty="0" err="1">
                <a:solidFill>
                  <a:srgbClr val="0000FF"/>
                </a:solidFill>
              </a:rPr>
              <a:t>structure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maintenance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 1 (4), S. 290–306,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286533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F27D-F1D7-A94E-8F73-3C516241D720}" type="slidenum">
              <a:rPr lang="de-DE"/>
              <a:pPr/>
              <a:t>101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R-S-Baum: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5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835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835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6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3" name="Oval 47"/>
          <p:cNvSpPr>
            <a:spLocks noChangeArrowheads="1"/>
          </p:cNvSpPr>
          <p:nvPr/>
        </p:nvSpPr>
        <p:spPr bwMode="auto">
          <a:xfrm rot="-2000443">
            <a:off x="2114550" y="2174875"/>
            <a:ext cx="29765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8384" name="Oval 48"/>
          <p:cNvSpPr>
            <a:spLocks noChangeArrowheads="1"/>
          </p:cNvSpPr>
          <p:nvPr/>
        </p:nvSpPr>
        <p:spPr bwMode="auto">
          <a:xfrm>
            <a:off x="4787900" y="2924175"/>
            <a:ext cx="2736850" cy="230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1BA86CAE-31D5-4147-826B-9C711E33D7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83" grpId="0" animBg="1"/>
      <p:bldP spid="39838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102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B-Baum: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2051050" y="2349500"/>
            <a:ext cx="1728788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348038" y="2420938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141663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8" y="3573463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3644900"/>
            <a:ext cx="287338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3663" y="3644900"/>
            <a:ext cx="71437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5" y="3573463"/>
            <a:ext cx="576263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Rechteck 4">
            <a:extLst>
              <a:ext uri="{FF2B5EF4-FFF2-40B4-BE49-F238E27FC236}">
                <a16:creationId xmlns:a16="http://schemas.microsoft.com/office/drawing/2014/main" id="{74961AF5-89B3-DC4F-AAB4-E4B786906C9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3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103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B-Baum: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357187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357118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1898650" y="2349500"/>
            <a:ext cx="1881188" cy="1222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563938" y="2420938"/>
            <a:ext cx="576262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49" y="4076700"/>
            <a:ext cx="495300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898651" y="4076700"/>
            <a:ext cx="369888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2" y="4076014"/>
            <a:ext cx="441325" cy="12976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52826" y="4076014"/>
            <a:ext cx="371474" cy="12976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623322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7" y="4056709"/>
            <a:ext cx="865187" cy="13169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4128146"/>
            <a:ext cx="358776" cy="12455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5248" y="4128146"/>
            <a:ext cx="69852" cy="12455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3" y="4056709"/>
            <a:ext cx="576265" cy="13169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584324" cy="1273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Rechteck 4">
            <a:extLst>
              <a:ext uri="{FF2B5EF4-FFF2-40B4-BE49-F238E27FC236}">
                <a16:creationId xmlns:a16="http://schemas.microsoft.com/office/drawing/2014/main" id="{13EB9FC1-6ABF-EB4F-9918-87A03662676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52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1EA-A7B1-7C4F-8EED-6680B918EA5F}" type="slidenum">
              <a:rPr lang="de-DE"/>
              <a:pPr/>
              <a:t>104</a:t>
            </a:fld>
            <a:endParaRPr lang="de-DE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Behauptung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eines</a:t>
            </a:r>
            <a:r>
              <a:rPr lang="en-US" sz="2800" dirty="0"/>
              <a:t> 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in </a:t>
            </a:r>
            <a:r>
              <a:rPr lang="en-US" sz="2800" dirty="0" err="1">
                <a:solidFill>
                  <a:schemeClr val="hlink"/>
                </a:solidFill>
              </a:rPr>
              <a:t>Θ</a:t>
            </a:r>
            <a:r>
              <a:rPr lang="en-US" sz="2800" dirty="0">
                <a:solidFill>
                  <a:schemeClr val="hlink"/>
                </a:solidFill>
              </a:rPr>
              <a:t>(log n)</a:t>
            </a:r>
            <a:r>
              <a:rPr lang="en-US" sz="2800" dirty="0"/>
              <a:t>. Also: Der Rot-Schwarz-Baum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ausgeglichen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zeigen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log(n+1)≤t≤2log(n+1)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: </a:t>
            </a:r>
            <a:r>
              <a:rPr lang="en-US" sz="2400" dirty="0" err="1"/>
              <a:t>Schwarztiefe</a:t>
            </a:r>
            <a:r>
              <a:rPr lang="en-US" sz="2400" dirty="0"/>
              <a:t> der </a:t>
            </a:r>
            <a:r>
              <a:rPr lang="en-US" sz="2400" dirty="0" err="1"/>
              <a:t>Listenknoten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: B-Baum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 hat </a:t>
            </a:r>
            <a:r>
              <a:rPr lang="en-US" sz="2400" dirty="0" err="1"/>
              <a:t>Tiefe</a:t>
            </a:r>
            <a:r>
              <a:rPr lang="en-US" sz="2400" dirty="0"/>
              <a:t> </a:t>
            </a:r>
            <a:r>
              <a:rPr lang="en-US" sz="2400" dirty="0" err="1"/>
              <a:t>exakt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 err="1"/>
              <a:t>überall</a:t>
            </a:r>
            <a:r>
              <a:rPr lang="en-US" sz="2400" dirty="0"/>
              <a:t> und </a:t>
            </a:r>
            <a:r>
              <a:rPr lang="en-US" sz="2400" dirty="0" err="1">
                <a:solidFill>
                  <a:schemeClr val="hlink"/>
                </a:solidFill>
              </a:rPr>
              <a:t>d≤log</a:t>
            </a:r>
            <a:r>
              <a:rPr lang="en-US" sz="2400" dirty="0">
                <a:solidFill>
                  <a:schemeClr val="hlink"/>
                </a:solidFill>
              </a:rPr>
              <a:t>(n+1)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Aufgrund</a:t>
            </a:r>
            <a:r>
              <a:rPr lang="en-US" sz="2400" dirty="0"/>
              <a:t> der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Eigenschaft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Kinder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eines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roten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Knotens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/>
              <a:t>schwarz</a:t>
            </a:r>
            <a:r>
              <a:rPr lang="en-US" sz="2400" dirty="0"/>
              <a:t>) gilt: </a:t>
            </a:r>
            <a:r>
              <a:rPr lang="en-US" sz="2400" dirty="0">
                <a:solidFill>
                  <a:schemeClr val="hlink"/>
                </a:solidFill>
              </a:rPr>
              <a:t>t≤2d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Außerdem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hlink"/>
                </a:solidFill>
              </a:rPr>
              <a:t>t≥log</a:t>
            </a:r>
            <a:r>
              <a:rPr lang="en-US" sz="2400" dirty="0">
                <a:solidFill>
                  <a:schemeClr val="hlink"/>
                </a:solidFill>
              </a:rPr>
              <a:t>(n+1)</a:t>
            </a:r>
            <a:r>
              <a:rPr lang="en-US" sz="2400" dirty="0"/>
              <a:t>, da </a:t>
            </a:r>
            <a:r>
              <a:rPr lang="en-US" sz="2400" dirty="0" err="1"/>
              <a:t>ein</a:t>
            </a:r>
            <a:r>
              <a:rPr lang="en-US" sz="2400" dirty="0"/>
              <a:t> Rot-Schwarz-Baum </a:t>
            </a:r>
            <a:br>
              <a:rPr lang="en-US" sz="2400" dirty="0"/>
            </a:b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Binärbaum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und rote “</a:t>
            </a:r>
            <a:r>
              <a:rPr lang="en-US" sz="2400" dirty="0" err="1"/>
              <a:t>dazwischen</a:t>
            </a:r>
            <a:r>
              <a:rPr lang="en-US" sz="2400"/>
              <a:t>” </a:t>
            </a:r>
            <a:r>
              <a:rPr lang="en-US" sz="2400" dirty="0" err="1"/>
              <a:t>sind</a:t>
            </a:r>
            <a:r>
              <a:rPr lang="en-US" sz="2800" dirty="0"/>
              <a:t>.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A71EC842-B67F-E748-A544-057E45D6C86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0F8F-C708-B543-BEDD-6EF95BFAC8BA}" type="slidenum">
              <a:rPr lang="de-DE"/>
              <a:pPr/>
              <a:t>105</a:t>
            </a:fld>
            <a:endParaRPr lang="de-DE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search(k, T):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Füge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endParaRPr lang="en-US" sz="2800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1116013" y="50847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23528" y="3789040"/>
            <a:ext cx="4608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Fall 1: Baum leer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nur</a:t>
            </a:r>
            <a:r>
              <a:rPr lang="en-US" sz="2400" dirty="0"/>
              <a:t> </a:t>
            </a:r>
            <a:r>
              <a:rPr lang="en-US" sz="2400" dirty="0" err="1"/>
              <a:t>Markerelement</a:t>
            </a:r>
            <a:r>
              <a:rPr lang="en-US" sz="2400" dirty="0"/>
              <a:t> </a:t>
            </a:r>
            <a:r>
              <a:rPr lang="en-US" sz="2400" dirty="0">
                <a:latin typeface="cmsy10" charset="0"/>
              </a:rPr>
              <a:t>∞ </a:t>
            </a:r>
            <a:r>
              <a:rPr lang="en-US" sz="2400" dirty="0" err="1"/>
              <a:t>enthalten</a:t>
            </a:r>
            <a:r>
              <a:rPr lang="en-US" sz="2400" dirty="0"/>
              <a:t>)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5003800" y="3789040"/>
            <a:ext cx="321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Fall 2: Baum nicht leer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2627313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346450" y="55165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2987675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H="1">
            <a:off x="2771775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>
            <a:off x="3275013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>
            <a:off x="1979613" y="53006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364163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5148263" y="50847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6084888" y="5445125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6948488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7667625" y="56610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42" name="Oval 18"/>
          <p:cNvSpPr>
            <a:spLocks noChangeArrowheads="1"/>
          </p:cNvSpPr>
          <p:nvPr/>
        </p:nvSpPr>
        <p:spPr bwMode="auto">
          <a:xfrm>
            <a:off x="7308850" y="50133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 flipH="1">
            <a:off x="7092950" y="53721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7596188" y="53721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>
            <a:off x="7092950" y="47974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D5F17C69-639F-8B4E-BB24-890F2BCEE9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73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e'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roten</a:t>
            </a:r>
            <a:r>
              <a:rPr lang="en-US" dirty="0"/>
              <a:t> </a:t>
            </a:r>
            <a:r>
              <a:rPr lang="en-US" dirty="0" err="1"/>
              <a:t>Vorgänger</a:t>
            </a:r>
            <a:r>
              <a:rPr lang="en-US" dirty="0"/>
              <a:t> </a:t>
            </a:r>
            <a:r>
              <a:rPr lang="en-US" dirty="0" err="1"/>
              <a:t>haben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29BE0F8F-C708-B543-BEDD-6EF95BFAC8BA}" type="slidenum">
              <a:rPr lang="de-DE" smtClean="0"/>
              <a:pPr/>
              <a:t>106</a:t>
            </a:fld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131369" y="458075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915469" y="4004494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852094" y="4364856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715694" y="458075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434831" y="458075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076056" y="3933056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4860156" y="4291831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363394" y="4291831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860156" y="3717156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626544" y="3644131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2410644" y="3428231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571677" y="3358257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355777" y="3142357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622F56E8-CE79-6540-9287-0D5CAC148AB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938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4AB2-34E8-2A47-BC26-5E66DA1EE4F0}" type="slidenum">
              <a:rPr lang="de-DE"/>
              <a:pPr/>
              <a:t>107</a:t>
            </a:fld>
            <a:endParaRPr lang="de-DE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Füge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bewahrt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alles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bis</a:t>
            </a:r>
            <a:r>
              <a:rPr lang="en-US" sz="2800" dirty="0">
                <a:solidFill>
                  <a:srgbClr val="FF0000"/>
                </a:solidFill>
              </a:rPr>
              <a:t> auf </a:t>
            </a:r>
            <a:r>
              <a:rPr lang="en-US" sz="2800" dirty="0" err="1">
                <a:solidFill>
                  <a:srgbClr val="FF0000"/>
                </a:solidFill>
              </a:rPr>
              <a:t>evtl</a:t>
            </a:r>
            <a:r>
              <a:rPr lang="en-US" sz="2800" dirty="0">
                <a:solidFill>
                  <a:srgbClr val="FF0000"/>
                </a:solidFill>
              </a:rPr>
              <a:t>. interne </a:t>
            </a:r>
            <a:r>
              <a:rPr lang="en-US" sz="2800" dirty="0" err="1">
                <a:solidFill>
                  <a:srgbClr val="FF0000"/>
                </a:solidFill>
              </a:rPr>
              <a:t>Eigenschaft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/>
              <a:t>Interne </a:t>
            </a:r>
            <a:r>
              <a:rPr lang="en-US" sz="2800" dirty="0" err="1"/>
              <a:t>Eigenschaft</a:t>
            </a:r>
            <a:r>
              <a:rPr lang="en-US" sz="2800" dirty="0"/>
              <a:t> </a:t>
            </a:r>
            <a:r>
              <a:rPr lang="en-US" sz="2800" dirty="0" err="1"/>
              <a:t>verletzt</a:t>
            </a:r>
            <a:r>
              <a:rPr lang="en-US" sz="2800" dirty="0"/>
              <a:t> (Fall 2 </a:t>
            </a:r>
            <a:r>
              <a:rPr lang="en-US" sz="2800" dirty="0" err="1"/>
              <a:t>vorher</a:t>
            </a:r>
            <a:r>
              <a:rPr lang="en-US" sz="2800" dirty="0"/>
              <a:t>): 2 </a:t>
            </a:r>
            <a:r>
              <a:rPr lang="en-US" sz="2800" dirty="0" err="1"/>
              <a:t>Fälle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schwarzen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Restrukturierung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beendet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Reparatur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roten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setzt</a:t>
            </a:r>
            <a:r>
              <a:rPr lang="en-US" sz="2400" dirty="0"/>
              <a:t> </a:t>
            </a:r>
            <a:r>
              <a:rPr lang="en-US" sz="2400" dirty="0" err="1"/>
              <a:t>Reparatur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oben</a:t>
            </a:r>
            <a:r>
              <a:rPr lang="en-US" sz="2400" dirty="0"/>
              <a:t> fort,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keine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Restrukturierung</a:t>
            </a:r>
            <a:r>
              <a:rPr lang="en-US" sz="2400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AA7FE031-BDD6-C24F-8C0F-49315DD937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4301"/>
      </p:ext>
    </p:extLst>
  </p:cSld>
  <p:clrMapOvr>
    <a:masterClrMapping/>
  </p:clrMapOvr>
  <p:transition spd="slow">
    <p:push dir="u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FF7490D-7BF0-734D-BE27-F4391B94A32C}" type="slidenum">
              <a:rPr lang="de-DE"/>
              <a:pPr/>
              <a:t>108</a:t>
            </a:fld>
            <a:endParaRPr lang="de-DE" dirty="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</p:txBody>
      </p:sp>
      <p:grpSp>
        <p:nvGrpSpPr>
          <p:cNvPr id="412725" name="Group 53"/>
          <p:cNvGrpSpPr>
            <a:grpSpLocks/>
          </p:cNvGrpSpPr>
          <p:nvPr/>
        </p:nvGrpSpPr>
        <p:grpSpPr bwMode="auto">
          <a:xfrm>
            <a:off x="1042988" y="2276872"/>
            <a:ext cx="2303462" cy="1800225"/>
            <a:chOff x="657" y="1570"/>
            <a:chExt cx="1451" cy="1134"/>
          </a:xfrm>
        </p:grpSpPr>
        <p:sp>
          <p:nvSpPr>
            <p:cNvPr id="412676" name="Oval 4"/>
            <p:cNvSpPr>
              <a:spLocks noChangeArrowheads="1"/>
            </p:cNvSpPr>
            <p:nvPr/>
          </p:nvSpPr>
          <p:spPr bwMode="auto">
            <a:xfrm>
              <a:off x="1519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77" name="Line 5"/>
            <p:cNvSpPr>
              <a:spLocks noChangeShapeType="1"/>
            </p:cNvSpPr>
            <p:nvPr/>
          </p:nvSpPr>
          <p:spPr bwMode="auto">
            <a:xfrm flipH="1">
              <a:off x="1383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8" name="Line 6"/>
            <p:cNvSpPr>
              <a:spLocks noChangeShapeType="1"/>
            </p:cNvSpPr>
            <p:nvPr/>
          </p:nvSpPr>
          <p:spPr bwMode="auto">
            <a:xfrm>
              <a:off x="1746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auto">
            <a:xfrm>
              <a:off x="1156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 flipH="1">
              <a:off x="1020" y="2160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1383" y="2160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2" name="Oval 10"/>
            <p:cNvSpPr>
              <a:spLocks noChangeArrowheads="1"/>
            </p:cNvSpPr>
            <p:nvPr/>
          </p:nvSpPr>
          <p:spPr bwMode="auto">
            <a:xfrm>
              <a:off x="79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 flipH="1">
              <a:off x="65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>
              <a:off x="102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5" name="Oval 13"/>
            <p:cNvSpPr>
              <a:spLocks noChangeArrowheads="1"/>
            </p:cNvSpPr>
            <p:nvPr/>
          </p:nvSpPr>
          <p:spPr bwMode="auto">
            <a:xfrm>
              <a:off x="1836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w</a:t>
              </a:r>
            </a:p>
          </p:txBody>
        </p:sp>
      </p:grpSp>
      <p:grpSp>
        <p:nvGrpSpPr>
          <p:cNvPr id="412726" name="Group 54"/>
          <p:cNvGrpSpPr>
            <a:grpSpLocks/>
          </p:cNvGrpSpPr>
          <p:nvPr/>
        </p:nvGrpSpPr>
        <p:grpSpPr bwMode="auto">
          <a:xfrm>
            <a:off x="5435600" y="2276872"/>
            <a:ext cx="1727200" cy="1800225"/>
            <a:chOff x="3424" y="1570"/>
            <a:chExt cx="1088" cy="1134"/>
          </a:xfrm>
        </p:grpSpPr>
        <p:sp>
          <p:nvSpPr>
            <p:cNvPr id="412686" name="Oval 14"/>
            <p:cNvSpPr>
              <a:spLocks noChangeArrowheads="1"/>
            </p:cNvSpPr>
            <p:nvPr/>
          </p:nvSpPr>
          <p:spPr bwMode="auto">
            <a:xfrm>
              <a:off x="3923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87" name="Line 15"/>
            <p:cNvSpPr>
              <a:spLocks noChangeShapeType="1"/>
            </p:cNvSpPr>
            <p:nvPr/>
          </p:nvSpPr>
          <p:spPr bwMode="auto">
            <a:xfrm flipH="1">
              <a:off x="3787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4150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9" name="Oval 17"/>
            <p:cNvSpPr>
              <a:spLocks noChangeArrowheads="1"/>
            </p:cNvSpPr>
            <p:nvPr/>
          </p:nvSpPr>
          <p:spPr bwMode="auto">
            <a:xfrm>
              <a:off x="3560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 flipH="1">
              <a:off x="3424" y="2160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3787" y="2160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2" name="Oval 20"/>
            <p:cNvSpPr>
              <a:spLocks noChangeArrowheads="1"/>
            </p:cNvSpPr>
            <p:nvPr/>
          </p:nvSpPr>
          <p:spPr bwMode="auto">
            <a:xfrm>
              <a:off x="392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93" name="Line 21"/>
            <p:cNvSpPr>
              <a:spLocks noChangeShapeType="1"/>
            </p:cNvSpPr>
            <p:nvPr/>
          </p:nvSpPr>
          <p:spPr bwMode="auto">
            <a:xfrm flipH="1">
              <a:off x="378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4" name="Line 22"/>
            <p:cNvSpPr>
              <a:spLocks noChangeShapeType="1"/>
            </p:cNvSpPr>
            <p:nvPr/>
          </p:nvSpPr>
          <p:spPr bwMode="auto">
            <a:xfrm>
              <a:off x="415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5" name="Oval 23"/>
            <p:cNvSpPr>
              <a:spLocks noChangeArrowheads="1"/>
            </p:cNvSpPr>
            <p:nvPr/>
          </p:nvSpPr>
          <p:spPr bwMode="auto">
            <a:xfrm>
              <a:off x="4240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8" name="Group 56"/>
          <p:cNvGrpSpPr>
            <a:grpSpLocks/>
          </p:cNvGrpSpPr>
          <p:nvPr/>
        </p:nvGrpSpPr>
        <p:grpSpPr bwMode="auto">
          <a:xfrm>
            <a:off x="5364163" y="4437460"/>
            <a:ext cx="2378075" cy="1800225"/>
            <a:chOff x="3379" y="2931"/>
            <a:chExt cx="1498" cy="1134"/>
          </a:xfrm>
        </p:grpSpPr>
        <p:sp>
          <p:nvSpPr>
            <p:cNvPr id="412706" name="Oval 34"/>
            <p:cNvSpPr>
              <a:spLocks noChangeArrowheads="1"/>
            </p:cNvSpPr>
            <p:nvPr/>
          </p:nvSpPr>
          <p:spPr bwMode="auto">
            <a:xfrm>
              <a:off x="3742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707" name="Line 35"/>
            <p:cNvSpPr>
              <a:spLocks noChangeShapeType="1"/>
            </p:cNvSpPr>
            <p:nvPr/>
          </p:nvSpPr>
          <p:spPr bwMode="auto">
            <a:xfrm flipH="1">
              <a:off x="3606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8" name="Line 36"/>
            <p:cNvSpPr>
              <a:spLocks noChangeShapeType="1"/>
            </p:cNvSpPr>
            <p:nvPr/>
          </p:nvSpPr>
          <p:spPr bwMode="auto">
            <a:xfrm>
              <a:off x="3969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9" name="Oval 37"/>
            <p:cNvSpPr>
              <a:spLocks noChangeArrowheads="1"/>
            </p:cNvSpPr>
            <p:nvPr/>
          </p:nvSpPr>
          <p:spPr bwMode="auto">
            <a:xfrm>
              <a:off x="4105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0" name="Line 38"/>
            <p:cNvSpPr>
              <a:spLocks noChangeShapeType="1"/>
            </p:cNvSpPr>
            <p:nvPr/>
          </p:nvSpPr>
          <p:spPr bwMode="auto">
            <a:xfrm flipH="1">
              <a:off x="3969" y="3521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1" name="Line 39"/>
            <p:cNvSpPr>
              <a:spLocks noChangeShapeType="1"/>
            </p:cNvSpPr>
            <p:nvPr/>
          </p:nvSpPr>
          <p:spPr bwMode="auto">
            <a:xfrm>
              <a:off x="4332" y="3521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2" name="Oval 40"/>
            <p:cNvSpPr>
              <a:spLocks noChangeArrowheads="1"/>
            </p:cNvSpPr>
            <p:nvPr/>
          </p:nvSpPr>
          <p:spPr bwMode="auto">
            <a:xfrm>
              <a:off x="4468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13" name="Line 41"/>
            <p:cNvSpPr>
              <a:spLocks noChangeShapeType="1"/>
            </p:cNvSpPr>
            <p:nvPr/>
          </p:nvSpPr>
          <p:spPr bwMode="auto">
            <a:xfrm flipH="1">
              <a:off x="4332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4" name="Line 42"/>
            <p:cNvSpPr>
              <a:spLocks noChangeShapeType="1"/>
            </p:cNvSpPr>
            <p:nvPr/>
          </p:nvSpPr>
          <p:spPr bwMode="auto">
            <a:xfrm>
              <a:off x="4695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5" name="Oval 43"/>
            <p:cNvSpPr>
              <a:spLocks noChangeArrowheads="1"/>
            </p:cNvSpPr>
            <p:nvPr/>
          </p:nvSpPr>
          <p:spPr bwMode="auto">
            <a:xfrm>
              <a:off x="3379" y="331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1763713" y="4437460"/>
            <a:ext cx="1800225" cy="1800225"/>
            <a:chOff x="1111" y="2931"/>
            <a:chExt cx="1134" cy="1134"/>
          </a:xfrm>
        </p:grpSpPr>
        <p:sp>
          <p:nvSpPr>
            <p:cNvPr id="412696" name="Oval 24"/>
            <p:cNvSpPr>
              <a:spLocks noChangeArrowheads="1"/>
            </p:cNvSpPr>
            <p:nvPr/>
          </p:nvSpPr>
          <p:spPr bwMode="auto">
            <a:xfrm>
              <a:off x="1474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97" name="Line 25"/>
            <p:cNvSpPr>
              <a:spLocks noChangeShapeType="1"/>
            </p:cNvSpPr>
            <p:nvPr/>
          </p:nvSpPr>
          <p:spPr bwMode="auto">
            <a:xfrm flipH="1">
              <a:off x="1338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8" name="Line 26"/>
            <p:cNvSpPr>
              <a:spLocks noChangeShapeType="1"/>
            </p:cNvSpPr>
            <p:nvPr/>
          </p:nvSpPr>
          <p:spPr bwMode="auto">
            <a:xfrm>
              <a:off x="1701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5" name="Oval 33"/>
            <p:cNvSpPr>
              <a:spLocks noChangeArrowheads="1"/>
            </p:cNvSpPr>
            <p:nvPr/>
          </p:nvSpPr>
          <p:spPr bwMode="auto">
            <a:xfrm>
              <a:off x="1111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836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8" name="Line 46"/>
            <p:cNvSpPr>
              <a:spLocks noChangeShapeType="1"/>
            </p:cNvSpPr>
            <p:nvPr/>
          </p:nvSpPr>
          <p:spPr bwMode="auto">
            <a:xfrm flipH="1">
              <a:off x="1700" y="3521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9" name="Line 47"/>
            <p:cNvSpPr>
              <a:spLocks noChangeShapeType="1"/>
            </p:cNvSpPr>
            <p:nvPr/>
          </p:nvSpPr>
          <p:spPr bwMode="auto">
            <a:xfrm>
              <a:off x="2063" y="3521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473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21" name="Line 49"/>
            <p:cNvSpPr>
              <a:spLocks noChangeShapeType="1"/>
            </p:cNvSpPr>
            <p:nvPr/>
          </p:nvSpPr>
          <p:spPr bwMode="auto">
            <a:xfrm flipH="1">
              <a:off x="1337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2" name="Line 50"/>
            <p:cNvSpPr>
              <a:spLocks noChangeShapeType="1"/>
            </p:cNvSpPr>
            <p:nvPr/>
          </p:nvSpPr>
          <p:spPr bwMode="auto">
            <a:xfrm>
              <a:off x="1700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724" name="Text Box 52"/>
          <p:cNvSpPr txBox="1">
            <a:spLocks noChangeArrowheads="1"/>
          </p:cNvSpPr>
          <p:nvPr/>
        </p:nvSpPr>
        <p:spPr bwMode="auto">
          <a:xfrm>
            <a:off x="2987824" y="3717553"/>
            <a:ext cx="2736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Alternativen</a:t>
            </a:r>
            <a:br>
              <a:rPr lang="en-US" sz="2400" dirty="0"/>
            </a:br>
            <a:r>
              <a:rPr lang="en-US" sz="2400" dirty="0" err="1"/>
              <a:t>für</a:t>
            </a:r>
            <a:r>
              <a:rPr lang="en-US" sz="2400" dirty="0"/>
              <a:t> Fall 1</a:t>
            </a:r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7E071AB7-B2B3-5648-8693-3CD5CA4747C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05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109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6AAA191B-BF01-844C-9BEB-AA811E7F0E2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Kurzschreibweise für die </a:t>
            </a:r>
            <a:r>
              <a:rPr lang="de-DE" dirty="0" err="1"/>
              <a:t>Iteratoranwendung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99BC5-B847-4008-F0E6-15202465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Kurzschreibweise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… wird zu</a:t>
            </a:r>
            <a:endParaRPr lang="en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ECDF5871-BB40-9547-699E-996408D7C4BF}"/>
              </a:ext>
            </a:extLst>
          </p:cNvPr>
          <p:cNvSpPr txBox="1"/>
          <p:nvPr/>
        </p:nvSpPr>
        <p:spPr>
          <a:xfrm>
            <a:off x="1403648" y="3698002"/>
            <a:ext cx="5904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(set)	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(element, state)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print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(element)</a:t>
            </a:r>
          </a:p>
          <a:p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element_state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Textfeld 8">
            <a:extLst>
              <a:ext uri="{FF2B5EF4-FFF2-40B4-BE49-F238E27FC236}">
                <a16:creationId xmlns:a16="http://schemas.microsoft.com/office/drawing/2014/main" id="{121E1864-64BA-3DC1-FD8E-B85B93F00233}"/>
              </a:ext>
            </a:extLst>
          </p:cNvPr>
          <p:cNvSpPr txBox="1"/>
          <p:nvPr/>
        </p:nvSpPr>
        <p:spPr>
          <a:xfrm>
            <a:off x="827584" y="200161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element in set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print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(element)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533E9ED3-A39C-141F-624D-743314FAF7C0}"/>
              </a:ext>
            </a:extLst>
          </p:cNvPr>
          <p:cNvSpPr txBox="1"/>
          <p:nvPr/>
        </p:nvSpPr>
        <p:spPr>
          <a:xfrm>
            <a:off x="4758831" y="197699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element ∈ set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print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(element)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883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110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C8F84A08-3AE4-E446-A0A8-62E2FB95A9F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7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111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DFBF2F0D-EEC6-7643-9A4E-7B1BBA40F39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0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FB98-81BC-AA43-A403-610534745234}" type="slidenum">
              <a:rPr lang="de-DE"/>
              <a:pPr/>
              <a:t>112</a:t>
            </a:fld>
            <a:endParaRPr lang="de-DE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4" name="Oval 20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6" name="AutoShape 22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67" name="AutoShape 2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9" name="Oval 2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1" name="Line 2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2" name="AutoShape 2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73" name="AutoShape 2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74" name="Line 3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8" name="Oval 34"/>
          <p:cNvSpPr>
            <a:spLocks noChangeArrowheads="1"/>
          </p:cNvSpPr>
          <p:nvPr/>
        </p:nvSpPr>
        <p:spPr bwMode="auto">
          <a:xfrm>
            <a:off x="205105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 flipH="1">
            <a:off x="1835150" y="36449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0" name="Line 36"/>
          <p:cNvSpPr>
            <a:spLocks noChangeShapeType="1"/>
          </p:cNvSpPr>
          <p:nvPr/>
        </p:nvSpPr>
        <p:spPr bwMode="auto">
          <a:xfrm>
            <a:off x="24114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1" name="Oval 37"/>
          <p:cNvSpPr>
            <a:spLocks noChangeArrowheads="1"/>
          </p:cNvSpPr>
          <p:nvPr/>
        </p:nvSpPr>
        <p:spPr bwMode="auto">
          <a:xfrm>
            <a:off x="1474788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1258888" y="42211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>
            <a:off x="1835150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4" name="Oval 40"/>
          <p:cNvSpPr>
            <a:spLocks noChangeArrowheads="1"/>
          </p:cNvSpPr>
          <p:nvPr/>
        </p:nvSpPr>
        <p:spPr bwMode="auto">
          <a:xfrm>
            <a:off x="2051050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1835150" y="47958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>
            <a:off x="2411413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8" name="AutoShape 44"/>
          <p:cNvSpPr>
            <a:spLocks noChangeArrowheads="1"/>
          </p:cNvSpPr>
          <p:nvPr/>
        </p:nvSpPr>
        <p:spPr bwMode="auto">
          <a:xfrm>
            <a:off x="9715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89" name="AutoShape 45"/>
          <p:cNvSpPr>
            <a:spLocks noChangeArrowheads="1"/>
          </p:cNvSpPr>
          <p:nvPr/>
        </p:nvSpPr>
        <p:spPr bwMode="auto">
          <a:xfrm>
            <a:off x="15478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90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91" name="AutoShape 47"/>
          <p:cNvSpPr>
            <a:spLocks noChangeArrowheads="1"/>
          </p:cNvSpPr>
          <p:nvPr/>
        </p:nvSpPr>
        <p:spPr bwMode="auto">
          <a:xfrm>
            <a:off x="2627313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2411413" y="306863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771800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E989D253-CD22-B240-9754-47FE75AE3D6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12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6C28-EA28-7C44-8CE7-A8ADFC67C714}" type="slidenum">
              <a:rPr lang="de-DE"/>
              <a:pPr/>
              <a:t>113</a:t>
            </a:fld>
            <a:endParaRPr lang="de-DE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k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hat </a:t>
            </a:r>
            <a:r>
              <a:rPr lang="en-US" sz="2800" dirty="0" err="1"/>
              <a:t>schwarzen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w</a:t>
            </a:r>
            <a:endParaRPr lang="en-US" sz="28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3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5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7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0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784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785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6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2" name="Oval 34"/>
          <p:cNvSpPr>
            <a:spLocks noChangeArrowheads="1"/>
          </p:cNvSpPr>
          <p:nvPr/>
        </p:nvSpPr>
        <p:spPr bwMode="auto">
          <a:xfrm>
            <a:off x="176530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6803" name="Line 35"/>
          <p:cNvSpPr>
            <a:spLocks noChangeShapeType="1"/>
          </p:cNvSpPr>
          <p:nvPr/>
        </p:nvSpPr>
        <p:spPr bwMode="auto">
          <a:xfrm flipH="1">
            <a:off x="13319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2125663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6" name="Oval 38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807" name="Line 39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8" name="Line 40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9" name="Oval 41"/>
          <p:cNvSpPr>
            <a:spLocks noChangeArrowheads="1"/>
          </p:cNvSpPr>
          <p:nvPr/>
        </p:nvSpPr>
        <p:spPr bwMode="auto">
          <a:xfrm>
            <a:off x="1763713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6810" name="Line 42"/>
          <p:cNvSpPr>
            <a:spLocks noChangeShapeType="1"/>
          </p:cNvSpPr>
          <p:nvPr/>
        </p:nvSpPr>
        <p:spPr bwMode="auto">
          <a:xfrm flipH="1">
            <a:off x="1547813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1" name="Line 43"/>
          <p:cNvSpPr>
            <a:spLocks noChangeShapeType="1"/>
          </p:cNvSpPr>
          <p:nvPr/>
        </p:nvSpPr>
        <p:spPr bwMode="auto">
          <a:xfrm>
            <a:off x="2124075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2" name="AutoShape 44"/>
          <p:cNvSpPr>
            <a:spLocks noChangeArrowheads="1"/>
          </p:cNvSpPr>
          <p:nvPr/>
        </p:nvSpPr>
        <p:spPr bwMode="auto">
          <a:xfrm>
            <a:off x="1044575" y="39338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813" name="AutoShape 45"/>
          <p:cNvSpPr>
            <a:spLocks noChangeArrowheads="1"/>
          </p:cNvSpPr>
          <p:nvPr/>
        </p:nvSpPr>
        <p:spPr bwMode="auto">
          <a:xfrm>
            <a:off x="12604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814" name="AutoShape 46"/>
          <p:cNvSpPr>
            <a:spLocks noChangeArrowheads="1"/>
          </p:cNvSpPr>
          <p:nvPr/>
        </p:nvSpPr>
        <p:spPr bwMode="auto">
          <a:xfrm>
            <a:off x="21240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815" name="AutoShape 47"/>
          <p:cNvSpPr>
            <a:spLocks noChangeArrowheads="1"/>
          </p:cNvSpPr>
          <p:nvPr/>
        </p:nvSpPr>
        <p:spPr bwMode="auto">
          <a:xfrm>
            <a:off x="2700338" y="45085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817" name="Line 49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187624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A780F178-129A-8E4A-9B08-A002F3FE4D0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51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EDC4-FA3A-AC4E-9F4A-8DFD9A70B9AB}" type="slidenum">
              <a:rPr lang="de-DE"/>
              <a:pPr/>
              <a:t>114</a:t>
            </a:fld>
            <a:endParaRPr lang="de-DE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1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7802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6" name="Oval 34"/>
          <p:cNvSpPr>
            <a:spLocks noChangeArrowheads="1"/>
          </p:cNvSpPr>
          <p:nvPr/>
        </p:nvSpPr>
        <p:spPr bwMode="auto">
          <a:xfrm>
            <a:off x="1763713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 flipH="1">
            <a:off x="1547813" y="3644900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>
            <a:off x="2124075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9" name="Oval 37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2" name="Oval 40"/>
          <p:cNvSpPr>
            <a:spLocks noChangeArrowheads="1"/>
          </p:cNvSpPr>
          <p:nvPr/>
        </p:nvSpPr>
        <p:spPr bwMode="auto">
          <a:xfrm>
            <a:off x="2916238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2700338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>
            <a:off x="3276600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6" name="AutoShape 44"/>
          <p:cNvSpPr>
            <a:spLocks noChangeArrowheads="1"/>
          </p:cNvSpPr>
          <p:nvPr/>
        </p:nvSpPr>
        <p:spPr bwMode="auto">
          <a:xfrm>
            <a:off x="1258888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37" name="AutoShape 45"/>
          <p:cNvSpPr>
            <a:spLocks noChangeArrowheads="1"/>
          </p:cNvSpPr>
          <p:nvPr/>
        </p:nvSpPr>
        <p:spPr bwMode="auto">
          <a:xfrm>
            <a:off x="18351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38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39" name="AutoShape 47"/>
          <p:cNvSpPr>
            <a:spLocks noChangeArrowheads="1"/>
          </p:cNvSpPr>
          <p:nvPr/>
        </p:nvSpPr>
        <p:spPr bwMode="auto">
          <a:xfrm>
            <a:off x="3276600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403648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F597EE01-EFBD-D44D-B498-F7E997223B3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1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9F7-E2C6-7346-B137-8231C9BA3582}" type="slidenum">
              <a:rPr lang="de-DE"/>
              <a:pPr/>
              <a:t>115</a:t>
            </a:fld>
            <a:endParaRPr lang="de-DE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7" name="Oval 11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28" name="Line 12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9" name="Line 13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0" name="Oval 14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32" name="Oval 16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5" name="Oval 19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36" name="Line 20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7" name="Line 21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8" name="Oval 22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39" name="Line 23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1" name="Oval 25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43" name="Oval 27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44" name="Line 28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6" name="Oval 30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9" name="Oval 33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2" name="Oval 36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4" name="Oval 38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7" name="Oval 41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8" name="Oval 42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1" name="Oval 45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4" name="Text Box 48"/>
          <p:cNvSpPr txBox="1">
            <a:spLocks noChangeArrowheads="1"/>
          </p:cNvSpPr>
          <p:nvPr/>
        </p:nvSpPr>
        <p:spPr bwMode="auto">
          <a:xfrm>
            <a:off x="3779838" y="3717057"/>
            <a:ext cx="176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Alternativen</a:t>
            </a:r>
            <a:endParaRPr lang="en-US" sz="2400" dirty="0"/>
          </a:p>
          <a:p>
            <a:pPr algn="ctr"/>
            <a:r>
              <a:rPr lang="en-US" sz="2400" dirty="0" err="1"/>
              <a:t>für</a:t>
            </a:r>
            <a:r>
              <a:rPr lang="en-US" sz="2400" dirty="0"/>
              <a:t> Fall 2</a:t>
            </a:r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7" name="Line 51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8" name="Line 52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CDBC8790-1A1A-2340-9EE3-340157C1DB1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606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748B-E90E-7746-A3D1-056F5F27895A}" type="slidenum">
              <a:rPr lang="de-DE"/>
              <a:pPr/>
              <a:t>116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62731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>
            <a:off x="241141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298767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205105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H="1">
            <a:off x="1835150" y="3068911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2411413" y="3068911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>
            <a:off x="1474788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>
            <a:off x="1258888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1835150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>
            <a:off x="313055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>
            <a:off x="644366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flipH="1">
            <a:off x="622776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680402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Oval 17"/>
          <p:cNvSpPr>
            <a:spLocks noChangeArrowheads="1"/>
          </p:cNvSpPr>
          <p:nvPr/>
        </p:nvSpPr>
        <p:spPr bwMode="auto">
          <a:xfrm>
            <a:off x="586740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flipH="1">
            <a:off x="5651500" y="3068911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6227763" y="3068911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8" name="Oval 20"/>
          <p:cNvSpPr>
            <a:spLocks noChangeArrowheads="1"/>
          </p:cNvSpPr>
          <p:nvPr/>
        </p:nvSpPr>
        <p:spPr bwMode="auto">
          <a:xfrm>
            <a:off x="6443663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 flipH="1">
            <a:off x="6227763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6804025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1" name="Oval 23"/>
          <p:cNvSpPr>
            <a:spLocks noChangeArrowheads="1"/>
          </p:cNvSpPr>
          <p:nvPr/>
        </p:nvSpPr>
        <p:spPr bwMode="auto">
          <a:xfrm>
            <a:off x="694690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12" name="Oval 24"/>
          <p:cNvSpPr>
            <a:spLocks noChangeArrowheads="1"/>
          </p:cNvSpPr>
          <p:nvPr/>
        </p:nvSpPr>
        <p:spPr bwMode="auto">
          <a:xfrm>
            <a:off x="615632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 flipH="1">
            <a:off x="594042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651668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5" name="Oval 27"/>
          <p:cNvSpPr>
            <a:spLocks noChangeArrowheads="1"/>
          </p:cNvSpPr>
          <p:nvPr/>
        </p:nvSpPr>
        <p:spPr bwMode="auto">
          <a:xfrm>
            <a:off x="6732588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 flipH="1">
            <a:off x="6516688" y="522949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7092950" y="5229498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8" name="Oval 30"/>
          <p:cNvSpPr>
            <a:spLocks noChangeArrowheads="1"/>
          </p:cNvSpPr>
          <p:nvPr/>
        </p:nvSpPr>
        <p:spPr bwMode="auto">
          <a:xfrm>
            <a:off x="7308850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 flipH="1">
            <a:off x="7092950" y="580417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7669213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1" name="Oval 33"/>
          <p:cNvSpPr>
            <a:spLocks noChangeArrowheads="1"/>
          </p:cNvSpPr>
          <p:nvPr/>
        </p:nvSpPr>
        <p:spPr bwMode="auto">
          <a:xfrm>
            <a:off x="5580063" y="489612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2" name="Oval 34"/>
          <p:cNvSpPr>
            <a:spLocks noChangeArrowheads="1"/>
          </p:cNvSpPr>
          <p:nvPr/>
        </p:nvSpPr>
        <p:spPr bwMode="auto">
          <a:xfrm>
            <a:off x="255587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>
            <a:off x="233997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291623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5" name="Oval 37"/>
          <p:cNvSpPr>
            <a:spLocks noChangeArrowheads="1"/>
          </p:cNvSpPr>
          <p:nvPr/>
        </p:nvSpPr>
        <p:spPr bwMode="auto">
          <a:xfrm>
            <a:off x="1979613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6" name="Oval 38"/>
          <p:cNvSpPr>
            <a:spLocks noChangeArrowheads="1"/>
          </p:cNvSpPr>
          <p:nvPr/>
        </p:nvSpPr>
        <p:spPr bwMode="auto">
          <a:xfrm>
            <a:off x="3130550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2914650" y="5229498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>
            <a:off x="3490913" y="522949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9" name="Oval 41"/>
          <p:cNvSpPr>
            <a:spLocks noChangeArrowheads="1"/>
          </p:cNvSpPr>
          <p:nvPr/>
        </p:nvSpPr>
        <p:spPr bwMode="auto">
          <a:xfrm>
            <a:off x="2554288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2338388" y="580417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2914650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2" name="Text Box 44"/>
          <p:cNvSpPr txBox="1">
            <a:spLocks noChangeArrowheads="1"/>
          </p:cNvSpPr>
          <p:nvPr/>
        </p:nvSpPr>
        <p:spPr bwMode="auto">
          <a:xfrm>
            <a:off x="370510" y="1792560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Lösungen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)</a:t>
            </a:r>
          </a:p>
        </p:txBody>
      </p:sp>
      <p:sp>
        <p:nvSpPr>
          <p:cNvPr id="421937" name="Text Box 49"/>
          <p:cNvSpPr txBox="1">
            <a:spLocks noChangeArrowheads="1"/>
          </p:cNvSpPr>
          <p:nvPr/>
        </p:nvSpPr>
        <p:spPr bwMode="auto">
          <a:xfrm>
            <a:off x="3492500" y="2060848"/>
            <a:ext cx="227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Schwarztiefe+1</a:t>
            </a:r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2CC15BFF-51D7-5C43-97C2-8FACBA27392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7214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1B-DA3D-8441-BE6F-3C17F6991095}" type="slidenum">
              <a:rPr lang="de-DE"/>
              <a:pPr/>
              <a:t>117</a:t>
            </a:fld>
            <a:endParaRPr lang="de-DE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7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0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3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64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6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7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68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0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3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4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7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1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4" name="Text Box 44"/>
          <p:cNvSpPr txBox="1">
            <a:spLocks noChangeArrowheads="1"/>
          </p:cNvSpPr>
          <p:nvPr/>
        </p:nvSpPr>
        <p:spPr bwMode="auto">
          <a:xfrm>
            <a:off x="231775" y="179184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Lösungen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>
                <a:solidFill>
                  <a:schemeClr val="hlink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dirty="0" err="1"/>
              <a:t>keine</a:t>
            </a:r>
            <a:r>
              <a:rPr lang="en-US" sz="2400" dirty="0"/>
              <a:t> </a:t>
            </a:r>
            <a:r>
              <a:rPr lang="en-US" sz="2400" dirty="0" err="1"/>
              <a:t>Wurzel</a:t>
            </a:r>
            <a:r>
              <a:rPr lang="en-US" sz="2400" dirty="0"/>
              <a:t>)</a:t>
            </a: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9" name="Text Box 49"/>
          <p:cNvSpPr txBox="1">
            <a:spLocks noChangeArrowheads="1"/>
          </p:cNvSpPr>
          <p:nvPr/>
        </p:nvSpPr>
        <p:spPr bwMode="auto">
          <a:xfrm>
            <a:off x="3635375" y="2060848"/>
            <a:ext cx="2014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bewahrt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Schwarztiefe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3" name="Rechteck 4">
            <a:extLst>
              <a:ext uri="{FF2B5EF4-FFF2-40B4-BE49-F238E27FC236}">
                <a16:creationId xmlns:a16="http://schemas.microsoft.com/office/drawing/2014/main" id="{DBE63ABD-71F5-1843-BAA9-28C9304E996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02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C2EE-CCE8-2C45-8CBC-C680AC02737B}" type="slidenum">
              <a:rPr lang="de-DE"/>
              <a:pPr/>
              <a:t>118</a:t>
            </a:fld>
            <a:endParaRPr lang="de-DE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4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7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78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1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4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85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6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7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88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89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0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1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92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3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4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95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7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98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99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0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1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902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903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4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5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906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7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8" name="Text Box 44"/>
          <p:cNvSpPr txBox="1">
            <a:spLocks noChangeArrowheads="1"/>
          </p:cNvSpPr>
          <p:nvPr/>
        </p:nvSpPr>
        <p:spPr bwMode="auto">
          <a:xfrm>
            <a:off x="3851275" y="2132732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weiter mit </a:t>
            </a:r>
            <a:r>
              <a:rPr lang="en-US" sz="2400">
                <a:solidFill>
                  <a:schemeClr val="hlink"/>
                </a:solidFill>
              </a:rPr>
              <a:t>u</a:t>
            </a:r>
          </a:p>
          <a:p>
            <a:pPr algn="ctr"/>
            <a:r>
              <a:rPr lang="en-US" sz="2400"/>
              <a:t>wie mit</a:t>
            </a:r>
            <a:r>
              <a:rPr lang="en-US" sz="2400">
                <a:solidFill>
                  <a:schemeClr val="hlink"/>
                </a:solidFill>
              </a:rPr>
              <a:t> k</a:t>
            </a:r>
          </a:p>
        </p:txBody>
      </p:sp>
      <p:sp>
        <p:nvSpPr>
          <p:cNvPr id="420909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0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1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2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3" name="Text Box 49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53" name="Rechteck 4">
            <a:extLst>
              <a:ext uri="{FF2B5EF4-FFF2-40B4-BE49-F238E27FC236}">
                <a16:creationId xmlns:a16="http://schemas.microsoft.com/office/drawing/2014/main" id="{9BE100B4-9AA9-114A-A30D-67B68C98A49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57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783A-821C-4D46-9B13-99295E4F49A3}" type="slidenum">
              <a:rPr lang="de-DE"/>
              <a:pPr/>
              <a:t>119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1: Baum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dann</a:t>
            </a:r>
            <a:r>
              <a:rPr lang="en-US" sz="2800" dirty="0"/>
              <a:t> leer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5219700" y="46529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3059113" y="50133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778250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>
            <a:off x="3419475" y="43656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 flipH="1">
            <a:off x="3203575" y="47244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>
            <a:off x="3706813" y="47244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4356100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id="{6A11A212-5AED-504E-805F-6AE1AF57B72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2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E52-56B0-8643-932D-BE8BCE9E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Typdefinition und Methoden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AE67-6C9C-3E47-96DF-BCBEA3E1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4968328"/>
          </a:xfrm>
        </p:spPr>
        <p:txBody>
          <a:bodyPr/>
          <a:lstStyle/>
          <a:p>
            <a:r>
              <a:rPr lang="en-DE" dirty="0"/>
              <a:t>Typdefinition</a:t>
            </a:r>
          </a:p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sz="1400" dirty="0"/>
          </a:p>
          <a:p>
            <a:r>
              <a:rPr lang="en-DE" dirty="0"/>
              <a:t>Objekterstellung</a:t>
            </a:r>
          </a:p>
          <a:p>
            <a:endParaRPr lang="en-DE" dirty="0"/>
          </a:p>
          <a:p>
            <a:endParaRPr lang="en-DE" dirty="0"/>
          </a:p>
          <a:p>
            <a:endParaRPr lang="en-DE" sz="1400" dirty="0"/>
          </a:p>
          <a:p>
            <a:r>
              <a:rPr lang="en-DE" dirty="0"/>
              <a:t>Methoden</a:t>
            </a:r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A8EC-AA99-7649-94F9-1FEE3FA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21" name="Textfeld 8">
            <a:extLst>
              <a:ext uri="{FF2B5EF4-FFF2-40B4-BE49-F238E27FC236}">
                <a16:creationId xmlns:a16="http://schemas.microsoft.com/office/drawing/2014/main" id="{7ECD9198-6E5B-60A6-E970-437DA5D7A350}"/>
              </a:ext>
            </a:extLst>
          </p:cNvPr>
          <p:cNvSpPr txBox="1"/>
          <p:nvPr/>
        </p:nvSpPr>
        <p:spPr>
          <a:xfrm>
            <a:off x="830862" y="18448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MyType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values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3" name="Textfeld 8">
            <a:extLst>
              <a:ext uri="{FF2B5EF4-FFF2-40B4-BE49-F238E27FC236}">
                <a16:creationId xmlns:a16="http://schemas.microsoft.com/office/drawing/2014/main" id="{9C39174B-B53F-F329-B7D1-A8FD20C75322}"/>
              </a:ext>
            </a:extLst>
          </p:cNvPr>
          <p:cNvSpPr txBox="1"/>
          <p:nvPr/>
        </p:nvSpPr>
        <p:spPr>
          <a:xfrm>
            <a:off x="4758831" y="18448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MyOtherType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values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7" name="Textfeld 8">
            <a:extLst>
              <a:ext uri="{FF2B5EF4-FFF2-40B4-BE49-F238E27FC236}">
                <a16:creationId xmlns:a16="http://schemas.microsoft.com/office/drawing/2014/main" id="{0AA4768E-E95E-719D-574A-7023D6470B1C}"/>
              </a:ext>
            </a:extLst>
          </p:cNvPr>
          <p:cNvSpPr txBox="1"/>
          <p:nvPr/>
        </p:nvSpPr>
        <p:spPr>
          <a:xfrm>
            <a:off x="830862" y="5090865"/>
            <a:ext cx="6477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 </a:t>
            </a:r>
            <a:r>
              <a:rPr lang="en-GB" dirty="0" err="1">
                <a:solidFill>
                  <a:srgbClr val="C00000"/>
                </a:solidFill>
                <a:latin typeface="Courier New" panose="02070309020205020404" pitchFamily="49" charset="0"/>
              </a:rPr>
              <a:t>Base.show</a:t>
            </a:r>
            <a:r>
              <a:rPr lang="en-GB" dirty="0">
                <a:latin typeface="Courier New" panose="02070309020205020404" pitchFamily="49" charset="0"/>
              </a:rPr>
              <a:t>(io::IO, o::</a:t>
            </a:r>
            <a:r>
              <a:rPr lang="en-GB" dirty="0" err="1">
                <a:latin typeface="Courier New" panose="02070309020205020404" pitchFamily="49" charset="0"/>
              </a:rPr>
              <a:t>MyType</a:t>
            </a:r>
            <a:r>
              <a:rPr lang="en-GB" dirty="0"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latin typeface="Courier New" panose="02070309020205020404" pitchFamily="49" charset="0"/>
              </a:rPr>
              <a:t>   x =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</a:rPr>
              <a:t>sum</a:t>
            </a:r>
            <a:r>
              <a:rPr lang="en-GB" dirty="0">
                <a:latin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</a:rPr>
              <a:t>o.values</a:t>
            </a:r>
            <a:r>
              <a:rPr lang="en-GB" dirty="0"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latin typeface="Courier New" panose="02070309020205020404" pitchFamily="49" charset="0"/>
              </a:rPr>
              <a:t>   </a:t>
            </a:r>
            <a:r>
              <a:rPr lang="en-GB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GB" dirty="0">
                <a:latin typeface="Courier New" panose="02070309020205020404" pitchFamily="49" charset="0"/>
              </a:rPr>
              <a:t>(io, ”</a:t>
            </a:r>
            <a:r>
              <a:rPr lang="en-GB" dirty="0" err="1">
                <a:latin typeface="Courier New" panose="02070309020205020404" pitchFamily="49" charset="0"/>
              </a:rPr>
              <a:t>MyType</a:t>
            </a:r>
            <a:r>
              <a:rPr lang="en-GB" dirty="0">
                <a:latin typeface="Courier New" panose="02070309020205020404" pitchFamily="49" charset="0"/>
              </a:rPr>
              <a:t>&lt;$x&gt;")</a:t>
            </a: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8" name="Textfeld 8">
            <a:extLst>
              <a:ext uri="{FF2B5EF4-FFF2-40B4-BE49-F238E27FC236}">
                <a16:creationId xmlns:a16="http://schemas.microsoft.com/office/drawing/2014/main" id="{E8AC2D25-0608-8354-61F3-22997D15F758}"/>
              </a:ext>
            </a:extLst>
          </p:cNvPr>
          <p:cNvSpPr txBox="1"/>
          <p:nvPr/>
        </p:nvSpPr>
        <p:spPr>
          <a:xfrm>
            <a:off x="830862" y="35045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0" name="Textfeld 8">
            <a:extLst>
              <a:ext uri="{FF2B5EF4-FFF2-40B4-BE49-F238E27FC236}">
                <a16:creationId xmlns:a16="http://schemas.microsoft.com/office/drawing/2014/main" id="{8F34FAC3-0224-366D-1FB0-AAAA9252F821}"/>
              </a:ext>
            </a:extLst>
          </p:cNvPr>
          <p:cNvSpPr txBox="1"/>
          <p:nvPr/>
        </p:nvSpPr>
        <p:spPr>
          <a:xfrm>
            <a:off x="4758831" y="358632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7D73315F-355D-8443-A8D6-F3A9382CA34A}"/>
              </a:ext>
            </a:extLst>
          </p:cNvPr>
          <p:cNvSpPr/>
          <p:nvPr/>
        </p:nvSpPr>
        <p:spPr>
          <a:xfrm>
            <a:off x="6228184" y="4468154"/>
            <a:ext cx="3960440" cy="1193094"/>
          </a:xfrm>
          <a:prstGeom prst="cloudCallout">
            <a:avLst>
              <a:gd name="adj1" fmla="val -55145"/>
              <a:gd name="adj2" fmla="val 33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julia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&gt;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MyType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([6, 6])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MyType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&lt;12&gt;</a:t>
            </a:r>
            <a:endParaRPr lang="en-DE" sz="1400" dirty="0">
              <a:solidFill>
                <a:schemeClr val="tx1"/>
              </a:solidFill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0D879377-0AD8-5841-9A1E-68D2E4F9F026}"/>
              </a:ext>
            </a:extLst>
          </p:cNvPr>
          <p:cNvSpPr/>
          <p:nvPr/>
        </p:nvSpPr>
        <p:spPr>
          <a:xfrm>
            <a:off x="5508104" y="2448854"/>
            <a:ext cx="4680520" cy="1193094"/>
          </a:xfrm>
          <a:prstGeom prst="cloudCallout">
            <a:avLst>
              <a:gd name="adj1" fmla="val -55145"/>
              <a:gd name="adj2" fmla="val 33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julia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&gt;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MyOtherType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([6, 6])</a:t>
            </a:r>
          </a:p>
          <a:p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MyOtherType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(Any[6, 6])</a:t>
            </a:r>
            <a:endParaRPr lang="en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5" grpId="0" animBg="1"/>
      <p:bldP spid="1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7983-B8B8-5941-9AC8-019355BDD93D}" type="slidenum">
              <a:rPr lang="de-DE"/>
              <a:pPr/>
              <a:t>120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2: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rot (</a:t>
            </a:r>
            <a:r>
              <a:rPr lang="en-US" sz="2800" dirty="0" err="1"/>
              <a:t>d.h</a:t>
            </a:r>
            <a:r>
              <a:rPr lang="en-US" sz="2800" dirty="0"/>
              <a:t>.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3203575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2339975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1116013" y="51562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83515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6002" name="Oval 18"/>
          <p:cNvSpPr>
            <a:spLocks noChangeArrowheads="1"/>
          </p:cNvSpPr>
          <p:nvPr/>
        </p:nvSpPr>
        <p:spPr bwMode="auto">
          <a:xfrm>
            <a:off x="1476375" y="45085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 flipH="1">
            <a:off x="1260475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176371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>
            <a:off x="1260475" y="42926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7523163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6659563" y="4795838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543560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11" name="Oval 27"/>
          <p:cNvSpPr>
            <a:spLocks noChangeArrowheads="1"/>
          </p:cNvSpPr>
          <p:nvPr/>
        </p:nvSpPr>
        <p:spPr bwMode="auto">
          <a:xfrm>
            <a:off x="579596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12" name="Line 28"/>
          <p:cNvSpPr>
            <a:spLocks noChangeShapeType="1"/>
          </p:cNvSpPr>
          <p:nvPr/>
        </p:nvSpPr>
        <p:spPr bwMode="auto">
          <a:xfrm flipH="1">
            <a:off x="558006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>
            <a:off x="6083300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4" name="Line 30"/>
          <p:cNvSpPr>
            <a:spLocks noChangeShapeType="1"/>
          </p:cNvSpPr>
          <p:nvPr/>
        </p:nvSpPr>
        <p:spPr bwMode="auto">
          <a:xfrm>
            <a:off x="5580063" y="42926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5" name="Text Box 31"/>
          <p:cNvSpPr txBox="1">
            <a:spLocks noChangeArrowheads="1"/>
          </p:cNvSpPr>
          <p:nvPr/>
        </p:nvSpPr>
        <p:spPr bwMode="auto">
          <a:xfrm>
            <a:off x="4284663" y="465296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426016" name="Oval 32"/>
          <p:cNvSpPr>
            <a:spLocks noChangeArrowheads="1"/>
          </p:cNvSpPr>
          <p:nvPr/>
        </p:nvSpPr>
        <p:spPr bwMode="auto">
          <a:xfrm>
            <a:off x="6227763" y="5156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6017" name="Oval 33"/>
          <p:cNvSpPr>
            <a:spLocks noChangeArrowheads="1"/>
          </p:cNvSpPr>
          <p:nvPr/>
        </p:nvSpPr>
        <p:spPr bwMode="auto">
          <a:xfrm>
            <a:off x="7812088" y="501173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26" name="Rechteck 4">
            <a:extLst>
              <a:ext uri="{FF2B5EF4-FFF2-40B4-BE49-F238E27FC236}">
                <a16:creationId xmlns:a16="http://schemas.microsoft.com/office/drawing/2014/main" id="{293095C2-55DB-F44B-A4A0-7531B0F5FD6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6932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EFD0-FA1D-1A4F-80B5-4CBC3693F606}" type="slidenum">
              <a:rPr lang="de-DE"/>
              <a:pPr/>
              <a:t>121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3: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rot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5148263" y="4510088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4284663" y="48688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3060700" y="52292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7024" name="Oval 16"/>
          <p:cNvSpPr>
            <a:spLocks noChangeArrowheads="1"/>
          </p:cNvSpPr>
          <p:nvPr/>
        </p:nvSpPr>
        <p:spPr bwMode="auto">
          <a:xfrm>
            <a:off x="3421063" y="45815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 flipH="1">
            <a:off x="320516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3708400" y="4940300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3205163" y="43656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3852863" y="52292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5437188" y="50847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id="{1780B015-3102-284F-8D6B-62A5FFFF2B9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897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C6C-AEF9-914F-A51A-E3D171690548}" type="slidenum">
              <a:rPr lang="de-DE"/>
              <a:pPr/>
              <a:t>122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4: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3346450" y="4797425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7" name="Line 5"/>
          <p:cNvSpPr>
            <a:spLocks noChangeShapeType="1"/>
          </p:cNvSpPr>
          <p:nvPr/>
        </p:nvSpPr>
        <p:spPr bwMode="auto">
          <a:xfrm>
            <a:off x="2482850" y="51562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258888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1619250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H="1">
            <a:off x="1403350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1906588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1403350" y="46529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>
            <a:off x="2051050" y="5516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3635375" y="5372100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4284663" y="4581525"/>
            <a:ext cx="410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Tiefenregel verletzt!</a:t>
            </a:r>
          </a:p>
          <a:p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heißt dann </a:t>
            </a:r>
            <a:r>
              <a:rPr lang="en-US" sz="2400">
                <a:solidFill>
                  <a:schemeClr val="accent2"/>
                </a:solidFill>
              </a:rPr>
              <a:t>doppelt schwarz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>
            <a:off x="1116013" y="43656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305911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9" name="Rechteck 4">
            <a:extLst>
              <a:ext uri="{FF2B5EF4-FFF2-40B4-BE49-F238E27FC236}">
                <a16:creationId xmlns:a16="http://schemas.microsoft.com/office/drawing/2014/main" id="{E3B2E631-6607-C94E-9BE3-79ED250F8C8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667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D71-18A6-6447-A752-938A2D9EBB0F}" type="slidenum">
              <a:rPr lang="de-DE"/>
              <a:pPr/>
              <a:t>123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delete(k, T):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Führe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search(k, T)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Lösche</a:t>
            </a:r>
            <a:r>
              <a:rPr lang="en-US" sz="2800" dirty="0"/>
              <a:t> 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Falls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schwarz (</a:t>
            </a:r>
            <a:r>
              <a:rPr lang="en-US" sz="2800" dirty="0" err="1"/>
              <a:t>s.o</a:t>
            </a:r>
            <a:r>
              <a:rPr lang="en-US" sz="2800" dirty="0"/>
              <a:t>.), </a:t>
            </a:r>
            <a:br>
              <a:rPr lang="en-US" sz="2800" dirty="0"/>
            </a:br>
            <a:r>
              <a:rPr lang="en-US" sz="2800" dirty="0" err="1"/>
              <a:t>dann</a:t>
            </a:r>
            <a:r>
              <a:rPr lang="en-US" sz="2800" dirty="0"/>
              <a:t> 3 </a:t>
            </a:r>
            <a:r>
              <a:rPr lang="en-US" sz="2800" dirty="0" err="1"/>
              <a:t>weitere</a:t>
            </a:r>
            <a:r>
              <a:rPr lang="en-US" sz="2800" dirty="0"/>
              <a:t> </a:t>
            </a:r>
            <a:r>
              <a:rPr lang="en-US" sz="2800" dirty="0" err="1"/>
              <a:t>Fälle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hat rotes Kind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</a:t>
            </a:r>
            <a:r>
              <a:rPr lang="en-US" sz="2400" dirty="0">
                <a:solidFill>
                  <a:schemeClr val="hlink"/>
                </a:solidFill>
              </a:rPr>
              <a:t> 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</a:t>
            </a:r>
            <a:r>
              <a:rPr lang="en-US" sz="2400" dirty="0" err="1"/>
              <a:t>beide</a:t>
            </a:r>
            <a:r>
              <a:rPr lang="en-US" sz="2400" dirty="0"/>
              <a:t> Kinder von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weiter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Restrukt</a:t>
            </a:r>
            <a:r>
              <a:rPr lang="en-US" sz="2400" dirty="0"/>
              <a:t>.)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3: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rot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627C423-0ABD-4B4E-B8EC-DB8FF12E428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E59B6A49-C2ED-8A4D-A96C-821411DFD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9528" y="1629693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0E28F728-666E-4041-9480-DCA2F486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453" y="2204368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BEFB3928-DBAB-CF48-B6B9-0650FDAB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191" y="134076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60856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15A-A2F7-774B-ADE4-37F1E92C6CB0}" type="slidenum">
              <a:rPr lang="de-DE"/>
              <a:pPr/>
              <a:t>124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1: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hat rotes Kind 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/>
              <a:t>Alternativen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/>
              <a:t> Fall 1: (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: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2627313" y="35734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 flipH="1">
            <a:off x="2411413" y="39338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987675" y="39338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8" name="Oval 8"/>
          <p:cNvSpPr>
            <a:spLocks noChangeArrowheads="1"/>
          </p:cNvSpPr>
          <p:nvPr/>
        </p:nvSpPr>
        <p:spPr bwMode="auto">
          <a:xfrm>
            <a:off x="2051050" y="41497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H="1">
            <a:off x="1835150" y="4510088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2411413" y="45100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1474788" y="47259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1258888" y="508476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>
            <a:off x="1835150" y="50847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313055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095" name="Oval 15"/>
          <p:cNvSpPr>
            <a:spLocks noChangeArrowheads="1"/>
          </p:cNvSpPr>
          <p:nvPr/>
        </p:nvSpPr>
        <p:spPr bwMode="auto">
          <a:xfrm>
            <a:off x="6156325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 flipH="1">
            <a:off x="5940425" y="40052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6516688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5580063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 flipH="1">
            <a:off x="5364163" y="45815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5940425" y="45815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1" name="Oval 21"/>
          <p:cNvSpPr>
            <a:spLocks noChangeArrowheads="1"/>
          </p:cNvSpPr>
          <p:nvPr/>
        </p:nvSpPr>
        <p:spPr bwMode="auto">
          <a:xfrm>
            <a:off x="6083300" y="48704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5867400" y="522922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6443663" y="52292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4" name="Oval 24"/>
          <p:cNvSpPr>
            <a:spLocks noChangeArrowheads="1"/>
          </p:cNvSpPr>
          <p:nvPr/>
        </p:nvSpPr>
        <p:spPr bwMode="auto">
          <a:xfrm>
            <a:off x="6659563" y="42926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4119563" y="387985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AF375A57-C271-B345-899F-AD8B2B3D4EF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149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DA94-9767-864A-B228-30CF18F68D95}" type="slidenum">
              <a:rPr lang="de-DE"/>
              <a:pPr/>
              <a:t>125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2339975" y="3141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 flipH="1">
            <a:off x="2124075" y="35020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2700338" y="35020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763713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 flipH="1">
            <a:off x="1547813" y="4078288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124075" y="40782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1187450" y="42941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H="1">
            <a:off x="971550" y="46529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1547813" y="46529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2843213" y="37893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29" name="AutoShape 25"/>
          <p:cNvSpPr>
            <a:spLocks noChangeArrowheads="1"/>
          </p:cNvSpPr>
          <p:nvPr/>
        </p:nvSpPr>
        <p:spPr bwMode="auto">
          <a:xfrm>
            <a:off x="6842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30" name="AutoShape 26"/>
          <p:cNvSpPr>
            <a:spLocks noChangeArrowheads="1"/>
          </p:cNvSpPr>
          <p:nvPr/>
        </p:nvSpPr>
        <p:spPr bwMode="auto">
          <a:xfrm>
            <a:off x="15478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31" name="AutoShape 27"/>
          <p:cNvSpPr>
            <a:spLocks noChangeArrowheads="1"/>
          </p:cNvSpPr>
          <p:nvPr/>
        </p:nvSpPr>
        <p:spPr bwMode="auto">
          <a:xfrm>
            <a:off x="2124075" y="43656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32" name="Line 28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5" name="Line 31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6" name="Oval 32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1137" name="Line 33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8" name="Line 34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9" name="Oval 35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42" name="Oval 38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431143" name="Line 39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4" name="Line 40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5" name="Line 41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6" name="AutoShape 42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47" name="AutoShape 43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48" name="AutoShape 44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49" name="Line 45"/>
          <p:cNvSpPr>
            <a:spLocks noChangeShapeType="1"/>
          </p:cNvSpPr>
          <p:nvPr/>
        </p:nvSpPr>
        <p:spPr bwMode="auto">
          <a:xfrm flipH="1">
            <a:off x="2700338" y="2924175"/>
            <a:ext cx="287337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F4288C78-9A95-6B41-8D82-9E5C8A866DC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5437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B73-1E7A-944F-BE52-BF65FD07001A}" type="slidenum">
              <a:rPr lang="de-DE"/>
              <a:pPr/>
              <a:t>126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6" name="Oval 18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2147" name="Line 19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9" name="Oval 21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1" name="Line 23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2" name="Oval 24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55" name="Oval 27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8" name="Line 30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9" name="AutoShape 31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60" name="AutoShape 32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61" name="AutoShape 33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2164" name="Oval 36"/>
          <p:cNvSpPr>
            <a:spLocks noChangeArrowheads="1"/>
          </p:cNvSpPr>
          <p:nvPr/>
        </p:nvSpPr>
        <p:spPr bwMode="auto">
          <a:xfrm>
            <a:off x="2195513" y="32131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1979613" y="35734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>
            <a:off x="2555875" y="35734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7" name="Oval 39"/>
          <p:cNvSpPr>
            <a:spLocks noChangeArrowheads="1"/>
          </p:cNvSpPr>
          <p:nvPr/>
        </p:nvSpPr>
        <p:spPr bwMode="auto">
          <a:xfrm>
            <a:off x="1619250" y="37893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1403350" y="41497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>
            <a:off x="1979613" y="41497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0" name="Oval 42"/>
          <p:cNvSpPr>
            <a:spLocks noChangeArrowheads="1"/>
          </p:cNvSpPr>
          <p:nvPr/>
        </p:nvSpPr>
        <p:spPr bwMode="auto">
          <a:xfrm>
            <a:off x="2122488" y="44386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1906588" y="47974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2482850" y="47974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3" name="Oval 45"/>
          <p:cNvSpPr>
            <a:spLocks noChangeArrowheads="1"/>
          </p:cNvSpPr>
          <p:nvPr/>
        </p:nvSpPr>
        <p:spPr bwMode="auto">
          <a:xfrm>
            <a:off x="2698750" y="38608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74" name="Line 46"/>
          <p:cNvSpPr>
            <a:spLocks noChangeShapeType="1"/>
          </p:cNvSpPr>
          <p:nvPr/>
        </p:nvSpPr>
        <p:spPr bwMode="auto">
          <a:xfrm flipH="1">
            <a:off x="2555875" y="29972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5" name="AutoShape 47"/>
          <p:cNvSpPr>
            <a:spLocks noChangeArrowheads="1"/>
          </p:cNvSpPr>
          <p:nvPr/>
        </p:nvSpPr>
        <p:spPr bwMode="auto">
          <a:xfrm>
            <a:off x="1116013" y="44370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76" name="AutoShape 48"/>
          <p:cNvSpPr>
            <a:spLocks noChangeArrowheads="1"/>
          </p:cNvSpPr>
          <p:nvPr/>
        </p:nvSpPr>
        <p:spPr bwMode="auto">
          <a:xfrm>
            <a:off x="16208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77" name="AutoShape 49"/>
          <p:cNvSpPr>
            <a:spLocks noChangeArrowheads="1"/>
          </p:cNvSpPr>
          <p:nvPr/>
        </p:nvSpPr>
        <p:spPr bwMode="auto">
          <a:xfrm>
            <a:off x="24844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4508E2DB-487F-E84B-84FE-8A0DA96E4F8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28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7288-E743-7D45-80FE-C3B0ED8F4652}" type="slidenum">
              <a:rPr lang="de-DE"/>
              <a:pPr/>
              <a:t>127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2: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</a:t>
            </a:r>
            <a:r>
              <a:rPr lang="en-US" sz="2800" dirty="0">
                <a:solidFill>
                  <a:schemeClr val="hlink"/>
                </a:solidFill>
              </a:rPr>
              <a:t> 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beide</a:t>
            </a:r>
            <a:r>
              <a:rPr lang="en-US" sz="2800" dirty="0"/>
              <a:t> Kinder von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/>
              <a:t>Alternativen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Fall 2: (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  <a:r>
              <a:rPr lang="en-US" sz="2800" dirty="0"/>
              <a:t>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233997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H="1">
            <a:off x="212407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270033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9" name="Oval 7"/>
          <p:cNvSpPr>
            <a:spLocks noChangeArrowheads="1"/>
          </p:cNvSpPr>
          <p:nvPr/>
        </p:nvSpPr>
        <p:spPr bwMode="auto">
          <a:xfrm>
            <a:off x="176371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H="1">
            <a:off x="154781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212407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176371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 flipH="1">
            <a:off x="212407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2124075" y="44370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615632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 flipH="1">
            <a:off x="594042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651668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558006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536416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594042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2" name="Oval 20"/>
          <p:cNvSpPr>
            <a:spLocks noChangeArrowheads="1"/>
          </p:cNvSpPr>
          <p:nvPr/>
        </p:nvSpPr>
        <p:spPr bwMode="auto">
          <a:xfrm>
            <a:off x="665956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73" name="Oval 21"/>
          <p:cNvSpPr>
            <a:spLocks noChangeArrowheads="1"/>
          </p:cNvSpPr>
          <p:nvPr/>
        </p:nvSpPr>
        <p:spPr bwMode="auto">
          <a:xfrm>
            <a:off x="558006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594042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5940425" y="44370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6" name="Text Box 24"/>
          <p:cNvSpPr txBox="1">
            <a:spLocks noChangeArrowheads="1"/>
          </p:cNvSpPr>
          <p:nvPr/>
        </p:nvSpPr>
        <p:spPr bwMode="auto">
          <a:xfrm>
            <a:off x="3851275" y="45085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B823B6CC-CFBC-F74F-8725-203ABD2B5DF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78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F67-C6BB-E349-A335-70752B3B2C95}" type="slidenum">
              <a:rPr lang="de-DE"/>
              <a:pPr/>
              <a:t>128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2a)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2" name="Oval 26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5" name="Oval 29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8" name="Oval 32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209" name="Oval 33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210" name="Line 34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211" name="Line 35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hteck 4">
            <a:extLst>
              <a:ext uri="{FF2B5EF4-FFF2-40B4-BE49-F238E27FC236}">
                <a16:creationId xmlns:a16="http://schemas.microsoft.com/office/drawing/2014/main" id="{480C06FD-DCC6-684A-B719-4E2DF4C2CD9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124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DB9-8597-CD43-A837-55B97D53A91C}" type="slidenum">
              <a:rPr lang="de-DE"/>
              <a:pPr/>
              <a:t>129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88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94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3635375" y="5589588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ist Wurzel: fertig (Schwarztiefe-1) 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B9ABB52C-5F3D-924C-8383-F678C8B06F7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E52-56B0-8643-932D-BE8BCE9E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Vergleichsoperatoren für 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AE67-6C9C-3E47-96DF-BCBEA3E1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8472"/>
            <a:ext cx="8229600" cy="4375628"/>
          </a:xfrm>
        </p:spPr>
        <p:txBody>
          <a:bodyPr/>
          <a:lstStyle/>
          <a:p>
            <a:r>
              <a:rPr lang="en-DE" sz="2000" dirty="0"/>
              <a:t>Vergleichsoperatoren für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MyType</a:t>
            </a:r>
            <a:r>
              <a:rPr lang="en-DE" sz="2000" dirty="0"/>
              <a:t> definieren</a:t>
            </a:r>
          </a:p>
          <a:p>
            <a:pPr lvl="1"/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Base.:(==)(o::</a:t>
            </a:r>
            <a:r>
              <a:rPr lang="en-GB" sz="1800" dirty="0" err="1">
                <a:solidFill>
                  <a:srgbClr val="267F99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o_::</a:t>
            </a:r>
            <a:r>
              <a:rPr lang="en-GB" sz="1800" dirty="0" err="1">
                <a:solidFill>
                  <a:srgbClr val="267F99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o.values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==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o_.values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lvl="1"/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Base.:(&gt;=)(o::</a:t>
            </a:r>
            <a:r>
              <a:rPr lang="en-GB" sz="1800" dirty="0" err="1">
                <a:solidFill>
                  <a:srgbClr val="267F99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o_::</a:t>
            </a:r>
            <a:r>
              <a:rPr lang="en-GB" sz="1800" dirty="0" err="1">
                <a:solidFill>
                  <a:srgbClr val="267F99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8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sum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o.values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 &gt;=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sum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o_.values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GB" sz="2000" dirty="0"/>
              <a:t>Was </a:t>
            </a:r>
            <a:r>
              <a:rPr lang="en-GB" sz="2000" dirty="0" err="1"/>
              <a:t>ergibt</a:t>
            </a:r>
            <a:r>
              <a:rPr lang="en-GB" sz="2000" dirty="0"/>
              <a:t>?</a:t>
            </a:r>
            <a:endParaRPr lang="en-GB" sz="2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 ==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 ==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 &gt;=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lvl="1">
              <a:lnSpc>
                <a:spcPct val="150000"/>
              </a:lnSpc>
            </a:pP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6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 &gt;=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MyOtherType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A8EC-AA99-7649-94F9-1FEE3FA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1" name="Textfeld 8">
            <a:extLst>
              <a:ext uri="{FF2B5EF4-FFF2-40B4-BE49-F238E27FC236}">
                <a16:creationId xmlns:a16="http://schemas.microsoft.com/office/drawing/2014/main" id="{7ECD9198-6E5B-60A6-E970-437DA5D7A350}"/>
              </a:ext>
            </a:extLst>
          </p:cNvPr>
          <p:cNvSpPr txBox="1"/>
          <p:nvPr/>
        </p:nvSpPr>
        <p:spPr>
          <a:xfrm>
            <a:off x="899592" y="10527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MyType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values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23" name="Textfeld 8">
            <a:extLst>
              <a:ext uri="{FF2B5EF4-FFF2-40B4-BE49-F238E27FC236}">
                <a16:creationId xmlns:a16="http://schemas.microsoft.com/office/drawing/2014/main" id="{9C39174B-B53F-F329-B7D1-A8FD20C75322}"/>
              </a:ext>
            </a:extLst>
          </p:cNvPr>
          <p:cNvSpPr txBox="1"/>
          <p:nvPr/>
        </p:nvSpPr>
        <p:spPr>
          <a:xfrm>
            <a:off x="4932040" y="10527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MyOtherType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values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AC583A-5DF6-BF31-EE1B-CFFB63A83BA4}"/>
              </a:ext>
            </a:extLst>
          </p:cNvPr>
          <p:cNvSpPr/>
          <p:nvPr/>
        </p:nvSpPr>
        <p:spPr>
          <a:xfrm flipH="1">
            <a:off x="5652120" y="4581128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8A614F-E101-0370-3E60-9B956FA41BFB}"/>
              </a:ext>
            </a:extLst>
          </p:cNvPr>
          <p:cNvSpPr/>
          <p:nvPr/>
        </p:nvSpPr>
        <p:spPr>
          <a:xfrm flipH="1">
            <a:off x="6660406" y="5118097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9722391-7FBC-281B-BAF3-2230D6BA5450}"/>
              </a:ext>
            </a:extLst>
          </p:cNvPr>
          <p:cNvSpPr/>
          <p:nvPr/>
        </p:nvSpPr>
        <p:spPr>
          <a:xfrm flipH="1">
            <a:off x="5621819" y="5525665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C3CDD19-EDEB-5C85-A23D-26E9F29CBB51}"/>
              </a:ext>
            </a:extLst>
          </p:cNvPr>
          <p:cNvSpPr/>
          <p:nvPr/>
        </p:nvSpPr>
        <p:spPr>
          <a:xfrm flipH="1">
            <a:off x="6876256" y="6002052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Fehler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791-47D9-2F4C-981C-0F8D97850A72}" type="slidenum">
              <a:rPr lang="de-DE"/>
              <a:pPr/>
              <a:t>130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5204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05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6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7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5208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0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11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8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1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22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3635375" y="5589588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keine Wurzel: weiter wie mit </a:t>
            </a:r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9AA1E960-6782-5C44-997C-CB8A49536B7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5867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00A-2E24-CD43-8B8C-8149C1D05BEE}" type="slidenum">
              <a:rPr lang="de-DE"/>
              <a:pPr/>
              <a:t>131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3: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rot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6228" name="Oval 4"/>
          <p:cNvSpPr>
            <a:spLocks noChangeArrowheads="1"/>
          </p:cNvSpPr>
          <p:nvPr/>
        </p:nvSpPr>
        <p:spPr bwMode="auto">
          <a:xfrm>
            <a:off x="1908175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 flipH="1">
            <a:off x="1692275" y="37179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2268538" y="37179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1" name="Oval 7"/>
          <p:cNvSpPr>
            <a:spLocks noChangeArrowheads="1"/>
          </p:cNvSpPr>
          <p:nvPr/>
        </p:nvSpPr>
        <p:spPr bwMode="auto">
          <a:xfrm>
            <a:off x="1331913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H="1">
            <a:off x="1116013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1692275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4" name="Oval 10"/>
          <p:cNvSpPr>
            <a:spLocks noChangeArrowheads="1"/>
          </p:cNvSpPr>
          <p:nvPr/>
        </p:nvSpPr>
        <p:spPr bwMode="auto">
          <a:xfrm>
            <a:off x="2411413" y="40052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1692275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3851275" y="400685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7" name="Oval 13"/>
          <p:cNvSpPr>
            <a:spLocks noChangeArrowheads="1"/>
          </p:cNvSpPr>
          <p:nvPr/>
        </p:nvSpPr>
        <p:spPr bwMode="auto">
          <a:xfrm>
            <a:off x="6372225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H="1">
            <a:off x="6156325" y="4294188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6732588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0" name="Oval 16"/>
          <p:cNvSpPr>
            <a:spLocks noChangeArrowheads="1"/>
          </p:cNvSpPr>
          <p:nvPr/>
        </p:nvSpPr>
        <p:spPr bwMode="auto">
          <a:xfrm>
            <a:off x="5795963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6241" name="Line 17"/>
          <p:cNvSpPr>
            <a:spLocks noChangeShapeType="1"/>
          </p:cNvSpPr>
          <p:nvPr/>
        </p:nvSpPr>
        <p:spPr bwMode="auto">
          <a:xfrm flipH="1">
            <a:off x="5580063" y="37179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>
            <a:off x="6156325" y="37179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3" name="Oval 19"/>
          <p:cNvSpPr>
            <a:spLocks noChangeArrowheads="1"/>
          </p:cNvSpPr>
          <p:nvPr/>
        </p:nvSpPr>
        <p:spPr bwMode="auto">
          <a:xfrm>
            <a:off x="6875463" y="4581525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5580063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827088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6" name="AutoShape 22"/>
          <p:cNvSpPr>
            <a:spLocks noChangeArrowheads="1"/>
          </p:cNvSpPr>
          <p:nvPr/>
        </p:nvSpPr>
        <p:spPr bwMode="auto">
          <a:xfrm>
            <a:off x="1692275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7" name="AutoShape 23"/>
          <p:cNvSpPr>
            <a:spLocks noChangeArrowheads="1"/>
          </p:cNvSpPr>
          <p:nvPr/>
        </p:nvSpPr>
        <p:spPr bwMode="auto">
          <a:xfrm>
            <a:off x="5292725" y="400685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8" name="AutoShape 24"/>
          <p:cNvSpPr>
            <a:spLocks noChangeArrowheads="1"/>
          </p:cNvSpPr>
          <p:nvPr/>
        </p:nvSpPr>
        <p:spPr bwMode="auto">
          <a:xfrm>
            <a:off x="586740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5219700" y="5373688"/>
            <a:ext cx="25921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Fall 1 </a:t>
            </a:r>
            <a:r>
              <a:rPr lang="en-US" sz="2400" dirty="0" err="1"/>
              <a:t>oder</a:t>
            </a:r>
            <a:r>
              <a:rPr lang="en-US" sz="2400" dirty="0"/>
              <a:t> 2a</a:t>
            </a:r>
          </a:p>
          <a:p>
            <a:r>
              <a:rPr lang="en-US" sz="2400" dirty="0">
                <a:latin typeface="cmsy10" charset="0"/>
                <a:sym typeface="Wingdings"/>
              </a:rPr>
              <a:t></a:t>
            </a:r>
            <a:r>
              <a:rPr lang="en-US" sz="2400" dirty="0">
                <a:latin typeface="cmsy10" charset="0"/>
              </a:rPr>
              <a:t> </a:t>
            </a:r>
            <a:r>
              <a:rPr lang="en-US" sz="2400" dirty="0" err="1"/>
              <a:t>terminiert</a:t>
            </a:r>
            <a:r>
              <a:rPr lang="en-US" sz="2400" dirty="0"/>
              <a:t> </a:t>
            </a:r>
            <a:r>
              <a:rPr lang="en-US" sz="2400" dirty="0" err="1"/>
              <a:t>dann</a:t>
            </a:r>
            <a:endParaRPr lang="en-US" sz="2400" dirty="0"/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0892F968-034C-8F40-A301-E8BA5DE4127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1778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132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Laufzeiten</a:t>
            </a:r>
            <a:r>
              <a:rPr lang="en-US" dirty="0">
                <a:solidFill>
                  <a:schemeClr val="accent2"/>
                </a:solidFill>
              </a:rPr>
              <a:t> der </a:t>
            </a: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search(k):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insert(e):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delete(k):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Restrukturierungen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dirty="0" err="1">
                <a:solidFill>
                  <a:schemeClr val="accent2"/>
                </a:solidFill>
              </a:rPr>
              <a:t>Drehoperationen</a:t>
            </a: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)</a:t>
            </a:r>
            <a:endParaRPr lang="en-US" dirty="0"/>
          </a:p>
          <a:p>
            <a:r>
              <a:rPr lang="en-US" dirty="0"/>
              <a:t>insert(e): max. </a:t>
            </a:r>
            <a:r>
              <a:rPr lang="en-US" dirty="0">
                <a:solidFill>
                  <a:schemeClr val="hlink"/>
                </a:solidFill>
              </a:rPr>
              <a:t>1</a:t>
            </a:r>
          </a:p>
          <a:p>
            <a:r>
              <a:rPr lang="en-US" dirty="0"/>
              <a:t>delete(k): max. </a:t>
            </a:r>
            <a:r>
              <a:rPr lang="en-US" dirty="0">
                <a:solidFill>
                  <a:schemeClr val="hlink"/>
                </a:solidFill>
              </a:rPr>
              <a:t>2</a:t>
            </a:r>
          </a:p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77680" y="1196206"/>
            <a:ext cx="3826768" cy="230403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Zum Vergleich: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/>
              <a:t>Splay</a:t>
            </a:r>
            <a:r>
              <a:rPr lang="de-DE" dirty="0"/>
              <a:t>-Bäume</a:t>
            </a:r>
          </a:p>
          <a:p>
            <a:r>
              <a:rPr lang="de-DE" dirty="0" err="1"/>
              <a:t>search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err="1"/>
              <a:t>amort</a:t>
            </a:r>
            <a:r>
              <a:rPr lang="de-DE" dirty="0"/>
              <a:t>.</a:t>
            </a:r>
          </a:p>
          <a:p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rgbClr val="3C8C93"/>
                </a:solidFill>
              </a:rPr>
              <a:t>O(log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</a:t>
            </a:r>
          </a:p>
          <a:p>
            <a:r>
              <a:rPr lang="de-DE" dirty="0" err="1"/>
              <a:t>delete</a:t>
            </a:r>
            <a:r>
              <a:rPr lang="de-DE" dirty="0"/>
              <a:t>: </a:t>
            </a:r>
            <a:r>
              <a:rPr lang="de-DE" dirty="0">
                <a:solidFill>
                  <a:srgbClr val="3C8C93"/>
                </a:solidFill>
              </a:rPr>
              <a:t>O(log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3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AVL-Bäume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133</a:t>
            </a:fld>
            <a:endParaRPr lang="de-DE"/>
          </a:p>
        </p:txBody>
      </p:sp>
      <p:pic>
        <p:nvPicPr>
          <p:cNvPr id="5" name="Bild 4" descr="Screen Shot 2015-05-19 at 18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1268760"/>
            <a:ext cx="8454779" cy="44064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G. M. </a:t>
            </a:r>
            <a:r>
              <a:rPr lang="de-DE" sz="1100" dirty="0" err="1">
                <a:solidFill>
                  <a:srgbClr val="0000FF"/>
                </a:solidFill>
              </a:rPr>
              <a:t>Adelson-Velskii</a:t>
            </a:r>
            <a:r>
              <a:rPr lang="de-DE" sz="1100" dirty="0">
                <a:solidFill>
                  <a:srgbClr val="0000FF"/>
                </a:solidFill>
              </a:rPr>
              <a:t>, E. M. Landis; In: </a:t>
            </a:r>
            <a:r>
              <a:rPr lang="de-DE" sz="1100" dirty="0" err="1">
                <a:solidFill>
                  <a:srgbClr val="0000FF"/>
                </a:solidFill>
              </a:rPr>
              <a:t>Doklady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Akademii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Nauk</a:t>
            </a:r>
            <a:r>
              <a:rPr lang="de-DE" sz="1100" dirty="0">
                <a:solidFill>
                  <a:srgbClr val="0000FF"/>
                </a:solidFill>
              </a:rPr>
              <a:t> SSSR 146</a:t>
            </a:r>
            <a:r>
              <a:rPr lang="de-DE" sz="1100">
                <a:solidFill>
                  <a:srgbClr val="0000FF"/>
                </a:solidFill>
              </a:rPr>
              <a:t>, </a:t>
            </a:r>
            <a:br>
              <a:rPr lang="de-DE" sz="1100">
                <a:solidFill>
                  <a:srgbClr val="0000FF"/>
                </a:solidFill>
              </a:rPr>
            </a:br>
            <a:r>
              <a:rPr lang="de-DE" sz="1100">
                <a:solidFill>
                  <a:srgbClr val="0000FF"/>
                </a:solidFill>
              </a:rPr>
              <a:t>S</a:t>
            </a:r>
            <a:r>
              <a:rPr lang="de-DE" sz="1100" dirty="0">
                <a:solidFill>
                  <a:srgbClr val="0000FF"/>
                </a:solidFill>
              </a:rPr>
              <a:t>. 263-266,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r>
              <a:rPr lang="de-DE" sz="1100" dirty="0">
                <a:solidFill>
                  <a:srgbClr val="0000FF"/>
                </a:solidFill>
              </a:rPr>
              <a:t>; Englische </a:t>
            </a:r>
            <a:r>
              <a:rPr lang="de-DE" sz="1100" dirty="0" err="1">
                <a:solidFill>
                  <a:srgbClr val="0000FF"/>
                </a:solidFill>
              </a:rPr>
              <a:t>Übersetzung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Soviet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Math</a:t>
            </a:r>
            <a:r>
              <a:rPr lang="de-DE" sz="1100" dirty="0">
                <a:solidFill>
                  <a:srgbClr val="0000FF"/>
                </a:solidFill>
              </a:rPr>
              <a:t> 3, S. 1259-1263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040" y="4437112"/>
            <a:ext cx="8460432" cy="1240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5C6B92C5-A758-7885-6217-C0D1905278F0}"/>
              </a:ext>
            </a:extLst>
          </p:cNvPr>
          <p:cNvSpPr/>
          <p:nvPr/>
        </p:nvSpPr>
        <p:spPr>
          <a:xfrm>
            <a:off x="6508140" y="5073188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Beispielimplementierung </a:t>
            </a:r>
          </a:p>
          <a:p>
            <a:pPr algn="ctr"/>
            <a:r>
              <a:rPr lang="de-DE" sz="1400" dirty="0"/>
              <a:t>in Julia vorhanden.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40399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AVL-Präsentationen wurden übernommen aus:</a:t>
            </a:r>
          </a:p>
          <a:p>
            <a:r>
              <a:rPr lang="de-DE" sz="2000" dirty="0"/>
              <a:t>„Informatik II“ (Kapitel: Balancierte Bäume) gehalten von Martin Wirsing an der LMU http://</a:t>
            </a:r>
            <a:r>
              <a:rPr lang="de-DE" sz="2000" dirty="0" err="1"/>
              <a:t>www.pst.ifi.lmu.de</a:t>
            </a:r>
            <a:r>
              <a:rPr lang="de-DE" sz="2000" dirty="0"/>
              <a:t>/lehre/SS06/</a:t>
            </a:r>
            <a:r>
              <a:rPr lang="de-DE" sz="2000" dirty="0" err="1"/>
              <a:t>infoII</a:t>
            </a:r>
            <a:r>
              <a:rPr lang="de-DE" sz="2000" dirty="0"/>
              <a:t>/ </a:t>
            </a:r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134</a:t>
            </a:fld>
            <a:endParaRPr lang="de-DE"/>
          </a:p>
        </p:txBody>
      </p:sp>
      <p:pic>
        <p:nvPicPr>
          <p:cNvPr id="7" name="Bild 6" descr="b8dfe3b4-9839-404d-8428-f446b1eea7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5480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03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135</a:t>
            </a:fld>
            <a:endParaRPr lang="de-DE"/>
          </a:p>
        </p:txBody>
      </p:sp>
      <p:pic>
        <p:nvPicPr>
          <p:cNvPr id="5" name="Bild 4" descr="Screen Shot 2015-05-19 at 18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76"/>
            <a:ext cx="9144000" cy="5137251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54200F70-C312-3D4F-9133-0BE970B73786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136</a:t>
            </a:fld>
            <a:endParaRPr lang="de-DE"/>
          </a:p>
        </p:txBody>
      </p:sp>
      <p:pic>
        <p:nvPicPr>
          <p:cNvPr id="3" name="Bild 2" descr="Screen Shot 2015-05-19 at 18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76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6DBE7E4-0914-0146-871B-CC23B7F6C8D3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0340056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137</a:t>
            </a:fld>
            <a:endParaRPr lang="de-DE"/>
          </a:p>
        </p:txBody>
      </p:sp>
      <p:pic>
        <p:nvPicPr>
          <p:cNvPr id="3" name="Bild 2" descr="Screen Shot 2015-05-19 at 18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05"/>
            <a:ext cx="9144000" cy="4816083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5561"/>
            <a:ext cx="4320480" cy="2723235"/>
          </a:xfrm>
        </p:spPr>
      </p:pic>
      <p:grpSp>
        <p:nvGrpSpPr>
          <p:cNvPr id="9" name="Group 8"/>
          <p:cNvGrpSpPr/>
          <p:nvPr/>
        </p:nvGrpSpPr>
        <p:grpSpPr>
          <a:xfrm>
            <a:off x="4572000" y="1123628"/>
            <a:ext cx="720080" cy="2305372"/>
            <a:chOff x="4572000" y="1123628"/>
            <a:chExt cx="720080" cy="2305372"/>
          </a:xfrm>
        </p:grpSpPr>
        <p:sp>
          <p:nvSpPr>
            <p:cNvPr id="7" name="Rectangle 6"/>
            <p:cNvSpPr/>
            <p:nvPr/>
          </p:nvSpPr>
          <p:spPr>
            <a:xfrm>
              <a:off x="4572000" y="1123628"/>
              <a:ext cx="432048" cy="230537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83113" y="1123628"/>
              <a:ext cx="708967" cy="8652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2627784" y="2132856"/>
            <a:ext cx="181751" cy="14345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94AB-593F-C349-96D6-58E091FA5417}"/>
              </a:ext>
            </a:extLst>
          </p:cNvPr>
          <p:cNvSpPr/>
          <p:nvPr/>
        </p:nvSpPr>
        <p:spPr>
          <a:xfrm>
            <a:off x="0" y="3808796"/>
            <a:ext cx="5076056" cy="24285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E98D0F8F-6170-9D42-B0A2-DC9474595355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786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138</a:t>
            </a:fld>
            <a:endParaRPr lang="de-DE"/>
          </a:p>
        </p:txBody>
      </p:sp>
      <p:pic>
        <p:nvPicPr>
          <p:cNvPr id="3" name="Bild 2" descr="Screen Shot 2015-05-19 at 18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6869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AB1C9EE-34FA-1B4E-B43A-16131295817F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8785919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Anwendungsstelle der 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139</a:t>
            </a:fld>
            <a:endParaRPr lang="de-DE"/>
          </a:p>
        </p:txBody>
      </p:sp>
      <p:pic>
        <p:nvPicPr>
          <p:cNvPr id="3" name="Bild 2" descr="Screen Shot 2015-05-19 at 18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6164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DDD80EC-0D7A-6240-BC8E-87898AD1B448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4400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4E52-56B0-8643-932D-BE8BCE9E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Julia-eigene Typen?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AE67-6C9C-3E47-96DF-BCBEA3E1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2336"/>
            <a:ext cx="8229600" cy="5002968"/>
          </a:xfrm>
        </p:spPr>
        <p:txBody>
          <a:bodyPr/>
          <a:lstStyle/>
          <a:p>
            <a:r>
              <a:rPr lang="en-DE" dirty="0"/>
              <a:t>Für Julia-eigene Typen ist </a:t>
            </a:r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DE" dirty="0"/>
              <a:t> häufig sinnvoll definiert</a:t>
            </a:r>
          </a:p>
          <a:p>
            <a:r>
              <a:rPr lang="en-DE" dirty="0"/>
              <a:t>Es funktioniert z.B. bei</a:t>
            </a:r>
          </a:p>
          <a:p>
            <a:pPr lvl="1"/>
            <a:r>
              <a:rPr lang="en-GB" dirty="0">
                <a:solidFill>
                  <a:srgbClr val="A31515"/>
                </a:solidFill>
                <a:latin typeface="Courier New" panose="02070309020205020404" pitchFamily="49" charset="0"/>
              </a:rPr>
              <a:t>"ab"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== </a:t>
            </a:r>
            <a:r>
              <a:rPr lang="en-GB" dirty="0">
                <a:solidFill>
                  <a:srgbClr val="A31515"/>
                </a:solidFill>
                <a:latin typeface="Courier New" panose="02070309020205020404" pitchFamily="49" charset="0"/>
              </a:rPr>
              <a:t>"ab"</a:t>
            </a:r>
          </a:p>
          <a:p>
            <a:pPr lvl="1"/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] == [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DE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 ==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n-DE" dirty="0"/>
          </a:p>
          <a:p>
            <a:r>
              <a:rPr lang="en-DE" dirty="0"/>
              <a:t>Auch selbst definierte Typen werden manchmal richtig verglichen</a:t>
            </a:r>
          </a:p>
          <a:p>
            <a:endParaRPr lang="en-DE" sz="1050" dirty="0"/>
          </a:p>
          <a:p>
            <a:pPr lvl="1"/>
            <a:endParaRPr lang="en-DE" dirty="0"/>
          </a:p>
          <a:p>
            <a:pPr lvl="1"/>
            <a:endParaRPr lang="en-DE" dirty="0"/>
          </a:p>
          <a:p>
            <a:r>
              <a:rPr lang="en-DE" dirty="0"/>
              <a:t>Aber: Aufpassen und nicht darauf verlassen!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7A8EC-AA99-7649-94F9-1FEE3FA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D6F81114-FDB9-6FB0-783B-80B86485000B}"/>
              </a:ext>
            </a:extLst>
          </p:cNvPr>
          <p:cNvSpPr txBox="1"/>
          <p:nvPr/>
        </p:nvSpPr>
        <p:spPr>
          <a:xfrm>
            <a:off x="1259632" y="443711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MyInt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value :: </a:t>
            </a:r>
            <a:r>
              <a:rPr lang="en-GB" dirty="0">
                <a:solidFill>
                  <a:srgbClr val="267F99"/>
                </a:solidFill>
                <a:latin typeface="Courier New" panose="02070309020205020404" pitchFamily="49" charset="0"/>
              </a:rPr>
              <a:t>Int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15" name="Textfeld 8">
            <a:extLst>
              <a:ext uri="{FF2B5EF4-FFF2-40B4-BE49-F238E27FC236}">
                <a16:creationId xmlns:a16="http://schemas.microsoft.com/office/drawing/2014/main" id="{00BA462E-3E87-AF2D-7BFB-FB69CAF362FD}"/>
              </a:ext>
            </a:extLst>
          </p:cNvPr>
          <p:cNvSpPr txBox="1"/>
          <p:nvPr/>
        </p:nvSpPr>
        <p:spPr>
          <a:xfrm>
            <a:off x="3923928" y="4437112"/>
            <a:ext cx="3888432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==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&lt;=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MyInt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13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E459C4B-64BD-D3FF-4FF7-E940F1BCDDE9}"/>
              </a:ext>
            </a:extLst>
          </p:cNvPr>
          <p:cNvSpPr/>
          <p:nvPr/>
        </p:nvSpPr>
        <p:spPr>
          <a:xfrm flipH="1">
            <a:off x="7157727" y="4380166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B00D2D6-80BC-8384-6D9A-10A6FC9344AA}"/>
              </a:ext>
            </a:extLst>
          </p:cNvPr>
          <p:cNvSpPr/>
          <p:nvPr/>
        </p:nvSpPr>
        <p:spPr>
          <a:xfrm flipH="1">
            <a:off x="7157727" y="4853206"/>
            <a:ext cx="1296144" cy="432048"/>
          </a:xfrm>
          <a:prstGeom prst="rightArrow">
            <a:avLst>
              <a:gd name="adj1" fmla="val 7790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Fehler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Rotationstypen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140</a:t>
            </a:fld>
            <a:endParaRPr lang="de-DE"/>
          </a:p>
        </p:txBody>
      </p:sp>
      <p:pic>
        <p:nvPicPr>
          <p:cNvPr id="3" name="Bild 2" descr="Screen Shot 2015-05-19 at 18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78"/>
            <a:ext cx="9144000" cy="5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RR: Linksrotation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141</a:t>
            </a:fld>
            <a:endParaRPr lang="de-DE"/>
          </a:p>
        </p:txBody>
      </p:sp>
      <p:pic>
        <p:nvPicPr>
          <p:cNvPr id="3" name="Bild 2" descr="Screen Shot 2015-05-19 at 18.2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72"/>
            <a:ext cx="9144000" cy="450728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1BC8E7D-BC59-D241-8B5F-5154F55CDE95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62346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LL: Rechtsrotation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142</a:t>
            </a:fld>
            <a:endParaRPr lang="de-DE"/>
          </a:p>
        </p:txBody>
      </p:sp>
      <p:pic>
        <p:nvPicPr>
          <p:cNvPr id="3" name="Bild 2" descr="Screen Shot 2015-05-19 at 18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16"/>
            <a:ext cx="9144000" cy="427859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94AFBCF-2EA6-EA4B-A861-61EDEDA7A971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668603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RL: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143</a:t>
            </a:fld>
            <a:endParaRPr lang="de-DE"/>
          </a:p>
        </p:txBody>
      </p:sp>
      <p:pic>
        <p:nvPicPr>
          <p:cNvPr id="3" name="Bild 2" descr="Screen Shot 2015-05-19 at 18.2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3"/>
            <a:ext cx="9144000" cy="4425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7743" y="1448913"/>
            <a:ext cx="132797" cy="395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236DA5F4-10D0-4645-9269-52CF5E13D45A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0088285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LR: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144</a:t>
            </a:fld>
            <a:endParaRPr lang="de-DE"/>
          </a:p>
        </p:txBody>
      </p:sp>
      <p:pic>
        <p:nvPicPr>
          <p:cNvPr id="3" name="Bild 2" descr="Screen Shot 2015-05-19 at 18.3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7408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9509DB3-80E3-4245-B5AB-2A4F6E7911A7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1511187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 LR: Doppelrotation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145</a:t>
            </a:fld>
            <a:endParaRPr lang="de-DE"/>
          </a:p>
        </p:txBody>
      </p:sp>
      <p:pic>
        <p:nvPicPr>
          <p:cNvPr id="3" name="Bild 2" descr="Screen Shot 2015-05-19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979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0608877-E981-C44F-8FD4-84B69DBE9F1F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0778159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Löschen von Knoten in AVL-Bäumen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Löschen erfolgt wie bei Suchbäumen und ...</a:t>
            </a:r>
          </a:p>
          <a:p>
            <a:r>
              <a:rPr lang="de-DE" dirty="0"/>
              <a:t>kann zu Strukturverletzungen führen</a:t>
            </a:r>
            <a:br>
              <a:rPr lang="de-DE" dirty="0"/>
            </a:br>
            <a:r>
              <a:rPr lang="de-DE" dirty="0"/>
              <a:t>(wie beim Einfügen), ...</a:t>
            </a:r>
          </a:p>
          <a:p>
            <a:r>
              <a:rPr lang="de-DE" dirty="0"/>
              <a:t>… die durch Rotationen ausgeglichen werden</a:t>
            </a:r>
          </a:p>
          <a:p>
            <a:pPr lvl="1"/>
            <a:r>
              <a:rPr lang="de-DE" dirty="0"/>
              <a:t>Es genügt nicht immer eine einzige Rotation oder Doppelrotation (</a:t>
            </a:r>
            <a:r>
              <a:rPr lang="de-DE" dirty="0">
                <a:solidFill>
                  <a:srgbClr val="0833FF"/>
                </a:solidFill>
              </a:rPr>
              <a:t>Restrukturierung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Im schlechtesten Fall:</a:t>
            </a:r>
          </a:p>
          <a:p>
            <a:pPr lvl="2"/>
            <a:r>
              <a:rPr lang="de-DE" dirty="0"/>
              <a:t>auf dem Suchpfad </a:t>
            </a:r>
            <a:r>
              <a:rPr lang="de-DE" dirty="0" err="1"/>
              <a:t>bottom-up</a:t>
            </a:r>
            <a:r>
              <a:rPr lang="de-DE" dirty="0"/>
              <a:t> vom zu entfernenden Schlüssel bis zur Wurzel </a:t>
            </a:r>
          </a:p>
          <a:p>
            <a:pPr lvl="2"/>
            <a:r>
              <a:rPr lang="de-DE" dirty="0"/>
              <a:t>auf jedem Level Rotation bzw. Doppelrotation</a:t>
            </a:r>
          </a:p>
          <a:p>
            <a:pPr lvl="2"/>
            <a:r>
              <a:rPr lang="de-DE" dirty="0"/>
              <a:t>Aufwand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58D8AAB5-0841-B842-9481-82A88B221AE3}"/>
              </a:ext>
            </a:extLst>
          </p:cNvPr>
          <p:cNvSpPr/>
          <p:nvPr/>
        </p:nvSpPr>
        <p:spPr>
          <a:xfrm>
            <a:off x="3033943" y="6619402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www.pst.ifi.lmu.de</a:t>
            </a:r>
            <a:r>
              <a:rPr lang="de-DE" sz="1200" dirty="0">
                <a:solidFill>
                  <a:schemeClr val="bg1"/>
                </a:solidFill>
              </a:rPr>
              <a:t>/lehre/SS06/</a:t>
            </a:r>
            <a:r>
              <a:rPr lang="de-DE" sz="1200" dirty="0" err="1">
                <a:solidFill>
                  <a:schemeClr val="bg1"/>
                </a:solidFill>
              </a:rPr>
              <a:t>infoII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916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147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Vergleich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959"/>
            <a:ext cx="368275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</a:p>
          <a:p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889248" y="1052736"/>
            <a:ext cx="3826768" cy="53023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AVL-Baum: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log n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Splay-Baum:</a:t>
            </a:r>
          </a:p>
          <a:p>
            <a:r>
              <a:rPr lang="de-DE" sz="2400" dirty="0" err="1"/>
              <a:t>search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dirty="0" err="1"/>
              <a:t>amort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insert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O(log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) </a:t>
            </a:r>
          </a:p>
          <a:p>
            <a:r>
              <a:rPr lang="de-DE" sz="2400" dirty="0" err="1"/>
              <a:t>delete</a:t>
            </a:r>
            <a:r>
              <a:rPr lang="de-DE" sz="2400" dirty="0"/>
              <a:t>: </a:t>
            </a:r>
            <a:r>
              <a:rPr lang="de-DE" sz="2400" dirty="0">
                <a:solidFill>
                  <a:srgbClr val="3C8C93"/>
                </a:solidFill>
              </a:rPr>
              <a:t>O(log 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)</a:t>
            </a:r>
            <a:endParaRPr lang="de-DE" sz="2400" dirty="0"/>
          </a:p>
        </p:txBody>
      </p:sp>
      <p:sp>
        <p:nvSpPr>
          <p:cNvPr id="2" name="Wolkenförmige Legende 1"/>
          <p:cNvSpPr/>
          <p:nvPr/>
        </p:nvSpPr>
        <p:spPr>
          <a:xfrm>
            <a:off x="4860032" y="4725144"/>
            <a:ext cx="3096344" cy="1152128"/>
          </a:xfrm>
          <a:prstGeom prst="cloudCallout">
            <a:avLst>
              <a:gd name="adj1" fmla="val -46389"/>
              <a:gd name="adj2" fmla="val -66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Wann welche Repräsentation nehmen?</a:t>
            </a:r>
          </a:p>
        </p:txBody>
      </p:sp>
    </p:spTree>
    <p:extLst>
      <p:ext uri="{BB962C8B-B14F-4D97-AF65-F5344CB8AC3E}">
        <p14:creationId xmlns:p14="http://schemas.microsoft.com/office/powerpoint/2010/main" val="98936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Mengen: API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340768"/>
            <a:ext cx="8496944" cy="4896544"/>
          </a:xfrm>
        </p:spPr>
        <p:txBody>
          <a:bodyPr/>
          <a:lstStyle/>
          <a:p>
            <a:r>
              <a:rPr lang="de-DE" sz="2400" dirty="0"/>
              <a:t>Obligatorische Operationen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test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 testet, ob ein Element mit Schlüssel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enthalten ist </a:t>
            </a:r>
            <a:br>
              <a:rPr lang="de-DE" sz="2000" dirty="0"/>
            </a:br>
            <a:r>
              <a:rPr lang="de-DE" sz="2000" dirty="0"/>
              <a:t>liefert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true</a:t>
            </a:r>
            <a:r>
              <a:rPr lang="de-DE" sz="2000" dirty="0"/>
              <a:t> oder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false</a:t>
            </a:r>
            <a:r>
              <a:rPr lang="de-DE" sz="2000" dirty="0"/>
              <a:t> 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search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endParaRPr lang="de-DE" sz="2000" dirty="0"/>
          </a:p>
          <a:p>
            <a:pPr marL="914400" lvl="2" indent="0">
              <a:buNone/>
            </a:pPr>
            <a:r>
              <a:rPr lang="de-DE" sz="1800" dirty="0"/>
              <a:t>(1a) liefert das Element aus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800" dirty="0"/>
              <a:t>, dessen Schlüssel </a:t>
            </a:r>
            <a:r>
              <a:rPr lang="de-DE" sz="1800" dirty="0" err="1">
                <a:solidFill>
                  <a:srgbClr val="3C8C93"/>
                </a:solidFill>
              </a:rPr>
              <a:t>k</a:t>
            </a:r>
            <a:r>
              <a:rPr lang="de-DE" sz="1800" dirty="0"/>
              <a:t> ist, oder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nothing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sz="1800" dirty="0"/>
              <a:t>(</a:t>
            </a:r>
            <a:r>
              <a:rPr lang="de-DE" sz="1800" dirty="0">
                <a:solidFill>
                  <a:srgbClr val="0833FF"/>
                </a:solidFill>
              </a:rPr>
              <a:t>1b</a:t>
            </a:r>
            <a:r>
              <a:rPr lang="de-DE" sz="1800" dirty="0"/>
              <a:t>) liefert das Element aus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800" dirty="0"/>
              <a:t>, dessen Schlüssel </a:t>
            </a:r>
            <a:r>
              <a:rPr lang="de-DE" sz="1800" dirty="0" err="1">
                <a:solidFill>
                  <a:srgbClr val="3C8C93"/>
                </a:solidFill>
              </a:rPr>
              <a:t>key</a:t>
            </a:r>
            <a:r>
              <a:rPr lang="de-DE" sz="1800" dirty="0">
                <a:solidFill>
                  <a:srgbClr val="3C8C93"/>
                </a:solidFill>
              </a:rPr>
              <a:t> </a:t>
            </a:r>
            <a:r>
              <a:rPr lang="de-DE" sz="1800" dirty="0">
                <a:solidFill>
                  <a:srgbClr val="FF0000"/>
                </a:solidFill>
              </a:rPr>
              <a:t>minimal</a:t>
            </a:r>
            <a:r>
              <a:rPr lang="de-DE" sz="1800" dirty="0"/>
              <a:t> in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br>
              <a:rPr lang="de-DE" sz="1800" dirty="0"/>
            </a:br>
            <a:r>
              <a:rPr lang="de-DE" sz="1800" dirty="0"/>
              <a:t>         ist und für den </a:t>
            </a:r>
            <a:r>
              <a:rPr lang="de-DE" sz="1800" dirty="0" err="1">
                <a:solidFill>
                  <a:srgbClr val="3C8C93"/>
                </a:solidFill>
              </a:rPr>
              <a:t>key</a:t>
            </a:r>
            <a:r>
              <a:rPr lang="de-DE" sz="1800" baseline="-25000" dirty="0">
                <a:solidFill>
                  <a:srgbClr val="3C8C93"/>
                </a:solidFill>
              </a:rPr>
              <a:t> </a:t>
            </a:r>
            <a:r>
              <a:rPr lang="de-DE" sz="1800" dirty="0">
                <a:solidFill>
                  <a:srgbClr val="FF0000"/>
                </a:solidFill>
              </a:rPr>
              <a:t>≥</a:t>
            </a:r>
            <a:r>
              <a:rPr lang="de-DE" sz="1800" baseline="-250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3C8C93"/>
                </a:solidFill>
              </a:rPr>
              <a:t>k</a:t>
            </a:r>
            <a:r>
              <a:rPr lang="de-DE" sz="1800" dirty="0"/>
              <a:t> gilt</a:t>
            </a:r>
          </a:p>
          <a:p>
            <a:pPr marL="914400" lvl="2" indent="0">
              <a:buNone/>
            </a:pPr>
            <a:r>
              <a:rPr lang="de-DE" sz="1800" dirty="0"/>
              <a:t>(2) liefert eine Menge von Elementen aus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, deren Schlüssel </a:t>
            </a:r>
            <a:r>
              <a:rPr lang="de-DE" sz="1800" dirty="0" err="1">
                <a:solidFill>
                  <a:srgbClr val="3C8C93"/>
                </a:solidFill>
              </a:rPr>
              <a:t>k</a:t>
            </a:r>
            <a:r>
              <a:rPr lang="de-DE" sz="1800" dirty="0"/>
              <a:t> ist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insert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x,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 fügt das Element </a:t>
            </a:r>
            <a:r>
              <a:rPr lang="de-DE" sz="2000" dirty="0">
                <a:solidFill>
                  <a:srgbClr val="3C8C93"/>
                </a:solidFill>
              </a:rPr>
              <a:t>x</a:t>
            </a:r>
            <a:r>
              <a:rPr lang="de-DE" sz="2000" dirty="0"/>
              <a:t> in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ein </a:t>
            </a:r>
            <a:br>
              <a:rPr lang="de-DE" sz="2000" dirty="0"/>
            </a:br>
            <a:r>
              <a:rPr lang="de-DE" sz="2000" dirty="0"/>
              <a:t>		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wird ggf. modifiziert, wenn Element </a:t>
            </a:r>
            <a:br>
              <a:rPr lang="de-DE" sz="2000" dirty="0"/>
            </a:br>
            <a:r>
              <a:rPr lang="de-DE" sz="2000" dirty="0"/>
              <a:t>		 mit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(s) (x)</a:t>
            </a:r>
            <a:r>
              <a:rPr lang="de-DE" sz="2000" dirty="0"/>
              <a:t> vorher in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enthalten, wird es aus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 entfernt)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delete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k</a:t>
            </a:r>
            <a:r>
              <a:rPr lang="de-DE" sz="2000" dirty="0">
                <a:solidFill>
                  <a:srgbClr val="3C8C93"/>
                </a:solidFill>
              </a:rPr>
              <a:t>,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 löscht Element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000" dirty="0"/>
              <a:t> mit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(s)(x) =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aus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		    (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wird modifiziert, wenn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000" dirty="0"/>
              <a:t> enthalten war)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7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Mengen: API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/>
              <a:t>Iterationsoperatoren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map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de-DE" sz="1800" dirty="0"/>
              <a:t>Wendet </a:t>
            </a:r>
            <a:r>
              <a:rPr lang="de-DE" sz="1800" dirty="0">
                <a:solidFill>
                  <a:srgbClr val="3C8C93"/>
                </a:solidFill>
              </a:rPr>
              <a:t>f</a:t>
            </a:r>
            <a:r>
              <a:rPr lang="de-DE" sz="1800" dirty="0"/>
              <a:t> auf jedes Element aus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 an </a:t>
            </a:r>
            <a:br>
              <a:rPr lang="de-DE" sz="1800" dirty="0"/>
            </a:br>
            <a:r>
              <a:rPr lang="de-DE" sz="1800" dirty="0"/>
              <a:t>und gibt Ergebnisse als neue Menge zurück</a:t>
            </a:r>
          </a:p>
          <a:p>
            <a:pPr lvl="2"/>
            <a:r>
              <a:rPr lang="de-DE" sz="1800" dirty="0"/>
              <a:t>Beispiel</a:t>
            </a:r>
          </a:p>
          <a:p>
            <a:pPr lvl="3"/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plus_1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x +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de-DE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3"/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map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(plus_1, [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42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23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17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r>
              <a:rPr lang="de-DE" sz="1600" dirty="0"/>
              <a:t>liefert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43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24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18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lvl="3"/>
            <a:r>
              <a:rPr lang="de-DE" sz="1600" dirty="0"/>
              <a:t>Oder kurz 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map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((x) -&gt; x+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[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42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23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17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fold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err="1">
                <a:solidFill>
                  <a:srgbClr val="3C8C93"/>
                </a:solidFill>
              </a:rPr>
              <a:t>init</a:t>
            </a:r>
            <a:r>
              <a:rPr lang="de-DE" sz="2000" dirty="0">
                <a:solidFill>
                  <a:srgbClr val="000000"/>
                </a:solidFill>
              </a:rPr>
              <a:t>) 	</a:t>
            </a:r>
            <a:r>
              <a:rPr lang="de-DE" sz="2000" i="1" dirty="0">
                <a:solidFill>
                  <a:srgbClr val="000000"/>
                </a:solidFill>
              </a:rPr>
              <a:t>oft auch  </a:t>
            </a:r>
            <a:r>
              <a:rPr lang="de-DE" sz="2000" i="1" dirty="0" err="1">
                <a:solidFill>
                  <a:srgbClr val="FF0000"/>
                </a:solidFill>
              </a:rPr>
              <a:t>reduce</a:t>
            </a:r>
            <a:endParaRPr lang="de-DE" sz="2000" i="1" dirty="0"/>
          </a:p>
          <a:p>
            <a:pPr lvl="2"/>
            <a:r>
              <a:rPr lang="de-DE" sz="1800" dirty="0"/>
              <a:t>Wendet die Funktion </a:t>
            </a:r>
            <a:r>
              <a:rPr lang="de-DE" sz="1800" dirty="0">
                <a:solidFill>
                  <a:srgbClr val="3C8C93"/>
                </a:solidFill>
              </a:rPr>
              <a:t>f</a:t>
            </a:r>
            <a:r>
              <a:rPr lang="de-DE" sz="1800" dirty="0"/>
              <a:t> kaskadierend </a:t>
            </a:r>
            <a:br>
              <a:rPr lang="de-DE" sz="1800" dirty="0"/>
            </a:br>
            <a:r>
              <a:rPr lang="de-DE" sz="1800" dirty="0"/>
              <a:t>auf dem jeweils vorigen Wert, beginnend mit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init</a:t>
            </a:r>
            <a:r>
              <a:rPr lang="de-DE" sz="1800" dirty="0"/>
              <a:t>, und jeweils alle Elemente in </a:t>
            </a:r>
            <a:r>
              <a:rPr lang="de-DE" sz="1800" dirty="0">
                <a:solidFill>
                  <a:srgbClr val="3C8C93"/>
                </a:solidFill>
              </a:rPr>
              <a:t>s</a:t>
            </a:r>
            <a:r>
              <a:rPr lang="de-DE" sz="1800" dirty="0"/>
              <a:t> an und liefert letzten Wert (bzw.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init</a:t>
            </a:r>
            <a:r>
              <a:rPr lang="de-DE" sz="1800" dirty="0"/>
              <a:t>, wenn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800" dirty="0"/>
              <a:t> leer)</a:t>
            </a:r>
          </a:p>
          <a:p>
            <a:pPr lvl="2"/>
            <a:r>
              <a:rPr lang="de-DE" sz="1800" dirty="0"/>
              <a:t>Beispiel</a:t>
            </a:r>
          </a:p>
          <a:p>
            <a:pPr lvl="3"/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max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(a, b)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 &gt; b a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else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b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lvl="3"/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(max,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KeySet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4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24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de-DE" sz="1600" dirty="0"/>
              <a:t>liefert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24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3"/>
            <a:endParaRPr lang="de-DE" sz="1600" dirty="0">
              <a:solidFill>
                <a:srgbClr val="0833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5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Mengen: API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/>
              <a:t>Zusätzliche Operationen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union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de-DE" sz="2000" dirty="0"/>
              <a:t>,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s2</a:t>
            </a:r>
            <a:r>
              <a:rPr lang="de-DE" sz="2000" dirty="0"/>
              <a:t>)          (siehe auch </a:t>
            </a:r>
            <a:r>
              <a:rPr lang="de-DE" sz="2000" dirty="0" err="1">
                <a:solidFill>
                  <a:srgbClr val="FF0000"/>
                </a:solidFill>
              </a:rPr>
              <a:t>merge</a:t>
            </a:r>
            <a:r>
              <a:rPr lang="de-DE" sz="2000" dirty="0"/>
              <a:t> bei PQs)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intersect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s1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s2</a:t>
            </a:r>
            <a:r>
              <a:rPr lang="de-DE" sz="2000" dirty="0"/>
              <a:t>)</a:t>
            </a:r>
          </a:p>
          <a:p>
            <a:pPr marL="457200" lvl="1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76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2: Suchstrukturen)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26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r>
              <a:rPr lang="de-DE" sz="2800" dirty="0"/>
              <a:t>Repräsentation einer Menge als verkettete Liste?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/>
              <a:t>Günstigster Fall: </a:t>
            </a:r>
            <a:r>
              <a:rPr lang="de-DE" sz="2000" dirty="0"/>
              <a:t>Element wird an 1. Stelle gefunden:</a:t>
            </a:r>
          </a:p>
          <a:p>
            <a:endParaRPr lang="de-DE" sz="2000" dirty="0"/>
          </a:p>
          <a:p>
            <a:r>
              <a:rPr lang="de-DE" sz="2000" b="1" dirty="0"/>
              <a:t>Ungünstigster Fall: </a:t>
            </a:r>
            <a:r>
              <a:rPr lang="de-DE" sz="2000" dirty="0"/>
              <a:t>Element wird an letzter Stelle gefunden (komplette Folge wurde durchlaufen):</a:t>
            </a:r>
          </a:p>
          <a:p>
            <a:endParaRPr lang="de-DE" sz="2000" dirty="0"/>
          </a:p>
          <a:p>
            <a:r>
              <a:rPr lang="de-DE" sz="2000" b="1" dirty="0"/>
              <a:t>Durchschnittlicher Fall (Element ist vorhanden):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i="1" dirty="0"/>
              <a:t>Annahme</a:t>
            </a:r>
            <a:r>
              <a:rPr lang="de-DE" sz="2000" dirty="0"/>
              <a:t>: kein Element wird bevorzugt gesucht:</a:t>
            </a:r>
          </a:p>
          <a:p>
            <a:pPr marL="0" indent="0">
              <a:buNone/>
            </a:pP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Falls Misserfolg bei der Suche (Element nicht gefunden):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Es muss die gesamte Folge durchlaufen werden: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19</a:t>
            </a:fld>
            <a:endParaRPr lang="de-DE" dirty="0"/>
          </a:p>
        </p:txBody>
      </p:sp>
      <p:pic>
        <p:nvPicPr>
          <p:cNvPr id="8" name="Bild 7" descr="Screen Shot 2015-05-04 at 19.1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68" y="2286793"/>
            <a:ext cx="1816230" cy="337755"/>
          </a:xfrm>
          <a:prstGeom prst="rect">
            <a:avLst/>
          </a:prstGeom>
        </p:spPr>
      </p:pic>
      <p:pic>
        <p:nvPicPr>
          <p:cNvPr id="9" name="Bild 8" descr="Screen Shot 2015-05-04 at 19.1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22" y="1246532"/>
            <a:ext cx="1724712" cy="357486"/>
          </a:xfrm>
          <a:prstGeom prst="rect">
            <a:avLst/>
          </a:prstGeom>
        </p:spPr>
      </p:pic>
      <p:pic>
        <p:nvPicPr>
          <p:cNvPr id="10" name="Bild 9" descr="Screen Shot 2015-05-04 at 19.1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" y="3668326"/>
            <a:ext cx="5712135" cy="891167"/>
          </a:xfrm>
          <a:prstGeom prst="rect">
            <a:avLst/>
          </a:prstGeom>
        </p:spPr>
      </p:pic>
      <p:pic>
        <p:nvPicPr>
          <p:cNvPr id="11" name="Bild 10" descr="Screen Shot 2015-05-04 at 19.1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8" y="5013176"/>
            <a:ext cx="1876687" cy="3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0310-80BD-5A4F-98BF-54DEB76F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BD97-19FF-2B45-97E1-81F102A6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Datenstruktur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Sammeln</a:t>
            </a:r>
            <a:r>
              <a:rPr lang="en-US" dirty="0"/>
              <a:t> von </a:t>
            </a:r>
            <a:r>
              <a:rPr lang="en-US" dirty="0" err="1"/>
              <a:t>Objekten</a:t>
            </a:r>
            <a:r>
              <a:rPr lang="en-US" dirty="0"/>
              <a:t> …</a:t>
            </a:r>
          </a:p>
          <a:p>
            <a:r>
              <a:rPr lang="en-US" dirty="0"/>
              <a:t>…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Duplikate</a:t>
            </a:r>
            <a:endParaRPr lang="en-US" dirty="0"/>
          </a:p>
          <a:p>
            <a:pPr marL="0" indent="0">
              <a:buNone/>
            </a:pPr>
            <a:endParaRPr lang="en-US" sz="1800" dirty="0">
              <a:solidFill>
                <a:srgbClr val="38F769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sz="1800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sz="1800" dirty="0">
                <a:latin typeface="Courier" pitchFamily="2" charset="0"/>
              </a:rPr>
              <a:t>s = Set([42, 23, 17, 42]) 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Set{Int64} with 3 elements: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42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17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  23</a:t>
            </a:r>
          </a:p>
          <a:p>
            <a:pPr marL="0" indent="0"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sz="1800" dirty="0">
                <a:solidFill>
                  <a:srgbClr val="38F769"/>
                </a:solidFill>
                <a:latin typeface="Courier" pitchFamily="2" charset="0"/>
              </a:rPr>
              <a:t>&gt;</a:t>
            </a:r>
          </a:p>
          <a:p>
            <a:endParaRPr lang="en-US" sz="1600" dirty="0"/>
          </a:p>
          <a:p>
            <a:r>
              <a:rPr lang="en-US" dirty="0" err="1"/>
              <a:t>Typen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Julia-System </a:t>
            </a:r>
            <a:r>
              <a:rPr lang="en-US" dirty="0" err="1"/>
              <a:t>ermittelt</a:t>
            </a:r>
            <a:r>
              <a:rPr lang="en-US" dirty="0"/>
              <a:t>…</a:t>
            </a:r>
          </a:p>
          <a:p>
            <a:r>
              <a:rPr lang="en-US" dirty="0"/>
              <a:t>… und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vermerkt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6F464-0999-D944-857B-19B760D8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69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Selbstanordnende 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Idee:</a:t>
            </a:r>
            <a:r>
              <a:rPr lang="de-DE" altLang="de-DE" dirty="0"/>
              <a:t> </a:t>
            </a:r>
          </a:p>
          <a:p>
            <a:pPr lvl="1"/>
            <a:r>
              <a:rPr lang="de-DE" altLang="de-DE" dirty="0"/>
              <a:t>Ordne die Elemente bei der sequentiellen Suche so an, dass die </a:t>
            </a:r>
            <a:r>
              <a:rPr lang="de-DE" altLang="de-DE" dirty="0">
                <a:solidFill>
                  <a:srgbClr val="0833FF"/>
                </a:solidFill>
              </a:rPr>
              <a:t>Elemente, die am häufigsten gesucht werden, möglichst weit vorne </a:t>
            </a:r>
            <a:r>
              <a:rPr lang="de-DE" altLang="de-DE" dirty="0"/>
              <a:t>stehen</a:t>
            </a:r>
          </a:p>
          <a:p>
            <a:pPr lvl="2"/>
            <a:r>
              <a:rPr lang="de-DE" altLang="de-DE" dirty="0"/>
              <a:t>Meistens ist die </a:t>
            </a:r>
            <a:r>
              <a:rPr lang="de-DE" altLang="de-DE" dirty="0">
                <a:solidFill>
                  <a:srgbClr val="FF0000"/>
                </a:solidFill>
              </a:rPr>
              <a:t>Häufigkeit nicht bekannt</a:t>
            </a:r>
            <a:r>
              <a:rPr lang="de-DE" altLang="de-DE" dirty="0"/>
              <a:t>, man kann aber versuchen, </a:t>
            </a:r>
            <a:r>
              <a:rPr lang="de-DE" altLang="de-DE" i="1" dirty="0"/>
              <a:t>aus der </a:t>
            </a:r>
            <a:r>
              <a:rPr lang="de-DE" altLang="de-DE" i="1" dirty="0">
                <a:solidFill>
                  <a:srgbClr val="00B050"/>
                </a:solidFill>
              </a:rPr>
              <a:t>Vergangenheit auf die Zukunft </a:t>
            </a:r>
            <a:r>
              <a:rPr lang="de-DE" altLang="de-DE" dirty="0">
                <a:solidFill>
                  <a:srgbClr val="00B050"/>
                </a:solidFill>
              </a:rPr>
              <a:t>zu </a:t>
            </a:r>
            <a:r>
              <a:rPr lang="de-DE" altLang="de-DE" i="1" dirty="0">
                <a:solidFill>
                  <a:srgbClr val="00B050"/>
                </a:solidFill>
              </a:rPr>
              <a:t>schließen</a:t>
            </a:r>
          </a:p>
          <a:p>
            <a:endParaRPr lang="de-DE" altLang="de-DE" sz="1400" b="1" dirty="0"/>
          </a:p>
          <a:p>
            <a:r>
              <a:rPr lang="de-DE" altLang="de-DE" b="1" dirty="0"/>
              <a:t>Vorgehensweise:</a:t>
            </a:r>
          </a:p>
          <a:p>
            <a:pPr lvl="1"/>
            <a:r>
              <a:rPr lang="de-DE" altLang="de-DE" dirty="0"/>
              <a:t>Immer wenn nach einem Element gesucht wurde, </a:t>
            </a:r>
            <a:br>
              <a:rPr lang="de-DE" altLang="de-DE" dirty="0"/>
            </a:br>
            <a:r>
              <a:rPr lang="de-DE" altLang="de-DE" dirty="0"/>
              <a:t>wird dieses Element weiter vorne in der Liste platziert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2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Strategien von selbstanordnenden 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b="1" i="1" dirty="0"/>
              <a:t>MF - Regel</a:t>
            </a:r>
            <a:r>
              <a:rPr lang="de-DE" altLang="de-DE" sz="2400" b="1" dirty="0"/>
              <a:t>, Move-</a:t>
            </a:r>
            <a:r>
              <a:rPr lang="de-DE" altLang="de-DE" sz="2400" b="1" dirty="0" err="1"/>
              <a:t>to</a:t>
            </a:r>
            <a:r>
              <a:rPr lang="de-DE" altLang="de-DE" sz="2400" b="1" dirty="0"/>
              <a:t>-front:</a:t>
            </a:r>
            <a:br>
              <a:rPr lang="de-DE" altLang="de-DE" sz="2400" b="1" dirty="0"/>
            </a:br>
            <a:r>
              <a:rPr lang="de-DE" altLang="de-DE" sz="2000" dirty="0">
                <a:solidFill>
                  <a:srgbClr val="0833FF"/>
                </a:solidFill>
              </a:rPr>
              <a:t>Mache ein Element zum ersten </a:t>
            </a:r>
            <a:r>
              <a:rPr lang="de-DE" altLang="de-DE" sz="2000" dirty="0"/>
              <a:t>Element der Liste, wenn nach diesem   Element erfolgreich gesucht wurde. Alle anderen Elemente bleiben unverändert.</a:t>
            </a:r>
          </a:p>
          <a:p>
            <a:r>
              <a:rPr lang="de-DE" altLang="de-DE" sz="2400" b="1" i="1" dirty="0"/>
              <a:t>T - Regel</a:t>
            </a:r>
            <a:r>
              <a:rPr lang="de-DE" altLang="de-DE" sz="2400" b="1" dirty="0"/>
              <a:t>, Transpose:</a:t>
            </a:r>
            <a:br>
              <a:rPr lang="de-DE" altLang="de-DE" sz="2400" b="1" dirty="0"/>
            </a:br>
            <a:r>
              <a:rPr lang="de-DE" altLang="de-DE" sz="2000" dirty="0">
                <a:solidFill>
                  <a:srgbClr val="0833FF"/>
                </a:solidFill>
              </a:rPr>
              <a:t>Vertausche </a:t>
            </a:r>
            <a:r>
              <a:rPr lang="de-DE" altLang="de-DE" sz="2000" dirty="0"/>
              <a:t>ein Element mit dem </a:t>
            </a:r>
            <a:r>
              <a:rPr lang="de-DE" altLang="de-DE" sz="2000" dirty="0">
                <a:solidFill>
                  <a:srgbClr val="0833FF"/>
                </a:solidFill>
              </a:rPr>
              <a:t>unmittelbar vorangehenden </a:t>
            </a:r>
            <a:br>
              <a:rPr lang="de-DE" altLang="de-DE" sz="2000" dirty="0"/>
            </a:br>
            <a:r>
              <a:rPr lang="de-DE" altLang="de-DE" sz="2000" dirty="0"/>
              <a:t>nachdem auf das Element zugegriffen wurde</a:t>
            </a:r>
          </a:p>
          <a:p>
            <a:r>
              <a:rPr lang="de-DE" altLang="de-DE" sz="2400" b="1" i="1" dirty="0"/>
              <a:t>FC - Regel</a:t>
            </a:r>
            <a:r>
              <a:rPr lang="de-DE" altLang="de-DE" sz="2400" b="1" dirty="0"/>
              <a:t>,  </a:t>
            </a:r>
            <a:r>
              <a:rPr lang="de-DE" altLang="de-DE" sz="2400" b="1" dirty="0" err="1"/>
              <a:t>Frequency</a:t>
            </a:r>
            <a:r>
              <a:rPr lang="de-DE" altLang="de-DE" sz="2400" b="1" dirty="0"/>
              <a:t> Count:</a:t>
            </a:r>
            <a:br>
              <a:rPr lang="de-DE" altLang="de-DE" sz="2400" b="1" dirty="0"/>
            </a:br>
            <a:r>
              <a:rPr lang="de-DE" altLang="de-DE" sz="2000" dirty="0"/>
              <a:t>Ordne jedem Element einen </a:t>
            </a:r>
            <a:r>
              <a:rPr lang="de-DE" altLang="de-DE" sz="2000" dirty="0">
                <a:solidFill>
                  <a:srgbClr val="0833FF"/>
                </a:solidFill>
              </a:rPr>
              <a:t>Häufigkeitszähler</a:t>
            </a:r>
            <a:r>
              <a:rPr lang="de-DE" altLang="de-DE" sz="2000" dirty="0"/>
              <a:t> zu, der zu Beginn mit 0 initialisiert wird und der bei jedem Zugriff auf das Element um 1 erhöht wird. </a:t>
            </a:r>
            <a:r>
              <a:rPr lang="de-DE" altLang="de-DE" sz="2000" dirty="0">
                <a:solidFill>
                  <a:srgbClr val="0833FF"/>
                </a:solidFill>
              </a:rPr>
              <a:t>Nach jedem Zugriff wird die Liste neu angeordnet</a:t>
            </a:r>
            <a:r>
              <a:rPr lang="de-DE" altLang="de-DE" sz="2000" dirty="0"/>
              <a:t>, so dass die Häufigkeitszähler in absteigender Reihenfolge sind.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E01D47B-8E22-D789-925D-F403D2E5C243}"/>
              </a:ext>
            </a:extLst>
          </p:cNvPr>
          <p:cNvSpPr/>
          <p:nvPr/>
        </p:nvSpPr>
        <p:spPr>
          <a:xfrm>
            <a:off x="6508015" y="5349820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/>
              <a:t>Beispielimplementierung </a:t>
            </a:r>
          </a:p>
          <a:p>
            <a:pPr algn="ctr"/>
            <a:r>
              <a:rPr lang="de-DE" sz="1700" dirty="0"/>
              <a:t>in Julia vorhanden.</a:t>
            </a:r>
            <a:endParaRPr lang="en-DE" sz="1700" dirty="0"/>
          </a:p>
        </p:txBody>
      </p:sp>
    </p:spTree>
    <p:extLst>
      <p:ext uri="{BB962C8B-B14F-4D97-AF65-F5344CB8AC3E}">
        <p14:creationId xmlns:p14="http://schemas.microsoft.com/office/powerpoint/2010/main" val="954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5325" cy="4173538"/>
          </a:xfrm>
        </p:spPr>
        <p:txBody>
          <a:bodyPr/>
          <a:lstStyle/>
          <a:p>
            <a:r>
              <a:rPr lang="de-DE" dirty="0"/>
              <a:t>Beispiel (für </a:t>
            </a:r>
            <a:r>
              <a:rPr lang="de-DE" dirty="0" err="1"/>
              <a:t>Worst</a:t>
            </a:r>
            <a:r>
              <a:rPr lang="de-DE" dirty="0"/>
              <a:t> Case)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400" dirty="0"/>
          </a:p>
          <a:p>
            <a:r>
              <a:rPr lang="de-DE" dirty="0"/>
              <a:t>Durchschnittliche Kosten: 7x7/7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5276"/>
              </p:ext>
            </p:extLst>
          </p:nvPr>
        </p:nvGraphicFramePr>
        <p:xfrm>
          <a:off x="755576" y="1891640"/>
          <a:ext cx="7848871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(resultierende) 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Aufwand in zugegriffenen Elementen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r>
                        <a:rPr lang="de-DE" baseline="0" dirty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2-1-7</a:t>
                      </a:r>
                      <a:r>
                        <a:rPr lang="de-DE" baseline="0" dirty="0"/>
                        <a:t>-6-5-4-3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3-2-1-7</a:t>
                      </a:r>
                      <a:r>
                        <a:rPr lang="de-DE" baseline="0" dirty="0"/>
                        <a:t>-6-5-4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4-3-2-1-7</a:t>
                      </a:r>
                      <a:r>
                        <a:rPr lang="de-DE" baseline="0" dirty="0"/>
                        <a:t>-6-5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5-4-3-2-1-7</a:t>
                      </a:r>
                      <a:r>
                        <a:rPr lang="de-DE" baseline="0" dirty="0"/>
                        <a:t>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6-5-4-3-2-1-7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7-6-5-4-3-2-1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52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040560"/>
          </a:xfrm>
        </p:spPr>
        <p:txBody>
          <a:bodyPr/>
          <a:lstStyle/>
          <a:p>
            <a:r>
              <a:rPr lang="de-DE" dirty="0"/>
              <a:t>Beispiel (für „beinahe“ Best Case)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400" dirty="0"/>
          </a:p>
          <a:p>
            <a:r>
              <a:rPr lang="de-DE" dirty="0"/>
              <a:t>Durchschnittliche Kosten: 7 + 6 x 1/7 ≈ 1.86</a:t>
            </a:r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5688"/>
              </p:ext>
            </p:extLst>
          </p:nvPr>
        </p:nvGraphicFramePr>
        <p:xfrm>
          <a:off x="755576" y="1988840"/>
          <a:ext cx="7848871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(resultierende) 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Aufwand in zugegriffene Elemente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r>
                        <a:rPr lang="de-DE" baseline="0" dirty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1-7</a:t>
                      </a:r>
                      <a:r>
                        <a:rPr lang="de-DE" baseline="0" dirty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0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/>
              <a:t>Feste Anordnung und naives Suchen </a:t>
            </a:r>
            <a:r>
              <a:rPr lang="de-DE" sz="2400" dirty="0"/>
              <a:t>hat bei einer </a:t>
            </a:r>
            <a:br>
              <a:rPr lang="de-DE" sz="2400" dirty="0"/>
            </a:br>
            <a:r>
              <a:rPr lang="de-DE" sz="2400" dirty="0"/>
              <a:t>7-elementigen Liste durchschnittlich den Aufwand: 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r>
              <a:rPr lang="de-DE" altLang="de-DE" sz="2400" dirty="0"/>
              <a:t>Die </a:t>
            </a:r>
            <a:r>
              <a:rPr lang="de-DE" altLang="de-DE" sz="2400" i="1" dirty="0"/>
              <a:t>MF -Regel</a:t>
            </a:r>
            <a:r>
              <a:rPr lang="de-DE" altLang="de-DE" sz="2400" dirty="0"/>
              <a:t> kann also Vorteile </a:t>
            </a:r>
            <a:br>
              <a:rPr lang="de-DE" altLang="de-DE" sz="2400" dirty="0"/>
            </a:br>
            <a:r>
              <a:rPr lang="de-DE" altLang="de-DE" sz="2400" dirty="0"/>
              <a:t>haben gegenüber einer festen </a:t>
            </a:r>
            <a:br>
              <a:rPr lang="de-DE" altLang="de-DE" sz="2400" dirty="0"/>
            </a:br>
            <a:r>
              <a:rPr lang="de-DE" altLang="de-DE" sz="2400" dirty="0"/>
              <a:t>Anordnung</a:t>
            </a:r>
          </a:p>
          <a:p>
            <a:pPr lvl="1"/>
            <a:r>
              <a:rPr lang="de-DE" altLang="de-DE" sz="2000" dirty="0"/>
              <a:t>Dies ist insbesondere der Fall, </a:t>
            </a:r>
            <a:br>
              <a:rPr lang="de-DE" altLang="de-DE" sz="2000" dirty="0"/>
            </a:br>
            <a:r>
              <a:rPr lang="de-DE" altLang="de-DE" sz="2000" dirty="0"/>
              <a:t>wenn die Suchschlüssel stark </a:t>
            </a:r>
            <a:br>
              <a:rPr lang="de-DE" altLang="de-DE" sz="2000" dirty="0"/>
            </a:br>
            <a:r>
              <a:rPr lang="de-DE" altLang="de-DE" sz="2000" dirty="0"/>
              <a:t>gebündelt auftreten</a:t>
            </a:r>
          </a:p>
          <a:p>
            <a:pPr lvl="1"/>
            <a:r>
              <a:rPr lang="de-DE" altLang="de-DE" sz="2000" dirty="0"/>
              <a:t>Näheres zu selbstanordnenden </a:t>
            </a:r>
            <a:br>
              <a:rPr lang="de-DE" altLang="de-DE" sz="2000" dirty="0"/>
            </a:br>
            <a:r>
              <a:rPr lang="de-DE" altLang="de-DE" sz="2000" dirty="0"/>
              <a:t>Listen findet man im Buch von </a:t>
            </a:r>
            <a:br>
              <a:rPr lang="de-DE" altLang="de-DE" sz="2000" dirty="0"/>
            </a:br>
            <a:r>
              <a:rPr lang="de-DE" altLang="de-DE" sz="2000" i="1" dirty="0"/>
              <a:t>Ottmann und </a:t>
            </a:r>
            <a:r>
              <a:rPr lang="de-DE" altLang="de-DE" sz="2000" i="1" dirty="0" err="1"/>
              <a:t>Widmayer</a:t>
            </a:r>
            <a:endParaRPr lang="de-DE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6" y="2215235"/>
            <a:ext cx="2775853" cy="40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24</a:t>
            </a:fld>
            <a:endParaRPr lang="de-DE" dirty="0"/>
          </a:p>
        </p:txBody>
      </p:sp>
      <p:pic>
        <p:nvPicPr>
          <p:cNvPr id="4" name="Bild 3" descr="Screen Shot 2015-05-04 at 19.2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2376264" cy="8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9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Repräsentation einer Menge als Array?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Speichere Elemente in sortiertem Feld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: über binäre Suche (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)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89959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402829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41089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2915717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418954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1907654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3923779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23610" name="Rectangle 26"/>
          <p:cNvSpPr>
            <a:spLocks noChangeArrowheads="1"/>
          </p:cNvSpPr>
          <p:nvPr/>
        </p:nvSpPr>
        <p:spPr bwMode="auto">
          <a:xfrm>
            <a:off x="4427017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31</a:t>
            </a:r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493184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58</a:t>
            </a:r>
          </a:p>
        </p:txBody>
      </p:sp>
      <p:sp>
        <p:nvSpPr>
          <p:cNvPr id="323612" name="Rectangle 28"/>
          <p:cNvSpPr>
            <a:spLocks noChangeArrowheads="1"/>
          </p:cNvSpPr>
          <p:nvPr/>
        </p:nvSpPr>
        <p:spPr bwMode="auto">
          <a:xfrm>
            <a:off x="5435079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60</a:t>
            </a:r>
          </a:p>
        </p:txBody>
      </p:sp>
      <p:sp>
        <p:nvSpPr>
          <p:cNvPr id="323613" name="Rectangle 29"/>
          <p:cNvSpPr>
            <a:spLocks noChangeArrowheads="1"/>
          </p:cNvSpPr>
          <p:nvPr/>
        </p:nvSpPr>
        <p:spPr bwMode="auto">
          <a:xfrm>
            <a:off x="5938317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82</a:t>
            </a:r>
          </a:p>
        </p:txBody>
      </p:sp>
      <p:sp>
        <p:nvSpPr>
          <p:cNvPr id="323614" name="Rectangle 30"/>
          <p:cNvSpPr>
            <a:spLocks noChangeArrowheads="1"/>
          </p:cNvSpPr>
          <p:nvPr/>
        </p:nvSpPr>
        <p:spPr bwMode="auto">
          <a:xfrm>
            <a:off x="6946379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89</a:t>
            </a: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auto">
          <a:xfrm>
            <a:off x="7451204" y="4005436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94</a:t>
            </a: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auto">
          <a:xfrm>
            <a:off x="795444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98</a:t>
            </a:r>
          </a:p>
        </p:txBody>
      </p:sp>
      <p:sp>
        <p:nvSpPr>
          <p:cNvPr id="323617" name="Rectangle 33"/>
          <p:cNvSpPr>
            <a:spLocks noChangeArrowheads="1"/>
          </p:cNvSpPr>
          <p:nvPr/>
        </p:nvSpPr>
        <p:spPr bwMode="auto">
          <a:xfrm>
            <a:off x="6443142" y="4005436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85</a:t>
            </a:r>
          </a:p>
        </p:txBody>
      </p:sp>
      <p:cxnSp>
        <p:nvCxnSpPr>
          <p:cNvPr id="323618" name="AutoShape 34"/>
          <p:cNvCxnSpPr>
            <a:cxnSpLocks noChangeShapeType="1"/>
            <a:stCxn id="323610" idx="0"/>
            <a:endCxn id="323590" idx="0"/>
          </p:cNvCxnSpPr>
          <p:nvPr/>
        </p:nvCxnSpPr>
        <p:spPr bwMode="auto">
          <a:xfrm rot="16200000" flipH="1" flipV="1">
            <a:off x="3670573" y="2998167"/>
            <a:ext cx="1587" cy="2016125"/>
          </a:xfrm>
          <a:prstGeom prst="curvedConnector3">
            <a:avLst>
              <a:gd name="adj1" fmla="val -462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19" name="AutoShape 35"/>
          <p:cNvCxnSpPr>
            <a:cxnSpLocks noChangeShapeType="1"/>
            <a:stCxn id="323590" idx="0"/>
            <a:endCxn id="323592" idx="0"/>
          </p:cNvCxnSpPr>
          <p:nvPr/>
        </p:nvCxnSpPr>
        <p:spPr bwMode="auto">
          <a:xfrm rot="5400000" flipV="1">
            <a:off x="3166542" y="3502198"/>
            <a:ext cx="1587" cy="1008063"/>
          </a:xfrm>
          <a:prstGeom prst="curvedConnector3">
            <a:avLst>
              <a:gd name="adj1" fmla="val -267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20" name="AutoShape 36"/>
          <p:cNvCxnSpPr>
            <a:cxnSpLocks noChangeShapeType="1"/>
            <a:stCxn id="323592" idx="0"/>
            <a:endCxn id="323591" idx="0"/>
          </p:cNvCxnSpPr>
          <p:nvPr/>
        </p:nvCxnSpPr>
        <p:spPr bwMode="auto">
          <a:xfrm rot="16200000" flipH="1" flipV="1">
            <a:off x="3418954" y="3754611"/>
            <a:ext cx="1587" cy="503238"/>
          </a:xfrm>
          <a:prstGeom prst="curvedConnector3">
            <a:avLst>
              <a:gd name="adj1" fmla="val -144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3621" name="Text Box 37"/>
          <p:cNvSpPr txBox="1">
            <a:spLocks noChangeArrowheads="1"/>
          </p:cNvSpPr>
          <p:nvPr/>
        </p:nvSpPr>
        <p:spPr bwMode="auto">
          <a:xfrm>
            <a:off x="4428604" y="3140248"/>
            <a:ext cx="1762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search</a:t>
            </a:r>
            <a:r>
              <a:rPr lang="de-DE" sz="2400" dirty="0"/>
              <a:t>(12, s)</a:t>
            </a: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899592" y="3860973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8460854" y="3860973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836291" y="1844824"/>
            <a:ext cx="1503449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467544" y="2029808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C3CDF3C6-DADF-7D48-AE98-E7E3AE9288F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052739" y="2029808"/>
            <a:ext cx="0" cy="19745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4">
            <a:extLst>
              <a:ext uri="{FF2B5EF4-FFF2-40B4-BE49-F238E27FC236}">
                <a16:creationId xmlns:a16="http://schemas.microsoft.com/office/drawing/2014/main" id="{C040BC3E-ACFE-F24A-85D7-76CAD83C6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572" y="2029808"/>
            <a:ext cx="0" cy="11594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CDE64-9108-8441-B619-21AF38D14B09}"/>
              </a:ext>
            </a:extLst>
          </p:cNvPr>
          <p:cNvSpPr txBox="1"/>
          <p:nvPr/>
        </p:nvSpPr>
        <p:spPr>
          <a:xfrm>
            <a:off x="1611686" y="243188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key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03C0-43F4-DD40-B9E2-EACB006E448E}"/>
              </a:ext>
            </a:extLst>
          </p:cNvPr>
          <p:cNvSpPr txBox="1"/>
          <p:nvPr/>
        </p:nvSpPr>
        <p:spPr>
          <a:xfrm>
            <a:off x="1372108" y="31409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….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4A53C5-81EB-9D47-94B2-A9646500420E}"/>
              </a:ext>
            </a:extLst>
          </p:cNvPr>
          <p:cNvSpPr txBox="1"/>
          <p:nvPr/>
        </p:nvSpPr>
        <p:spPr>
          <a:xfrm>
            <a:off x="1804042" y="177970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….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99CCF7-748C-AD49-B80C-E0C690F1DC67}"/>
              </a:ext>
            </a:extLst>
          </p:cNvPr>
          <p:cNvSpPr txBox="1"/>
          <p:nvPr/>
        </p:nvSpPr>
        <p:spPr>
          <a:xfrm rot="5400000">
            <a:off x="102255" y="2800698"/>
            <a:ext cx="144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3842F-EB3C-DF4C-B398-3D4D167D8E33}"/>
              </a:ext>
            </a:extLst>
          </p:cNvPr>
          <p:cNvSpPr txBox="1"/>
          <p:nvPr/>
        </p:nvSpPr>
        <p:spPr>
          <a:xfrm>
            <a:off x="251520" y="16288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363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44097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2048 -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3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7 -1.85185E-6 L -0.55122 -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22" grpId="0" animBg="1"/>
      <p:bldP spid="323623" grpId="0" animBg="1"/>
      <p:bldP spid="3236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028-5F75-5D48-8AE3-525ED54D9C70}" type="slidenum">
              <a:rPr lang="de-DE"/>
              <a:pPr/>
              <a:t>26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 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Eingabe:</a:t>
            </a:r>
            <a:r>
              <a:rPr lang="de-DE" sz="2400" dirty="0"/>
              <a:t> Zahl </a:t>
            </a:r>
            <a:r>
              <a:rPr lang="de-DE" sz="2400" dirty="0">
                <a:solidFill>
                  <a:schemeClr val="hlink"/>
                </a:solidFill>
              </a:rPr>
              <a:t>k</a:t>
            </a:r>
            <a:r>
              <a:rPr lang="de-DE" sz="2400" dirty="0"/>
              <a:t> und eine Menge repräsentiert als sortiertes Feld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binary_search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(k, A)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l =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r =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l &lt; 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m = (r + l) ÷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A[m] == k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  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A[m]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elseif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A[m] &lt; k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l = m +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else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r = m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A[l]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EE2E158-2C90-9940-90BA-A079DDD0F70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0C90F2D0-3A59-D949-8541-036C32944737}"/>
              </a:ext>
            </a:extLst>
          </p:cNvPr>
          <p:cNvSpPr/>
          <p:nvPr/>
        </p:nvSpPr>
        <p:spPr>
          <a:xfrm>
            <a:off x="5652120" y="2564904"/>
            <a:ext cx="4248472" cy="345638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Gibt Element, sofern vorhanden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 oder nächstgrößeres zurück</a:t>
            </a:r>
          </a:p>
        </p:txBody>
      </p:sp>
    </p:spTree>
    <p:extLst>
      <p:ext uri="{BB962C8B-B14F-4D97-AF65-F5344CB8AC3E}">
        <p14:creationId xmlns:p14="http://schemas.microsoft.com/office/powerpoint/2010/main" val="21549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8094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69DA6-8F71-F549-A45A-D168C3F01D00}"/>
              </a:ext>
            </a:extLst>
          </p:cNvPr>
          <p:cNvSpPr txBox="1"/>
          <p:nvPr/>
        </p:nvSpPr>
        <p:spPr>
          <a:xfrm>
            <a:off x="2742012" y="2087101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Interne Repräsentation von Mengen</a:t>
            </a:r>
          </a:p>
        </p:txBody>
      </p:sp>
    </p:spTree>
    <p:extLst>
      <p:ext uri="{BB962C8B-B14F-4D97-AF65-F5344CB8AC3E}">
        <p14:creationId xmlns:p14="http://schemas.microsoft.com/office/powerpoint/2010/main" val="396672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DA68-23A0-334A-B9B6-6486889A09FC}" type="slidenum">
              <a:rPr lang="de-DE"/>
              <a:pPr/>
              <a:t>28</a:t>
            </a:fld>
            <a:endParaRPr lang="de-DE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Array als interne Repräsentation von Mengen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 Operationen:</a:t>
            </a:r>
          </a:p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Sortiertes Feld schwierig zu aktualisieren!</a:t>
            </a: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Schlimmster Fall: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9731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476375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24844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989263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981200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grpSp>
        <p:nvGrpSpPr>
          <p:cNvPr id="325651" name="Group 19"/>
          <p:cNvGrpSpPr>
            <a:grpSpLocks/>
          </p:cNvGrpSpPr>
          <p:nvPr/>
        </p:nvGrpSpPr>
        <p:grpSpPr bwMode="auto">
          <a:xfrm>
            <a:off x="3492500" y="3214067"/>
            <a:ext cx="3527425" cy="503238"/>
            <a:chOff x="2064" y="2614"/>
            <a:chExt cx="2222" cy="317"/>
          </a:xfrm>
        </p:grpSpPr>
        <p:sp>
          <p:nvSpPr>
            <p:cNvPr id="325640" name="Rectangle 8"/>
            <p:cNvSpPr>
              <a:spLocks noChangeArrowheads="1"/>
            </p:cNvSpPr>
            <p:nvPr/>
          </p:nvSpPr>
          <p:spPr bwMode="auto">
            <a:xfrm>
              <a:off x="206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325642" name="Rectangle 10"/>
            <p:cNvSpPr>
              <a:spLocks noChangeArrowheads="1"/>
            </p:cNvSpPr>
            <p:nvPr/>
          </p:nvSpPr>
          <p:spPr bwMode="auto">
            <a:xfrm>
              <a:off x="2382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325643" name="Rectangle 11"/>
            <p:cNvSpPr>
              <a:spLocks noChangeArrowheads="1"/>
            </p:cNvSpPr>
            <p:nvPr/>
          </p:nvSpPr>
          <p:spPr bwMode="auto">
            <a:xfrm>
              <a:off x="269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31</a:t>
              </a:r>
            </a:p>
          </p:txBody>
        </p:sp>
        <p:sp>
          <p:nvSpPr>
            <p:cNvPr id="325644" name="Rectangle 12"/>
            <p:cNvSpPr>
              <a:spLocks noChangeArrowheads="1"/>
            </p:cNvSpPr>
            <p:nvPr/>
          </p:nvSpPr>
          <p:spPr bwMode="auto">
            <a:xfrm>
              <a:off x="3017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58</a:t>
              </a:r>
            </a:p>
          </p:txBody>
        </p:sp>
        <p:sp>
          <p:nvSpPr>
            <p:cNvPr id="325645" name="Rectangle 13"/>
            <p:cNvSpPr>
              <a:spLocks noChangeArrowheads="1"/>
            </p:cNvSpPr>
            <p:nvPr/>
          </p:nvSpPr>
          <p:spPr bwMode="auto">
            <a:xfrm>
              <a:off x="333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60</a:t>
              </a:r>
            </a:p>
          </p:txBody>
        </p:sp>
        <p:sp>
          <p:nvSpPr>
            <p:cNvPr id="325646" name="Rectangle 14"/>
            <p:cNvSpPr>
              <a:spLocks noChangeArrowheads="1"/>
            </p:cNvSpPr>
            <p:nvPr/>
          </p:nvSpPr>
          <p:spPr bwMode="auto">
            <a:xfrm>
              <a:off x="3651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82</a:t>
              </a:r>
            </a:p>
          </p:txBody>
        </p:sp>
        <p:sp>
          <p:nvSpPr>
            <p:cNvPr id="325647" name="Rectangle 15"/>
            <p:cNvSpPr>
              <a:spLocks noChangeArrowheads="1"/>
            </p:cNvSpPr>
            <p:nvPr/>
          </p:nvSpPr>
          <p:spPr bwMode="auto">
            <a:xfrm>
              <a:off x="396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85</a:t>
              </a:r>
            </a:p>
          </p:txBody>
        </p:sp>
      </p:grp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275013" y="234888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15</a:t>
            </a:r>
          </a:p>
        </p:txBody>
      </p:sp>
      <p:sp>
        <p:nvSpPr>
          <p:cNvPr id="325650" name="Line 18"/>
          <p:cNvSpPr>
            <a:spLocks noChangeShapeType="1"/>
          </p:cNvSpPr>
          <p:nvPr/>
        </p:nvSpPr>
        <p:spPr bwMode="auto">
          <a:xfrm>
            <a:off x="3492500" y="2853705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12056" y="2276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243308" y="2461856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32137" y="2492896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1E67E51B-299C-2D46-9C03-0450758AAFF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515E-6 L 0.02778 0.13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65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0.0590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9" grpId="0" animBg="1"/>
      <p:bldP spid="325649" grpId="1" animBg="1"/>
      <p:bldP spid="325650" grpId="0" animBg="1"/>
      <p:bldP spid="32565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xplosion 2 53">
            <a:extLst>
              <a:ext uri="{FF2B5EF4-FFF2-40B4-BE49-F238E27FC236}">
                <a16:creationId xmlns:a16="http://schemas.microsoft.com/office/drawing/2014/main" id="{9CEA7D5C-06D5-7745-AB41-1232B552C878}"/>
              </a:ext>
            </a:extLst>
          </p:cNvPr>
          <p:cNvSpPr/>
          <p:nvPr/>
        </p:nvSpPr>
        <p:spPr>
          <a:xfrm>
            <a:off x="6308098" y="4149960"/>
            <a:ext cx="3160446" cy="230337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Warum </a:t>
            </a:r>
            <a:r>
              <a:rPr lang="en-US" dirty="0">
                <a:solidFill>
                  <a:schemeClr val="tx1"/>
                </a:solidFill>
                <a:latin typeface="cmsy10" charset="0"/>
              </a:rPr>
              <a:t>∞ ?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7D8-1965-024E-9E7B-9E28D6D4D827}" type="slidenum">
              <a:rPr lang="de-DE"/>
              <a:pPr/>
              <a:t>29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Repräsentation als sortierte Liste?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Sortierte Liste (hier zyklisch und doppelt verkettet)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rgbClr val="FF0000"/>
                </a:solidFill>
              </a:rPr>
              <a:t>Problem: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, </a:t>
            </a:r>
            <a:r>
              <a:rPr lang="de-DE" sz="2400" dirty="0" err="1">
                <a:solidFill>
                  <a:schemeClr val="accent2"/>
                </a:solidFill>
              </a:rPr>
              <a:t>delete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/>
              <a:t>und </a:t>
            </a:r>
            <a:r>
              <a:rPr lang="de-DE" sz="2400" dirty="0" err="1">
                <a:solidFill>
                  <a:schemeClr val="accent2"/>
                </a:solidFill>
              </a:rPr>
              <a:t>search</a:t>
            </a:r>
            <a:r>
              <a:rPr lang="de-DE" sz="2400" dirty="0"/>
              <a:t> kosten </a:t>
            </a:r>
            <a:br>
              <a:rPr lang="de-DE" sz="2400" dirty="0"/>
            </a:br>
            <a:r>
              <a:rPr lang="de-DE" sz="2400" dirty="0"/>
              <a:t>im schlimmsten Fall 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Zeit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Einsicht:</a:t>
            </a:r>
            <a:r>
              <a:rPr lang="de-DE" sz="2400" dirty="0"/>
              <a:t> Wenn </a:t>
            </a:r>
            <a:r>
              <a:rPr lang="de-DE" sz="2400" dirty="0" err="1">
                <a:solidFill>
                  <a:schemeClr val="accent2"/>
                </a:solidFill>
              </a:rPr>
              <a:t>search</a:t>
            </a:r>
            <a:r>
              <a:rPr lang="de-DE" sz="2400" dirty="0"/>
              <a:t> effizient zu </a:t>
            </a:r>
            <a:br>
              <a:rPr lang="de-DE" sz="2400" dirty="0"/>
            </a:br>
            <a:r>
              <a:rPr lang="de-DE" sz="2400" dirty="0"/>
              <a:t>implementiert, dann auch alle </a:t>
            </a:r>
            <a:br>
              <a:rPr lang="de-DE" sz="2400" dirty="0"/>
            </a:br>
            <a:r>
              <a:rPr lang="de-DE" sz="2400" dirty="0"/>
              <a:t>anderen Operationen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392188" y="2707952"/>
            <a:ext cx="1873250" cy="936625"/>
            <a:chOff x="3424" y="1797"/>
            <a:chExt cx="1180" cy="590"/>
          </a:xfrm>
        </p:grpSpPr>
        <p:sp>
          <p:nvSpPr>
            <p:cNvPr id="181253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9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60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1528588" y="277939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528588" y="306831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1528588" y="33556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1888951" y="3139752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1888951" y="3428677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1960388" y="32127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1239663" y="35001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1815926" y="27111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Unicode MS" charset="0"/>
              </a:rPr>
              <a:t>1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336876" y="292544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6784801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6784801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6784801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7145163" y="3122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7145163" y="3411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6279976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7072138" y="270954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1239663" y="350011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1239663" y="3789040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H="1" flipV="1">
            <a:off x="7946851" y="348265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 flipH="1">
            <a:off x="7649988" y="3482652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>
            <a:off x="1239663" y="2636515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 flipH="1" flipV="1">
            <a:off x="7946851" y="261905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3" name="Line 35"/>
          <p:cNvSpPr>
            <a:spLocks noChangeShapeType="1"/>
          </p:cNvSpPr>
          <p:nvPr/>
        </p:nvSpPr>
        <p:spPr bwMode="auto">
          <a:xfrm flipH="1">
            <a:off x="7227713" y="31953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>
            <a:off x="1239663" y="263651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>
            <a:off x="1239663" y="321277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417963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>
            <a:off x="5417963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9" name="Line 41"/>
          <p:cNvSpPr>
            <a:spLocks noChangeShapeType="1"/>
          </p:cNvSpPr>
          <p:nvPr/>
        </p:nvSpPr>
        <p:spPr bwMode="auto">
          <a:xfrm>
            <a:off x="5417963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0" name="Oval 42"/>
          <p:cNvSpPr>
            <a:spLocks noChangeArrowheads="1"/>
          </p:cNvSpPr>
          <p:nvPr/>
        </p:nvSpPr>
        <p:spPr bwMode="auto">
          <a:xfrm>
            <a:off x="5778326" y="312229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1" name="Oval 43"/>
          <p:cNvSpPr>
            <a:spLocks noChangeArrowheads="1"/>
          </p:cNvSpPr>
          <p:nvPr/>
        </p:nvSpPr>
        <p:spPr bwMode="auto">
          <a:xfrm>
            <a:off x="5778326" y="341121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2" name="Line 44"/>
          <p:cNvSpPr>
            <a:spLocks noChangeShapeType="1"/>
          </p:cNvSpPr>
          <p:nvPr/>
        </p:nvSpPr>
        <p:spPr bwMode="auto">
          <a:xfrm>
            <a:off x="5849763" y="3195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3" name="Line 45"/>
          <p:cNvSpPr>
            <a:spLocks noChangeShapeType="1"/>
          </p:cNvSpPr>
          <p:nvPr/>
        </p:nvSpPr>
        <p:spPr bwMode="auto">
          <a:xfrm flipH="1">
            <a:off x="4913138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5632276" y="270954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023813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663773" y="2029808"/>
            <a:ext cx="3605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1743894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4D802A74-3747-AF4E-AA66-5D9B5A80794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3" name="Explosion 2 52">
            <a:extLst>
              <a:ext uri="{FF2B5EF4-FFF2-40B4-BE49-F238E27FC236}">
                <a16:creationId xmlns:a16="http://schemas.microsoft.com/office/drawing/2014/main" id="{42AC7F42-D7EF-7647-9A95-2D981E4D7A8A}"/>
              </a:ext>
            </a:extLst>
          </p:cNvPr>
          <p:cNvSpPr/>
          <p:nvPr/>
        </p:nvSpPr>
        <p:spPr>
          <a:xfrm>
            <a:off x="5849763" y="3691198"/>
            <a:ext cx="4248472" cy="309634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DE" dirty="0">
                <a:solidFill>
                  <a:schemeClr val="tx1"/>
                </a:solidFill>
              </a:rPr>
              <a:t>earch gibt Element oder nächstgrößeres zurück</a:t>
            </a:r>
          </a:p>
        </p:txBody>
      </p:sp>
    </p:spTree>
    <p:extLst>
      <p:ext uri="{BB962C8B-B14F-4D97-AF65-F5344CB8AC3E}">
        <p14:creationId xmlns:p14="http://schemas.microsoft.com/office/powerpoint/2010/main" val="2830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732C-19BF-764B-8743-2E47B302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Erweiterungen</a:t>
            </a:r>
            <a:r>
              <a:rPr lang="en-DE"/>
              <a:t>: Geordnete </a:t>
            </a:r>
            <a:r>
              <a:rPr lang="en-DE" dirty="0"/>
              <a:t>Mengen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DC35-38C8-1841-B3B9-F3D9A12A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sz="1200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sz="1200" dirty="0">
                <a:highlight>
                  <a:srgbClr val="FFFF00"/>
                </a:highlight>
                <a:latin typeface="Courier" pitchFamily="2" charset="0"/>
              </a:rPr>
              <a:t>using </a:t>
            </a:r>
            <a:r>
              <a:rPr lang="en-US" sz="1200" dirty="0" err="1">
                <a:highlight>
                  <a:srgbClr val="FFFF00"/>
                </a:highlight>
                <a:latin typeface="Courier" pitchFamily="2" charset="0"/>
              </a:rPr>
              <a:t>OrderedCollections</a:t>
            </a:r>
            <a:endParaRPr lang="en-US" sz="1200" dirty="0">
              <a:highlight>
                <a:srgbClr val="FFFF00"/>
              </a:highlight>
              <a:latin typeface="Courier" pitchFamily="2" charset="0"/>
            </a:endParaRP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│ Package </a:t>
            </a:r>
            <a:r>
              <a:rPr lang="en-US" sz="1200" dirty="0" err="1">
                <a:latin typeface="Courier" pitchFamily="2" charset="0"/>
              </a:rPr>
              <a:t>OrderedCollections</a:t>
            </a:r>
            <a:r>
              <a:rPr lang="en-US" sz="1200" dirty="0">
                <a:latin typeface="Courier" pitchFamily="2" charset="0"/>
              </a:rPr>
              <a:t> not found, but a package named </a:t>
            </a:r>
            <a:r>
              <a:rPr lang="en-US" sz="1200" dirty="0" err="1">
                <a:latin typeface="Courier" pitchFamily="2" charset="0"/>
              </a:rPr>
              <a:t>OrderedCollections</a:t>
            </a:r>
            <a:r>
              <a:rPr lang="en-US" sz="1200" dirty="0">
                <a:latin typeface="Courier" pitchFamily="2" charset="0"/>
              </a:rPr>
              <a:t> is available from a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│ registry.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│ Install package?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│   (@v1.7) pkg&gt; add </a:t>
            </a:r>
            <a:r>
              <a:rPr lang="en-US" sz="1200" dirty="0" err="1">
                <a:latin typeface="Courier" pitchFamily="2" charset="0"/>
              </a:rPr>
              <a:t>OrderedCollections</a:t>
            </a:r>
            <a:r>
              <a:rPr lang="en-US" sz="1200" dirty="0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└ (y/n) [y]: y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Updating registry at `~/.</a:t>
            </a:r>
            <a:r>
              <a:rPr lang="en-US" sz="1200" dirty="0" err="1">
                <a:latin typeface="Courier" pitchFamily="2" charset="0"/>
              </a:rPr>
              <a:t>julia</a:t>
            </a:r>
            <a:r>
              <a:rPr lang="en-US" sz="1200" dirty="0">
                <a:latin typeface="Courier" pitchFamily="2" charset="0"/>
              </a:rPr>
              <a:t>/registries/General`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Updating registry at `~/.</a:t>
            </a:r>
            <a:r>
              <a:rPr lang="en-US" sz="1200" dirty="0" err="1">
                <a:latin typeface="Courier" pitchFamily="2" charset="0"/>
              </a:rPr>
              <a:t>julia</a:t>
            </a:r>
            <a:r>
              <a:rPr lang="en-US" sz="1200" dirty="0">
                <a:latin typeface="Courier" pitchFamily="2" charset="0"/>
              </a:rPr>
              <a:t>/registries/</a:t>
            </a:r>
            <a:r>
              <a:rPr lang="en-US" sz="1200" dirty="0" err="1">
                <a:latin typeface="Courier" pitchFamily="2" charset="0"/>
              </a:rPr>
              <a:t>JuliaComputingRegistry</a:t>
            </a:r>
            <a:r>
              <a:rPr lang="en-US" sz="1200" dirty="0">
                <a:latin typeface="Courier" pitchFamily="2" charset="0"/>
              </a:rPr>
              <a:t>`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Resolving package versions...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Updating `~/.</a:t>
            </a:r>
            <a:r>
              <a:rPr lang="en-US" sz="1200" dirty="0" err="1">
                <a:latin typeface="Courier" pitchFamily="2" charset="0"/>
              </a:rPr>
              <a:t>julia</a:t>
            </a:r>
            <a:r>
              <a:rPr lang="en-US" sz="1200" dirty="0">
                <a:latin typeface="Courier" pitchFamily="2" charset="0"/>
              </a:rPr>
              <a:t>/environments/v1.7/</a:t>
            </a:r>
            <a:r>
              <a:rPr lang="en-US" sz="1200" dirty="0" err="1">
                <a:latin typeface="Courier" pitchFamily="2" charset="0"/>
              </a:rPr>
              <a:t>Project.toml</a:t>
            </a:r>
            <a:r>
              <a:rPr lang="en-US" sz="1200" dirty="0">
                <a:latin typeface="Courier" pitchFamily="2" charset="0"/>
              </a:rPr>
              <a:t>`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[bac558e1] + </a:t>
            </a:r>
            <a:r>
              <a:rPr lang="en-US" sz="1200" dirty="0" err="1">
                <a:latin typeface="Courier" pitchFamily="2" charset="0"/>
              </a:rPr>
              <a:t>OrderedCollections</a:t>
            </a:r>
            <a:r>
              <a:rPr lang="en-US" sz="1200" dirty="0">
                <a:latin typeface="Courier" pitchFamily="2" charset="0"/>
              </a:rPr>
              <a:t> v1.4.1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Updating `~/.</a:t>
            </a:r>
            <a:r>
              <a:rPr lang="en-US" sz="1200" dirty="0" err="1">
                <a:latin typeface="Courier" pitchFamily="2" charset="0"/>
              </a:rPr>
              <a:t>julia</a:t>
            </a:r>
            <a:r>
              <a:rPr lang="en-US" sz="1200" dirty="0">
                <a:latin typeface="Courier" pitchFamily="2" charset="0"/>
              </a:rPr>
              <a:t>/environments/v1.7/</a:t>
            </a:r>
            <a:r>
              <a:rPr lang="en-US" sz="1200" dirty="0" err="1">
                <a:latin typeface="Courier" pitchFamily="2" charset="0"/>
              </a:rPr>
              <a:t>Manifest.toml</a:t>
            </a:r>
            <a:r>
              <a:rPr lang="en-US" sz="1200" dirty="0">
                <a:latin typeface="Courier" pitchFamily="2" charset="0"/>
              </a:rPr>
              <a:t>`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[bac558e1] + </a:t>
            </a:r>
            <a:r>
              <a:rPr lang="en-US" sz="1200" dirty="0" err="1">
                <a:latin typeface="Courier" pitchFamily="2" charset="0"/>
              </a:rPr>
              <a:t>OrderedCollections</a:t>
            </a:r>
            <a:r>
              <a:rPr lang="en-US" sz="1200" dirty="0">
                <a:latin typeface="Courier" pitchFamily="2" charset="0"/>
              </a:rPr>
              <a:t> v1.4.1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Precompiling project...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1 dependency successfully precompiled in 2 seconds</a:t>
            </a:r>
          </a:p>
          <a:p>
            <a:pPr marL="0" indent="0">
              <a:buNone/>
            </a:pPr>
            <a:endParaRPr lang="en-US" sz="12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sz="1200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sz="1200" dirty="0">
                <a:highlight>
                  <a:srgbClr val="FFFF00"/>
                </a:highlight>
                <a:latin typeface="Courier" pitchFamily="2" charset="0"/>
              </a:rPr>
              <a:t>s = </a:t>
            </a:r>
            <a:r>
              <a:rPr lang="en-US" sz="1200" dirty="0" err="1">
                <a:highlight>
                  <a:srgbClr val="FFFF00"/>
                </a:highlight>
                <a:latin typeface="Courier" pitchFamily="2" charset="0"/>
              </a:rPr>
              <a:t>OrderedSet</a:t>
            </a:r>
            <a:r>
              <a:rPr lang="en-US" sz="1200" dirty="0">
                <a:highlight>
                  <a:srgbClr val="FFFF00"/>
                </a:highlight>
                <a:latin typeface="Courier" pitchFamily="2" charset="0"/>
              </a:rPr>
              <a:t>([42, 23, 17, 42])</a:t>
            </a:r>
          </a:p>
          <a:p>
            <a:pPr marL="0" indent="0">
              <a:buNone/>
            </a:pPr>
            <a:r>
              <a:rPr lang="en-US" sz="1200" dirty="0" err="1">
                <a:latin typeface="Courier" pitchFamily="2" charset="0"/>
              </a:rPr>
              <a:t>OrderedSet</a:t>
            </a:r>
            <a:r>
              <a:rPr lang="en-US" sz="1200" dirty="0">
                <a:latin typeface="Courier" pitchFamily="2" charset="0"/>
              </a:rPr>
              <a:t>{Int64} with 3 elements: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42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23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23EFB-B350-A343-8BA7-D4A158DD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137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Motivation für Suche nach neuer Trägerstruktur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Binäre Suche</a:t>
            </a:r>
            <a:r>
              <a:rPr lang="de-DE" dirty="0"/>
              <a:t> durchsucht </a:t>
            </a:r>
            <a:r>
              <a:rPr lang="de-DE" dirty="0">
                <a:solidFill>
                  <a:srgbClr val="0833FF"/>
                </a:solidFill>
              </a:rPr>
              <a:t>Felder </a:t>
            </a:r>
            <a:r>
              <a:rPr lang="de-DE" dirty="0">
                <a:solidFill>
                  <a:srgbClr val="00B050"/>
                </a:solidFill>
              </a:rPr>
              <a:t>in O(log(</a:t>
            </a:r>
            <a:r>
              <a:rPr lang="de-DE" dirty="0" err="1">
                <a:solidFill>
                  <a:srgbClr val="00B050"/>
                </a:solidFill>
              </a:rPr>
              <a:t>n</a:t>
            </a:r>
            <a:r>
              <a:rPr lang="de-DE" dirty="0">
                <a:solidFill>
                  <a:srgbClr val="00B050"/>
                </a:solidFill>
              </a:rPr>
              <a:t>))</a:t>
            </a:r>
          </a:p>
          <a:p>
            <a:pPr lvl="1"/>
            <a:r>
              <a:rPr lang="de-DE" dirty="0"/>
              <a:t>Einfügen neuer Elemente erfordert </a:t>
            </a:r>
            <a:r>
              <a:rPr lang="de-DE" dirty="0">
                <a:solidFill>
                  <a:srgbClr val="FF0000"/>
                </a:solidFill>
              </a:rPr>
              <a:t>sequentielle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Verschiebung</a:t>
            </a:r>
            <a:r>
              <a:rPr lang="de-DE" dirty="0"/>
              <a:t> (und ggf. ein größeres Feld und Umkopieren der Elemente) </a:t>
            </a:r>
          </a:p>
          <a:p>
            <a:r>
              <a:rPr lang="de-DE" dirty="0">
                <a:solidFill>
                  <a:srgbClr val="00B050"/>
                </a:solidFill>
              </a:rPr>
              <a:t>Einfügen</a:t>
            </a:r>
            <a:r>
              <a:rPr lang="de-DE" dirty="0"/>
              <a:t> in </a:t>
            </a:r>
            <a:r>
              <a:rPr lang="de-DE" dirty="0">
                <a:solidFill>
                  <a:srgbClr val="0833FF"/>
                </a:solidFill>
              </a:rPr>
              <a:t>Listen</a:t>
            </a:r>
            <a:r>
              <a:rPr lang="de-DE" dirty="0"/>
              <a:t> in </a:t>
            </a:r>
            <a:r>
              <a:rPr lang="de-DE" dirty="0">
                <a:solidFill>
                  <a:srgbClr val="00B050"/>
                </a:solidFill>
              </a:rPr>
              <a:t>konstanter Zeit</a:t>
            </a:r>
          </a:p>
          <a:p>
            <a:pPr lvl="1"/>
            <a:r>
              <a:rPr lang="de-DE" dirty="0"/>
              <a:t>Zugriffe auf Elemente jedoch </a:t>
            </a:r>
            <a:r>
              <a:rPr lang="de-DE" dirty="0">
                <a:solidFill>
                  <a:srgbClr val="FF0000"/>
                </a:solidFill>
              </a:rPr>
              <a:t>sequentiell</a:t>
            </a:r>
            <a:r>
              <a:rPr lang="de-DE" dirty="0"/>
              <a:t> </a:t>
            </a:r>
          </a:p>
          <a:p>
            <a:r>
              <a:rPr lang="de-DE" dirty="0">
                <a:solidFill>
                  <a:srgbClr val="0833FF"/>
                </a:solidFill>
              </a:rPr>
              <a:t>(</a:t>
            </a:r>
            <a:r>
              <a:rPr lang="de-DE" dirty="0" err="1">
                <a:solidFill>
                  <a:srgbClr val="0833FF"/>
                </a:solidFill>
              </a:rPr>
              <a:t>Verzeigerter</a:t>
            </a:r>
            <a:r>
              <a:rPr lang="de-DE" dirty="0">
                <a:solidFill>
                  <a:srgbClr val="0833FF"/>
                </a:solidFill>
              </a:rPr>
              <a:t>) Baum</a:t>
            </a:r>
          </a:p>
          <a:p>
            <a:pPr lvl="1"/>
            <a:r>
              <a:rPr lang="de-DE" dirty="0"/>
              <a:t>Zum Suchen verwendbar</a:t>
            </a:r>
          </a:p>
          <a:p>
            <a:pPr lvl="1"/>
            <a:r>
              <a:rPr lang="de-DE" dirty="0"/>
              <a:t>Einfügen: erst Suche, dann an richtiger Position einfügen</a:t>
            </a:r>
          </a:p>
          <a:p>
            <a:pPr lvl="1"/>
            <a:r>
              <a:rPr lang="de-DE" dirty="0"/>
              <a:t>Iteration über Mengenelemente?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6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 Suchbäume -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binärer </a:t>
            </a:r>
            <a:r>
              <a:rPr lang="de-DE" dirty="0" err="1"/>
              <a:t>Suchbaum</a:t>
            </a:r>
            <a:r>
              <a:rPr lang="de-D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ist ein Binärbaum, 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zusätzlich muss für jeden seiner Knoten gelten, </a:t>
            </a:r>
            <a:br>
              <a:rPr lang="de-DE" dirty="0"/>
            </a:br>
            <a:r>
              <a:rPr lang="de-DE" dirty="0"/>
              <a:t>dass das im Knoten</a:t>
            </a:r>
            <a:r>
              <a:rPr lang="de-DE" i="1" dirty="0"/>
              <a:t> gespeicherte Element</a:t>
            </a:r>
            <a:endParaRPr lang="de-DE" dirty="0"/>
          </a:p>
          <a:p>
            <a:pPr marL="1371600" lvl="2" indent="-457200">
              <a:buFont typeface="+mj-lt"/>
              <a:buAutoNum type="alphaLcParenR"/>
            </a:pPr>
            <a:r>
              <a:rPr lang="de-DE" i="1" dirty="0"/>
              <a:t> </a:t>
            </a:r>
            <a:r>
              <a:rPr lang="de-DE" b="1" i="1" dirty="0">
                <a:solidFill>
                  <a:srgbClr val="FF0000"/>
                </a:solidFill>
              </a:rPr>
              <a:t>≥</a:t>
            </a:r>
            <a:r>
              <a:rPr lang="de-DE" dirty="0"/>
              <a:t> ist als 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/>
              <a:t>linken Unterbaum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e-DE" i="1" dirty="0"/>
              <a:t> </a:t>
            </a:r>
            <a:r>
              <a:rPr lang="de-DE" b="1" i="1" dirty="0">
                <a:solidFill>
                  <a:srgbClr val="FF0000"/>
                </a:solidFill>
              </a:rPr>
              <a:t>&lt;</a:t>
            </a:r>
            <a:r>
              <a:rPr lang="de-DE" i="1" dirty="0"/>
              <a:t> </a:t>
            </a:r>
            <a:r>
              <a:rPr lang="de-DE" dirty="0"/>
              <a:t>ist als 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/>
              <a:t>rechten Unterbaum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/>
              <p:cNvSpPr/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Ellips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  <a:blipFill rotWithShape="1">
                <a:blip r:embed="rId2"/>
                <a:stretch>
                  <a:fillRect t="-44231" r="-15094" b="-44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>
            <a:stCxn id="5" idx="5"/>
            <a:endCxn id="11" idx="0"/>
          </p:cNvCxnSpPr>
          <p:nvPr/>
        </p:nvCxnSpPr>
        <p:spPr>
          <a:xfrm>
            <a:off x="4493815" y="5187019"/>
            <a:ext cx="546237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5" idx="3"/>
            <a:endCxn id="10" idx="0"/>
          </p:cNvCxnSpPr>
          <p:nvPr/>
        </p:nvCxnSpPr>
        <p:spPr>
          <a:xfrm flipH="1">
            <a:off x="3685682" y="5187019"/>
            <a:ext cx="604463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307361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links</a:t>
            </a:r>
          </a:p>
        </p:txBody>
      </p:sp>
      <p:sp>
        <p:nvSpPr>
          <p:cNvPr id="11" name="Gleichschenkliges Dreieck 10"/>
          <p:cNvSpPr/>
          <p:nvPr/>
        </p:nvSpPr>
        <p:spPr>
          <a:xfrm>
            <a:off x="442798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rechts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E36F1FC2-B874-CE42-A558-5D28AFF88E73}"/>
              </a:ext>
            </a:extLst>
          </p:cNvPr>
          <p:cNvSpPr/>
          <p:nvPr/>
        </p:nvSpPr>
        <p:spPr>
          <a:xfrm>
            <a:off x="5868144" y="3863938"/>
            <a:ext cx="3744416" cy="1513284"/>
          </a:xfrm>
          <a:prstGeom prst="cloudCallout">
            <a:avLst>
              <a:gd name="adj1" fmla="val -75649"/>
              <a:gd name="adj2" fmla="val -416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Unterschied zum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Heap?</a:t>
            </a:r>
          </a:p>
        </p:txBody>
      </p:sp>
    </p:spTree>
    <p:extLst>
      <p:ext uri="{BB962C8B-B14F-4D97-AF65-F5344CB8AC3E}">
        <p14:creationId xmlns:p14="http://schemas.microsoft.com/office/powerpoint/2010/main" val="40127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binäre Suchbäume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4213" y="2492375"/>
            <a:ext cx="1455737" cy="3582988"/>
            <a:chOff x="793" y="1586"/>
            <a:chExt cx="917" cy="22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884" y="184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11" y="1842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10" y="234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37" y="2341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884" y="2840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110" y="3339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337" y="3339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027" y="158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5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93" y="2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07" y="211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20" y="26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7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34" y="261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207" y="3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10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20" y="36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434" y="361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12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793" y="31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6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700338" y="2781300"/>
            <a:ext cx="2454275" cy="1951038"/>
            <a:chOff x="2784" y="1752"/>
            <a:chExt cx="1546" cy="1229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795963" y="2781300"/>
            <a:ext cx="2390775" cy="1951038"/>
            <a:chOff x="3651" y="1752"/>
            <a:chExt cx="1506" cy="1229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4564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4791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374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974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4428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297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17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3883" y="22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9</a:t>
              </a:r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660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3651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4427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18</a:t>
              </a: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4881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28</a:t>
              </a:r>
            </a:p>
          </p:txBody>
        </p:sp>
      </p:grpSp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im binären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sym typeface="Arrows2" pitchFamily="34" charset="2"/>
              </a:rPr>
              <a:t>Suche nach einem Element im binären </a:t>
            </a:r>
            <a:r>
              <a:rPr lang="de-DE" altLang="de-DE" dirty="0" err="1">
                <a:sym typeface="Arrows2" pitchFamily="34" charset="2"/>
              </a:rPr>
              <a:t>Suchbaum</a:t>
            </a:r>
            <a:r>
              <a:rPr lang="de-DE" altLang="de-DE" dirty="0">
                <a:sym typeface="Arrows2" pitchFamily="34" charset="2"/>
              </a:rPr>
              <a:t>: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Element nicht gefunden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nicht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Wurzelelement ist gleich dem gesuchten 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Element gefunden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kleiner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linken Unterbaum rekursiv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größer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rechten Unterbaum rekursiv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354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787900" y="210371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227763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156325" y="4911997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28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1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13</a:t>
            </a:r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348038" y="2319610"/>
            <a:ext cx="936625" cy="8651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16463" y="498502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Binärer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kann man </a:t>
            </a:r>
            <a:r>
              <a:rPr lang="de-DE" dirty="0" err="1"/>
              <a:t>Iteratoren</a:t>
            </a:r>
            <a:r>
              <a:rPr lang="de-DE" dirty="0"/>
              <a:t> realisieren?</a:t>
            </a:r>
          </a:p>
          <a:p>
            <a:pPr lvl="1"/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(set)</a:t>
            </a:r>
            <a:endParaRPr lang="de-DE" sz="3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  <a:endParaRPr lang="de-DE" sz="3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41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510"/>
            <a:ext cx="1008063" cy="196850"/>
          </a:xfrm>
        </p:spPr>
        <p:txBody>
          <a:bodyPr/>
          <a:lstStyle/>
          <a:p>
            <a:fld id="{C78AB111-DE11-7A45-848F-BBD7EAEDEE08}" type="slidenum">
              <a:rPr lang="de-DE"/>
              <a:pPr/>
              <a:t>37</a:t>
            </a:fld>
            <a:endParaRPr lang="de-DE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rgbClr val="FF0000"/>
                </a:solidFill>
              </a:rPr>
              <a:t>Idee: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Baum</a:t>
            </a:r>
            <a:r>
              <a:rPr lang="de-DE" sz="2400" dirty="0"/>
              <a:t> als </a:t>
            </a:r>
            <a:r>
              <a:rPr lang="de-DE" sz="2400" dirty="0">
                <a:solidFill>
                  <a:srgbClr val="0833FF"/>
                </a:solidFill>
              </a:rPr>
              <a:t>Navigationsstruktur</a:t>
            </a:r>
            <a:r>
              <a:rPr lang="de-DE" sz="2400" dirty="0"/>
              <a:t> (nur Schlüsselwerte), die </a:t>
            </a:r>
            <a:r>
              <a:rPr lang="de-DE" sz="2400" dirty="0" err="1">
                <a:solidFill>
                  <a:schemeClr val="accent2"/>
                </a:solidFill>
              </a:rPr>
              <a:t>search</a:t>
            </a:r>
            <a:r>
              <a:rPr lang="de-DE" sz="2400" dirty="0"/>
              <a:t> effizient macht,  plus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doppelt verkettete zyklische Liste</a:t>
            </a:r>
            <a:r>
              <a:rPr lang="de-DE" sz="2400" dirty="0"/>
              <a:t> als </a:t>
            </a:r>
            <a:r>
              <a:rPr lang="de-DE" sz="2400" dirty="0">
                <a:solidFill>
                  <a:srgbClr val="0833FF"/>
                </a:solidFill>
              </a:rPr>
              <a:t>Iterationsstruktur </a:t>
            </a:r>
            <a:r>
              <a:rPr lang="de-DE" sz="2400" dirty="0"/>
              <a:t>und zum einfachen 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</a:rPr>
              <a:t>Einfügen</a:t>
            </a:r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2411413" y="4940200"/>
            <a:ext cx="1873250" cy="936625"/>
            <a:chOff x="3424" y="1797"/>
            <a:chExt cx="1180" cy="590"/>
          </a:xfrm>
        </p:grpSpPr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78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1547813" y="5011638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1547813" y="53005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1547813" y="55879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1908175" y="537200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08175" y="566092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1979613" y="54450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1258888" y="57323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835150" y="4943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4356100" y="515768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6804025" y="499417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804025" y="52831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>
            <a:off x="6804025" y="557043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7" name="Oval 25"/>
          <p:cNvSpPr>
            <a:spLocks noChangeArrowheads="1"/>
          </p:cNvSpPr>
          <p:nvPr/>
        </p:nvSpPr>
        <p:spPr bwMode="auto">
          <a:xfrm>
            <a:off x="7164388" y="535453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8" name="Oval 26"/>
          <p:cNvSpPr>
            <a:spLocks noChangeArrowheads="1"/>
          </p:cNvSpPr>
          <p:nvPr/>
        </p:nvSpPr>
        <p:spPr bwMode="auto">
          <a:xfrm>
            <a:off x="7164388" y="5643463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>
            <a:off x="6299200" y="57149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7091363" y="4941788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>
            <a:off x="1258888" y="57323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>
            <a:off x="1258888" y="6021288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3" name="Line 31"/>
          <p:cNvSpPr>
            <a:spLocks noChangeShapeType="1"/>
          </p:cNvSpPr>
          <p:nvPr/>
        </p:nvSpPr>
        <p:spPr bwMode="auto">
          <a:xfrm flipH="1" flipV="1">
            <a:off x="7966075" y="5714900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 flipH="1">
            <a:off x="7669213" y="57149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5" name="Line 33"/>
          <p:cNvSpPr>
            <a:spLocks noChangeShapeType="1"/>
          </p:cNvSpPr>
          <p:nvPr/>
        </p:nvSpPr>
        <p:spPr bwMode="auto">
          <a:xfrm>
            <a:off x="1258888" y="4868763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H="1" flipV="1">
            <a:off x="7966075" y="48513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7" name="Line 35"/>
          <p:cNvSpPr>
            <a:spLocks noChangeShapeType="1"/>
          </p:cNvSpPr>
          <p:nvPr/>
        </p:nvSpPr>
        <p:spPr bwMode="auto">
          <a:xfrm flipH="1">
            <a:off x="7246938" y="54275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8" name="Line 36"/>
          <p:cNvSpPr>
            <a:spLocks noChangeShapeType="1"/>
          </p:cNvSpPr>
          <p:nvPr/>
        </p:nvSpPr>
        <p:spPr bwMode="auto">
          <a:xfrm>
            <a:off x="1258888" y="48687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>
            <a:off x="1258888" y="54450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5437188" y="499417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1" name="Line 39"/>
          <p:cNvSpPr>
            <a:spLocks noChangeShapeType="1"/>
          </p:cNvSpPr>
          <p:nvPr/>
        </p:nvSpPr>
        <p:spPr bwMode="auto">
          <a:xfrm>
            <a:off x="5437188" y="52831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2" name="Line 40"/>
          <p:cNvSpPr>
            <a:spLocks noChangeShapeType="1"/>
          </p:cNvSpPr>
          <p:nvPr/>
        </p:nvSpPr>
        <p:spPr bwMode="auto">
          <a:xfrm>
            <a:off x="5437188" y="557043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5797550" y="535453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4" name="Oval 42"/>
          <p:cNvSpPr>
            <a:spLocks noChangeArrowheads="1"/>
          </p:cNvSpPr>
          <p:nvPr/>
        </p:nvSpPr>
        <p:spPr bwMode="auto">
          <a:xfrm>
            <a:off x="5797550" y="564346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5" name="Line 43"/>
          <p:cNvSpPr>
            <a:spLocks noChangeShapeType="1"/>
          </p:cNvSpPr>
          <p:nvPr/>
        </p:nvSpPr>
        <p:spPr bwMode="auto">
          <a:xfrm>
            <a:off x="5868988" y="542756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6" name="Line 44"/>
          <p:cNvSpPr>
            <a:spLocks noChangeShapeType="1"/>
          </p:cNvSpPr>
          <p:nvPr/>
        </p:nvSpPr>
        <p:spPr bwMode="auto">
          <a:xfrm flipH="1">
            <a:off x="4932363" y="57149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5651500" y="49417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182318" name="Line 46"/>
          <p:cNvSpPr>
            <a:spLocks noChangeShapeType="1"/>
          </p:cNvSpPr>
          <p:nvPr/>
        </p:nvSpPr>
        <p:spPr bwMode="auto">
          <a:xfrm flipH="1">
            <a:off x="1979613" y="4363938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9" name="AutoShape 47"/>
          <p:cNvSpPr>
            <a:spLocks noChangeArrowheads="1"/>
          </p:cNvSpPr>
          <p:nvPr/>
        </p:nvSpPr>
        <p:spPr bwMode="auto">
          <a:xfrm>
            <a:off x="1619250" y="2852638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000" dirty="0">
                <a:solidFill>
                  <a:srgbClr val="0833FF"/>
                </a:solidFill>
              </a:rPr>
              <a:t>Navigationsstruktur</a:t>
            </a:r>
          </a:p>
        </p:txBody>
      </p:sp>
      <p:sp>
        <p:nvSpPr>
          <p:cNvPr id="182320" name="Line 48"/>
          <p:cNvSpPr>
            <a:spLocks noChangeShapeType="1"/>
          </p:cNvSpPr>
          <p:nvPr/>
        </p:nvSpPr>
        <p:spPr bwMode="auto">
          <a:xfrm flipH="1">
            <a:off x="3348038" y="4363938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1" name="Line 49"/>
          <p:cNvSpPr>
            <a:spLocks noChangeShapeType="1"/>
          </p:cNvSpPr>
          <p:nvPr/>
        </p:nvSpPr>
        <p:spPr bwMode="auto">
          <a:xfrm>
            <a:off x="5724525" y="4363938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2" name="Line 50"/>
          <p:cNvSpPr>
            <a:spLocks noChangeShapeType="1"/>
          </p:cNvSpPr>
          <p:nvPr/>
        </p:nvSpPr>
        <p:spPr bwMode="auto">
          <a:xfrm>
            <a:off x="6948488" y="4363938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507188" y="267758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683568" y="2862880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 flipV="1">
            <a:off x="2202140" y="2852638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 flipH="1">
            <a:off x="1745801" y="2867654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Rechteck 4">
            <a:extLst>
              <a:ext uri="{FF2B5EF4-FFF2-40B4-BE49-F238E27FC236}">
                <a16:creationId xmlns:a16="http://schemas.microsoft.com/office/drawing/2014/main" id="{C3B944A6-CC26-9C4E-BBBC-998C0EB426A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828A85-F378-604B-BB09-234A9ADB9FBA}"/>
              </a:ext>
            </a:extLst>
          </p:cNvPr>
          <p:cNvSpPr/>
          <p:nvPr/>
        </p:nvSpPr>
        <p:spPr>
          <a:xfrm>
            <a:off x="3419872" y="6083755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833FF"/>
                </a:solidFill>
              </a:rPr>
              <a:t>Iterationsstruktur</a:t>
            </a:r>
            <a:endParaRPr lang="en-DE" sz="2000" dirty="0">
              <a:solidFill>
                <a:srgbClr val="0833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A27F1-3899-1544-ADEC-E94FE37738C2}"/>
              </a:ext>
            </a:extLst>
          </p:cNvPr>
          <p:cNvSpPr txBox="1"/>
          <p:nvPr/>
        </p:nvSpPr>
        <p:spPr>
          <a:xfrm rot="16200000">
            <a:off x="722844" y="360579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78DEA2-4DDD-3E45-94D3-5603B5908A10}"/>
              </a:ext>
            </a:extLst>
          </p:cNvPr>
          <p:cNvSpPr txBox="1"/>
          <p:nvPr/>
        </p:nvSpPr>
        <p:spPr>
          <a:xfrm>
            <a:off x="2518323" y="2386604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DE" dirty="0"/>
              <a:t>avigation_repr</a:t>
            </a:r>
          </a:p>
        </p:txBody>
      </p:sp>
      <p:sp>
        <p:nvSpPr>
          <p:cNvPr id="60" name="Rounded Rectangular Callout 5">
            <a:extLst>
              <a:ext uri="{FF2B5EF4-FFF2-40B4-BE49-F238E27FC236}">
                <a16:creationId xmlns:a16="http://schemas.microsoft.com/office/drawing/2014/main" id="{87F60A1F-64C4-CA8C-9722-ED6E3F74DA30}"/>
              </a:ext>
            </a:extLst>
          </p:cNvPr>
          <p:cNvSpPr/>
          <p:nvPr/>
        </p:nvSpPr>
        <p:spPr>
          <a:xfrm>
            <a:off x="6575315" y="2485236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Beispielimplementierung </a:t>
            </a:r>
          </a:p>
          <a:p>
            <a:pPr algn="ctr"/>
            <a:r>
              <a:rPr lang="de-DE" sz="1600" dirty="0"/>
              <a:t>in Julia vorhanden.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30114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38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51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search(14)</a:t>
            </a:r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3AEC030F-4B3B-D140-97ED-3ACC27F316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1F2BC944-5166-6342-953A-2D4DD75E2326}"/>
              </a:ext>
            </a:extLst>
          </p:cNvPr>
          <p:cNvSpPr/>
          <p:nvPr/>
        </p:nvSpPr>
        <p:spPr>
          <a:xfrm>
            <a:off x="7739062" y="4724400"/>
            <a:ext cx="1903727" cy="145998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200" dirty="0">
                <a:solidFill>
                  <a:schemeClr val="tx1"/>
                </a:solidFill>
              </a:rPr>
              <a:t>Zyklus nicht gezeigt</a:t>
            </a:r>
          </a:p>
        </p:txBody>
      </p:sp>
    </p:spTree>
    <p:extLst>
      <p:ext uri="{BB962C8B-B14F-4D97-AF65-F5344CB8AC3E}">
        <p14:creationId xmlns:p14="http://schemas.microsoft.com/office/powerpoint/2010/main" val="20862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  <p:bldP spid="2" grpId="0" animBg="1"/>
      <p:bldP spid="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39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search(12)</a:t>
            </a:r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3AEC030F-4B3B-D140-97ED-3ACC27F316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1" name="Explosion 2 50">
            <a:extLst>
              <a:ext uri="{FF2B5EF4-FFF2-40B4-BE49-F238E27FC236}">
                <a16:creationId xmlns:a16="http://schemas.microsoft.com/office/drawing/2014/main" id="{3D8FA10E-92C5-AD4E-83B0-20D35B0605A0}"/>
              </a:ext>
            </a:extLst>
          </p:cNvPr>
          <p:cNvSpPr/>
          <p:nvPr/>
        </p:nvSpPr>
        <p:spPr>
          <a:xfrm>
            <a:off x="5578475" y="260350"/>
            <a:ext cx="3565525" cy="201612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Multimenge?</a:t>
            </a:r>
          </a:p>
        </p:txBody>
      </p:sp>
      <p:sp>
        <p:nvSpPr>
          <p:cNvPr id="52" name="Explosion 2 51">
            <a:extLst>
              <a:ext uri="{FF2B5EF4-FFF2-40B4-BE49-F238E27FC236}">
                <a16:creationId xmlns:a16="http://schemas.microsoft.com/office/drawing/2014/main" id="{4CC7E346-82C3-664C-B8AA-33CAB6A90876}"/>
              </a:ext>
            </a:extLst>
          </p:cNvPr>
          <p:cNvSpPr/>
          <p:nvPr/>
        </p:nvSpPr>
        <p:spPr>
          <a:xfrm>
            <a:off x="5759450" y="503238"/>
            <a:ext cx="3565525" cy="201612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DE" dirty="0">
                <a:solidFill>
                  <a:schemeClr val="tx1"/>
                </a:solidFill>
              </a:rPr>
              <a:t>eordnete Menge?</a:t>
            </a:r>
          </a:p>
        </p:txBody>
      </p:sp>
    </p:spTree>
    <p:extLst>
      <p:ext uri="{BB962C8B-B14F-4D97-AF65-F5344CB8AC3E}">
        <p14:creationId xmlns:p14="http://schemas.microsoft.com/office/powerpoint/2010/main" val="3620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839D-BFD1-AA48-84EA-477BA67A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D7D4D2-F64F-824A-8725-20870D420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3232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EC2C0-395A-C949-99A7-5EF168D3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E98-B379-DE42-A54E-2085108A9803}"/>
              </a:ext>
            </a:extLst>
          </p:cNvPr>
          <p:cNvSpPr/>
          <p:nvPr/>
        </p:nvSpPr>
        <p:spPr>
          <a:xfrm>
            <a:off x="4547659" y="5392518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dirty="0">
                <a:latin typeface="Courier" pitchFamily="2" charset="0"/>
              </a:rPr>
              <a:t>using </a:t>
            </a:r>
            <a:r>
              <a:rPr lang="en-US" dirty="0" err="1">
                <a:latin typeface="Courier" pitchFamily="2" charset="0"/>
              </a:rPr>
              <a:t>DataStructures</a:t>
            </a:r>
            <a:endParaRPr lang="en-US" dirty="0">
              <a:latin typeface="Courier" pitchFamily="2" charset="0"/>
            </a:endParaRPr>
          </a:p>
          <a:p>
            <a:r>
              <a:rPr lang="en-US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dirty="0" err="1">
                <a:latin typeface="Courier" pitchFamily="2" charset="0"/>
              </a:rPr>
              <a:t>pq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PriorityQueue</a:t>
            </a:r>
            <a:r>
              <a:rPr lang="en-US" dirty="0">
                <a:latin typeface="Courier" pitchFamily="2" charset="0"/>
              </a:rPr>
              <a:t>();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351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Iteration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über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alle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636912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86454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Wie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Elemente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addieren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Wie Maximum/Minimum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bestimmen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K-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Kleinstes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Element?</a:t>
            </a:r>
          </a:p>
        </p:txBody>
      </p:sp>
      <p:grpSp>
        <p:nvGrpSpPr>
          <p:cNvPr id="51" name="Group 4">
            <a:extLst>
              <a:ext uri="{FF2B5EF4-FFF2-40B4-BE49-F238E27FC236}">
                <a16:creationId xmlns:a16="http://schemas.microsoft.com/office/drawing/2014/main" id="{F60C4EB1-64D8-5D4C-A2DA-0D770FAB685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5156522"/>
            <a:ext cx="1873250" cy="936625"/>
            <a:chOff x="3424" y="1797"/>
            <a:chExt cx="1180" cy="590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878BDCB1-4E76-C640-A3B8-E203E197C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6">
              <a:extLst>
                <a:ext uri="{FF2B5EF4-FFF2-40B4-BE49-F238E27FC236}">
                  <a16:creationId xmlns:a16="http://schemas.microsoft.com/office/drawing/2014/main" id="{079850D4-CE2C-654B-A230-470F4E217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7">
              <a:extLst>
                <a:ext uri="{FF2B5EF4-FFF2-40B4-BE49-F238E27FC236}">
                  <a16:creationId xmlns:a16="http://schemas.microsoft.com/office/drawing/2014/main" id="{0C01D855-1EC7-D349-834C-551D63E95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Oval 8">
              <a:extLst>
                <a:ext uri="{FF2B5EF4-FFF2-40B4-BE49-F238E27FC236}">
                  <a16:creationId xmlns:a16="http://schemas.microsoft.com/office/drawing/2014/main" id="{8412EE47-9FC5-3344-87CC-1541E98C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6706B62C-D07C-B944-BE6E-412FF709E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Line 10">
              <a:extLst>
                <a:ext uri="{FF2B5EF4-FFF2-40B4-BE49-F238E27FC236}">
                  <a16:creationId xmlns:a16="http://schemas.microsoft.com/office/drawing/2014/main" id="{4014AF94-8791-424A-8D61-7EF1D2872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1">
              <a:extLst>
                <a:ext uri="{FF2B5EF4-FFF2-40B4-BE49-F238E27FC236}">
                  <a16:creationId xmlns:a16="http://schemas.microsoft.com/office/drawing/2014/main" id="{19DCBC0C-5BBA-EC40-BAE8-0F2C9A2F6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Text Box 12">
              <a:extLst>
                <a:ext uri="{FF2B5EF4-FFF2-40B4-BE49-F238E27FC236}">
                  <a16:creationId xmlns:a16="http://schemas.microsoft.com/office/drawing/2014/main" id="{FDFB6DF3-8924-AF4F-9075-58D682EEA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60" name="Rectangle 13">
            <a:extLst>
              <a:ext uri="{FF2B5EF4-FFF2-40B4-BE49-F238E27FC236}">
                <a16:creationId xmlns:a16="http://schemas.microsoft.com/office/drawing/2014/main" id="{7A455E8D-49E4-2E4C-B452-A71C85EB4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22796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Line 14">
            <a:extLst>
              <a:ext uri="{FF2B5EF4-FFF2-40B4-BE49-F238E27FC236}">
                <a16:creationId xmlns:a16="http://schemas.microsoft.com/office/drawing/2014/main" id="{8026D4DE-AD4F-6844-9FDA-8E151C241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51688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15">
            <a:extLst>
              <a:ext uri="{FF2B5EF4-FFF2-40B4-BE49-F238E27FC236}">
                <a16:creationId xmlns:a16="http://schemas.microsoft.com/office/drawing/2014/main" id="{1071815C-5861-D546-AA74-3A77DA816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580422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Oval 16">
            <a:extLst>
              <a:ext uri="{FF2B5EF4-FFF2-40B4-BE49-F238E27FC236}">
                <a16:creationId xmlns:a16="http://schemas.microsoft.com/office/drawing/2014/main" id="{4B0BAADF-EEF0-E746-B0E6-4932F43A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88322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Oval 17">
            <a:extLst>
              <a:ext uri="{FF2B5EF4-FFF2-40B4-BE49-F238E27FC236}">
                <a16:creationId xmlns:a16="http://schemas.microsoft.com/office/drawing/2014/main" id="{50524234-C8DC-824A-AD27-390E98370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877247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18">
            <a:extLst>
              <a:ext uri="{FF2B5EF4-FFF2-40B4-BE49-F238E27FC236}">
                <a16:creationId xmlns:a16="http://schemas.microsoft.com/office/drawing/2014/main" id="{24E20E75-41C9-5B46-8E80-E7A7E77D0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566134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19">
            <a:extLst>
              <a:ext uri="{FF2B5EF4-FFF2-40B4-BE49-F238E27FC236}">
                <a16:creationId xmlns:a16="http://schemas.microsoft.com/office/drawing/2014/main" id="{8FDC1DC9-D9EA-E946-9729-BC2618841D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8888" y="594868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Text Box 20">
            <a:extLst>
              <a:ext uri="{FF2B5EF4-FFF2-40B4-BE49-F238E27FC236}">
                <a16:creationId xmlns:a16="http://schemas.microsoft.com/office/drawing/2014/main" id="{584F7A2B-CD2C-ED42-A57B-D0206B77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15969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1A4FBFBF-45EE-E846-8538-79E2AD6E5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37401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F8E5EC0C-050B-7246-9A4B-9D0CA5C8D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21049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Line 23">
            <a:extLst>
              <a:ext uri="{FF2B5EF4-FFF2-40B4-BE49-F238E27FC236}">
                <a16:creationId xmlns:a16="http://schemas.microsoft.com/office/drawing/2014/main" id="{C1590087-EA66-4A44-B0E2-6A93565BE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49942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24">
            <a:extLst>
              <a:ext uri="{FF2B5EF4-FFF2-40B4-BE49-F238E27FC236}">
                <a16:creationId xmlns:a16="http://schemas.microsoft.com/office/drawing/2014/main" id="{076560E6-A4EF-D145-BEA8-0FE6535A5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78676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Oval 25">
            <a:extLst>
              <a:ext uri="{FF2B5EF4-FFF2-40B4-BE49-F238E27FC236}">
                <a16:creationId xmlns:a16="http://schemas.microsoft.com/office/drawing/2014/main" id="{EA73860B-403E-7D4D-9757-BDEA42ABD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57086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Oval 26">
            <a:extLst>
              <a:ext uri="{FF2B5EF4-FFF2-40B4-BE49-F238E27FC236}">
                <a16:creationId xmlns:a16="http://schemas.microsoft.com/office/drawing/2014/main" id="{8906FD8F-903A-BD45-970F-60E9778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85978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Line 27">
            <a:extLst>
              <a:ext uri="{FF2B5EF4-FFF2-40B4-BE49-F238E27FC236}">
                <a16:creationId xmlns:a16="http://schemas.microsoft.com/office/drawing/2014/main" id="{9002D6A1-22BE-C74B-A156-E4036B580A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9200" y="593122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AE526CC4-BCA3-EC46-8CCC-51D23FEC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515811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76" name="Line 29">
            <a:extLst>
              <a:ext uri="{FF2B5EF4-FFF2-40B4-BE49-F238E27FC236}">
                <a16:creationId xmlns:a16="http://schemas.microsoft.com/office/drawing/2014/main" id="{14ACA1AE-7EC6-F943-8E40-6EEC02B4D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94868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30">
            <a:extLst>
              <a:ext uri="{FF2B5EF4-FFF2-40B4-BE49-F238E27FC236}">
                <a16:creationId xmlns:a16="http://schemas.microsoft.com/office/drawing/2014/main" id="{3A970D47-7B27-AD4D-A9E2-228D0D92B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6237610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31">
            <a:extLst>
              <a:ext uri="{FF2B5EF4-FFF2-40B4-BE49-F238E27FC236}">
                <a16:creationId xmlns:a16="http://schemas.microsoft.com/office/drawing/2014/main" id="{BACCE790-034F-4B4F-91DB-E447F983F0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66075" y="593122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Line 32">
            <a:extLst>
              <a:ext uri="{FF2B5EF4-FFF2-40B4-BE49-F238E27FC236}">
                <a16:creationId xmlns:a16="http://schemas.microsoft.com/office/drawing/2014/main" id="{1F00794E-961B-6D4A-BEA7-1C3C2F08C6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9213" y="5931222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33">
            <a:extLst>
              <a:ext uri="{FF2B5EF4-FFF2-40B4-BE49-F238E27FC236}">
                <a16:creationId xmlns:a16="http://schemas.microsoft.com/office/drawing/2014/main" id="{BAF84FD6-F1CF-2248-86AD-9E6F9BAE5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085085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Line 34">
            <a:extLst>
              <a:ext uri="{FF2B5EF4-FFF2-40B4-BE49-F238E27FC236}">
                <a16:creationId xmlns:a16="http://schemas.microsoft.com/office/drawing/2014/main" id="{2AEA6CCC-7AE4-8F42-AA4F-1C185A2291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66075" y="506762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Line 35">
            <a:extLst>
              <a:ext uri="{FF2B5EF4-FFF2-40B4-BE49-F238E27FC236}">
                <a16:creationId xmlns:a16="http://schemas.microsoft.com/office/drawing/2014/main" id="{45CCC97D-8F9E-0E4D-85A9-8C4CCD552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6938" y="564388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Line 36">
            <a:extLst>
              <a:ext uri="{FF2B5EF4-FFF2-40B4-BE49-F238E27FC236}">
                <a16:creationId xmlns:a16="http://schemas.microsoft.com/office/drawing/2014/main" id="{14D3C43A-3272-8042-B48D-CE213174B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08508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Line 37">
            <a:extLst>
              <a:ext uri="{FF2B5EF4-FFF2-40B4-BE49-F238E27FC236}">
                <a16:creationId xmlns:a16="http://schemas.microsoft.com/office/drawing/2014/main" id="{619FBFDC-E7F1-3B42-A6D6-A997DB0EF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66134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" name="Rectangle 38">
            <a:extLst>
              <a:ext uri="{FF2B5EF4-FFF2-40B4-BE49-F238E27FC236}">
                <a16:creationId xmlns:a16="http://schemas.microsoft.com/office/drawing/2014/main" id="{D46D1F7C-5942-8D40-8A97-D79AB5A6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521049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Line 39">
            <a:extLst>
              <a:ext uri="{FF2B5EF4-FFF2-40B4-BE49-F238E27FC236}">
                <a16:creationId xmlns:a16="http://schemas.microsoft.com/office/drawing/2014/main" id="{F3EFFDC9-79BB-304F-B936-A9A60C2DB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188" y="549942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7" name="Line 40">
            <a:extLst>
              <a:ext uri="{FF2B5EF4-FFF2-40B4-BE49-F238E27FC236}">
                <a16:creationId xmlns:a16="http://schemas.microsoft.com/office/drawing/2014/main" id="{7ADB3E05-AF03-B649-8AB2-58DE3F3A0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188" y="578676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" name="Oval 41">
            <a:extLst>
              <a:ext uri="{FF2B5EF4-FFF2-40B4-BE49-F238E27FC236}">
                <a16:creationId xmlns:a16="http://schemas.microsoft.com/office/drawing/2014/main" id="{C4E11273-B526-1746-8C17-389A0155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557086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" name="Oval 42">
            <a:extLst>
              <a:ext uri="{FF2B5EF4-FFF2-40B4-BE49-F238E27FC236}">
                <a16:creationId xmlns:a16="http://schemas.microsoft.com/office/drawing/2014/main" id="{583DA657-CD46-C841-B365-3B8482796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585978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Line 43">
            <a:extLst>
              <a:ext uri="{FF2B5EF4-FFF2-40B4-BE49-F238E27FC236}">
                <a16:creationId xmlns:a16="http://schemas.microsoft.com/office/drawing/2014/main" id="{6D841238-93EC-7B4B-8573-B59F2F616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988" y="564388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Line 44">
            <a:extLst>
              <a:ext uri="{FF2B5EF4-FFF2-40B4-BE49-F238E27FC236}">
                <a16:creationId xmlns:a16="http://schemas.microsoft.com/office/drawing/2014/main" id="{3E5776BF-F867-EB40-9E28-B66DE986C8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593122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Text Box 45">
            <a:extLst>
              <a:ext uri="{FF2B5EF4-FFF2-40B4-BE49-F238E27FC236}">
                <a16:creationId xmlns:a16="http://schemas.microsoft.com/office/drawing/2014/main" id="{93477692-7E18-544C-8377-B4467C07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15811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93" name="Line 46">
            <a:extLst>
              <a:ext uri="{FF2B5EF4-FFF2-40B4-BE49-F238E27FC236}">
                <a16:creationId xmlns:a16="http://schemas.microsoft.com/office/drawing/2014/main" id="{FCA9D210-6A06-F448-9FFB-408A03B769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4580260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AutoShape 47">
            <a:extLst>
              <a:ext uri="{FF2B5EF4-FFF2-40B4-BE49-F238E27FC236}">
                <a16:creationId xmlns:a16="http://schemas.microsoft.com/office/drawing/2014/main" id="{0FAE8713-AF67-824B-85F9-1063F626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068960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 dirty="0">
              <a:solidFill>
                <a:srgbClr val="0833FF"/>
              </a:solidFill>
            </a:endParaRPr>
          </a:p>
        </p:txBody>
      </p:sp>
      <p:sp>
        <p:nvSpPr>
          <p:cNvPr id="95" name="Line 48">
            <a:extLst>
              <a:ext uri="{FF2B5EF4-FFF2-40B4-BE49-F238E27FC236}">
                <a16:creationId xmlns:a16="http://schemas.microsoft.com/office/drawing/2014/main" id="{3CED4FFA-9016-3E46-B642-97EF7A923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4580260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49">
            <a:extLst>
              <a:ext uri="{FF2B5EF4-FFF2-40B4-BE49-F238E27FC236}">
                <a16:creationId xmlns:a16="http://schemas.microsoft.com/office/drawing/2014/main" id="{3EE67561-687E-DD44-8C12-BFA0C7066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4580260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Line 50">
            <a:extLst>
              <a:ext uri="{FF2B5EF4-FFF2-40B4-BE49-F238E27FC236}">
                <a16:creationId xmlns:a16="http://schemas.microsoft.com/office/drawing/2014/main" id="{9266EDAC-0F7F-9F41-88F3-30825535B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4580260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Rectangle 39">
            <a:extLst>
              <a:ext uri="{FF2B5EF4-FFF2-40B4-BE49-F238E27FC236}">
                <a16:creationId xmlns:a16="http://schemas.microsoft.com/office/drawing/2014/main" id="{D5AD7C2B-34EE-C94B-98B7-3B5C76490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188" y="289390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Line 44">
            <a:extLst>
              <a:ext uri="{FF2B5EF4-FFF2-40B4-BE49-F238E27FC236}">
                <a16:creationId xmlns:a16="http://schemas.microsoft.com/office/drawing/2014/main" id="{80824637-94D3-214A-8933-D7E3BC324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68" y="3079202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" name="Line 44">
            <a:extLst>
              <a:ext uri="{FF2B5EF4-FFF2-40B4-BE49-F238E27FC236}">
                <a16:creationId xmlns:a16="http://schemas.microsoft.com/office/drawing/2014/main" id="{545CEE52-4CD9-114D-8561-F2A09194D8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2140" y="3068960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" name="Line 44">
            <a:extLst>
              <a:ext uri="{FF2B5EF4-FFF2-40B4-BE49-F238E27FC236}">
                <a16:creationId xmlns:a16="http://schemas.microsoft.com/office/drawing/2014/main" id="{E8584757-D22B-EA44-9B7C-35E373312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45801" y="3083976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964527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341" y="24783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Iteration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auch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über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Baumknoten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86454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Wie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Elemente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addieren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Wie Maximum/Minimum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bestimmen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427984" y="2636912"/>
            <a:ext cx="25298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(+, tr,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de-DE" sz="2000" dirty="0">
                <a:sym typeface="Wingdings"/>
              </a:rPr>
              <a:t> 505</a:t>
            </a:r>
            <a:endParaRPr lang="de-DE" sz="2000" dirty="0"/>
          </a:p>
          <a:p>
            <a:endParaRPr 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max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(x, y)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x &gt; y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x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de-DE" sz="2000" dirty="0"/>
          </a:p>
          <a:p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(max,tr,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>
                <a:sym typeface="Wingdings"/>
              </a:rPr>
              <a:t>159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238021" y="3486551"/>
            <a:ext cx="25298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min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(x, y)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y &gt; x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x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y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b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b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</a:br>
            <a:endParaRPr lang="de-DE" sz="2000" dirty="0"/>
          </a:p>
          <a:p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min,tr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DE" sz="2000" dirty="0"/>
              <a:t> ∞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>
                <a:sym typeface="Wingding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9610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Inorder</a:t>
            </a:r>
            <a:r>
              <a:rPr lang="de-DE" dirty="0"/>
              <a:t>-Ausgabe ergibt Sortierreihenfolge</a:t>
            </a:r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08625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274864" y="218658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050902" y="3339108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66802" y="3555008"/>
            <a:ext cx="6492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74864" y="348198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4864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419327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492352" y="3266083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492352" y="240248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27389" y="2402483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03652" y="3410546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219552" y="3481983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651352" y="3481983"/>
            <a:ext cx="720725" cy="649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51352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795814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5795814" y="326608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571852" y="2115146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63688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-5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59001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81288" y="6134696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/>
              <a:t> 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115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12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068738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64051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21263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81657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28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182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36</a:t>
            </a:r>
          </a:p>
        </p:txBody>
      </p: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538994" y="1235368"/>
            <a:ext cx="3270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print_node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(_, x)</a:t>
            </a:r>
          </a:p>
          <a:p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  print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tr,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2267744" y="2060848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907704" y="1835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</a:t>
            </a:r>
            <a:endParaRPr lang="de-DE" dirty="0"/>
          </a:p>
        </p:txBody>
      </p:sp>
      <p:sp>
        <p:nvSpPr>
          <p:cNvPr id="35" name="Explosion 1 34">
            <a:extLst>
              <a:ext uri="{FF2B5EF4-FFF2-40B4-BE49-F238E27FC236}">
                <a16:creationId xmlns:a16="http://schemas.microsoft.com/office/drawing/2014/main" id="{3C2ECECE-F1DC-1145-B451-74639D6DE0DB}"/>
              </a:ext>
            </a:extLst>
          </p:cNvPr>
          <p:cNvSpPr/>
          <p:nvPr/>
        </p:nvSpPr>
        <p:spPr>
          <a:xfrm>
            <a:off x="7399416" y="2403755"/>
            <a:ext cx="2029476" cy="466489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Können Sie </a:t>
            </a:r>
            <a:r>
              <a:rPr lang="de-DE" sz="1600" dirty="0" err="1">
                <a:solidFill>
                  <a:schemeClr val="tx1"/>
                </a:solidFill>
              </a:rPr>
              <a:t>fold</a:t>
            </a:r>
            <a:r>
              <a:rPr lang="de-DE" sz="1600" dirty="0">
                <a:solidFill>
                  <a:schemeClr val="tx1"/>
                </a:solidFill>
              </a:rPr>
              <a:t> für Bäume so realisieren, dass das klappt? </a:t>
            </a:r>
          </a:p>
        </p:txBody>
      </p:sp>
    </p:spTree>
    <p:extLst>
      <p:ext uri="{BB962C8B-B14F-4D97-AF65-F5344CB8AC3E}">
        <p14:creationId xmlns:p14="http://schemas.microsoft.com/office/powerpoint/2010/main" val="23275910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3" grpId="0" animBg="1"/>
      <p:bldP spid="34" grpId="0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68" y="196222"/>
            <a:ext cx="9216007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Fold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Bäume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26268" y="1017943"/>
            <a:ext cx="8994575" cy="5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(f, v,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empty_tree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is_leaf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v.key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left_exists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   x =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(f,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v.left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v.key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795E26"/>
                </a:solidFill>
                <a:latin typeface="Courier New" panose="02070309020205020404" pitchFamily="49" charset="0"/>
              </a:rPr>
              <a:t>right_exists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(f,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v.right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x)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x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else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# linker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Nachfolger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existiert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nicht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	  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rechter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ja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sonst</a:t>
            </a:r>
            <a:r>
              <a:rPr lang="en-GB" sz="1900" dirty="0">
                <a:solidFill>
                  <a:srgbClr val="008000"/>
                </a:solidFill>
                <a:latin typeface="Courier New" panose="02070309020205020404" pitchFamily="49" charset="0"/>
              </a:rPr>
              <a:t> leaf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(f,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v.right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>
                <a:solidFill>
                  <a:srgbClr val="795E26"/>
                </a:solidFill>
                <a:latin typeface="Courier New" panose="02070309020205020404" pitchFamily="49" charset="0"/>
              </a:rPr>
              <a:t>f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9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v.key</a:t>
            </a:r>
            <a:r>
              <a:rPr lang="en-GB" sz="1900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</a:p>
          <a:p>
            <a:r>
              <a:rPr lang="en-GB" sz="19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9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9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4" name="Picture 3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19EDC795-881A-0743-BBEF-F7AAB7466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24" y="2735860"/>
            <a:ext cx="3096344" cy="2315156"/>
          </a:xfrm>
          <a:prstGeom prst="rect">
            <a:avLst/>
          </a:prstGeom>
        </p:spPr>
      </p:pic>
      <p:sp>
        <p:nvSpPr>
          <p:cNvPr id="9" name="Textfeld 2">
            <a:extLst>
              <a:ext uri="{FF2B5EF4-FFF2-40B4-BE49-F238E27FC236}">
                <a16:creationId xmlns:a16="http://schemas.microsoft.com/office/drawing/2014/main" id="{377E8025-FC94-1C46-BEF2-6F8F9A136DAA}"/>
              </a:ext>
            </a:extLst>
          </p:cNvPr>
          <p:cNvSpPr txBox="1"/>
          <p:nvPr/>
        </p:nvSpPr>
        <p:spPr>
          <a:xfrm>
            <a:off x="5850396" y="1166200"/>
            <a:ext cx="3270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print_node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(_, x)</a:t>
            </a:r>
          </a:p>
          <a:p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  print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  <a:p>
            <a:r>
              <a:rPr lang="en-GB" sz="16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95E26"/>
                </a:solidFill>
                <a:latin typeface="Courier New" panose="02070309020205020404" pitchFamily="49" charset="0"/>
              </a:rPr>
              <a:t>fold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tr, </a:t>
            </a:r>
            <a:r>
              <a:rPr lang="en-GB" sz="16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9A183051-A057-7541-9DA4-EEB23DAF4104}"/>
              </a:ext>
            </a:extLst>
          </p:cNvPr>
          <p:cNvSpPr/>
          <p:nvPr/>
        </p:nvSpPr>
        <p:spPr>
          <a:xfrm>
            <a:off x="3203848" y="1391524"/>
            <a:ext cx="2520280" cy="1116908"/>
          </a:xfrm>
          <a:prstGeom prst="wedgeEllipseCallout">
            <a:avLst>
              <a:gd name="adj1" fmla="val -52119"/>
              <a:gd name="adj2" fmla="val 51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v.key</a:t>
            </a:r>
            <a:r>
              <a:rPr lang="en-DE" sz="1400" dirty="0">
                <a:solidFill>
                  <a:schemeClr val="tx1"/>
                </a:solidFill>
              </a:rPr>
              <a:t> liefert Knotenbeschriftung als Komponente von</a:t>
            </a:r>
            <a:br>
              <a:rPr lang="en-DE" sz="1400" dirty="0">
                <a:solidFill>
                  <a:schemeClr val="tx1"/>
                </a:solidFill>
              </a:rPr>
            </a:br>
            <a:r>
              <a:rPr lang="en-DE" sz="1400" dirty="0">
                <a:solidFill>
                  <a:schemeClr val="tx1"/>
                </a:solidFill>
              </a:rPr>
              <a:t>einem TreeNode</a:t>
            </a:r>
          </a:p>
        </p:txBody>
      </p:sp>
    </p:spTree>
    <p:extLst>
      <p:ext uri="{BB962C8B-B14F-4D97-AF65-F5344CB8AC3E}">
        <p14:creationId xmlns:p14="http://schemas.microsoft.com/office/powerpoint/2010/main" val="12482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Aufgabe: Iteration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auch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über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Baumknoten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86454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Chalkduster"/>
              </a:rPr>
              <a:t>K-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Kleinstes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Element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bestimmen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fold?</a:t>
            </a: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04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E56C-C359-8F4A-B61B-E8719101510B}" type="slidenum">
              <a:rPr lang="de-DE"/>
              <a:pPr/>
              <a:t>45</a:t>
            </a:fld>
            <a:endParaRPr lang="de-DE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Suchbaum-Regel: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Damit lässt sich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Operation für Mengen </a:t>
            </a:r>
            <a:br>
              <a:rPr lang="de-DE" dirty="0"/>
            </a:br>
            <a:r>
              <a:rPr lang="de-DE" dirty="0"/>
              <a:t>einfach implementieren.</a:t>
            </a:r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2052117" y="191683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8995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26267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1402829" y="2275607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2410892" y="2275607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211638" y="2636838"/>
            <a:ext cx="39469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' ≤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 &lt;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''</a:t>
            </a:r>
          </a:p>
        </p:txBody>
      </p:sp>
      <p:sp>
        <p:nvSpPr>
          <p:cNvPr id="14" name="Rechteck 4">
            <a:extLst>
              <a:ext uri="{FF2B5EF4-FFF2-40B4-BE49-F238E27FC236}">
                <a16:creationId xmlns:a16="http://schemas.microsoft.com/office/drawing/2014/main" id="{E613CD50-9F9A-644C-A89B-336AC43E890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25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C625-C945-2049-906F-C5B233852461}" type="slidenum">
              <a:rPr lang="de-DE"/>
              <a:pPr/>
              <a:t>46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search(k) Operation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Suchstrategie:</a:t>
            </a:r>
          </a:p>
          <a:p>
            <a:r>
              <a:rPr lang="de-DE" sz="2800" dirty="0"/>
              <a:t>Starte in Wurzel des Suchbaums</a:t>
            </a:r>
          </a:p>
          <a:p>
            <a:r>
              <a:rPr lang="de-DE" sz="2800" dirty="0"/>
              <a:t>Für jeden erreichten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:</a:t>
            </a:r>
          </a:p>
          <a:p>
            <a:pPr lvl="1"/>
            <a:r>
              <a:rPr lang="de-DE" sz="2400" dirty="0"/>
              <a:t>Falls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, gehe zum linken Kind von </a:t>
            </a:r>
            <a:r>
              <a:rPr lang="de-DE" sz="2400" dirty="0">
                <a:solidFill>
                  <a:schemeClr val="hlink"/>
                </a:solidFill>
              </a:rPr>
              <a:t>v,</a:t>
            </a:r>
            <a:r>
              <a:rPr lang="de-DE" sz="2400" dirty="0"/>
              <a:t> sonst gehe zum rechten Kind</a:t>
            </a:r>
          </a:p>
          <a:p>
            <a:endParaRPr lang="de-DE" sz="2800" dirty="0"/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226853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11160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28432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1619250" y="1987550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2627313" y="1987550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3834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 ≤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''</a:t>
            </a:r>
          </a:p>
        </p:txBody>
      </p:sp>
      <p:sp>
        <p:nvSpPr>
          <p:cNvPr id="12" name="Rechteck 4">
            <a:extLst>
              <a:ext uri="{FF2B5EF4-FFF2-40B4-BE49-F238E27FC236}">
                <a16:creationId xmlns:a16="http://schemas.microsoft.com/office/drawing/2014/main" id="{1EEF8D7F-B6A3-D844-893F-71F8088285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23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8777-DF02-3743-B68E-5B7AAB71486B}" type="slidenum">
              <a:rPr lang="de-DE"/>
              <a:pPr/>
              <a:t>47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Binärer </a:t>
            </a:r>
            <a:r>
              <a:rPr lang="de-DE" dirty="0" err="1"/>
              <a:t>Suchbaum</a:t>
            </a:r>
            <a:r>
              <a:rPr lang="de-DE" dirty="0"/>
              <a:t> als Navigationsstruktur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F</a:t>
            </a:r>
            <a:r>
              <a:rPr lang="de-DE" sz="2400" dirty="0"/>
              <a:t>ür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sei</a:t>
            </a:r>
          </a:p>
          <a:p>
            <a:pPr>
              <a:lnSpc>
                <a:spcPct val="90000"/>
              </a:lnSpc>
            </a:pP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sz="2400" dirty="0"/>
              <a:t>der Schlüssel in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d(v) </a:t>
            </a:r>
            <a:r>
              <a:rPr lang="de-DE" sz="2400" dirty="0"/>
              <a:t>die Anzahl Kinder von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Suchbaum-Regel: </a:t>
            </a:r>
            <a:r>
              <a:rPr lang="de-DE" sz="2400" dirty="0"/>
              <a:t>(s.o.)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Grad-Regel: (Grad = Anzahl der Kinder)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Alle Baumknoten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400" dirty="0"/>
              <a:t> haben zwei Kinder: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d(v) = 2</a:t>
            </a:r>
            <a:br>
              <a:rPr lang="de-DE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400" dirty="0"/>
              <a:t>(wenn #Elemente </a:t>
            </a:r>
            <a:r>
              <a:rPr lang="de-DE" sz="2400" dirty="0">
                <a:solidFill>
                  <a:schemeClr val="hlink"/>
                </a:solidFill>
              </a:rPr>
              <a:t>=0</a:t>
            </a:r>
            <a:r>
              <a:rPr lang="de-DE" sz="2400" dirty="0"/>
              <a:t> keine Baumknoten vorhanden)</a:t>
            </a:r>
            <a:br>
              <a:rPr lang="de-DE" sz="2400" dirty="0"/>
            </a:br>
            <a:r>
              <a:rPr lang="de-DE" sz="2400" dirty="0"/>
              <a:t>Unten sind die Knoten der verketteten Liste.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Schlüssel-Regel:</a:t>
            </a:r>
            <a:br>
              <a:rPr lang="de-DE" sz="2400" dirty="0"/>
            </a:br>
            <a:r>
              <a:rPr lang="de-DE" sz="2400" dirty="0"/>
              <a:t>Für jedes Element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in der Liste gibt es genau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(v)=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4ADFCB21-EB6A-7A40-82D5-D73A88BE23E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68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82C6-E2DA-184E-8DE6-75C4D3433187}" type="slidenum">
              <a:rPr lang="de-DE"/>
              <a:pPr/>
              <a:t>48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Search(9)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2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0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8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043F504A-443A-564C-8252-A509DECC947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49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Insert Operation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, s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), s</a:t>
            </a:r>
            <a:r>
              <a:rPr lang="de-DE" sz="2800" dirty="0"/>
              <a:t>) bis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'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‘) &gt;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dann: </a:t>
            </a:r>
            <a:br>
              <a:rPr lang="de-DE" sz="2800" dirty="0"/>
            </a:br>
            <a:r>
              <a:rPr lang="de-DE" sz="2800" dirty="0"/>
              <a:t>	</a:t>
            </a:r>
            <a:r>
              <a:rPr lang="de-DE" sz="2400" dirty="0"/>
              <a:t>Füge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vor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'</a:t>
            </a:r>
            <a:r>
              <a:rPr lang="de-DE" sz="2400" dirty="0"/>
              <a:t> ein und ein neues Suchbaumblatt</a:t>
            </a:r>
            <a:br>
              <a:rPr lang="de-DE" sz="2400" dirty="0"/>
            </a:br>
            <a:r>
              <a:rPr lang="de-DE" sz="2400" dirty="0"/>
              <a:t>	für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und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'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), </a:t>
            </a:r>
            <a:r>
              <a:rPr lang="de-DE" sz="2400" dirty="0"/>
              <a:t>so dass Suchbaum-Regel erfüllt.</a:t>
            </a:r>
            <a:br>
              <a:rPr lang="de-DE" sz="2400" dirty="0"/>
            </a:br>
            <a:r>
              <a:rPr lang="de-DE" sz="2800" dirty="0"/>
              <a:t>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‘) =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/>
              <a:t>dann:</a:t>
            </a:r>
            <a:br>
              <a:rPr lang="de-DE" sz="2800" dirty="0"/>
            </a:br>
            <a:r>
              <a:rPr lang="de-DE" sz="2800" dirty="0"/>
              <a:t>	</a:t>
            </a:r>
            <a:r>
              <a:rPr lang="de-DE" sz="2400" dirty="0"/>
              <a:t>Ersetze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‘</a:t>
            </a:r>
            <a:r>
              <a:rPr lang="de-DE" sz="2400" dirty="0"/>
              <a:t> durch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/>
              <a:t>(keine Duplikate)</a:t>
            </a:r>
            <a:endParaRPr lang="de-DE" sz="2800" dirty="0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2FAC6FD8-EE81-1144-BE92-92E5E47246B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4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Implementierung von Mengen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de-DE" sz="2000" dirty="0"/>
              <a:t>Wir werden hinter die Kulissen blicken</a:t>
            </a:r>
          </a:p>
          <a:p>
            <a:pPr lvl="1"/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Set([1, 2, 3])  		</a:t>
            </a:r>
            <a:r>
              <a:rPr lang="en" sz="1800" dirty="0"/>
              <a:t>//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800" dirty="0"/>
              <a:t> </a:t>
            </a:r>
            <a:r>
              <a:rPr lang="en" sz="1800" dirty="0" err="1"/>
              <a:t>ist</a:t>
            </a:r>
            <a:r>
              <a:rPr lang="en" sz="1800" dirty="0"/>
              <a:t> identity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Set([1, 2, 3], key)	</a:t>
            </a:r>
            <a:r>
              <a:rPr lang="en" sz="1800" dirty="0"/>
              <a:t>//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800" dirty="0"/>
              <a:t> </a:t>
            </a:r>
            <a:r>
              <a:rPr lang="en" sz="1800" dirty="0" err="1"/>
              <a:t>wird</a:t>
            </a:r>
            <a:r>
              <a:rPr lang="en" sz="1800" dirty="0"/>
              <a:t> </a:t>
            </a:r>
            <a:r>
              <a:rPr lang="en" sz="1800" dirty="0" err="1"/>
              <a:t>vorgegeben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2721D1A-7014-847B-9CBC-5F23DE518CDD}"/>
              </a:ext>
            </a:extLst>
          </p:cNvPr>
          <p:cNvSpPr/>
          <p:nvPr/>
        </p:nvSpPr>
        <p:spPr>
          <a:xfrm>
            <a:off x="6003959" y="5044710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Beispielimplementierung </a:t>
            </a:r>
          </a:p>
          <a:p>
            <a:pPr algn="ctr"/>
            <a:r>
              <a:rPr lang="de-DE" sz="1600" dirty="0"/>
              <a:t>für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en" sz="1400" dirty="0">
                <a:solidFill>
                  <a:schemeClr val="accent1">
                    <a:lumMod val="50000"/>
                  </a:schemeClr>
                </a:solidFill>
              </a:rPr>
              <a:t>Set</a:t>
            </a:r>
            <a:r>
              <a:rPr lang="de-DE" sz="1600" dirty="0"/>
              <a:t> in Julia vorhanden.</a:t>
            </a:r>
            <a:endParaRPr lang="en-DE" sz="1600" dirty="0"/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B960212D-4FB9-D748-93D0-E80E76302A1A}"/>
              </a:ext>
            </a:extLst>
          </p:cNvPr>
          <p:cNvSpPr/>
          <p:nvPr/>
        </p:nvSpPr>
        <p:spPr>
          <a:xfrm>
            <a:off x="6034858" y="260350"/>
            <a:ext cx="3600400" cy="1296442"/>
          </a:xfrm>
          <a:prstGeom prst="cloudCallout">
            <a:avLst>
              <a:gd name="adj1" fmla="val -61999"/>
              <a:gd name="adj2" fmla="val 409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identity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x </a:t>
            </a:r>
          </a:p>
          <a:p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4641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60D-1615-7C4D-A580-28980DEE6BA0}" type="slidenum">
              <a:rPr lang="de-DE"/>
              <a:pPr/>
              <a:t>50</a:t>
            </a:fld>
            <a:endParaRPr lang="de-DE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2989263" y="3286125"/>
            <a:ext cx="100647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2" name="Oval 30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1692275" y="53006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 flipH="1" flipV="1">
            <a:off x="1692275" y="55165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7" name="Line 4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8" name="Line 4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AEC112CF-8CA9-764F-96B5-B439A2D10FE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2BA1-020E-424D-B2C1-A13AF544B905}" type="slidenum">
              <a:rPr lang="de-DE"/>
              <a:pPr/>
              <a:t>51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CA70DF05-8F8F-6C46-AB82-CE807322963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69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2AF1-26D7-D249-8E2A-870CD4D618C8}" type="slidenum">
              <a:rPr lang="de-DE"/>
              <a:pPr/>
              <a:t>52</a:t>
            </a:fld>
            <a:endParaRPr lang="de-DE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3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3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E11F0EDF-9603-3746-A366-6C89C3E20AD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BC25-4C0D-954F-B39D-B2DB19145DBF}" type="slidenum">
              <a:rPr lang="de-DE"/>
              <a:pPr/>
              <a:t>53</a:t>
            </a:fld>
            <a:endParaRPr lang="de-DE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1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42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45" name="Line 37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6" name="Line 38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7" name="Line 39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8" name="Line 40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E0C1F14A-921B-2345-A263-7FA282AFDF4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2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54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Delete Operation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rgbClr val="FF0000"/>
                </a:solidFill>
              </a:rPr>
              <a:t>delete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, s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, s</a:t>
            </a:r>
            <a:r>
              <a:rPr lang="de-DE" sz="2800" dirty="0"/>
              <a:t>) bis ein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==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, lösche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Liste und Vater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Suchbaum, und setze den Baumknoten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 ==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w.key</a:t>
            </a:r>
            <a:r>
              <a:rPr lang="de-DE" sz="2800" dirty="0">
                <a:solidFill>
                  <a:schemeClr val="hlink"/>
                </a:solidFill>
              </a:rPr>
              <a:t> =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2FAC6FD8-EE81-1144-BE92-92E5E47246B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55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56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81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57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104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093F2-CC72-D449-A5F7-8F35B2147E2B}"/>
              </a:ext>
            </a:extLst>
          </p:cNvPr>
          <p:cNvSpPr txBox="1"/>
          <p:nvPr/>
        </p:nvSpPr>
        <p:spPr>
          <a:xfrm>
            <a:off x="3295177" y="3926035"/>
            <a:ext cx="303288" cy="369332"/>
          </a:xfrm>
          <a:prstGeom prst="rect">
            <a:avLst/>
          </a:prstGeom>
          <a:solidFill>
            <a:srgbClr val="BAE0E3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802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58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>
            <a:off x="2770188" y="3296683"/>
            <a:ext cx="146050" cy="18611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2986088" y="3286125"/>
            <a:ext cx="10096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hteck 4">
            <a:extLst>
              <a:ext uri="{FF2B5EF4-FFF2-40B4-BE49-F238E27FC236}">
                <a16:creationId xmlns:a16="http://schemas.microsoft.com/office/drawing/2014/main" id="{31853E57-173E-2142-BAAE-F00F13F341F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093F2-CC72-D449-A5F7-8F35B2147E2B}"/>
              </a:ext>
            </a:extLst>
          </p:cNvPr>
          <p:cNvSpPr txBox="1"/>
          <p:nvPr/>
        </p:nvSpPr>
        <p:spPr>
          <a:xfrm>
            <a:off x="2657437" y="2854325"/>
            <a:ext cx="303288" cy="369332"/>
          </a:xfrm>
          <a:prstGeom prst="rect">
            <a:avLst/>
          </a:prstGeom>
          <a:solidFill>
            <a:srgbClr val="BAE0E3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0254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8F64-17C2-1F4E-BB62-49091DCA1662}" type="slidenum">
              <a:rPr lang="de-DE"/>
              <a:pPr/>
              <a:t>59</a:t>
            </a:fld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5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3" name="Oval 39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hteck 4">
            <a:extLst>
              <a:ext uri="{FF2B5EF4-FFF2-40B4-BE49-F238E27FC236}">
                <a16:creationId xmlns:a16="http://schemas.microsoft.com/office/drawing/2014/main" id="{A144BC9B-C0AC-DA48-BA0B-73297AA21B4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3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KeySet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635F5AA-06C7-2649-A408-787A2485F32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92210" y="2403459"/>
            <a:ext cx="1558535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44">
            <a:extLst>
              <a:ext uri="{FF2B5EF4-FFF2-40B4-BE49-F238E27FC236}">
                <a16:creationId xmlns:a16="http://schemas.microsoft.com/office/drawing/2014/main" id="{10A79BCA-3C3C-DA45-B1FC-05A2784FA868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863164" y="1033937"/>
            <a:ext cx="0" cy="19745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44">
            <a:extLst>
              <a:ext uri="{FF2B5EF4-FFF2-40B4-BE49-F238E27FC236}">
                <a16:creationId xmlns:a16="http://schemas.microsoft.com/office/drawing/2014/main" id="{E264770C-C4A1-8E4C-BC42-5B514AD551B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455605" y="1864413"/>
            <a:ext cx="0" cy="11594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22A89-C728-424C-BDC2-812B8C5002F2}"/>
              </a:ext>
            </a:extLst>
          </p:cNvPr>
          <p:cNvSpPr txBox="1"/>
          <p:nvPr/>
        </p:nvSpPr>
        <p:spPr>
          <a:xfrm flipH="1">
            <a:off x="2203590" y="242719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51B54-D5A7-6448-9C49-A7CA2C307290}"/>
              </a:ext>
            </a:extLst>
          </p:cNvPr>
          <p:cNvSpPr txBox="1"/>
          <p:nvPr/>
        </p:nvSpPr>
        <p:spPr>
          <a:xfrm flipH="1">
            <a:off x="3036025" y="228368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/>
              <a:t>f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07DAC617-D044-8F48-B01E-883A58C6C1DF}"/>
              </a:ext>
            </a:extLst>
          </p:cNvPr>
          <p:cNvSpPr/>
          <p:nvPr/>
        </p:nvSpPr>
        <p:spPr>
          <a:xfrm>
            <a:off x="3923159" y="1549151"/>
            <a:ext cx="3960440" cy="894971"/>
          </a:xfrm>
          <a:prstGeom prst="cloudCallout">
            <a:avLst>
              <a:gd name="adj1" fmla="val -41823"/>
              <a:gd name="adj2" fmla="val -51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Line 44">
            <a:extLst>
              <a:ext uri="{FF2B5EF4-FFF2-40B4-BE49-F238E27FC236}">
                <a16:creationId xmlns:a16="http://schemas.microsoft.com/office/drawing/2014/main" id="{D52BE056-4A07-0441-BB02-F0ECAC4FBC7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403264" y="1629184"/>
            <a:ext cx="0" cy="575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ACC64-93F2-4644-AEFE-E8E40C6473E3}"/>
              </a:ext>
            </a:extLst>
          </p:cNvPr>
          <p:cNvSpPr/>
          <p:nvPr/>
        </p:nvSpPr>
        <p:spPr>
          <a:xfrm>
            <a:off x="761723" y="4759984"/>
            <a:ext cx="359425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key(s) </a:t>
            </a:r>
            <a:r>
              <a:rPr lang="en" dirty="0" err="1"/>
              <a:t>liefert</a:t>
            </a:r>
            <a:r>
              <a:rPr lang="en" dirty="0"/>
              <a:t> </a:t>
            </a:r>
            <a:r>
              <a:rPr lang="en" dirty="0" err="1"/>
              <a:t>Funktion</a:t>
            </a:r>
            <a:r>
              <a:rPr lang="en" dirty="0"/>
              <a:t> </a:t>
            </a:r>
            <a:r>
              <a:rPr lang="en" i="1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" dirty="0"/>
              <a:t>Sei 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" dirty="0"/>
              <a:t> </a:t>
            </a:r>
            <a:r>
              <a:rPr lang="en" dirty="0" err="1"/>
              <a:t>eine</a:t>
            </a:r>
            <a:r>
              <a:rPr lang="en" dirty="0"/>
              <a:t> </a:t>
            </a:r>
            <a:r>
              <a:rPr lang="en" dirty="0" err="1"/>
              <a:t>einstellige</a:t>
            </a:r>
            <a:r>
              <a:rPr lang="en" dirty="0"/>
              <a:t> </a:t>
            </a:r>
            <a:r>
              <a:rPr lang="en" dirty="0" err="1"/>
              <a:t>Funktion</a:t>
            </a:r>
            <a:endParaRPr lang="en" dirty="0"/>
          </a:p>
          <a:p>
            <a:endParaRPr lang="en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key(s)(x) </a:t>
            </a:r>
            <a:r>
              <a:rPr lang="en" dirty="0" err="1"/>
              <a:t>wendet</a:t>
            </a:r>
            <a:r>
              <a:rPr lang="en" dirty="0"/>
              <a:t> </a:t>
            </a:r>
            <a:r>
              <a:rPr lang="en" dirty="0" err="1"/>
              <a:t>Funktion</a:t>
            </a:r>
            <a:r>
              <a:rPr lang="en" dirty="0"/>
              <a:t> 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en" dirty="0"/>
              <a:t>auf</a:t>
            </a: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 x </a:t>
            </a:r>
            <a:r>
              <a:rPr lang="en" dirty="0"/>
              <a:t>an</a:t>
            </a:r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90DA81-CCB8-774C-9D70-16E5C572E1BE}"/>
              </a:ext>
            </a:extLst>
          </p:cNvPr>
          <p:cNvSpPr txBox="1"/>
          <p:nvPr/>
        </p:nvSpPr>
        <p:spPr>
          <a:xfrm>
            <a:off x="765824" y="168458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A97EB-7CDB-514E-9188-A5763969DF48}"/>
              </a:ext>
            </a:extLst>
          </p:cNvPr>
          <p:cNvSpPr txBox="1"/>
          <p:nvPr/>
        </p:nvSpPr>
        <p:spPr>
          <a:xfrm flipH="1">
            <a:off x="2203590" y="157217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0E12123F-2D4E-C947-A09A-57FA3DE57CFE}"/>
              </a:ext>
            </a:extLst>
          </p:cNvPr>
          <p:cNvSpPr/>
          <p:nvPr/>
        </p:nvSpPr>
        <p:spPr>
          <a:xfrm>
            <a:off x="5530365" y="3068960"/>
            <a:ext cx="3168526" cy="1224136"/>
          </a:xfrm>
          <a:prstGeom prst="wedgeRoundRectCallout">
            <a:avLst>
              <a:gd name="adj1" fmla="val -79238"/>
              <a:gd name="adj2" fmla="val -824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Der Wert von s </a:t>
            </a:r>
            <a:r>
              <a:rPr lang="en-US" dirty="0" err="1">
                <a:solidFill>
                  <a:schemeClr val="tx1"/>
                </a:solidFill>
              </a:rPr>
              <a:t>ist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Instanz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des </a:t>
            </a:r>
            <a:r>
              <a:rPr lang="en-US" dirty="0" err="1">
                <a:solidFill>
                  <a:schemeClr val="tx1"/>
                </a:solidFill>
              </a:rPr>
              <a:t>Datentyps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39B19-E18A-F44B-BCF8-CADBF36529E2}"/>
              </a:ext>
            </a:extLst>
          </p:cNvPr>
          <p:cNvSpPr/>
          <p:nvPr/>
        </p:nvSpPr>
        <p:spPr>
          <a:xfrm>
            <a:off x="792088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(set::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KeySet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set.key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576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2B9-CA68-2348-B72A-100A9BD5F619}" type="slidenum">
              <a:rPr lang="de-DE"/>
              <a:pPr/>
              <a:t>60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6" name="Oval 24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flipV="1">
            <a:off x="5508625" y="3141663"/>
            <a:ext cx="792163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51449954-F036-1E4B-8329-3DA0B62BC31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6F38-1F14-B941-9E1D-D03040E719A7}" type="slidenum">
              <a:rPr lang="de-DE"/>
              <a:pPr/>
              <a:t>61</a:t>
            </a:fld>
            <a:endParaRPr lang="de-DE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6" name="Line 26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1" name="Line 31"/>
          <p:cNvSpPr>
            <a:spLocks noChangeShapeType="1"/>
          </p:cNvSpPr>
          <p:nvPr/>
        </p:nvSpPr>
        <p:spPr bwMode="auto">
          <a:xfrm>
            <a:off x="5148263" y="53006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2" name="Line 32"/>
          <p:cNvSpPr>
            <a:spLocks noChangeShapeType="1"/>
          </p:cNvSpPr>
          <p:nvPr/>
        </p:nvSpPr>
        <p:spPr bwMode="auto">
          <a:xfrm flipH="1">
            <a:off x="5148263" y="55165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hteck 4">
            <a:extLst>
              <a:ext uri="{FF2B5EF4-FFF2-40B4-BE49-F238E27FC236}">
                <a16:creationId xmlns:a16="http://schemas.microsoft.com/office/drawing/2014/main" id="{9BD9C05F-B88A-BC49-ACC3-F5881B10828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23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76FD-396F-1F4E-8DC0-39D5B54BDE89}" type="slidenum">
              <a:rPr lang="de-DE"/>
              <a:pPr/>
              <a:t>62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Entarteter Binärbaum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Binärbaum kann bei bestimmter Einfüge-</a:t>
            </a:r>
            <a:r>
              <a:rPr lang="de-DE" dirty="0" err="1"/>
              <a:t>reihenfolge</a:t>
            </a:r>
            <a:r>
              <a:rPr lang="de-DE" dirty="0"/>
              <a:t> in entarteter Form aufgebaut werden!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Beispiel:</a:t>
            </a:r>
            <a:r>
              <a:rPr lang="de-DE" dirty="0"/>
              <a:t> Zahlen werden in sortierter Folge eingefügt</a:t>
            </a:r>
          </a:p>
        </p:txBody>
      </p:sp>
      <p:grpSp>
        <p:nvGrpSpPr>
          <p:cNvPr id="210991" name="Group 47"/>
          <p:cNvGrpSpPr>
            <a:grpSpLocks/>
          </p:cNvGrpSpPr>
          <p:nvPr/>
        </p:nvGrpSpPr>
        <p:grpSpPr bwMode="auto">
          <a:xfrm>
            <a:off x="755650" y="2781945"/>
            <a:ext cx="5545138" cy="2808287"/>
            <a:chOff x="703" y="1525"/>
            <a:chExt cx="4127" cy="2222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66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67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1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4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75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8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9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0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1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4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5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7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8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9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90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0992" name="Text Box 48"/>
          <p:cNvSpPr txBox="1">
            <a:spLocks noChangeArrowheads="1"/>
          </p:cNvSpPr>
          <p:nvPr/>
        </p:nvSpPr>
        <p:spPr bwMode="auto">
          <a:xfrm>
            <a:off x="4500563" y="2708920"/>
            <a:ext cx="32880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Search benötigt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Zeit im </a:t>
            </a:r>
            <a:r>
              <a:rPr lang="de-DE" sz="2800" dirty="0" err="1">
                <a:solidFill>
                  <a:srgbClr val="FF0000"/>
                </a:solidFill>
              </a:rPr>
              <a:t>worst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case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2" name="Rechteck 4">
            <a:extLst>
              <a:ext uri="{FF2B5EF4-FFF2-40B4-BE49-F238E27FC236}">
                <a16:creationId xmlns:a16="http://schemas.microsoft.com/office/drawing/2014/main" id="{271E2627-D77A-E643-A64F-F54A3DA59D4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6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Automatische Umstrukturierung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Optionen</a:t>
            </a:r>
          </a:p>
          <a:p>
            <a:r>
              <a:rPr lang="de-DE" dirty="0"/>
              <a:t>Anpassung bei Anfragen (Operationen </a:t>
            </a:r>
            <a:r>
              <a:rPr lang="de-DE" dirty="0" err="1">
                <a:solidFill>
                  <a:srgbClr val="0833FF"/>
                </a:solidFill>
              </a:rPr>
              <a:t>search</a:t>
            </a:r>
            <a:r>
              <a:rPr lang="de-DE" dirty="0"/>
              <a:t> oder </a:t>
            </a:r>
            <a:r>
              <a:rPr lang="de-DE" dirty="0" err="1">
                <a:solidFill>
                  <a:srgbClr val="0833FF"/>
                </a:solidFill>
              </a:rPr>
              <a:t>test</a:t>
            </a:r>
            <a:r>
              <a:rPr lang="de-DE" dirty="0"/>
              <a:t>)</a:t>
            </a:r>
          </a:p>
          <a:p>
            <a:r>
              <a:rPr lang="de-DE" dirty="0"/>
              <a:t>Anpassung beim Einfügen (</a:t>
            </a:r>
            <a:r>
              <a:rPr lang="de-DE" dirty="0" err="1">
                <a:solidFill>
                  <a:srgbClr val="0833FF"/>
                </a:solidFill>
              </a:rPr>
              <a:t>insert</a:t>
            </a:r>
            <a:r>
              <a:rPr lang="de-DE" dirty="0"/>
              <a:t>) oder Löschen (</a:t>
            </a:r>
            <a:r>
              <a:rPr lang="de-DE" dirty="0" err="1">
                <a:solidFill>
                  <a:srgbClr val="0833FF"/>
                </a:solidFill>
              </a:rPr>
              <a:t>delete</a:t>
            </a:r>
            <a:r>
              <a:rPr lang="de-DE" dirty="0"/>
              <a:t>) neuer Elemente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77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Ausgeglichener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Längen der Pfade von den Blättern zur Wurzel unterscheiden sich maximal um 1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„Alle Ebenen bis auf Blattebene voll gefüllt“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67544" y="2997944"/>
            <a:ext cx="4405705" cy="2231231"/>
            <a:chOff x="703" y="1525"/>
            <a:chExt cx="4127" cy="222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28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292006" y="2708895"/>
            <a:ext cx="3196024" cy="2520305"/>
            <a:chOff x="2627313" y="1628775"/>
            <a:chExt cx="5113337" cy="403225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79838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4645025" y="51577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63738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72374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805613" y="393382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6013450" y="27813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4932363" y="3286125"/>
              <a:ext cx="1152525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6445250" y="3286125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6588125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7092950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84663" y="162877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H="1">
              <a:off x="3492500" y="1989138"/>
              <a:ext cx="792163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4789488" y="2062163"/>
              <a:ext cx="1223962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4284663" y="53022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4284663" y="55181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6877050" y="53022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6877050" y="55181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26273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3132138" y="53006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 flipV="1">
              <a:off x="3132138" y="55165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3203575" y="38608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H="1">
              <a:off x="29162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35639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5148263" y="53006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H="1">
              <a:off x="5148263" y="55165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Wolkenförmige Legende 74"/>
          <p:cNvSpPr/>
          <p:nvPr/>
        </p:nvSpPr>
        <p:spPr>
          <a:xfrm>
            <a:off x="1907704" y="2204839"/>
            <a:ext cx="2952328" cy="792088"/>
          </a:xfrm>
          <a:prstGeom prst="cloudCallout">
            <a:avLst>
              <a:gd name="adj1" fmla="val -32171"/>
              <a:gd name="adj2" fmla="val 110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Ausgeglichen?</a:t>
            </a:r>
          </a:p>
        </p:txBody>
      </p:sp>
      <p:sp>
        <p:nvSpPr>
          <p:cNvPr id="76" name="Wolkenförmige Legende 75"/>
          <p:cNvSpPr/>
          <p:nvPr/>
        </p:nvSpPr>
        <p:spPr>
          <a:xfrm>
            <a:off x="5940152" y="1772791"/>
            <a:ext cx="2952328" cy="792088"/>
          </a:xfrm>
          <a:prstGeom prst="cloudCallout">
            <a:avLst>
              <a:gd name="adj1" fmla="val -8494"/>
              <a:gd name="adj2" fmla="val 1333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Ausgeglichen!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1403648" y="5373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</a:t>
            </a:r>
          </a:p>
        </p:txBody>
      </p:sp>
      <p:cxnSp>
        <p:nvCxnSpPr>
          <p:cNvPr id="79" name="Gerade Verbindung mit Pfeil 78"/>
          <p:cNvCxnSpPr>
            <a:stCxn id="77" idx="1"/>
          </p:cNvCxnSpPr>
          <p:nvPr/>
        </p:nvCxnSpPr>
        <p:spPr>
          <a:xfrm flipH="1" flipV="1">
            <a:off x="683568" y="5229200"/>
            <a:ext cx="720080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4">
            <a:extLst>
              <a:ext uri="{FF2B5EF4-FFF2-40B4-BE49-F238E27FC236}">
                <a16:creationId xmlns:a16="http://schemas.microsoft.com/office/drawing/2014/main" id="{88B3C6D9-6BDE-7C44-B7BD-9E6D085D003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65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 </a:t>
            </a:r>
            <a:r>
              <a:rPr lang="en-US" dirty="0" err="1"/>
              <a:t>weiterer</a:t>
            </a:r>
            <a:r>
              <a:rPr lang="en-US" dirty="0"/>
              <a:t> Zeiger pro </a:t>
            </a:r>
            <a:r>
              <a:rPr lang="en-US" dirty="0" err="1"/>
              <a:t>Knoten</a:t>
            </a:r>
            <a:r>
              <a:rPr lang="en-US" dirty="0"/>
              <a:t>…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6011863" y="1845146"/>
            <a:ext cx="20168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Zeiger auf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err="1">
                <a:solidFill>
                  <a:srgbClr val="FF0000"/>
                </a:solidFill>
              </a:rPr>
              <a:t>Listenelement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FA58D790-0BF2-9344-A057-F42CAA92B3A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Navigationsbäume mit Zeigern auf Listenelemente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>
                <a:solidFill>
                  <a:srgbClr val="0833FF"/>
                </a:solidFill>
              </a:rPr>
              <a:t>Ausgeglichenheit</a:t>
            </a:r>
            <a:r>
              <a:rPr lang="de-DE" dirty="0"/>
              <a:t> nur optimal, wenn relative Häufigkeit des Zugriffs bei allen Schlüsseln gleich</a:t>
            </a:r>
          </a:p>
          <a:p>
            <a:r>
              <a:rPr lang="de-DE" dirty="0"/>
              <a:t>Ist dies nicht der Fall, sollte </a:t>
            </a:r>
            <a:r>
              <a:rPr lang="de-DE" dirty="0">
                <a:solidFill>
                  <a:srgbClr val="0833FF"/>
                </a:solidFill>
              </a:rPr>
              <a:t>relative Zugriffshäufigkeit </a:t>
            </a:r>
            <a:r>
              <a:rPr lang="de-DE" dirty="0"/>
              <a:t>bei der Baumkonstruktion </a:t>
            </a:r>
            <a:r>
              <a:rPr lang="de-DE" dirty="0">
                <a:solidFill>
                  <a:srgbClr val="0833FF"/>
                </a:solidFill>
              </a:rPr>
              <a:t>berücksichtigt</a:t>
            </a:r>
            <a:r>
              <a:rPr lang="de-DE" dirty="0"/>
              <a:t> werden</a:t>
            </a:r>
          </a:p>
          <a:p>
            <a:r>
              <a:rPr lang="de-DE" dirty="0"/>
              <a:t>Idee: Ordne den Schlüsseln </a:t>
            </a:r>
            <a:r>
              <a:rPr lang="de-DE" dirty="0">
                <a:solidFill>
                  <a:srgbClr val="0833FF"/>
                </a:solidFill>
              </a:rPr>
              <a:t>Gewichte</a:t>
            </a:r>
            <a:r>
              <a:rPr lang="de-DE" dirty="0"/>
              <a:t> zu</a:t>
            </a:r>
          </a:p>
          <a:p>
            <a:pPr lvl="1"/>
            <a:r>
              <a:rPr lang="de-DE" dirty="0">
                <a:solidFill>
                  <a:srgbClr val="0833FF"/>
                </a:solidFill>
              </a:rPr>
              <a:t>Häufiger</a:t>
            </a:r>
            <a:r>
              <a:rPr lang="de-DE" dirty="0"/>
              <a:t> zugegriffene Schlüssel: </a:t>
            </a:r>
            <a:r>
              <a:rPr lang="de-DE" dirty="0">
                <a:solidFill>
                  <a:srgbClr val="0833FF"/>
                </a:solidFill>
              </a:rPr>
              <a:t>hohes</a:t>
            </a:r>
            <a:r>
              <a:rPr lang="de-DE" dirty="0"/>
              <a:t> Gewicht</a:t>
            </a:r>
          </a:p>
          <a:p>
            <a:pPr lvl="1"/>
            <a:r>
              <a:rPr lang="de-DE" dirty="0">
                <a:solidFill>
                  <a:srgbClr val="0833FF"/>
                </a:solidFill>
              </a:rPr>
              <a:t>Weniger oft </a:t>
            </a:r>
            <a:r>
              <a:rPr lang="de-DE" dirty="0"/>
              <a:t>zugegriffene Schlüssel: </a:t>
            </a:r>
            <a:r>
              <a:rPr lang="de-DE" dirty="0">
                <a:solidFill>
                  <a:srgbClr val="0833FF"/>
                </a:solidFill>
              </a:rPr>
              <a:t>kleines</a:t>
            </a:r>
            <a:r>
              <a:rPr lang="de-DE" dirty="0"/>
              <a:t> Gewicht</a:t>
            </a:r>
          </a:p>
          <a:p>
            <a:r>
              <a:rPr lang="de-DE" dirty="0"/>
              <a:t>Knoten mit Schlüsseln, denen ein </a:t>
            </a:r>
            <a:r>
              <a:rPr lang="de-DE" dirty="0">
                <a:solidFill>
                  <a:srgbClr val="0833FF"/>
                </a:solidFill>
              </a:rPr>
              <a:t>höheres Gewicht </a:t>
            </a:r>
            <a:r>
              <a:rPr lang="de-DE" dirty="0"/>
              <a:t>gegeben wird, sollen </a:t>
            </a:r>
            <a:r>
              <a:rPr lang="de-DE" dirty="0">
                <a:solidFill>
                  <a:srgbClr val="0833FF"/>
                </a:solidFill>
              </a:rPr>
              <a:t>weiter oben </a:t>
            </a:r>
            <a:r>
              <a:rPr lang="de-DE" dirty="0"/>
              <a:t>stehen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4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Selbstorganisierende 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4968875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Man beachte: </a:t>
            </a:r>
            <a:r>
              <a:rPr lang="de-DE" dirty="0"/>
              <a:t>Suchaufwand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pPr lvl="1"/>
            <a:r>
              <a:rPr lang="de-DE" dirty="0"/>
              <a:t>Elementtests mehrfach mit dem gleichen Element: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/>
              <a:t>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O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„zu teuer“</a:t>
            </a:r>
          </a:p>
          <a:p>
            <a:r>
              <a:rPr lang="de-DE" dirty="0">
                <a:solidFill>
                  <a:srgbClr val="FF0000"/>
                </a:solidFill>
              </a:rPr>
              <a:t>Weiterhin: </a:t>
            </a:r>
            <a:r>
              <a:rPr lang="de-DE" dirty="0"/>
              <a:t>Mit bisheriger Technik des Einfügens kann </a:t>
            </a:r>
            <a:r>
              <a:rPr lang="de-DE" dirty="0">
                <a:solidFill>
                  <a:srgbClr val="FF0000"/>
                </a:solidFill>
              </a:rPr>
              <a:t>Ausgeglichenheit nicht garantiert </a:t>
            </a:r>
            <a:r>
              <a:rPr lang="de-DE" dirty="0"/>
              <a:t>werden: Zugriff für bestimmte Elemente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&gt;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Elementtest für diese Elemente häufig: </a:t>
            </a:r>
            <a:br>
              <a:rPr lang="de-DE" dirty="0"/>
            </a:br>
            <a:r>
              <a:rPr lang="de-DE" dirty="0">
                <a:sym typeface="Wingdings"/>
              </a:rPr>
              <a:t> </a:t>
            </a:r>
            <a:r>
              <a:rPr lang="de-DE" dirty="0"/>
              <a:t>Performanz sinkt</a:t>
            </a:r>
          </a:p>
          <a:p>
            <a:r>
              <a:rPr lang="de-DE" dirty="0">
                <a:solidFill>
                  <a:srgbClr val="FF0000"/>
                </a:solidFill>
              </a:rPr>
              <a:t>Idee: </a:t>
            </a:r>
            <a:r>
              <a:rPr lang="de-DE" dirty="0"/>
              <a:t>Häufig zugegriffene Elemente sollten trotz Unausgeglichenheit schneller gefunden werden</a:t>
            </a:r>
            <a:br>
              <a:rPr lang="de-DE" dirty="0"/>
            </a:br>
            <a:r>
              <a:rPr lang="de-DE" dirty="0"/>
              <a:t>(amortisiert betrachtet dann insgesamt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FF0000"/>
                </a:solidFill>
              </a:rPr>
              <a:t>Umsetzung: </a:t>
            </a:r>
            <a:r>
              <a:rPr lang="de-DE" dirty="0" err="1">
                <a:solidFill>
                  <a:srgbClr val="0000FF"/>
                </a:solidFill>
              </a:rPr>
              <a:t>Splay</a:t>
            </a:r>
            <a:r>
              <a:rPr lang="de-DE" dirty="0">
                <a:solidFill>
                  <a:srgbClr val="0000FF"/>
                </a:solidFill>
              </a:rPr>
              <a:t>-Baum </a:t>
            </a:r>
            <a:r>
              <a:rPr lang="de-DE" dirty="0"/>
              <a:t>(selbstorganisierend)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54560" y="6222934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Daniel D. </a:t>
            </a:r>
            <a:r>
              <a:rPr lang="de-DE" sz="1100" dirty="0" err="1">
                <a:solidFill>
                  <a:srgbClr val="0000FF"/>
                </a:solidFill>
              </a:rPr>
              <a:t>Sleator</a:t>
            </a:r>
            <a:r>
              <a:rPr lang="de-DE" sz="1100" dirty="0">
                <a:solidFill>
                  <a:srgbClr val="0000FF"/>
                </a:solidFill>
              </a:rPr>
              <a:t>, Robert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Self-Adjusting</a:t>
            </a:r>
            <a:r>
              <a:rPr lang="de-DE" sz="1100" dirty="0">
                <a:solidFill>
                  <a:srgbClr val="0000FF"/>
                </a:solidFill>
              </a:rPr>
              <a:t> Binary Search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, In: Journal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(</a:t>
            </a:r>
            <a:r>
              <a:rPr lang="de-DE" sz="1100" dirty="0" err="1">
                <a:solidFill>
                  <a:srgbClr val="0000FF"/>
                </a:solidFill>
              </a:rPr>
              <a:t>Association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for</a:t>
            </a:r>
            <a:r>
              <a:rPr lang="de-DE" sz="1100" dirty="0">
                <a:solidFill>
                  <a:srgbClr val="0000FF"/>
                </a:solidFill>
              </a:rPr>
              <a:t> Computing </a:t>
            </a:r>
            <a:r>
              <a:rPr lang="de-DE" sz="1100" dirty="0" err="1">
                <a:solidFill>
                  <a:srgbClr val="0000FF"/>
                </a:solidFill>
              </a:rPr>
              <a:t>Machinery</a:t>
            </a:r>
            <a:r>
              <a:rPr lang="de-DE" sz="1100" dirty="0">
                <a:solidFill>
                  <a:srgbClr val="0000FF"/>
                </a:solidFill>
              </a:rPr>
              <a:t>). 32, Nr. 3, S. 652–686,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085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2: Suchstrukturen)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pic>
        <p:nvPicPr>
          <p:cNvPr id="4" name="Bild 3" descr="GEN-thank-you-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3754938"/>
            <a:ext cx="9144000" cy="29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37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A9A1-A9F1-D445-A931-E066F9E3DE7A}" type="slidenum">
              <a:rPr lang="de-DE"/>
              <a:pPr/>
              <a:t>69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Splay-Baum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Üblicherweise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interner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integriert</a:t>
            </a:r>
            <a:r>
              <a:rPr lang="en-US" dirty="0"/>
              <a:t> in Baum und </a:t>
            </a:r>
            <a:r>
              <a:rPr lang="en-US" dirty="0" err="1"/>
              <a:t>nicht</a:t>
            </a:r>
            <a:r>
              <a:rPr lang="en-US" dirty="0"/>
              <a:t> in extra </a:t>
            </a:r>
            <a:r>
              <a:rPr lang="en-US" dirty="0" err="1"/>
              <a:t>Liste</a:t>
            </a:r>
            <a:r>
              <a:rPr lang="en-US" dirty="0"/>
              <a:t> “</a:t>
            </a:r>
            <a:r>
              <a:rPr lang="en-US" dirty="0" err="1"/>
              <a:t>unten</a:t>
            </a:r>
            <a:r>
              <a:rPr lang="en-US" dirty="0"/>
              <a:t>”)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Hier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binären</a:t>
            </a:r>
            <a:r>
              <a:rPr lang="en-US" dirty="0"/>
              <a:t> </a:t>
            </a:r>
            <a:r>
              <a:rPr lang="en-US" dirty="0" err="1"/>
              <a:t>Navigationsbaum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>
                <a:solidFill>
                  <a:srgbClr val="FF0000"/>
                </a:solidFill>
              </a:rPr>
              <a:t>Modifikation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>
                <a:solidFill>
                  <a:srgbClr val="0833FF"/>
                </a:solidFill>
              </a:rPr>
              <a:t>Anfragen</a:t>
            </a:r>
            <a:endParaRPr lang="en-US" dirty="0">
              <a:solidFill>
                <a:srgbClr val="0833FF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24F20D89-1E6C-3CD2-3C9E-BB747E73A610}"/>
              </a:ext>
            </a:extLst>
          </p:cNvPr>
          <p:cNvSpPr/>
          <p:nvPr/>
        </p:nvSpPr>
        <p:spPr>
          <a:xfrm>
            <a:off x="6508140" y="5073188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Beispielimplementierung </a:t>
            </a:r>
          </a:p>
          <a:p>
            <a:pPr algn="ctr"/>
            <a:r>
              <a:rPr lang="de-DE" sz="1600" dirty="0"/>
              <a:t>in Julia vorhanden.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30519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1335"/>
            <a:ext cx="8229600" cy="503238"/>
          </a:xfrm>
        </p:spPr>
        <p:txBody>
          <a:bodyPr/>
          <a:lstStyle/>
          <a:p>
            <a:r>
              <a:rPr lang="de-DE" dirty="0"/>
              <a:t>Vergleiche von Objekten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en-US" sz="2000" dirty="0" err="1"/>
              <a:t>Objekte</a:t>
            </a:r>
            <a:r>
              <a:rPr lang="en-US" sz="2000" dirty="0"/>
              <a:t> </a:t>
            </a:r>
            <a:r>
              <a:rPr lang="en-US" sz="2000" dirty="0" err="1"/>
              <a:t>sind</a:t>
            </a:r>
            <a:r>
              <a:rPr lang="en-US" sz="2000" dirty="0"/>
              <a:t> Zeiger auf </a:t>
            </a:r>
            <a:r>
              <a:rPr lang="en-US" sz="2000" dirty="0" err="1"/>
              <a:t>ihre</a:t>
            </a:r>
            <a:r>
              <a:rPr lang="en-US" sz="2000" dirty="0"/>
              <a:t> </a:t>
            </a:r>
            <a:r>
              <a:rPr lang="en-US" sz="2000" dirty="0" err="1"/>
              <a:t>Attributwerttupel</a:t>
            </a:r>
            <a:endParaRPr lang="en-US" sz="2000" dirty="0"/>
          </a:p>
          <a:p>
            <a:pPr marL="400050" lvl="1" indent="0">
              <a:buClr>
                <a:srgbClr val="000000"/>
              </a:buClr>
              <a:buNone/>
            </a:pP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 struct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MyType</a:t>
            </a:r>
            <a:b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values :: </a:t>
            </a:r>
            <a:r>
              <a:rPr lang="en-GB" sz="1600" dirty="0">
                <a:solidFill>
                  <a:srgbClr val="267F99"/>
                </a:solidFill>
                <a:latin typeface="Courier New" panose="02070309020205020404" pitchFamily="49" charset="0"/>
              </a:rPr>
              <a:t>Array{Any}</a:t>
            </a:r>
            <a:br>
              <a:rPr lang="en-GB" sz="1600" dirty="0">
                <a:solidFill>
                  <a:srgbClr val="267F99"/>
                </a:solidFill>
                <a:latin typeface="Courier New" panose="02070309020205020404" pitchFamily="49" charset="0"/>
              </a:rPr>
            </a:br>
            <a:r>
              <a:rPr lang="en-GB" sz="1600" dirty="0">
                <a:solidFill>
                  <a:srgbClr val="267F99"/>
                </a:solidFill>
                <a:latin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2000" dirty="0"/>
              <a:t>Gilt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])==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r>
              <a:rPr lang="en-US" sz="2000" dirty="0"/>
              <a:t> 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de-DE" sz="1800" dirty="0"/>
              <a:t>Nein</a:t>
            </a:r>
          </a:p>
          <a:p>
            <a:pPr lvl="1"/>
            <a:r>
              <a:rPr lang="de-DE" sz="1800" dirty="0"/>
              <a:t>Die Funktion 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de-DE" sz="1800" dirty="0"/>
              <a:t> vergleicht Zeiger, nicht Inhalte</a:t>
            </a:r>
          </a:p>
          <a:p>
            <a:pPr>
              <a:buClr>
                <a:schemeClr val="tx1"/>
              </a:buClr>
            </a:pPr>
            <a:r>
              <a:rPr lang="de-DE" sz="2000" dirty="0"/>
              <a:t>Problem?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>
              <a:buClr>
                <a:schemeClr val="tx1"/>
              </a:buClr>
            </a:pP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in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]), </a:t>
            </a:r>
            <a:r>
              <a:rPr lang="en-GB" sz="1800" dirty="0">
                <a:solidFill>
                  <a:srgbClr val="795E26"/>
                </a:solidFill>
                <a:latin typeface="Courier New" panose="02070309020205020404" pitchFamily="49" charset="0"/>
              </a:rPr>
              <a:t>Set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12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]), </a:t>
            </a:r>
            <a:r>
              <a:rPr lang="en-GB" sz="18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MyType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GB" sz="1800" dirty="0">
                <a:solidFill>
                  <a:srgbClr val="098658"/>
                </a:solidFill>
                <a:latin typeface="Courier New" panose="02070309020205020404" pitchFamily="49" charset="0"/>
              </a:rPr>
              <a:t>13</a:t>
            </a:r>
            <a:r>
              <a:rPr lang="en-GB" sz="1800" dirty="0">
                <a:solidFill>
                  <a:srgbClr val="000000"/>
                </a:solidFill>
                <a:latin typeface="Courier New" panose="02070309020205020404" pitchFamily="49" charset="0"/>
              </a:rPr>
              <a:t>])]) )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" sz="1800" dirty="0" err="1"/>
              <a:t>Liefert</a:t>
            </a:r>
            <a:r>
              <a:rPr lang="en" sz="1800" dirty="0"/>
              <a:t> </a:t>
            </a:r>
            <a:r>
              <a:rPr lang="en" sz="1800" dirty="0" err="1"/>
              <a:t>nie</a:t>
            </a:r>
            <a:r>
              <a:rPr lang="en" sz="1800" dirty="0"/>
              <a:t> 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true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2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70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FA58D790-0BF2-9344-A057-F42CAA92B3A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A83B-8CDB-1C4B-9B45-F1D264925547}" type="slidenum">
              <a:rPr lang="de-DE"/>
              <a:pPr/>
              <a:t>71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Idee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/>
              <a:t>Bewege</a:t>
            </a:r>
            <a:r>
              <a:rPr lang="en-US" dirty="0"/>
              <a:t> </a:t>
            </a:r>
            <a:r>
              <a:rPr lang="en-US" dirty="0" err="1"/>
              <a:t>Schlüssel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zugegriffenem</a:t>
            </a:r>
            <a:r>
              <a:rPr lang="en-US" dirty="0"/>
              <a:t> Element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Wurzel</a:t>
            </a:r>
            <a:endParaRPr lang="en-US" dirty="0"/>
          </a:p>
          <a:p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einfach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 </a:t>
            </a:r>
            <a:r>
              <a:rPr lang="en-US" dirty="0" err="1"/>
              <a:t>sieben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Heap?</a:t>
            </a:r>
          </a:p>
          <a:p>
            <a:pPr lvl="1"/>
            <a:r>
              <a:rPr lang="en-US" dirty="0" err="1"/>
              <a:t>Nein</a:t>
            </a:r>
            <a:endParaRPr lang="en-US" dirty="0"/>
          </a:p>
          <a:p>
            <a:r>
              <a:rPr lang="en-US" dirty="0"/>
              <a:t>Wie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Bewegung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Wurzel</a:t>
            </a:r>
            <a:r>
              <a:rPr lang="en-US" dirty="0"/>
              <a:t> </a:t>
            </a:r>
            <a:r>
              <a:rPr lang="en-US" dirty="0" err="1"/>
              <a:t>realisieren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Idee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sog</a:t>
            </a:r>
            <a:r>
              <a:rPr lang="en-US" dirty="0"/>
              <a:t>. </a:t>
            </a:r>
            <a:r>
              <a:rPr lang="en-US" dirty="0">
                <a:solidFill>
                  <a:schemeClr val="accent2"/>
                </a:solidFill>
              </a:rPr>
              <a:t>Splay-Operation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EF757B-1A52-0E48-A401-B2AF180537C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72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>
            <a:off x="11160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23399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 flipH="1" flipV="1">
            <a:off x="21240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6" name="Oval 8"/>
          <p:cNvSpPr>
            <a:spLocks noChangeArrowheads="1"/>
          </p:cNvSpPr>
          <p:nvPr/>
        </p:nvSpPr>
        <p:spPr bwMode="auto">
          <a:xfrm>
            <a:off x="19796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31321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 flipH="1" flipV="1">
            <a:off x="29162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27717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671638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24114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04868C8D-94DE-F148-B5A1-B5B9CA4C81F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869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73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 flipV="1">
            <a:off x="57245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 flipH="1" flipV="1">
            <a:off x="63722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6" name="Oval 18"/>
          <p:cNvSpPr>
            <a:spLocks noChangeArrowheads="1"/>
          </p:cNvSpPr>
          <p:nvPr/>
        </p:nvSpPr>
        <p:spPr bwMode="auto">
          <a:xfrm>
            <a:off x="6227763" y="39322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8" name="AutoShape 20"/>
          <p:cNvSpPr>
            <a:spLocks noChangeArrowheads="1"/>
          </p:cNvSpPr>
          <p:nvPr/>
        </p:nvSpPr>
        <p:spPr bwMode="auto">
          <a:xfrm>
            <a:off x="5364163" y="45085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109" name="AutoShape 21"/>
          <p:cNvSpPr>
            <a:spLocks noChangeArrowheads="1"/>
          </p:cNvSpPr>
          <p:nvPr/>
        </p:nvSpPr>
        <p:spPr bwMode="auto">
          <a:xfrm>
            <a:off x="6084888" y="50133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110" name="AutoShape 22"/>
          <p:cNvSpPr>
            <a:spLocks noChangeArrowheads="1"/>
          </p:cNvSpPr>
          <p:nvPr/>
        </p:nvSpPr>
        <p:spPr bwMode="auto">
          <a:xfrm>
            <a:off x="7308850" y="50133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 flipV="1">
            <a:off x="64452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H="1" flipV="1">
            <a:off x="70929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3" name="Oval 25"/>
          <p:cNvSpPr>
            <a:spLocks noChangeArrowheads="1"/>
          </p:cNvSpPr>
          <p:nvPr/>
        </p:nvSpPr>
        <p:spPr bwMode="auto">
          <a:xfrm>
            <a:off x="6948488" y="44370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7235825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AF07F3C9-D067-5C4B-A89E-06503999B31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74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err="1"/>
              <a:t>Bewegung</a:t>
            </a:r>
            <a:r>
              <a:rPr lang="en-US" dirty="0"/>
              <a:t> von </a:t>
            </a:r>
            <a:r>
              <a:rPr lang="en-US" dirty="0" err="1"/>
              <a:t>Schlüssel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/>
              <a:t>:</a:t>
            </a:r>
          </a:p>
          <a:p>
            <a:pPr marL="609600" indent="-609600">
              <a:buFontTx/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unterscheiden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3 </a:t>
            </a:r>
            <a:r>
              <a:rPr lang="en-US" dirty="0" err="1"/>
              <a:t>Fällen</a:t>
            </a:r>
            <a:r>
              <a:rPr lang="en-US" dirty="0"/>
              <a:t>.</a:t>
            </a:r>
          </a:p>
          <a:p>
            <a:pPr marL="609600" indent="-609600"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1b.  x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Kind der </a:t>
            </a:r>
            <a:r>
              <a:rPr lang="en-US" dirty="0" err="1"/>
              <a:t>Wurzel</a:t>
            </a:r>
            <a:r>
              <a:rPr lang="en-US" dirty="0"/>
              <a:t>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 flipV="1">
            <a:off x="1403351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 flipH="1" flipV="1">
            <a:off x="2051051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0" name="Oval 18"/>
          <p:cNvSpPr>
            <a:spLocks noChangeArrowheads="1"/>
          </p:cNvSpPr>
          <p:nvPr/>
        </p:nvSpPr>
        <p:spPr bwMode="auto">
          <a:xfrm>
            <a:off x="190658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1546226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6132" name="AutoShape 20"/>
          <p:cNvSpPr>
            <a:spLocks noChangeArrowheads="1"/>
          </p:cNvSpPr>
          <p:nvPr/>
        </p:nvSpPr>
        <p:spPr bwMode="auto">
          <a:xfrm>
            <a:off x="1042988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46133" name="AutoShape 21"/>
          <p:cNvSpPr>
            <a:spLocks noChangeArrowheads="1"/>
          </p:cNvSpPr>
          <p:nvPr/>
        </p:nvSpPr>
        <p:spPr bwMode="auto">
          <a:xfrm>
            <a:off x="1763713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6134" name="AutoShape 22"/>
          <p:cNvSpPr>
            <a:spLocks noChangeArrowheads="1"/>
          </p:cNvSpPr>
          <p:nvPr/>
        </p:nvSpPr>
        <p:spPr bwMode="auto">
          <a:xfrm>
            <a:off x="2987676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6135" name="Line 23"/>
          <p:cNvSpPr>
            <a:spLocks noChangeShapeType="1"/>
          </p:cNvSpPr>
          <p:nvPr/>
        </p:nvSpPr>
        <p:spPr bwMode="auto">
          <a:xfrm flipV="1">
            <a:off x="2124076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6" name="Line 24"/>
          <p:cNvSpPr>
            <a:spLocks noChangeShapeType="1"/>
          </p:cNvSpPr>
          <p:nvPr/>
        </p:nvSpPr>
        <p:spPr bwMode="auto">
          <a:xfrm flipH="1" flipV="1">
            <a:off x="2771776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37" name="Oval 25"/>
          <p:cNvSpPr>
            <a:spLocks noChangeArrowheads="1"/>
          </p:cNvSpPr>
          <p:nvPr/>
        </p:nvSpPr>
        <p:spPr bwMode="auto">
          <a:xfrm>
            <a:off x="2627313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2914651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18913644-8FA2-D64D-AFBB-80AB1AAB507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796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75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1b.  x</a:t>
            </a:r>
            <a:r>
              <a:rPr lang="en-US"/>
              <a:t> ist Kind der Wurzel: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52197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>
            <a:off x="6443663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6118" name="Line 6"/>
          <p:cNvSpPr>
            <a:spLocks noChangeShapeType="1"/>
          </p:cNvSpPr>
          <p:nvPr/>
        </p:nvSpPr>
        <p:spPr bwMode="auto">
          <a:xfrm flipV="1">
            <a:off x="5580063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19" name="Line 7"/>
          <p:cNvSpPr>
            <a:spLocks noChangeShapeType="1"/>
          </p:cNvSpPr>
          <p:nvPr/>
        </p:nvSpPr>
        <p:spPr bwMode="auto">
          <a:xfrm flipH="1" flipV="1">
            <a:off x="6227763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0" name="Oval 8"/>
          <p:cNvSpPr>
            <a:spLocks noChangeArrowheads="1"/>
          </p:cNvSpPr>
          <p:nvPr/>
        </p:nvSpPr>
        <p:spPr bwMode="auto">
          <a:xfrm>
            <a:off x="6083300" y="4508501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 flipV="1">
            <a:off x="6372225" y="4149726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2" name="AutoShape 10"/>
          <p:cNvSpPr>
            <a:spLocks noChangeArrowheads="1"/>
          </p:cNvSpPr>
          <p:nvPr/>
        </p:nvSpPr>
        <p:spPr bwMode="auto">
          <a:xfrm>
            <a:off x="7235825" y="4581526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 flipH="1" flipV="1">
            <a:off x="7019925" y="4149726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6124" name="Oval 12"/>
          <p:cNvSpPr>
            <a:spLocks noChangeArrowheads="1"/>
          </p:cNvSpPr>
          <p:nvPr/>
        </p:nvSpPr>
        <p:spPr bwMode="auto">
          <a:xfrm>
            <a:off x="6875463" y="4005263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5775325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6515100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  <p:sp>
        <p:nvSpPr>
          <p:cNvPr id="18" name="Rechteck 4">
            <a:extLst>
              <a:ext uri="{FF2B5EF4-FFF2-40B4-BE49-F238E27FC236}">
                <a16:creationId xmlns:a16="http://schemas.microsoft.com/office/drawing/2014/main" id="{ECB597D5-42AB-EA4E-B96B-522AFDCC040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9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76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66" name="AutoShape 30"/>
          <p:cNvSpPr>
            <a:spLocks noChangeArrowheads="1"/>
          </p:cNvSpPr>
          <p:nvPr/>
        </p:nvSpPr>
        <p:spPr bwMode="auto">
          <a:xfrm>
            <a:off x="3968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7167" name="AutoShape 31"/>
          <p:cNvSpPr>
            <a:spLocks noChangeArrowheads="1"/>
          </p:cNvSpPr>
          <p:nvPr/>
        </p:nvSpPr>
        <p:spPr bwMode="auto">
          <a:xfrm>
            <a:off x="16208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 flipV="1">
            <a:off x="7572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 flipH="1" flipV="1">
            <a:off x="14049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0" name="Oval 34"/>
          <p:cNvSpPr>
            <a:spLocks noChangeArrowheads="1"/>
          </p:cNvSpPr>
          <p:nvPr/>
        </p:nvSpPr>
        <p:spPr bwMode="auto">
          <a:xfrm>
            <a:off x="1260475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 flipV="1">
            <a:off x="15494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2" name="AutoShape 36"/>
          <p:cNvSpPr>
            <a:spLocks noChangeArrowheads="1"/>
          </p:cNvSpPr>
          <p:nvPr/>
        </p:nvSpPr>
        <p:spPr bwMode="auto">
          <a:xfrm>
            <a:off x="2413000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 flipH="1" flipV="1">
            <a:off x="21971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4" name="Oval 38"/>
          <p:cNvSpPr>
            <a:spLocks noChangeArrowheads="1"/>
          </p:cNvSpPr>
          <p:nvPr/>
        </p:nvSpPr>
        <p:spPr bwMode="auto">
          <a:xfrm>
            <a:off x="205263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952500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1692275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 flipV="1">
            <a:off x="23415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5" name="AutoShape 59"/>
          <p:cNvSpPr>
            <a:spLocks noChangeArrowheads="1"/>
          </p:cNvSpPr>
          <p:nvPr/>
        </p:nvSpPr>
        <p:spPr bwMode="auto">
          <a:xfrm>
            <a:off x="3205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 flipH="1" flipV="1">
            <a:off x="29892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2844800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98" name="Text Box 62"/>
          <p:cNvSpPr txBox="1">
            <a:spLocks noChangeArrowheads="1"/>
          </p:cNvSpPr>
          <p:nvPr/>
        </p:nvSpPr>
        <p:spPr bwMode="auto">
          <a:xfrm>
            <a:off x="2484438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AB5B8C76-74F9-6640-8217-673B21ADB7F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94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77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 flipV="1">
            <a:off x="65166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 flipH="1" flipV="1">
            <a:off x="71643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0" name="Oval 44"/>
          <p:cNvSpPr>
            <a:spLocks noChangeArrowheads="1"/>
          </p:cNvSpPr>
          <p:nvPr/>
        </p:nvSpPr>
        <p:spPr bwMode="auto">
          <a:xfrm>
            <a:off x="701992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7380288" y="371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2" name="AutoShape 46"/>
          <p:cNvSpPr>
            <a:spLocks noChangeArrowheads="1"/>
          </p:cNvSpPr>
          <p:nvPr/>
        </p:nvSpPr>
        <p:spPr bwMode="auto">
          <a:xfrm>
            <a:off x="6156325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83" name="AutoShape 47"/>
          <p:cNvSpPr>
            <a:spLocks noChangeArrowheads="1"/>
          </p:cNvSpPr>
          <p:nvPr/>
        </p:nvSpPr>
        <p:spPr bwMode="auto">
          <a:xfrm>
            <a:off x="6877050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84" name="AutoShape 48"/>
          <p:cNvSpPr>
            <a:spLocks noChangeArrowheads="1"/>
          </p:cNvSpPr>
          <p:nvPr/>
        </p:nvSpPr>
        <p:spPr bwMode="auto">
          <a:xfrm>
            <a:off x="8101013" y="508635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85" name="Line 49"/>
          <p:cNvSpPr>
            <a:spLocks noChangeShapeType="1"/>
          </p:cNvSpPr>
          <p:nvPr/>
        </p:nvSpPr>
        <p:spPr bwMode="auto">
          <a:xfrm flipV="1">
            <a:off x="72374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6" name="Line 50"/>
          <p:cNvSpPr>
            <a:spLocks noChangeShapeType="1"/>
          </p:cNvSpPr>
          <p:nvPr/>
        </p:nvSpPr>
        <p:spPr bwMode="auto">
          <a:xfrm flipH="1" flipV="1">
            <a:off x="78851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7" name="Oval 51"/>
          <p:cNvSpPr>
            <a:spLocks noChangeArrowheads="1"/>
          </p:cNvSpPr>
          <p:nvPr/>
        </p:nvSpPr>
        <p:spPr bwMode="auto">
          <a:xfrm>
            <a:off x="7740650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8027988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9" name="Line 63"/>
          <p:cNvSpPr>
            <a:spLocks noChangeShapeType="1"/>
          </p:cNvSpPr>
          <p:nvPr/>
        </p:nvSpPr>
        <p:spPr bwMode="auto">
          <a:xfrm flipV="1">
            <a:off x="57245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0" name="Line 64"/>
          <p:cNvSpPr>
            <a:spLocks noChangeShapeType="1"/>
          </p:cNvSpPr>
          <p:nvPr/>
        </p:nvSpPr>
        <p:spPr bwMode="auto">
          <a:xfrm flipH="1" flipV="1">
            <a:off x="63722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1" name="Oval 65"/>
          <p:cNvSpPr>
            <a:spLocks noChangeArrowheads="1"/>
          </p:cNvSpPr>
          <p:nvPr/>
        </p:nvSpPr>
        <p:spPr bwMode="auto">
          <a:xfrm>
            <a:off x="622776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202" name="Text Box 66"/>
          <p:cNvSpPr txBox="1">
            <a:spLocks noChangeArrowheads="1"/>
          </p:cNvSpPr>
          <p:nvPr/>
        </p:nvSpPr>
        <p:spPr bwMode="auto">
          <a:xfrm>
            <a:off x="6588125" y="32131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203" name="AutoShape 67"/>
          <p:cNvSpPr>
            <a:spLocks noChangeArrowheads="1"/>
          </p:cNvSpPr>
          <p:nvPr/>
        </p:nvSpPr>
        <p:spPr bwMode="auto">
          <a:xfrm>
            <a:off x="5364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94F2FA93-8072-D74C-BECD-EA7C1E18840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3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F75-1075-F848-A046-0B1C0E3F6705}" type="slidenum">
              <a:rPr lang="de-DE"/>
              <a:pPr/>
              <a:t>78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2b.  x</a:t>
            </a:r>
            <a:r>
              <a:rPr lang="en-US"/>
              <a:t> hat Vater und Großvater links:</a:t>
            </a:r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grpSp>
        <p:nvGrpSpPr>
          <p:cNvPr id="348198" name="Group 38"/>
          <p:cNvGrpSpPr>
            <a:grpSpLocks/>
          </p:cNvGrpSpPr>
          <p:nvPr/>
        </p:nvGrpSpPr>
        <p:grpSpPr bwMode="auto">
          <a:xfrm>
            <a:off x="5219700" y="3357564"/>
            <a:ext cx="3600454" cy="2447926"/>
            <a:chOff x="250" y="2069"/>
            <a:chExt cx="2268" cy="1542"/>
          </a:xfrm>
        </p:grpSpPr>
        <p:sp>
          <p:nvSpPr>
            <p:cNvPr id="348164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48165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66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7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0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71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600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75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8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9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1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2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8199" name="Group 39"/>
          <p:cNvGrpSpPr>
            <a:grpSpLocks/>
          </p:cNvGrpSpPr>
          <p:nvPr/>
        </p:nvGrpSpPr>
        <p:grpSpPr bwMode="auto">
          <a:xfrm>
            <a:off x="468313" y="3284538"/>
            <a:ext cx="3529012" cy="2520950"/>
            <a:chOff x="3379" y="2024"/>
            <a:chExt cx="2223" cy="1588"/>
          </a:xfrm>
        </p:grpSpPr>
        <p:sp>
          <p:nvSpPr>
            <p:cNvPr id="348176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8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0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81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82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83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5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86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48193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5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6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97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  <p:sp>
        <p:nvSpPr>
          <p:cNvPr id="41" name="Rechteck 4">
            <a:extLst>
              <a:ext uri="{FF2B5EF4-FFF2-40B4-BE49-F238E27FC236}">
                <a16:creationId xmlns:a16="http://schemas.microsoft.com/office/drawing/2014/main" id="{BB8C7648-4DEA-D145-880B-7D63642B574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500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90460FCC-E3C5-5741-8206-C83EC364622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C313A4F-2074-F347-9C0E-160A73ED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Gilt denn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KeySet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([1, 2]) ==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KeySet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([1, 2])</a:t>
            </a:r>
            <a:r>
              <a:rPr lang="de-DE" sz="2000" dirty="0"/>
              <a:t>?</a:t>
            </a:r>
            <a:endParaRPr lang="en-US" sz="2000" dirty="0"/>
          </a:p>
          <a:p>
            <a:pPr lvl="1"/>
            <a:r>
              <a:rPr lang="de-DE" sz="1800" dirty="0"/>
              <a:t>Nein</a:t>
            </a:r>
            <a:endParaRPr lang="en-DE" dirty="0"/>
          </a:p>
          <a:p>
            <a:r>
              <a:rPr lang="de-DE" sz="2000" dirty="0"/>
              <a:t>Gilt denn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KeySet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() ==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KeySet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()</a:t>
            </a:r>
            <a:r>
              <a:rPr lang="de-DE" sz="2000" dirty="0"/>
              <a:t>?</a:t>
            </a:r>
            <a:endParaRPr lang="en-US" sz="2000" dirty="0"/>
          </a:p>
          <a:p>
            <a:pPr lvl="1"/>
            <a:r>
              <a:rPr lang="de-DE" sz="1800" dirty="0"/>
              <a:t>Nein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Mengen mit speziellen Eigenschaften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635F5AA-06C7-2649-A408-787A2485F32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-59151" y="2757196"/>
            <a:ext cx="2566652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44">
            <a:extLst>
              <a:ext uri="{FF2B5EF4-FFF2-40B4-BE49-F238E27FC236}">
                <a16:creationId xmlns:a16="http://schemas.microsoft.com/office/drawing/2014/main" id="{10A79BCA-3C3C-DA45-B1FC-05A2784FA868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215861" y="1449729"/>
            <a:ext cx="0" cy="19745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44">
            <a:extLst>
              <a:ext uri="{FF2B5EF4-FFF2-40B4-BE49-F238E27FC236}">
                <a16:creationId xmlns:a16="http://schemas.microsoft.com/office/drawing/2014/main" id="{E264770C-C4A1-8E4C-BC42-5B514AD551B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1808302" y="2280205"/>
            <a:ext cx="0" cy="11594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22A89-C728-424C-BDC2-812B8C5002F2}"/>
              </a:ext>
            </a:extLst>
          </p:cNvPr>
          <p:cNvSpPr txBox="1"/>
          <p:nvPr/>
        </p:nvSpPr>
        <p:spPr>
          <a:xfrm flipH="1">
            <a:off x="1556287" y="284298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51B54-D5A7-6448-9C49-A7CA2C307290}"/>
              </a:ext>
            </a:extLst>
          </p:cNvPr>
          <p:cNvSpPr txBox="1"/>
          <p:nvPr/>
        </p:nvSpPr>
        <p:spPr>
          <a:xfrm flipH="1">
            <a:off x="2388722" y="269947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….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07DAC617-D044-8F48-B01E-883A58C6C1DF}"/>
              </a:ext>
            </a:extLst>
          </p:cNvPr>
          <p:cNvSpPr/>
          <p:nvPr/>
        </p:nvSpPr>
        <p:spPr>
          <a:xfrm>
            <a:off x="3308682" y="2053580"/>
            <a:ext cx="3960440" cy="894971"/>
          </a:xfrm>
          <a:prstGeom prst="cloudCallout">
            <a:avLst>
              <a:gd name="adj1" fmla="val -41823"/>
              <a:gd name="adj2" fmla="val -51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Line 44">
            <a:extLst>
              <a:ext uri="{FF2B5EF4-FFF2-40B4-BE49-F238E27FC236}">
                <a16:creationId xmlns:a16="http://schemas.microsoft.com/office/drawing/2014/main" id="{D52BE056-4A07-0441-BB02-F0ECAC4FBC7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755961" y="1478862"/>
            <a:ext cx="0" cy="575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AB565C-42E3-A142-83FB-220E754472CE}"/>
              </a:ext>
            </a:extLst>
          </p:cNvPr>
          <p:cNvSpPr txBox="1"/>
          <p:nvPr/>
        </p:nvSpPr>
        <p:spPr>
          <a:xfrm flipH="1">
            <a:off x="1131012" y="3215350"/>
            <a:ext cx="232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.</a:t>
            </a:r>
            <a:br>
              <a:rPr lang="en-DE" dirty="0"/>
            </a:br>
            <a:r>
              <a:rPr lang="en-DE" dirty="0"/>
              <a:t>.</a:t>
            </a:r>
            <a:br>
              <a:rPr lang="en-DE" dirty="0"/>
            </a:br>
            <a:r>
              <a:rPr lang="en-DE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0EC7C7-2404-D44E-9CB4-B8DAC74E2CDE}"/>
              </a:ext>
            </a:extLst>
          </p:cNvPr>
          <p:cNvSpPr txBox="1"/>
          <p:nvPr/>
        </p:nvSpPr>
        <p:spPr>
          <a:xfrm flipH="1">
            <a:off x="1547664" y="204160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DE" dirty="0"/>
              <a:t>nternal_repr</a:t>
            </a:r>
          </a:p>
        </p:txBody>
      </p:sp>
      <p:sp>
        <p:nvSpPr>
          <p:cNvPr id="24" name="Line 44">
            <a:extLst>
              <a:ext uri="{FF2B5EF4-FFF2-40B4-BE49-F238E27FC236}">
                <a16:creationId xmlns:a16="http://schemas.microsoft.com/office/drawing/2014/main" id="{5CE5DC0B-1DD1-C94F-8527-4115C1248FEB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215861" y="974241"/>
            <a:ext cx="0" cy="19745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E189F-A559-4940-88FD-E630886D28FE}"/>
              </a:ext>
            </a:extLst>
          </p:cNvPr>
          <p:cNvSpPr txBox="1"/>
          <p:nvPr/>
        </p:nvSpPr>
        <p:spPr>
          <a:xfrm flipH="1">
            <a:off x="1547664" y="156611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</a:t>
            </a:r>
            <a:endParaRPr lang="en-D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6E7103-572B-424B-90D9-9F0BE0C475FF}"/>
              </a:ext>
            </a:extLst>
          </p:cNvPr>
          <p:cNvSpPr txBox="1"/>
          <p:nvPr/>
        </p:nvSpPr>
        <p:spPr>
          <a:xfrm flipH="1">
            <a:off x="3412850" y="165096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6734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181E-EA5B-CE42-A6C5-0347152C2B63}" type="slidenum">
              <a:rPr lang="de-DE"/>
              <a:pPr/>
              <a:t>80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192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5CC1E4C5-8EB6-7946-BBAC-8AE26036302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4E83D4D6-98DC-324E-91D4-C9DBDEDFC6E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97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82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520145ED-FFBD-CD4E-96F8-20D73AEAE57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14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83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E15F4B37-21B7-4647-A6BC-F5105F4824F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58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84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9" name="Rechteck 4">
            <a:extLst>
              <a:ext uri="{FF2B5EF4-FFF2-40B4-BE49-F238E27FC236}">
                <a16:creationId xmlns:a16="http://schemas.microsoft.com/office/drawing/2014/main" id="{FF0B5FB9-20D7-6540-B4DD-8B5048DC808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46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7B7-ED41-F240-A832-698511A23DD4}" type="slidenum">
              <a:rPr lang="de-DE"/>
              <a:pPr/>
              <a:t>85</a:t>
            </a:fld>
            <a:endParaRPr lang="de-DE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226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7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7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3" name="Text Box 47"/>
          <p:cNvSpPr txBox="1">
            <a:spLocks noChangeArrowheads="1"/>
          </p:cNvSpPr>
          <p:nvPr/>
        </p:nvSpPr>
        <p:spPr bwMode="auto">
          <a:xfrm>
            <a:off x="3779838" y="3933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2304" name="Oval 48"/>
          <p:cNvSpPr>
            <a:spLocks noChangeArrowheads="1"/>
          </p:cNvSpPr>
          <p:nvPr/>
        </p:nvSpPr>
        <p:spPr bwMode="auto">
          <a:xfrm rot="2810405">
            <a:off x="2375694" y="1591469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5219700" y="1844675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zig-zag Operation (3a)</a:t>
            </a:r>
          </a:p>
        </p:txBody>
      </p:sp>
      <p:sp>
        <p:nvSpPr>
          <p:cNvPr id="51" name="Rechteck 4">
            <a:extLst>
              <a:ext uri="{FF2B5EF4-FFF2-40B4-BE49-F238E27FC236}">
                <a16:creationId xmlns:a16="http://schemas.microsoft.com/office/drawing/2014/main" id="{E59A0CC8-5A90-E540-B7A2-FDA52E9B946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nimBg="1"/>
      <p:bldP spid="35230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FAF3-DC46-3B4B-B336-84C8E63C2B5F}" type="slidenum">
              <a:rPr lang="de-DE"/>
              <a:pPr/>
              <a:t>86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Oval 26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9" name="Oval 29"/>
          <p:cNvSpPr>
            <a:spLocks noChangeArrowheads="1"/>
          </p:cNvSpPr>
          <p:nvPr/>
        </p:nvSpPr>
        <p:spPr bwMode="auto">
          <a:xfrm>
            <a:off x="507682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>
            <a:off x="673417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311" name="Oval 31"/>
          <p:cNvSpPr>
            <a:spLocks noChangeArrowheads="1"/>
          </p:cNvSpPr>
          <p:nvPr/>
        </p:nvSpPr>
        <p:spPr bwMode="auto">
          <a:xfrm>
            <a:off x="5940425" y="35004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 flipH="1">
            <a:off x="5508625" y="3933825"/>
            <a:ext cx="50323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6372225" y="3933825"/>
            <a:ext cx="4333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 flipH="1">
            <a:off x="4859338" y="4941888"/>
            <a:ext cx="3603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435600" y="4941888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 flipH="1">
            <a:off x="6588125" y="4941888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7" name="Line 37"/>
          <p:cNvSpPr>
            <a:spLocks noChangeShapeType="1"/>
          </p:cNvSpPr>
          <p:nvPr/>
        </p:nvSpPr>
        <p:spPr bwMode="auto">
          <a:xfrm>
            <a:off x="7092950" y="4941888"/>
            <a:ext cx="3587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1" name="Oval 41"/>
          <p:cNvSpPr>
            <a:spLocks noChangeArrowheads="1"/>
          </p:cNvSpPr>
          <p:nvPr/>
        </p:nvSpPr>
        <p:spPr bwMode="auto">
          <a:xfrm>
            <a:off x="5076825" y="26368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322" name="Oval 42"/>
          <p:cNvSpPr>
            <a:spLocks noChangeArrowheads="1"/>
          </p:cNvSpPr>
          <p:nvPr/>
        </p:nvSpPr>
        <p:spPr bwMode="auto">
          <a:xfrm>
            <a:off x="4211638" y="1700213"/>
            <a:ext cx="503237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323" name="Oval 43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2843213" y="3644900"/>
            <a:ext cx="21590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H="1">
            <a:off x="3924300" y="3141663"/>
            <a:ext cx="1223963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580063" y="3068638"/>
            <a:ext cx="4333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4716463" y="2133600"/>
            <a:ext cx="433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 flipH="1">
            <a:off x="2987675" y="2133600"/>
            <a:ext cx="12255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rot="4805898">
            <a:off x="2586332" y="1214744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Rechteck 4">
            <a:extLst>
              <a:ext uri="{FF2B5EF4-FFF2-40B4-BE49-F238E27FC236}">
                <a16:creationId xmlns:a16="http://schemas.microsoft.com/office/drawing/2014/main" id="{C6115634-78E2-4F4D-995A-0F1E7077668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8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splay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(x, tree)</a:t>
            </a:r>
          </a:p>
          <a:p>
            <a:pPr marL="0" indent="0">
              <a:buNone/>
            </a:pP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x.parent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   # x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wandert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hoch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Wende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geeignete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Splay-Operation an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tree.root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x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90E9A2-1879-3242-8E9D-8F133D1BF6F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B33087B8-9BFC-7BD1-BFD0-88CD1E2BDB96}"/>
              </a:ext>
            </a:extLst>
          </p:cNvPr>
          <p:cNvSpPr/>
          <p:nvPr/>
        </p:nvSpPr>
        <p:spPr>
          <a:xfrm>
            <a:off x="6508140" y="5073188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Beispielimplementierung </a:t>
            </a:r>
          </a:p>
          <a:p>
            <a:pPr algn="ctr"/>
            <a:r>
              <a:rPr lang="de-DE" sz="1600" dirty="0"/>
              <a:t>in Julia vorhanden.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16415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/>
              <a:t>sowie viele Tutoren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822485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839D-BFD1-AA48-84EA-477BA67A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D7D4D2-F64F-824A-8725-20870D420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3232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EC2C0-395A-C949-99A7-5EF168D3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E98-B379-DE42-A54E-2085108A9803}"/>
              </a:ext>
            </a:extLst>
          </p:cNvPr>
          <p:cNvSpPr/>
          <p:nvPr/>
        </p:nvSpPr>
        <p:spPr>
          <a:xfrm>
            <a:off x="4547659" y="5392518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dirty="0">
                <a:latin typeface="Courier" pitchFamily="2" charset="0"/>
              </a:rPr>
              <a:t>using </a:t>
            </a:r>
            <a:r>
              <a:rPr lang="en-US" dirty="0" err="1">
                <a:latin typeface="Courier" pitchFamily="2" charset="0"/>
              </a:rPr>
              <a:t>DataStructures</a:t>
            </a:r>
            <a:endParaRPr lang="en-US" dirty="0">
              <a:latin typeface="Courier" pitchFamily="2" charset="0"/>
            </a:endParaRPr>
          </a:p>
          <a:p>
            <a:r>
              <a:rPr lang="en-US" dirty="0" err="1">
                <a:solidFill>
                  <a:srgbClr val="38F769"/>
                </a:solidFill>
                <a:latin typeface="Courier" pitchFamily="2" charset="0"/>
              </a:rPr>
              <a:t>julia</a:t>
            </a:r>
            <a:r>
              <a:rPr lang="en-US" dirty="0">
                <a:solidFill>
                  <a:srgbClr val="38F769"/>
                </a:solidFill>
                <a:latin typeface="Courier" pitchFamily="2" charset="0"/>
              </a:rPr>
              <a:t>&gt; </a:t>
            </a:r>
            <a:r>
              <a:rPr lang="en-US" dirty="0" err="1">
                <a:latin typeface="Courier" pitchFamily="2" charset="0"/>
              </a:rPr>
              <a:t>pq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PriorityQueue</a:t>
            </a:r>
            <a:r>
              <a:rPr lang="en-US" dirty="0">
                <a:latin typeface="Courier" pitchFamily="2" charset="0"/>
              </a:rPr>
              <a:t>();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32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Abstrakter Datentyp: </a:t>
            </a:r>
            <a:r>
              <a:rPr lang="de-DE" dirty="0" err="1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/>
              <a:t>Wie kann ich über eine Struktur iterieren, deren interne Repräsentation verborgen ist?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 err="1"/>
              <a:t>Iteratoren</a:t>
            </a:r>
            <a:r>
              <a:rPr lang="de-DE" sz="2400" dirty="0"/>
              <a:t> für einfache Mengen und Multimengen</a:t>
            </a:r>
          </a:p>
          <a:p>
            <a:pPr lvl="1"/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(set)</a:t>
            </a:r>
          </a:p>
          <a:p>
            <a:pPr lvl="1"/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iterate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(set, state)</a:t>
            </a:r>
            <a:endParaRPr lang="de-DE" sz="2800" dirty="0"/>
          </a:p>
          <a:p>
            <a:endParaRPr lang="de-DE" sz="2800" dirty="0"/>
          </a:p>
          <a:p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Base</a:t>
            </a:r>
            <a:r>
              <a:rPr lang="de-DE" sz="2400" dirty="0"/>
              <a:t> ist ein Julia Modul und liefert</a:t>
            </a:r>
            <a:br>
              <a:rPr lang="de-DE" sz="2400" dirty="0"/>
            </a:br>
            <a:r>
              <a:rPr lang="de-DE" sz="2400" dirty="0"/>
              <a:t>grundlegende  Funktionen</a:t>
            </a:r>
          </a:p>
          <a:p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Base</a:t>
            </a:r>
            <a:r>
              <a:rPr lang="de-DE" sz="2400" dirty="0"/>
              <a:t> ist immer verfügbar und beinhaltet z.B.</a:t>
            </a:r>
          </a:p>
          <a:p>
            <a:pPr lvl="1"/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Base.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de-DE" sz="2000" dirty="0"/>
              <a:t>, die bereits bekannte Funktion 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br>
              <a:rPr lang="de-DE" dirty="0"/>
            </a:br>
            <a:r>
              <a:rPr lang="de-DE" dirty="0"/>
              <a:t> 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endParaRPr lang="de-DE" sz="2000" dirty="0"/>
          </a:p>
          <a:p>
            <a:pPr marL="0" indent="0">
              <a:buNone/>
            </a:pPr>
            <a:endParaRPr lang="de-DE" sz="2200" dirty="0"/>
          </a:p>
          <a:p>
            <a:pPr lvl="1"/>
            <a:endParaRPr lang="de-DE" sz="2000" dirty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9F4FC486-9F00-AB45-941F-A6E28A074563}"/>
              </a:ext>
            </a:extLst>
          </p:cNvPr>
          <p:cNvSpPr/>
          <p:nvPr/>
        </p:nvSpPr>
        <p:spPr>
          <a:xfrm>
            <a:off x="6156176" y="3284984"/>
            <a:ext cx="3744416" cy="1513284"/>
          </a:xfrm>
          <a:prstGeom prst="cloudCallout">
            <a:avLst>
              <a:gd name="adj1" fmla="val -70142"/>
              <a:gd name="adj2" fmla="val -535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Iteratoren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auch definierbar für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Keller, Schlangen, PQs,…</a:t>
            </a:r>
          </a:p>
        </p:txBody>
      </p:sp>
    </p:spTree>
    <p:extLst>
      <p:ext uri="{BB962C8B-B14F-4D97-AF65-F5344CB8AC3E}">
        <p14:creationId xmlns:p14="http://schemas.microsoft.com/office/powerpoint/2010/main" val="12404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E91F-F8A9-DE43-9A10-B656C9BD802F}" type="slidenum">
              <a:rPr lang="de-DE"/>
              <a:pPr/>
              <a:t>90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Splay-Operation: Maximal </a:t>
            </a:r>
            <a:r>
              <a:rPr lang="en-US" dirty="0" err="1"/>
              <a:t>ein</a:t>
            </a:r>
            <a:r>
              <a:rPr lang="en-US" dirty="0"/>
              <a:t> zig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Beispiele:</a:t>
            </a:r>
          </a:p>
        </p:txBody>
      </p:sp>
      <p:grpSp>
        <p:nvGrpSpPr>
          <p:cNvPr id="351241" name="Group 9"/>
          <p:cNvGrpSpPr>
            <a:grpSpLocks/>
          </p:cNvGrpSpPr>
          <p:nvPr/>
        </p:nvGrpSpPr>
        <p:grpSpPr bwMode="auto">
          <a:xfrm>
            <a:off x="2555875" y="4652963"/>
            <a:ext cx="431800" cy="431800"/>
            <a:chOff x="1474" y="3385"/>
            <a:chExt cx="272" cy="272"/>
          </a:xfrm>
        </p:grpSpPr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36" name="Oval 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2" name="Group 10"/>
          <p:cNvGrpSpPr>
            <a:grpSpLocks/>
          </p:cNvGrpSpPr>
          <p:nvPr/>
        </p:nvGrpSpPr>
        <p:grpSpPr bwMode="auto">
          <a:xfrm>
            <a:off x="2195513" y="4292600"/>
            <a:ext cx="431800" cy="431800"/>
            <a:chOff x="1474" y="3385"/>
            <a:chExt cx="272" cy="272"/>
          </a:xfrm>
        </p:grpSpPr>
        <p:sp>
          <p:nvSpPr>
            <p:cNvPr id="351243" name="Line 11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5" name="Group 13"/>
          <p:cNvGrpSpPr>
            <a:grpSpLocks/>
          </p:cNvGrpSpPr>
          <p:nvPr/>
        </p:nvGrpSpPr>
        <p:grpSpPr bwMode="auto">
          <a:xfrm>
            <a:off x="1835150" y="3932238"/>
            <a:ext cx="431800" cy="431800"/>
            <a:chOff x="1474" y="3385"/>
            <a:chExt cx="272" cy="272"/>
          </a:xfrm>
        </p:grpSpPr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4" name="Group 32"/>
          <p:cNvGrpSpPr>
            <a:grpSpLocks/>
          </p:cNvGrpSpPr>
          <p:nvPr/>
        </p:nvGrpSpPr>
        <p:grpSpPr bwMode="auto">
          <a:xfrm>
            <a:off x="5795963" y="4652963"/>
            <a:ext cx="431800" cy="431800"/>
            <a:chOff x="2290" y="3249"/>
            <a:chExt cx="272" cy="272"/>
          </a:xfrm>
        </p:grpSpPr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0" name="Oval 18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1" name="Group 19"/>
          <p:cNvGrpSpPr>
            <a:grpSpLocks/>
          </p:cNvGrpSpPr>
          <p:nvPr/>
        </p:nvGrpSpPr>
        <p:grpSpPr bwMode="auto">
          <a:xfrm flipH="1">
            <a:off x="1763713" y="3571875"/>
            <a:ext cx="431800" cy="431800"/>
            <a:chOff x="1519" y="2568"/>
            <a:chExt cx="272" cy="272"/>
          </a:xfrm>
        </p:grpSpPr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3" name="Oval 21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4" name="Group 22"/>
          <p:cNvGrpSpPr>
            <a:grpSpLocks/>
          </p:cNvGrpSpPr>
          <p:nvPr/>
        </p:nvGrpSpPr>
        <p:grpSpPr bwMode="auto">
          <a:xfrm>
            <a:off x="1835150" y="3213100"/>
            <a:ext cx="431800" cy="431800"/>
            <a:chOff x="1474" y="3385"/>
            <a:chExt cx="272" cy="272"/>
          </a:xfrm>
        </p:grpSpPr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7" name="Group 25"/>
          <p:cNvGrpSpPr>
            <a:grpSpLocks/>
          </p:cNvGrpSpPr>
          <p:nvPr/>
        </p:nvGrpSpPr>
        <p:grpSpPr bwMode="auto">
          <a:xfrm flipH="1">
            <a:off x="1763713" y="2852738"/>
            <a:ext cx="431800" cy="431800"/>
            <a:chOff x="1519" y="2568"/>
            <a:chExt cx="272" cy="272"/>
          </a:xfrm>
        </p:grpSpPr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0" name="Group 28"/>
          <p:cNvGrpSpPr>
            <a:grpSpLocks/>
          </p:cNvGrpSpPr>
          <p:nvPr/>
        </p:nvGrpSpPr>
        <p:grpSpPr bwMode="auto">
          <a:xfrm flipH="1">
            <a:off x="2124075" y="2492375"/>
            <a:ext cx="431800" cy="431800"/>
            <a:chOff x="1519" y="2568"/>
            <a:chExt cx="272" cy="272"/>
          </a:xfrm>
        </p:grpSpPr>
        <p:sp>
          <p:nvSpPr>
            <p:cNvPr id="351261" name="Line 29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2" name="Oval 30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5" name="Oval 33"/>
          <p:cNvSpPr>
            <a:spLocks noChangeArrowheads="1"/>
          </p:cNvSpPr>
          <p:nvPr/>
        </p:nvSpPr>
        <p:spPr bwMode="auto">
          <a:xfrm>
            <a:off x="248443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879475" y="546576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zig-zag, zig</a:t>
            </a:r>
          </a:p>
        </p:txBody>
      </p:sp>
      <p:grpSp>
        <p:nvGrpSpPr>
          <p:cNvPr id="351267" name="Group 35"/>
          <p:cNvGrpSpPr>
            <a:grpSpLocks/>
          </p:cNvGrpSpPr>
          <p:nvPr/>
        </p:nvGrpSpPr>
        <p:grpSpPr bwMode="auto">
          <a:xfrm>
            <a:off x="5435600" y="4292600"/>
            <a:ext cx="431800" cy="431800"/>
            <a:chOff x="2290" y="3249"/>
            <a:chExt cx="272" cy="272"/>
          </a:xfrm>
        </p:grpSpPr>
        <p:sp>
          <p:nvSpPr>
            <p:cNvPr id="351268" name="Line 36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0" name="Group 38"/>
          <p:cNvGrpSpPr>
            <a:grpSpLocks/>
          </p:cNvGrpSpPr>
          <p:nvPr/>
        </p:nvGrpSpPr>
        <p:grpSpPr bwMode="auto">
          <a:xfrm>
            <a:off x="5076825" y="3933825"/>
            <a:ext cx="431800" cy="431800"/>
            <a:chOff x="2290" y="3249"/>
            <a:chExt cx="272" cy="272"/>
          </a:xfrm>
        </p:grpSpPr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2" name="Oval 40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3" name="Group 41"/>
          <p:cNvGrpSpPr>
            <a:grpSpLocks/>
          </p:cNvGrpSpPr>
          <p:nvPr/>
        </p:nvGrpSpPr>
        <p:grpSpPr bwMode="auto">
          <a:xfrm flipH="1">
            <a:off x="5003800" y="3573463"/>
            <a:ext cx="431800" cy="431800"/>
            <a:chOff x="1519" y="2568"/>
            <a:chExt cx="272" cy="272"/>
          </a:xfrm>
        </p:grpSpPr>
        <p:sp>
          <p:nvSpPr>
            <p:cNvPr id="351274" name="Line 42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5" name="Oval 43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6" name="Group 44"/>
          <p:cNvGrpSpPr>
            <a:grpSpLocks/>
          </p:cNvGrpSpPr>
          <p:nvPr/>
        </p:nvGrpSpPr>
        <p:grpSpPr bwMode="auto">
          <a:xfrm flipH="1">
            <a:off x="5364163" y="3213100"/>
            <a:ext cx="431800" cy="431800"/>
            <a:chOff x="1519" y="2568"/>
            <a:chExt cx="272" cy="272"/>
          </a:xfrm>
        </p:grpSpPr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8" name="Oval 46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9" name="Group 47"/>
          <p:cNvGrpSpPr>
            <a:grpSpLocks/>
          </p:cNvGrpSpPr>
          <p:nvPr/>
        </p:nvGrpSpPr>
        <p:grpSpPr bwMode="auto">
          <a:xfrm flipH="1">
            <a:off x="5724525" y="2852738"/>
            <a:ext cx="431800" cy="431800"/>
            <a:chOff x="1519" y="2568"/>
            <a:chExt cx="272" cy="272"/>
          </a:xfrm>
        </p:grpSpPr>
        <p:sp>
          <p:nvSpPr>
            <p:cNvPr id="351280" name="Line 48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1" name="Oval 49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82" name="Group 50"/>
          <p:cNvGrpSpPr>
            <a:grpSpLocks/>
          </p:cNvGrpSpPr>
          <p:nvPr/>
        </p:nvGrpSpPr>
        <p:grpSpPr bwMode="auto">
          <a:xfrm flipH="1">
            <a:off x="6084888" y="2492375"/>
            <a:ext cx="431800" cy="431800"/>
            <a:chOff x="1519" y="2568"/>
            <a:chExt cx="272" cy="272"/>
          </a:xfrm>
        </p:grpSpPr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4" name="Oval 52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3" name="Oval 31"/>
          <p:cNvSpPr>
            <a:spLocks noChangeArrowheads="1"/>
          </p:cNvSpPr>
          <p:nvPr/>
        </p:nvSpPr>
        <p:spPr bwMode="auto">
          <a:xfrm>
            <a:off x="64436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16463" y="54451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zig-zig, zig</a:t>
            </a:r>
          </a:p>
        </p:txBody>
      </p:sp>
      <p:sp>
        <p:nvSpPr>
          <p:cNvPr id="351286" name="Oval 54"/>
          <p:cNvSpPr>
            <a:spLocks noChangeArrowheads="1"/>
          </p:cNvSpPr>
          <p:nvPr/>
        </p:nvSpPr>
        <p:spPr bwMode="auto">
          <a:xfrm>
            <a:off x="2771775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6011863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3040063" y="4600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300788" y="4581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5" name="Rechteck 4">
            <a:extLst>
              <a:ext uri="{FF2B5EF4-FFF2-40B4-BE49-F238E27FC236}">
                <a16:creationId xmlns:a16="http://schemas.microsoft.com/office/drawing/2014/main" id="{E0C3E01B-870F-5E4D-9110-0E9D7F8559B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82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8863-091B-F24C-A915-3974C723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Wirkung der </a:t>
            </a:r>
            <a:r>
              <a:rPr lang="de-DE" dirty="0" err="1"/>
              <a:t>Splay</a:t>
            </a:r>
            <a:r>
              <a:rPr lang="de-DE" dirty="0"/>
              <a:t>-Operationen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647D37-D46D-2246-A53D-A1EF6C6DA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24744"/>
            <a:ext cx="4880620" cy="25233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3FBE-0D45-0442-B429-2AFB8796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00AE4-B3F9-C649-BCB0-7AE84F48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68308"/>
            <a:ext cx="4638352" cy="25482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7D4EB6-D994-AB4C-9EB6-B676898ED470}"/>
              </a:ext>
            </a:extLst>
          </p:cNvPr>
          <p:cNvSpPr/>
          <p:nvPr/>
        </p:nvSpPr>
        <p:spPr>
          <a:xfrm>
            <a:off x="4184634" y="201706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(a, T)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B9AF8-5EC6-504D-881A-D8546414B0C2}"/>
              </a:ext>
            </a:extLst>
          </p:cNvPr>
          <p:cNvSpPr/>
          <p:nvPr/>
        </p:nvSpPr>
        <p:spPr>
          <a:xfrm>
            <a:off x="3552089" y="4355717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(a, 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430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0766-8594-364B-AF5F-E94119CD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</a:t>
            </a:r>
            <a:r>
              <a:rPr lang="de-DE" dirty="0" err="1"/>
              <a:t>Splay</a:t>
            </a:r>
            <a:r>
              <a:rPr lang="de-DE" dirty="0"/>
              <a:t>-Bäumen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38D8-5168-5B4E-8B43-788BF68C1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 eine Folge von Zugriffen mit </a:t>
            </a:r>
            <a:r>
              <a:rPr lang="de-DE" dirty="0" err="1">
                <a:solidFill>
                  <a:srgbClr val="0833FF"/>
                </a:solidFill>
              </a:rPr>
              <a:t>search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entsteht ein ausgeglichener Baum</a:t>
            </a:r>
          </a:p>
          <a:p>
            <a:r>
              <a:rPr lang="de-DE" dirty="0"/>
              <a:t>Argumentationstechnik:</a:t>
            </a:r>
          </a:p>
          <a:p>
            <a:pPr lvl="1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amortisiert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9D11C-99FA-014B-BD27-D72904E5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17E99-2C63-2A4E-AA65-D0271F58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068960"/>
            <a:ext cx="5545613" cy="3280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44C24-0653-A942-91D3-F3FDA1D3C96B}"/>
              </a:ext>
            </a:extLst>
          </p:cNvPr>
          <p:cNvSpPr txBox="1"/>
          <p:nvPr/>
        </p:nvSpPr>
        <p:spPr>
          <a:xfrm>
            <a:off x="3419872" y="415574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(a, T)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D5A4A53F-B976-FF45-99A5-309FCC051912}"/>
              </a:ext>
            </a:extLst>
          </p:cNvPr>
          <p:cNvSpPr/>
          <p:nvPr/>
        </p:nvSpPr>
        <p:spPr>
          <a:xfrm>
            <a:off x="2843808" y="5981184"/>
            <a:ext cx="40482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rgbClr val="0000FF"/>
                </a:solidFill>
              </a:rPr>
              <a:t>Daniel D. </a:t>
            </a:r>
            <a:r>
              <a:rPr lang="de-DE" sz="900" dirty="0" err="1">
                <a:solidFill>
                  <a:srgbClr val="0000FF"/>
                </a:solidFill>
              </a:rPr>
              <a:t>Sleator</a:t>
            </a:r>
            <a:r>
              <a:rPr lang="de-DE" sz="900" dirty="0">
                <a:solidFill>
                  <a:srgbClr val="0000FF"/>
                </a:solidFill>
              </a:rPr>
              <a:t>, Robert </a:t>
            </a:r>
            <a:r>
              <a:rPr lang="de-DE" sz="900" dirty="0" err="1">
                <a:solidFill>
                  <a:srgbClr val="0000FF"/>
                </a:solidFill>
              </a:rPr>
              <a:t>Tarjan</a:t>
            </a:r>
            <a:r>
              <a:rPr lang="de-DE" sz="900" dirty="0">
                <a:solidFill>
                  <a:srgbClr val="0000FF"/>
                </a:solidFill>
              </a:rPr>
              <a:t>: </a:t>
            </a:r>
            <a:r>
              <a:rPr lang="de-DE" sz="900" dirty="0" err="1">
                <a:solidFill>
                  <a:srgbClr val="0000FF"/>
                </a:solidFill>
              </a:rPr>
              <a:t>Self-Adjusting</a:t>
            </a:r>
            <a:r>
              <a:rPr lang="de-DE" sz="900" dirty="0">
                <a:solidFill>
                  <a:srgbClr val="0000FF"/>
                </a:solidFill>
              </a:rPr>
              <a:t> Binary Search </a:t>
            </a:r>
            <a:r>
              <a:rPr lang="de-DE" sz="900" dirty="0" err="1">
                <a:solidFill>
                  <a:srgbClr val="0000FF"/>
                </a:solidFill>
              </a:rPr>
              <a:t>Trees</a:t>
            </a:r>
            <a:r>
              <a:rPr lang="de-DE" sz="900" dirty="0">
                <a:solidFill>
                  <a:srgbClr val="0000FF"/>
                </a:solidFill>
              </a:rPr>
              <a:t>, In: Journal of </a:t>
            </a:r>
            <a:r>
              <a:rPr lang="de-DE" sz="900" dirty="0" err="1">
                <a:solidFill>
                  <a:srgbClr val="0000FF"/>
                </a:solidFill>
              </a:rPr>
              <a:t>the</a:t>
            </a:r>
            <a:r>
              <a:rPr lang="de-DE" sz="900" dirty="0">
                <a:solidFill>
                  <a:srgbClr val="0000FF"/>
                </a:solidFill>
              </a:rPr>
              <a:t> ACM (</a:t>
            </a:r>
            <a:r>
              <a:rPr lang="de-DE" sz="900" dirty="0" err="1">
                <a:solidFill>
                  <a:srgbClr val="0000FF"/>
                </a:solidFill>
              </a:rPr>
              <a:t>Association</a:t>
            </a:r>
            <a:r>
              <a:rPr lang="de-DE" sz="900" dirty="0">
                <a:solidFill>
                  <a:srgbClr val="0000FF"/>
                </a:solidFill>
              </a:rPr>
              <a:t> </a:t>
            </a:r>
            <a:r>
              <a:rPr lang="de-DE" sz="900" dirty="0" err="1">
                <a:solidFill>
                  <a:srgbClr val="0000FF"/>
                </a:solidFill>
              </a:rPr>
              <a:t>for</a:t>
            </a:r>
            <a:r>
              <a:rPr lang="de-DE" sz="900" dirty="0">
                <a:solidFill>
                  <a:srgbClr val="0000FF"/>
                </a:solidFill>
              </a:rPr>
              <a:t> Computing </a:t>
            </a:r>
            <a:r>
              <a:rPr lang="de-DE" sz="900" dirty="0" err="1">
                <a:solidFill>
                  <a:srgbClr val="0000FF"/>
                </a:solidFill>
              </a:rPr>
              <a:t>Machinery</a:t>
            </a:r>
            <a:r>
              <a:rPr lang="de-DE" sz="900" dirty="0">
                <a:solidFill>
                  <a:srgbClr val="0000FF"/>
                </a:solidFill>
              </a:rPr>
              <a:t>). 32, Nr. 3, S. 652–686, </a:t>
            </a:r>
            <a:r>
              <a:rPr lang="de-DE" sz="9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36602952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EB96-3A5E-9644-8497-46860CCC2D4E}" type="slidenum">
              <a:rPr lang="de-DE"/>
              <a:pPr/>
              <a:t>93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Annahme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Splay-</a:t>
            </a: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key(x)&lt;key(y)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y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611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19081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34194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4716463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6299200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7" name="AutoShape 9"/>
          <p:cNvSpPr>
            <a:spLocks noChangeArrowheads="1"/>
          </p:cNvSpPr>
          <p:nvPr/>
        </p:nvSpPr>
        <p:spPr bwMode="auto">
          <a:xfrm>
            <a:off x="7596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140200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V="1">
            <a:off x="3924300" y="40767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2987675" y="45085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795963" y="45799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7380288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 flipV="1">
            <a:off x="6804025" y="400526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H="1" flipV="1">
            <a:off x="7596188" y="4005263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395288" y="5603875"/>
            <a:ext cx="3756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  <a:r>
              <a:rPr lang="en-US" sz="2400" dirty="0"/>
              <a:t>), </a:t>
            </a:r>
            <a:r>
              <a:rPr lang="en-US" sz="2400" dirty="0">
                <a:solidFill>
                  <a:schemeClr val="hlink"/>
                </a:solidFill>
              </a:rPr>
              <a:t>x&lt;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sz="2400" dirty="0"/>
              <a:t> max.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442753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308850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H="1" flipV="1">
            <a:off x="4356100" y="4076700"/>
            <a:ext cx="144463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4CE4D5DB-56EE-0541-85CE-8D3DDAC19A4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02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B3F8-2D60-544B-B3D0-D93791985BB9}" type="slidenum">
              <a:rPr lang="de-DE"/>
              <a:pPr/>
              <a:t>94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split(k,T):</a:t>
            </a: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900113" y="2781300"/>
            <a:ext cx="1993900" cy="1779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endParaRPr lang="en-US" sz="2400" baseline="-25000"/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3348038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4645025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0" name="AutoShape 8"/>
          <p:cNvSpPr>
            <a:spLocks noChangeArrowheads="1"/>
          </p:cNvSpPr>
          <p:nvPr/>
        </p:nvSpPr>
        <p:spPr bwMode="auto">
          <a:xfrm>
            <a:off x="6227763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21" name="AutoShape 9"/>
          <p:cNvSpPr>
            <a:spLocks noChangeArrowheads="1"/>
          </p:cNvSpPr>
          <p:nvPr/>
        </p:nvSpPr>
        <p:spPr bwMode="auto">
          <a:xfrm>
            <a:off x="7524750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4429125" y="307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852863" y="3214688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2916238" y="37179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5724525" y="378936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7019925" y="30686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3421063" y="2493963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k bzw. Nachf(k)</a:t>
            </a:r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 flipH="1" flipV="1">
            <a:off x="4645025" y="3213100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116013" y="487045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search(k)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 flipV="1">
            <a:off x="6732588" y="3284538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7812088" y="4724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&gt;k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7164388" y="3284538"/>
            <a:ext cx="144462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Rectangle 23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4" name="Rechteck 4">
            <a:extLst>
              <a:ext uri="{FF2B5EF4-FFF2-40B4-BE49-F238E27FC236}">
                <a16:creationId xmlns:a16="http://schemas.microsoft.com/office/drawing/2014/main" id="{3AF06AFD-BA74-ED4B-9326-0567A124CF1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22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53A3-9D59-A741-8E88-F9D7B5557E3B}" type="slidenum">
              <a:rPr lang="de-DE"/>
              <a:pPr/>
              <a:t>95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insert(e, T):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Führe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split(key(e), T) </a:t>
            </a:r>
            <a:r>
              <a:rPr lang="en-US" dirty="0" err="1"/>
              <a:t>aus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hlink"/>
                </a:solidFill>
              </a:rPr>
              <a:t>key(e)</a:t>
            </a:r>
            <a:r>
              <a:rPr lang="en-US" dirty="0"/>
              <a:t> in Wurzel des </a:t>
            </a:r>
            <a:r>
              <a:rPr lang="en-US" dirty="0" err="1"/>
              <a:t>linken</a:t>
            </a:r>
            <a:r>
              <a:rPr lang="en-US" dirty="0"/>
              <a:t> </a:t>
            </a:r>
            <a:r>
              <a:rPr lang="en-US" dirty="0" err="1"/>
              <a:t>Baums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delete(k, T):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Führe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search(k, T)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(</a:t>
            </a:r>
            <a:r>
              <a:rPr lang="en-US" dirty="0" err="1"/>
              <a:t>bringt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</a:t>
            </a:r>
            <a:r>
              <a:rPr lang="en-US" dirty="0"/>
              <a:t> in die Wurzel)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Entferne</a:t>
            </a:r>
            <a:r>
              <a:rPr lang="en-US" dirty="0"/>
              <a:t> Wurzel und </a:t>
            </a:r>
            <a:r>
              <a:rPr lang="en-US" dirty="0" err="1"/>
              <a:t>führe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der </a:t>
            </a:r>
            <a:r>
              <a:rPr lang="en-US" dirty="0" err="1"/>
              <a:t>beiden</a:t>
            </a:r>
            <a:r>
              <a:rPr lang="en-US" dirty="0"/>
              <a:t> </a:t>
            </a:r>
            <a:r>
              <a:rPr lang="en-US" dirty="0" err="1"/>
              <a:t>Teilbäume</a:t>
            </a:r>
            <a:r>
              <a:rPr lang="en-US" dirty="0"/>
              <a:t> </a:t>
            </a:r>
            <a:r>
              <a:rPr lang="en-US" dirty="0" err="1"/>
              <a:t>durch</a:t>
            </a:r>
            <a:endParaRPr lang="en-US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5739B2DC-32DD-574F-87BD-15D49535334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22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7C83-0487-D547-8F85-34A49511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Zusammenfassung Splay-Baum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23D6-CFEA-C846-A3D1-8F9CDBE4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>
                <a:solidFill>
                  <a:srgbClr val="0833FF"/>
                </a:solidFill>
              </a:rPr>
              <a:t>Umstrukturierung bei der Suche</a:t>
            </a:r>
          </a:p>
          <a:p>
            <a:pPr lvl="1"/>
            <a:r>
              <a:rPr lang="de-DE" dirty="0"/>
              <a:t>Search, </a:t>
            </a:r>
            <a:r>
              <a:rPr lang="de-DE" dirty="0" err="1"/>
              <a:t>insert</a:t>
            </a:r>
            <a:r>
              <a:rPr lang="de-DE" dirty="0"/>
              <a:t>, </a:t>
            </a:r>
            <a:r>
              <a:rPr lang="de-DE" dirty="0" err="1"/>
              <a:t>delete</a:t>
            </a:r>
            <a:r>
              <a:rPr lang="de-DE" dirty="0"/>
              <a:t> sind </a:t>
            </a:r>
            <a:r>
              <a:rPr lang="de-DE" dirty="0">
                <a:solidFill>
                  <a:srgbClr val="0833FF"/>
                </a:solidFill>
              </a:rPr>
              <a:t>effizient</a:t>
            </a:r>
            <a:r>
              <a:rPr lang="de-DE" dirty="0"/>
              <a:t> 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0833FF"/>
                </a:solidFill>
              </a:rPr>
              <a:t>Statische Optimalität</a:t>
            </a:r>
          </a:p>
          <a:p>
            <a:pPr lvl="1"/>
            <a:r>
              <a:rPr lang="de-DE" dirty="0"/>
              <a:t>Für geg. Anfragesequenz ist </a:t>
            </a:r>
            <a:r>
              <a:rPr lang="de-DE" dirty="0" err="1"/>
              <a:t>Splay</a:t>
            </a:r>
            <a:r>
              <a:rPr lang="de-DE" dirty="0"/>
              <a:t>-Baum-Zugriffszeit asymptotisch gleich zu der Zugriffszeit mit optimalem Baum bzgl. a priori gegebener Gewichte der Knoten</a:t>
            </a:r>
          </a:p>
          <a:p>
            <a:r>
              <a:rPr lang="de-DE" dirty="0">
                <a:solidFill>
                  <a:srgbClr val="0833FF"/>
                </a:solidFill>
              </a:rPr>
              <a:t>Dynamische Optimalität? </a:t>
            </a:r>
          </a:p>
          <a:p>
            <a:pPr lvl="1"/>
            <a:r>
              <a:rPr lang="de-DE" dirty="0"/>
              <a:t>Gilt das auch bzgl. der besten dynamischen Baumstruktur?</a:t>
            </a:r>
          </a:p>
          <a:p>
            <a:pPr lvl="1"/>
            <a:r>
              <a:rPr lang="de-DE" dirty="0"/>
              <a:t>Offenes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C60BD-E602-8940-BC39-80330D10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23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0F4-B779-E545-8245-167996940CD8}" type="slidenum">
              <a:rPr lang="de-DE"/>
              <a:pPr/>
              <a:t>97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</a:t>
            </a:r>
            <a:r>
              <a:rPr lang="en-US" sz="2400" dirty="0" err="1">
                <a:solidFill>
                  <a:schemeClr val="accent2"/>
                </a:solidFill>
              </a:rPr>
              <a:t>Bäume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binäre</a:t>
            </a:r>
            <a:r>
              <a:rPr lang="en-US" sz="2400" dirty="0"/>
              <a:t> </a:t>
            </a:r>
            <a:r>
              <a:rPr lang="en-US" sz="2400" dirty="0" err="1"/>
              <a:t>Suchbäume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und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, so </a:t>
            </a:r>
            <a:r>
              <a:rPr lang="en-US" sz="2400" dirty="0" err="1"/>
              <a:t>dass</a:t>
            </a:r>
            <a:r>
              <a:rPr lang="en-US" sz="2400" dirty="0"/>
              <a:t> gilt: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Wurzeleigenschaft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Die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Externe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Interne </a:t>
            </a:r>
            <a:r>
              <a:rPr lang="en-US" sz="2400" dirty="0" err="1">
                <a:solidFill>
                  <a:srgbClr val="FF0000"/>
                </a:solidFill>
              </a:rPr>
              <a:t>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Die Kinder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  <a:r>
              <a:rPr lang="en-US" sz="2400" dirty="0" err="1"/>
              <a:t>Knotens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Tiefeneigenschaft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dieselbe</a:t>
            </a:r>
            <a:r>
              <a:rPr lang="en-US" sz="2400" dirty="0"/>
              <a:t> “</a:t>
            </a:r>
            <a:r>
              <a:rPr lang="en-US" sz="2400" dirty="0" err="1"/>
              <a:t>Schwarztiefe</a:t>
            </a:r>
            <a:r>
              <a:rPr lang="en-US" sz="2400" dirty="0"/>
              <a:t>”</a:t>
            </a:r>
            <a:endParaRPr lang="en-US" sz="1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Schwarztiefe</a:t>
            </a:r>
            <a:r>
              <a:rPr lang="en-US" sz="2400" dirty="0">
                <a:solidFill>
                  <a:schemeClr val="accent2"/>
                </a:solidFill>
              </a:rPr>
              <a:t>” </a:t>
            </a:r>
            <a:r>
              <a:rPr lang="en-US" sz="2400" dirty="0" err="1">
                <a:solidFill>
                  <a:schemeClr val="accent2"/>
                </a:solidFill>
              </a:rPr>
              <a:t>eines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Knotens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Anzahl</a:t>
            </a:r>
            <a:r>
              <a:rPr lang="en-US" sz="2400" dirty="0"/>
              <a:t> der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(</a:t>
            </a:r>
            <a:r>
              <a:rPr lang="en-US" sz="2400" dirty="0" err="1"/>
              <a:t>außer</a:t>
            </a:r>
            <a:r>
              <a:rPr lang="en-US" sz="2400" dirty="0"/>
              <a:t> der </a:t>
            </a:r>
            <a:r>
              <a:rPr lang="en-US" sz="2400" dirty="0" err="1"/>
              <a:t>Wurzel</a:t>
            </a:r>
            <a:r>
              <a:rPr lang="en-US" sz="2400" dirty="0"/>
              <a:t>) auf dem </a:t>
            </a:r>
            <a:r>
              <a:rPr lang="en-US" sz="2400" dirty="0" err="1"/>
              <a:t>Pfad</a:t>
            </a:r>
            <a:r>
              <a:rPr lang="en-US" sz="2400" dirty="0"/>
              <a:t> von der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diesem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Es </a:t>
            </a:r>
            <a:r>
              <a:rPr lang="en-US" sz="2400" dirty="0" err="1"/>
              <a:t>gibt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833FF"/>
                </a:solidFill>
              </a:rPr>
              <a:t>keine</a:t>
            </a:r>
            <a:r>
              <a:rPr lang="en-US" sz="2400" dirty="0">
                <a:solidFill>
                  <a:srgbClr val="0833FF"/>
                </a:solidFill>
              </a:rPr>
              <a:t> </a:t>
            </a:r>
            <a:r>
              <a:rPr lang="en-US" sz="2400" dirty="0" err="1">
                <a:solidFill>
                  <a:srgbClr val="0833FF"/>
                </a:solidFill>
              </a:rPr>
              <a:t>direkten</a:t>
            </a:r>
            <a:r>
              <a:rPr lang="en-US" sz="2400" dirty="0">
                <a:solidFill>
                  <a:srgbClr val="0833FF"/>
                </a:solidFill>
              </a:rPr>
              <a:t> </a:t>
            </a:r>
            <a:r>
              <a:rPr lang="en-US" sz="2400" dirty="0" err="1">
                <a:solidFill>
                  <a:srgbClr val="0833FF"/>
                </a:solidFill>
              </a:rPr>
              <a:t>Kanten</a:t>
            </a:r>
            <a:r>
              <a:rPr lang="en-US" sz="2400" dirty="0">
                <a:solidFill>
                  <a:srgbClr val="0833FF"/>
                </a:solidFill>
              </a:rPr>
              <a:t> </a:t>
            </a:r>
            <a:r>
              <a:rPr lang="en-US" sz="2400" dirty="0" err="1">
                <a:solidFill>
                  <a:srgbClr val="0833FF"/>
                </a:solidFill>
              </a:rPr>
              <a:t>zu</a:t>
            </a:r>
            <a:r>
              <a:rPr lang="en-US" sz="2400" dirty="0">
                <a:solidFill>
                  <a:srgbClr val="0833FF"/>
                </a:solidFill>
              </a:rPr>
              <a:t> </a:t>
            </a:r>
            <a:r>
              <a:rPr lang="en-US" sz="2400" dirty="0" err="1">
                <a:solidFill>
                  <a:srgbClr val="0833FF"/>
                </a:solidFill>
              </a:rPr>
              <a:t>Listenelementen</a:t>
            </a:r>
            <a:endParaRPr lang="en-US" sz="2400" dirty="0">
              <a:solidFill>
                <a:srgbClr val="0833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Leonidas J.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Robert </a:t>
            </a:r>
            <a:r>
              <a:rPr lang="de-DE" sz="1200" dirty="0" err="1">
                <a:solidFill>
                  <a:srgbClr val="0000FF"/>
                </a:solidFill>
              </a:rPr>
              <a:t>Sedgewick</a:t>
            </a:r>
            <a:r>
              <a:rPr lang="de-DE" sz="1200" dirty="0">
                <a:solidFill>
                  <a:srgbClr val="0000FF"/>
                </a:solidFill>
              </a:rPr>
              <a:t>, A </a:t>
            </a:r>
            <a:r>
              <a:rPr lang="de-DE" sz="1200" dirty="0" err="1">
                <a:solidFill>
                  <a:srgbClr val="0000FF"/>
                </a:solidFill>
              </a:rPr>
              <a:t>Dichromatic</a:t>
            </a:r>
            <a:r>
              <a:rPr lang="de-DE" sz="1200" dirty="0">
                <a:solidFill>
                  <a:srgbClr val="0000FF"/>
                </a:solidFill>
              </a:rPr>
              <a:t> Framework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Balanced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19th Annual Symposium on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of Computer Science, S. 8–21,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0C8CC297-40BC-1CB2-EBDB-8CDC47D0E21E}"/>
              </a:ext>
            </a:extLst>
          </p:cNvPr>
          <p:cNvSpPr/>
          <p:nvPr/>
        </p:nvSpPr>
        <p:spPr>
          <a:xfrm>
            <a:off x="7140435" y="5517232"/>
            <a:ext cx="1824178" cy="76609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Beispielimplementierung </a:t>
            </a:r>
          </a:p>
          <a:p>
            <a:pPr algn="ctr"/>
            <a:r>
              <a:rPr lang="de-DE" sz="1100" dirty="0"/>
              <a:t>in Julia vorhanden.</a:t>
            </a:r>
            <a:endParaRPr lang="en-DE" sz="1100" dirty="0"/>
          </a:p>
        </p:txBody>
      </p:sp>
    </p:spTree>
    <p:extLst>
      <p:ext uri="{BB962C8B-B14F-4D97-AF65-F5344CB8AC3E}">
        <p14:creationId xmlns:p14="http://schemas.microsoft.com/office/powerpoint/2010/main" val="3622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2: Suchstrukturen)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„Algorithmen und Datenstrukturen“ </a:t>
            </a:r>
            <a:br>
              <a:rPr lang="de-DE" sz="2000" dirty="0"/>
            </a:br>
            <a:r>
              <a:rPr lang="de-DE" sz="2000" dirty="0"/>
              <a:t>gehalten von 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8450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35D5-E9D3-8D48-86E8-1675A5057AA5}" type="slidenum">
              <a:rPr lang="de-DE"/>
              <a:pPr/>
              <a:t>99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6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6311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312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3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4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6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7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8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319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0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1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2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3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4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5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6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7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8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9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0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1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2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3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4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">
            <a:extLst>
              <a:ext uri="{FF2B5EF4-FFF2-40B4-BE49-F238E27FC236}">
                <a16:creationId xmlns:a16="http://schemas.microsoft.com/office/drawing/2014/main" id="{78182F89-0C79-654F-B21D-0273D26FDD7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564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10485</TotalTime>
  <Words>8842</Words>
  <Application>Microsoft Macintosh PowerPoint</Application>
  <PresentationFormat>On-screen Show (4:3)</PresentationFormat>
  <Paragraphs>2054</Paragraphs>
  <Slides>147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57" baseType="lpstr">
      <vt:lpstr>Arial Unicode MS</vt:lpstr>
      <vt:lpstr>Calibri</vt:lpstr>
      <vt:lpstr>Chalkduster</vt:lpstr>
      <vt:lpstr>cmsy10</vt:lpstr>
      <vt:lpstr>Courier</vt:lpstr>
      <vt:lpstr>Courier New</vt:lpstr>
      <vt:lpstr>Myriad Pro</vt:lpstr>
      <vt:lpstr>Symbol</vt:lpstr>
      <vt:lpstr>Wingdings</vt:lpstr>
      <vt:lpstr>7_Standarddesign</vt:lpstr>
      <vt:lpstr>Algorithmen und Datenstrukturen</vt:lpstr>
      <vt:lpstr>Menge</vt:lpstr>
      <vt:lpstr>Erweiterungen: Geordnete Mengen</vt:lpstr>
      <vt:lpstr>PowerPoint Presentation</vt:lpstr>
      <vt:lpstr>Implementierung von Mengen</vt:lpstr>
      <vt:lpstr>KeySet</vt:lpstr>
      <vt:lpstr>Vergleiche von Objekten</vt:lpstr>
      <vt:lpstr>Mengen mit speziellen Eigenschaften</vt:lpstr>
      <vt:lpstr>Abstrakter Datentyp: Iteratoren</vt:lpstr>
      <vt:lpstr>Iteration über die Elemente von ADTs</vt:lpstr>
      <vt:lpstr>Kurzschreibweise für die Iteratoranwendung</vt:lpstr>
      <vt:lpstr>Typdefinition und Methoden</vt:lpstr>
      <vt:lpstr>Vergleichsoperatoren für Typen</vt:lpstr>
      <vt:lpstr>Julia-eigene Typen?</vt:lpstr>
      <vt:lpstr>Mengen: API (1)</vt:lpstr>
      <vt:lpstr>Mengen: API (2)</vt:lpstr>
      <vt:lpstr>Mengen: API (3)</vt:lpstr>
      <vt:lpstr>Danksagung</vt:lpstr>
      <vt:lpstr>Repräsentation einer Menge als verkettete Liste?</vt:lpstr>
      <vt:lpstr>Selbstanordnende Listen</vt:lpstr>
      <vt:lpstr>Strategien von selbstanordnenden Listen</vt:lpstr>
      <vt:lpstr>Beispiel selbstanordnende Listen, MF-Regel</vt:lpstr>
      <vt:lpstr>Beispiel selbstanordnende Listen, MF-Regel</vt:lpstr>
      <vt:lpstr>Beispiel selbstanordnende Listen, MF-Regel</vt:lpstr>
      <vt:lpstr>Repräsentation einer Menge als Array?</vt:lpstr>
      <vt:lpstr>Binäre Suche</vt:lpstr>
      <vt:lpstr>Algorithmen und Datenstrukturen</vt:lpstr>
      <vt:lpstr>Array als interne Repräsentation von Mengen</vt:lpstr>
      <vt:lpstr>Repräsentation als sortierte Liste?</vt:lpstr>
      <vt:lpstr>Motivation für Suche nach neuer Trägerstruktur</vt:lpstr>
      <vt:lpstr>Binäre Suchbäume - Definition</vt:lpstr>
      <vt:lpstr>Beispiele für binäre Suchbäume</vt:lpstr>
      <vt:lpstr>Suche im binären Suchbaum</vt:lpstr>
      <vt:lpstr>Suche nach 28</vt:lpstr>
      <vt:lpstr>Suche nach 13</vt:lpstr>
      <vt:lpstr>Binärer Suchbaum</vt:lpstr>
      <vt:lpstr>Suchstruktur</vt:lpstr>
      <vt:lpstr>Binärer Suchbaum (ideal)</vt:lpstr>
      <vt:lpstr>Binärer Suchbaum (ideal)</vt:lpstr>
      <vt:lpstr>Aufgabe: Iteration über alle Elemente?</vt:lpstr>
      <vt:lpstr>Aufgabe: Iteration auch über Baumknoten?</vt:lpstr>
      <vt:lpstr>Inorder-Ausgabe ergibt Sortierreihenfolge</vt:lpstr>
      <vt:lpstr>Aufgabe: Fold für Bäume</vt:lpstr>
      <vt:lpstr>Aufgabe: Iteration auch über Baumknoten?</vt:lpstr>
      <vt:lpstr>Binärer Suchbaum</vt:lpstr>
      <vt:lpstr>search(k) Operation</vt:lpstr>
      <vt:lpstr>Binärer Suchbaum als Navigationsstruktur</vt:lpstr>
      <vt:lpstr>Search(9)</vt:lpstr>
      <vt:lpstr>Insert Operation</vt:lpstr>
      <vt:lpstr>Insert(5)</vt:lpstr>
      <vt:lpstr>Insert(5)</vt:lpstr>
      <vt:lpstr>Insert(12)</vt:lpstr>
      <vt:lpstr>Insert(12)</vt:lpstr>
      <vt:lpstr>Delete Operation</vt:lpstr>
      <vt:lpstr>Delete(1)</vt:lpstr>
      <vt:lpstr>Delete(1)</vt:lpstr>
      <vt:lpstr>Delete(1)</vt:lpstr>
      <vt:lpstr>Delete(1)</vt:lpstr>
      <vt:lpstr>Delete(1)</vt:lpstr>
      <vt:lpstr>Delete(14)</vt:lpstr>
      <vt:lpstr>Delete(14)</vt:lpstr>
      <vt:lpstr>Entarteter Binärbaum</vt:lpstr>
      <vt:lpstr>Automatische Umstrukturierung </vt:lpstr>
      <vt:lpstr>Definition: Ausgeglichener Suchbaum</vt:lpstr>
      <vt:lpstr>Ein weiterer Zeiger pro Knoten…</vt:lpstr>
      <vt:lpstr>Navigationsbäume mit Zeigern auf Listenelemente</vt:lpstr>
      <vt:lpstr>Selbstorganisierende Bäume</vt:lpstr>
      <vt:lpstr>Danksagung</vt:lpstr>
      <vt:lpstr>Splay-Baum</vt:lpstr>
      <vt:lpstr>Splay-Baum</vt:lpstr>
      <vt:lpstr>Splay-Baum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</vt:lpstr>
      <vt:lpstr>Algorithmen und Datenstrukturen</vt:lpstr>
      <vt:lpstr>PowerPoint Presentation</vt:lpstr>
      <vt:lpstr>Splay-Operation: Maximal ein zig</vt:lpstr>
      <vt:lpstr>Wirkung der Splay-Operationen</vt:lpstr>
      <vt:lpstr>Analyse von Splay-Bäumen</vt:lpstr>
      <vt:lpstr>Splay-Baum Operationen</vt:lpstr>
      <vt:lpstr>Splay-Baum Operationen</vt:lpstr>
      <vt:lpstr>Splay-Baum Operationen</vt:lpstr>
      <vt:lpstr>Zusammenfassung Splay-Baum</vt:lpstr>
      <vt:lpstr>Rot-Schwarz-Baum</vt:lpstr>
      <vt:lpstr>Danksagung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Problem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AVL-Bäume</vt:lpstr>
      <vt:lpstr>Danksagung</vt:lpstr>
      <vt:lpstr>Einfügen in AVL-Baum</vt:lpstr>
      <vt:lpstr>Einfügen in AVL-Baum</vt:lpstr>
      <vt:lpstr>Einfügen in AVL-Baum</vt:lpstr>
      <vt:lpstr>Einfügen in AVL-Baum</vt:lpstr>
      <vt:lpstr>Anwendungsstelle der Rotation</vt:lpstr>
      <vt:lpstr>Rotationstypen</vt:lpstr>
      <vt:lpstr>Typ RR: Linksrotation</vt:lpstr>
      <vt:lpstr>Typ LL: Rechtsrotation</vt:lpstr>
      <vt:lpstr>Typ RL: Doppelrotation</vt:lpstr>
      <vt:lpstr>Typ LR: Doppelrotation</vt:lpstr>
      <vt:lpstr>Typ LR: Doppelrotation</vt:lpstr>
      <vt:lpstr>Löschen von Knoten in AVL-Bäumen</vt:lpstr>
      <vt:lpstr>Vergleich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2260</cp:revision>
  <cp:lastPrinted>2015-04-09T12:56:16Z</cp:lastPrinted>
  <dcterms:created xsi:type="dcterms:W3CDTF">2010-04-27T12:26:40Z</dcterms:created>
  <dcterms:modified xsi:type="dcterms:W3CDTF">2022-05-13T05:19:18Z</dcterms:modified>
</cp:coreProperties>
</file>