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7"/>
  </p:notesMasterIdLst>
  <p:handoutMasterIdLst>
    <p:handoutMasterId r:id="rId58"/>
  </p:handoutMasterIdLst>
  <p:sldIdLst>
    <p:sldId id="273" r:id="rId2"/>
    <p:sldId id="437" r:id="rId3"/>
    <p:sldId id="439" r:id="rId4"/>
    <p:sldId id="568" r:id="rId5"/>
    <p:sldId id="440" r:id="rId6"/>
    <p:sldId id="657" r:id="rId7"/>
    <p:sldId id="557" r:id="rId8"/>
    <p:sldId id="667" r:id="rId9"/>
    <p:sldId id="669" r:id="rId10"/>
    <p:sldId id="673" r:id="rId11"/>
    <p:sldId id="675" r:id="rId12"/>
    <p:sldId id="637" r:id="rId13"/>
    <p:sldId id="450" r:id="rId14"/>
    <p:sldId id="677" r:id="rId15"/>
    <p:sldId id="670" r:id="rId16"/>
    <p:sldId id="585" r:id="rId17"/>
    <p:sldId id="465" r:id="rId18"/>
    <p:sldId id="466" r:id="rId19"/>
    <p:sldId id="467" r:id="rId20"/>
    <p:sldId id="468" r:id="rId21"/>
    <p:sldId id="469" r:id="rId22"/>
    <p:sldId id="470" r:id="rId23"/>
    <p:sldId id="671" r:id="rId24"/>
    <p:sldId id="672" r:id="rId25"/>
    <p:sldId id="593" r:id="rId26"/>
    <p:sldId id="623" r:id="rId27"/>
    <p:sldId id="608" r:id="rId28"/>
    <p:sldId id="609" r:id="rId29"/>
    <p:sldId id="612" r:id="rId30"/>
    <p:sldId id="620" r:id="rId31"/>
    <p:sldId id="629" r:id="rId32"/>
    <p:sldId id="628" r:id="rId33"/>
    <p:sldId id="624" r:id="rId34"/>
    <p:sldId id="597" r:id="rId35"/>
    <p:sldId id="598" r:id="rId36"/>
    <p:sldId id="600" r:id="rId37"/>
    <p:sldId id="601" r:id="rId38"/>
    <p:sldId id="641" r:id="rId39"/>
    <p:sldId id="602" r:id="rId40"/>
    <p:sldId id="639" r:id="rId41"/>
    <p:sldId id="604" r:id="rId42"/>
    <p:sldId id="651" r:id="rId43"/>
    <p:sldId id="661" r:id="rId44"/>
    <p:sldId id="471" r:id="rId45"/>
    <p:sldId id="477" r:id="rId46"/>
    <p:sldId id="478" r:id="rId47"/>
    <p:sldId id="479" r:id="rId48"/>
    <p:sldId id="627" r:id="rId49"/>
    <p:sldId id="567" r:id="rId50"/>
    <p:sldId id="588" r:id="rId51"/>
    <p:sldId id="580" r:id="rId52"/>
    <p:sldId id="579" r:id="rId53"/>
    <p:sldId id="660" r:id="rId54"/>
    <p:sldId id="664" r:id="rId55"/>
    <p:sldId id="640" r:id="rId5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32E0"/>
    <a:srgbClr val="38F769"/>
    <a:srgbClr val="009899"/>
    <a:srgbClr val="0D15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1"/>
    <p:restoredTop sz="94830"/>
  </p:normalViewPr>
  <p:slideViewPr>
    <p:cSldViewPr>
      <p:cViewPr varScale="1">
        <p:scale>
          <a:sx n="117" d="100"/>
          <a:sy n="117" d="100"/>
        </p:scale>
        <p:origin x="13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07.06.23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07.06.23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861B15-894E-354E-A80A-187BA2607D12}" type="datetime1">
              <a:rPr lang="de-DE"/>
              <a:pPr/>
              <a:t>07.06.23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AE2E-0842-8A46-BA44-11E68AE192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2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39D2F-8F91-3F4B-AFB0-C687946EC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/>
          </a:p>
          <a:p>
            <a:pPr eaLnBrk="1" hangingPunct="1">
              <a:defRPr/>
            </a:pPr>
            <a:r>
              <a:rPr lang="de-DE" sz="2400"/>
              <a:t>Magnus </a:t>
            </a:r>
            <a:r>
              <a:rPr lang="de-DE" sz="2400" dirty="0"/>
              <a:t>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834C-8B13-4C48-B2F6-0491C9C9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Dictionary selbst gebaut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A1CB-077A-FD45-B89B-7046E96A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B1BB549-D771-484C-B95E-E9E5D1F93E2C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56536" y="2958530"/>
            <a:ext cx="19764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4BAA7280-3466-A246-8E82-99F3455F4BD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936425" y="1812665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B026E81A-F46C-394E-9035-76BFBA0BA98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28866" y="319573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8B925-C42E-2642-9B77-D2B21014D467}"/>
              </a:ext>
            </a:extLst>
          </p:cNvPr>
          <p:cNvSpPr txBox="1"/>
          <p:nvPr/>
        </p:nvSpPr>
        <p:spPr>
          <a:xfrm flipH="1">
            <a:off x="2276851" y="37585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D15FF"/>
                </a:solidFill>
              </a:rPr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EE70-4B15-8949-95E9-82CCDB3988B9}"/>
              </a:ext>
            </a:extLst>
          </p:cNvPr>
          <p:cNvSpPr txBox="1"/>
          <p:nvPr/>
        </p:nvSpPr>
        <p:spPr>
          <a:xfrm flipH="1">
            <a:off x="3109286" y="3615004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solidFill>
                  <a:schemeClr val="accent1">
                    <a:lumMod val="50000"/>
                  </a:schemeClr>
                </a:solidFill>
              </a:rPr>
              <a:t>hash_function</a:t>
            </a:r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C08378EF-7CD4-0042-A245-9985F106D6B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76525" y="1975318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04F63-18B0-CC44-B27C-AB58D7C8B820}"/>
              </a:ext>
            </a:extLst>
          </p:cNvPr>
          <p:cNvSpPr txBox="1"/>
          <p:nvPr/>
        </p:nvSpPr>
        <p:spPr>
          <a:xfrm>
            <a:off x="609166" y="203071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dict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5E409C-8787-9B46-A536-D0016B24464F}"/>
              </a:ext>
            </a:extLst>
          </p:cNvPr>
          <p:cNvSpPr txBox="1"/>
          <p:nvPr/>
        </p:nvSpPr>
        <p:spPr>
          <a:xfrm flipH="1">
            <a:off x="2276851" y="2412132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DE" dirty="0"/>
              <a:t>nternal_repr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C2C99340-5439-6D4F-8B9D-57A354DD7DF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90058" y="1663732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053F41-4F60-EA4C-9673-FD310EC8C8D5}"/>
              </a:ext>
            </a:extLst>
          </p:cNvPr>
          <p:cNvSpPr txBox="1"/>
          <p:nvPr/>
        </p:nvSpPr>
        <p:spPr>
          <a:xfrm flipH="1">
            <a:off x="2276851" y="191683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757B3B-F2FE-FA4A-B5AE-A6FA9F555AB9}"/>
              </a:ext>
            </a:extLst>
          </p:cNvPr>
          <p:cNvSpPr txBox="1"/>
          <p:nvPr/>
        </p:nvSpPr>
        <p:spPr>
          <a:xfrm flipH="1">
            <a:off x="3254751" y="2007999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Dictionary</a:t>
            </a:r>
            <a:endParaRPr lang="en-DE" i="1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557036-5B4D-1F4A-A6FF-3773FF6F7D6D}"/>
              </a:ext>
            </a:extLst>
          </p:cNvPr>
          <p:cNvGrpSpPr/>
          <p:nvPr/>
        </p:nvGrpSpPr>
        <p:grpSpPr>
          <a:xfrm>
            <a:off x="3923991" y="2636549"/>
            <a:ext cx="4030165" cy="380613"/>
            <a:chOff x="3926385" y="2801801"/>
            <a:chExt cx="4030165" cy="380613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00AE1056-AD68-5B45-8CE8-A8BC6FBC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385" y="2801801"/>
              <a:ext cx="4030165" cy="3806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9C6987CE-1865-404C-A19B-2DD7201BA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239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491086E2-A609-5442-AC18-5791AF47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101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90305A0D-CE21-ED48-8F15-27C54123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826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3C12421D-E119-2245-8F2F-6D9737A3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964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E12F4CC4-900D-C34B-9C80-3518D01D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972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4" name="Rectangle 17">
              <a:extLst>
                <a:ext uri="{FF2B5EF4-FFF2-40B4-BE49-F238E27FC236}">
                  <a16:creationId xmlns:a16="http://schemas.microsoft.com/office/drawing/2014/main" id="{F4336B05-ED0F-A047-B9A5-403A6BE2B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3688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D8FB8AB-A492-1E45-90FB-7E77191B98DF}"/>
              </a:ext>
            </a:extLst>
          </p:cNvPr>
          <p:cNvSpPr txBox="1"/>
          <p:nvPr/>
        </p:nvSpPr>
        <p:spPr>
          <a:xfrm>
            <a:off x="609576" y="4221088"/>
            <a:ext cx="84269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initialize_dictionary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init_values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, length, </a:t>
            </a:r>
            <a:r>
              <a:rPr lang="en-GB" sz="1200" dirty="0" err="1">
                <a:latin typeface="Courier New" panose="02070309020205020404" pitchFamily="49" charset="0"/>
              </a:rPr>
              <a:t>map_to_int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p =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larger_prime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(length)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h = (x)-&gt;(</a:t>
            </a:r>
            <a:r>
              <a:rPr lang="en-GB" sz="1200" dirty="0" err="1">
                <a:latin typeface="Courier New" panose="02070309020205020404" pitchFamily="49" charset="0"/>
              </a:rPr>
              <a:t>map_to_int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(x) % p) % length + 1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d = </a:t>
            </a:r>
            <a:r>
              <a:rPr lang="en-GB" sz="1200" dirty="0">
                <a:solidFill>
                  <a:srgbClr val="795E26"/>
                </a:solidFill>
                <a:latin typeface="Courier New" panose="02070309020205020404" pitchFamily="49" charset="0"/>
              </a:rPr>
              <a:t>Dictionary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 Array{Any}(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nothing,length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), h )</a:t>
            </a: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for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(k, e) in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init_values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795E26"/>
                </a:solidFill>
                <a:latin typeface="Courier New" panose="02070309020205020404" pitchFamily="49" charset="0"/>
              </a:rPr>
              <a:t>        insert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(k, e, d)</a:t>
            </a: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d</a:t>
            </a:r>
          </a:p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47006C-DD85-E145-9244-0B81220F2053}"/>
              </a:ext>
            </a:extLst>
          </p:cNvPr>
          <p:cNvSpPr/>
          <p:nvPr/>
        </p:nvSpPr>
        <p:spPr>
          <a:xfrm>
            <a:off x="642432" y="1106577"/>
            <a:ext cx="4184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Dictionary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internal_repr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:: </a:t>
            </a:r>
            <a:r>
              <a:rPr lang="en-GB" sz="1200" dirty="0">
                <a:solidFill>
                  <a:srgbClr val="267F99"/>
                </a:solidFill>
                <a:latin typeface="Courier New" panose="02070309020205020404" pitchFamily="49" charset="0"/>
              </a:rPr>
              <a:t>Array{Any}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h :: Function</a:t>
            </a:r>
          </a:p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08CD13-A3D5-8A48-9EFF-2E17220467D1}"/>
              </a:ext>
            </a:extLst>
          </p:cNvPr>
          <p:cNvSpPr/>
          <p:nvPr/>
        </p:nvSpPr>
        <p:spPr>
          <a:xfrm>
            <a:off x="609166" y="6021288"/>
            <a:ext cx="7692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d = </a:t>
            </a:r>
            <a:r>
              <a:rPr lang="en-GB" sz="12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initialize_dictionary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GB" sz="1200">
                <a:solidFill>
                  <a:srgbClr val="000000"/>
                </a:solidFill>
                <a:latin typeface="Courier New" panose="02070309020205020404" pitchFamily="49" charset="0"/>
              </a:rPr>
              <a:t>[...], 100, my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_map_to_int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442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11AD-226C-544B-AE26-CBEDBBFE24AD}" type="slidenum">
              <a:rPr lang="de-DE"/>
              <a:pPr/>
              <a:t>11</a:t>
            </a:fld>
            <a:endParaRPr lang="de-DE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(perfekte Streuung, </a:t>
            </a:r>
            <a:r>
              <a:rPr lang="de-DE" dirty="0">
                <a:solidFill>
                  <a:srgbClr val="FF0000"/>
                </a:solidFill>
              </a:rPr>
              <a:t>keine Kollisionen</a:t>
            </a:r>
            <a:r>
              <a:rPr lang="de-DE" dirty="0"/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700" dirty="0">
                <a:solidFill>
                  <a:srgbClr val="795E26"/>
                </a:solidFill>
                <a:latin typeface="Courier New" panose="02070309020205020404" pitchFamily="49" charset="0"/>
              </a:rPr>
              <a:t>insert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(k, e, d)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T[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7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(k)] = (k, e)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de-DE" sz="1700" b="1" dirty="0"/>
          </a:p>
          <a:p>
            <a:pPr marL="0" indent="0">
              <a:buNone/>
            </a:pP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700" dirty="0">
                <a:solidFill>
                  <a:srgbClr val="795E26"/>
                </a:solidFill>
                <a:latin typeface="Courier New" panose="02070309020205020404" pitchFamily="49" charset="0"/>
              </a:rPr>
              <a:t>delete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(k, d)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T[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7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(k)] = </a:t>
            </a: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nothing</a:t>
            </a:r>
            <a:endParaRPr lang="en-GB" sz="17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700" dirty="0">
                <a:solidFill>
                  <a:srgbClr val="795E26"/>
                </a:solidFill>
                <a:latin typeface="Courier New" panose="02070309020205020404" pitchFamily="49" charset="0"/>
              </a:rPr>
              <a:t>lookup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(k, d)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t = T[</a:t>
            </a:r>
            <a:r>
              <a:rPr lang="en-GB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7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(k)]</a:t>
            </a:r>
            <a:b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700" dirty="0">
                <a:solidFill>
                  <a:srgbClr val="AF00DB"/>
                </a:solidFill>
                <a:latin typeface="Courier New" panose="02070309020205020404" pitchFamily="49" charset="0"/>
              </a:rPr>
              <a:t>return if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7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isnothing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(t)  </a:t>
            </a: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nothing </a:t>
            </a:r>
            <a:r>
              <a:rPr lang="en-GB" sz="1700" dirty="0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t[</a:t>
            </a:r>
            <a:r>
              <a:rPr lang="en-GB" sz="1700" dirty="0">
                <a:solidFill>
                  <a:srgbClr val="098658"/>
                </a:solidFill>
                <a:latin typeface="Courier New" panose="02070309020205020404" pitchFamily="49" charset="0"/>
              </a:rPr>
              <a:t>2</a:t>
            </a:r>
            <a:r>
              <a:rPr lang="en-GB" sz="17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GB" sz="17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GB" sz="1700" dirty="0">
                <a:solidFill>
                  <a:srgbClr val="AF00DB"/>
                </a:solidFill>
                <a:latin typeface="Courier New" panose="02070309020205020404" pitchFamily="49" charset="0"/>
              </a:rPr>
            </a:br>
            <a:r>
              <a:rPr lang="en-GB" sz="17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de-DE" sz="1700" b="1" dirty="0"/>
          </a:p>
        </p:txBody>
      </p:sp>
      <p:grpSp>
        <p:nvGrpSpPr>
          <p:cNvPr id="2" name="Gruppierung 1"/>
          <p:cNvGrpSpPr/>
          <p:nvPr/>
        </p:nvGrpSpPr>
        <p:grpSpPr>
          <a:xfrm>
            <a:off x="2987824" y="5195645"/>
            <a:ext cx="5328592" cy="503238"/>
            <a:chOff x="3419872" y="2060848"/>
            <a:chExt cx="5543550" cy="504825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(14,e</a:t>
              </a:r>
              <a:r>
                <a:rPr lang="de-DE" sz="1200" baseline="-25000" dirty="0"/>
                <a:t>5</a:t>
              </a:r>
              <a:r>
                <a:rPr lang="de-DE" sz="1200" dirty="0"/>
                <a:t> )</a:t>
              </a:r>
              <a:endParaRPr lang="de-DE" sz="1200" baseline="-25000" dirty="0"/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(5,e</a:t>
              </a:r>
              <a:r>
                <a:rPr lang="de-DE" sz="1200" baseline="-25000" dirty="0"/>
                <a:t>3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(1,e</a:t>
              </a:r>
              <a:r>
                <a:rPr lang="de-DE" sz="1200" baseline="-25000" dirty="0"/>
                <a:t>1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(3,e</a:t>
              </a:r>
              <a:r>
                <a:rPr lang="de-DE" sz="1200" baseline="-25000" dirty="0"/>
                <a:t>2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(19,e</a:t>
              </a:r>
              <a:r>
                <a:rPr lang="de-DE" sz="1200" baseline="-25000" dirty="0"/>
                <a:t>6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(10,e</a:t>
              </a:r>
              <a:r>
                <a:rPr lang="de-DE" sz="1200" baseline="-25000" dirty="0"/>
                <a:t>4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117605" y="5009211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1259632" y="5267653"/>
            <a:ext cx="1728192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69058" y="5009211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s</a:t>
            </a:r>
            <a:endParaRPr lang="de-DE" dirty="0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678764" y="5225235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472105" y="5267653"/>
            <a:ext cx="1164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internal_repr</a:t>
            </a:r>
            <a:endParaRPr lang="de-DE" sz="1400" dirty="0"/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B0AE5D26-7720-D744-B772-24873E453CE7}"/>
              </a:ext>
            </a:extLst>
          </p:cNvPr>
          <p:cNvSpPr/>
          <p:nvPr/>
        </p:nvSpPr>
        <p:spPr>
          <a:xfrm>
            <a:off x="5006291" y="1412776"/>
            <a:ext cx="2260630" cy="1324199"/>
          </a:xfrm>
          <a:prstGeom prst="cloudCallout">
            <a:avLst>
              <a:gd name="adj1" fmla="val -70581"/>
              <a:gd name="adj2" fmla="val -245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Perfekte Streuung?</a:t>
            </a:r>
          </a:p>
        </p:txBody>
      </p:sp>
      <p:sp>
        <p:nvSpPr>
          <p:cNvPr id="20" name="Cloud Callout 19">
            <a:extLst>
              <a:ext uri="{FF2B5EF4-FFF2-40B4-BE49-F238E27FC236}">
                <a16:creationId xmlns:a16="http://schemas.microsoft.com/office/drawing/2014/main" id="{7F901AC1-2C7A-5443-9178-2501C381FB91}"/>
              </a:ext>
            </a:extLst>
          </p:cNvPr>
          <p:cNvSpPr/>
          <p:nvPr/>
        </p:nvSpPr>
        <p:spPr>
          <a:xfrm>
            <a:off x="6123891" y="2348880"/>
            <a:ext cx="2260630" cy="936104"/>
          </a:xfrm>
          <a:prstGeom prst="cloudCallout">
            <a:avLst>
              <a:gd name="adj1" fmla="val -119457"/>
              <a:gd name="adj2" fmla="val -882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Zu schön, um wahr zu sein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6A93E7DC-DA2F-2343-8418-04D520CC5ED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69573" y="5372734"/>
            <a:ext cx="0" cy="1159418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5CDC85-FB00-B24E-B042-6C8FA992F189}"/>
              </a:ext>
            </a:extLst>
          </p:cNvPr>
          <p:cNvSpPr txBox="1"/>
          <p:nvPr/>
        </p:nvSpPr>
        <p:spPr>
          <a:xfrm flipH="1">
            <a:off x="1617558" y="59355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0107B9-13FA-7B47-B85B-9172E4510F49}"/>
              </a:ext>
            </a:extLst>
          </p:cNvPr>
          <p:cNvSpPr txBox="1"/>
          <p:nvPr/>
        </p:nvSpPr>
        <p:spPr>
          <a:xfrm flipH="1">
            <a:off x="2449993" y="5792007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14339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422C-8FE7-3B4B-8D8D-58A0DEB30D7A}" type="slidenum">
              <a:rPr lang="de-DE"/>
              <a:pPr/>
              <a:t>12</a:t>
            </a:fld>
            <a:endParaRPr lang="de-DE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zur Assoziation und zum Suchen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07288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Analyse bei perfekter Streuung</a:t>
            </a:r>
          </a:p>
          <a:p>
            <a:r>
              <a:rPr lang="de-DE" dirty="0" err="1">
                <a:solidFill>
                  <a:srgbClr val="000000"/>
                </a:solidFill>
              </a:rPr>
              <a:t>insert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map_to_int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h)) = O(1)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                              </a:t>
            </a:r>
            <a:r>
              <a:rPr lang="de-DE" dirty="0"/>
              <a:t>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map_to_int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hinreichend einfach</a:t>
            </a:r>
            <a:endParaRPr lang="de-DE" dirty="0">
              <a:solidFill>
                <a:srgbClr val="3C8C93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delete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map_to_int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r>
              <a:rPr lang="de-DE" dirty="0" err="1">
                <a:solidFill>
                  <a:srgbClr val="000000"/>
                </a:solidFill>
              </a:rPr>
              <a:t>lookup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map_to_int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 perfekte Streuung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Sogar ein Problem: gute Streuung</a:t>
            </a:r>
            <a:endParaRPr lang="de-DE" dirty="0"/>
          </a:p>
          <a:p>
            <a:pPr>
              <a:buFontTx/>
              <a:buNone/>
            </a:pPr>
            <a:r>
              <a:rPr lang="de-DE" dirty="0"/>
              <a:t>Fälle:</a:t>
            </a:r>
          </a:p>
          <a:p>
            <a:r>
              <a:rPr lang="de-DE" dirty="0">
                <a:solidFill>
                  <a:schemeClr val="accent2"/>
                </a:solidFill>
              </a:rPr>
              <a:t>Statisches Wörterbuch</a:t>
            </a:r>
            <a:r>
              <a:rPr lang="de-DE" dirty="0"/>
              <a:t>: nur </a:t>
            </a:r>
            <a:r>
              <a:rPr lang="de-DE" dirty="0" err="1"/>
              <a:t>lookup</a:t>
            </a:r>
            <a:endParaRPr lang="de-DE" dirty="0"/>
          </a:p>
          <a:p>
            <a:r>
              <a:rPr lang="de-DE" dirty="0">
                <a:solidFill>
                  <a:schemeClr val="accent2"/>
                </a:solidFill>
              </a:rPr>
              <a:t>Dynamisches Wörterbuch</a:t>
            </a:r>
            <a:r>
              <a:rPr lang="de-DE" dirty="0"/>
              <a:t>: </a:t>
            </a:r>
            <a:r>
              <a:rPr lang="de-DE" dirty="0" err="1"/>
              <a:t>insert</a:t>
            </a:r>
            <a:r>
              <a:rPr lang="de-DE" dirty="0"/>
              <a:t>, </a:t>
            </a:r>
            <a:r>
              <a:rPr lang="de-DE" dirty="0" err="1"/>
              <a:t>delete</a:t>
            </a:r>
            <a:r>
              <a:rPr lang="de-DE" dirty="0"/>
              <a:t> und </a:t>
            </a:r>
            <a:r>
              <a:rPr lang="de-DE" dirty="0" err="1"/>
              <a:t>lookup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28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1C7E-C27A-DF42-8B7E-4F589C024365}" type="slidenum">
              <a:rPr lang="de-DE"/>
              <a:pPr/>
              <a:t>13</a:t>
            </a:fld>
            <a:endParaRPr lang="de-DE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  <a:r>
              <a:rPr lang="de-DE" baseline="30000" dirty="0"/>
              <a:t>1</a:t>
            </a:r>
            <a:r>
              <a:rPr lang="de-DE" dirty="0"/>
              <a:t> (Kollisionslisten)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76371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77177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779838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79596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80402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787900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765300" y="2997548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787900" y="47247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2766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7879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795963" y="357381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7879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2766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979613" y="1773585"/>
            <a:ext cx="3024187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987675" y="1773585"/>
            <a:ext cx="309721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3563938" y="1773585"/>
            <a:ext cx="431800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3635375" y="1773585"/>
            <a:ext cx="1368425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5076825" y="1773585"/>
            <a:ext cx="100806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5148263" y="1773585"/>
            <a:ext cx="187166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176371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26853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3276600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428466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5292725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630078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34925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50038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6011863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2555875" y="5302250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unsortierte verkettete Listen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276600" y="2997548"/>
            <a:ext cx="247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Feld von Zeigern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483768" y="6309320"/>
            <a:ext cx="391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aseline="30000" dirty="0"/>
              <a:t>1</a:t>
            </a:r>
            <a:r>
              <a:rPr lang="de-DE" sz="1600" dirty="0"/>
              <a:t> Auch geschlossene Adressierung genannt. </a:t>
            </a:r>
          </a:p>
        </p:txBody>
      </p:sp>
      <p:sp>
        <p:nvSpPr>
          <p:cNvPr id="3" name="Abgerundete rechteckige Legende 2"/>
          <p:cNvSpPr/>
          <p:nvPr/>
        </p:nvSpPr>
        <p:spPr>
          <a:xfrm>
            <a:off x="6804247" y="4509120"/>
            <a:ext cx="2160365" cy="1800200"/>
          </a:xfrm>
          <a:prstGeom prst="wedgeRoundRectCallout">
            <a:avLst>
              <a:gd name="adj1" fmla="val -46564"/>
              <a:gd name="adj2" fmla="val -6850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Vereinfachte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Präsentation der Tupel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(nur Schlüssel dargestellt)</a:t>
            </a:r>
          </a:p>
        </p:txBody>
      </p:sp>
    </p:spTree>
    <p:extLst>
      <p:ext uri="{BB962C8B-B14F-4D97-AF65-F5344CB8AC3E}">
        <p14:creationId xmlns:p14="http://schemas.microsoft.com/office/powerpoint/2010/main" val="250919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834C-8B13-4C48-B2F6-0491C9C9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Dictionary selbst gebaut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A1CB-077A-FD45-B89B-7046E96A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B1BB549-D771-484C-B95E-E9E5D1F93E2C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56536" y="2958530"/>
            <a:ext cx="19764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4BAA7280-3466-A246-8E82-99F3455F4BD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936425" y="1812665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B026E81A-F46C-394E-9035-76BFBA0BA98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28866" y="319573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8B925-C42E-2642-9B77-D2B21014D467}"/>
              </a:ext>
            </a:extLst>
          </p:cNvPr>
          <p:cNvSpPr txBox="1"/>
          <p:nvPr/>
        </p:nvSpPr>
        <p:spPr>
          <a:xfrm flipH="1">
            <a:off x="2276851" y="37585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D15FF"/>
                </a:solidFill>
              </a:rPr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EE70-4B15-8949-95E9-82CCDB3988B9}"/>
              </a:ext>
            </a:extLst>
          </p:cNvPr>
          <p:cNvSpPr txBox="1"/>
          <p:nvPr/>
        </p:nvSpPr>
        <p:spPr>
          <a:xfrm flipH="1">
            <a:off x="3109286" y="3615004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solidFill>
                  <a:schemeClr val="accent1">
                    <a:lumMod val="50000"/>
                  </a:schemeClr>
                </a:solidFill>
              </a:rPr>
              <a:t>hash_function</a:t>
            </a:r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C08378EF-7CD4-0042-A245-9985F106D6B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76525" y="1975318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04F63-18B0-CC44-B27C-AB58D7C8B820}"/>
              </a:ext>
            </a:extLst>
          </p:cNvPr>
          <p:cNvSpPr txBox="1"/>
          <p:nvPr/>
        </p:nvSpPr>
        <p:spPr>
          <a:xfrm>
            <a:off x="609166" y="203071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dict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5E409C-8787-9B46-A536-D0016B24464F}"/>
              </a:ext>
            </a:extLst>
          </p:cNvPr>
          <p:cNvSpPr txBox="1"/>
          <p:nvPr/>
        </p:nvSpPr>
        <p:spPr>
          <a:xfrm flipH="1">
            <a:off x="2276851" y="2412132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DE" dirty="0"/>
              <a:t>nternal_repr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C2C99340-5439-6D4F-8B9D-57A354DD7DF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90058" y="1663732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053F41-4F60-EA4C-9673-FD310EC8C8D5}"/>
              </a:ext>
            </a:extLst>
          </p:cNvPr>
          <p:cNvSpPr txBox="1"/>
          <p:nvPr/>
        </p:nvSpPr>
        <p:spPr>
          <a:xfrm flipH="1">
            <a:off x="2276851" y="191683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757B3B-F2FE-FA4A-B5AE-A6FA9F555AB9}"/>
              </a:ext>
            </a:extLst>
          </p:cNvPr>
          <p:cNvSpPr txBox="1"/>
          <p:nvPr/>
        </p:nvSpPr>
        <p:spPr>
          <a:xfrm flipH="1">
            <a:off x="3254751" y="2007999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Dictionary</a:t>
            </a:r>
            <a:endParaRPr lang="en-DE" i="1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557036-5B4D-1F4A-A6FF-3773FF6F7D6D}"/>
              </a:ext>
            </a:extLst>
          </p:cNvPr>
          <p:cNvGrpSpPr/>
          <p:nvPr/>
        </p:nvGrpSpPr>
        <p:grpSpPr>
          <a:xfrm>
            <a:off x="3923991" y="2636549"/>
            <a:ext cx="4030165" cy="380613"/>
            <a:chOff x="3926385" y="2801801"/>
            <a:chExt cx="4030165" cy="380613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00AE1056-AD68-5B45-8CE8-A8BC6FBC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385" y="2801801"/>
              <a:ext cx="4030165" cy="3806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9C6987CE-1865-404C-A19B-2DD7201BA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239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491086E2-A609-5442-AC18-5791AF47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101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90305A0D-CE21-ED48-8F15-27C54123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826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3C12421D-E119-2245-8F2F-6D9737A3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964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E12F4CC4-900D-C34B-9C80-3518D01D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972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4" name="Rectangle 17">
              <a:extLst>
                <a:ext uri="{FF2B5EF4-FFF2-40B4-BE49-F238E27FC236}">
                  <a16:creationId xmlns:a16="http://schemas.microsoft.com/office/drawing/2014/main" id="{F4336B05-ED0F-A047-B9A5-403A6BE2B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3688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D8FB8AB-A492-1E45-90FB-7E77191B98DF}"/>
              </a:ext>
            </a:extLst>
          </p:cNvPr>
          <p:cNvSpPr txBox="1"/>
          <p:nvPr/>
        </p:nvSpPr>
        <p:spPr>
          <a:xfrm>
            <a:off x="609576" y="4221088"/>
            <a:ext cx="8426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initialize_dictionary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init_values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, length, </a:t>
            </a:r>
            <a:r>
              <a:rPr lang="en-GB" sz="1200" dirty="0" err="1">
                <a:latin typeface="Courier New" panose="02070309020205020404" pitchFamily="49" charset="0"/>
              </a:rPr>
              <a:t>map_to_int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p =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larger_prime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(length)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h = (x)-&gt;(</a:t>
            </a:r>
            <a:r>
              <a:rPr lang="en-GB" sz="1200" dirty="0" err="1">
                <a:latin typeface="Courier New" panose="02070309020205020404" pitchFamily="49" charset="0"/>
              </a:rPr>
              <a:t>map_to_int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(x) % p) % length + 1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d = </a:t>
            </a:r>
            <a:r>
              <a:rPr lang="en-GB" sz="1200" dirty="0">
                <a:solidFill>
                  <a:srgbClr val="795E26"/>
                </a:solidFill>
                <a:latin typeface="Courier New" panose="02070309020205020404" pitchFamily="49" charset="0"/>
              </a:rPr>
              <a:t>Dictionary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 Array{Any}(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nothing,length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), h 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200" dirty="0">
                <a:solidFill>
                  <a:srgbClr val="B932E0"/>
                </a:solidFill>
                <a:latin typeface="Courier New" panose="02070309020205020404" pitchFamily="49" charset="0"/>
              </a:rPr>
              <a:t>for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= 1:length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]=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make_list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200" dirty="0">
                <a:solidFill>
                  <a:srgbClr val="B932E0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for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(k, e) in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init_values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795E26"/>
                </a:solidFill>
                <a:latin typeface="Courier New" panose="02070309020205020404" pitchFamily="49" charset="0"/>
              </a:rPr>
              <a:t>        insert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(k, e, d)</a:t>
            </a: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d</a:t>
            </a:r>
          </a:p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47006C-DD85-E145-9244-0B81220F2053}"/>
              </a:ext>
            </a:extLst>
          </p:cNvPr>
          <p:cNvSpPr/>
          <p:nvPr/>
        </p:nvSpPr>
        <p:spPr>
          <a:xfrm>
            <a:off x="642432" y="1106577"/>
            <a:ext cx="4184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Dictionary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internal_repr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:: </a:t>
            </a:r>
            <a:r>
              <a:rPr lang="en-GB" sz="1200" dirty="0">
                <a:solidFill>
                  <a:srgbClr val="267F99"/>
                </a:solidFill>
                <a:latin typeface="Courier New" panose="02070309020205020404" pitchFamily="49" charset="0"/>
              </a:rPr>
              <a:t>Array{Any}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 h :: Function</a:t>
            </a:r>
          </a:p>
          <a:p>
            <a:r>
              <a:rPr lang="en-GB" sz="12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9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7761150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6948264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018-BD2A-EE45-B1F9-EFDFDB2A3B45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429"/>
            <a:ext cx="8229600" cy="5328915"/>
          </a:xfrm>
        </p:spPr>
        <p:txBody>
          <a:bodyPr/>
          <a:lstStyle/>
          <a:p>
            <a:pPr marL="0" indent="0">
              <a:buNone/>
            </a:pPr>
            <a:endParaRPr lang="en-GB" sz="16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sz="16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insert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(k, e, d)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  insert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((k, e), T[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(k)]) 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in list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de-DE" sz="1200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delete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(k, d)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delete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((k,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lookup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(k, d)), T[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(k)]) 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from list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de-DE" sz="1200" dirty="0"/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lookup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(k, d)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T =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d.internal_repr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(k_, e) in T[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d.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(k)]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k == k_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nothing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5730921" y="1988840"/>
            <a:ext cx="3089551" cy="281351"/>
            <a:chOff x="3419872" y="2060848"/>
            <a:chExt cx="5543550" cy="504825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283968" y="1340768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427984" y="2060848"/>
            <a:ext cx="1302937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557095" y="134076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d</a:t>
            </a:r>
            <a:endParaRPr lang="de-DE" dirty="0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845127" y="1556792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14529" y="1717067"/>
            <a:ext cx="1164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internal_repr</a:t>
            </a:r>
            <a:endParaRPr lang="de-DE" sz="1400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7157439" y="3427390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62938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1574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733475" y="2769711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71574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62938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6417210" y="2130778"/>
            <a:ext cx="20432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7280810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856846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6026635" y="2453716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64383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73019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7877987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9" name="Abgerundete rechteckige Legende 2">
            <a:extLst>
              <a:ext uri="{FF2B5EF4-FFF2-40B4-BE49-F238E27FC236}">
                <a16:creationId xmlns:a16="http://schemas.microsoft.com/office/drawing/2014/main" id="{996A69F8-B349-04D7-75C0-A2A2CFDF1026}"/>
              </a:ext>
            </a:extLst>
          </p:cNvPr>
          <p:cNvSpPr/>
          <p:nvPr/>
        </p:nvSpPr>
        <p:spPr>
          <a:xfrm>
            <a:off x="6392763" y="4094143"/>
            <a:ext cx="2160365" cy="1800200"/>
          </a:xfrm>
          <a:prstGeom prst="wedgeRoundRectCallout">
            <a:avLst>
              <a:gd name="adj1" fmla="val -50456"/>
              <a:gd name="adj2" fmla="val -848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Vereinfachte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Präsentation der Tupel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(nur Schlüssel dargestellt)</a:t>
            </a:r>
          </a:p>
        </p:txBody>
      </p:sp>
    </p:spTree>
    <p:extLst>
      <p:ext uri="{BB962C8B-B14F-4D97-AF65-F5344CB8AC3E}">
        <p14:creationId xmlns:p14="http://schemas.microsoft.com/office/powerpoint/2010/main" val="24312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FC9F51-1200-D240-B426-EBE09AB43674}"/>
              </a:ext>
            </a:extLst>
          </p:cNvPr>
          <p:cNvSpPr/>
          <p:nvPr/>
        </p:nvSpPr>
        <p:spPr>
          <a:xfrm>
            <a:off x="395536" y="4149080"/>
            <a:ext cx="4248472" cy="1335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Komplexität bei Verkettung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/>
              <a:t> die durchschnittliche Länge der Listen, dann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(1+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a)</a:t>
            </a:r>
            <a:r>
              <a:rPr lang="de-DE" dirty="0"/>
              <a:t> für </a:t>
            </a:r>
          </a:p>
          <a:p>
            <a:pPr lvl="2"/>
            <a:r>
              <a:rPr lang="de-DE" dirty="0"/>
              <a:t>erfolglose Suche und </a:t>
            </a:r>
          </a:p>
          <a:p>
            <a:pPr lvl="2"/>
            <a:r>
              <a:rPr lang="de-DE" dirty="0"/>
              <a:t>Einfügen (erfordert Überprüfung, ob Element schon eingefügt ist)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1+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a) </a:t>
            </a:r>
            <a:r>
              <a:rPr lang="de-DE" dirty="0"/>
              <a:t>für erfolgreiche Suche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Kollisionslisten im Folgenden </a:t>
            </a:r>
            <a:br>
              <a:rPr lang="de-DE" dirty="0"/>
            </a:br>
            <a:r>
              <a:rPr lang="de-DE" dirty="0"/>
              <a:t>nur durch das erste Element </a:t>
            </a:r>
            <a:br>
              <a:rPr lang="de-DE" dirty="0"/>
            </a:br>
            <a:r>
              <a:rPr lang="de-DE" dirty="0"/>
              <a:t>direkt im Feld dargestellt</a:t>
            </a:r>
          </a:p>
        </p:txBody>
      </p:sp>
      <p:grpSp>
        <p:nvGrpSpPr>
          <p:cNvPr id="42" name="Gruppierung 41"/>
          <p:cNvGrpSpPr/>
          <p:nvPr/>
        </p:nvGrpSpPr>
        <p:grpSpPr>
          <a:xfrm>
            <a:off x="5580112" y="5733256"/>
            <a:ext cx="2952327" cy="232962"/>
            <a:chOff x="4211241" y="4181504"/>
            <a:chExt cx="5545137" cy="54440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212828" y="422108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050" dirty="0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21124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71606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724128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dirty="0"/>
                <a:t>10</a:t>
              </a: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673219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7740253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874831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812360" y="4188947"/>
              <a:ext cx="403864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838284" y="4181504"/>
              <a:ext cx="411055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3</a:t>
              </a:r>
            </a:p>
          </p:txBody>
        </p:sp>
      </p:grp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6935688" y="5229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9710144" y="5484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64" name="Gruppierung 63"/>
          <p:cNvGrpSpPr/>
          <p:nvPr/>
        </p:nvGrpSpPr>
        <p:grpSpPr>
          <a:xfrm>
            <a:off x="5508104" y="3212976"/>
            <a:ext cx="3089551" cy="281351"/>
            <a:chOff x="3419872" y="2060848"/>
            <a:chExt cx="5543550" cy="504825"/>
          </a:xfrm>
        </p:grpSpPr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6934622" y="4651526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60710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9346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7510658" y="3993847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69346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0710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>
            <a:off x="61943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>
            <a:off x="70579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>
            <a:off x="7634029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69351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7511154" y="3570938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60715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62155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>
            <a:off x="70791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6" name="Line 31"/>
          <p:cNvSpPr>
            <a:spLocks noChangeShapeType="1"/>
          </p:cNvSpPr>
          <p:nvPr/>
        </p:nvSpPr>
        <p:spPr bwMode="auto">
          <a:xfrm>
            <a:off x="7655170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45560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541-D3DF-D544-9E37-9196D8EBD98A}" type="slidenum">
              <a:rPr lang="de-DE"/>
              <a:pPr/>
              <a:t>17</a:t>
            </a:fld>
            <a:endParaRPr lang="de-DE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Hashtabelle kann zu groß oder zu </a:t>
            </a:r>
            <a:r>
              <a:rPr lang="de-DE"/>
              <a:t>klein sein</a:t>
            </a:r>
          </a:p>
          <a:p>
            <a:pPr>
              <a:buFontTx/>
              <a:buNone/>
            </a:pPr>
            <a:endParaRPr lang="de-DE" sz="18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Reallokation</a:t>
            </a:r>
          </a:p>
          <a:p>
            <a:r>
              <a:rPr lang="de-DE" dirty="0"/>
              <a:t>Wähle neue geeignete Tabellengröße</a:t>
            </a:r>
          </a:p>
          <a:p>
            <a:r>
              <a:rPr lang="de-DE" dirty="0"/>
              <a:t>Wähle neue Hashfunktion</a:t>
            </a:r>
          </a:p>
          <a:p>
            <a:r>
              <a:rPr lang="de-DE" dirty="0"/>
              <a:t>Übertrage Elemente auf die neue Tabelle</a:t>
            </a:r>
          </a:p>
          <a:p>
            <a:pPr lvl="1"/>
            <a:r>
              <a:rPr lang="de-DE" dirty="0"/>
              <a:t>Jeweils mit Anwendung der (neuen) Hashfunktion</a:t>
            </a:r>
          </a:p>
          <a:p>
            <a:pPr lvl="1"/>
            <a:r>
              <a:rPr lang="de-DE" dirty="0"/>
              <a:t>In den folgenden Darstellung ist dieses nicht gezeigt!</a:t>
            </a:r>
          </a:p>
        </p:txBody>
      </p:sp>
    </p:spTree>
    <p:extLst>
      <p:ext uri="{BB962C8B-B14F-4D97-AF65-F5344CB8AC3E}">
        <p14:creationId xmlns:p14="http://schemas.microsoft.com/office/powerpoint/2010/main" val="11469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01A2-6F5A-C143-8121-95C780D81BB2}" type="slidenum">
              <a:rPr lang="de-DE"/>
              <a:pPr/>
              <a:t>18</a:t>
            </a:fld>
            <a:endParaRPr lang="de-DE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11973"/>
          </a:xfrm>
        </p:spPr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die Größe des Feldes, </a:t>
            </a:r>
            <a:br>
              <a:rPr lang="de-DE" dirty="0"/>
            </a:b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die Anzahl der Elemente</a:t>
            </a:r>
          </a:p>
          <a:p>
            <a:r>
              <a:rPr lang="de-DE" dirty="0"/>
              <a:t>Tabellenverdopplung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&gt;m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r>
              <a:rPr lang="de-DE" dirty="0"/>
              <a:t>Tabellenhalbierung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dirty="0">
                <a:solidFill>
                  <a:schemeClr val="hlink"/>
                </a:solidFill>
              </a:rPr>
              <a:t>m/4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endParaRPr lang="de-DE" sz="1600" dirty="0"/>
          </a:p>
          <a:p>
            <a:r>
              <a:rPr lang="de-DE" dirty="0"/>
              <a:t>Von </a:t>
            </a:r>
          </a:p>
          <a:p>
            <a:pPr lvl="1"/>
            <a:r>
              <a:rPr lang="de-DE" dirty="0"/>
              <a:t>Nächste Verdopplung: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  <a:p>
            <a:pPr lvl="1"/>
            <a:r>
              <a:rPr lang="de-DE" dirty="0"/>
              <a:t>Nächste Halbierung: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dirty="0"/>
              <a:t> </a:t>
            </a:r>
            <a:r>
              <a:rPr lang="de-DE" dirty="0" err="1"/>
              <a:t>delete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692275" y="2702471"/>
            <a:ext cx="1439863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052638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6922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241141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277177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052638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41141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7717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716463" y="2702471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076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47164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54356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57959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07682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5435600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57959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61563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65151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68754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7235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3563938" y="2846933"/>
            <a:ext cx="6477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1692275" y="4142333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>
            <a:off x="2052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6922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24114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>
            <a:off x="2771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20526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2411413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1321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3132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34909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>
            <a:off x="3851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>
            <a:off x="4211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9" name="Line 43"/>
          <p:cNvSpPr>
            <a:spLocks noChangeShapeType="1"/>
          </p:cNvSpPr>
          <p:nvPr/>
        </p:nvSpPr>
        <p:spPr bwMode="auto">
          <a:xfrm>
            <a:off x="4572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>
            <a:off x="4930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>
            <a:off x="5291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2" name="Line 46"/>
          <p:cNvSpPr>
            <a:spLocks noChangeShapeType="1"/>
          </p:cNvSpPr>
          <p:nvPr/>
        </p:nvSpPr>
        <p:spPr bwMode="auto">
          <a:xfrm>
            <a:off x="56515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>
            <a:off x="6010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>
            <a:off x="6370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>
            <a:off x="6731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>
            <a:off x="709136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27717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48" name="Line 52"/>
          <p:cNvSpPr>
            <a:spLocks noChangeShapeType="1"/>
          </p:cNvSpPr>
          <p:nvPr/>
        </p:nvSpPr>
        <p:spPr bwMode="auto">
          <a:xfrm flipV="1">
            <a:off x="6156325" y="3278733"/>
            <a:ext cx="719138" cy="6477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9" name="Rectangle 53"/>
          <p:cNvSpPr>
            <a:spLocks noChangeArrowheads="1"/>
          </p:cNvSpPr>
          <p:nvPr/>
        </p:nvSpPr>
        <p:spPr bwMode="auto">
          <a:xfrm>
            <a:off x="2339975" y="4934496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>
            <a:off x="2700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1" name="Text Box 55"/>
          <p:cNvSpPr txBox="1">
            <a:spLocks noChangeArrowheads="1"/>
          </p:cNvSpPr>
          <p:nvPr/>
        </p:nvSpPr>
        <p:spPr bwMode="auto">
          <a:xfrm>
            <a:off x="23399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52" name="Line 56"/>
          <p:cNvSpPr>
            <a:spLocks noChangeShapeType="1"/>
          </p:cNvSpPr>
          <p:nvPr/>
        </p:nvSpPr>
        <p:spPr bwMode="auto">
          <a:xfrm>
            <a:off x="30591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3" name="Line 57"/>
          <p:cNvSpPr>
            <a:spLocks noChangeShapeType="1"/>
          </p:cNvSpPr>
          <p:nvPr/>
        </p:nvSpPr>
        <p:spPr bwMode="auto">
          <a:xfrm>
            <a:off x="34194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4" name="Text Box 58"/>
          <p:cNvSpPr txBox="1">
            <a:spLocks noChangeArrowheads="1"/>
          </p:cNvSpPr>
          <p:nvPr/>
        </p:nvSpPr>
        <p:spPr bwMode="auto">
          <a:xfrm>
            <a:off x="2700338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55" name="Text Box 59"/>
          <p:cNvSpPr txBox="1">
            <a:spLocks noChangeArrowheads="1"/>
          </p:cNvSpPr>
          <p:nvPr/>
        </p:nvSpPr>
        <p:spPr bwMode="auto">
          <a:xfrm>
            <a:off x="3059113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56" name="Text Box 60"/>
          <p:cNvSpPr txBox="1">
            <a:spLocks noChangeArrowheads="1"/>
          </p:cNvSpPr>
          <p:nvPr/>
        </p:nvSpPr>
        <p:spPr bwMode="auto">
          <a:xfrm>
            <a:off x="34194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59" name="Line 63"/>
          <p:cNvSpPr>
            <a:spLocks noChangeShapeType="1"/>
          </p:cNvSpPr>
          <p:nvPr/>
        </p:nvSpPr>
        <p:spPr bwMode="auto">
          <a:xfrm>
            <a:off x="37798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0" name="Line 64"/>
          <p:cNvSpPr>
            <a:spLocks noChangeShapeType="1"/>
          </p:cNvSpPr>
          <p:nvPr/>
        </p:nvSpPr>
        <p:spPr bwMode="auto">
          <a:xfrm>
            <a:off x="41386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1" name="Line 65"/>
          <p:cNvSpPr>
            <a:spLocks noChangeShapeType="1"/>
          </p:cNvSpPr>
          <p:nvPr/>
        </p:nvSpPr>
        <p:spPr bwMode="auto">
          <a:xfrm>
            <a:off x="44989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2" name="Line 66"/>
          <p:cNvSpPr>
            <a:spLocks noChangeShapeType="1"/>
          </p:cNvSpPr>
          <p:nvPr/>
        </p:nvSpPr>
        <p:spPr bwMode="auto">
          <a:xfrm>
            <a:off x="4859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4" name="PubRRectCallout"/>
          <p:cNvSpPr>
            <a:spLocks noEditPoints="1" noChangeArrowheads="1"/>
          </p:cNvSpPr>
          <p:nvPr/>
        </p:nvSpPr>
        <p:spPr bwMode="auto">
          <a:xfrm>
            <a:off x="5508104" y="548681"/>
            <a:ext cx="3313112" cy="1656184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638 h 21600"/>
              <a:gd name="T4" fmla="*/ 0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0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2400" dirty="0" err="1"/>
              <a:t>Wegen</a:t>
            </a:r>
            <a:r>
              <a:rPr lang="en-US" sz="2400" dirty="0"/>
              <a:t> </a:t>
            </a:r>
            <a:r>
              <a:rPr lang="en-US" sz="2400" dirty="0" err="1"/>
              <a:t>Kollisionen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evtl</a:t>
            </a:r>
            <a:r>
              <a:rPr lang="en-US" sz="2400" dirty="0"/>
              <a:t>.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Hashtabelle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schon</a:t>
            </a:r>
            <a:r>
              <a:rPr lang="en-US" sz="2400" dirty="0"/>
              <a:t> ab n&gt;m/2 </a:t>
            </a:r>
            <a:r>
              <a:rPr lang="en-US" sz="2400" dirty="0" err="1"/>
              <a:t>nötig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1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0EF2-15DA-8D46-9E39-A3DBD0064BD1}" type="slidenum">
              <a:rPr lang="de-DE"/>
              <a:pPr/>
              <a:t>19</a:t>
            </a:fld>
            <a:endParaRPr 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3383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1258888" y="28542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1619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12588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>
            <a:off x="19780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23383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16192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1978025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23383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61" name="Line 41"/>
          <p:cNvSpPr>
            <a:spLocks noChangeShapeType="1"/>
          </p:cNvSpPr>
          <p:nvPr/>
        </p:nvSpPr>
        <p:spPr bwMode="auto">
          <a:xfrm>
            <a:off x="26987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2" name="Line 42"/>
          <p:cNvSpPr>
            <a:spLocks noChangeShapeType="1"/>
          </p:cNvSpPr>
          <p:nvPr/>
        </p:nvSpPr>
        <p:spPr bwMode="auto">
          <a:xfrm>
            <a:off x="30575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34178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3778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26987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26987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3059113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1258888" y="35019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69" name="Line 49"/>
          <p:cNvSpPr>
            <a:spLocks noChangeShapeType="1"/>
          </p:cNvSpPr>
          <p:nvPr/>
        </p:nvSpPr>
        <p:spPr bwMode="auto">
          <a:xfrm>
            <a:off x="1619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1258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>
            <a:off x="19780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23383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16192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1978025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23383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78" name="Line 58"/>
          <p:cNvSpPr>
            <a:spLocks noChangeShapeType="1"/>
          </p:cNvSpPr>
          <p:nvPr/>
        </p:nvSpPr>
        <p:spPr bwMode="auto">
          <a:xfrm>
            <a:off x="26987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9" name="Line 59"/>
          <p:cNvSpPr>
            <a:spLocks noChangeShapeType="1"/>
          </p:cNvSpPr>
          <p:nvPr/>
        </p:nvSpPr>
        <p:spPr bwMode="auto">
          <a:xfrm>
            <a:off x="30575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0" name="Line 60"/>
          <p:cNvSpPr>
            <a:spLocks noChangeShapeType="1"/>
          </p:cNvSpPr>
          <p:nvPr/>
        </p:nvSpPr>
        <p:spPr bwMode="auto">
          <a:xfrm>
            <a:off x="34178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3778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2" name="Text Box 62"/>
          <p:cNvSpPr txBox="1">
            <a:spLocks noChangeArrowheads="1"/>
          </p:cNvSpPr>
          <p:nvPr/>
        </p:nvSpPr>
        <p:spPr bwMode="auto">
          <a:xfrm>
            <a:off x="26987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83" name="Text Box 63"/>
          <p:cNvSpPr txBox="1">
            <a:spLocks noChangeArrowheads="1"/>
          </p:cNvSpPr>
          <p:nvPr/>
        </p:nvSpPr>
        <p:spPr bwMode="auto">
          <a:xfrm>
            <a:off x="3059113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3417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585" name="Rectangle 65"/>
          <p:cNvSpPr>
            <a:spLocks noChangeArrowheads="1"/>
          </p:cNvSpPr>
          <p:nvPr/>
        </p:nvSpPr>
        <p:spPr bwMode="auto">
          <a:xfrm>
            <a:off x="1258888" y="41496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1619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1258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88" name="Line 68"/>
          <p:cNvSpPr>
            <a:spLocks noChangeShapeType="1"/>
          </p:cNvSpPr>
          <p:nvPr/>
        </p:nvSpPr>
        <p:spPr bwMode="auto">
          <a:xfrm>
            <a:off x="19780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9" name="Line 69"/>
          <p:cNvSpPr>
            <a:spLocks noChangeShapeType="1"/>
          </p:cNvSpPr>
          <p:nvPr/>
        </p:nvSpPr>
        <p:spPr bwMode="auto">
          <a:xfrm>
            <a:off x="23383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1619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91" name="Text Box 71"/>
          <p:cNvSpPr txBox="1">
            <a:spLocks noChangeArrowheads="1"/>
          </p:cNvSpPr>
          <p:nvPr/>
        </p:nvSpPr>
        <p:spPr bwMode="auto">
          <a:xfrm>
            <a:off x="1978025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92" name="Text Box 72"/>
          <p:cNvSpPr txBox="1">
            <a:spLocks noChangeArrowheads="1"/>
          </p:cNvSpPr>
          <p:nvPr/>
        </p:nvSpPr>
        <p:spPr bwMode="auto">
          <a:xfrm>
            <a:off x="23383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95" name="Line 75"/>
          <p:cNvSpPr>
            <a:spLocks noChangeShapeType="1"/>
          </p:cNvSpPr>
          <p:nvPr/>
        </p:nvSpPr>
        <p:spPr bwMode="auto">
          <a:xfrm>
            <a:off x="26987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6" name="Line 76"/>
          <p:cNvSpPr>
            <a:spLocks noChangeShapeType="1"/>
          </p:cNvSpPr>
          <p:nvPr/>
        </p:nvSpPr>
        <p:spPr bwMode="auto">
          <a:xfrm>
            <a:off x="30575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7" name="Line 77"/>
          <p:cNvSpPr>
            <a:spLocks noChangeShapeType="1"/>
          </p:cNvSpPr>
          <p:nvPr/>
        </p:nvSpPr>
        <p:spPr bwMode="auto">
          <a:xfrm>
            <a:off x="34178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8" name="Line 78"/>
          <p:cNvSpPr>
            <a:spLocks noChangeShapeType="1"/>
          </p:cNvSpPr>
          <p:nvPr/>
        </p:nvSpPr>
        <p:spPr bwMode="auto">
          <a:xfrm>
            <a:off x="3778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9" name="Text Box 79"/>
          <p:cNvSpPr txBox="1">
            <a:spLocks noChangeArrowheads="1"/>
          </p:cNvSpPr>
          <p:nvPr/>
        </p:nvSpPr>
        <p:spPr bwMode="auto">
          <a:xfrm>
            <a:off x="26987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00" name="Text Box 80"/>
          <p:cNvSpPr txBox="1">
            <a:spLocks noChangeArrowheads="1"/>
          </p:cNvSpPr>
          <p:nvPr/>
        </p:nvSpPr>
        <p:spPr bwMode="auto">
          <a:xfrm>
            <a:off x="3059113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01" name="Text Box 81"/>
          <p:cNvSpPr txBox="1">
            <a:spLocks noChangeArrowheads="1"/>
          </p:cNvSpPr>
          <p:nvPr/>
        </p:nvSpPr>
        <p:spPr bwMode="auto">
          <a:xfrm>
            <a:off x="3417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02" name="Text Box 82"/>
          <p:cNvSpPr txBox="1">
            <a:spLocks noChangeArrowheads="1"/>
          </p:cNvSpPr>
          <p:nvPr/>
        </p:nvSpPr>
        <p:spPr bwMode="auto">
          <a:xfrm>
            <a:off x="3778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03" name="Rectangle 83"/>
          <p:cNvSpPr>
            <a:spLocks noChangeArrowheads="1"/>
          </p:cNvSpPr>
          <p:nvPr/>
        </p:nvSpPr>
        <p:spPr bwMode="auto">
          <a:xfrm>
            <a:off x="1258888" y="47973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04" name="Line 84"/>
          <p:cNvSpPr>
            <a:spLocks noChangeShapeType="1"/>
          </p:cNvSpPr>
          <p:nvPr/>
        </p:nvSpPr>
        <p:spPr bwMode="auto">
          <a:xfrm>
            <a:off x="1619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5" name="Text Box 85"/>
          <p:cNvSpPr txBox="1">
            <a:spLocks noChangeArrowheads="1"/>
          </p:cNvSpPr>
          <p:nvPr/>
        </p:nvSpPr>
        <p:spPr bwMode="auto">
          <a:xfrm>
            <a:off x="1258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06" name="Line 86"/>
          <p:cNvSpPr>
            <a:spLocks noChangeShapeType="1"/>
          </p:cNvSpPr>
          <p:nvPr/>
        </p:nvSpPr>
        <p:spPr bwMode="auto">
          <a:xfrm>
            <a:off x="19780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7" name="Line 87"/>
          <p:cNvSpPr>
            <a:spLocks noChangeShapeType="1"/>
          </p:cNvSpPr>
          <p:nvPr/>
        </p:nvSpPr>
        <p:spPr bwMode="auto">
          <a:xfrm>
            <a:off x="2338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8" name="Text Box 88"/>
          <p:cNvSpPr txBox="1">
            <a:spLocks noChangeArrowheads="1"/>
          </p:cNvSpPr>
          <p:nvPr/>
        </p:nvSpPr>
        <p:spPr bwMode="auto">
          <a:xfrm>
            <a:off x="1619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09" name="Text Box 89"/>
          <p:cNvSpPr txBox="1">
            <a:spLocks noChangeArrowheads="1"/>
          </p:cNvSpPr>
          <p:nvPr/>
        </p:nvSpPr>
        <p:spPr bwMode="auto">
          <a:xfrm>
            <a:off x="1978025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10" name="Text Box 90"/>
          <p:cNvSpPr txBox="1">
            <a:spLocks noChangeArrowheads="1"/>
          </p:cNvSpPr>
          <p:nvPr/>
        </p:nvSpPr>
        <p:spPr bwMode="auto">
          <a:xfrm>
            <a:off x="26987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13" name="Line 93"/>
          <p:cNvSpPr>
            <a:spLocks noChangeShapeType="1"/>
          </p:cNvSpPr>
          <p:nvPr/>
        </p:nvSpPr>
        <p:spPr bwMode="auto">
          <a:xfrm>
            <a:off x="2698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4" name="Line 94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5" name="Line 95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6" name="Line 96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7" name="Line 97"/>
          <p:cNvSpPr>
            <a:spLocks noChangeShapeType="1"/>
          </p:cNvSpPr>
          <p:nvPr/>
        </p:nvSpPr>
        <p:spPr bwMode="auto">
          <a:xfrm>
            <a:off x="4138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8" name="Line 98"/>
          <p:cNvSpPr>
            <a:spLocks noChangeShapeType="1"/>
          </p:cNvSpPr>
          <p:nvPr/>
        </p:nvSpPr>
        <p:spPr bwMode="auto">
          <a:xfrm>
            <a:off x="4497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9" name="Line 99"/>
          <p:cNvSpPr>
            <a:spLocks noChangeShapeType="1"/>
          </p:cNvSpPr>
          <p:nvPr/>
        </p:nvSpPr>
        <p:spPr bwMode="auto">
          <a:xfrm>
            <a:off x="4857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0" name="Line 100"/>
          <p:cNvSpPr>
            <a:spLocks noChangeShapeType="1"/>
          </p:cNvSpPr>
          <p:nvPr/>
        </p:nvSpPr>
        <p:spPr bwMode="auto">
          <a:xfrm>
            <a:off x="52181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1" name="Line 101"/>
          <p:cNvSpPr>
            <a:spLocks noChangeShapeType="1"/>
          </p:cNvSpPr>
          <p:nvPr/>
        </p:nvSpPr>
        <p:spPr bwMode="auto">
          <a:xfrm>
            <a:off x="5576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2" name="Line 102"/>
          <p:cNvSpPr>
            <a:spLocks noChangeShapeType="1"/>
          </p:cNvSpPr>
          <p:nvPr/>
        </p:nvSpPr>
        <p:spPr bwMode="auto">
          <a:xfrm>
            <a:off x="5937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3" name="Line 103"/>
          <p:cNvSpPr>
            <a:spLocks noChangeShapeType="1"/>
          </p:cNvSpPr>
          <p:nvPr/>
        </p:nvSpPr>
        <p:spPr bwMode="auto">
          <a:xfrm>
            <a:off x="6297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4" name="Line 104"/>
          <p:cNvSpPr>
            <a:spLocks noChangeShapeType="1"/>
          </p:cNvSpPr>
          <p:nvPr/>
        </p:nvSpPr>
        <p:spPr bwMode="auto">
          <a:xfrm>
            <a:off x="665797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5" name="Text Box 105"/>
          <p:cNvSpPr txBox="1">
            <a:spLocks noChangeArrowheads="1"/>
          </p:cNvSpPr>
          <p:nvPr/>
        </p:nvSpPr>
        <p:spPr bwMode="auto">
          <a:xfrm>
            <a:off x="23383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26" name="Line 106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7" name="Line 107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8" name="Line 108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9" name="Text Box 109"/>
          <p:cNvSpPr txBox="1">
            <a:spLocks noChangeArrowheads="1"/>
          </p:cNvSpPr>
          <p:nvPr/>
        </p:nvSpPr>
        <p:spPr bwMode="auto">
          <a:xfrm>
            <a:off x="3059113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30" name="Text Box 110"/>
          <p:cNvSpPr txBox="1">
            <a:spLocks noChangeArrowheads="1"/>
          </p:cNvSpPr>
          <p:nvPr/>
        </p:nvSpPr>
        <p:spPr bwMode="auto">
          <a:xfrm>
            <a:off x="3417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31" name="Text Box 111"/>
          <p:cNvSpPr txBox="1">
            <a:spLocks noChangeArrowheads="1"/>
          </p:cNvSpPr>
          <p:nvPr/>
        </p:nvSpPr>
        <p:spPr bwMode="auto">
          <a:xfrm>
            <a:off x="3778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32" name="Text Box 112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3" name="Text Box 113"/>
          <p:cNvSpPr txBox="1">
            <a:spLocks noChangeArrowheads="1"/>
          </p:cNvSpPr>
          <p:nvPr/>
        </p:nvSpPr>
        <p:spPr bwMode="auto">
          <a:xfrm>
            <a:off x="6659563" y="2062064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34" name="Text Box 114"/>
          <p:cNvSpPr txBox="1">
            <a:spLocks noChangeArrowheads="1"/>
          </p:cNvSpPr>
          <p:nvPr/>
        </p:nvSpPr>
        <p:spPr bwMode="auto">
          <a:xfrm>
            <a:off x="6659563" y="27812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7635" name="Text Box 115"/>
          <p:cNvSpPr txBox="1">
            <a:spLocks noChangeArrowheads="1"/>
          </p:cNvSpPr>
          <p:nvPr/>
        </p:nvSpPr>
        <p:spPr bwMode="auto">
          <a:xfrm>
            <a:off x="6659563" y="34289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s)=6</a:t>
            </a:r>
          </a:p>
        </p:txBody>
      </p:sp>
      <p:sp>
        <p:nvSpPr>
          <p:cNvPr id="107636" name="Text Box 116"/>
          <p:cNvSpPr txBox="1">
            <a:spLocks noChangeArrowheads="1"/>
          </p:cNvSpPr>
          <p:nvPr/>
        </p:nvSpPr>
        <p:spPr bwMode="auto">
          <a:xfrm>
            <a:off x="6659563" y="4078189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s)=8</a:t>
            </a:r>
          </a:p>
        </p:txBody>
      </p:sp>
      <p:sp>
        <p:nvSpPr>
          <p:cNvPr id="107637" name="Text Box 117"/>
          <p:cNvSpPr txBox="1">
            <a:spLocks noChangeArrowheads="1"/>
          </p:cNvSpPr>
          <p:nvPr/>
        </p:nvSpPr>
        <p:spPr bwMode="auto">
          <a:xfrm>
            <a:off x="7378700" y="47258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8" name="Text Box 118"/>
          <p:cNvSpPr txBox="1">
            <a:spLocks noChangeArrowheads="1"/>
          </p:cNvSpPr>
          <p:nvPr/>
        </p:nvSpPr>
        <p:spPr bwMode="auto">
          <a:xfrm>
            <a:off x="4356100" y="1412776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reallocate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insert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7639" name="Rectangle 119"/>
          <p:cNvSpPr>
            <a:spLocks noChangeArrowheads="1"/>
          </p:cNvSpPr>
          <p:nvPr/>
        </p:nvSpPr>
        <p:spPr bwMode="auto">
          <a:xfrm>
            <a:off x="1258888" y="54450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40" name="Line 120"/>
          <p:cNvSpPr>
            <a:spLocks noChangeShapeType="1"/>
          </p:cNvSpPr>
          <p:nvPr/>
        </p:nvSpPr>
        <p:spPr bwMode="auto">
          <a:xfrm>
            <a:off x="1619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1" name="Text Box 121"/>
          <p:cNvSpPr txBox="1">
            <a:spLocks noChangeArrowheads="1"/>
          </p:cNvSpPr>
          <p:nvPr/>
        </p:nvSpPr>
        <p:spPr bwMode="auto">
          <a:xfrm>
            <a:off x="1258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42" name="Line 122"/>
          <p:cNvSpPr>
            <a:spLocks noChangeShapeType="1"/>
          </p:cNvSpPr>
          <p:nvPr/>
        </p:nvSpPr>
        <p:spPr bwMode="auto">
          <a:xfrm>
            <a:off x="19780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3" name="Line 123"/>
          <p:cNvSpPr>
            <a:spLocks noChangeShapeType="1"/>
          </p:cNvSpPr>
          <p:nvPr/>
        </p:nvSpPr>
        <p:spPr bwMode="auto">
          <a:xfrm>
            <a:off x="2338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4" name="Text Box 124"/>
          <p:cNvSpPr txBox="1">
            <a:spLocks noChangeArrowheads="1"/>
          </p:cNvSpPr>
          <p:nvPr/>
        </p:nvSpPr>
        <p:spPr bwMode="auto">
          <a:xfrm>
            <a:off x="1619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45" name="Text Box 125"/>
          <p:cNvSpPr txBox="1">
            <a:spLocks noChangeArrowheads="1"/>
          </p:cNvSpPr>
          <p:nvPr/>
        </p:nvSpPr>
        <p:spPr bwMode="auto">
          <a:xfrm>
            <a:off x="1978025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46" name="Text Box 126"/>
          <p:cNvSpPr txBox="1">
            <a:spLocks noChangeArrowheads="1"/>
          </p:cNvSpPr>
          <p:nvPr/>
        </p:nvSpPr>
        <p:spPr bwMode="auto">
          <a:xfrm>
            <a:off x="26987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49" name="Line 129"/>
          <p:cNvSpPr>
            <a:spLocks noChangeShapeType="1"/>
          </p:cNvSpPr>
          <p:nvPr/>
        </p:nvSpPr>
        <p:spPr bwMode="auto">
          <a:xfrm>
            <a:off x="2698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0" name="Line 130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1" name="Line 131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2" name="Line 132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3" name="Line 133"/>
          <p:cNvSpPr>
            <a:spLocks noChangeShapeType="1"/>
          </p:cNvSpPr>
          <p:nvPr/>
        </p:nvSpPr>
        <p:spPr bwMode="auto">
          <a:xfrm>
            <a:off x="4138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4" name="Line 134"/>
          <p:cNvSpPr>
            <a:spLocks noChangeShapeType="1"/>
          </p:cNvSpPr>
          <p:nvPr/>
        </p:nvSpPr>
        <p:spPr bwMode="auto">
          <a:xfrm>
            <a:off x="4497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5" name="Line 135"/>
          <p:cNvSpPr>
            <a:spLocks noChangeShapeType="1"/>
          </p:cNvSpPr>
          <p:nvPr/>
        </p:nvSpPr>
        <p:spPr bwMode="auto">
          <a:xfrm>
            <a:off x="4857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6" name="Line 136"/>
          <p:cNvSpPr>
            <a:spLocks noChangeShapeType="1"/>
          </p:cNvSpPr>
          <p:nvPr/>
        </p:nvSpPr>
        <p:spPr bwMode="auto">
          <a:xfrm>
            <a:off x="52181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7" name="Line 137"/>
          <p:cNvSpPr>
            <a:spLocks noChangeShapeType="1"/>
          </p:cNvSpPr>
          <p:nvPr/>
        </p:nvSpPr>
        <p:spPr bwMode="auto">
          <a:xfrm>
            <a:off x="5576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8" name="Line 138"/>
          <p:cNvSpPr>
            <a:spLocks noChangeShapeType="1"/>
          </p:cNvSpPr>
          <p:nvPr/>
        </p:nvSpPr>
        <p:spPr bwMode="auto">
          <a:xfrm>
            <a:off x="5937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9" name="Line 139"/>
          <p:cNvSpPr>
            <a:spLocks noChangeShapeType="1"/>
          </p:cNvSpPr>
          <p:nvPr/>
        </p:nvSpPr>
        <p:spPr bwMode="auto">
          <a:xfrm>
            <a:off x="6297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0" name="Line 140"/>
          <p:cNvSpPr>
            <a:spLocks noChangeShapeType="1"/>
          </p:cNvSpPr>
          <p:nvPr/>
        </p:nvSpPr>
        <p:spPr bwMode="auto">
          <a:xfrm>
            <a:off x="665797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1" name="Text Box 141"/>
          <p:cNvSpPr txBox="1">
            <a:spLocks noChangeArrowheads="1"/>
          </p:cNvSpPr>
          <p:nvPr/>
        </p:nvSpPr>
        <p:spPr bwMode="auto">
          <a:xfrm>
            <a:off x="23383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62" name="Line 142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3" name="Line 143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4" name="Line 144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5" name="Text Box 145"/>
          <p:cNvSpPr txBox="1">
            <a:spLocks noChangeArrowheads="1"/>
          </p:cNvSpPr>
          <p:nvPr/>
        </p:nvSpPr>
        <p:spPr bwMode="auto">
          <a:xfrm>
            <a:off x="30591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66" name="Text Box 146"/>
          <p:cNvSpPr txBox="1">
            <a:spLocks noChangeArrowheads="1"/>
          </p:cNvSpPr>
          <p:nvPr/>
        </p:nvSpPr>
        <p:spPr bwMode="auto">
          <a:xfrm>
            <a:off x="3417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67" name="Text Box 147"/>
          <p:cNvSpPr txBox="1">
            <a:spLocks noChangeArrowheads="1"/>
          </p:cNvSpPr>
          <p:nvPr/>
        </p:nvSpPr>
        <p:spPr bwMode="auto">
          <a:xfrm>
            <a:off x="3778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68" name="Text Box 148"/>
          <p:cNvSpPr txBox="1">
            <a:spLocks noChangeArrowheads="1"/>
          </p:cNvSpPr>
          <p:nvPr/>
        </p:nvSpPr>
        <p:spPr bwMode="auto">
          <a:xfrm>
            <a:off x="41386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8</a:t>
            </a:r>
          </a:p>
        </p:txBody>
      </p:sp>
      <p:sp>
        <p:nvSpPr>
          <p:cNvPr id="107669" name="Text Box 149"/>
          <p:cNvSpPr txBox="1">
            <a:spLocks noChangeArrowheads="1"/>
          </p:cNvSpPr>
          <p:nvPr/>
        </p:nvSpPr>
        <p:spPr bwMode="auto">
          <a:xfrm>
            <a:off x="7378700" y="53735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70" name="Text Box 150"/>
          <p:cNvSpPr txBox="1">
            <a:spLocks noChangeArrowheads="1"/>
          </p:cNvSpPr>
          <p:nvPr/>
        </p:nvSpPr>
        <p:spPr bwMode="auto">
          <a:xfrm>
            <a:off x="5084763" y="4725889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reallocate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insert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5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Einige der nachfolgenden Präsentationen wurden mit ausdrücklicher Erlaubnis des Autors und mit umfangreichen Änderungen und Ergänzungen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4: </a:t>
            </a:r>
            <a:r>
              <a:rPr lang="de-DE" sz="2000" dirty="0" err="1"/>
              <a:t>Hashing</a:t>
            </a:r>
            <a:r>
              <a:rPr lang="de-DE" sz="2000" dirty="0"/>
              <a:t>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7B60-6D92-3C47-8BA2-801ABAEDF3EB}" type="slidenum">
              <a:rPr lang="de-DE"/>
              <a:pPr/>
              <a:t>20</a:t>
            </a:fld>
            <a:endParaRPr lang="de-DE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659563" y="20604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1258888" y="28526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1619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258888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>
            <a:off x="19780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>
            <a:off x="23383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1619250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26987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>
            <a:off x="30575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6" name="Line 42"/>
          <p:cNvSpPr>
            <a:spLocks noChangeShapeType="1"/>
          </p:cNvSpPr>
          <p:nvPr/>
        </p:nvSpPr>
        <p:spPr bwMode="auto">
          <a:xfrm>
            <a:off x="34178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>
            <a:off x="3778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8" name="Text Box 44"/>
          <p:cNvSpPr txBox="1">
            <a:spLocks noChangeArrowheads="1"/>
          </p:cNvSpPr>
          <p:nvPr/>
        </p:nvSpPr>
        <p:spPr bwMode="auto">
          <a:xfrm>
            <a:off x="6659563" y="27081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1258888" y="3573364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1619250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1258888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1978025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2338388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1619250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97" name="Text Box 53"/>
          <p:cNvSpPr txBox="1">
            <a:spLocks noChangeArrowheads="1"/>
          </p:cNvSpPr>
          <p:nvPr/>
        </p:nvSpPr>
        <p:spPr bwMode="auto">
          <a:xfrm>
            <a:off x="4364038" y="2781201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delete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reallocate</a:t>
            </a:r>
          </a:p>
        </p:txBody>
      </p:sp>
      <p:sp>
        <p:nvSpPr>
          <p:cNvPr id="108598" name="Text Box 54"/>
          <p:cNvSpPr txBox="1">
            <a:spLocks noChangeArrowheads="1"/>
          </p:cNvSpPr>
          <p:nvPr/>
        </p:nvSpPr>
        <p:spPr bwMode="auto">
          <a:xfrm>
            <a:off x="6659563" y="350192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99" name="Text Box 55"/>
          <p:cNvSpPr txBox="1">
            <a:spLocks noChangeArrowheads="1"/>
          </p:cNvSpPr>
          <p:nvPr/>
        </p:nvSpPr>
        <p:spPr bwMode="auto">
          <a:xfrm>
            <a:off x="900113" y="4292501"/>
            <a:ext cx="700563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800" dirty="0">
                <a:cs typeface="Arial" charset="0"/>
              </a:rPr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(s): </a:t>
            </a:r>
            <a:br>
              <a:rPr lang="de-DE" sz="2800" dirty="0">
                <a:solidFill>
                  <a:schemeClr val="hlink"/>
                </a:solidFill>
                <a:cs typeface="Arial" charset="0"/>
              </a:rPr>
            </a:br>
            <a:r>
              <a:rPr lang="de-DE" sz="2800" dirty="0">
                <a:cs typeface="Arial" charset="0"/>
              </a:rPr>
              <a:t>(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</a:t>
            </a:r>
            <a:r>
              <a:rPr lang="de-DE" sz="2800" dirty="0">
                <a:cs typeface="Arial" charset="0"/>
              </a:rPr>
              <a:t>Feldgröße von 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cs typeface="Arial" charset="0"/>
              </a:rPr>
              <a:t>,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 </a:t>
            </a:r>
            <a:r>
              <a:rPr lang="de-DE" sz="2800" dirty="0">
                <a:cs typeface="Arial" charset="0"/>
              </a:rPr>
              <a:t>Anzahl Einträge)</a:t>
            </a:r>
          </a:p>
          <a:p>
            <a:endParaRPr lang="de-DE" sz="1400" dirty="0">
              <a:cs typeface="Arial" charset="0"/>
            </a:endParaRPr>
          </a:p>
          <a:p>
            <a:pPr algn="ctr"/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/2 –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463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46E5-F202-5B43-990C-4251141837C9}" type="slidenum">
              <a:rPr lang="de-DE"/>
              <a:pPr/>
              <a:t>21</a:t>
            </a:fld>
            <a:endParaRPr lang="de-DE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(s):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</a:t>
            </a:r>
            <a:r>
              <a:rPr lang="de-DE" sz="2800" dirty="0"/>
              <a:t>Feldgröße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,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 </a:t>
            </a:r>
            <a:r>
              <a:rPr lang="de-DE" sz="2800" dirty="0"/>
              <a:t>Anzahl Einträge)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40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</a:rPr>
              <a:t>(</a:t>
            </a:r>
            <a:r>
              <a:rPr lang="de-DE" sz="2800" dirty="0">
                <a:solidFill>
                  <a:schemeClr val="hlink"/>
                </a:solidFill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/2 –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|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 𝜙</a:t>
            </a:r>
            <a:r>
              <a:rPr lang="de-DE" sz="2800" dirty="0">
                <a:solidFill>
                  <a:schemeClr val="hlink"/>
                </a:solidFill>
              </a:rPr>
              <a:t>(s) </a:t>
            </a:r>
            <a:r>
              <a:rPr lang="de-DE" sz="2800" dirty="0"/>
              <a:t>für</a:t>
            </a:r>
            <a:r>
              <a:rPr lang="de-DE" sz="2800" dirty="0">
                <a:solidFill>
                  <a:schemeClr val="hlink"/>
                </a:solidFill>
              </a:rPr>
              <a:t> s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dirty="0"/>
              <a:t> . Für die </a:t>
            </a:r>
            <a:r>
              <a:rPr lang="de-DE" dirty="0">
                <a:solidFill>
                  <a:srgbClr val="FF0000"/>
                </a:solidFill>
              </a:rPr>
              <a:t>amortisierten</a:t>
            </a:r>
            <a:r>
              <a:rPr lang="de-DE" dirty="0"/>
              <a:t> Laufzeiten gilt: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insert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ins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∈O(1)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delete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del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∈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22889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3A8-7E4F-BE4A-8C0B-832837FCDB63}" type="slidenum">
              <a:rPr lang="de-DE"/>
              <a:pPr/>
              <a:t>22</a:t>
            </a:fld>
            <a:endParaRPr lang="de-DE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Tabellengröße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 sollte prim sein </a:t>
            </a:r>
            <a:br>
              <a:rPr lang="de-DE" dirty="0"/>
            </a:br>
            <a:r>
              <a:rPr lang="de-DE" dirty="0"/>
              <a:t>(für gute Verteilung der Schlüssel)</a:t>
            </a:r>
            <a:br>
              <a:rPr lang="de-DE" dirty="0"/>
            </a:br>
            <a:r>
              <a:rPr lang="de-DE" dirty="0"/>
              <a:t>Wie finden wir Primzahlen?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/>
              <a:t>Für jedes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 gibt es Primzahl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Wähle Primzahlen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, so dass </a:t>
            </a:r>
            <a:r>
              <a:rPr lang="de-DE" dirty="0">
                <a:solidFill>
                  <a:schemeClr val="hlink"/>
                </a:solidFill>
              </a:rPr>
              <a:t>m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Jede nichtprime 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muss Teiler </a:t>
            </a:r>
            <a:r>
              <a:rPr lang="de-DE" dirty="0">
                <a:solidFill>
                  <a:schemeClr val="hlink"/>
                </a:solidFill>
              </a:rPr>
              <a:t>&lt;  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/>
              <a:t>  haben</a:t>
            </a:r>
            <a:br>
              <a:rPr lang="de-DE" dirty="0"/>
            </a:br>
            <a:r>
              <a:rPr lang="en-US" dirty="0">
                <a:latin typeface="cmsy10" charset="0"/>
              </a:rPr>
              <a:t>⟶ </a:t>
            </a:r>
            <a:r>
              <a:rPr lang="de-DE" dirty="0"/>
              <a:t> erlaubt effiziente Primzahlfindung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7452320" y="4148510"/>
            <a:ext cx="71438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7523758" y="4077072"/>
            <a:ext cx="144462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7668221" y="4077072"/>
            <a:ext cx="86409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  <p:bldP spid="737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15325" cy="4173538"/>
          </a:xfrm>
        </p:spPr>
        <p:txBody>
          <a:bodyPr/>
          <a:lstStyle/>
          <a:p>
            <a:r>
              <a:rPr lang="de-DE" sz="2400" dirty="0"/>
              <a:t>Bei </a:t>
            </a:r>
            <a:r>
              <a:rPr lang="de-DE" sz="2400" dirty="0">
                <a:solidFill>
                  <a:srgbClr val="0D15FF"/>
                </a:solidFill>
              </a:rPr>
              <a:t>Kollision</a:t>
            </a:r>
            <a:r>
              <a:rPr lang="de-DE" sz="2400" dirty="0"/>
              <a:t> speichere das Element „woanders“ in der Hashtabelle</a:t>
            </a:r>
          </a:p>
          <a:p>
            <a:r>
              <a:rPr lang="de-DE" sz="2400" dirty="0">
                <a:solidFill>
                  <a:srgbClr val="00B050"/>
                </a:solidFill>
              </a:rPr>
              <a:t>Vorteile</a:t>
            </a:r>
            <a:r>
              <a:rPr lang="de-DE" sz="2400" dirty="0"/>
              <a:t> gegenüber Verkettung</a:t>
            </a:r>
          </a:p>
          <a:p>
            <a:pPr lvl="1"/>
            <a:r>
              <a:rPr lang="de-DE" sz="2000" dirty="0"/>
              <a:t>Keine </a:t>
            </a:r>
            <a:r>
              <a:rPr lang="de-DE" sz="2000" dirty="0" err="1"/>
              <a:t>Verzeigerung</a:t>
            </a:r>
            <a:endParaRPr lang="de-DE" sz="2000" dirty="0"/>
          </a:p>
          <a:p>
            <a:pPr lvl="1"/>
            <a:r>
              <a:rPr lang="de-DE" sz="2000" dirty="0"/>
              <a:t>Schneller, da Speicherallokation für Zeiger relativ langsam</a:t>
            </a:r>
          </a:p>
          <a:p>
            <a:r>
              <a:rPr lang="de-DE" sz="2400" dirty="0">
                <a:solidFill>
                  <a:srgbClr val="FF0000"/>
                </a:solidFill>
              </a:rPr>
              <a:t>Nachteile</a:t>
            </a:r>
          </a:p>
          <a:p>
            <a:pPr lvl="1"/>
            <a:r>
              <a:rPr lang="de-DE" sz="2000" dirty="0"/>
              <a:t>Langsamer bei Einfügungen</a:t>
            </a:r>
          </a:p>
          <a:p>
            <a:pPr lvl="2"/>
            <a:r>
              <a:rPr lang="de-DE" sz="1600" dirty="0"/>
              <a:t>Eventuell sind mehrere Versuche notwendig, bis ein freier Platz in der Hashtabelle gefunden worden ist (</a:t>
            </a:r>
            <a:r>
              <a:rPr lang="de-DE" sz="1600" dirty="0">
                <a:solidFill>
                  <a:srgbClr val="0D15FF"/>
                </a:solidFill>
              </a:rPr>
              <a:t>Sondierung</a:t>
            </a:r>
            <a:r>
              <a:rPr lang="de-DE" sz="1600" dirty="0"/>
              <a:t>)</a:t>
            </a:r>
          </a:p>
          <a:p>
            <a:pPr lvl="1"/>
            <a:r>
              <a:rPr lang="de-DE" sz="2000" dirty="0"/>
              <a:t>Tabelle muss größer sein (maximaler Füllfaktor kleiner) als bei Verkettung, um Effektivität bei den Basisoperationen zu erreichen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68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15325" cy="4824536"/>
          </a:xfrm>
        </p:spPr>
        <p:txBody>
          <a:bodyPr/>
          <a:lstStyle/>
          <a:p>
            <a:r>
              <a:rPr lang="de-DE" sz="2400" dirty="0"/>
              <a:t>Eine </a:t>
            </a:r>
            <a:r>
              <a:rPr lang="de-DE" sz="2400" dirty="0">
                <a:solidFill>
                  <a:srgbClr val="0D15FF"/>
                </a:solidFill>
              </a:rPr>
              <a:t>Sondierungssequenz</a:t>
            </a:r>
            <a:r>
              <a:rPr lang="de-DE" sz="2400" dirty="0"/>
              <a:t> ist eine Sequenz von Indizes in der Hashtabelle für die Suche nach einem Element 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0</a:t>
            </a:r>
            <a:r>
              <a:rPr lang="de-DE" dirty="0">
                <a:solidFill>
                  <a:srgbClr val="3C8C93"/>
                </a:solidFill>
              </a:rPr>
              <a:t>(x)</a:t>
            </a:r>
            <a:r>
              <a:rPr lang="de-DE" dirty="0"/>
              <a:t>, </a:t>
            </a:r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r>
              <a:rPr lang="de-DE" dirty="0">
                <a:solidFill>
                  <a:srgbClr val="3C8C93"/>
                </a:solidFill>
              </a:rPr>
              <a:t>(x)</a:t>
            </a:r>
            <a:r>
              <a:rPr lang="de-DE" dirty="0"/>
              <a:t>, ... </a:t>
            </a:r>
            <a:endParaRPr lang="de-DE" sz="2000" dirty="0"/>
          </a:p>
          <a:p>
            <a:pPr lvl="1"/>
            <a:r>
              <a:rPr lang="de-DE" sz="2000" dirty="0"/>
              <a:t>Sollte jeden Tabelleneintrag genau einmal besuchen</a:t>
            </a:r>
          </a:p>
          <a:p>
            <a:pPr lvl="1"/>
            <a:r>
              <a:rPr lang="de-DE" sz="2000" dirty="0"/>
              <a:t>Sollte wiederholbar sein , …</a:t>
            </a:r>
          </a:p>
          <a:p>
            <a:pPr lvl="2"/>
            <a:r>
              <a:rPr lang="de-DE" sz="1800" dirty="0"/>
              <a:t>… sodass wir wiederfinden können, was wir eingefügt haben</a:t>
            </a:r>
          </a:p>
          <a:p>
            <a:endParaRPr lang="de-DE" sz="2400" dirty="0"/>
          </a:p>
          <a:p>
            <a:r>
              <a:rPr lang="de-DE" sz="2400" dirty="0"/>
              <a:t>Hashfunktion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i</a:t>
            </a:r>
            <a:r>
              <a:rPr lang="de-DE" dirty="0">
                <a:solidFill>
                  <a:srgbClr val="3C8C93"/>
                </a:solidFill>
              </a:rPr>
              <a:t>(x) = (h(x) + f(i))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f(0) = 0</a:t>
            </a:r>
            <a:r>
              <a:rPr lang="de-DE" dirty="0"/>
              <a:t>  </a:t>
            </a:r>
            <a:r>
              <a:rPr lang="de-DE" sz="2000" dirty="0"/>
              <a:t>Position des 0-ten Versuches</a:t>
            </a:r>
            <a:endParaRPr lang="de-DE" dirty="0"/>
          </a:p>
          <a:p>
            <a:pPr lvl="1"/>
            <a:r>
              <a:rPr lang="de-DE" dirty="0">
                <a:solidFill>
                  <a:srgbClr val="3C8C93"/>
                </a:solidFill>
              </a:rPr>
              <a:t>f(i)</a:t>
            </a:r>
            <a:r>
              <a:rPr lang="de-DE" dirty="0"/>
              <a:t> </a:t>
            </a:r>
            <a:r>
              <a:rPr lang="de-DE" sz="2000" dirty="0"/>
              <a:t>  „Distanz des i-</a:t>
            </a:r>
            <a:r>
              <a:rPr lang="de-DE" sz="2000" dirty="0" err="1"/>
              <a:t>ten</a:t>
            </a:r>
            <a:r>
              <a:rPr lang="de-DE" sz="2000" dirty="0"/>
              <a:t> Versuches relativ zum 0-ten Versuch“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8752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Einfügung von x: Lineares Sondieren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43344" y="1196752"/>
            <a:ext cx="51117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de-DE" kern="0" dirty="0">
                <a:solidFill>
                  <a:srgbClr val="3C8C93"/>
                </a:solidFill>
              </a:rPr>
              <a:t>f(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>
                <a:solidFill>
                  <a:srgbClr val="3C8C93"/>
                </a:solidFill>
              </a:rPr>
              <a:t>)</a:t>
            </a:r>
            <a:r>
              <a:rPr lang="en-US" altLang="de-DE" kern="0" dirty="0"/>
              <a:t> </a:t>
            </a:r>
            <a:r>
              <a:rPr lang="en-US" altLang="de-DE" kern="0" dirty="0" err="1"/>
              <a:t>ist</a:t>
            </a:r>
            <a:r>
              <a:rPr lang="en-US" altLang="de-DE" kern="0" dirty="0"/>
              <a:t> </a:t>
            </a:r>
            <a:r>
              <a:rPr lang="en-US" altLang="de-DE" kern="0" dirty="0" err="1"/>
              <a:t>eine</a:t>
            </a:r>
            <a:r>
              <a:rPr lang="en-US" altLang="de-DE" kern="0" dirty="0"/>
              <a:t> </a:t>
            </a:r>
            <a:r>
              <a:rPr lang="en-US" altLang="de-DE" kern="0" dirty="0" err="1"/>
              <a:t>lineare</a:t>
            </a:r>
            <a:r>
              <a:rPr lang="en-US" altLang="de-DE" kern="0" dirty="0"/>
              <a:t> </a:t>
            </a:r>
            <a:r>
              <a:rPr lang="en-US" altLang="de-DE" kern="0" dirty="0" err="1"/>
              <a:t>Funktion</a:t>
            </a:r>
            <a:r>
              <a:rPr lang="en-US" altLang="de-DE" kern="0" dirty="0"/>
              <a:t> </a:t>
            </a:r>
            <a:br>
              <a:rPr lang="en-US" altLang="de-DE" kern="0" dirty="0"/>
            </a:br>
            <a:r>
              <a:rPr lang="en-US" altLang="de-DE" kern="0" dirty="0"/>
              <a:t>von 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/>
              <a:t>, </a:t>
            </a:r>
            <a:r>
              <a:rPr lang="en-US" altLang="de-DE" kern="0" dirty="0" err="1"/>
              <a:t>z.B</a:t>
            </a:r>
            <a:r>
              <a:rPr lang="en-US" altLang="de-DE" kern="0" dirty="0"/>
              <a:t>. </a:t>
            </a:r>
            <a:r>
              <a:rPr lang="en-US" altLang="de-DE" kern="0" dirty="0">
                <a:solidFill>
                  <a:srgbClr val="3C8C93"/>
                </a:solidFill>
              </a:rPr>
              <a:t>f(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>
                <a:solidFill>
                  <a:srgbClr val="3C8C93"/>
                </a:solidFill>
              </a:rPr>
              <a:t>) = 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endParaRPr lang="en-US" altLang="de-DE" i="1" kern="0" dirty="0">
              <a:solidFill>
                <a:srgbClr val="3C8C93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b="1" i="1" kern="0" dirty="0">
              <a:solidFill>
                <a:schemeClr val="hlink"/>
              </a:solidFill>
            </a:endParaRPr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>
            <a:off x="5215922" y="2158717"/>
            <a:ext cx="1228286" cy="932656"/>
          </a:xfrm>
          <a:prstGeom prst="borderCallout2">
            <a:avLst>
              <a:gd name="adj1" fmla="val 18750"/>
              <a:gd name="adj2" fmla="val -5884"/>
              <a:gd name="adj3" fmla="val 18750"/>
              <a:gd name="adj4" fmla="val -10171"/>
              <a:gd name="adj5" fmla="val 175510"/>
              <a:gd name="adj6" fmla="val -25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 dirty="0" err="1"/>
              <a:t>i-ter</a:t>
            </a:r>
            <a:r>
              <a:rPr lang="en-US" altLang="de-DE" dirty="0"/>
              <a:t> </a:t>
            </a:r>
            <a:r>
              <a:rPr lang="en-US" altLang="de-DE" dirty="0" err="1"/>
              <a:t>Versuchs</a:t>
            </a:r>
            <a:r>
              <a:rPr lang="en-US" altLang="de-DE" dirty="0"/>
              <a:t>-index</a:t>
            </a:r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6715161" y="2132856"/>
            <a:ext cx="1241215" cy="894556"/>
          </a:xfrm>
          <a:prstGeom prst="borderCallout2">
            <a:avLst>
              <a:gd name="adj1" fmla="val 17648"/>
              <a:gd name="adj2" fmla="val -5884"/>
              <a:gd name="adj3" fmla="val 16824"/>
              <a:gd name="adj4" fmla="val -13452"/>
              <a:gd name="adj5" fmla="val 190189"/>
              <a:gd name="adj6" fmla="val -581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 dirty="0"/>
              <a:t>0-ter </a:t>
            </a:r>
            <a:r>
              <a:rPr lang="en-US" altLang="de-DE" dirty="0" err="1"/>
              <a:t>Versuchs</a:t>
            </a:r>
            <a:r>
              <a:rPr lang="en-US" altLang="de-DE" dirty="0"/>
              <a:t>-index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8305686" y="2197636"/>
            <a:ext cx="564976" cy="304800"/>
          </a:xfrm>
          <a:prstGeom prst="borderCallout2">
            <a:avLst>
              <a:gd name="adj1" fmla="val 37500"/>
              <a:gd name="adj2" fmla="val -5884"/>
              <a:gd name="adj3" fmla="val 37500"/>
              <a:gd name="adj4" fmla="val -5884"/>
              <a:gd name="adj5" fmla="val 530040"/>
              <a:gd name="adj6" fmla="val -2748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/>
              <a:t>+ i</a:t>
            </a:r>
          </a:p>
        </p:txBody>
      </p:sp>
      <p:graphicFrame>
        <p:nvGraphicFramePr>
          <p:cNvPr id="9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850033"/>
              </p:ext>
            </p:extLst>
          </p:nvPr>
        </p:nvGraphicFramePr>
        <p:xfrm>
          <a:off x="396875" y="1841848"/>
          <a:ext cx="1560513" cy="3316283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228600" y="1268760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/>
              <a:t>Linear probing:</a:t>
            </a:r>
          </a:p>
        </p:txBody>
      </p:sp>
      <p:sp>
        <p:nvSpPr>
          <p:cNvPr id="12" name="Line 59"/>
          <p:cNvSpPr>
            <a:spLocks noChangeShapeType="1"/>
          </p:cNvSpPr>
          <p:nvPr/>
        </p:nvSpPr>
        <p:spPr bwMode="auto">
          <a:xfrm flipH="1">
            <a:off x="1920875" y="199424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2209800" y="1802160"/>
            <a:ext cx="1556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0-ter </a:t>
            </a: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4" name="Group 140"/>
          <p:cNvGrpSpPr>
            <a:grpSpLocks/>
          </p:cNvGrpSpPr>
          <p:nvPr/>
        </p:nvGrpSpPr>
        <p:grpSpPr bwMode="auto">
          <a:xfrm>
            <a:off x="1920878" y="2259360"/>
            <a:ext cx="1922466" cy="420688"/>
            <a:chOff x="1210" y="2064"/>
            <a:chExt cx="1211" cy="265"/>
          </a:xfrm>
        </p:grpSpPr>
        <p:sp>
          <p:nvSpPr>
            <p:cNvPr id="15" name="Freeform 53"/>
            <p:cNvSpPr>
              <a:spLocks/>
            </p:cNvSpPr>
            <p:nvPr/>
          </p:nvSpPr>
          <p:spPr bwMode="auto">
            <a:xfrm>
              <a:off x="1210" y="2089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97"/>
            <p:cNvSpPr txBox="1">
              <a:spLocks noChangeArrowheads="1"/>
            </p:cNvSpPr>
            <p:nvPr/>
          </p:nvSpPr>
          <p:spPr bwMode="auto">
            <a:xfrm>
              <a:off x="1440" y="2064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1-ter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7" name="Group 141"/>
          <p:cNvGrpSpPr>
            <a:grpSpLocks/>
          </p:cNvGrpSpPr>
          <p:nvPr/>
        </p:nvGrpSpPr>
        <p:grpSpPr bwMode="auto">
          <a:xfrm>
            <a:off x="1905004" y="2335560"/>
            <a:ext cx="1938341" cy="674688"/>
            <a:chOff x="1200" y="2112"/>
            <a:chExt cx="1221" cy="425"/>
          </a:xfrm>
        </p:grpSpPr>
        <p:sp>
          <p:nvSpPr>
            <p:cNvPr id="18" name="Freeform 54"/>
            <p:cNvSpPr>
              <a:spLocks/>
            </p:cNvSpPr>
            <p:nvPr/>
          </p:nvSpPr>
          <p:spPr bwMode="auto">
            <a:xfrm>
              <a:off x="1200" y="2112"/>
              <a:ext cx="248" cy="38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2411 h 240"/>
                <a:gd name="T4" fmla="*/ 48 w 248"/>
                <a:gd name="T5" fmla="*/ 4022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98"/>
            <p:cNvSpPr txBox="1">
              <a:spLocks noChangeArrowheads="1"/>
            </p:cNvSpPr>
            <p:nvPr/>
          </p:nvSpPr>
          <p:spPr bwMode="auto">
            <a:xfrm>
              <a:off x="1440" y="2304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2-ter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20" name="Group 142"/>
          <p:cNvGrpSpPr>
            <a:grpSpLocks/>
          </p:cNvGrpSpPr>
          <p:nvPr/>
        </p:nvGrpSpPr>
        <p:grpSpPr bwMode="auto">
          <a:xfrm>
            <a:off x="1905003" y="2335560"/>
            <a:ext cx="1938341" cy="1570038"/>
            <a:chOff x="1200" y="2112"/>
            <a:chExt cx="1221" cy="989"/>
          </a:xfrm>
        </p:grpSpPr>
        <p:sp>
          <p:nvSpPr>
            <p:cNvPr id="21" name="Freeform 55"/>
            <p:cNvSpPr>
              <a:spLocks/>
            </p:cNvSpPr>
            <p:nvPr/>
          </p:nvSpPr>
          <p:spPr bwMode="auto">
            <a:xfrm>
              <a:off x="1200" y="2112"/>
              <a:ext cx="258" cy="697"/>
            </a:xfrm>
            <a:custGeom>
              <a:avLst/>
              <a:gdLst>
                <a:gd name="T0" fmla="*/ 0 w 248"/>
                <a:gd name="T1" fmla="*/ 0 h 240"/>
                <a:gd name="T2" fmla="*/ 304 w 248"/>
                <a:gd name="T3" fmla="*/ 86367 h 240"/>
                <a:gd name="T4" fmla="*/ 60 w 248"/>
                <a:gd name="T5" fmla="*/ 14398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Text Box 99"/>
            <p:cNvSpPr txBox="1">
              <a:spLocks noChangeArrowheads="1"/>
            </p:cNvSpPr>
            <p:nvPr/>
          </p:nvSpPr>
          <p:spPr bwMode="auto">
            <a:xfrm>
              <a:off x="1440" y="2592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3-ter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23" name="Text Box 100"/>
            <p:cNvSpPr txBox="1">
              <a:spLocks noChangeArrowheads="1"/>
            </p:cNvSpPr>
            <p:nvPr/>
          </p:nvSpPr>
          <p:spPr bwMode="auto">
            <a:xfrm rot="-5400000">
              <a:off x="1286" y="285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/>
                <a:t>…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99792" y="4634552"/>
            <a:ext cx="650530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/>
            <a:r>
              <a:rPr lang="en-US" altLang="de-DE" sz="2400" u="sng" dirty="0" err="1"/>
              <a:t>Sondierungssequenz</a:t>
            </a:r>
            <a:r>
              <a:rPr lang="en-US" altLang="de-DE" sz="2400" u="sng" dirty="0"/>
              <a:t>:</a:t>
            </a:r>
            <a:r>
              <a:rPr lang="en-US" altLang="de-DE" sz="2400" dirty="0"/>
              <a:t>  +0, +1, +2, +3, +4, … </a:t>
            </a:r>
          </a:p>
          <a:p>
            <a:endParaRPr lang="en-US" altLang="de-DE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09800" y="5369496"/>
            <a:ext cx="50993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 err="1">
                <a:solidFill>
                  <a:srgbClr val="0000FF"/>
                </a:solidFill>
              </a:rPr>
              <a:t>Fahre</a:t>
            </a:r>
            <a:r>
              <a:rPr lang="en-US" altLang="de-DE" dirty="0">
                <a:solidFill>
                  <a:srgbClr val="0000FF"/>
                </a:solidFill>
              </a:rPr>
              <a:t> fort </a:t>
            </a:r>
            <a:r>
              <a:rPr lang="en-US" altLang="de-DE" dirty="0" err="1">
                <a:solidFill>
                  <a:srgbClr val="0000FF"/>
                </a:solidFill>
              </a:rPr>
              <a:t>bis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freier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Platz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gefunden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endParaRPr lang="en-US" altLang="de-DE" dirty="0">
              <a:solidFill>
                <a:srgbClr val="0000FF"/>
              </a:solidFill>
            </a:endParaRPr>
          </a:p>
          <a:p>
            <a:br>
              <a:rPr lang="en-US" altLang="de-DE" dirty="0">
                <a:solidFill>
                  <a:srgbClr val="0000FF"/>
                </a:solidFill>
              </a:rPr>
            </a:br>
            <a:r>
              <a:rPr lang="en-US" altLang="de-DE" dirty="0">
                <a:solidFill>
                  <a:srgbClr val="0000FF"/>
                </a:solidFill>
              </a:rPr>
              <a:t>#</a:t>
            </a:r>
            <a:r>
              <a:rPr lang="en-US" altLang="de-DE" dirty="0" err="1">
                <a:solidFill>
                  <a:srgbClr val="0000FF"/>
                </a:solidFill>
              </a:rPr>
              <a:t>fehlgeschlagene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Versuche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als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Messgröße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br>
              <a:rPr lang="en-US" altLang="de-DE" dirty="0">
                <a:solidFill>
                  <a:srgbClr val="0000FF"/>
                </a:solidFill>
              </a:rPr>
            </a:br>
            <a:r>
              <a:rPr lang="en-US" altLang="de-DE" dirty="0">
                <a:solidFill>
                  <a:srgbClr val="0000FF"/>
                </a:solidFill>
              </a:rPr>
              <a:t>der </a:t>
            </a:r>
            <a:r>
              <a:rPr lang="en-US" altLang="de-DE" dirty="0" err="1">
                <a:solidFill>
                  <a:srgbClr val="0000FF"/>
                </a:solidFill>
              </a:rPr>
              <a:t>Performanz</a:t>
            </a:r>
            <a:endParaRPr lang="en-US" altLang="de-DE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801" y="2183160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1801" y="2558008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801" y="2869984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66109" y="4172357"/>
            <a:ext cx="4331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frei</a:t>
            </a:r>
            <a:endParaRPr lang="en-US" altLang="de-DE" sz="1400" dirty="0"/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2057399" y="4149080"/>
            <a:ext cx="2167871" cy="369332"/>
            <a:chOff x="2057400" y="5257800"/>
            <a:chExt cx="2168128" cy="368777"/>
          </a:xfrm>
        </p:grpSpPr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 flipH="1">
              <a:off x="2057400" y="5410200"/>
              <a:ext cx="381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" name="TextBox 32"/>
            <p:cNvSpPr txBox="1">
              <a:spLocks noChangeArrowheads="1"/>
            </p:cNvSpPr>
            <p:nvPr/>
          </p:nvSpPr>
          <p:spPr bwMode="auto">
            <a:xfrm>
              <a:off x="2514600" y="5257800"/>
              <a:ext cx="1710928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/>
                <a:t>Füge</a:t>
              </a:r>
              <a:r>
                <a:rPr lang="en-US" altLang="de-DE" dirty="0"/>
                <a:t> x </a:t>
              </a:r>
              <a:r>
                <a:rPr lang="en-US" altLang="de-DE" dirty="0" err="1"/>
                <a:t>hier</a:t>
              </a:r>
              <a:r>
                <a:rPr lang="en-US" altLang="de-DE" dirty="0"/>
                <a:t> </a:t>
              </a:r>
              <a:r>
                <a:rPr lang="en-US" altLang="de-DE" dirty="0" err="1"/>
                <a:t>ein</a:t>
              </a:r>
              <a:endParaRPr lang="en-US" altLang="de-DE" dirty="0"/>
            </a:p>
          </p:txBody>
        </p:sp>
      </p:grpSp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814299" y="3824230"/>
            <a:ext cx="307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(x) = (h(x) + i)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m</a:t>
            </a:r>
          </a:p>
        </p:txBody>
      </p:sp>
      <p:sp>
        <p:nvSpPr>
          <p:cNvPr id="34" name="TextBox 27"/>
          <p:cNvSpPr txBox="1">
            <a:spLocks noChangeArrowheads="1"/>
          </p:cNvSpPr>
          <p:nvPr/>
        </p:nvSpPr>
        <p:spPr bwMode="auto">
          <a:xfrm>
            <a:off x="701801" y="3193504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35" name="TextBox 27"/>
          <p:cNvSpPr txBox="1">
            <a:spLocks noChangeArrowheads="1"/>
          </p:cNvSpPr>
          <p:nvPr/>
        </p:nvSpPr>
        <p:spPr bwMode="auto">
          <a:xfrm>
            <a:off x="701801" y="3481536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36" name="TextBox 27"/>
          <p:cNvSpPr txBox="1">
            <a:spLocks noChangeArrowheads="1"/>
          </p:cNvSpPr>
          <p:nvPr/>
        </p:nvSpPr>
        <p:spPr bwMode="auto">
          <a:xfrm>
            <a:off x="701801" y="3841576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6944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03D7-255E-A24A-9648-1C5A01782367}" type="slidenum">
              <a:rPr lang="de-DE"/>
              <a:pPr/>
              <a:t>26</a:t>
            </a:fld>
            <a:endParaRPr lang="de-DE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350"/>
            <a:ext cx="8856983" cy="503238"/>
          </a:xfrm>
        </p:spPr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Linearer Sondierung (Linear </a:t>
            </a:r>
            <a:r>
              <a:rPr lang="de-DE" dirty="0" err="1"/>
              <a:t>Probing</a:t>
            </a:r>
            <a:r>
              <a:rPr lang="de-DE" dirty="0"/>
              <a:t>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763713" y="2133600"/>
            <a:ext cx="503237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771775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779838" y="21336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795963" y="21336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804025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787900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765300" y="4941888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26853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276600" y="49418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292725" y="4941888"/>
            <a:ext cx="503238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284663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78948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30078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476375" y="3213100"/>
            <a:ext cx="55503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Speichere Element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im ersten freien</a:t>
            </a:r>
          </a:p>
          <a:p>
            <a:r>
              <a:rPr lang="de-DE" sz="2800" dirty="0"/>
              <a:t>Ort </a:t>
            </a:r>
            <a:r>
              <a:rPr lang="de-DE" sz="2800" dirty="0">
                <a:solidFill>
                  <a:schemeClr val="hlink"/>
                </a:solidFill>
              </a:rPr>
              <a:t>T[i], T[i+1], T[i+2],…</a:t>
            </a:r>
            <a:r>
              <a:rPr lang="de-DE" sz="2800" dirty="0"/>
              <a:t> mit </a:t>
            </a:r>
            <a:r>
              <a:rPr lang="de-DE" sz="2800" dirty="0">
                <a:solidFill>
                  <a:schemeClr val="hlink"/>
                </a:solidFill>
              </a:rPr>
              <a:t>i=h(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979613" y="2638425"/>
            <a:ext cx="2376487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2987675" y="2638425"/>
            <a:ext cx="151288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3492500" y="2638425"/>
            <a:ext cx="50323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003800" y="2638425"/>
            <a:ext cx="1584325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2484438" y="2638425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>
            <a:off x="4643438" y="2638425"/>
            <a:ext cx="2376487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1042988" y="21336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neu</a:t>
            </a:r>
          </a:p>
        </p:txBody>
      </p:sp>
      <p:sp>
        <p:nvSpPr>
          <p:cNvPr id="25" name="Textfeld 2"/>
          <p:cNvSpPr txBox="1"/>
          <p:nvPr/>
        </p:nvSpPr>
        <p:spPr>
          <a:xfrm>
            <a:off x="1892653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339752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843808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386155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851920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355976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898323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364088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868144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372200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876256" y="5517232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068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1A4C-0AC0-E145-81CD-2ABDA55C212D}" type="slidenum">
              <a:rPr lang="de-DE"/>
              <a:pPr/>
              <a:t>27</a:t>
            </a:fld>
            <a:endParaRPr lang="de-DE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Linearer Sondierung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323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T: </a:t>
            </a:r>
            <a:r>
              <a:rPr lang="de-DE" sz="2400" dirty="0"/>
              <a:t>Array</a:t>
            </a:r>
            <a:r>
              <a:rPr lang="de-DE" sz="2400" dirty="0">
                <a:solidFill>
                  <a:schemeClr val="hlink"/>
                </a:solidFill>
              </a:rPr>
              <a:t> [1..m]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pairs</a:t>
            </a:r>
            <a:r>
              <a:rPr lang="de-DE" sz="2400" dirty="0">
                <a:solidFill>
                  <a:srgbClr val="009899"/>
                </a:solidFill>
              </a:rPr>
              <a:t> (</a:t>
            </a:r>
            <a:r>
              <a:rPr lang="de-DE" sz="2400" dirty="0" err="1">
                <a:solidFill>
                  <a:srgbClr val="009899"/>
                </a:solidFill>
              </a:rPr>
              <a:t>key</a:t>
            </a:r>
            <a:r>
              <a:rPr lang="de-DE" sz="2400" dirty="0">
                <a:solidFill>
                  <a:srgbClr val="009899"/>
                </a:solidFill>
              </a:rPr>
              <a:t>, </a:t>
            </a:r>
            <a:r>
              <a:rPr lang="de-DE" sz="2400" dirty="0" err="1">
                <a:solidFill>
                  <a:srgbClr val="009899"/>
                </a:solidFill>
              </a:rPr>
              <a:t>element</a:t>
            </a:r>
            <a:r>
              <a:rPr lang="de-DE" sz="2400" dirty="0">
                <a:solidFill>
                  <a:schemeClr val="hlink"/>
                </a:solidFill>
              </a:rPr>
              <a:t>)    </a:t>
            </a:r>
            <a:r>
              <a:rPr lang="de-DE" sz="2400" dirty="0">
                <a:solidFill>
                  <a:srgbClr val="FF0000"/>
                </a:solidFill>
              </a:rPr>
              <a:t>// m&gt;n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86D232-4AB8-8145-A6AA-E64270716BA7}"/>
              </a:ext>
            </a:extLst>
          </p:cNvPr>
          <p:cNvSpPr txBox="1"/>
          <p:nvPr/>
        </p:nvSpPr>
        <p:spPr>
          <a:xfrm>
            <a:off x="468313" y="1788349"/>
            <a:ext cx="8568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(k, e, d)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T =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d.internal_repr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 =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d.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h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(k)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!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isnothing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(T[i]) &amp;&amp; T[i][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!= k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i = (i + 1) %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T[i] = (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k,e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9604FDA-387D-7BAF-BB30-2B288D72B94C}"/>
              </a:ext>
            </a:extLst>
          </p:cNvPr>
          <p:cNvSpPr txBox="1"/>
          <p:nvPr/>
        </p:nvSpPr>
        <p:spPr>
          <a:xfrm>
            <a:off x="457200" y="3604231"/>
            <a:ext cx="843528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lookup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(k, d)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T =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d.internal_repr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 =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d.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h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(k)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!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isnothing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(T[i]) &amp;&amp; T[i][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!= k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i = (i + 1) %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isnothing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(T[i]) || T[i][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!= k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nothing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T[i][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5959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F3EA-CB05-104E-AF93-C7D7C7E6FA3B}" type="slidenum">
              <a:rPr lang="de-DE"/>
              <a:pPr/>
              <a:t>28</a:t>
            </a:fld>
            <a:endParaRPr lang="de-DE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Linearer Sondierung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 Löschen von Elementen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DE" sz="16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Lösungen: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Verbiete Löschungen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Markiere Position als gelöscht mit speziellem Zeichen (ungleich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800" dirty="0"/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Stelle die folgende </a:t>
            </a:r>
            <a:r>
              <a:rPr lang="de-DE" sz="2800" dirty="0">
                <a:solidFill>
                  <a:srgbClr val="FF0000"/>
                </a:solidFill>
              </a:rPr>
              <a:t>Invariante</a:t>
            </a:r>
            <a:r>
              <a:rPr lang="de-DE" sz="2800" dirty="0"/>
              <a:t> sicher:</a:t>
            </a:r>
            <a:br>
              <a:rPr lang="de-DE" sz="2800" dirty="0"/>
            </a:br>
            <a:r>
              <a:rPr lang="de-DE" sz="2800" dirty="0"/>
              <a:t>Für jedes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S</a:t>
            </a:r>
            <a:r>
              <a:rPr lang="de-DE" sz="2800" dirty="0"/>
              <a:t> mit idealer Position </a:t>
            </a:r>
            <a:r>
              <a:rPr lang="de-DE" sz="2800" dirty="0">
                <a:solidFill>
                  <a:schemeClr val="hlink"/>
                </a:solidFill>
              </a:rPr>
              <a:t>i=h(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und aktueller Position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/>
              <a:t> gilt</a:t>
            </a:r>
            <a:br>
              <a:rPr lang="de-DE" sz="2800" dirty="0"/>
            </a:br>
            <a:br>
              <a:rPr lang="de-DE" sz="1600" dirty="0"/>
            </a:br>
            <a:r>
              <a:rPr lang="de-DE" sz="2800" dirty="0"/>
              <a:t>             </a:t>
            </a:r>
            <a:r>
              <a:rPr lang="de-DE" sz="2800" dirty="0">
                <a:solidFill>
                  <a:schemeClr val="hlink"/>
                </a:solidFill>
              </a:rPr>
              <a:t>T[i],T[i+1]…,T[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sind besetzt</a:t>
            </a:r>
          </a:p>
        </p:txBody>
      </p:sp>
    </p:spTree>
    <p:extLst>
      <p:ext uri="{BB962C8B-B14F-4D97-AF65-F5344CB8AC3E}">
        <p14:creationId xmlns:p14="http://schemas.microsoft.com/office/powerpoint/2010/main" val="22379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 der Linearen Sondierung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Sondierungssequenzen werden mit der Zeit länger</a:t>
            </a:r>
          </a:p>
          <a:p>
            <a:pPr lvl="1"/>
            <a:r>
              <a:rPr lang="de-DE" dirty="0"/>
              <a:t>Schlüssel tendieren zur Häufung in einem Teil der Tabelle</a:t>
            </a:r>
          </a:p>
          <a:p>
            <a:pPr lvl="1"/>
            <a:r>
              <a:rPr lang="de-DE" dirty="0"/>
              <a:t>Schlüssel, die in den Cluster </a:t>
            </a:r>
            <a:r>
              <a:rPr lang="de-DE" dirty="0" err="1"/>
              <a:t>gehasht</a:t>
            </a:r>
            <a:r>
              <a:rPr lang="de-DE" dirty="0"/>
              <a:t> werden, </a:t>
            </a:r>
            <a:br>
              <a:rPr lang="de-DE" dirty="0"/>
            </a:br>
            <a:r>
              <a:rPr lang="de-DE" dirty="0"/>
              <a:t>am Ende des Clusters gespeichert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>
                <a:sym typeface="Wingdings"/>
              </a:rPr>
              <a:t> </a:t>
            </a:r>
            <a:r>
              <a:rPr lang="de-DE" dirty="0"/>
              <a:t>vergrößern damit den Cluster)</a:t>
            </a:r>
          </a:p>
          <a:p>
            <a:pPr lvl="1"/>
            <a:r>
              <a:rPr lang="de-DE" dirty="0"/>
              <a:t>Seiteneffekt</a:t>
            </a:r>
          </a:p>
          <a:p>
            <a:pPr lvl="2"/>
            <a:r>
              <a:rPr lang="de-DE" dirty="0"/>
              <a:t>Andere Schlüssel sind auch betroffen, falls sie in die Nachbarschaft </a:t>
            </a:r>
            <a:r>
              <a:rPr lang="de-DE" dirty="0" err="1"/>
              <a:t>gehasht</a:t>
            </a:r>
            <a:r>
              <a:rPr lang="de-DE" dirty="0"/>
              <a:t>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9EB4CD31-77A3-2C44-8B3A-B51BA16ADD55}" type="slidenum">
              <a:rPr lang="de-DE"/>
              <a:pPr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67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Wörterbuch-Datenstruktur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s: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/>
              <a:t>Menge von Schlüssel-Wert-Paaren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object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Operationen:</a:t>
            </a:r>
          </a:p>
          <a:p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rgbClr val="009899"/>
                </a:solidFill>
              </a:rPr>
              <a:t>k</a:t>
            </a:r>
            <a:r>
              <a:rPr lang="de-DE" dirty="0">
                <a:solidFill>
                  <a:srgbClr val="009899"/>
                </a:solidFill>
              </a:rPr>
              <a:t>,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s = 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dirty="0">
                <a:solidFill>
                  <a:schemeClr val="hlink"/>
                </a:solidFill>
              </a:rPr>
              <a:t> {(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)} 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// </a:t>
            </a:r>
            <a:r>
              <a:rPr lang="de-DE" dirty="0">
                <a:solidFill>
                  <a:srgbClr val="009899"/>
                </a:solidFill>
              </a:rPr>
              <a:t>Änderung</a:t>
            </a:r>
            <a:r>
              <a:rPr lang="de-DE" dirty="0">
                <a:solidFill>
                  <a:schemeClr val="hlink"/>
                </a:solidFill>
              </a:rPr>
              <a:t> nach außen sichtbar</a:t>
            </a:r>
            <a:endParaRPr lang="de-DE" dirty="0"/>
          </a:p>
          <a:p>
            <a:r>
              <a:rPr lang="de-DE" dirty="0" err="1">
                <a:solidFill>
                  <a:srgbClr val="FF0000"/>
                </a:solidFill>
              </a:rPr>
              <a:t>delete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 </a:t>
            </a:r>
            <a:r>
              <a:rPr lang="de-DE" dirty="0">
                <a:solidFill>
                  <a:schemeClr val="hlink"/>
                </a:solidFill>
              </a:rPr>
              <a:t>s = 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dirty="0">
                <a:solidFill>
                  <a:schemeClr val="hlink"/>
                </a:solidFill>
              </a:rPr>
              <a:t>{(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)}, </a:t>
            </a:r>
            <a:r>
              <a:rPr lang="de-DE" dirty="0"/>
              <a:t>wobei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das Element ist, das unter dem 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eingetragen ist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// Änderung von s nach außen sichtbar</a:t>
            </a:r>
          </a:p>
          <a:p>
            <a:r>
              <a:rPr lang="de-DE" dirty="0" err="1">
                <a:solidFill>
                  <a:srgbClr val="FF0000"/>
                </a:solidFill>
              </a:rPr>
              <a:t>lookup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Falls es ein</a:t>
            </a:r>
            <a:r>
              <a:rPr lang="de-DE" dirty="0">
                <a:solidFill>
                  <a:schemeClr val="hlink"/>
                </a:solidFill>
              </a:rPr>
              <a:t> 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s</a:t>
            </a:r>
            <a:r>
              <a:rPr lang="de-DE" dirty="0"/>
              <a:t> gibt, </a:t>
            </a:r>
            <a:br>
              <a:rPr lang="de-DE" dirty="0"/>
            </a:br>
            <a:r>
              <a:rPr lang="de-DE" dirty="0"/>
              <a:t>dann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aus, sonst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⊥ </a:t>
            </a:r>
            <a:r>
              <a:rPr lang="en-US" dirty="0">
                <a:latin typeface="cmsy10" charset="0"/>
              </a:rPr>
              <a:t>(</a:t>
            </a:r>
            <a:r>
              <a:rPr lang="en-US" dirty="0" err="1">
                <a:latin typeface="cmsy10" charset="0"/>
              </a:rPr>
              <a:t>bzw</a:t>
            </a:r>
            <a:r>
              <a:rPr lang="en-US" dirty="0">
                <a:latin typeface="cmsy10" charset="0"/>
              </a:rPr>
              <a:t>.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nothing</a:t>
            </a:r>
            <a:r>
              <a:rPr lang="en-US" dirty="0">
                <a:latin typeface="cmsy10" charset="0"/>
              </a:rPr>
              <a:t>)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</a:t>
            </a:r>
          </a:p>
        </p:txBody>
      </p:sp>
    </p:spTree>
    <p:extLst>
      <p:ext uri="{BB962C8B-B14F-4D97-AF65-F5344CB8AC3E}">
        <p14:creationId xmlns:p14="http://schemas.microsoft.com/office/powerpoint/2010/main" val="3696396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offenen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rgbClr val="3C8C93"/>
                </a:solidFill>
              </a:rPr>
              <a:t>=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/m</a:t>
            </a:r>
            <a:r>
              <a:rPr lang="de-DE" dirty="0"/>
              <a:t> mit 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/>
              <a:t> Anzahl eingefügter Elemente und </a:t>
            </a:r>
            <a:r>
              <a:rPr lang="de-DE" dirty="0">
                <a:solidFill>
                  <a:srgbClr val="3C8C93"/>
                </a:solidFill>
              </a:rPr>
              <a:t>m</a:t>
            </a:r>
            <a:r>
              <a:rPr lang="de-DE" dirty="0"/>
              <a:t> Größe der Hashtabelle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/>
              <a:t> wird auch </a:t>
            </a:r>
            <a:r>
              <a:rPr lang="de-DE" b="1" i="1" dirty="0"/>
              <a:t>Füllfaktor</a:t>
            </a:r>
            <a:r>
              <a:rPr lang="de-DE" dirty="0"/>
              <a:t> der Hashtabelle genannt</a:t>
            </a:r>
          </a:p>
          <a:p>
            <a:r>
              <a:rPr lang="de-DE" dirty="0"/>
              <a:t>Anzustreben ist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rgbClr val="3C8C93"/>
                </a:solidFill>
              </a:rPr>
              <a:t>≤1</a:t>
            </a:r>
          </a:p>
          <a:p>
            <a:r>
              <a:rPr lang="de-DE" dirty="0">
                <a:solidFill>
                  <a:srgbClr val="000000"/>
                </a:solidFill>
              </a:rPr>
              <a:t>Unterscheide erfolglose und erfolgreiche Suche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2C373018-BD2A-EE45-B1F9-EFDFDB2A3B45}" type="slidenum">
              <a:rPr lang="de-DE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5025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erfolg</a:t>
            </a:r>
            <a:r>
              <a:rPr lang="de-DE" dirty="0">
                <a:solidFill>
                  <a:srgbClr val="FF0000"/>
                </a:solidFill>
              </a:rPr>
              <a:t>losen</a:t>
            </a:r>
            <a:r>
              <a:rPr lang="de-DE" dirty="0"/>
              <a:t>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</a:rPr>
              <a:t>Behauptung: </a:t>
            </a:r>
            <a:r>
              <a:rPr lang="de-DE" dirty="0"/>
              <a:t>Im typischen Fall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O(1/ (1-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r>
              <a:rPr lang="de-DE" dirty="0"/>
              <a:t>Bei 50% Füllung ca. 2 Sondierungen nötig</a:t>
            </a:r>
          </a:p>
          <a:p>
            <a:r>
              <a:rPr lang="de-DE" dirty="0"/>
              <a:t>Bei 90% Füllung ca. 10 Sondierungen nötig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Ohne Beweis</a:t>
            </a:r>
          </a:p>
          <a:p>
            <a:pPr marL="0" indent="0">
              <a:buNone/>
            </a:pPr>
            <a:endParaRPr lang="de-DE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45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erfolg</a:t>
            </a:r>
            <a:r>
              <a:rPr lang="de-DE" dirty="0">
                <a:solidFill>
                  <a:srgbClr val="008000"/>
                </a:solidFill>
              </a:rPr>
              <a:t>reichen</a:t>
            </a:r>
            <a:r>
              <a:rPr lang="de-DE" dirty="0"/>
              <a:t>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</a:rPr>
              <a:t>Behauptung:</a:t>
            </a:r>
            <a:r>
              <a:rPr lang="de-DE" dirty="0"/>
              <a:t> Im durchschnittlichen Fall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O(1/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(1/(1-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)))</a:t>
            </a:r>
          </a:p>
          <a:p>
            <a:r>
              <a:rPr lang="de-DE" dirty="0"/>
              <a:t>Bei 50% Füllung ca. 1,39 Sondierungen nötig</a:t>
            </a:r>
          </a:p>
          <a:p>
            <a:r>
              <a:rPr lang="de-DE" dirty="0"/>
              <a:t>Bei 90% Füllung ca. 2,56 Sondierungen nötig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Ohne Beweis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55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Zufälliges Sondieren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Wähle den jeweils nächsten Feldindex nach einer (reproduzierbaren) Zufallsfolge </a:t>
            </a:r>
          </a:p>
          <a:p>
            <a:pPr lvl="1"/>
            <a:r>
              <a:rPr lang="de-DE" dirty="0"/>
              <a:t>Rechenaufwendig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Für jeden 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wähle genügend lange zufällige Versatzfolge </a:t>
            </a:r>
            <a:r>
              <a:rPr lang="de-DE" dirty="0">
                <a:solidFill>
                  <a:srgbClr val="3C8C93"/>
                </a:solidFill>
              </a:rPr>
              <a:t>f(i)</a:t>
            </a:r>
            <a:r>
              <a:rPr lang="de-DE" dirty="0"/>
              <a:t> und speichere Folge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f(i)</a:t>
            </a:r>
            <a:r>
              <a:rPr lang="de-DE" dirty="0"/>
              <a:t> zur Verwendung bei erneutem Hash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/>
              <a:t>Speicheraufwendig</a:t>
            </a:r>
          </a:p>
          <a:p>
            <a:pPr lvl="1"/>
            <a:r>
              <a:rPr lang="de-DE" dirty="0"/>
              <a:t>Bootstrap-Problem</a:t>
            </a:r>
          </a:p>
          <a:p>
            <a:pPr lvl="2"/>
            <a:r>
              <a:rPr lang="de-DE" dirty="0"/>
              <a:t>Assoziation </a:t>
            </a:r>
            <a:r>
              <a:rPr lang="de-DE" dirty="0" err="1"/>
              <a:t>Key</a:t>
            </a:r>
            <a:r>
              <a:rPr lang="de-DE" dirty="0" err="1">
                <a:sym typeface="Wingdings"/>
              </a:rPr>
              <a:t>Indexfolge</a:t>
            </a:r>
            <a:endParaRPr lang="de-DE" dirty="0">
              <a:sym typeface="Wingdings"/>
            </a:endParaRPr>
          </a:p>
          <a:p>
            <a:pPr lvl="2"/>
            <a:r>
              <a:rPr lang="de-DE" dirty="0">
                <a:sym typeface="Wingdings"/>
              </a:rPr>
              <a:t>Realisiert m</a:t>
            </a:r>
            <a:r>
              <a:rPr lang="de-DE" dirty="0"/>
              <a:t>ittels </a:t>
            </a:r>
            <a:r>
              <a:rPr lang="de-DE" dirty="0" err="1"/>
              <a:t>Hashing</a:t>
            </a:r>
            <a:r>
              <a:rPr lang="de-DE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503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mit zufälligem Sondieren</a:t>
            </a:r>
          </a:p>
        </p:txBody>
      </p:sp>
      <p:pic>
        <p:nvPicPr>
          <p:cNvPr id="5" name="Picture 4" descr="fig05_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2224088"/>
            <a:ext cx="66484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4248" y="5805264"/>
            <a:ext cx="1343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dirty="0"/>
              <a:t>Füllfaktor </a:t>
            </a:r>
            <a:r>
              <a:rPr lang="de-DE" altLang="de-DE" dirty="0">
                <a:latin typeface="Symbol" charset="2"/>
                <a:cs typeface="Symbol" charset="2"/>
              </a:rPr>
              <a:t>a</a:t>
            </a:r>
            <a:endParaRPr lang="en-US" altLang="de-DE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16200000">
            <a:off x="-111212" y="3003034"/>
            <a:ext cx="18146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# </a:t>
            </a:r>
            <a:r>
              <a:rPr lang="en-US" altLang="de-DE" dirty="0" err="1"/>
              <a:t>Sondierungen</a:t>
            </a:r>
            <a:endParaRPr lang="en-US" altLang="de-DE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828800" y="2209800"/>
            <a:ext cx="3507006" cy="838200"/>
            <a:chOff x="2438400" y="2667000"/>
            <a:chExt cx="3507006" cy="838200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2438400" y="2667000"/>
              <a:ext cx="3463280" cy="8382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de-DE" altLang="de-DE"/>
            </a:p>
          </p:txBody>
        </p:sp>
        <p:cxnSp>
          <p:nvCxnSpPr>
            <p:cNvPr id="10" name="Straight Connector 10"/>
            <p:cNvCxnSpPr>
              <a:cxnSpLocks noChangeShapeType="1"/>
            </p:cNvCxnSpPr>
            <p:nvPr/>
          </p:nvCxnSpPr>
          <p:spPr bwMode="auto">
            <a:xfrm>
              <a:off x="2667000" y="2895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Straight Connector 11"/>
            <p:cNvCxnSpPr>
              <a:cxnSpLocks noChangeShapeType="1"/>
            </p:cNvCxnSpPr>
            <p:nvPr/>
          </p:nvCxnSpPr>
          <p:spPr bwMode="auto">
            <a:xfrm>
              <a:off x="2667000" y="3200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3657600" y="2743200"/>
              <a:ext cx="228780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/>
                <a:t>Lineares</a:t>
              </a:r>
              <a:r>
                <a:rPr lang="en-US" altLang="de-DE" dirty="0"/>
                <a:t> </a:t>
              </a:r>
              <a:r>
                <a:rPr lang="en-US" altLang="de-DE" dirty="0" err="1"/>
                <a:t>Sondieren</a:t>
              </a:r>
              <a:endParaRPr lang="en-US" altLang="de-DE" dirty="0"/>
            </a:p>
            <a:p>
              <a:r>
                <a:rPr lang="en-US" altLang="de-DE" dirty="0" err="1"/>
                <a:t>Zufälliges</a:t>
              </a:r>
              <a:r>
                <a:rPr lang="en-US" altLang="de-DE" dirty="0"/>
                <a:t> </a:t>
              </a:r>
              <a:r>
                <a:rPr lang="en-US" altLang="de-DE" dirty="0" err="1"/>
                <a:t>Sondieren</a:t>
              </a:r>
              <a:endParaRPr lang="en-US" altLang="de-DE" dirty="0"/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399544" y="5837238"/>
            <a:ext cx="20284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000"/>
            <a:r>
              <a:rPr lang="en-US" altLang="de-DE" sz="1400" dirty="0"/>
              <a:t>U	– </a:t>
            </a:r>
            <a:r>
              <a:rPr lang="en-US" altLang="de-DE" sz="1400" dirty="0" err="1"/>
              <a:t>Erfolglose</a:t>
            </a:r>
            <a:r>
              <a:rPr lang="en-US" altLang="de-DE" sz="1400" dirty="0"/>
              <a:t> </a:t>
            </a:r>
            <a:r>
              <a:rPr lang="en-US" altLang="de-DE" sz="1400" dirty="0" err="1"/>
              <a:t>Suche</a:t>
            </a:r>
            <a:endParaRPr lang="en-US" altLang="de-DE" sz="1400" dirty="0"/>
          </a:p>
          <a:p>
            <a:pPr defTabSz="180000"/>
            <a:r>
              <a:rPr lang="en-US" altLang="de-DE" sz="1400" dirty="0"/>
              <a:t>S	– </a:t>
            </a:r>
            <a:r>
              <a:rPr lang="en-US" altLang="de-DE" sz="1400" dirty="0" err="1"/>
              <a:t>Erfolgreiche</a:t>
            </a:r>
            <a:r>
              <a:rPr lang="en-US" altLang="de-DE" sz="1400" dirty="0"/>
              <a:t> </a:t>
            </a:r>
            <a:r>
              <a:rPr lang="en-US" altLang="de-DE" sz="1400" dirty="0" err="1"/>
              <a:t>Suche</a:t>
            </a:r>
            <a:endParaRPr lang="en-US" altLang="de-DE" sz="1400" dirty="0"/>
          </a:p>
          <a:p>
            <a:pPr defTabSz="180000"/>
            <a:r>
              <a:rPr lang="en-US" altLang="de-DE" sz="1400" dirty="0"/>
              <a:t>I	– </a:t>
            </a:r>
            <a:r>
              <a:rPr lang="en-US" altLang="de-DE" sz="1400" dirty="0" err="1"/>
              <a:t>Einfügen</a:t>
            </a:r>
            <a:r>
              <a:rPr lang="en-US" altLang="de-DE" sz="1400" dirty="0"/>
              <a:t> 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10200" y="2514600"/>
            <a:ext cx="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962401" y="3352800"/>
            <a:ext cx="2554288" cy="406400"/>
            <a:chOff x="2496" y="2112"/>
            <a:chExt cx="1609" cy="256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2496" y="23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630" y="2135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>
                  <a:solidFill>
                    <a:schemeClr val="folHlink"/>
                  </a:solidFill>
                </a:rPr>
                <a:t>gut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456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456" y="2112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>
                  <a:solidFill>
                    <a:schemeClr val="hlink"/>
                  </a:solidFill>
                </a:rPr>
                <a:t>schlecht</a:t>
              </a:r>
              <a:endParaRPr lang="en-US" altLang="de-DE" dirty="0">
                <a:solidFill>
                  <a:schemeClr val="hlink"/>
                </a:solidFill>
              </a:endParaRPr>
            </a:p>
          </p:txBody>
        </p:sp>
      </p:grp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3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Quadratisches Sondieren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91408" y="1268760"/>
            <a:ext cx="5145088" cy="4114800"/>
          </a:xfrm>
        </p:spPr>
        <p:txBody>
          <a:bodyPr/>
          <a:lstStyle/>
          <a:p>
            <a:r>
              <a:rPr lang="en-US" altLang="de-DE" dirty="0"/>
              <a:t>Vermeidet </a:t>
            </a:r>
            <a:r>
              <a:rPr lang="en-US" altLang="de-DE" dirty="0" err="1"/>
              <a:t>primäres</a:t>
            </a:r>
            <a:r>
              <a:rPr lang="en-US" altLang="de-DE" dirty="0"/>
              <a:t> Clustering</a:t>
            </a:r>
          </a:p>
          <a:p>
            <a:r>
              <a:rPr lang="en-US" altLang="de-DE" dirty="0">
                <a:solidFill>
                  <a:srgbClr val="3C8C93"/>
                </a:solidFill>
              </a:rPr>
              <a:t>f(</a:t>
            </a:r>
            <a:r>
              <a:rPr lang="en-US" altLang="de-DE" dirty="0" err="1">
                <a:solidFill>
                  <a:srgbClr val="3C8C93"/>
                </a:solidFill>
              </a:rPr>
              <a:t>i</a:t>
            </a:r>
            <a:r>
              <a:rPr lang="en-US" altLang="de-DE" dirty="0">
                <a:solidFill>
                  <a:srgbClr val="3C8C93"/>
                </a:solidFill>
              </a:rPr>
              <a:t>)</a:t>
            </a:r>
            <a:r>
              <a:rPr lang="en-US" altLang="de-DE" dirty="0"/>
              <a:t> </a:t>
            </a:r>
            <a:r>
              <a:rPr lang="en-US" altLang="de-DE" dirty="0" err="1"/>
              <a:t>ist</a:t>
            </a:r>
            <a:r>
              <a:rPr lang="en-US" altLang="de-DE" dirty="0"/>
              <a:t> </a:t>
            </a:r>
            <a:r>
              <a:rPr lang="en-US" altLang="de-DE" dirty="0" err="1"/>
              <a:t>quadratisch</a:t>
            </a:r>
            <a:r>
              <a:rPr lang="en-US" altLang="de-DE" dirty="0"/>
              <a:t> in </a:t>
            </a:r>
            <a:r>
              <a:rPr lang="en-US" altLang="de-DE" dirty="0" err="1">
                <a:solidFill>
                  <a:srgbClr val="3C8C93"/>
                </a:solidFill>
              </a:rPr>
              <a:t>i</a:t>
            </a:r>
            <a:r>
              <a:rPr lang="en-US" altLang="de-DE" dirty="0">
                <a:solidFill>
                  <a:srgbClr val="3C8C93"/>
                </a:solidFill>
              </a:rPr>
              <a:t> </a:t>
            </a:r>
            <a:r>
              <a:rPr lang="en-US" altLang="de-DE" dirty="0" err="1"/>
              <a:t>z.B</a:t>
            </a:r>
            <a:r>
              <a:rPr lang="en-US" altLang="de-DE" dirty="0"/>
              <a:t>., </a:t>
            </a:r>
            <a:r>
              <a:rPr lang="en-US" altLang="de-DE" dirty="0">
                <a:solidFill>
                  <a:schemeClr val="hlink"/>
                </a:solidFill>
              </a:rPr>
              <a:t>f(</a:t>
            </a:r>
            <a:r>
              <a:rPr lang="en-US" altLang="de-DE" dirty="0" err="1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) = 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</a:p>
          <a:p>
            <a:pPr lvl="1"/>
            <a:r>
              <a:rPr lang="en-US" altLang="de-DE" dirty="0">
                <a:solidFill>
                  <a:schemeClr val="hlink"/>
                </a:solidFill>
              </a:rPr>
              <a:t>h</a:t>
            </a:r>
            <a:r>
              <a:rPr lang="en-US" altLang="de-DE" baseline="-25000" dirty="0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(x) = (h(x) + 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  <a:r>
              <a:rPr lang="en-US" altLang="de-DE" dirty="0">
                <a:solidFill>
                  <a:schemeClr val="hlink"/>
                </a:solidFill>
              </a:rPr>
              <a:t>) mod m</a:t>
            </a:r>
          </a:p>
          <a:p>
            <a:pPr lvl="1"/>
            <a:r>
              <a:rPr lang="en-US" altLang="de-DE" dirty="0" err="1"/>
              <a:t>Sondierungssequenz</a:t>
            </a:r>
            <a:r>
              <a:rPr lang="en-US" altLang="de-DE" dirty="0"/>
              <a:t>:  </a:t>
            </a:r>
            <a:br>
              <a:rPr lang="en-US" altLang="de-DE" dirty="0"/>
            </a:br>
            <a:r>
              <a:rPr lang="en-US" altLang="de-DE" dirty="0"/>
              <a:t>+0, +1, +4, +9, +16, … </a:t>
            </a:r>
          </a:p>
          <a:p>
            <a:pPr lvl="1"/>
            <a:r>
              <a:rPr lang="en-US" altLang="de-DE" dirty="0" err="1"/>
              <a:t>Allgemeiner</a:t>
            </a:r>
            <a:r>
              <a:rPr lang="en-US" altLang="de-DE" dirty="0"/>
              <a:t>:</a:t>
            </a:r>
            <a:br>
              <a:rPr lang="en-US" altLang="de-DE" dirty="0"/>
            </a:br>
            <a:r>
              <a:rPr lang="en-US" altLang="de-DE" dirty="0">
                <a:solidFill>
                  <a:schemeClr val="hlink"/>
                </a:solidFill>
              </a:rPr>
              <a:t>f(</a:t>
            </a:r>
            <a:r>
              <a:rPr lang="en-US" altLang="de-DE" dirty="0" err="1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) = c</a:t>
            </a:r>
            <a:r>
              <a:rPr lang="en-US" altLang="de-DE" baseline="-25000" dirty="0">
                <a:solidFill>
                  <a:schemeClr val="hlink"/>
                </a:solidFill>
              </a:rPr>
              <a:t>1</a:t>
            </a:r>
            <a:r>
              <a:rPr lang="en-US" altLang="de-DE" dirty="0">
                <a:solidFill>
                  <a:schemeClr val="hlink"/>
                </a:solidFill>
              </a:rPr>
              <a:t>∙i + c</a:t>
            </a:r>
            <a:r>
              <a:rPr lang="en-US" altLang="de-DE" baseline="-25000" dirty="0">
                <a:solidFill>
                  <a:schemeClr val="hlink"/>
                </a:solidFill>
              </a:rPr>
              <a:t>2</a:t>
            </a:r>
            <a:r>
              <a:rPr lang="en-US" altLang="de-DE" dirty="0">
                <a:solidFill>
                  <a:schemeClr val="hlink"/>
                </a:solidFill>
              </a:rPr>
              <a:t>∙i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</a:p>
          <a:p>
            <a:pPr lvl="1"/>
            <a:endParaRPr lang="en-US" altLang="de-DE" dirty="0"/>
          </a:p>
          <a:p>
            <a:pPr lvl="1"/>
            <a:endParaRPr lang="en-US" altLang="de-DE" dirty="0"/>
          </a:p>
        </p:txBody>
      </p:sp>
      <p:graphicFrame>
        <p:nvGraphicFramePr>
          <p:cNvPr id="6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0297"/>
              </p:ext>
            </p:extLst>
          </p:nvPr>
        </p:nvGraphicFramePr>
        <p:xfrm>
          <a:off x="396875" y="1959496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91"/>
          <p:cNvSpPr txBox="1">
            <a:spLocks noChangeArrowheads="1"/>
          </p:cNvSpPr>
          <p:nvPr/>
        </p:nvSpPr>
        <p:spPr bwMode="auto">
          <a:xfrm>
            <a:off x="228600" y="1268760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Quadratisches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9" name="Line 92"/>
          <p:cNvSpPr>
            <a:spLocks noChangeShapeType="1"/>
          </p:cNvSpPr>
          <p:nvPr/>
        </p:nvSpPr>
        <p:spPr bwMode="auto">
          <a:xfrm flipH="1">
            <a:off x="1920875" y="1770584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 Box 93"/>
          <p:cNvSpPr txBox="1">
            <a:spLocks noChangeArrowheads="1"/>
          </p:cNvSpPr>
          <p:nvPr/>
        </p:nvSpPr>
        <p:spPr bwMode="auto">
          <a:xfrm>
            <a:off x="2209800" y="1578496"/>
            <a:ext cx="1556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0-ter </a:t>
            </a: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1" name="Group 143"/>
          <p:cNvGrpSpPr>
            <a:grpSpLocks/>
          </p:cNvGrpSpPr>
          <p:nvPr/>
        </p:nvGrpSpPr>
        <p:grpSpPr bwMode="auto">
          <a:xfrm>
            <a:off x="1920883" y="1843609"/>
            <a:ext cx="1754191" cy="612775"/>
            <a:chOff x="3120" y="1966"/>
            <a:chExt cx="1105" cy="386"/>
          </a:xfrm>
        </p:grpSpPr>
        <p:sp>
          <p:nvSpPr>
            <p:cNvPr id="12" name="Freeform 86"/>
            <p:cNvSpPr>
              <a:spLocks/>
            </p:cNvSpPr>
            <p:nvPr/>
          </p:nvSpPr>
          <p:spPr bwMode="auto">
            <a:xfrm>
              <a:off x="3120" y="2112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 Box 94"/>
            <p:cNvSpPr txBox="1">
              <a:spLocks noChangeArrowheads="1"/>
            </p:cNvSpPr>
            <p:nvPr/>
          </p:nvSpPr>
          <p:spPr bwMode="auto">
            <a:xfrm>
              <a:off x="3244" y="1966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1-ter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4" name="Group 144"/>
          <p:cNvGrpSpPr>
            <a:grpSpLocks/>
          </p:cNvGrpSpPr>
          <p:nvPr/>
        </p:nvGrpSpPr>
        <p:grpSpPr bwMode="auto">
          <a:xfrm>
            <a:off x="1905009" y="2111896"/>
            <a:ext cx="1862141" cy="1219200"/>
            <a:chOff x="3110" y="2135"/>
            <a:chExt cx="1173" cy="768"/>
          </a:xfrm>
        </p:grpSpPr>
        <p:sp>
          <p:nvSpPr>
            <p:cNvPr id="15" name="Freeform 87"/>
            <p:cNvSpPr>
              <a:spLocks/>
            </p:cNvSpPr>
            <p:nvPr/>
          </p:nvSpPr>
          <p:spPr bwMode="auto">
            <a:xfrm>
              <a:off x="3110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95"/>
            <p:cNvSpPr txBox="1">
              <a:spLocks noChangeArrowheads="1"/>
            </p:cNvSpPr>
            <p:nvPr/>
          </p:nvSpPr>
          <p:spPr bwMode="auto">
            <a:xfrm>
              <a:off x="3302" y="2375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2-ter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7" name="Group 145"/>
          <p:cNvGrpSpPr>
            <a:grpSpLocks/>
          </p:cNvGrpSpPr>
          <p:nvPr/>
        </p:nvGrpSpPr>
        <p:grpSpPr bwMode="auto">
          <a:xfrm>
            <a:off x="1828807" y="2188096"/>
            <a:ext cx="2106616" cy="2895600"/>
            <a:chOff x="3062" y="2183"/>
            <a:chExt cx="1327" cy="1632"/>
          </a:xfrm>
        </p:grpSpPr>
        <p:sp>
          <p:nvSpPr>
            <p:cNvPr id="18" name="Freeform 88"/>
            <p:cNvSpPr>
              <a:spLocks/>
            </p:cNvSpPr>
            <p:nvPr/>
          </p:nvSpPr>
          <p:spPr bwMode="auto">
            <a:xfrm>
              <a:off x="3062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96"/>
            <p:cNvSpPr txBox="1">
              <a:spLocks noChangeArrowheads="1"/>
            </p:cNvSpPr>
            <p:nvPr/>
          </p:nvSpPr>
          <p:spPr bwMode="auto">
            <a:xfrm>
              <a:off x="3408" y="2976"/>
              <a:ext cx="98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3-ter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20" name="Text Box 101"/>
            <p:cNvSpPr txBox="1">
              <a:spLocks noChangeArrowheads="1"/>
            </p:cNvSpPr>
            <p:nvPr/>
          </p:nvSpPr>
          <p:spPr bwMode="auto">
            <a:xfrm rot="-5400000">
              <a:off x="3336" y="344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/>
                <a:t>…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09800" y="5186263"/>
            <a:ext cx="6535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 err="1">
                <a:solidFill>
                  <a:srgbClr val="0000FF"/>
                </a:solidFill>
              </a:rPr>
              <a:t>Fahre</a:t>
            </a:r>
            <a:r>
              <a:rPr lang="en-US" altLang="de-DE" dirty="0">
                <a:solidFill>
                  <a:srgbClr val="0000FF"/>
                </a:solidFill>
              </a:rPr>
              <a:t> fort </a:t>
            </a:r>
            <a:r>
              <a:rPr lang="en-US" altLang="de-DE" dirty="0" err="1">
                <a:solidFill>
                  <a:srgbClr val="0000FF"/>
                </a:solidFill>
              </a:rPr>
              <a:t>bis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freier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Platz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gefunden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endParaRPr lang="en-US" altLang="de-DE" dirty="0">
              <a:solidFill>
                <a:srgbClr val="0000FF"/>
              </a:solidFill>
            </a:endParaRPr>
          </a:p>
          <a:p>
            <a:endParaRPr lang="en-US" altLang="de-DE" dirty="0">
              <a:solidFill>
                <a:srgbClr val="0000FF"/>
              </a:solidFill>
            </a:endParaRPr>
          </a:p>
          <a:p>
            <a:r>
              <a:rPr lang="en-US" altLang="de-DE" dirty="0">
                <a:solidFill>
                  <a:srgbClr val="0000FF"/>
                </a:solidFill>
              </a:rPr>
              <a:t>#</a:t>
            </a:r>
            <a:r>
              <a:rPr lang="en-US" altLang="de-DE" dirty="0" err="1">
                <a:solidFill>
                  <a:srgbClr val="0000FF"/>
                </a:solidFill>
              </a:rPr>
              <a:t>fehlgeschlagene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Versuche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Meßgröße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für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Performanz</a:t>
            </a:r>
            <a:endParaRPr lang="en-US" altLang="de-DE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55576" y="1990273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5575" y="2328828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5574" y="4936212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755576" y="3287311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5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9458"/>
            <a:ext cx="8496175" cy="503238"/>
          </a:xfrm>
        </p:spPr>
        <p:txBody>
          <a:bodyPr/>
          <a:lstStyle/>
          <a:p>
            <a:r>
              <a:rPr lang="de-DE" dirty="0"/>
              <a:t>Löschen von Einträgen bei offener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Direktes Löschen unterbricht Sondierungskette</a:t>
            </a:r>
            <a:endParaRPr lang="de-DE" dirty="0"/>
          </a:p>
          <a:p>
            <a:r>
              <a:rPr lang="de-DE" dirty="0"/>
              <a:t>Mögliche Lösung: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Spezieller Eintrag “gelöscht“. Kann zwar wieder belegt werden, unterbricht aber Sondierungsketten nicht. Nachteil bei vielen Löschungen: </a:t>
            </a:r>
            <a:br>
              <a:rPr lang="de-DE" dirty="0"/>
            </a:br>
            <a:r>
              <a:rPr lang="de-DE" dirty="0"/>
              <a:t>Lange Sondierungszeiten 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Umorganisieren. Kompliziert, sowie hoher Aufwand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841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Quadratisches Sondieren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Schwierig</a:t>
            </a:r>
          </a:p>
          <a:p>
            <a:r>
              <a:rPr lang="de-DE" dirty="0"/>
              <a:t>Theorem</a:t>
            </a:r>
          </a:p>
          <a:p>
            <a:pPr lvl="1"/>
            <a:r>
              <a:rPr lang="de-DE" dirty="0"/>
              <a:t>Wenn die Tabellengröße eine Primzahl ist und der Füllfaktor höchstens ½  ist, dann findet Quadratisches Sondieren immer einen freien Platz</a:t>
            </a:r>
          </a:p>
          <a:p>
            <a:pPr lvl="1"/>
            <a:r>
              <a:rPr lang="de-DE" dirty="0"/>
              <a:t>Ansonsten kann es sein, dass Quadratisches Sondieren keinen freien Platz findet, obwohl vorhanden</a:t>
            </a:r>
          </a:p>
          <a:p>
            <a:r>
              <a:rPr lang="de-DE" dirty="0"/>
              <a:t>Damit </a:t>
            </a:r>
            <a:r>
              <a:rPr lang="de-DE" dirty="0" err="1">
                <a:latin typeface="Symbol" charset="2"/>
                <a:cs typeface="Symbol" charset="2"/>
              </a:rPr>
              <a:t>a</a:t>
            </a:r>
            <a:r>
              <a:rPr lang="de-DE" baseline="-25000" dirty="0" err="1"/>
              <a:t>max</a:t>
            </a:r>
            <a:r>
              <a:rPr lang="de-DE" dirty="0"/>
              <a:t> ≤ ½ für quadratisches Sondieren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456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Review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graphicFrame>
        <p:nvGraphicFramePr>
          <p:cNvPr id="106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64306"/>
              </p:ext>
            </p:extLst>
          </p:nvPr>
        </p:nvGraphicFramePr>
        <p:xfrm>
          <a:off x="266503" y="1769840"/>
          <a:ext cx="1560513" cy="3316283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52"/>
              <p:cNvSpPr txBox="1">
                <a:spLocks noChangeArrowheads="1"/>
              </p:cNvSpPr>
              <p:nvPr/>
            </p:nvSpPr>
            <p:spPr bwMode="auto">
              <a:xfrm>
                <a:off x="22028" y="2034952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07" name="Text 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28" y="2034952"/>
                <a:ext cx="329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 Box 58"/>
          <p:cNvSpPr txBox="1">
            <a:spLocks noChangeArrowheads="1"/>
          </p:cNvSpPr>
          <p:nvPr/>
        </p:nvSpPr>
        <p:spPr bwMode="auto">
          <a:xfrm>
            <a:off x="98228" y="1196752"/>
            <a:ext cx="2249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Lineares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109" name="Line 59"/>
          <p:cNvSpPr>
            <a:spLocks noChangeShapeType="1"/>
          </p:cNvSpPr>
          <p:nvPr/>
        </p:nvSpPr>
        <p:spPr bwMode="auto">
          <a:xfrm flipH="1">
            <a:off x="1790503" y="192224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2079428" y="1619672"/>
            <a:ext cx="1018292" cy="5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 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aphicFrame>
        <p:nvGraphicFramePr>
          <p:cNvPr id="11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17861"/>
              </p:ext>
            </p:extLst>
          </p:nvPr>
        </p:nvGraphicFramePr>
        <p:xfrm>
          <a:off x="3298628" y="1806352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 Box 85"/>
              <p:cNvSpPr txBox="1">
                <a:spLocks noChangeArrowheads="1"/>
              </p:cNvSpPr>
              <p:nvPr/>
            </p:nvSpPr>
            <p:spPr bwMode="auto">
              <a:xfrm>
                <a:off x="3054153" y="2071465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12" name="Text 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4153" y="2071465"/>
                <a:ext cx="329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 Box 91"/>
          <p:cNvSpPr txBox="1">
            <a:spLocks noChangeArrowheads="1"/>
          </p:cNvSpPr>
          <p:nvPr/>
        </p:nvSpPr>
        <p:spPr bwMode="auto">
          <a:xfrm>
            <a:off x="3130353" y="1233265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Quadratisches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114" name="Line 92"/>
          <p:cNvSpPr>
            <a:spLocks noChangeShapeType="1"/>
          </p:cNvSpPr>
          <p:nvPr/>
        </p:nvSpPr>
        <p:spPr bwMode="auto">
          <a:xfrm flipH="1">
            <a:off x="4822628" y="1958752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" name="Text Box 93"/>
          <p:cNvSpPr txBox="1">
            <a:spLocks noChangeArrowheads="1"/>
          </p:cNvSpPr>
          <p:nvPr/>
        </p:nvSpPr>
        <p:spPr bwMode="auto">
          <a:xfrm>
            <a:off x="5111553" y="1619672"/>
            <a:ext cx="1018292" cy="5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 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16" name="Group 143"/>
          <p:cNvGrpSpPr>
            <a:grpSpLocks/>
          </p:cNvGrpSpPr>
          <p:nvPr/>
        </p:nvGrpSpPr>
        <p:grpSpPr bwMode="auto">
          <a:xfrm>
            <a:off x="4822636" y="2031777"/>
            <a:ext cx="1214440" cy="612775"/>
            <a:chOff x="3120" y="1966"/>
            <a:chExt cx="765" cy="386"/>
          </a:xfrm>
        </p:grpSpPr>
        <p:sp>
          <p:nvSpPr>
            <p:cNvPr id="117" name="Freeform 86"/>
            <p:cNvSpPr>
              <a:spLocks/>
            </p:cNvSpPr>
            <p:nvPr/>
          </p:nvSpPr>
          <p:spPr bwMode="auto">
            <a:xfrm>
              <a:off x="3120" y="2112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18" name="Text Box 94"/>
            <p:cNvSpPr txBox="1">
              <a:spLocks noChangeArrowheads="1"/>
            </p:cNvSpPr>
            <p:nvPr/>
          </p:nvSpPr>
          <p:spPr bwMode="auto">
            <a:xfrm>
              <a:off x="3244" y="196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19" name="Group 144"/>
          <p:cNvGrpSpPr>
            <a:grpSpLocks/>
          </p:cNvGrpSpPr>
          <p:nvPr/>
        </p:nvGrpSpPr>
        <p:grpSpPr bwMode="auto">
          <a:xfrm>
            <a:off x="4806761" y="2300065"/>
            <a:ext cx="1322390" cy="1219200"/>
            <a:chOff x="3110" y="2135"/>
            <a:chExt cx="833" cy="768"/>
          </a:xfrm>
        </p:grpSpPr>
        <p:sp>
          <p:nvSpPr>
            <p:cNvPr id="120" name="Freeform 87"/>
            <p:cNvSpPr>
              <a:spLocks/>
            </p:cNvSpPr>
            <p:nvPr/>
          </p:nvSpPr>
          <p:spPr bwMode="auto">
            <a:xfrm>
              <a:off x="3110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1" name="Text Box 95"/>
            <p:cNvSpPr txBox="1">
              <a:spLocks noChangeArrowheads="1"/>
            </p:cNvSpPr>
            <p:nvPr/>
          </p:nvSpPr>
          <p:spPr bwMode="auto">
            <a:xfrm>
              <a:off x="3302" y="2375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2" name="Group 140"/>
          <p:cNvGrpSpPr>
            <a:grpSpLocks/>
          </p:cNvGrpSpPr>
          <p:nvPr/>
        </p:nvGrpSpPr>
        <p:grpSpPr bwMode="auto">
          <a:xfrm>
            <a:off x="1790506" y="2123529"/>
            <a:ext cx="1382715" cy="503238"/>
            <a:chOff x="1210" y="2018"/>
            <a:chExt cx="871" cy="317"/>
          </a:xfrm>
        </p:grpSpPr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1210" y="2089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4" name="Text Box 97"/>
            <p:cNvSpPr txBox="1">
              <a:spLocks noChangeArrowheads="1"/>
            </p:cNvSpPr>
            <p:nvPr/>
          </p:nvSpPr>
          <p:spPr bwMode="auto">
            <a:xfrm>
              <a:off x="1440" y="2018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5" name="Group 141"/>
          <p:cNvGrpSpPr>
            <a:grpSpLocks/>
          </p:cNvGrpSpPr>
          <p:nvPr/>
        </p:nvGrpSpPr>
        <p:grpSpPr bwMode="auto">
          <a:xfrm>
            <a:off x="1774632" y="2263552"/>
            <a:ext cx="1398590" cy="808038"/>
            <a:chOff x="1200" y="2112"/>
            <a:chExt cx="881" cy="509"/>
          </a:xfrm>
        </p:grpSpPr>
        <p:sp>
          <p:nvSpPr>
            <p:cNvPr id="126" name="Freeform 54"/>
            <p:cNvSpPr>
              <a:spLocks/>
            </p:cNvSpPr>
            <p:nvPr/>
          </p:nvSpPr>
          <p:spPr bwMode="auto">
            <a:xfrm>
              <a:off x="1200" y="2112"/>
              <a:ext cx="248" cy="38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2411 h 240"/>
                <a:gd name="T4" fmla="*/ 48 w 248"/>
                <a:gd name="T5" fmla="*/ 4022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7" name="Text Box 98"/>
            <p:cNvSpPr txBox="1">
              <a:spLocks noChangeArrowheads="1"/>
            </p:cNvSpPr>
            <p:nvPr/>
          </p:nvSpPr>
          <p:spPr bwMode="auto">
            <a:xfrm>
              <a:off x="1440" y="2304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8" name="Group 142"/>
          <p:cNvGrpSpPr>
            <a:grpSpLocks/>
          </p:cNvGrpSpPr>
          <p:nvPr/>
        </p:nvGrpSpPr>
        <p:grpSpPr bwMode="auto">
          <a:xfrm>
            <a:off x="1774631" y="2263553"/>
            <a:ext cx="1398590" cy="1571626"/>
            <a:chOff x="1200" y="2112"/>
            <a:chExt cx="881" cy="990"/>
          </a:xfrm>
        </p:grpSpPr>
        <p:sp>
          <p:nvSpPr>
            <p:cNvPr id="129" name="Freeform 55"/>
            <p:cNvSpPr>
              <a:spLocks/>
            </p:cNvSpPr>
            <p:nvPr/>
          </p:nvSpPr>
          <p:spPr bwMode="auto">
            <a:xfrm>
              <a:off x="1200" y="2112"/>
              <a:ext cx="258" cy="697"/>
            </a:xfrm>
            <a:custGeom>
              <a:avLst/>
              <a:gdLst>
                <a:gd name="T0" fmla="*/ 0 w 248"/>
                <a:gd name="T1" fmla="*/ 0 h 240"/>
                <a:gd name="T2" fmla="*/ 304 w 248"/>
                <a:gd name="T3" fmla="*/ 86367 h 240"/>
                <a:gd name="T4" fmla="*/ 60 w 248"/>
                <a:gd name="T5" fmla="*/ 14398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30" name="Text Box 99"/>
            <p:cNvSpPr txBox="1">
              <a:spLocks noChangeArrowheads="1"/>
            </p:cNvSpPr>
            <p:nvPr/>
          </p:nvSpPr>
          <p:spPr bwMode="auto">
            <a:xfrm>
              <a:off x="1440" y="2592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131" name="Text Box 100"/>
            <p:cNvSpPr txBox="1">
              <a:spLocks noChangeArrowheads="1"/>
            </p:cNvSpPr>
            <p:nvPr/>
          </p:nvSpPr>
          <p:spPr bwMode="auto">
            <a:xfrm rot="16200000">
              <a:off x="1285" y="2877"/>
              <a:ext cx="26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/>
                <a:t>…</a:t>
              </a:r>
            </a:p>
          </p:txBody>
        </p:sp>
      </p:grpSp>
      <p:grpSp>
        <p:nvGrpSpPr>
          <p:cNvPr id="132" name="Group 145"/>
          <p:cNvGrpSpPr>
            <a:grpSpLocks/>
          </p:cNvGrpSpPr>
          <p:nvPr/>
        </p:nvGrpSpPr>
        <p:grpSpPr bwMode="auto">
          <a:xfrm>
            <a:off x="4730559" y="2376265"/>
            <a:ext cx="1566865" cy="2590800"/>
            <a:chOff x="3062" y="2183"/>
            <a:chExt cx="987" cy="1632"/>
          </a:xfrm>
        </p:grpSpPr>
        <p:sp>
          <p:nvSpPr>
            <p:cNvPr id="133" name="Freeform 88"/>
            <p:cNvSpPr>
              <a:spLocks/>
            </p:cNvSpPr>
            <p:nvPr/>
          </p:nvSpPr>
          <p:spPr bwMode="auto">
            <a:xfrm>
              <a:off x="3062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34" name="Text Box 96"/>
            <p:cNvSpPr txBox="1">
              <a:spLocks noChangeArrowheads="1"/>
            </p:cNvSpPr>
            <p:nvPr/>
          </p:nvSpPr>
          <p:spPr bwMode="auto">
            <a:xfrm>
              <a:off x="3408" y="297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135" name="Text Box 101"/>
            <p:cNvSpPr txBox="1">
              <a:spLocks noChangeArrowheads="1"/>
            </p:cNvSpPr>
            <p:nvPr/>
          </p:nvSpPr>
          <p:spPr bwMode="auto">
            <a:xfrm rot="16200000">
              <a:off x="3335" y="3467"/>
              <a:ext cx="26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/>
                <a:t>…</a:t>
              </a:r>
            </a:p>
          </p:txBody>
        </p:sp>
      </p:grpSp>
      <p:graphicFrame>
        <p:nvGraphicFramePr>
          <p:cNvPr id="136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65415"/>
              </p:ext>
            </p:extLst>
          </p:nvPr>
        </p:nvGraphicFramePr>
        <p:xfrm>
          <a:off x="6398032" y="1806352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 Box 126"/>
              <p:cNvSpPr txBox="1">
                <a:spLocks noChangeArrowheads="1"/>
              </p:cNvSpPr>
              <p:nvPr/>
            </p:nvSpPr>
            <p:spPr bwMode="auto">
              <a:xfrm>
                <a:off x="6169432" y="2111152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37" name="Text 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9432" y="2111152"/>
                <a:ext cx="3298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Text Box 130"/>
          <p:cNvSpPr txBox="1">
            <a:spLocks noChangeArrowheads="1"/>
          </p:cNvSpPr>
          <p:nvPr/>
        </p:nvSpPr>
        <p:spPr bwMode="auto">
          <a:xfrm>
            <a:off x="6229757" y="1233265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Doppel</a:t>
            </a:r>
            <a:r>
              <a:rPr lang="en-US" altLang="de-DE" u="sng" dirty="0"/>
              <a:t>-Hashing*:</a:t>
            </a:r>
          </a:p>
        </p:txBody>
      </p:sp>
      <p:sp>
        <p:nvSpPr>
          <p:cNvPr id="139" name="Line 131"/>
          <p:cNvSpPr>
            <a:spLocks noChangeShapeType="1"/>
          </p:cNvSpPr>
          <p:nvPr/>
        </p:nvSpPr>
        <p:spPr bwMode="auto">
          <a:xfrm flipH="1">
            <a:off x="7922032" y="1958752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0" name="Text Box 132"/>
          <p:cNvSpPr txBox="1">
            <a:spLocks noChangeArrowheads="1"/>
          </p:cNvSpPr>
          <p:nvPr/>
        </p:nvSpPr>
        <p:spPr bwMode="auto">
          <a:xfrm>
            <a:off x="8210957" y="1766665"/>
            <a:ext cx="1018292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41" name="Group 146"/>
          <p:cNvGrpSpPr>
            <a:grpSpLocks/>
          </p:cNvGrpSpPr>
          <p:nvPr/>
        </p:nvGrpSpPr>
        <p:grpSpPr bwMode="auto">
          <a:xfrm>
            <a:off x="7922043" y="2263552"/>
            <a:ext cx="1169990" cy="1951038"/>
            <a:chOff x="4992" y="2112"/>
            <a:chExt cx="737" cy="1229"/>
          </a:xfrm>
        </p:grpSpPr>
        <p:sp>
          <p:nvSpPr>
            <p:cNvPr id="142" name="Freeform 127"/>
            <p:cNvSpPr>
              <a:spLocks/>
            </p:cNvSpPr>
            <p:nvPr/>
          </p:nvSpPr>
          <p:spPr bwMode="auto">
            <a:xfrm>
              <a:off x="4992" y="2112"/>
              <a:ext cx="248" cy="110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363380 h 240"/>
                <a:gd name="T4" fmla="*/ 48 w 248"/>
                <a:gd name="T5" fmla="*/ 2273665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43" name="Text Box 133"/>
            <p:cNvSpPr txBox="1">
              <a:spLocks noChangeArrowheads="1"/>
            </p:cNvSpPr>
            <p:nvPr/>
          </p:nvSpPr>
          <p:spPr bwMode="auto">
            <a:xfrm>
              <a:off x="5088" y="3024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sp>
        <p:nvSpPr>
          <p:cNvPr id="144" name="Text Box 134"/>
          <p:cNvSpPr txBox="1">
            <a:spLocks noChangeArrowheads="1"/>
          </p:cNvSpPr>
          <p:nvPr/>
        </p:nvSpPr>
        <p:spPr bwMode="auto">
          <a:xfrm rot="16200000">
            <a:off x="8280014" y="457257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/>
              <a:t>…</a:t>
            </a:r>
          </a:p>
        </p:txBody>
      </p:sp>
      <p:grpSp>
        <p:nvGrpSpPr>
          <p:cNvPr id="145" name="Group 147"/>
          <p:cNvGrpSpPr>
            <a:grpSpLocks/>
          </p:cNvGrpSpPr>
          <p:nvPr/>
        </p:nvGrpSpPr>
        <p:grpSpPr bwMode="auto">
          <a:xfrm>
            <a:off x="7906173" y="2300065"/>
            <a:ext cx="1262065" cy="1219200"/>
            <a:chOff x="4982" y="2135"/>
            <a:chExt cx="795" cy="768"/>
          </a:xfrm>
        </p:grpSpPr>
        <p:sp>
          <p:nvSpPr>
            <p:cNvPr id="146" name="Freeform 128"/>
            <p:cNvSpPr>
              <a:spLocks/>
            </p:cNvSpPr>
            <p:nvPr/>
          </p:nvSpPr>
          <p:spPr bwMode="auto">
            <a:xfrm>
              <a:off x="4982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47" name="Text Box 137"/>
            <p:cNvSpPr txBox="1">
              <a:spLocks noChangeArrowheads="1"/>
            </p:cNvSpPr>
            <p:nvPr/>
          </p:nvSpPr>
          <p:spPr bwMode="auto">
            <a:xfrm>
              <a:off x="5136" y="249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48" name="Group 148"/>
          <p:cNvGrpSpPr>
            <a:grpSpLocks/>
          </p:cNvGrpSpPr>
          <p:nvPr/>
        </p:nvGrpSpPr>
        <p:grpSpPr bwMode="auto">
          <a:xfrm>
            <a:off x="7829963" y="2376265"/>
            <a:ext cx="1262064" cy="2590800"/>
            <a:chOff x="4934" y="2183"/>
            <a:chExt cx="795" cy="1632"/>
          </a:xfrm>
        </p:grpSpPr>
        <p:sp>
          <p:nvSpPr>
            <p:cNvPr id="149" name="Freeform 129"/>
            <p:cNvSpPr>
              <a:spLocks/>
            </p:cNvSpPr>
            <p:nvPr/>
          </p:nvSpPr>
          <p:spPr bwMode="auto">
            <a:xfrm>
              <a:off x="4934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50" name="Text Box 138"/>
            <p:cNvSpPr txBox="1">
              <a:spLocks noChangeArrowheads="1"/>
            </p:cNvSpPr>
            <p:nvPr/>
          </p:nvSpPr>
          <p:spPr bwMode="auto">
            <a:xfrm>
              <a:off x="5088" y="3312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sp>
        <p:nvSpPr>
          <p:cNvPr id="151" name="Text Box 139"/>
          <p:cNvSpPr txBox="1">
            <a:spLocks noChangeArrowheads="1"/>
          </p:cNvSpPr>
          <p:nvPr/>
        </p:nvSpPr>
        <p:spPr bwMode="auto">
          <a:xfrm>
            <a:off x="6610757" y="5192490"/>
            <a:ext cx="2113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dirty="0"/>
              <a:t>*(</a:t>
            </a:r>
            <a:r>
              <a:rPr lang="en-US" altLang="de-DE" sz="1200" dirty="0" err="1"/>
              <a:t>bestimmt</a:t>
            </a:r>
            <a:r>
              <a:rPr lang="en-US" altLang="de-DE" sz="1200" dirty="0"/>
              <a:t> </a:t>
            </a:r>
            <a:r>
              <a:rPr lang="en-US" altLang="de-DE" sz="1200" dirty="0" err="1"/>
              <a:t>mit</a:t>
            </a:r>
            <a:r>
              <a:rPr lang="en-US" altLang="de-DE" sz="1200" dirty="0"/>
              <a:t> </a:t>
            </a:r>
            <a:r>
              <a:rPr lang="en-US" altLang="de-DE" sz="1200" dirty="0" err="1"/>
              <a:t>einer</a:t>
            </a:r>
            <a:r>
              <a:rPr lang="en-US" altLang="de-DE" sz="1200" dirty="0"/>
              <a:t> </a:t>
            </a:r>
            <a:r>
              <a:rPr lang="en-US" altLang="de-DE" sz="1200" dirty="0" err="1"/>
              <a:t>zweiten</a:t>
            </a:r>
            <a:endParaRPr lang="en-US" altLang="de-DE" sz="1200" dirty="0"/>
          </a:p>
          <a:p>
            <a:r>
              <a:rPr lang="en-US" altLang="de-DE" sz="1200" dirty="0"/>
              <a:t>   </a:t>
            </a:r>
            <a:r>
              <a:rPr lang="en-US" altLang="de-DE" sz="1200" dirty="0" err="1"/>
              <a:t>Hashfunktion</a:t>
            </a:r>
            <a:r>
              <a:rPr lang="en-US" altLang="de-DE" sz="12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E661F8-FD1F-FB4A-AFC7-83C0B033845E}"/>
              </a:ext>
            </a:extLst>
          </p:cNvPr>
          <p:cNvSpPr/>
          <p:nvPr/>
        </p:nvSpPr>
        <p:spPr>
          <a:xfrm>
            <a:off x="3419393" y="252796"/>
            <a:ext cx="4254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800" dirty="0">
                <a:solidFill>
                  <a:srgbClr val="3C8C93"/>
                </a:solidFill>
              </a:rPr>
              <a:t>h</a:t>
            </a:r>
            <a:r>
              <a:rPr lang="de-DE" sz="2800" baseline="-25000" dirty="0">
                <a:solidFill>
                  <a:srgbClr val="3C8C93"/>
                </a:solidFill>
              </a:rPr>
              <a:t>i</a:t>
            </a:r>
            <a:r>
              <a:rPr lang="de-DE" sz="2800" dirty="0">
                <a:solidFill>
                  <a:srgbClr val="3C8C93"/>
                </a:solidFill>
              </a:rPr>
              <a:t>(x) = (h(x) + f(i)) </a:t>
            </a:r>
            <a:r>
              <a:rPr lang="de-DE" sz="2800" dirty="0" err="1">
                <a:solidFill>
                  <a:srgbClr val="3C8C93"/>
                </a:solidFill>
              </a:rPr>
              <a:t>mod</a:t>
            </a:r>
            <a:r>
              <a:rPr lang="de-DE" sz="2800" dirty="0">
                <a:solidFill>
                  <a:srgbClr val="3C8C93"/>
                </a:solidFill>
              </a:rPr>
              <a:t> 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BE199A-7A90-2D48-A32D-AE7F3A2DDB3D}"/>
              </a:ext>
            </a:extLst>
          </p:cNvPr>
          <p:cNvSpPr/>
          <p:nvPr/>
        </p:nvSpPr>
        <p:spPr>
          <a:xfrm>
            <a:off x="35496" y="5714092"/>
            <a:ext cx="1479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800" dirty="0">
                <a:solidFill>
                  <a:srgbClr val="3C8C93"/>
                </a:solidFill>
              </a:rPr>
              <a:t>f(i) = 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04CC1C2-71D2-CF48-A7AA-82881F770663}"/>
              </a:ext>
            </a:extLst>
          </p:cNvPr>
          <p:cNvSpPr/>
          <p:nvPr/>
        </p:nvSpPr>
        <p:spPr>
          <a:xfrm>
            <a:off x="3061328" y="5714092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800" dirty="0">
                <a:solidFill>
                  <a:srgbClr val="3C8C93"/>
                </a:solidFill>
              </a:rPr>
              <a:t>f(i) = i</a:t>
            </a:r>
            <a:r>
              <a:rPr lang="de-DE" sz="2800" baseline="30000" dirty="0">
                <a:solidFill>
                  <a:srgbClr val="3C8C93"/>
                </a:solidFill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B96659-D85B-8B4F-AC43-D6E35C71D3F9}"/>
              </a:ext>
            </a:extLst>
          </p:cNvPr>
          <p:cNvSpPr/>
          <p:nvPr/>
        </p:nvSpPr>
        <p:spPr>
          <a:xfrm>
            <a:off x="5486059" y="5714092"/>
            <a:ext cx="3132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800" dirty="0">
                <a:solidFill>
                  <a:srgbClr val="3C8C93"/>
                </a:solidFill>
              </a:rPr>
              <a:t>f(i) =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f(i) = i ∙ h‘(x)</a:t>
            </a:r>
          </a:p>
        </p:txBody>
      </p:sp>
    </p:spTree>
    <p:extLst>
      <p:ext uri="{BB962C8B-B14F-4D97-AF65-F5344CB8AC3E}">
        <p14:creationId xmlns:p14="http://schemas.microsoft.com/office/powerpoint/2010/main" val="49716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Doppel-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Gute Wahl von </a:t>
            </a:r>
            <a:r>
              <a:rPr lang="de-DE" sz="2400" dirty="0">
                <a:solidFill>
                  <a:srgbClr val="3C8C93"/>
                </a:solidFill>
              </a:rPr>
              <a:t>h‘</a:t>
            </a:r>
            <a:r>
              <a:rPr lang="de-DE" sz="2400" dirty="0"/>
              <a:t>?</a:t>
            </a:r>
          </a:p>
          <a:p>
            <a:pPr lvl="1"/>
            <a:r>
              <a:rPr lang="de-DE" sz="2000" dirty="0"/>
              <a:t>Sollte niemals 0 ergeben</a:t>
            </a:r>
          </a:p>
          <a:p>
            <a:pPr lvl="1"/>
            <a:r>
              <a:rPr lang="de-DE" sz="2000" dirty="0">
                <a:solidFill>
                  <a:srgbClr val="3C8C93"/>
                </a:solidFill>
              </a:rPr>
              <a:t>h‘</a:t>
            </a:r>
            <a:r>
              <a:rPr lang="de-DE" sz="2000" baseline="-25000" dirty="0">
                <a:solidFill>
                  <a:srgbClr val="3C8C93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(x) = p – (x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p)</a:t>
            </a:r>
            <a:r>
              <a:rPr lang="de-DE" sz="2000" dirty="0"/>
              <a:t>    mit </a:t>
            </a:r>
            <a:r>
              <a:rPr lang="de-DE" sz="2000" dirty="0">
                <a:solidFill>
                  <a:srgbClr val="3C8C93"/>
                </a:solidFill>
              </a:rPr>
              <a:t>p</a:t>
            </a:r>
            <a:r>
              <a:rPr lang="de-DE" sz="2000" dirty="0"/>
              <a:t> Primzahl </a:t>
            </a:r>
            <a:r>
              <a:rPr lang="de-DE" sz="2000" dirty="0">
                <a:solidFill>
                  <a:srgbClr val="3C8C93"/>
                </a:solidFill>
              </a:rPr>
              <a:t>&lt; m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39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051720" y="6207695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L. </a:t>
            </a:r>
            <a:r>
              <a:rPr lang="de-DE" sz="1200" dirty="0" err="1">
                <a:solidFill>
                  <a:srgbClr val="0000FF"/>
                </a:solidFill>
              </a:rPr>
              <a:t>Guibas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E. </a:t>
            </a:r>
            <a:r>
              <a:rPr lang="de-DE" sz="1200" dirty="0" err="1">
                <a:solidFill>
                  <a:srgbClr val="0000FF"/>
                </a:solidFill>
              </a:rPr>
              <a:t>Szemerédi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i="1" dirty="0">
                <a:solidFill>
                  <a:srgbClr val="0000FF"/>
                </a:solidFill>
              </a:rPr>
              <a:t>The Analysis </a:t>
            </a:r>
            <a:r>
              <a:rPr lang="de-DE" sz="1200" i="1" dirty="0" err="1">
                <a:solidFill>
                  <a:srgbClr val="0000FF"/>
                </a:solidFill>
              </a:rPr>
              <a:t>of</a:t>
            </a:r>
            <a:r>
              <a:rPr lang="de-DE" sz="1200" i="1" dirty="0">
                <a:solidFill>
                  <a:srgbClr val="0000FF"/>
                </a:solidFill>
              </a:rPr>
              <a:t>  Double </a:t>
            </a:r>
            <a:r>
              <a:rPr lang="de-DE" sz="1200" i="1" dirty="0" err="1">
                <a:solidFill>
                  <a:srgbClr val="0000FF"/>
                </a:solidFill>
              </a:rPr>
              <a:t>Hashing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>
                <a:solidFill>
                  <a:srgbClr val="0000FF"/>
                </a:solidFill>
              </a:rPr>
              <a:t>Journal of Computer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System Science, 16, 226-274, </a:t>
            </a:r>
            <a:r>
              <a:rPr lang="de-DE" sz="1200" b="1" dirty="0">
                <a:solidFill>
                  <a:srgbClr val="FF0000"/>
                </a:solidFill>
              </a:rPr>
              <a:t>1978</a:t>
            </a:r>
          </a:p>
        </p:txBody>
      </p:sp>
    </p:spTree>
    <p:extLst>
      <p:ext uri="{BB962C8B-B14F-4D97-AF65-F5344CB8AC3E}">
        <p14:creationId xmlns:p14="http://schemas.microsoft.com/office/powerpoint/2010/main" val="15715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Wörterbücher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Unterschied zur Menge: </a:t>
            </a:r>
          </a:p>
          <a:p>
            <a:r>
              <a:rPr lang="de-DE" dirty="0"/>
              <a:t>Als </a:t>
            </a:r>
            <a:r>
              <a:rPr lang="de-DE" dirty="0">
                <a:solidFill>
                  <a:srgbClr val="0D15FF"/>
                </a:solidFill>
              </a:rPr>
              <a:t>Elemente</a:t>
            </a:r>
            <a:r>
              <a:rPr lang="de-DE" dirty="0"/>
              <a:t> (Einträge) bei Wörterbüchern </a:t>
            </a:r>
            <a:br>
              <a:rPr lang="de-DE" dirty="0"/>
            </a:br>
            <a:r>
              <a:rPr lang="de-DE" dirty="0"/>
              <a:t>nur </a:t>
            </a:r>
            <a:r>
              <a:rPr lang="de-DE" dirty="0">
                <a:solidFill>
                  <a:srgbClr val="0D15FF"/>
                </a:solidFill>
              </a:rPr>
              <a:t>Attribut-Wert-Paare </a:t>
            </a:r>
            <a:r>
              <a:rPr lang="de-DE" dirty="0"/>
              <a:t>vorgesehen</a:t>
            </a:r>
          </a:p>
          <a:p>
            <a:r>
              <a:rPr lang="de-DE" dirty="0"/>
              <a:t>Iteration über Elemente eines Wörterbuchs in </a:t>
            </a:r>
            <a:br>
              <a:rPr lang="de-DE" dirty="0"/>
            </a:br>
            <a:r>
              <a:rPr lang="de-DE" b="1" dirty="0"/>
              <a:t>willkürlicher</a:t>
            </a:r>
            <a:r>
              <a:rPr lang="de-DE" dirty="0"/>
              <a:t> Reihenfolge </a:t>
            </a:r>
            <a:r>
              <a:rPr lang="de-DE" b="1" dirty="0"/>
              <a:t>ohne</a:t>
            </a:r>
            <a:r>
              <a:rPr lang="de-DE" dirty="0"/>
              <a:t> Angabe eines Bereichs</a:t>
            </a:r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Attribute</a:t>
            </a:r>
            <a:r>
              <a:rPr lang="de-DE" dirty="0"/>
              <a:t> (Schlüssel)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k in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keys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dict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)   ... </a:t>
            </a: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Werte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v in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values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dict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)   ... </a:t>
            </a: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dirty="0"/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Attribut-Wert-Paare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(k, v) in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pairs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dict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)   ... </a:t>
            </a: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1129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Praktische Effizienz von doppeltem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pic>
        <p:nvPicPr>
          <p:cNvPr id="5" name="Bild 4" descr="Screen Shot 2015-06-04 at 14.04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7848872" cy="511686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915816" y="6381328"/>
            <a:ext cx="290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/>
              <a:t>© Joost-Pieter </a:t>
            </a:r>
            <a:r>
              <a:rPr lang="de-DE" sz="1400" dirty="0" err="1"/>
              <a:t>Katoen</a:t>
            </a:r>
            <a:r>
              <a:rPr lang="de-DE" sz="1400" dirty="0"/>
              <a:t> RWTH Aachen</a:t>
            </a:r>
          </a:p>
        </p:txBody>
      </p:sp>
      <p:sp>
        <p:nvSpPr>
          <p:cNvPr id="3" name="Rechteck 2"/>
          <p:cNvSpPr/>
          <p:nvPr/>
        </p:nvSpPr>
        <p:spPr>
          <a:xfrm>
            <a:off x="7020272" y="1340768"/>
            <a:ext cx="108012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603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dirty="0"/>
              <a:t>Messreihen zeigen, dass Doppel-</a:t>
            </a:r>
            <a:r>
              <a:rPr lang="de-DE" dirty="0" err="1"/>
              <a:t>Hashing</a:t>
            </a:r>
            <a:r>
              <a:rPr lang="de-DE" dirty="0"/>
              <a:t> fast genauso gut ist wie zufälliges Sondieren</a:t>
            </a:r>
          </a:p>
          <a:p>
            <a:pPr lvl="1"/>
            <a:r>
              <a:rPr lang="de-DE" dirty="0"/>
              <a:t>Zweite Hashfunktion benötigt zusätzliche Zeit</a:t>
            </a:r>
          </a:p>
          <a:p>
            <a:r>
              <a:rPr lang="de-DE" dirty="0"/>
              <a:t>Doppeltes </a:t>
            </a:r>
            <a:r>
              <a:rPr lang="de-DE" dirty="0" err="1"/>
              <a:t>Hashing</a:t>
            </a:r>
            <a:r>
              <a:rPr lang="de-DE" dirty="0"/>
              <a:t> ist langsamer als Überlaufketten und lineares Sondieren bei dünn besetzten Tabellen, jedoch wesentlich schneller als lineares Sondieren, wenn der Füllgrad der Tabelle zunimmt </a:t>
            </a:r>
          </a:p>
          <a:p>
            <a:r>
              <a:rPr lang="de-DE" dirty="0"/>
              <a:t>Generell: </a:t>
            </a:r>
            <a:r>
              <a:rPr lang="de-DE" dirty="0" err="1"/>
              <a:t>Hashing</a:t>
            </a:r>
            <a:r>
              <a:rPr lang="de-DE" dirty="0"/>
              <a:t> ist bedeutend schneller als Suchen in Bäumen, </a:t>
            </a:r>
          </a:p>
          <a:p>
            <a:pPr lvl="1"/>
            <a:r>
              <a:rPr lang="de-DE" dirty="0"/>
              <a:t>kann aber „ruckeln“ (durch Reallokation) und</a:t>
            </a:r>
          </a:p>
          <a:p>
            <a:pPr lvl="1"/>
            <a:r>
              <a:rPr lang="de-DE" dirty="0"/>
              <a:t>unterstützt keine Bereichs-Iteration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156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Schlüsselwortliste (rot) vs. Hashtabelle  (grün) </a:t>
            </a:r>
            <a:br>
              <a:rPr lang="de-DE" dirty="0"/>
            </a:br>
            <a:r>
              <a:rPr lang="de-DE" dirty="0"/>
              <a:t>vs. Baum (blau)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pic>
        <p:nvPicPr>
          <p:cNvPr id="6" name="Bild 5" descr="tree to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6629260" cy="4032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9269" y="2655147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Zugriffszeit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62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Basisoperation (Suchen, Einfügen, Löschen) in O(1)</a:t>
            </a:r>
          </a:p>
          <a:p>
            <a:r>
              <a:rPr lang="de-DE" dirty="0"/>
              <a:t>Güte des Hashverfahrens beeinflusst durch</a:t>
            </a:r>
          </a:p>
          <a:p>
            <a:pPr lvl="1"/>
            <a:r>
              <a:rPr lang="de-DE" dirty="0"/>
              <a:t>Hashfunktion</a:t>
            </a:r>
          </a:p>
          <a:p>
            <a:pPr lvl="1"/>
            <a:r>
              <a:rPr lang="de-DE" dirty="0"/>
              <a:t>Verfahren zur Kollisionsbehandlung</a:t>
            </a:r>
          </a:p>
          <a:p>
            <a:pPr lvl="2"/>
            <a:r>
              <a:rPr lang="de-DE" dirty="0"/>
              <a:t>Verkettung</a:t>
            </a:r>
          </a:p>
          <a:p>
            <a:pPr lvl="2"/>
            <a:r>
              <a:rPr lang="de-DE" dirty="0"/>
              <a:t>Offene Adressierung</a:t>
            </a:r>
          </a:p>
          <a:p>
            <a:pPr lvl="3"/>
            <a:r>
              <a:rPr lang="de-DE" dirty="0"/>
              <a:t>Lineares/Quadratisches Sondieren/Doppel-</a:t>
            </a:r>
            <a:r>
              <a:rPr lang="de-DE" dirty="0" err="1"/>
              <a:t>Hashing</a:t>
            </a:r>
            <a:endParaRPr lang="de-DE" dirty="0"/>
          </a:p>
          <a:p>
            <a:pPr lvl="1"/>
            <a:r>
              <a:rPr lang="de-DE" dirty="0"/>
              <a:t>Füllfaktor</a:t>
            </a:r>
          </a:p>
          <a:p>
            <a:pPr lvl="2"/>
            <a:r>
              <a:rPr lang="de-DE" dirty="0"/>
              <a:t>Dynamisches Wachsen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Statistisches vs. Dynamisches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Hashen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Universelles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Hashing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43</a:t>
            </a:fld>
            <a:endParaRPr lang="de-DE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206812"/>
              </p:ext>
            </p:extLst>
          </p:nvPr>
        </p:nvGraphicFramePr>
        <p:xfrm>
          <a:off x="7872824" y="2120686"/>
          <a:ext cx="82508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824" y="2120686"/>
                        <a:ext cx="825089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47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E743-4516-434A-8C6C-870AA55C3D91}" type="slidenum">
              <a:rPr lang="de-DE"/>
              <a:pPr/>
              <a:t>44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Ziel: perfekte Hashtabelle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763713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771775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779838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795963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804025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787900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765300" y="5013152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26853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276600" y="501315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292725" y="501315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284663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8948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630078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979613" y="2709689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2987675" y="2709689"/>
            <a:ext cx="151288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3492500" y="2709689"/>
            <a:ext cx="50323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5003800" y="2709689"/>
            <a:ext cx="1584325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2484438" y="2709689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076825" y="2709689"/>
            <a:ext cx="194310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884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C1-2536-474C-A183-C0F951B54D73}" type="slidenum">
              <a:rPr lang="de-DE"/>
              <a:pPr/>
              <a:t>45</a:t>
            </a:fld>
            <a:endParaRPr lang="de-DE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Statisches Wörterbuch (FKS-</a:t>
            </a:r>
            <a:r>
              <a:rPr lang="de-DE" dirty="0" err="1"/>
              <a:t>Hashing</a:t>
            </a:r>
            <a:r>
              <a:rPr lang="de-DE" dirty="0"/>
              <a:t>)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835150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843213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851275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867400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875463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859338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836738" y="3069555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051050" y="1845593"/>
            <a:ext cx="3024188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3059113" y="1845593"/>
            <a:ext cx="3097212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3635375" y="1845593"/>
            <a:ext cx="431800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H="1">
            <a:off x="3706813" y="1845593"/>
            <a:ext cx="1368425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H="1">
            <a:off x="5148263" y="1845593"/>
            <a:ext cx="1008062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H="1">
            <a:off x="5219700" y="1845593"/>
            <a:ext cx="1871663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1835150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2339975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348038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i</a:t>
            </a: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4356100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5364163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6372225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4427538" y="206149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>
            <a:off x="2484438" y="3574380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2484438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7614" name="Rectangle 30"/>
          <p:cNvSpPr>
            <a:spLocks noChangeArrowheads="1"/>
          </p:cNvSpPr>
          <p:nvPr/>
        </p:nvSpPr>
        <p:spPr bwMode="auto">
          <a:xfrm>
            <a:off x="298767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7615" name="Rectangle 31"/>
          <p:cNvSpPr>
            <a:spLocks noChangeArrowheads="1"/>
          </p:cNvSpPr>
          <p:nvPr/>
        </p:nvSpPr>
        <p:spPr bwMode="auto">
          <a:xfrm>
            <a:off x="3492500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6" name="Rectangle 32"/>
          <p:cNvSpPr>
            <a:spLocks noChangeArrowheads="1"/>
          </p:cNvSpPr>
          <p:nvPr/>
        </p:nvSpPr>
        <p:spPr bwMode="auto">
          <a:xfrm>
            <a:off x="4284663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7" name="Rectangle 33"/>
          <p:cNvSpPr>
            <a:spLocks noChangeArrowheads="1"/>
          </p:cNvSpPr>
          <p:nvPr/>
        </p:nvSpPr>
        <p:spPr bwMode="auto">
          <a:xfrm>
            <a:off x="4787900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7618" name="Rectangle 34"/>
          <p:cNvSpPr>
            <a:spLocks noChangeArrowheads="1"/>
          </p:cNvSpPr>
          <p:nvPr/>
        </p:nvSpPr>
        <p:spPr bwMode="auto">
          <a:xfrm>
            <a:off x="529272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7619" name="Rectangle 35"/>
          <p:cNvSpPr>
            <a:spLocks noChangeArrowheads="1"/>
          </p:cNvSpPr>
          <p:nvPr/>
        </p:nvSpPr>
        <p:spPr bwMode="auto">
          <a:xfrm>
            <a:off x="5795963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6300788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680402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22" name="Line 38"/>
          <p:cNvSpPr>
            <a:spLocks noChangeShapeType="1"/>
          </p:cNvSpPr>
          <p:nvPr/>
        </p:nvSpPr>
        <p:spPr bwMode="auto">
          <a:xfrm>
            <a:off x="3851275" y="3574380"/>
            <a:ext cx="1444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 flipH="1">
            <a:off x="4284663" y="3574380"/>
            <a:ext cx="5746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4" name="Line 40"/>
          <p:cNvSpPr>
            <a:spLocks noChangeShapeType="1"/>
          </p:cNvSpPr>
          <p:nvPr/>
        </p:nvSpPr>
        <p:spPr bwMode="auto">
          <a:xfrm>
            <a:off x="5362575" y="3574380"/>
            <a:ext cx="19462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3419475" y="357438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5003800" y="357438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j</a:t>
            </a:r>
          </a:p>
        </p:txBody>
      </p:sp>
      <p:sp>
        <p:nvSpPr>
          <p:cNvPr id="67630" name="Rectangle 46"/>
          <p:cNvSpPr>
            <a:spLocks noChangeArrowheads="1"/>
          </p:cNvSpPr>
          <p:nvPr/>
        </p:nvSpPr>
        <p:spPr bwMode="auto">
          <a:xfrm>
            <a:off x="4859338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j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1490868" y="5301580"/>
            <a:ext cx="6162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</a:rPr>
              <a:t>Wähle Subtabellengröße und Hashfunktion so,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dass keine Kollisionen auftreten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3924300" y="2637755"/>
            <a:ext cx="138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2627313" y="400618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4859338" y="400618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  <a:r>
              <a:rPr lang="de-DE" sz="2400" baseline="-25000">
                <a:solidFill>
                  <a:schemeClr val="hlink"/>
                </a:solidFill>
              </a:rPr>
              <a:t>j</a:t>
            </a:r>
          </a:p>
        </p:txBody>
      </p:sp>
      <p:sp>
        <p:nvSpPr>
          <p:cNvPr id="44" name="Rechteck 43"/>
          <p:cNvSpPr/>
          <p:nvPr/>
        </p:nvSpPr>
        <p:spPr>
          <a:xfrm>
            <a:off x="2411760" y="623731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Michael </a:t>
            </a:r>
            <a:r>
              <a:rPr lang="de-DE" sz="1050" dirty="0" err="1">
                <a:solidFill>
                  <a:srgbClr val="0000FF"/>
                </a:solidFill>
              </a:rPr>
              <a:t>Fredman</a:t>
            </a:r>
            <a:r>
              <a:rPr lang="de-DE" sz="1050" dirty="0">
                <a:solidFill>
                  <a:srgbClr val="0000FF"/>
                </a:solidFill>
              </a:rPr>
              <a:t>, </a:t>
            </a:r>
            <a:r>
              <a:rPr lang="de-DE" sz="1050" dirty="0" err="1">
                <a:solidFill>
                  <a:srgbClr val="0000FF"/>
                </a:solidFill>
              </a:rPr>
              <a:t>János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Komlós</a:t>
            </a:r>
            <a:r>
              <a:rPr lang="de-DE" sz="1050" dirty="0">
                <a:solidFill>
                  <a:srgbClr val="0000FF"/>
                </a:solidFill>
              </a:rPr>
              <a:t>, Endre </a:t>
            </a:r>
            <a:r>
              <a:rPr lang="de-DE" sz="1050" dirty="0" err="1">
                <a:solidFill>
                  <a:srgbClr val="0000FF"/>
                </a:solidFill>
              </a:rPr>
              <a:t>Szemerédi</a:t>
            </a:r>
            <a:r>
              <a:rPr lang="de-DE" sz="1050" dirty="0">
                <a:solidFill>
                  <a:srgbClr val="0000FF"/>
                </a:solidFill>
              </a:rPr>
              <a:t>, </a:t>
            </a:r>
            <a:r>
              <a:rPr lang="de-DE" sz="1050" dirty="0" err="1">
                <a:solidFill>
                  <a:srgbClr val="0000FF"/>
                </a:solidFill>
              </a:rPr>
              <a:t>Storing</a:t>
            </a:r>
            <a:r>
              <a:rPr lang="de-DE" sz="1050" dirty="0">
                <a:solidFill>
                  <a:srgbClr val="0000FF"/>
                </a:solidFill>
              </a:rPr>
              <a:t> a </a:t>
            </a:r>
            <a:r>
              <a:rPr lang="de-DE" sz="1050" dirty="0" err="1">
                <a:solidFill>
                  <a:srgbClr val="0000FF"/>
                </a:solidFill>
              </a:rPr>
              <a:t>Sparse</a:t>
            </a:r>
            <a:r>
              <a:rPr lang="de-DE" sz="1050" dirty="0">
                <a:solidFill>
                  <a:srgbClr val="0000FF"/>
                </a:solidFill>
              </a:rPr>
              <a:t> Table </a:t>
            </a:r>
            <a:r>
              <a:rPr lang="de-DE" sz="1050" dirty="0" err="1">
                <a:solidFill>
                  <a:srgbClr val="0000FF"/>
                </a:solidFill>
              </a:rPr>
              <a:t>with</a:t>
            </a:r>
            <a:r>
              <a:rPr lang="de-DE" sz="1050" dirty="0">
                <a:solidFill>
                  <a:srgbClr val="0000FF"/>
                </a:solidFill>
              </a:rPr>
              <a:t> O(1) </a:t>
            </a:r>
            <a:r>
              <a:rPr lang="de-DE" sz="1050" dirty="0" err="1">
                <a:solidFill>
                  <a:srgbClr val="0000FF"/>
                </a:solidFill>
              </a:rPr>
              <a:t>Worst</a:t>
            </a:r>
            <a:r>
              <a:rPr lang="de-DE" sz="1050" dirty="0">
                <a:solidFill>
                  <a:srgbClr val="0000FF"/>
                </a:solidFill>
              </a:rPr>
              <a:t> Case Access Time, Journal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Volume 31, </a:t>
            </a:r>
            <a:r>
              <a:rPr lang="de-DE" sz="1050" dirty="0" err="1">
                <a:solidFill>
                  <a:srgbClr val="0000FF"/>
                </a:solidFill>
              </a:rPr>
              <a:t>Issue</a:t>
            </a:r>
            <a:r>
              <a:rPr lang="de-DE" sz="1050" dirty="0">
                <a:solidFill>
                  <a:srgbClr val="0000FF"/>
                </a:solidFill>
              </a:rPr>
              <a:t> 3, </a:t>
            </a:r>
            <a:r>
              <a:rPr lang="de-DE" sz="105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18653209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0F71-8D2F-A347-946B-A1C3021A7538}" type="slidenum">
              <a:rPr lang="de-DE"/>
              <a:pPr/>
              <a:t>46</a:t>
            </a:fld>
            <a:endParaRPr lang="de-DE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124075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132138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140200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6156325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164388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148263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125663" y="3069556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2339975" y="1845593"/>
            <a:ext cx="3024188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3348038" y="1845593"/>
            <a:ext cx="309721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3924300" y="1845593"/>
            <a:ext cx="431800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3995738" y="1845593"/>
            <a:ext cx="1368425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5437188" y="1845593"/>
            <a:ext cx="100806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5508625" y="1845593"/>
            <a:ext cx="187166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124075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2628900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3636963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400"/>
              <a:t>s</a:t>
            </a:r>
            <a:r>
              <a:rPr lang="de-DE" sz="2400" baseline="-25000"/>
              <a:t>i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4645025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5653088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3276600" y="2348831"/>
            <a:ext cx="2972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Tabellengröße: </a:t>
            </a:r>
            <a:r>
              <a:rPr lang="de-DE" sz="2400" dirty="0">
                <a:solidFill>
                  <a:schemeClr val="hlink"/>
                </a:solidFill>
              </a:rPr>
              <a:t>m=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𝛼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5148263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400"/>
              <a:t>s</a:t>
            </a:r>
            <a:r>
              <a:rPr lang="de-DE" sz="2400" baseline="-25000"/>
              <a:t>j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828675" y="4364956"/>
            <a:ext cx="79216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226853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277177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3276600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flipH="1">
            <a:off x="2557463" y="3572793"/>
            <a:ext cx="1295400" cy="792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464502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5148263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565308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615632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6661150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716438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4932363" y="3572793"/>
            <a:ext cx="431800" cy="792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3905250" y="4312568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….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2484438" y="3717256"/>
            <a:ext cx="473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  <a:r>
              <a:rPr lang="de-DE" sz="2400">
                <a:solidFill>
                  <a:schemeClr val="hlink"/>
                </a:solidFill>
              </a:rPr>
              <a:t> = m</a:t>
            </a:r>
            <a:r>
              <a:rPr lang="de-DE" sz="2400" baseline="-25000">
                <a:solidFill>
                  <a:schemeClr val="hlink"/>
                </a:solidFill>
              </a:rPr>
              <a:t>0</a:t>
            </a:r>
            <a:r>
              <a:rPr lang="de-DE" sz="2400">
                <a:solidFill>
                  <a:schemeClr val="hlink"/>
                </a:solidFill>
              </a:rPr>
              <a:t>+m</a:t>
            </a:r>
            <a:r>
              <a:rPr lang="de-DE" sz="2400" baseline="-25000">
                <a:solidFill>
                  <a:schemeClr val="hlink"/>
                </a:solidFill>
              </a:rPr>
              <a:t>1</a:t>
            </a:r>
            <a:r>
              <a:rPr lang="de-DE" sz="2400">
                <a:solidFill>
                  <a:schemeClr val="hlink"/>
                </a:solidFill>
              </a:rPr>
              <a:t>+…+m</a:t>
            </a:r>
            <a:r>
              <a:rPr lang="de-DE" sz="2400" baseline="-25000">
                <a:solidFill>
                  <a:schemeClr val="hlink"/>
                </a:solidFill>
              </a:rPr>
              <a:t>i-1</a:t>
            </a:r>
            <a:r>
              <a:rPr lang="de-DE" sz="2400"/>
              <a:t>: Offsets für </a:t>
            </a:r>
            <a:r>
              <a:rPr lang="de-DE" sz="2400">
                <a:solidFill>
                  <a:schemeClr val="hlink"/>
                </a:solidFill>
              </a:rPr>
              <a:t>T</a:t>
            </a:r>
            <a:r>
              <a:rPr lang="de-DE" sz="24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1619250" y="306796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1</a:t>
            </a: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288925" y="4364956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2</a:t>
            </a:r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2268538" y="4364956"/>
            <a:ext cx="1511300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4643438" y="4364956"/>
            <a:ext cx="3024187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5998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62A9-38F4-2D4E-A0F2-31ECD8DFC466}" type="slidenum">
              <a:rPr lang="de-DE"/>
              <a:pPr/>
              <a:t>47</a:t>
            </a:fld>
            <a:endParaRPr lang="de-DE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Für jede Menge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Schlüsseln gibt es eine perfekte Hashfunktion der Größe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),</a:t>
            </a:r>
            <a:r>
              <a:rPr lang="de-DE" dirty="0"/>
              <a:t> die in erwarteter Zeit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konstruiert werden kann.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Sind perfekte Hashfunktionen auch dynamisch konstruierbar??</a:t>
            </a:r>
          </a:p>
        </p:txBody>
      </p:sp>
    </p:spTree>
    <p:extLst>
      <p:ext uri="{BB962C8B-B14F-4D97-AF65-F5344CB8AC3E}">
        <p14:creationId xmlns:p14="http://schemas.microsoft.com/office/powerpoint/2010/main" val="1803190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Prüfsummen und Verschlüsselung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975"/>
            <a:ext cx="8651304" cy="4968875"/>
          </a:xfrm>
        </p:spPr>
        <p:txBody>
          <a:bodyPr/>
          <a:lstStyle/>
          <a:p>
            <a:r>
              <a:rPr lang="de-DE" dirty="0"/>
              <a:t>Bei </a:t>
            </a:r>
            <a:r>
              <a:rPr lang="de-DE" dirty="0">
                <a:solidFill>
                  <a:srgbClr val="FF0000"/>
                </a:solidFill>
              </a:rPr>
              <a:t>Prüfsummen</a:t>
            </a:r>
            <a:r>
              <a:rPr lang="de-DE" dirty="0"/>
              <a:t> verwendet man Hashwerte, um Übertragungsfehler zu erkennen</a:t>
            </a:r>
          </a:p>
          <a:p>
            <a:pPr lvl="1"/>
            <a:r>
              <a:rPr lang="de-DE" dirty="0"/>
              <a:t>Bei guter Hashfunktion sind Kollisionen selten, </a:t>
            </a:r>
          </a:p>
          <a:p>
            <a:pPr lvl="1"/>
            <a:r>
              <a:rPr lang="de-DE" dirty="0"/>
              <a:t>Änderung weniger Bits einer Nachricht (Übertragungsfehler) sollte mögl. anderen Hashwert zur Folge haben</a:t>
            </a:r>
          </a:p>
          <a:p>
            <a:r>
              <a:rPr lang="de-DE" dirty="0"/>
              <a:t>In der </a:t>
            </a:r>
            <a:r>
              <a:rPr lang="de-DE" dirty="0">
                <a:solidFill>
                  <a:srgbClr val="FF0000"/>
                </a:solidFill>
              </a:rPr>
              <a:t>Kryptologie</a:t>
            </a:r>
            <a:r>
              <a:rPr lang="de-DE" dirty="0"/>
              <a:t> werden spezielle </a:t>
            </a:r>
            <a:r>
              <a:rPr lang="de-DE" dirty="0" err="1"/>
              <a:t>kryptologische</a:t>
            </a:r>
            <a:r>
              <a:rPr lang="de-DE" dirty="0"/>
              <a:t> Hashfunktionen verwendet, bei denen zusätzlich gefordert wird, dass es </a:t>
            </a:r>
            <a:r>
              <a:rPr lang="de-DE" dirty="0">
                <a:solidFill>
                  <a:srgbClr val="0D15FF"/>
                </a:solidFill>
              </a:rPr>
              <a:t>praktisch unmöglich ist, Kollisionen absichtlich zu finden </a:t>
            </a:r>
            <a:r>
              <a:rPr lang="de-DE" dirty="0"/>
              <a:t>(</a:t>
            </a:r>
            <a:r>
              <a:rPr lang="de-DE" dirty="0">
                <a:sym typeface="Wingdings"/>
              </a:rPr>
              <a:t> </a:t>
            </a:r>
            <a:r>
              <a:rPr lang="de-DE" dirty="0" err="1"/>
              <a:t>SHAx</a:t>
            </a:r>
            <a:r>
              <a:rPr lang="de-DE" dirty="0"/>
              <a:t>, MD5)</a:t>
            </a:r>
          </a:p>
          <a:p>
            <a:pPr lvl="1"/>
            <a:r>
              <a:rPr lang="de-DE" dirty="0"/>
              <a:t>Inverse Funktion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msy10" charset="0"/>
              </a:rPr>
              <a:t>⟶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 U</a:t>
            </a:r>
            <a:r>
              <a:rPr lang="de-DE" dirty="0">
                <a:sym typeface="Wingdings"/>
              </a:rPr>
              <a:t> </a:t>
            </a:r>
            <a:r>
              <a:rPr lang="de-DE" dirty="0"/>
              <a:t>„schwer“ zu berechnen</a:t>
            </a:r>
          </a:p>
          <a:p>
            <a:pPr lvl="1"/>
            <a:r>
              <a:rPr lang="de-DE" dirty="0"/>
              <a:t>Ausprobieren über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x=h(h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-1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(x))</a:t>
            </a:r>
            <a:r>
              <a:rPr lang="de-DE" dirty="0"/>
              <a:t> ist „aufwendig“ da </a:t>
            </a:r>
            <a:r>
              <a:rPr lang="de-DE" dirty="0">
                <a:solidFill>
                  <a:srgbClr val="3C8C93"/>
                </a:solidFill>
              </a:rPr>
              <a:t>|U|</a:t>
            </a:r>
            <a:r>
              <a:rPr lang="de-DE" dirty="0"/>
              <a:t> „groß“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16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Vermeidung schwieriger Eingaben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Annahme: </a:t>
            </a:r>
            <a:r>
              <a:rPr lang="de-DE" dirty="0"/>
              <a:t>Pro Typ </a:t>
            </a:r>
            <a:r>
              <a:rPr lang="de-DE" b="1" dirty="0"/>
              <a:t>nur</a:t>
            </a:r>
            <a:r>
              <a:rPr lang="de-DE" dirty="0"/>
              <a:t> </a:t>
            </a:r>
            <a:r>
              <a:rPr lang="de-DE" b="1" dirty="0"/>
              <a:t>eine</a:t>
            </a:r>
            <a:r>
              <a:rPr lang="de-DE" dirty="0"/>
              <a:t> </a:t>
            </a:r>
            <a:r>
              <a:rPr lang="de-DE" b="1" dirty="0"/>
              <a:t>Hash-Funktion </a:t>
            </a:r>
            <a:r>
              <a:rPr lang="de-DE" dirty="0"/>
              <a:t>verwendet</a:t>
            </a:r>
          </a:p>
          <a:p>
            <a:r>
              <a:rPr lang="de-DE" dirty="0"/>
              <a:t>Wenn man Eingaben, die per </a:t>
            </a:r>
            <a:r>
              <a:rPr lang="de-DE" dirty="0" err="1"/>
              <a:t>Hashing</a:t>
            </a:r>
            <a:r>
              <a:rPr lang="de-DE" dirty="0"/>
              <a:t> verarbeitet werden, geschickt wählt, kann man </a:t>
            </a:r>
            <a:r>
              <a:rPr lang="de-DE" b="1" dirty="0"/>
              <a:t>Kollisionen</a:t>
            </a:r>
            <a:r>
              <a:rPr lang="de-DE" dirty="0"/>
              <a:t> durch geschickte Wahl der Eingaben </a:t>
            </a:r>
            <a:r>
              <a:rPr lang="de-DE" b="1" dirty="0"/>
              <a:t>provozieren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(ohne gleiche Eingaben zu machen)</a:t>
            </a:r>
          </a:p>
          <a:p>
            <a:r>
              <a:rPr lang="de-DE" dirty="0">
                <a:solidFill>
                  <a:srgbClr val="FF0000"/>
                </a:solidFill>
              </a:rPr>
              <a:t>Problem: </a:t>
            </a:r>
            <a:r>
              <a:rPr lang="de-DE" dirty="0"/>
              <a:t>Performanz sinkt (wird u.U. linear)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Denial</a:t>
            </a:r>
            <a:r>
              <a:rPr lang="de-DE" dirty="0"/>
              <a:t>-of-Service“-Angriff möglich</a:t>
            </a:r>
          </a:p>
          <a:p>
            <a:r>
              <a:rPr lang="de-DE" dirty="0">
                <a:solidFill>
                  <a:srgbClr val="008000"/>
                </a:solidFill>
              </a:rPr>
              <a:t>Lösung: </a:t>
            </a:r>
            <a:r>
              <a:rPr lang="de-DE" dirty="0"/>
              <a:t>Wähle Hashfunktion zufällig aus Menge von Hashfunktionen, die unabhängig von Schlüsseln sind</a:t>
            </a:r>
          </a:p>
          <a:p>
            <a:pPr marL="457200" lvl="1" indent="0">
              <a:buNone/>
            </a:pPr>
            <a:r>
              <a:rPr lang="de-DE" dirty="0">
                <a:sym typeface="Wingdings"/>
              </a:rPr>
              <a:t> </a:t>
            </a:r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1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2B5-F82C-9846-A6CE-FF1E8D8A1CD7}" type="slidenum">
              <a:rPr lang="de-DE"/>
              <a:pPr/>
              <a:t>5</a:t>
            </a:fld>
            <a:endParaRPr lang="de-DE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(Streuung)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76371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77177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779838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9596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80402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765300" y="4724400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26853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276600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5292725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284663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894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3007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333482" y="5642099"/>
            <a:ext cx="2210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/>
              <a:t>Hashtabelle </a:t>
            </a:r>
            <a:r>
              <a:rPr lang="de-DE" sz="2800">
                <a:solidFill>
                  <a:schemeClr val="hlink"/>
                </a:solidFill>
              </a:rPr>
              <a:t>T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920953" y="2924944"/>
            <a:ext cx="52246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zeit- und speichereffiziente</a:t>
            </a:r>
            <a:br>
              <a:rPr lang="de-DE" sz="2800" dirty="0"/>
            </a:br>
            <a:r>
              <a:rPr lang="de-DE" sz="2800" dirty="0"/>
              <a:t>Hashfunktion (Streuwertfunktion)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h: U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T mit |U|≥|T|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979613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987675" y="2420938"/>
            <a:ext cx="151288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3492500" y="2420938"/>
            <a:ext cx="50323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003800" y="2420938"/>
            <a:ext cx="1584325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>
            <a:off x="2484438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5076825" y="2420938"/>
            <a:ext cx="194310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feld 2"/>
          <p:cNvSpPr txBox="1"/>
          <p:nvPr/>
        </p:nvSpPr>
        <p:spPr>
          <a:xfrm>
            <a:off x="189265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8" name="Textfeld 26"/>
          <p:cNvSpPr txBox="1"/>
          <p:nvPr/>
        </p:nvSpPr>
        <p:spPr>
          <a:xfrm>
            <a:off x="2339752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9" name="Textfeld 27"/>
          <p:cNvSpPr txBox="1"/>
          <p:nvPr/>
        </p:nvSpPr>
        <p:spPr>
          <a:xfrm>
            <a:off x="284380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0" name="Textfeld 28"/>
          <p:cNvSpPr txBox="1"/>
          <p:nvPr/>
        </p:nvSpPr>
        <p:spPr>
          <a:xfrm>
            <a:off x="3386155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1" name="Textfeld 29"/>
          <p:cNvSpPr txBox="1"/>
          <p:nvPr/>
        </p:nvSpPr>
        <p:spPr>
          <a:xfrm>
            <a:off x="385192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2" name="Textfeld 30"/>
          <p:cNvSpPr txBox="1"/>
          <p:nvPr/>
        </p:nvSpPr>
        <p:spPr>
          <a:xfrm>
            <a:off x="4355976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3" name="Textfeld 31"/>
          <p:cNvSpPr txBox="1"/>
          <p:nvPr/>
        </p:nvSpPr>
        <p:spPr>
          <a:xfrm>
            <a:off x="489832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4" name="Textfeld 32"/>
          <p:cNvSpPr txBox="1"/>
          <p:nvPr/>
        </p:nvSpPr>
        <p:spPr>
          <a:xfrm>
            <a:off x="536408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5" name="Textfeld 33"/>
          <p:cNvSpPr txBox="1"/>
          <p:nvPr/>
        </p:nvSpPr>
        <p:spPr>
          <a:xfrm>
            <a:off x="5868144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6" name="Textfeld 34"/>
          <p:cNvSpPr txBox="1"/>
          <p:nvPr/>
        </p:nvSpPr>
        <p:spPr>
          <a:xfrm>
            <a:off x="637220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7" name="Textfeld 35"/>
          <p:cNvSpPr txBox="1"/>
          <p:nvPr/>
        </p:nvSpPr>
        <p:spPr>
          <a:xfrm>
            <a:off x="6876256" y="5229200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8" name="Textfeld 1">
            <a:extLst>
              <a:ext uri="{FF2B5EF4-FFF2-40B4-BE49-F238E27FC236}">
                <a16:creationId xmlns:a16="http://schemas.microsoft.com/office/drawing/2014/main" id="{1504B499-BCA1-C744-B8DD-FC51BF7525AA}"/>
              </a:ext>
            </a:extLst>
          </p:cNvPr>
          <p:cNvSpPr txBox="1"/>
          <p:nvPr/>
        </p:nvSpPr>
        <p:spPr>
          <a:xfrm>
            <a:off x="395536" y="1198493"/>
            <a:ext cx="2022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Einige Elemente</a:t>
            </a:r>
            <a:br>
              <a:rPr lang="de-DE" dirty="0"/>
            </a:br>
            <a:r>
              <a:rPr lang="de-DE" dirty="0"/>
              <a:t>aus einer Menge </a:t>
            </a:r>
            <a:r>
              <a:rPr lang="de-DE" dirty="0">
                <a:solidFill>
                  <a:srgbClr val="3C8C93"/>
                </a:solidFill>
              </a:rPr>
              <a:t>U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063740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Änderung der Hashfunktion bei Hashtabelle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Hash-Funktion ändern beim Vergrößern oder Verkleinern einer Hashtabelle (</a:t>
            </a:r>
            <a:r>
              <a:rPr lang="de-DE" dirty="0" err="1"/>
              <a:t>Rehash</a:t>
            </a:r>
            <a:r>
              <a:rPr lang="de-DE" dirty="0"/>
              <a:t>)</a:t>
            </a:r>
          </a:p>
          <a:p>
            <a:r>
              <a:rPr lang="de-DE" dirty="0"/>
              <a:t>Messen der mittleren #Sondierungen und</a:t>
            </a:r>
            <a:br>
              <a:rPr lang="de-DE" dirty="0"/>
            </a:br>
            <a:r>
              <a:rPr lang="de-DE" dirty="0"/>
              <a:t>ggf. ein spontanes </a:t>
            </a:r>
            <a:r>
              <a:rPr lang="de-DE" dirty="0" err="1"/>
              <a:t>Rehash</a:t>
            </a:r>
            <a:r>
              <a:rPr lang="de-DE" dirty="0"/>
              <a:t> mit anderer Hash-Funktion</a:t>
            </a:r>
          </a:p>
          <a:p>
            <a:pPr lvl="1"/>
            <a:r>
              <a:rPr lang="de-DE" dirty="0"/>
              <a:t>(latente Gefahr eines DOS-Angriffs abgemildert)</a:t>
            </a:r>
          </a:p>
          <a:p>
            <a:r>
              <a:rPr lang="de-DE" dirty="0"/>
              <a:t>Hierzu notwendig: </a:t>
            </a:r>
          </a:p>
          <a:p>
            <a:pPr lvl="1"/>
            <a:r>
              <a:rPr lang="de-DE" dirty="0"/>
              <a:t>Auswahlmöglichkeit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/>
              <a:t> aus Menge von </a:t>
            </a:r>
            <a:br>
              <a:rPr lang="de-DE" dirty="0"/>
            </a:br>
            <a:r>
              <a:rPr lang="de-DE" dirty="0">
                <a:solidFill>
                  <a:srgbClr val="0D15FF"/>
                </a:solidFill>
              </a:rPr>
              <a:t>universell verwendbaren</a:t>
            </a:r>
            <a:r>
              <a:rPr lang="de-DE" dirty="0"/>
              <a:t> Hashfunktionen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4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Universelles Hashing</a:t>
            </a:r>
            <a:r>
              <a:rPr lang="de-DE" baseline="30000" dirty="0"/>
              <a:t>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79296" cy="4968875"/>
          </a:xfrm>
        </p:spPr>
        <p:txBody>
          <a:bodyPr/>
          <a:lstStyle/>
          <a:p>
            <a:r>
              <a:rPr lang="de-DE" dirty="0"/>
              <a:t>Eine Menge von Hashfunktionen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/>
              <a:t> heißt universell, wenn für beliebig wählbare Schlüssel </a:t>
            </a:r>
            <a:r>
              <a:rPr lang="de-DE" dirty="0">
                <a:solidFill>
                  <a:srgbClr val="3C8C93"/>
                </a:solidFill>
              </a:rPr>
              <a:t>x,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r>
              <a:rPr lang="de-DE" dirty="0">
                <a:solidFill>
                  <a:srgbClr val="3C8C93"/>
                </a:solidFill>
              </a:rPr>
              <a:t> ∈ U</a:t>
            </a:r>
            <a:r>
              <a:rPr lang="de-DE" dirty="0"/>
              <a:t> mit </a:t>
            </a:r>
            <a:r>
              <a:rPr lang="de-DE" dirty="0">
                <a:solidFill>
                  <a:srgbClr val="3C8C93"/>
                </a:solidFill>
              </a:rPr>
              <a:t>x ≠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r>
              <a:rPr lang="de-DE" dirty="0"/>
              <a:t> gilt: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0000"/>
                </a:solidFill>
              </a:rPr>
              <a:t>Wenn eine Hashfunktion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zufällig gewählt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wird, ist </a:t>
            </a:r>
            <a:r>
              <a:rPr lang="de-DE" dirty="0"/>
              <a:t>die relative Häufigkeit von Kollisionen </a:t>
            </a:r>
            <a:br>
              <a:rPr lang="de-DE" dirty="0"/>
            </a:br>
            <a:r>
              <a:rPr lang="de-DE" dirty="0"/>
              <a:t>kleiner als </a:t>
            </a:r>
            <a:r>
              <a:rPr lang="de-DE" dirty="0">
                <a:solidFill>
                  <a:srgbClr val="3C8C93"/>
                </a:solidFill>
              </a:rPr>
              <a:t>1/m</a:t>
            </a:r>
            <a:r>
              <a:rPr lang="de-DE" dirty="0">
                <a:solidFill>
                  <a:srgbClr val="000000"/>
                </a:solidFill>
              </a:rPr>
              <a:t>, wobei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 die Größe der Hashtabelle ist</a:t>
            </a:r>
          </a:p>
          <a:p>
            <a:r>
              <a:rPr lang="de-DE" dirty="0">
                <a:solidFill>
                  <a:srgbClr val="000000"/>
                </a:solidFill>
              </a:rPr>
              <a:t>Beispiel:</a:t>
            </a:r>
          </a:p>
          <a:p>
            <a:r>
              <a:rPr lang="de-DE" dirty="0">
                <a:solidFill>
                  <a:srgbClr val="000000"/>
                </a:solidFill>
              </a:rPr>
              <a:t>Die Funktionen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rgbClr val="000000"/>
                </a:solidFill>
              </a:rPr>
              <a:t> haben Parameter </a:t>
            </a:r>
            <a:r>
              <a:rPr lang="de-DE" dirty="0">
                <a:solidFill>
                  <a:srgbClr val="3C8C93"/>
                </a:solidFill>
              </a:rPr>
              <a:t>a, b</a:t>
            </a:r>
          </a:p>
          <a:p>
            <a:r>
              <a:rPr lang="de-DE" dirty="0">
                <a:solidFill>
                  <a:srgbClr val="000000"/>
                </a:solidFill>
              </a:rPr>
              <a:t>Wir sprechen auch von einer Familie von Hashfunktionen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32856"/>
            <a:ext cx="4928592" cy="84908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411760" y="6146140"/>
            <a:ext cx="4329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aseline="30000" dirty="0"/>
              <a:t>1</a:t>
            </a:r>
            <a:r>
              <a:rPr lang="de-DE" sz="1400" dirty="0"/>
              <a:t> Manchmal auch universales </a:t>
            </a:r>
            <a:r>
              <a:rPr lang="de-DE" sz="1400" dirty="0" err="1"/>
              <a:t>Hashing</a:t>
            </a:r>
            <a:r>
              <a:rPr lang="de-DE" sz="1400" dirty="0"/>
              <a:t> genannt:  Für alle </a:t>
            </a:r>
            <a:br>
              <a:rPr lang="de-DE" sz="1400" dirty="0"/>
            </a:br>
            <a:r>
              <a:rPr lang="de-DE" sz="1400" dirty="0"/>
              <a:t>Schlüsselsequenzen geeignet, also universal einsetzbar</a:t>
            </a:r>
          </a:p>
        </p:txBody>
      </p:sp>
      <p:sp>
        <p:nvSpPr>
          <p:cNvPr id="5" name="Rechteck 4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94673"/>
              </p:ext>
            </p:extLst>
          </p:nvPr>
        </p:nvGraphicFramePr>
        <p:xfrm>
          <a:off x="2339752" y="4293096"/>
          <a:ext cx="4765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3" imgW="2006280" imgH="241200" progId="Equation.3">
                  <p:embed/>
                </p:oleObj>
              </mc:Choice>
              <mc:Fallback>
                <p:oleObj name="Formel" r:id="rId3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293096"/>
                        <a:ext cx="4765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2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8974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850" y="1124744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000" dirty="0"/>
              <a:t>Wir wählen eine Primzahl p, so dass jeder Schlüssel </a:t>
            </a:r>
            <a:r>
              <a:rPr lang="de-DE" sz="2000" dirty="0" err="1"/>
              <a:t>k</a:t>
            </a:r>
            <a:r>
              <a:rPr lang="de-DE" sz="2000" dirty="0"/>
              <a:t> kleiner als p ist.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10007"/>
              </p:ext>
            </p:extLst>
          </p:nvPr>
        </p:nvGraphicFramePr>
        <p:xfrm>
          <a:off x="2984501" y="1541895"/>
          <a:ext cx="2307580" cy="49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130040" imgH="241200" progId="Equation.3">
                  <p:embed/>
                </p:oleObj>
              </mc:Choice>
              <mc:Fallback>
                <p:oleObj name="Formel" r:id="rId2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1" y="1541895"/>
                        <a:ext cx="2307580" cy="493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423424"/>
              </p:ext>
            </p:extLst>
          </p:nvPr>
        </p:nvGraphicFramePr>
        <p:xfrm>
          <a:off x="3098354" y="2060848"/>
          <a:ext cx="2049710" cy="514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015920" imgH="253800" progId="Equation.3">
                  <p:embed/>
                </p:oleObj>
              </mc:Choice>
              <mc:Fallback>
                <p:oleObj name="Formel" r:id="rId4" imgW="1015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354" y="2060848"/>
                        <a:ext cx="2049710" cy="514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3850" y="2708920"/>
            <a:ext cx="8694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Da das Universum erheblich größer als die Tabelle T sein soll, muss gelten: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086820"/>
              </p:ext>
            </p:extLst>
          </p:nvPr>
        </p:nvGraphicFramePr>
        <p:xfrm>
          <a:off x="4044950" y="3226445"/>
          <a:ext cx="847593" cy="345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164880" progId="Equation.3">
                  <p:embed/>
                </p:oleObj>
              </mc:Choice>
              <mc:Fallback>
                <p:oleObj name="Equation" r:id="rId6" imgW="4060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3226445"/>
                        <a:ext cx="847593" cy="345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33375" y="3877320"/>
            <a:ext cx="80201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Für jedes Paar (</a:t>
            </a:r>
            <a:r>
              <a:rPr lang="de-DE" sz="2000" dirty="0" err="1"/>
              <a:t>a,b</a:t>
            </a:r>
            <a:r>
              <a:rPr lang="de-DE" sz="2000" dirty="0"/>
              <a:t>) von Zahlen mit a </a:t>
            </a:r>
            <a:r>
              <a:rPr lang="de-DE" sz="2000" dirty="0">
                <a:sym typeface="Symbol" charset="0"/>
              </a:rPr>
              <a:t>∈ </a:t>
            </a:r>
            <a:r>
              <a:rPr lang="de-DE" sz="2000" dirty="0" err="1">
                <a:sym typeface="Symbol" charset="0"/>
              </a:rPr>
              <a:t>Z</a:t>
            </a:r>
            <a:r>
              <a:rPr lang="de-DE" sz="2000" baseline="-25000" dirty="0" err="1">
                <a:sym typeface="Symbol" charset="0"/>
              </a:rPr>
              <a:t>p</a:t>
            </a:r>
            <a:r>
              <a:rPr lang="de-DE" sz="2000" baseline="30000" dirty="0">
                <a:sym typeface="Symbol" charset="0"/>
              </a:rPr>
              <a:t>* </a:t>
            </a:r>
            <a:r>
              <a:rPr lang="de-DE" sz="2000" dirty="0">
                <a:sym typeface="Symbol" charset="0"/>
              </a:rPr>
              <a:t> und  b ∈ </a:t>
            </a:r>
            <a:r>
              <a:rPr lang="de-DE" sz="2000" dirty="0" err="1">
                <a:sym typeface="Symbol" charset="0"/>
              </a:rPr>
              <a:t>Z</a:t>
            </a:r>
            <a:r>
              <a:rPr lang="de-DE" sz="2000" baseline="-25000" dirty="0" err="1">
                <a:sym typeface="Symbol" charset="0"/>
              </a:rPr>
              <a:t>p</a:t>
            </a:r>
            <a:r>
              <a:rPr lang="de-DE" sz="2000" baseline="-25000" dirty="0">
                <a:sym typeface="Symbol" charset="0"/>
              </a:rPr>
              <a:t> </a:t>
            </a:r>
            <a:r>
              <a:rPr lang="de-DE" sz="2000" dirty="0">
                <a:sym typeface="Symbol" charset="0"/>
              </a:rPr>
              <a:t>definieren wir wie </a:t>
            </a:r>
          </a:p>
          <a:p>
            <a:r>
              <a:rPr lang="de-DE" sz="2000" dirty="0">
                <a:sym typeface="Symbol" charset="0"/>
              </a:rPr>
              <a:t>folgt eine Hash-Funktion:</a:t>
            </a:r>
            <a:endParaRPr lang="de-DE" sz="2000" baseline="-25000" dirty="0">
              <a:sym typeface="Symbol" charset="0"/>
            </a:endParaRP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763679"/>
              </p:ext>
            </p:extLst>
          </p:nvPr>
        </p:nvGraphicFramePr>
        <p:xfrm>
          <a:off x="2282825" y="4799657"/>
          <a:ext cx="4765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2006280" imgH="241200" progId="Equation.3">
                  <p:embed/>
                </p:oleObj>
              </mc:Choice>
              <mc:Fallback>
                <p:oleObj name="Formel" r:id="rId8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799657"/>
                        <a:ext cx="4765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5288" y="5544195"/>
            <a:ext cx="405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u="sng"/>
              <a:t>Beispiel:</a:t>
            </a:r>
            <a:r>
              <a:rPr lang="de-DE" sz="2000"/>
              <a:t>           </a:t>
            </a:r>
            <a:r>
              <a:rPr lang="de-DE" sz="2400"/>
              <a:t>p = 17    m = 6 </a:t>
            </a:r>
            <a:endParaRPr lang="de-DE" sz="2400" b="1" u="sng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4903788" y="5714057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81650" y="5525145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h</a:t>
            </a:r>
            <a:r>
              <a:rPr lang="de-DE" sz="2400" baseline="-25000"/>
              <a:t>3,4</a:t>
            </a:r>
            <a:r>
              <a:rPr lang="de-DE" sz="2400"/>
              <a:t>(8) =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496050" y="552514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   5</a:t>
            </a:r>
          </a:p>
        </p:txBody>
      </p:sp>
      <p:sp>
        <p:nvSpPr>
          <p:cNvPr id="17" name="Rechteck 16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</p:spTree>
    <p:extLst>
      <p:ext uri="{BB962C8B-B14F-4D97-AF65-F5344CB8AC3E}">
        <p14:creationId xmlns:p14="http://schemas.microsoft.com/office/powerpoint/2010/main" val="307089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  <p:bldP spid="11" grpId="0" autoUpdateAnimBg="0"/>
      <p:bldP spid="13" grpId="0" autoUpdateAnimBg="0"/>
      <p:bldP spid="14" grpId="0" animBg="1"/>
      <p:bldP spid="15" grpId="0" autoUpdateAnimBg="0"/>
      <p:bldP spid="16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D110-0D84-3543-A8E3-0238BA17F1BF}" type="slidenum">
              <a:rPr lang="en-US"/>
              <a:pPr/>
              <a:t>53</a:t>
            </a:fld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23950" y="1128723"/>
            <a:ext cx="12557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Die Klasse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2555776" y="1089369"/>
          <a:ext cx="3705522" cy="51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253800" progId="Equation.3">
                  <p:embed/>
                </p:oleObj>
              </mc:Choice>
              <mc:Fallback>
                <p:oleObj name="Equation" r:id="rId2" imgW="1828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089369"/>
                        <a:ext cx="3705522" cy="51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123950" y="2184411"/>
            <a:ext cx="413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von Hash-Funktionen ist universell.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3850" y="2643188"/>
            <a:ext cx="1656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dirty="0"/>
              <a:t>Ohne Beweis</a:t>
            </a:r>
            <a:endParaRPr lang="de-DE" sz="2000" b="1" baseline="-25000" dirty="0">
              <a:sym typeface="Symbol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468313" y="260350"/>
            <a:ext cx="8229600" cy="5032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3528" y="1124744"/>
            <a:ext cx="6935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dirty="0" err="1"/>
              <a:t>Beh</a:t>
            </a:r>
            <a:r>
              <a:rPr lang="de-DE" sz="2000" b="1" dirty="0"/>
              <a:t>:</a:t>
            </a:r>
            <a:endParaRPr lang="de-DE" sz="2000" b="1" baseline="-25000" dirty="0">
              <a:sym typeface="Symbol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2627784" y="1628800"/>
          <a:ext cx="4248472" cy="51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006280" imgH="241200" progId="Equation.3">
                  <p:embed/>
                </p:oleObj>
              </mc:Choice>
              <mc:Fallback>
                <p:oleObj name="Formel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628800"/>
                        <a:ext cx="4248472" cy="512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/>
          <p:cNvSpPr/>
          <p:nvPr/>
        </p:nvSpPr>
        <p:spPr>
          <a:xfrm>
            <a:off x="1896756" y="169151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752" y="6146091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D15FF"/>
                </a:solidFill>
              </a:rPr>
              <a:t>Carter, Larry; </a:t>
            </a:r>
            <a:r>
              <a:rPr lang="en-US" sz="1200" dirty="0" err="1">
                <a:solidFill>
                  <a:srgbClr val="0D15FF"/>
                </a:solidFill>
              </a:rPr>
              <a:t>Wegman</a:t>
            </a:r>
            <a:r>
              <a:rPr lang="en-US" sz="1200" dirty="0">
                <a:solidFill>
                  <a:srgbClr val="0D15FF"/>
                </a:solidFill>
              </a:rPr>
              <a:t>, Mark N.  "Universal Classes of Hash Functions". </a:t>
            </a:r>
            <a:br>
              <a:rPr lang="en-US" sz="1200" dirty="0">
                <a:solidFill>
                  <a:srgbClr val="0D15FF"/>
                </a:solidFill>
              </a:rPr>
            </a:br>
            <a:r>
              <a:rPr lang="en-US" sz="1200" dirty="0">
                <a:solidFill>
                  <a:srgbClr val="0D15FF"/>
                </a:solidFill>
              </a:rPr>
              <a:t>Journal of Computer and System Sciences. 18 (2): 143–154, </a:t>
            </a:r>
            <a:r>
              <a:rPr lang="en-US" sz="1200" b="1" dirty="0">
                <a:solidFill>
                  <a:srgbClr val="FF0000"/>
                </a:solidFill>
              </a:rPr>
              <a:t>1979</a:t>
            </a:r>
            <a:r>
              <a:rPr lang="en-US" sz="1200" dirty="0">
                <a:solidFill>
                  <a:srgbClr val="0D15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708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C8DA-D8EC-C34F-A959-211247CE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Wörterbücher in Julia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0BAC9-B041-1747-8090-A20F5369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</a:t>
            </a:r>
            <a:r>
              <a:rPr lang="en-GB" sz="1800" b="1" dirty="0">
                <a:solidFill>
                  <a:srgbClr val="2FB41D"/>
                </a:solidFill>
                <a:latin typeface="Menlo" panose="020B06090308040202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Dict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GB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Dict</a:t>
            </a:r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{Any, Any}()</a:t>
            </a:r>
          </a:p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</a:t>
            </a:r>
            <a:r>
              <a:rPr lang="en-GB" sz="1800" b="1" dirty="0">
                <a:solidFill>
                  <a:srgbClr val="2FB41D"/>
                </a:solidFill>
                <a:latin typeface="Menlo" panose="020B0609030804020204" pitchFamily="49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d = 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Dict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( 1=&gt;"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eins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", 5=&gt;"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fünf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", 42=&gt;"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zw&amp;vierzig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 )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Dict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{Int64, String} with 3 entries:</a:t>
            </a:r>
            <a:b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		</a:t>
            </a: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5  =&gt; "</a:t>
            </a:r>
            <a:r>
              <a:rPr lang="en-GB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fünf</a:t>
            </a: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b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		42 =&gt; "</a:t>
            </a:r>
            <a:r>
              <a:rPr lang="en-GB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zw&amp;vierzig</a:t>
            </a: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b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		1  =&gt; "</a:t>
            </a:r>
            <a:r>
              <a:rPr lang="en-GB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eins</a:t>
            </a:r>
            <a:r>
              <a:rPr lang="en-GB" sz="20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</a:p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 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d[1]</a:t>
            </a:r>
            <a:endParaRPr lang="en-GB" sz="18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	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eins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endParaRPr lang="en-GB" sz="2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 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d[12]</a:t>
            </a:r>
            <a:endParaRPr lang="en-GB" sz="18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pPr marL="914400" lvl="2" indent="0">
              <a:buNone/>
            </a:pPr>
            <a:r>
              <a:rPr lang="en-GB" sz="1800" b="1" dirty="0">
                <a:solidFill>
                  <a:srgbClr val="FC2118"/>
                </a:solidFill>
                <a:latin typeface="Menlo" panose="020B0609030804020204" pitchFamily="49" charset="0"/>
              </a:rPr>
              <a:t>ERROR: 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KeyError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: key 12 not found</a:t>
            </a:r>
          </a:p>
          <a:p>
            <a:pPr marL="914400" lvl="2" indent="0">
              <a:buNone/>
            </a:pPr>
            <a:endParaRPr lang="en-GB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</a:t>
            </a:r>
            <a:r>
              <a:rPr lang="en-GB" sz="1800" b="1" dirty="0">
                <a:solidFill>
                  <a:srgbClr val="2FB41D"/>
                </a:solidFill>
                <a:latin typeface="Menlo" panose="020B0609030804020204" pitchFamily="49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d[12] = 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zwölf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</a:p>
          <a:p>
            <a:pPr marL="914400" lvl="2" indent="0">
              <a:buNone/>
            </a:pP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zwölf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</a:p>
          <a:p>
            <a:r>
              <a:rPr lang="en-GB" sz="1400" b="1" dirty="0" err="1">
                <a:solidFill>
                  <a:srgbClr val="2FB41D"/>
                </a:solidFill>
                <a:latin typeface="Menlo" panose="020B0609030804020204" pitchFamily="49" charset="0"/>
              </a:rPr>
              <a:t>julia</a:t>
            </a:r>
            <a:r>
              <a:rPr lang="en-GB" sz="1400" b="1" dirty="0">
                <a:solidFill>
                  <a:srgbClr val="2FB41D"/>
                </a:solidFill>
                <a:latin typeface="Menlo" panose="020B0609030804020204" pitchFamily="49" charset="0"/>
              </a:rPr>
              <a:t>&gt;</a:t>
            </a:r>
            <a:r>
              <a:rPr lang="en-GB" sz="1800" b="1" dirty="0">
                <a:solidFill>
                  <a:srgbClr val="2FB41D"/>
                </a:solidFill>
                <a:latin typeface="Menlo" panose="020B0609030804020204" pitchFamily="49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d[12]</a:t>
            </a:r>
            <a:endParaRPr lang="en-GB" sz="18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pPr marL="914400" lvl="2" indent="0">
              <a:buNone/>
            </a:pP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r>
              <a:rPr lang="en-GB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zwölf</a:t>
            </a:r>
            <a:r>
              <a:rPr lang="en-GB" sz="1800" dirty="0">
                <a:solidFill>
                  <a:srgbClr val="000000"/>
                </a:solidFill>
                <a:latin typeface="Menlo" panose="020B0609030804020204" pitchFamily="49" charset="0"/>
              </a:rPr>
              <a:t>"</a:t>
            </a:r>
            <a:endParaRPr lang="en-GB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514350" lvl="1" indent="0">
              <a:buNone/>
            </a:pPr>
            <a:endParaRPr lang="en-GB" sz="2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457200" lvl="1" indent="0">
              <a:buNone/>
            </a:pPr>
            <a:endParaRPr lang="en-GB" sz="20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00157-3CCA-8346-B628-6A48FE88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9C760BBE-C3C0-2640-BFD9-6B4D15456186}"/>
              </a:ext>
            </a:extLst>
          </p:cNvPr>
          <p:cNvSpPr/>
          <p:nvPr/>
        </p:nvSpPr>
        <p:spPr>
          <a:xfrm>
            <a:off x="4583113" y="79512"/>
            <a:ext cx="3888606" cy="1368152"/>
          </a:xfrm>
          <a:prstGeom prst="cloudCallout">
            <a:avLst>
              <a:gd name="adj1" fmla="val -61267"/>
              <a:gd name="adj2" fmla="val 673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38F769"/>
                </a:solidFill>
              </a:rPr>
              <a:t>julia</a:t>
            </a:r>
            <a:r>
              <a:rPr lang="en-US" dirty="0">
                <a:solidFill>
                  <a:srgbClr val="38F769"/>
                </a:solidFill>
              </a:rPr>
              <a:t>&gt; </a:t>
            </a:r>
            <a:r>
              <a:rPr lang="en-US" dirty="0" err="1">
                <a:solidFill>
                  <a:sysClr val="windowText" lastClr="000000"/>
                </a:solidFill>
              </a:rPr>
              <a:t>typeof</a:t>
            </a:r>
            <a:r>
              <a:rPr lang="en-US" dirty="0">
                <a:solidFill>
                  <a:sysClr val="windowText" lastClr="000000"/>
                </a:solidFill>
              </a:rPr>
              <a:t>(1=&gt;"</a:t>
            </a:r>
            <a:r>
              <a:rPr lang="en-US" dirty="0" err="1">
                <a:solidFill>
                  <a:sysClr val="windowText" lastClr="000000"/>
                </a:solidFill>
              </a:rPr>
              <a:t>eins</a:t>
            </a:r>
            <a:r>
              <a:rPr lang="en-US" dirty="0">
                <a:solidFill>
                  <a:sysClr val="windowText" lastClr="000000"/>
                </a:solidFill>
              </a:rPr>
              <a:t>")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Pair{Int64, String}</a:t>
            </a:r>
          </a:p>
        </p:txBody>
      </p:sp>
    </p:spTree>
    <p:extLst>
      <p:ext uri="{BB962C8B-B14F-4D97-AF65-F5344CB8AC3E}">
        <p14:creationId xmlns:p14="http://schemas.microsoft.com/office/powerpoint/2010/main" val="29177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Basisoperation (Suchen, Einfügen, Löschen) in O(1)</a:t>
            </a:r>
          </a:p>
          <a:p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Güte des Hashverfahrens beeinflusst durch</a:t>
            </a: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Hashfunktion</a:t>
            </a: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Verfahren zur Kollisionsbehandlung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Verkettung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Offene Adressierung</a:t>
            </a:r>
          </a:p>
          <a:p>
            <a:pPr lvl="3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Lineares/Quadratisches Sondieren/Doppel-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Hashing</a:t>
            </a:r>
            <a:endParaRPr lang="de-DE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Füllfaktor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Dynamisches Wachsen</a:t>
            </a:r>
          </a:p>
          <a:p>
            <a:r>
              <a:rPr lang="de-DE" dirty="0"/>
              <a:t>Statistisches vs. Dynamisches </a:t>
            </a:r>
            <a:r>
              <a:rPr lang="de-DE" dirty="0" err="1"/>
              <a:t>Hashen</a:t>
            </a:r>
            <a:endParaRPr lang="de-DE" dirty="0"/>
          </a:p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55</a:t>
            </a:fld>
            <a:endParaRPr lang="de-DE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848790"/>
              </p:ext>
            </p:extLst>
          </p:nvPr>
        </p:nvGraphicFramePr>
        <p:xfrm>
          <a:off x="7668344" y="4653136"/>
          <a:ext cx="82508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4653136"/>
                        <a:ext cx="825089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64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Assoziation durch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2B74AE2E-0842-8A46-BA44-11E68AE1929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696" y="1150795"/>
            <a:ext cx="8686800" cy="53745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seien hier Zahlen aus einem </a:t>
            </a:r>
            <a:r>
              <a:rPr lang="de-DE"/>
              <a:t>großen Bereich</a:t>
            </a:r>
            <a:endParaRPr lang="de-DE" dirty="0"/>
          </a:p>
          <a:p>
            <a:r>
              <a:rPr lang="de-DE" dirty="0"/>
              <a:t>Assoziation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/>
              <a:t> mit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selbst können auch Objekte sein, es muss nur</a:t>
            </a:r>
            <a:br>
              <a:rPr lang="de-DE" dirty="0"/>
            </a:br>
            <a:r>
              <a:rPr lang="de-DE" dirty="0"/>
              <a:t>eine Abbildung auf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/>
              <a:t> definiert sein bzw. werden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68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1,e</a:t>
            </a:r>
            <a:r>
              <a:rPr lang="de-DE" sz="1800" baseline="-25000" dirty="0"/>
              <a:t>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7175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3,e</a:t>
            </a:r>
            <a:r>
              <a:rPr lang="de-DE" baseline="-25000" dirty="0"/>
              <a:t>2</a:t>
            </a:r>
            <a:endParaRPr lang="de-DE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9813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5,e</a:t>
            </a:r>
            <a:r>
              <a:rPr lang="de-DE" sz="1800" baseline="-25000" dirty="0"/>
              <a:t>3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9593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14,e</a:t>
            </a:r>
            <a:r>
              <a:rPr lang="de-DE" sz="1800" baseline="-25000" dirty="0"/>
              <a:t>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0400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19,e</a:t>
            </a:r>
            <a:r>
              <a:rPr lang="de-DE" sz="1800" baseline="-25000" dirty="0"/>
              <a:t>6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87875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10,e</a:t>
            </a:r>
            <a:r>
              <a:rPr lang="de-DE" sz="1800" baseline="-25000" dirty="0"/>
              <a:t>4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1979588" y="2781697"/>
            <a:ext cx="3541740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987650" y="2781697"/>
            <a:ext cx="1525566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3577111" y="2781697"/>
            <a:ext cx="418601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5003775" y="2781697"/>
            <a:ext cx="159767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2568999" y="2781697"/>
            <a:ext cx="351586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5017272" y="2781697"/>
            <a:ext cx="2002628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9" name="Gruppierung 1">
            <a:extLst>
              <a:ext uri="{FF2B5EF4-FFF2-40B4-BE49-F238E27FC236}">
                <a16:creationId xmlns:a16="http://schemas.microsoft.com/office/drawing/2014/main" id="{05826F70-2937-A54F-BEC5-14426493ED31}"/>
              </a:ext>
            </a:extLst>
          </p:cNvPr>
          <p:cNvGrpSpPr/>
          <p:nvPr/>
        </p:nvGrpSpPr>
        <p:grpSpPr>
          <a:xfrm>
            <a:off x="1907704" y="3759684"/>
            <a:ext cx="5328592" cy="503238"/>
            <a:chOff x="3419872" y="2060848"/>
            <a:chExt cx="5543550" cy="504825"/>
          </a:xfrm>
        </p:grpSpPr>
        <p:sp>
          <p:nvSpPr>
            <p:cNvPr id="60" name="Rectangle 11">
              <a:extLst>
                <a:ext uri="{FF2B5EF4-FFF2-40B4-BE49-F238E27FC236}">
                  <a16:creationId xmlns:a16="http://schemas.microsoft.com/office/drawing/2014/main" id="{2128E297-84B5-2D48-AD90-3C8974D35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" name="Rectangle 12">
              <a:extLst>
                <a:ext uri="{FF2B5EF4-FFF2-40B4-BE49-F238E27FC236}">
                  <a16:creationId xmlns:a16="http://schemas.microsoft.com/office/drawing/2014/main" id="{AC1E5CA1-4F16-C64D-96C1-5C990132B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14,e</a:t>
              </a:r>
              <a:r>
                <a:rPr lang="de-DE" sz="1800" baseline="-25000" dirty="0"/>
                <a:t>5</a:t>
              </a:r>
            </a:p>
          </p:txBody>
        </p:sp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23814AF9-6088-534F-AEDD-0DB44981B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5,e</a:t>
              </a:r>
              <a:r>
                <a:rPr lang="de-DE" sz="1800" baseline="-25000" dirty="0"/>
                <a:t>3</a:t>
              </a:r>
            </a:p>
          </p:txBody>
        </p:sp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id="{B8AE1B51-BCF9-2F43-92EF-31ACC195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1,e</a:t>
              </a:r>
              <a:r>
                <a:rPr lang="de-DE" sz="1800" baseline="-25000" dirty="0"/>
                <a:t>1</a:t>
              </a:r>
            </a:p>
          </p:txBody>
        </p:sp>
        <p:sp>
          <p:nvSpPr>
            <p:cNvPr id="64" name="Rectangle 15">
              <a:extLst>
                <a:ext uri="{FF2B5EF4-FFF2-40B4-BE49-F238E27FC236}">
                  <a16:creationId xmlns:a16="http://schemas.microsoft.com/office/drawing/2014/main" id="{4A378B28-2519-5F4B-A4C8-36E48FECB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3,e</a:t>
              </a:r>
              <a:r>
                <a:rPr lang="de-DE" sz="1800" baseline="-25000" dirty="0"/>
                <a:t>2</a:t>
              </a:r>
            </a:p>
          </p:txBody>
        </p:sp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id="{CD60EACB-6F2D-A342-86ED-C007360A4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19,e</a:t>
              </a:r>
              <a:r>
                <a:rPr lang="de-DE" sz="1800" baseline="-25000" dirty="0"/>
                <a:t>6</a:t>
              </a:r>
            </a:p>
          </p:txBody>
        </p:sp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9BAD74F3-F4DD-C441-B0EF-7CF8A0AF4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10,e</a:t>
              </a:r>
              <a:r>
                <a:rPr lang="de-DE" sz="1800" baseline="-25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03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01E5-9C6A-E947-9BE6-5EA88440E902}" type="slidenum">
              <a:rPr lang="de-DE"/>
              <a:pPr/>
              <a:t>7</a:t>
            </a:fld>
            <a:endParaRPr lang="de-D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Übliches Anwendungsszenario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Menge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de-DE" sz="2400" dirty="0"/>
              <a:t>der potentiellen Schlüssel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/>
              <a:t> „groß“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Anzahl der Feldelemente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 „klein“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D.h.: </a:t>
            </a:r>
            <a:r>
              <a:rPr lang="de-DE" sz="2400" dirty="0">
                <a:solidFill>
                  <a:srgbClr val="3C8C93"/>
                </a:solidFill>
              </a:rPr>
              <a:t>|U| &gt;&gt;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, aber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>
                <a:solidFill>
                  <a:srgbClr val="FF0000"/>
                </a:solidFill>
              </a:rPr>
              <a:t>nur „wenige“ </a:t>
            </a:r>
            <a:r>
              <a:rPr lang="de-DE" sz="2400" dirty="0" err="1">
                <a:solidFill>
                  <a:srgbClr val="FF0000"/>
                </a:solidFill>
              </a:rPr>
              <a:t>u</a:t>
            </a:r>
            <a:r>
              <a:rPr lang="de-DE" sz="2400" dirty="0">
                <a:solidFill>
                  <a:srgbClr val="FF0000"/>
                </a:solidFill>
              </a:rPr>
              <a:t> ∈ U werden tatsächlich betrachtet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Werte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können „groß“ sein (viele Bits)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solidFill>
                  <a:srgbClr val="000000"/>
                </a:solidFill>
              </a:rPr>
              <a:t>Große Zahlen, </a:t>
            </a:r>
            <a:r>
              <a:rPr lang="de-DE" sz="2000" dirty="0" err="1">
                <a:solidFill>
                  <a:srgbClr val="000000"/>
                </a:solidFill>
              </a:rPr>
              <a:t>Tupel</a:t>
            </a:r>
            <a:r>
              <a:rPr lang="de-DE" sz="2000" dirty="0">
                <a:solidFill>
                  <a:srgbClr val="000000"/>
                </a:solidFill>
              </a:rPr>
              <a:t> mit vielen Komponenten, Bäume, ...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Eventuell nur Teile von </a:t>
            </a:r>
            <a:r>
              <a:rPr lang="de-DE" sz="2200" dirty="0" err="1">
                <a:solidFill>
                  <a:srgbClr val="3C8C93"/>
                </a:solidFill>
              </a:rPr>
              <a:t>u</a:t>
            </a:r>
            <a:r>
              <a:rPr lang="de-DE" sz="2200" dirty="0">
                <a:solidFill>
                  <a:srgbClr val="000000"/>
                </a:solidFill>
              </a:rPr>
              <a:t> zur einfachen Bestimmung des Index für </a:t>
            </a:r>
            <a:r>
              <a:rPr lang="de-DE" sz="2200" dirty="0">
                <a:solidFill>
                  <a:srgbClr val="3C8C93"/>
                </a:solidFill>
              </a:rPr>
              <a:t>T</a:t>
            </a:r>
            <a:r>
              <a:rPr lang="de-DE" sz="2200" dirty="0">
                <a:solidFill>
                  <a:srgbClr val="000000"/>
                </a:solidFill>
              </a:rPr>
              <a:t>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Nur einige Zeichen einer Zeichenkette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Bäume nur bis zu best. Tiefe betrachtet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Sonst Abbildungsvorgang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200" dirty="0">
                <a:solidFill>
                  <a:srgbClr val="000000"/>
                </a:solidFill>
              </a:rPr>
              <a:t> evtl. zu aufwendig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Folge der großen Menge bzw. der teilweisen Betrachtung: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Verschiedene Elemente möglicherweise auf gleichen Index abgebildet (</a:t>
            </a:r>
            <a:r>
              <a:rPr lang="de-DE" sz="2200" dirty="0">
                <a:solidFill>
                  <a:srgbClr val="FF0000"/>
                </a:solidFill>
              </a:rPr>
              <a:t>Kollision</a:t>
            </a:r>
            <a:r>
              <a:rPr lang="de-DE" sz="22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16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288" cy="5203825"/>
          </a:xfrm>
        </p:spPr>
        <p:txBody>
          <a:bodyPr/>
          <a:lstStyle/>
          <a:p>
            <a:r>
              <a:rPr lang="de-DE" dirty="0"/>
              <a:t>Hashfunktionen müssen i.A. anwendungsspezifisch definiert werden (oft für Basisdatentypen Standardimplementierungen angeboten)</a:t>
            </a:r>
          </a:p>
          <a:p>
            <a:r>
              <a:rPr lang="de-DE" dirty="0"/>
              <a:t>Hashwerte sollen möglichst gleichmäßig gestreut werden</a:t>
            </a:r>
            <a:br>
              <a:rPr lang="de-DE" dirty="0"/>
            </a:br>
            <a:r>
              <a:rPr lang="de-DE" dirty="0"/>
              <a:t>(sonst Kollisionen vorprogrammiert)</a:t>
            </a:r>
          </a:p>
          <a:p>
            <a:r>
              <a:rPr lang="de-DE" dirty="0"/>
              <a:t>Ein erstes Beispiel für </a:t>
            </a:r>
            <a:r>
              <a:rPr lang="de-DE" dirty="0">
                <a:solidFill>
                  <a:srgbClr val="3C8C93"/>
                </a:solidFill>
              </a:rPr>
              <a:t>U = Integer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</a:rPr>
              <a:t>  function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(u)</a:t>
            </a:r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u % m </a:t>
            </a: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modulo</a:t>
            </a:r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dirty="0"/>
              <a:t>wobei m die Länge des Feldes ist 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dirty="0">
                <a:solidFill>
                  <a:srgbClr val="000000"/>
                </a:solidFill>
              </a:rPr>
              <a:t>Kann man </a:t>
            </a:r>
            <a:r>
              <a:rPr lang="de-DE" dirty="0">
                <a:solidFill>
                  <a:srgbClr val="0D15FF"/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auf komplexen Objekten über deren „Adresse“ realisieren?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Rechteckige Legende 5"/>
          <p:cNvSpPr/>
          <p:nvPr/>
        </p:nvSpPr>
        <p:spPr>
          <a:xfrm>
            <a:off x="6228184" y="2996952"/>
            <a:ext cx="2664296" cy="1440160"/>
          </a:xfrm>
          <a:prstGeom prst="wedgeRectCallout">
            <a:avLst>
              <a:gd name="adj1" fmla="val -104728"/>
              <a:gd name="adj2" fmla="val 27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Falls m keine Primzahl: </a:t>
            </a:r>
            <a:r>
              <a:rPr lang="de-DE" dirty="0">
                <a:solidFill>
                  <a:schemeClr val="tx1"/>
                </a:solidFill>
              </a:rPr>
              <a:t>Schlüssel seien alle Vielfache von 10 und Tabellengröße sei 100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dirty="0">
                <a:solidFill>
                  <a:schemeClr val="tx1"/>
                </a:solidFill>
              </a:rPr>
              <a:t>Viele Kollisionen</a:t>
            </a:r>
          </a:p>
        </p:txBody>
      </p:sp>
      <p:sp>
        <p:nvSpPr>
          <p:cNvPr id="7" name="Wolkenförmige Legende 4">
            <a:extLst>
              <a:ext uri="{FF2B5EF4-FFF2-40B4-BE49-F238E27FC236}">
                <a16:creationId xmlns:a16="http://schemas.microsoft.com/office/drawing/2014/main" id="{3F66C9A9-A45A-AFB5-7B81-42C733B64D8E}"/>
              </a:ext>
            </a:extLst>
          </p:cNvPr>
          <p:cNvSpPr/>
          <p:nvPr/>
        </p:nvSpPr>
        <p:spPr>
          <a:xfrm>
            <a:off x="6372200" y="4509120"/>
            <a:ext cx="2592288" cy="1080120"/>
          </a:xfrm>
          <a:prstGeom prst="cloudCallout">
            <a:avLst>
              <a:gd name="adj1" fmla="val -101964"/>
              <a:gd name="adj2" fmla="val 4434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Warum i.A. nicht?</a:t>
            </a:r>
          </a:p>
        </p:txBody>
      </p:sp>
    </p:spTree>
    <p:extLst>
      <p:ext uri="{BB962C8B-B14F-4D97-AF65-F5344CB8AC3E}">
        <p14:creationId xmlns:p14="http://schemas.microsoft.com/office/powerpoint/2010/main" val="312175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 möchte den Nutzer nicht zwingen, </a:t>
            </a:r>
            <a:br>
              <a:rPr lang="de-DE" dirty="0"/>
            </a:br>
            <a:r>
              <a:rPr lang="de-DE" dirty="0"/>
              <a:t>sich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dirty="0"/>
              <a:t> eine Primzahl auszudenken</a:t>
            </a:r>
          </a:p>
          <a:p>
            <a:r>
              <a:rPr lang="de-DE" dirty="0"/>
              <a:t>Veränderte Hashfunktion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∈ </a:t>
            </a:r>
            <a:r>
              <a:rPr lang="de-DE" dirty="0">
                <a:solidFill>
                  <a:srgbClr val="3C8C93"/>
                </a:solidFill>
              </a:rPr>
              <a:t>Integer</a:t>
            </a:r>
            <a:r>
              <a:rPr lang="de-DE" dirty="0"/>
              <a:t> :</a:t>
            </a:r>
          </a:p>
          <a:p>
            <a:pPr marL="457200" lvl="1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Courier New" panose="02070309020205020404" pitchFamily="49" charset="0"/>
              </a:rPr>
              <a:t>  function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dirty="0">
                <a:solidFill>
                  <a:srgbClr val="795E26"/>
                </a:solidFill>
                <a:latin typeface="Courier New" panose="02070309020205020404" pitchFamily="49" charset="0"/>
              </a:rPr>
              <a:t>h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(u)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( u % p ) % m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de-DE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de-DE" dirty="0"/>
              <a:t>wobei</a:t>
            </a:r>
            <a:r>
              <a:rPr lang="de-DE" dirty="0">
                <a:solidFill>
                  <a:srgbClr val="3C8C93"/>
                </a:solidFill>
              </a:rPr>
              <a:t> p &gt;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m </a:t>
            </a:r>
            <a:r>
              <a:rPr lang="de-DE" dirty="0"/>
              <a:t>eine „interne“ Primzahl und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 </a:t>
            </a:r>
            <a:r>
              <a:rPr lang="de-DE" dirty="0">
                <a:solidFill>
                  <a:srgbClr val="000000"/>
                </a:solidFill>
              </a:rPr>
              <a:t>nicht notwendigerweise prim</a:t>
            </a:r>
            <a:r>
              <a:rPr lang="de-DE" dirty="0">
                <a:solidFill>
                  <a:srgbClr val="3C8C93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242122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4097</Words>
  <Application>Microsoft Macintosh PowerPoint</Application>
  <PresentationFormat>On-screen Show (4:3)</PresentationFormat>
  <Paragraphs>798</Paragraphs>
  <Slides>55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70" baseType="lpstr">
      <vt:lpstr>Arial</vt:lpstr>
      <vt:lpstr>Calibri</vt:lpstr>
      <vt:lpstr>Cambria Math</vt:lpstr>
      <vt:lpstr>cmsy10</vt:lpstr>
      <vt:lpstr>Courier New</vt:lpstr>
      <vt:lpstr>Menlo</vt:lpstr>
      <vt:lpstr>msam6</vt:lpstr>
      <vt:lpstr>Myriad Pro</vt:lpstr>
      <vt:lpstr>Symbol</vt:lpstr>
      <vt:lpstr>Tahoma</vt:lpstr>
      <vt:lpstr>Wingdings</vt:lpstr>
      <vt:lpstr>7_Standarddesign</vt:lpstr>
      <vt:lpstr>Clip</vt:lpstr>
      <vt:lpstr>Formel</vt:lpstr>
      <vt:lpstr>Equation</vt:lpstr>
      <vt:lpstr>Algorithmen und Datenstrukturen</vt:lpstr>
      <vt:lpstr>Danksagung</vt:lpstr>
      <vt:lpstr>Wörterbuch-Datenstruktur</vt:lpstr>
      <vt:lpstr>Wörterbücher</vt:lpstr>
      <vt:lpstr>Hashing (Streuung)</vt:lpstr>
      <vt:lpstr>Assoziation durch Hashing</vt:lpstr>
      <vt:lpstr>Hashing: Übliches Anwendungsszenario</vt:lpstr>
      <vt:lpstr>Hashfunktionen</vt:lpstr>
      <vt:lpstr>Hashfunktionen</vt:lpstr>
      <vt:lpstr>Dictionary selbst gebaut</vt:lpstr>
      <vt:lpstr>Hashing (perfekte Streuung, keine Kollisionen)</vt:lpstr>
      <vt:lpstr>Hashing zur Assoziation und zum Suchen</vt:lpstr>
      <vt:lpstr>Hashing mit Verkettung1 (Kollisionslisten)</vt:lpstr>
      <vt:lpstr>Dictionary selbst gebaut</vt:lpstr>
      <vt:lpstr>Hashing mit Verkettung</vt:lpstr>
      <vt:lpstr>Analyse der Komplexität bei Verkettung</vt:lpstr>
      <vt:lpstr>Dynamische Hashtabelle</vt:lpstr>
      <vt:lpstr>Dynamische Hashtabelle</vt:lpstr>
      <vt:lpstr>Dynamische Hashtabelle</vt:lpstr>
      <vt:lpstr>Dynamische Hashtabelle</vt:lpstr>
      <vt:lpstr>Dynamische Hashtabelle</vt:lpstr>
      <vt:lpstr>Dynamische Hashtabelle</vt:lpstr>
      <vt:lpstr>Offene Adressierung</vt:lpstr>
      <vt:lpstr>Offene Adressierung</vt:lpstr>
      <vt:lpstr>Einfügung von x: Lineares Sondieren</vt:lpstr>
      <vt:lpstr>Hashing mit Linearer Sondierung (Linear Probing)</vt:lpstr>
      <vt:lpstr>Hashing mit Linearer Sondierung</vt:lpstr>
      <vt:lpstr>Hashing mit Linearer Sondierung</vt:lpstr>
      <vt:lpstr>Nachteile der Linearen Sondierung</vt:lpstr>
      <vt:lpstr>Analyse der offenen Adressierung</vt:lpstr>
      <vt:lpstr>Analyse der erfolglosen Suche</vt:lpstr>
      <vt:lpstr>Analyse der erfolgreichen Suche</vt:lpstr>
      <vt:lpstr>Zufälliges Sondieren</vt:lpstr>
      <vt:lpstr>Vergleich mit zufälligem Sondieren</vt:lpstr>
      <vt:lpstr>Quadratisches Sondieren</vt:lpstr>
      <vt:lpstr>Löschen von Einträgen bei offener Adressierung</vt:lpstr>
      <vt:lpstr>Analyse Quadratisches Sondieren</vt:lpstr>
      <vt:lpstr>Review Hashing</vt:lpstr>
      <vt:lpstr>Doppel-Hashing</vt:lpstr>
      <vt:lpstr>Praktische Effizienz von doppeltem Hashing</vt:lpstr>
      <vt:lpstr>Analyse Hashing</vt:lpstr>
      <vt:lpstr>Vergleiche</vt:lpstr>
      <vt:lpstr>Zusammenfassung: Hashing</vt:lpstr>
      <vt:lpstr>Statisches Wörterbuch</vt:lpstr>
      <vt:lpstr>Statisches Wörterbuch (FKS-Hashing)</vt:lpstr>
      <vt:lpstr>Statisches Wörterbuch</vt:lpstr>
      <vt:lpstr>Statisches Wörterbuch</vt:lpstr>
      <vt:lpstr>Hashing: Prüfsummen und Verschlüsselung</vt:lpstr>
      <vt:lpstr>Vermeidung schwieriger Eingaben</vt:lpstr>
      <vt:lpstr>Änderung der Hashfunktion bei Hashtabelle</vt:lpstr>
      <vt:lpstr>Universelles Hashing1</vt:lpstr>
      <vt:lpstr>Universelles Hashing</vt:lpstr>
      <vt:lpstr>PowerPoint Presentation</vt:lpstr>
      <vt:lpstr>Wörterbücher in Julia</vt:lpstr>
      <vt:lpstr>Zusammenfassung: Hashing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1409</cp:revision>
  <cp:lastPrinted>2015-06-03T13:00:33Z</cp:lastPrinted>
  <dcterms:created xsi:type="dcterms:W3CDTF">2010-04-27T12:26:40Z</dcterms:created>
  <dcterms:modified xsi:type="dcterms:W3CDTF">2023-06-07T12:49:19Z</dcterms:modified>
</cp:coreProperties>
</file>