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238"/>
  </p:notesMasterIdLst>
  <p:handoutMasterIdLst>
    <p:handoutMasterId r:id="rId239"/>
  </p:handoutMasterIdLst>
  <p:sldIdLst>
    <p:sldId id="273" r:id="rId2"/>
    <p:sldId id="466" r:id="rId3"/>
    <p:sldId id="275" r:id="rId4"/>
    <p:sldId id="276" r:id="rId5"/>
    <p:sldId id="277" r:id="rId6"/>
    <p:sldId id="278" r:id="rId7"/>
    <p:sldId id="279" r:id="rId8"/>
    <p:sldId id="280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502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470" r:id="rId37"/>
    <p:sldId id="472" r:id="rId38"/>
    <p:sldId id="313" r:id="rId39"/>
    <p:sldId id="314" r:id="rId40"/>
    <p:sldId id="315" r:id="rId41"/>
    <p:sldId id="316" r:id="rId42"/>
    <p:sldId id="632" r:id="rId43"/>
    <p:sldId id="317" r:id="rId44"/>
    <p:sldId id="318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337" r:id="rId63"/>
    <p:sldId id="338" r:id="rId64"/>
    <p:sldId id="340" r:id="rId65"/>
    <p:sldId id="341" r:id="rId66"/>
    <p:sldId id="342" r:id="rId67"/>
    <p:sldId id="343" r:id="rId68"/>
    <p:sldId id="344" r:id="rId69"/>
    <p:sldId id="345" r:id="rId70"/>
    <p:sldId id="346" r:id="rId71"/>
    <p:sldId id="347" r:id="rId72"/>
    <p:sldId id="348" r:id="rId73"/>
    <p:sldId id="608" r:id="rId74"/>
    <p:sldId id="512" r:id="rId75"/>
    <p:sldId id="350" r:id="rId76"/>
    <p:sldId id="352" r:id="rId77"/>
    <p:sldId id="353" r:id="rId78"/>
    <p:sldId id="355" r:id="rId79"/>
    <p:sldId id="354" r:id="rId80"/>
    <p:sldId id="356" r:id="rId81"/>
    <p:sldId id="357" r:id="rId82"/>
    <p:sldId id="358" r:id="rId83"/>
    <p:sldId id="359" r:id="rId84"/>
    <p:sldId id="360" r:id="rId85"/>
    <p:sldId id="361" r:id="rId86"/>
    <p:sldId id="362" r:id="rId87"/>
    <p:sldId id="363" r:id="rId88"/>
    <p:sldId id="364" r:id="rId89"/>
    <p:sldId id="365" r:id="rId90"/>
    <p:sldId id="366" r:id="rId91"/>
    <p:sldId id="369" r:id="rId92"/>
    <p:sldId id="370" r:id="rId93"/>
    <p:sldId id="372" r:id="rId94"/>
    <p:sldId id="371" r:id="rId95"/>
    <p:sldId id="373" r:id="rId96"/>
    <p:sldId id="374" r:id="rId97"/>
    <p:sldId id="375" r:id="rId98"/>
    <p:sldId id="376" r:id="rId99"/>
    <p:sldId id="377" r:id="rId100"/>
    <p:sldId id="378" r:id="rId101"/>
    <p:sldId id="379" r:id="rId102"/>
    <p:sldId id="380" r:id="rId103"/>
    <p:sldId id="382" r:id="rId104"/>
    <p:sldId id="636" r:id="rId105"/>
    <p:sldId id="533" r:id="rId106"/>
    <p:sldId id="579" r:id="rId107"/>
    <p:sldId id="578" r:id="rId108"/>
    <p:sldId id="534" r:id="rId109"/>
    <p:sldId id="535" r:id="rId110"/>
    <p:sldId id="536" r:id="rId111"/>
    <p:sldId id="537" r:id="rId112"/>
    <p:sldId id="538" r:id="rId113"/>
    <p:sldId id="539" r:id="rId114"/>
    <p:sldId id="540" r:id="rId115"/>
    <p:sldId id="541" r:id="rId116"/>
    <p:sldId id="542" r:id="rId117"/>
    <p:sldId id="543" r:id="rId118"/>
    <p:sldId id="544" r:id="rId119"/>
    <p:sldId id="545" r:id="rId120"/>
    <p:sldId id="630" r:id="rId121"/>
    <p:sldId id="640" r:id="rId122"/>
    <p:sldId id="643" r:id="rId123"/>
    <p:sldId id="629" r:id="rId124"/>
    <p:sldId id="634" r:id="rId125"/>
    <p:sldId id="644" r:id="rId126"/>
    <p:sldId id="638" r:id="rId127"/>
    <p:sldId id="633" r:id="rId128"/>
    <p:sldId id="635" r:id="rId129"/>
    <p:sldId id="637" r:id="rId130"/>
    <p:sldId id="657" r:id="rId131"/>
    <p:sldId id="547" r:id="rId132"/>
    <p:sldId id="639" r:id="rId133"/>
    <p:sldId id="588" r:id="rId134"/>
    <p:sldId id="589" r:id="rId135"/>
    <p:sldId id="658" r:id="rId136"/>
    <p:sldId id="590" r:id="rId137"/>
    <p:sldId id="548" r:id="rId138"/>
    <p:sldId id="631" r:id="rId139"/>
    <p:sldId id="645" r:id="rId140"/>
    <p:sldId id="390" r:id="rId141"/>
    <p:sldId id="391" r:id="rId142"/>
    <p:sldId id="392" r:id="rId143"/>
    <p:sldId id="393" r:id="rId144"/>
    <p:sldId id="394" r:id="rId145"/>
    <p:sldId id="395" r:id="rId146"/>
    <p:sldId id="396" r:id="rId147"/>
    <p:sldId id="397" r:id="rId148"/>
    <p:sldId id="398" r:id="rId149"/>
    <p:sldId id="651" r:id="rId150"/>
    <p:sldId id="399" r:id="rId151"/>
    <p:sldId id="400" r:id="rId152"/>
    <p:sldId id="401" r:id="rId153"/>
    <p:sldId id="402" r:id="rId154"/>
    <p:sldId id="403" r:id="rId155"/>
    <p:sldId id="404" r:id="rId156"/>
    <p:sldId id="405" r:id="rId157"/>
    <p:sldId id="646" r:id="rId158"/>
    <p:sldId id="613" r:id="rId159"/>
    <p:sldId id="408" r:id="rId160"/>
    <p:sldId id="409" r:id="rId161"/>
    <p:sldId id="410" r:id="rId162"/>
    <p:sldId id="411" r:id="rId163"/>
    <p:sldId id="412" r:id="rId164"/>
    <p:sldId id="413" r:id="rId165"/>
    <p:sldId id="596" r:id="rId166"/>
    <p:sldId id="582" r:id="rId167"/>
    <p:sldId id="414" r:id="rId168"/>
    <p:sldId id="583" r:id="rId169"/>
    <p:sldId id="415" r:id="rId170"/>
    <p:sldId id="416" r:id="rId171"/>
    <p:sldId id="417" r:id="rId172"/>
    <p:sldId id="418" r:id="rId173"/>
    <p:sldId id="419" r:id="rId174"/>
    <p:sldId id="420" r:id="rId175"/>
    <p:sldId id="421" r:id="rId176"/>
    <p:sldId id="422" r:id="rId177"/>
    <p:sldId id="423" r:id="rId178"/>
    <p:sldId id="424" r:id="rId179"/>
    <p:sldId id="425" r:id="rId180"/>
    <p:sldId id="426" r:id="rId181"/>
    <p:sldId id="427" r:id="rId182"/>
    <p:sldId id="428" r:id="rId183"/>
    <p:sldId id="429" r:id="rId184"/>
    <p:sldId id="595" r:id="rId185"/>
    <p:sldId id="435" r:id="rId186"/>
    <p:sldId id="584" r:id="rId187"/>
    <p:sldId id="436" r:id="rId188"/>
    <p:sldId id="437" r:id="rId189"/>
    <p:sldId id="438" r:id="rId190"/>
    <p:sldId id="439" r:id="rId191"/>
    <p:sldId id="440" r:id="rId192"/>
    <p:sldId id="441" r:id="rId193"/>
    <p:sldId id="442" r:id="rId194"/>
    <p:sldId id="443" r:id="rId195"/>
    <p:sldId id="444" r:id="rId196"/>
    <p:sldId id="445" r:id="rId197"/>
    <p:sldId id="446" r:id="rId198"/>
    <p:sldId id="447" r:id="rId199"/>
    <p:sldId id="448" r:id="rId200"/>
    <p:sldId id="449" r:id="rId201"/>
    <p:sldId id="450" r:id="rId202"/>
    <p:sldId id="652" r:id="rId203"/>
    <p:sldId id="451" r:id="rId204"/>
    <p:sldId id="473" r:id="rId205"/>
    <p:sldId id="474" r:id="rId206"/>
    <p:sldId id="475" r:id="rId207"/>
    <p:sldId id="476" r:id="rId208"/>
    <p:sldId id="478" r:id="rId209"/>
    <p:sldId id="479" r:id="rId210"/>
    <p:sldId id="480" r:id="rId211"/>
    <p:sldId id="481" r:id="rId212"/>
    <p:sldId id="500" r:id="rId213"/>
    <p:sldId id="483" r:id="rId214"/>
    <p:sldId id="484" r:id="rId215"/>
    <p:sldId id="489" r:id="rId216"/>
    <p:sldId id="654" r:id="rId217"/>
    <p:sldId id="647" r:id="rId218"/>
    <p:sldId id="648" r:id="rId219"/>
    <p:sldId id="649" r:id="rId220"/>
    <p:sldId id="485" r:id="rId221"/>
    <p:sldId id="486" r:id="rId222"/>
    <p:sldId id="650" r:id="rId223"/>
    <p:sldId id="592" r:id="rId224"/>
    <p:sldId id="593" r:id="rId225"/>
    <p:sldId id="487" r:id="rId226"/>
    <p:sldId id="488" r:id="rId227"/>
    <p:sldId id="604" r:id="rId228"/>
    <p:sldId id="653" r:id="rId229"/>
    <p:sldId id="492" r:id="rId230"/>
    <p:sldId id="493" r:id="rId231"/>
    <p:sldId id="491" r:id="rId232"/>
    <p:sldId id="494" r:id="rId233"/>
    <p:sldId id="495" r:id="rId234"/>
    <p:sldId id="490" r:id="rId235"/>
    <p:sldId id="594" r:id="rId236"/>
    <p:sldId id="498" r:id="rId23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8FF"/>
    <a:srgbClr val="333398"/>
    <a:srgbClr val="0409FF"/>
    <a:srgbClr val="215968"/>
    <a:srgbClr val="FFA79D"/>
    <a:srgbClr val="38F769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50" autoAdjust="0"/>
    <p:restoredTop sz="93673"/>
  </p:normalViewPr>
  <p:slideViewPr>
    <p:cSldViewPr>
      <p:cViewPr varScale="1">
        <p:scale>
          <a:sx n="115" d="100"/>
          <a:sy n="115" d="100"/>
        </p:scale>
        <p:origin x="133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notesMaster" Target="notesMasters/notesMaster1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handoutMaster" Target="handoutMasters/handoutMaster1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presProps" Target="presProps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theme" Target="theme/theme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tableStyles" Target="tableStyle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26.07.23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26.07.23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7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47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19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8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5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2497B-5475-684C-B597-5E8B530314EE}" type="slidenum">
              <a:rPr lang="en-US"/>
              <a:pPr/>
              <a:t>76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Update: 15.12.</a:t>
            </a:r>
          </a:p>
        </p:txBody>
      </p:sp>
    </p:spTree>
    <p:extLst>
      <p:ext uri="{BB962C8B-B14F-4D97-AF65-F5344CB8AC3E}">
        <p14:creationId xmlns:p14="http://schemas.microsoft.com/office/powerpoint/2010/main" val="1514026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59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95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2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31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71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2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51D700-6EDD-7D4A-903D-5943D48E7FC0}" type="datetime1">
              <a:rPr lang="de-DE"/>
              <a:pPr/>
              <a:t>26.07.23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Kapitel 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19956-C9CC-D048-9419-B5698BDD18F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15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14.in.tum.de/lehre/2008WS/ea/index.html.d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/>
              <a:t>Magnus Bender (Übungen)</a:t>
            </a:r>
          </a:p>
          <a:p>
            <a:pPr eaLnBrk="1" hangingPunct="1">
              <a:defRPr/>
            </a:pPr>
            <a:r>
              <a:rPr lang="de-DE" sz="2400" dirty="0"/>
              <a:t>sowie viele Tutoren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43B0CD-E318-9141-A048-7B8AA9CB622C}"/>
              </a:ext>
            </a:extLst>
          </p:cNvPr>
          <p:cNvSpPr txBox="1"/>
          <p:nvPr/>
        </p:nvSpPr>
        <p:spPr>
          <a:xfrm>
            <a:off x="4060481" y="2321106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Graphen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96087C-61B5-624E-97A3-4C81B5CC759A}"/>
              </a:ext>
            </a:extLst>
          </p:cNvPr>
          <p:cNvSpPr txBox="1"/>
          <p:nvPr/>
        </p:nvSpPr>
        <p:spPr>
          <a:xfrm>
            <a:off x="4803228" y="56860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D3DA-BDA7-7048-90B0-F0E762946B4F}" type="slidenum">
              <a:rPr lang="de-DE"/>
              <a:pPr/>
              <a:t>10</a:t>
            </a:fld>
            <a:endParaRPr lang="de-DE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Operationen auf Graphen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/>
              <a:t>Anzahl der Knoten oft </a:t>
            </a:r>
            <a:r>
              <a:rPr lang="de-DE" sz="2800" dirty="0">
                <a:solidFill>
                  <a:schemeClr val="accent2"/>
                </a:solidFill>
              </a:rPr>
              <a:t>fest</a:t>
            </a:r>
            <a:r>
              <a:rPr lang="de-DE" sz="2800" dirty="0"/>
              <a:t>. In diesem Fall:</a:t>
            </a:r>
          </a:p>
          <a:p>
            <a:r>
              <a:rPr lang="de-DE" sz="2800" dirty="0">
                <a:solidFill>
                  <a:schemeClr val="hlink"/>
                </a:solidFill>
              </a:rPr>
              <a:t>V={1,…,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}</a:t>
            </a:r>
            <a:r>
              <a:rPr lang="de-DE" sz="2800" dirty="0"/>
              <a:t> (Knoten hintereinander nummeriert, identifiziert durch ihren Schlüssel aus </a:t>
            </a:r>
            <a:r>
              <a:rPr lang="de-DE" sz="2800" dirty="0">
                <a:solidFill>
                  <a:schemeClr val="hlink"/>
                </a:solidFill>
              </a:rPr>
              <a:t>{1,…,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}</a:t>
            </a:r>
            <a:r>
              <a:rPr lang="de-DE" sz="2800" dirty="0"/>
              <a:t>)</a:t>
            </a:r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Relevante Operationen:</a:t>
            </a:r>
          </a:p>
          <a:p>
            <a:r>
              <a:rPr lang="de-DE" sz="2800" dirty="0" err="1">
                <a:solidFill>
                  <a:srgbClr val="FF0000"/>
                </a:solidFill>
              </a:rPr>
              <a:t>insert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, G</a:t>
            </a:r>
            <a:r>
              <a:rPr lang="de-DE" sz="2800" dirty="0"/>
              <a:t>): </a:t>
            </a:r>
            <a:r>
              <a:rPr lang="de-DE" sz="2800" dirty="0">
                <a:solidFill>
                  <a:schemeClr val="hlink"/>
                </a:solidFill>
              </a:rPr>
              <a:t>E = E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⋃</a:t>
            </a:r>
            <a:r>
              <a:rPr lang="de-DE" sz="2800" dirty="0">
                <a:solidFill>
                  <a:schemeClr val="hlink"/>
                </a:solidFill>
              </a:rPr>
              <a:t> {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}</a:t>
            </a:r>
            <a:endParaRPr lang="de-DE" sz="2800" dirty="0"/>
          </a:p>
          <a:p>
            <a:r>
              <a:rPr lang="de-DE" sz="2800" dirty="0" err="1">
                <a:solidFill>
                  <a:srgbClr val="FF0000"/>
                </a:solidFill>
              </a:rPr>
              <a:t>remove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i, 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, G</a:t>
            </a:r>
            <a:r>
              <a:rPr lang="de-DE" sz="2800" dirty="0"/>
              <a:t>):  </a:t>
            </a:r>
            <a:r>
              <a:rPr lang="de-DE" sz="2800" dirty="0">
                <a:solidFill>
                  <a:schemeClr val="hlink"/>
                </a:solidFill>
              </a:rPr>
              <a:t>E = E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\ </a:t>
            </a:r>
            <a:r>
              <a:rPr lang="de-DE" sz="2800" dirty="0">
                <a:solidFill>
                  <a:schemeClr val="hlink"/>
                </a:solidFill>
              </a:rPr>
              <a:t>{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} </a:t>
            </a:r>
            <a:r>
              <a:rPr lang="de-DE" sz="2800" dirty="0"/>
              <a:t>für die Kante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 = (i, 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</a:p>
          <a:p>
            <a:r>
              <a:rPr lang="de-DE" sz="2800" dirty="0">
                <a:solidFill>
                  <a:srgbClr val="FF0000"/>
                </a:solidFill>
              </a:rPr>
              <a:t>find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i, 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, G</a:t>
            </a:r>
            <a:r>
              <a:rPr lang="de-DE" sz="2800" dirty="0"/>
              <a:t>): gib Kante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 = (i, 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aus</a:t>
            </a:r>
          </a:p>
        </p:txBody>
      </p:sp>
    </p:spTree>
    <p:extLst>
      <p:ext uri="{BB962C8B-B14F-4D97-AF65-F5344CB8AC3E}">
        <p14:creationId xmlns:p14="http://schemas.microsoft.com/office/powerpoint/2010/main" val="20429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E8CF-37CE-CC4A-BAB9-C7E856E79937}" type="slidenum">
              <a:rPr lang="de-DE"/>
              <a:pPr/>
              <a:t>100</a:t>
            </a:fld>
            <a:endParaRPr lang="de-DE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Dijkstras Algorithmus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147248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dirty="0"/>
              <a:t>Am Anfang, setze </a:t>
            </a:r>
            <a:r>
              <a:rPr lang="de-DE" dirty="0" err="1">
                <a:solidFill>
                  <a:schemeClr val="hlink"/>
                </a:solidFill>
              </a:rPr>
              <a:t>s.d</a:t>
            </a:r>
            <a:r>
              <a:rPr lang="de-DE" dirty="0">
                <a:solidFill>
                  <a:schemeClr val="hlink"/>
                </a:solidFill>
              </a:rPr>
              <a:t> = 0</a:t>
            </a:r>
            <a:r>
              <a:rPr lang="de-DE" dirty="0"/>
              <a:t> und </a:t>
            </a:r>
            <a:r>
              <a:rPr lang="de-DE" dirty="0" err="1">
                <a:solidFill>
                  <a:schemeClr val="hlink"/>
                </a:solidFill>
              </a:rPr>
              <a:t>v.d</a:t>
            </a:r>
            <a:r>
              <a:rPr lang="de-DE" dirty="0">
                <a:solidFill>
                  <a:schemeClr val="hlink"/>
                </a:solidFill>
              </a:rPr>
              <a:t> =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/>
              <a:t> für alle Knoten. Füge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in </a:t>
            </a:r>
            <a:r>
              <a:rPr lang="de-DE" dirty="0">
                <a:solidFill>
                  <a:srgbClr val="0409FF"/>
                </a:solidFill>
              </a:rPr>
              <a:t>Prioritätswarteschlange</a:t>
            </a:r>
            <a:r>
              <a:rPr lang="de-DE" dirty="0"/>
              <a:t>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ein, wobei die Prioritäten in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</a:t>
            </a:r>
            <a:r>
              <a:rPr lang="de-DE" dirty="0">
                <a:solidFill>
                  <a:srgbClr val="0409FF"/>
                </a:solidFill>
              </a:rPr>
              <a:t>gemäß der aktuellen Distanzen </a:t>
            </a:r>
            <a:r>
              <a:rPr lang="de-DE" dirty="0" err="1">
                <a:solidFill>
                  <a:schemeClr val="hlink"/>
                </a:solidFill>
              </a:rPr>
              <a:t>v.d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/>
              <a:t> zu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dirty="0"/>
              <a:t> definiert sind.</a:t>
            </a:r>
          </a:p>
          <a:p>
            <a:pPr>
              <a:lnSpc>
                <a:spcPct val="90000"/>
              </a:lnSpc>
            </a:pPr>
            <a:r>
              <a:rPr lang="de-DE" dirty="0"/>
              <a:t>Wiederhole, bis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leer: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Entferne mittels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delete_min</a:t>
            </a:r>
            <a:r>
              <a:rPr lang="de-DE" dirty="0"/>
              <a:t>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/>
              <a:t>) aus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den Knoten </a:t>
            </a:r>
            <a:r>
              <a:rPr lang="de-DE" dirty="0" err="1">
                <a:solidFill>
                  <a:schemeClr val="hlink"/>
                </a:solidFill>
              </a:rPr>
              <a:t>u</a:t>
            </a:r>
            <a:r>
              <a:rPr lang="de-DE" dirty="0"/>
              <a:t> mit niedrigstem </a:t>
            </a:r>
            <a:r>
              <a:rPr lang="de-DE" dirty="0" err="1">
                <a:solidFill>
                  <a:schemeClr val="hlink"/>
                </a:solidFill>
              </a:rPr>
              <a:t>u.d</a:t>
            </a:r>
            <a:endParaRPr lang="de-DE" dirty="0"/>
          </a:p>
          <a:p>
            <a:pPr lvl="1">
              <a:lnSpc>
                <a:spcPct val="90000"/>
              </a:lnSpc>
            </a:pPr>
            <a:r>
              <a:rPr lang="de-DE" dirty="0"/>
              <a:t>Für alle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u</a:t>
            </a:r>
            <a:r>
              <a:rPr lang="de-DE" dirty="0">
                <a:solidFill>
                  <a:schemeClr val="hlink"/>
                </a:solidFill>
              </a:rPr>
              <a:t>, v)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 E, </a:t>
            </a:r>
            <a:r>
              <a:rPr lang="de-DE" dirty="0"/>
              <a:t>setze </a:t>
            </a:r>
            <a:r>
              <a:rPr lang="de-DE" dirty="0" err="1">
                <a:solidFill>
                  <a:schemeClr val="hlink"/>
                </a:solidFill>
              </a:rPr>
              <a:t>v.d</a:t>
            </a:r>
            <a:r>
              <a:rPr lang="de-DE" dirty="0">
                <a:solidFill>
                  <a:schemeClr val="hlink"/>
                </a:solidFill>
              </a:rPr>
              <a:t> := min{</a:t>
            </a:r>
            <a:r>
              <a:rPr lang="de-DE" dirty="0" err="1">
                <a:solidFill>
                  <a:schemeClr val="hlink"/>
                </a:solidFill>
              </a:rPr>
              <a:t>v.d</a:t>
            </a:r>
            <a:r>
              <a:rPr lang="de-DE" dirty="0">
                <a:solidFill>
                  <a:schemeClr val="hlink"/>
                </a:solidFill>
              </a:rPr>
              <a:t>, </a:t>
            </a:r>
            <a:r>
              <a:rPr lang="de-DE" dirty="0" err="1">
                <a:solidFill>
                  <a:schemeClr val="hlink"/>
                </a:solidFill>
              </a:rPr>
              <a:t>u.d</a:t>
            </a:r>
            <a:r>
              <a:rPr lang="de-DE" dirty="0">
                <a:solidFill>
                  <a:schemeClr val="hlink"/>
                </a:solidFill>
              </a:rPr>
              <a:t> + c(</a:t>
            </a:r>
            <a:r>
              <a:rPr lang="de-DE" dirty="0" err="1">
                <a:solidFill>
                  <a:schemeClr val="hlink"/>
                </a:solidFill>
              </a:rPr>
              <a:t>u</a:t>
            </a:r>
            <a:r>
              <a:rPr lang="de-DE" dirty="0">
                <a:solidFill>
                  <a:schemeClr val="hlink"/>
                </a:solidFill>
              </a:rPr>
              <a:t>, v)}</a:t>
            </a:r>
            <a:r>
              <a:rPr lang="de-DE" dirty="0"/>
              <a:t>. 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Falls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noch nicht in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war, </a:t>
            </a:r>
          </a:p>
          <a:p>
            <a:pPr lvl="2">
              <a:lnSpc>
                <a:spcPct val="90000"/>
              </a:lnSpc>
            </a:pPr>
            <a:r>
              <a:rPr lang="de-DE" dirty="0"/>
              <a:t>dann füge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in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ein,</a:t>
            </a:r>
          </a:p>
          <a:p>
            <a:pPr lvl="2">
              <a:lnSpc>
                <a:spcPct val="90000"/>
              </a:lnSpc>
            </a:pPr>
            <a:r>
              <a:rPr lang="de-DE" dirty="0"/>
              <a:t>sonst verringere Kosten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dirty="0"/>
              <a:t> mit </a:t>
            </a:r>
            <a:r>
              <a:rPr lang="de-DE" dirty="0" err="1">
                <a:solidFill>
                  <a:srgbClr val="FF0000"/>
                </a:solidFill>
              </a:rPr>
              <a:t>decrease_key</a:t>
            </a:r>
            <a:r>
              <a:rPr lang="de-DE" dirty="0"/>
              <a:t>(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v,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𝛥</a:t>
            </a:r>
            <a:r>
              <a:rPr lang="de-DE" dirty="0"/>
              <a:t>), </a:t>
            </a:r>
            <a:br>
              <a:rPr lang="de-DE" dirty="0"/>
            </a:br>
            <a:r>
              <a:rPr lang="de-DE" dirty="0"/>
              <a:t>sofern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𝛥 &lt; 0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292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98C6-DC3F-964D-A7C7-BA5F15D254E5}" type="slidenum">
              <a:rPr lang="de-DE"/>
              <a:pPr/>
              <a:t>101</a:t>
            </a:fld>
            <a:endParaRPr lang="de-DE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Dijkstras Algorithmus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3200" dirty="0"/>
              <a:t>Beispiel: (      : aktuell,      : fertig)</a:t>
            </a:r>
          </a:p>
        </p:txBody>
      </p:sp>
      <p:sp>
        <p:nvSpPr>
          <p:cNvPr id="404484" name="Oval 4"/>
          <p:cNvSpPr>
            <a:spLocks noChangeArrowheads="1"/>
          </p:cNvSpPr>
          <p:nvPr/>
        </p:nvSpPr>
        <p:spPr bwMode="auto">
          <a:xfrm>
            <a:off x="1474788" y="436386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04485" name="Oval 5"/>
          <p:cNvSpPr>
            <a:spLocks noChangeArrowheads="1"/>
          </p:cNvSpPr>
          <p:nvPr/>
        </p:nvSpPr>
        <p:spPr bwMode="auto">
          <a:xfrm>
            <a:off x="1692275" y="306846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04486" name="Oval 6"/>
          <p:cNvSpPr>
            <a:spLocks noChangeArrowheads="1"/>
          </p:cNvSpPr>
          <p:nvPr/>
        </p:nvSpPr>
        <p:spPr bwMode="auto">
          <a:xfrm>
            <a:off x="2843213" y="378760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04487" name="Oval 7"/>
          <p:cNvSpPr>
            <a:spLocks noChangeArrowheads="1"/>
          </p:cNvSpPr>
          <p:nvPr/>
        </p:nvSpPr>
        <p:spPr bwMode="auto">
          <a:xfrm>
            <a:off x="3995738" y="472422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04488" name="Oval 8"/>
          <p:cNvSpPr>
            <a:spLocks noChangeArrowheads="1"/>
          </p:cNvSpPr>
          <p:nvPr/>
        </p:nvSpPr>
        <p:spPr bwMode="auto">
          <a:xfrm>
            <a:off x="4500563" y="335580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04489" name="Oval 9"/>
          <p:cNvSpPr>
            <a:spLocks noChangeArrowheads="1"/>
          </p:cNvSpPr>
          <p:nvPr/>
        </p:nvSpPr>
        <p:spPr bwMode="auto">
          <a:xfrm>
            <a:off x="5580063" y="450832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04490" name="Oval 10"/>
          <p:cNvSpPr>
            <a:spLocks noChangeArrowheads="1"/>
          </p:cNvSpPr>
          <p:nvPr/>
        </p:nvSpPr>
        <p:spPr bwMode="auto">
          <a:xfrm>
            <a:off x="3348038" y="249220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04491" name="Oval 11"/>
          <p:cNvSpPr>
            <a:spLocks noChangeArrowheads="1"/>
          </p:cNvSpPr>
          <p:nvPr/>
        </p:nvSpPr>
        <p:spPr bwMode="auto">
          <a:xfrm>
            <a:off x="5148263" y="241917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04492" name="Oval 12"/>
          <p:cNvSpPr>
            <a:spLocks noChangeArrowheads="1"/>
          </p:cNvSpPr>
          <p:nvPr/>
        </p:nvSpPr>
        <p:spPr bwMode="auto">
          <a:xfrm>
            <a:off x="6659563" y="328436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04494" name="Line 14"/>
          <p:cNvSpPr>
            <a:spLocks noChangeShapeType="1"/>
          </p:cNvSpPr>
          <p:nvPr/>
        </p:nvSpPr>
        <p:spPr bwMode="auto">
          <a:xfrm flipV="1">
            <a:off x="1763713" y="3571701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5" name="Line 15"/>
          <p:cNvSpPr>
            <a:spLocks noChangeShapeType="1"/>
          </p:cNvSpPr>
          <p:nvPr/>
        </p:nvSpPr>
        <p:spPr bwMode="auto">
          <a:xfrm flipV="1">
            <a:off x="1979613" y="4147964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6" name="Line 16"/>
          <p:cNvSpPr>
            <a:spLocks noChangeShapeType="1"/>
          </p:cNvSpPr>
          <p:nvPr/>
        </p:nvSpPr>
        <p:spPr bwMode="auto">
          <a:xfrm flipV="1">
            <a:off x="2124075" y="2779539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7" name="Line 17"/>
          <p:cNvSpPr>
            <a:spLocks noChangeShapeType="1"/>
          </p:cNvSpPr>
          <p:nvPr/>
        </p:nvSpPr>
        <p:spPr bwMode="auto">
          <a:xfrm>
            <a:off x="3275013" y="4219401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8" name="Line 18"/>
          <p:cNvSpPr>
            <a:spLocks noChangeShapeType="1"/>
          </p:cNvSpPr>
          <p:nvPr/>
        </p:nvSpPr>
        <p:spPr bwMode="auto">
          <a:xfrm>
            <a:off x="3348038" y="4003501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9" name="Line 19"/>
          <p:cNvSpPr>
            <a:spLocks noChangeShapeType="1"/>
          </p:cNvSpPr>
          <p:nvPr/>
        </p:nvSpPr>
        <p:spPr bwMode="auto">
          <a:xfrm flipV="1">
            <a:off x="4500563" y="4868689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0" name="Line 20"/>
          <p:cNvSpPr>
            <a:spLocks noChangeShapeType="1"/>
          </p:cNvSpPr>
          <p:nvPr/>
        </p:nvSpPr>
        <p:spPr bwMode="auto">
          <a:xfrm>
            <a:off x="3779838" y="2924001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1" name="Line 21"/>
          <p:cNvSpPr>
            <a:spLocks noChangeShapeType="1"/>
          </p:cNvSpPr>
          <p:nvPr/>
        </p:nvSpPr>
        <p:spPr bwMode="auto">
          <a:xfrm flipV="1">
            <a:off x="3851275" y="2635076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2" name="Line 22"/>
          <p:cNvSpPr>
            <a:spLocks noChangeShapeType="1"/>
          </p:cNvSpPr>
          <p:nvPr/>
        </p:nvSpPr>
        <p:spPr bwMode="auto">
          <a:xfrm flipV="1">
            <a:off x="5003800" y="3571701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3" name="Line 23"/>
          <p:cNvSpPr>
            <a:spLocks noChangeShapeType="1"/>
          </p:cNvSpPr>
          <p:nvPr/>
        </p:nvSpPr>
        <p:spPr bwMode="auto">
          <a:xfrm flipV="1">
            <a:off x="6011863" y="3787601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4" name="Line 24"/>
          <p:cNvSpPr>
            <a:spLocks noChangeShapeType="1"/>
          </p:cNvSpPr>
          <p:nvPr/>
        </p:nvSpPr>
        <p:spPr bwMode="auto">
          <a:xfrm>
            <a:off x="5651500" y="2779539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5" name="Line 25"/>
          <p:cNvSpPr>
            <a:spLocks noChangeShapeType="1"/>
          </p:cNvSpPr>
          <p:nvPr/>
        </p:nvSpPr>
        <p:spPr bwMode="auto">
          <a:xfrm flipH="1">
            <a:off x="4356100" y="3860626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9" name="Line 29"/>
          <p:cNvSpPr>
            <a:spLocks noChangeShapeType="1"/>
          </p:cNvSpPr>
          <p:nvPr/>
        </p:nvSpPr>
        <p:spPr bwMode="auto">
          <a:xfrm flipH="1" flipV="1">
            <a:off x="2197100" y="3355801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11" name="Text Box 31"/>
          <p:cNvSpPr txBox="1">
            <a:spLocks noChangeArrowheads="1"/>
          </p:cNvSpPr>
          <p:nvPr/>
        </p:nvSpPr>
        <p:spPr bwMode="auto">
          <a:xfrm>
            <a:off x="1476375" y="37177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2" name="Text Box 32"/>
          <p:cNvSpPr txBox="1">
            <a:spLocks noChangeArrowheads="1"/>
          </p:cNvSpPr>
          <p:nvPr/>
        </p:nvSpPr>
        <p:spPr bwMode="auto">
          <a:xfrm>
            <a:off x="2411413" y="44368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13" name="Text Box 33"/>
          <p:cNvSpPr txBox="1">
            <a:spLocks noChangeArrowheads="1"/>
          </p:cNvSpPr>
          <p:nvPr/>
        </p:nvSpPr>
        <p:spPr bwMode="auto">
          <a:xfrm>
            <a:off x="2484438" y="24207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4" name="Text Box 34"/>
          <p:cNvSpPr txBox="1">
            <a:spLocks noChangeArrowheads="1"/>
          </p:cNvSpPr>
          <p:nvPr/>
        </p:nvSpPr>
        <p:spPr bwMode="auto">
          <a:xfrm>
            <a:off x="4427538" y="22048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5" name="Text Box 35"/>
          <p:cNvSpPr txBox="1">
            <a:spLocks noChangeArrowheads="1"/>
          </p:cNvSpPr>
          <p:nvPr/>
        </p:nvSpPr>
        <p:spPr bwMode="auto">
          <a:xfrm>
            <a:off x="6227763" y="26366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6" name="Text Box 36"/>
          <p:cNvSpPr txBox="1">
            <a:spLocks noChangeArrowheads="1"/>
          </p:cNvSpPr>
          <p:nvPr/>
        </p:nvSpPr>
        <p:spPr bwMode="auto">
          <a:xfrm>
            <a:off x="6516688" y="41495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7" name="Text Box 37"/>
          <p:cNvSpPr txBox="1">
            <a:spLocks noChangeArrowheads="1"/>
          </p:cNvSpPr>
          <p:nvPr/>
        </p:nvSpPr>
        <p:spPr bwMode="auto">
          <a:xfrm>
            <a:off x="3348038" y="45813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04518" name="Text Box 38"/>
          <p:cNvSpPr txBox="1">
            <a:spLocks noChangeArrowheads="1"/>
          </p:cNvSpPr>
          <p:nvPr/>
        </p:nvSpPr>
        <p:spPr bwMode="auto">
          <a:xfrm>
            <a:off x="5003800" y="494171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19" name="Text Box 39"/>
          <p:cNvSpPr txBox="1">
            <a:spLocks noChangeArrowheads="1"/>
          </p:cNvSpPr>
          <p:nvPr/>
        </p:nvSpPr>
        <p:spPr bwMode="auto">
          <a:xfrm>
            <a:off x="4140200" y="28525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20" name="Text Box 40"/>
          <p:cNvSpPr txBox="1">
            <a:spLocks noChangeArrowheads="1"/>
          </p:cNvSpPr>
          <p:nvPr/>
        </p:nvSpPr>
        <p:spPr bwMode="auto">
          <a:xfrm>
            <a:off x="3203575" y="31414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04521" name="Text Box 41"/>
          <p:cNvSpPr txBox="1">
            <a:spLocks noChangeArrowheads="1"/>
          </p:cNvSpPr>
          <p:nvPr/>
        </p:nvSpPr>
        <p:spPr bwMode="auto">
          <a:xfrm>
            <a:off x="5580063" y="3212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22" name="Text Box 42"/>
          <p:cNvSpPr txBox="1">
            <a:spLocks noChangeArrowheads="1"/>
          </p:cNvSpPr>
          <p:nvPr/>
        </p:nvSpPr>
        <p:spPr bwMode="auto">
          <a:xfrm>
            <a:off x="4859338" y="40765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04523" name="Text Box 43"/>
          <p:cNvSpPr txBox="1">
            <a:spLocks noChangeArrowheads="1"/>
          </p:cNvSpPr>
          <p:nvPr/>
        </p:nvSpPr>
        <p:spPr bwMode="auto">
          <a:xfrm>
            <a:off x="4211638" y="37891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24" name="Text Box 44"/>
          <p:cNvSpPr txBox="1">
            <a:spLocks noChangeArrowheads="1"/>
          </p:cNvSpPr>
          <p:nvPr/>
        </p:nvSpPr>
        <p:spPr bwMode="auto">
          <a:xfrm>
            <a:off x="1763688" y="31414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04525" name="Text Box 45"/>
          <p:cNvSpPr txBox="1">
            <a:spLocks noChangeArrowheads="1"/>
          </p:cNvSpPr>
          <p:nvPr/>
        </p:nvSpPr>
        <p:spPr bwMode="auto">
          <a:xfrm>
            <a:off x="2916238" y="386104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404526" name="Text Box 46"/>
          <p:cNvSpPr txBox="1">
            <a:spLocks noChangeArrowheads="1"/>
          </p:cNvSpPr>
          <p:nvPr/>
        </p:nvSpPr>
        <p:spPr bwMode="auto">
          <a:xfrm>
            <a:off x="3419475" y="254647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404527" name="Text Box 47"/>
          <p:cNvSpPr txBox="1">
            <a:spLocks noChangeArrowheads="1"/>
          </p:cNvSpPr>
          <p:nvPr/>
        </p:nvSpPr>
        <p:spPr bwMode="auto">
          <a:xfrm>
            <a:off x="4572000" y="3429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404528" name="Text Box 48"/>
          <p:cNvSpPr txBox="1">
            <a:spLocks noChangeArrowheads="1"/>
          </p:cNvSpPr>
          <p:nvPr/>
        </p:nvSpPr>
        <p:spPr bwMode="auto">
          <a:xfrm>
            <a:off x="4067175" y="479715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404529" name="Text Box 49"/>
          <p:cNvSpPr txBox="1">
            <a:spLocks noChangeArrowheads="1"/>
          </p:cNvSpPr>
          <p:nvPr/>
        </p:nvSpPr>
        <p:spPr bwMode="auto">
          <a:xfrm>
            <a:off x="4572000" y="342232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404531" name="Text Box 51"/>
          <p:cNvSpPr txBox="1">
            <a:spLocks noChangeArrowheads="1"/>
          </p:cNvSpPr>
          <p:nvPr/>
        </p:nvSpPr>
        <p:spPr bwMode="auto">
          <a:xfrm>
            <a:off x="5219700" y="244948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404532" name="Text Box 52"/>
          <p:cNvSpPr txBox="1">
            <a:spLocks noChangeArrowheads="1"/>
          </p:cNvSpPr>
          <p:nvPr/>
        </p:nvSpPr>
        <p:spPr bwMode="auto">
          <a:xfrm>
            <a:off x="6732588" y="33268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404533" name="Text Box 53"/>
          <p:cNvSpPr txBox="1">
            <a:spLocks noChangeArrowheads="1"/>
          </p:cNvSpPr>
          <p:nvPr/>
        </p:nvSpPr>
        <p:spPr bwMode="auto">
          <a:xfrm>
            <a:off x="5651500" y="458112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404534" name="Oval 54"/>
          <p:cNvSpPr>
            <a:spLocks noChangeArrowheads="1"/>
          </p:cNvSpPr>
          <p:nvPr/>
        </p:nvSpPr>
        <p:spPr bwMode="auto">
          <a:xfrm>
            <a:off x="2135215" y="1318540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4535" name="Oval 55"/>
          <p:cNvSpPr>
            <a:spLocks noChangeArrowheads="1"/>
          </p:cNvSpPr>
          <p:nvPr/>
        </p:nvSpPr>
        <p:spPr bwMode="auto">
          <a:xfrm>
            <a:off x="4128961" y="1309132"/>
            <a:ext cx="431800" cy="431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7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04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04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404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0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0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0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04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404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0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0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404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0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40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0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524" grpId="0"/>
      <p:bldP spid="404525" grpId="0"/>
      <p:bldP spid="404526" grpId="0"/>
      <p:bldP spid="404527" grpId="0"/>
      <p:bldP spid="404527" grpId="1"/>
      <p:bldP spid="404528" grpId="0"/>
      <p:bldP spid="404529" grpId="0"/>
      <p:bldP spid="404531" grpId="0"/>
      <p:bldP spid="404532" grpId="0"/>
      <p:bldP spid="404533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A897-2EBC-2641-AB55-0CDD9DABD973}" type="slidenum">
              <a:rPr lang="de-DE"/>
              <a:pPr/>
              <a:t>102</a:t>
            </a:fld>
            <a:endParaRPr lang="de-DE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Dijkstras Algorithmus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203825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dijkstra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(s, g)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s.d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s.parent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s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q =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build_pq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([s], (x) -&gt;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x.d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Distanz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ist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key() in PQ,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 (x,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new_k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 -&gt;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x.d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new_k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  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set_key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() für die PQ 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while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!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empty_pq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(q)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u =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delete_min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(q)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u: min.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Distanz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zu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s in q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for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(_, v, cost) in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edges_out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(u, g)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  dv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  if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isinf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(dv)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v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schon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in q?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v.d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u.d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+ cost;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v.parent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u; </a:t>
            </a: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insert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(v, q)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  elseif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dv &gt;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u.d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+ cost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aktualisiere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v.d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v.parent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u;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decrease_key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(v, q, dv-(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u.d+cost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  end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1438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A08D-5058-164F-AD04-B3DBBFE14A8C}" type="slidenum">
              <a:rPr lang="de-DE"/>
              <a:pPr/>
              <a:t>103</a:t>
            </a:fld>
            <a:endParaRPr lang="de-DE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Dijkstras Algorithmus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Laufzeit: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Dijkstra</a:t>
            </a:r>
            <a:r>
              <a:rPr lang="de-DE" sz="2400" dirty="0">
                <a:solidFill>
                  <a:schemeClr val="hlink"/>
                </a:solidFill>
              </a:rPr>
              <a:t> ∈ O(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delete_min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)+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insert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)) + m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decrease_key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Binärer Heap:</a:t>
            </a:r>
            <a:r>
              <a:rPr lang="de-DE" sz="2800" dirty="0"/>
              <a:t> alle Operationen </a:t>
            </a:r>
            <a:r>
              <a:rPr lang="de-DE" sz="2800" dirty="0">
                <a:solidFill>
                  <a:schemeClr val="hlink"/>
                </a:solidFill>
              </a:rPr>
              <a:t>O(log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),</a:t>
            </a:r>
            <a:r>
              <a:rPr lang="de-DE" sz="2800" dirty="0"/>
              <a:t> </a:t>
            </a:r>
            <a:br>
              <a:rPr lang="de-DE" sz="2800" dirty="0"/>
            </a:br>
            <a:r>
              <a:rPr lang="de-DE" sz="2800" dirty="0"/>
              <a:t>also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Dijkstra</a:t>
            </a:r>
            <a:r>
              <a:rPr lang="de-DE" sz="2800" dirty="0">
                <a:solidFill>
                  <a:schemeClr val="hlink"/>
                </a:solidFill>
              </a:rPr>
              <a:t> ∈ O((</a:t>
            </a:r>
            <a:r>
              <a:rPr lang="de-DE" sz="2800" dirty="0" err="1">
                <a:solidFill>
                  <a:schemeClr val="hlink"/>
                </a:solidFill>
              </a:rPr>
              <a:t>m+n</a:t>
            </a:r>
            <a:r>
              <a:rPr lang="de-DE" sz="2800" dirty="0">
                <a:solidFill>
                  <a:schemeClr val="hlink"/>
                </a:solidFill>
              </a:rPr>
              <a:t>)log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 err="1">
                <a:solidFill>
                  <a:schemeClr val="accent2"/>
                </a:solidFill>
              </a:rPr>
              <a:t>Fibonacci</a:t>
            </a:r>
            <a:r>
              <a:rPr lang="de-DE" sz="2800" dirty="0">
                <a:solidFill>
                  <a:schemeClr val="accent2"/>
                </a:solidFill>
              </a:rPr>
              <a:t> Heap</a:t>
            </a:r>
            <a:r>
              <a:rPr lang="de-DE" sz="2800" dirty="0"/>
              <a:t>: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delete_min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 =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insert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 ∈ O(log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decrease_key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 ∈ O(1)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Damit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Dijkstra</a:t>
            </a:r>
            <a:r>
              <a:rPr lang="de-DE" sz="2800" dirty="0">
                <a:solidFill>
                  <a:schemeClr val="hlink"/>
                </a:solidFill>
              </a:rPr>
              <a:t> ∈ O(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 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 + m)</a:t>
            </a:r>
          </a:p>
        </p:txBody>
      </p:sp>
    </p:spTree>
    <p:extLst>
      <p:ext uri="{BB962C8B-B14F-4D97-AF65-F5344CB8AC3E}">
        <p14:creationId xmlns:p14="http://schemas.microsoft.com/office/powerpoint/2010/main" val="366053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8" y="1196975"/>
            <a:ext cx="7882864" cy="49688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Dijkstra-</a:t>
            </a:r>
            <a:r>
              <a:rPr lang="en-US" dirty="0" err="1"/>
              <a:t>Algorithmus</a:t>
            </a:r>
            <a:r>
              <a:rPr lang="en-US" dirty="0"/>
              <a:t>: </a:t>
            </a:r>
            <a:r>
              <a:rPr lang="en-US" dirty="0" err="1"/>
              <a:t>Vergleich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m = n</a:t>
            </a:r>
            <a:r>
              <a:rPr lang="en-US" baseline="30000" dirty="0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104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4551794" y="3681412"/>
            <a:ext cx="3158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chemeClr val="hlink"/>
                </a:solidFill>
              </a:rPr>
              <a:t>m+n</a:t>
            </a:r>
            <a:r>
              <a:rPr lang="de-DE" dirty="0">
                <a:solidFill>
                  <a:schemeClr val="hlink"/>
                </a:solidFill>
              </a:rPr>
              <a:t> 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 </a:t>
            </a:r>
            <a:r>
              <a:rPr lang="de-DE" dirty="0"/>
              <a:t>mit </a:t>
            </a:r>
            <a:r>
              <a:rPr lang="de-DE" dirty="0" err="1">
                <a:solidFill>
                  <a:srgbClr val="FF0000"/>
                </a:solidFill>
              </a:rPr>
              <a:t>Fibonacci</a:t>
            </a:r>
            <a:r>
              <a:rPr lang="de-DE" dirty="0">
                <a:solidFill>
                  <a:srgbClr val="FF0000"/>
                </a:solidFill>
              </a:rPr>
              <a:t>-Heap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0983" y="1885196"/>
            <a:ext cx="3100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m+n</a:t>
            </a:r>
            <a:r>
              <a:rPr lang="de-DE" dirty="0">
                <a:solidFill>
                  <a:schemeClr val="hlink"/>
                </a:solidFill>
              </a:rPr>
              <a:t>) 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mit </a:t>
            </a:r>
            <a:r>
              <a:rPr lang="de-DE" dirty="0">
                <a:solidFill>
                  <a:srgbClr val="FF0000"/>
                </a:solidFill>
              </a:rPr>
              <a:t>binärem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Heap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6407750"/>
            <a:ext cx="17235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0409FF"/>
                </a:solidFill>
              </a:rPr>
              <a:t>Erstellt</a:t>
            </a:r>
            <a:r>
              <a:rPr lang="en-US" sz="1100" dirty="0">
                <a:solidFill>
                  <a:srgbClr val="0409FF"/>
                </a:solidFill>
              </a:rPr>
              <a:t> </a:t>
            </a:r>
            <a:r>
              <a:rPr lang="en-US" sz="1100" dirty="0" err="1">
                <a:solidFill>
                  <a:srgbClr val="0409FF"/>
                </a:solidFill>
              </a:rPr>
              <a:t>mit</a:t>
            </a:r>
            <a:r>
              <a:rPr lang="en-US" sz="1100" dirty="0">
                <a:solidFill>
                  <a:srgbClr val="0409FF"/>
                </a:solidFill>
              </a:rPr>
              <a:t> Wolfram Alpha</a:t>
            </a:r>
          </a:p>
        </p:txBody>
      </p:sp>
      <p:sp>
        <p:nvSpPr>
          <p:cNvPr id="7" name="Rectangle 6"/>
          <p:cNvSpPr/>
          <p:nvPr/>
        </p:nvSpPr>
        <p:spPr>
          <a:xfrm>
            <a:off x="5508104" y="4149080"/>
            <a:ext cx="2880320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318917-AF05-624D-A305-329A08D67367}"/>
              </a:ext>
            </a:extLst>
          </p:cNvPr>
          <p:cNvSpPr/>
          <p:nvPr/>
        </p:nvSpPr>
        <p:spPr>
          <a:xfrm>
            <a:off x="6084168" y="4869160"/>
            <a:ext cx="432048" cy="12966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DA7C59-9EA5-9B4C-9A3B-CBFA3DC46A54}"/>
              </a:ext>
            </a:extLst>
          </p:cNvPr>
          <p:cNvSpPr/>
          <p:nvPr/>
        </p:nvSpPr>
        <p:spPr>
          <a:xfrm>
            <a:off x="8206882" y="4030960"/>
            <a:ext cx="432048" cy="12966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E991ED-3C99-6A40-A1CE-43A3CA39ABA6}"/>
              </a:ext>
            </a:extLst>
          </p:cNvPr>
          <p:cNvSpPr/>
          <p:nvPr/>
        </p:nvSpPr>
        <p:spPr>
          <a:xfrm>
            <a:off x="8413710" y="5043331"/>
            <a:ext cx="432048" cy="12966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174828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r>
              <a:rPr lang="de-DE" dirty="0"/>
              <a:t>Nachteil der bisherigen Verfahren: </a:t>
            </a:r>
          </a:p>
          <a:p>
            <a:pPr lvl="1"/>
            <a:r>
              <a:rPr lang="de-DE" dirty="0"/>
              <a:t>Nur Länge des kürzesten Weges bestimmt</a:t>
            </a:r>
          </a:p>
          <a:p>
            <a:pPr lvl="1"/>
            <a:r>
              <a:rPr lang="de-DE" dirty="0"/>
              <a:t>Zur Wegebestimmung muss Rückzeiger verwaltet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105</a:t>
            </a:fld>
            <a:endParaRPr lang="de-DE"/>
          </a:p>
        </p:txBody>
      </p:sp>
      <p:pic>
        <p:nvPicPr>
          <p:cNvPr id="6" name="Bild 5" descr="Screen Shot 2015-06-18 at 15.3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80928"/>
            <a:ext cx="5638682" cy="3429000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H="1" flipV="1">
            <a:off x="4186162" y="4609234"/>
            <a:ext cx="554199" cy="571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7223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Screen Shot 2015-06-18 at 15.30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20" y="2757412"/>
            <a:ext cx="5691472" cy="352839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r>
              <a:rPr lang="de-DE" dirty="0"/>
              <a:t>Nachteil der bisherigen Verfahren: </a:t>
            </a:r>
          </a:p>
          <a:p>
            <a:pPr lvl="1"/>
            <a:r>
              <a:rPr lang="de-DE" dirty="0"/>
              <a:t>Nur Länge des kürzesten Weges bestimmt</a:t>
            </a:r>
          </a:p>
          <a:p>
            <a:pPr lvl="1"/>
            <a:r>
              <a:rPr lang="de-DE" dirty="0"/>
              <a:t>Zur Wegebestimmung muss Rückzeiger verwaltet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106</a:t>
            </a:fld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 flipH="1" flipV="1">
            <a:off x="4291992" y="4374069"/>
            <a:ext cx="448371" cy="2922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89997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Wege: Heuristische Suche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Was sollten wir machen, wenn nur der kürzeste Weg zu </a:t>
            </a:r>
            <a:r>
              <a:rPr lang="de-DE" u="sng" dirty="0"/>
              <a:t>einem</a:t>
            </a:r>
            <a:r>
              <a:rPr lang="de-DE" dirty="0"/>
              <a:t> gegebenen Knoten gesucht ist?</a:t>
            </a:r>
          </a:p>
          <a:p>
            <a:pPr lvl="1"/>
            <a:r>
              <a:rPr lang="de-DE" dirty="0"/>
              <a:t>Es werden im Dijkstra-Algorithmus zu viele Knoten betrachtet  (d.h. "expandiert")</a:t>
            </a:r>
          </a:p>
          <a:p>
            <a:pPr lvl="1"/>
            <a:r>
              <a:rPr lang="de-DE" dirty="0"/>
              <a:t>Weiterhin: Keine Abschätzung der Entfernung zum Ziel</a:t>
            </a:r>
          </a:p>
          <a:p>
            <a:r>
              <a:rPr lang="de-DE" dirty="0"/>
              <a:t>Abhilfe: A*-Algorithmus</a:t>
            </a:r>
          </a:p>
          <a:p>
            <a:pPr lvl="1"/>
            <a:r>
              <a:rPr lang="de-DE" dirty="0"/>
              <a:t>Informierte Suche mit Zielschätzer (Heuristik)</a:t>
            </a:r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107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411760" y="5085184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P. E. Hart, N. J. Nilsson, B. Raphael: A Formal Basis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Heuristic</a:t>
            </a:r>
            <a:r>
              <a:rPr lang="de-DE" sz="1400" dirty="0">
                <a:solidFill>
                  <a:srgbClr val="0000FF"/>
                </a:solidFill>
              </a:rPr>
              <a:t> Determination of Minimum </a:t>
            </a:r>
            <a:r>
              <a:rPr lang="de-DE" sz="1400" dirty="0" err="1">
                <a:solidFill>
                  <a:srgbClr val="0000FF"/>
                </a:solidFill>
              </a:rPr>
              <a:t>Cost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Paths</a:t>
            </a:r>
            <a:r>
              <a:rPr lang="de-DE" sz="1400" dirty="0">
                <a:solidFill>
                  <a:srgbClr val="0000FF"/>
                </a:solidFill>
              </a:rPr>
              <a:t>, IEEE Transactions on Systems Science </a:t>
            </a:r>
            <a:r>
              <a:rPr lang="de-DE" sz="1400" dirty="0" err="1">
                <a:solidFill>
                  <a:srgbClr val="0000FF"/>
                </a:solidFill>
              </a:rPr>
              <a:t>and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Cybernetics</a:t>
            </a:r>
            <a:r>
              <a:rPr lang="de-DE" sz="1400" dirty="0">
                <a:solidFill>
                  <a:srgbClr val="0000FF"/>
                </a:solidFill>
              </a:rPr>
              <a:t> SSC4 (2), pp. 100–107, </a:t>
            </a:r>
            <a:r>
              <a:rPr lang="de-DE" sz="1400" b="1" dirty="0">
                <a:solidFill>
                  <a:srgbClr val="FF0000"/>
                </a:solidFill>
              </a:rPr>
              <a:t>1968</a:t>
            </a:r>
            <a:endParaRPr lang="de-DE" sz="1400" dirty="0">
              <a:solidFill>
                <a:srgbClr val="0000FF"/>
              </a:solidFill>
            </a:endParaRPr>
          </a:p>
          <a:p>
            <a:r>
              <a:rPr lang="de-DE" sz="1400" dirty="0">
                <a:solidFill>
                  <a:srgbClr val="0000FF"/>
                </a:solidFill>
              </a:rPr>
              <a:t>P. E. Hart, N. J. Nilsson, B. Raphael: </a:t>
            </a:r>
            <a:r>
              <a:rPr lang="de-DE" sz="1400" dirty="0" err="1">
                <a:solidFill>
                  <a:srgbClr val="0000FF"/>
                </a:solidFill>
              </a:rPr>
              <a:t>Correction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to</a:t>
            </a:r>
            <a:r>
              <a:rPr lang="de-DE" sz="1400" dirty="0">
                <a:solidFill>
                  <a:srgbClr val="0000FF"/>
                </a:solidFill>
              </a:rPr>
              <a:t> „A Formal Basis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Heuristic</a:t>
            </a:r>
            <a:r>
              <a:rPr lang="de-DE" sz="1400" dirty="0">
                <a:solidFill>
                  <a:srgbClr val="0000FF"/>
                </a:solidFill>
              </a:rPr>
              <a:t> Determination of Minimum </a:t>
            </a:r>
            <a:r>
              <a:rPr lang="de-DE" sz="1400" dirty="0" err="1">
                <a:solidFill>
                  <a:srgbClr val="0000FF"/>
                </a:solidFill>
              </a:rPr>
              <a:t>Cost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Paths</a:t>
            </a:r>
            <a:r>
              <a:rPr lang="de-DE" sz="1400" dirty="0">
                <a:solidFill>
                  <a:srgbClr val="0000FF"/>
                </a:solidFill>
              </a:rPr>
              <a:t>“, SIGART Newsletter, 37, pp. 28–29, </a:t>
            </a:r>
            <a:r>
              <a:rPr lang="de-DE" sz="1400" b="1" dirty="0">
                <a:solidFill>
                  <a:srgbClr val="FF0000"/>
                </a:solidFill>
              </a:rPr>
              <a:t>1972</a:t>
            </a:r>
            <a:endParaRPr lang="de-DE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0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3873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287611778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3873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353376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B625-23EB-7340-8F38-4D4D61102166}" type="slidenum">
              <a:rPr lang="de-DE"/>
              <a:pPr/>
              <a:t>11</a:t>
            </a:fld>
            <a:endParaRPr lang="de-DE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Operationen auf Graphen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/>
              <a:t>Anzahl der Knoten </a:t>
            </a:r>
            <a:r>
              <a:rPr lang="de-DE" dirty="0">
                <a:solidFill>
                  <a:schemeClr val="accent2"/>
                </a:solidFill>
              </a:rPr>
              <a:t>variabel</a:t>
            </a:r>
            <a:r>
              <a:rPr lang="de-DE" dirty="0"/>
              <a:t>:</a:t>
            </a:r>
          </a:p>
          <a:p>
            <a:r>
              <a:rPr lang="de-DE" dirty="0" err="1">
                <a:solidFill>
                  <a:schemeClr val="accent2"/>
                </a:solidFill>
              </a:rPr>
              <a:t>Hashing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/>
              <a:t>kann verwendet werden, um Schlüssel von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Knoten in Bereich </a:t>
            </a:r>
            <a:r>
              <a:rPr lang="de-DE" dirty="0">
                <a:solidFill>
                  <a:schemeClr val="hlink"/>
                </a:solidFill>
              </a:rPr>
              <a:t>{1,…,O(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)}</a:t>
            </a:r>
            <a:r>
              <a:rPr lang="de-DE" dirty="0"/>
              <a:t> zu </a:t>
            </a:r>
            <a:r>
              <a:rPr lang="de-DE" dirty="0" err="1"/>
              <a:t>hashen</a:t>
            </a:r>
            <a:endParaRPr lang="de-DE" dirty="0"/>
          </a:p>
          <a:p>
            <a:r>
              <a:rPr lang="de-DE" dirty="0"/>
              <a:t>Damit kann variabler Fall auf den Fall einer statischen Knotenmenge reduziert werden. (Nur </a:t>
            </a:r>
            <a:r>
              <a:rPr lang="de-DE" dirty="0">
                <a:solidFill>
                  <a:schemeClr val="hlink"/>
                </a:solidFill>
              </a:rPr>
              <a:t>O(1)-</a:t>
            </a:r>
            <a:r>
              <a:rPr lang="de-DE" dirty="0"/>
              <a:t>Vergrößerung gegenüber statischer Datenstruktur)</a:t>
            </a:r>
          </a:p>
        </p:txBody>
      </p:sp>
    </p:spTree>
    <p:extLst>
      <p:ext uri="{BB962C8B-B14F-4D97-AF65-F5344CB8AC3E}">
        <p14:creationId xmlns:p14="http://schemas.microsoft.com/office/powerpoint/2010/main" val="112700546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3873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88230616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7792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  <a:p>
            <a:r>
              <a:rPr lang="de-DE" dirty="0"/>
              <a:t>        f(b) = 3,5 + 2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96593108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7792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  <a:p>
            <a:r>
              <a:rPr lang="de-DE" dirty="0"/>
              <a:t>        f(b) = 3,5 + 2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267792310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14674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  <a:p>
            <a:r>
              <a:rPr lang="de-DE" dirty="0"/>
              <a:t>        f(b) = 3,5 + 2</a:t>
            </a:r>
          </a:p>
          <a:p>
            <a:r>
              <a:rPr lang="de-DE" dirty="0"/>
              <a:t>                f(c) = 6,5 + 4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296270097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14674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  <a:p>
            <a:r>
              <a:rPr lang="de-DE" dirty="0"/>
              <a:t>        f(b) = 3,5 + 2</a:t>
            </a:r>
          </a:p>
          <a:p>
            <a:r>
              <a:rPr lang="de-DE" dirty="0"/>
              <a:t>                f(c) = 6,5 + 4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358465752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33209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  <a:p>
            <a:r>
              <a:rPr lang="de-DE" dirty="0"/>
              <a:t>        f(b) = 3,5 + 2</a:t>
            </a:r>
          </a:p>
          <a:p>
            <a:r>
              <a:rPr lang="de-DE" dirty="0"/>
              <a:t>                f(c) = 6,5 + 4</a:t>
            </a:r>
          </a:p>
          <a:p>
            <a:r>
              <a:rPr lang="de-DE" dirty="0"/>
              <a:t>                       f(</a:t>
            </a:r>
            <a:r>
              <a:rPr lang="de-DE" dirty="0" err="1"/>
              <a:t>e</a:t>
            </a:r>
            <a:r>
              <a:rPr lang="de-DE" dirty="0"/>
              <a:t>) = 5 + 2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297386092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33209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  <a:p>
            <a:r>
              <a:rPr lang="de-DE" dirty="0"/>
              <a:t>        f(b) = 3,5 + 2</a:t>
            </a:r>
          </a:p>
          <a:p>
            <a:r>
              <a:rPr lang="de-DE" dirty="0"/>
              <a:t>                f(c) = 6,5 + 4</a:t>
            </a:r>
          </a:p>
          <a:p>
            <a:r>
              <a:rPr lang="de-DE" dirty="0"/>
              <a:t>                       f(</a:t>
            </a:r>
            <a:r>
              <a:rPr lang="de-DE" dirty="0" err="1"/>
              <a:t>e</a:t>
            </a:r>
            <a:r>
              <a:rPr lang="de-DE" dirty="0"/>
              <a:t>) = 5 + 2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36352412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33209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  <a:p>
            <a:r>
              <a:rPr lang="de-DE" dirty="0"/>
              <a:t>        f(b) = 3,5 + 2</a:t>
            </a:r>
          </a:p>
          <a:p>
            <a:r>
              <a:rPr lang="de-DE" dirty="0"/>
              <a:t>                f(c) = 6,5 + 4</a:t>
            </a:r>
          </a:p>
          <a:p>
            <a:r>
              <a:rPr lang="de-DE" dirty="0"/>
              <a:t>                       f(</a:t>
            </a:r>
            <a:r>
              <a:rPr lang="de-DE" dirty="0" err="1"/>
              <a:t>e</a:t>
            </a:r>
            <a:r>
              <a:rPr lang="de-DE" dirty="0"/>
              <a:t>) = 5 + 2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305641873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33209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  <a:p>
            <a:r>
              <a:rPr lang="de-DE" dirty="0"/>
              <a:t>        f(b) = 3,5 + 2</a:t>
            </a:r>
          </a:p>
          <a:p>
            <a:r>
              <a:rPr lang="de-DE" dirty="0"/>
              <a:t>                f(c) = 6,5 + 4</a:t>
            </a:r>
          </a:p>
          <a:p>
            <a:r>
              <a:rPr lang="de-DE" dirty="0"/>
              <a:t>                       f(</a:t>
            </a:r>
            <a:r>
              <a:rPr lang="de-DE" dirty="0" err="1"/>
              <a:t>e</a:t>
            </a:r>
            <a:r>
              <a:rPr lang="de-DE" dirty="0"/>
              <a:t>) = 5 + 2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144142158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699120" cy="175432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  <a:p>
            <a:r>
              <a:rPr lang="de-DE" dirty="0"/>
              <a:t>        f(b) = 3,5 + 2</a:t>
            </a:r>
          </a:p>
          <a:p>
            <a:r>
              <a:rPr lang="de-DE" dirty="0"/>
              <a:t>                f(c) = 6,5 + 4</a:t>
            </a:r>
          </a:p>
          <a:p>
            <a:r>
              <a:rPr lang="de-DE" dirty="0"/>
              <a:t>                       f(</a:t>
            </a:r>
            <a:r>
              <a:rPr lang="de-DE" dirty="0" err="1"/>
              <a:t>e</a:t>
            </a:r>
            <a:r>
              <a:rPr lang="de-DE" dirty="0"/>
              <a:t>) = 5 + 2</a:t>
            </a:r>
          </a:p>
          <a:p>
            <a:r>
              <a:rPr lang="de-DE" dirty="0"/>
              <a:t>                               f(f) = 7 + 0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722394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EA74-6211-BA49-BFDE-F528561CE0A8}" type="slidenum">
              <a:rPr lang="de-DE"/>
              <a:pPr/>
              <a:t>12</a:t>
            </a:fld>
            <a:endParaRPr lang="de-DE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Operationen auf Graphen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Im Folgenden: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Konzentration auf statische Anzahl an Knoten.</a:t>
            </a: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Parameter für Laufzeitanalyse:</a:t>
            </a:r>
          </a:p>
          <a:p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: Anzahl Knoten</a:t>
            </a:r>
          </a:p>
          <a:p>
            <a:r>
              <a:rPr lang="de-DE" dirty="0">
                <a:solidFill>
                  <a:schemeClr val="hlink"/>
                </a:solidFill>
              </a:rPr>
              <a:t>m</a:t>
            </a:r>
            <a:r>
              <a:rPr lang="de-DE" dirty="0"/>
              <a:t>: Anzahl Kanten</a:t>
            </a:r>
          </a:p>
          <a:p>
            <a:r>
              <a:rPr lang="de-DE" dirty="0">
                <a:solidFill>
                  <a:schemeClr val="hlink"/>
                </a:solidFill>
              </a:rPr>
              <a:t>d</a:t>
            </a:r>
            <a:r>
              <a:rPr lang="de-DE" dirty="0"/>
              <a:t>: maximaler Knotengrad (maximale Anzahl ausgehender Kanten von Knoten)</a:t>
            </a:r>
          </a:p>
        </p:txBody>
      </p:sp>
    </p:spTree>
    <p:extLst>
      <p:ext uri="{BB962C8B-B14F-4D97-AF65-F5344CB8AC3E}">
        <p14:creationId xmlns:p14="http://schemas.microsoft.com/office/powerpoint/2010/main" val="55781922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FBC4-0EE5-1349-88B8-F263B9F7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en-DE" dirty="0"/>
              <a:t>Exploration des (implizit definierten) Suchraums</a:t>
            </a:r>
          </a:p>
        </p:txBody>
      </p:sp>
      <p:pic>
        <p:nvPicPr>
          <p:cNvPr id="6" name="Content Placeholder 5" descr="A close up of a mans face&#10;&#10;Description automatically generated">
            <a:extLst>
              <a:ext uri="{FF2B5EF4-FFF2-40B4-BE49-F238E27FC236}">
                <a16:creationId xmlns:a16="http://schemas.microsoft.com/office/drawing/2014/main" id="{FBD7F237-8049-9C4C-A688-0108A044F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001" y="1196975"/>
            <a:ext cx="5439997" cy="4968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74982-D65E-834E-9F8C-22339FCA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5325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FBC4-0EE5-1349-88B8-F263B9F7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en-DE" dirty="0"/>
              <a:t>Preis für den Zielschätzereinsatz: Propagierung</a:t>
            </a:r>
          </a:p>
        </p:txBody>
      </p:sp>
      <p:pic>
        <p:nvPicPr>
          <p:cNvPr id="6" name="Content Placeholder 5" descr="A close up of a mans face&#10;&#10;Description automatically generated">
            <a:extLst>
              <a:ext uri="{FF2B5EF4-FFF2-40B4-BE49-F238E27FC236}">
                <a16:creationId xmlns:a16="http://schemas.microsoft.com/office/drawing/2014/main" id="{FBD7F237-8049-9C4C-A688-0108A044F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001" y="1196975"/>
            <a:ext cx="5439997" cy="4968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74982-D65E-834E-9F8C-22339FCA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121</a:t>
            </a:fld>
            <a:endParaRPr lang="de-DE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72A52A8-FC5D-AB48-87DD-9FECFC3035C4}"/>
              </a:ext>
            </a:extLst>
          </p:cNvPr>
          <p:cNvSpPr/>
          <p:nvPr/>
        </p:nvSpPr>
        <p:spPr>
          <a:xfrm>
            <a:off x="3467100" y="4584700"/>
            <a:ext cx="1054099" cy="127000"/>
          </a:xfrm>
          <a:custGeom>
            <a:avLst/>
            <a:gdLst>
              <a:gd name="connsiteX0" fmla="*/ 95737 w 813190"/>
              <a:gd name="connsiteY0" fmla="*/ 0 h 1026941"/>
              <a:gd name="connsiteX1" fmla="*/ 1953 w 813190"/>
              <a:gd name="connsiteY1" fmla="*/ 300111 h 1026941"/>
              <a:gd name="connsiteX2" fmla="*/ 48845 w 813190"/>
              <a:gd name="connsiteY2" fmla="*/ 576775 h 1026941"/>
              <a:gd name="connsiteX3" fmla="*/ 236414 w 813190"/>
              <a:gd name="connsiteY3" fmla="*/ 858129 h 1026941"/>
              <a:gd name="connsiteX4" fmla="*/ 499011 w 813190"/>
              <a:gd name="connsiteY4" fmla="*/ 975360 h 1026941"/>
              <a:gd name="connsiteX5" fmla="*/ 813190 w 813190"/>
              <a:gd name="connsiteY5" fmla="*/ 1026941 h 102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190" h="1026941">
                <a:moveTo>
                  <a:pt x="95737" y="0"/>
                </a:moveTo>
                <a:cubicBezTo>
                  <a:pt x="52752" y="101991"/>
                  <a:pt x="9768" y="203982"/>
                  <a:pt x="1953" y="300111"/>
                </a:cubicBezTo>
                <a:cubicBezTo>
                  <a:pt x="-5862" y="396240"/>
                  <a:pt x="9768" y="483772"/>
                  <a:pt x="48845" y="576775"/>
                </a:cubicBezTo>
                <a:cubicBezTo>
                  <a:pt x="87922" y="669778"/>
                  <a:pt x="161386" y="791698"/>
                  <a:pt x="236414" y="858129"/>
                </a:cubicBezTo>
                <a:cubicBezTo>
                  <a:pt x="311442" y="924560"/>
                  <a:pt x="402882" y="947225"/>
                  <a:pt x="499011" y="975360"/>
                </a:cubicBezTo>
                <a:cubicBezTo>
                  <a:pt x="595140" y="1003495"/>
                  <a:pt x="704165" y="1015218"/>
                  <a:pt x="813190" y="1026941"/>
                </a:cubicBezTo>
              </a:path>
            </a:pathLst>
          </a:cu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B2E22F-108A-9D45-9937-7ECCC2CAE7D3}"/>
              </a:ext>
            </a:extLst>
          </p:cNvPr>
          <p:cNvSpPr txBox="1"/>
          <p:nvPr/>
        </p:nvSpPr>
        <p:spPr>
          <a:xfrm>
            <a:off x="2886472" y="3037589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g'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780B5B-9D4C-964E-B914-962444A4A4C7}"/>
              </a:ext>
            </a:extLst>
          </p:cNvPr>
          <p:cNvSpPr txBox="1"/>
          <p:nvPr/>
        </p:nvSpPr>
        <p:spPr>
          <a:xfrm>
            <a:off x="3636561" y="4737801"/>
            <a:ext cx="33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g’’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D025D30-562C-944E-B405-37FC2E027CFD}"/>
              </a:ext>
            </a:extLst>
          </p:cNvPr>
          <p:cNvSpPr/>
          <p:nvPr/>
        </p:nvSpPr>
        <p:spPr>
          <a:xfrm>
            <a:off x="2743201" y="2184400"/>
            <a:ext cx="1320799" cy="2349500"/>
          </a:xfrm>
          <a:custGeom>
            <a:avLst/>
            <a:gdLst>
              <a:gd name="connsiteX0" fmla="*/ 550735 w 550735"/>
              <a:gd name="connsiteY0" fmla="*/ 0 h 1254308"/>
              <a:gd name="connsiteX1" fmla="*/ 201252 w 550735"/>
              <a:gd name="connsiteY1" fmla="*/ 172348 h 1254308"/>
              <a:gd name="connsiteX2" fmla="*/ 28904 w 550735"/>
              <a:gd name="connsiteY2" fmla="*/ 315971 h 1254308"/>
              <a:gd name="connsiteX3" fmla="*/ 4967 w 550735"/>
              <a:gd name="connsiteY3" fmla="*/ 440444 h 1254308"/>
              <a:gd name="connsiteX4" fmla="*/ 81566 w 550735"/>
              <a:gd name="connsiteY4" fmla="*/ 617579 h 1254308"/>
              <a:gd name="connsiteX5" fmla="*/ 201252 w 550735"/>
              <a:gd name="connsiteY5" fmla="*/ 770777 h 1254308"/>
              <a:gd name="connsiteX6" fmla="*/ 229977 w 550735"/>
              <a:gd name="connsiteY6" fmla="*/ 904825 h 1254308"/>
              <a:gd name="connsiteX7" fmla="*/ 196464 w 550735"/>
              <a:gd name="connsiteY7" fmla="*/ 1024511 h 1254308"/>
              <a:gd name="connsiteX8" fmla="*/ 196464 w 550735"/>
              <a:gd name="connsiteY8" fmla="*/ 1172921 h 1254308"/>
              <a:gd name="connsiteX9" fmla="*/ 249126 w 550735"/>
              <a:gd name="connsiteY9" fmla="*/ 1230371 h 1254308"/>
              <a:gd name="connsiteX10" fmla="*/ 311363 w 550735"/>
              <a:gd name="connsiteY10" fmla="*/ 1254308 h 125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0735" h="1254308">
                <a:moveTo>
                  <a:pt x="550735" y="0"/>
                </a:moveTo>
                <a:cubicBezTo>
                  <a:pt x="419479" y="59843"/>
                  <a:pt x="288224" y="119686"/>
                  <a:pt x="201252" y="172348"/>
                </a:cubicBezTo>
                <a:cubicBezTo>
                  <a:pt x="114280" y="225010"/>
                  <a:pt x="61618" y="271288"/>
                  <a:pt x="28904" y="315971"/>
                </a:cubicBezTo>
                <a:cubicBezTo>
                  <a:pt x="-3810" y="360654"/>
                  <a:pt x="-3810" y="390176"/>
                  <a:pt x="4967" y="440444"/>
                </a:cubicBezTo>
                <a:cubicBezTo>
                  <a:pt x="13744" y="490712"/>
                  <a:pt x="48852" y="562524"/>
                  <a:pt x="81566" y="617579"/>
                </a:cubicBezTo>
                <a:cubicBezTo>
                  <a:pt x="114280" y="672635"/>
                  <a:pt x="176517" y="722903"/>
                  <a:pt x="201252" y="770777"/>
                </a:cubicBezTo>
                <a:cubicBezTo>
                  <a:pt x="225987" y="818651"/>
                  <a:pt x="230775" y="862536"/>
                  <a:pt x="229977" y="904825"/>
                </a:cubicBezTo>
                <a:cubicBezTo>
                  <a:pt x="229179" y="947114"/>
                  <a:pt x="202049" y="979828"/>
                  <a:pt x="196464" y="1024511"/>
                </a:cubicBezTo>
                <a:cubicBezTo>
                  <a:pt x="190878" y="1069194"/>
                  <a:pt x="187687" y="1138611"/>
                  <a:pt x="196464" y="1172921"/>
                </a:cubicBezTo>
                <a:cubicBezTo>
                  <a:pt x="205241" y="1207231"/>
                  <a:pt x="229976" y="1216806"/>
                  <a:pt x="249126" y="1230371"/>
                </a:cubicBezTo>
                <a:cubicBezTo>
                  <a:pt x="268276" y="1243936"/>
                  <a:pt x="289819" y="1249122"/>
                  <a:pt x="311363" y="1254308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D941DB-7660-804B-BB1D-CEA6B85B126A}"/>
              </a:ext>
            </a:extLst>
          </p:cNvPr>
          <p:cNvSpPr/>
          <p:nvPr/>
        </p:nvSpPr>
        <p:spPr>
          <a:xfrm>
            <a:off x="3440955" y="4424411"/>
            <a:ext cx="174333" cy="174333"/>
          </a:xfrm>
          <a:prstGeom prst="ellipse">
            <a:avLst/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3CF259B-AEFA-4349-B505-10A7CA3D900C}"/>
              </a:ext>
            </a:extLst>
          </p:cNvPr>
          <p:cNvSpPr/>
          <p:nvPr/>
        </p:nvSpPr>
        <p:spPr>
          <a:xfrm>
            <a:off x="3505138" y="3517900"/>
            <a:ext cx="279462" cy="939800"/>
          </a:xfrm>
          <a:custGeom>
            <a:avLst/>
            <a:gdLst>
              <a:gd name="connsiteX0" fmla="*/ 101662 w 304862"/>
              <a:gd name="connsiteY0" fmla="*/ 939800 h 939800"/>
              <a:gd name="connsiteX1" fmla="*/ 62 w 304862"/>
              <a:gd name="connsiteY1" fmla="*/ 381000 h 939800"/>
              <a:gd name="connsiteX2" fmla="*/ 114362 w 304862"/>
              <a:gd name="connsiteY2" fmla="*/ 88900 h 939800"/>
              <a:gd name="connsiteX3" fmla="*/ 304862 w 304862"/>
              <a:gd name="connsiteY3" fmla="*/ 0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62" h="939800">
                <a:moveTo>
                  <a:pt x="101662" y="939800"/>
                </a:moveTo>
                <a:cubicBezTo>
                  <a:pt x="49803" y="731308"/>
                  <a:pt x="-2055" y="522817"/>
                  <a:pt x="62" y="381000"/>
                </a:cubicBezTo>
                <a:cubicBezTo>
                  <a:pt x="2179" y="239183"/>
                  <a:pt x="63562" y="152400"/>
                  <a:pt x="114362" y="88900"/>
                </a:cubicBezTo>
                <a:cubicBezTo>
                  <a:pt x="165162" y="25400"/>
                  <a:pt x="235012" y="12700"/>
                  <a:pt x="304862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55CDD3-FEAB-4641-9C2B-802CA51001ED}"/>
              </a:ext>
            </a:extLst>
          </p:cNvPr>
          <p:cNvSpPr txBox="1"/>
          <p:nvPr/>
        </p:nvSpPr>
        <p:spPr>
          <a:xfrm>
            <a:off x="3563888" y="3933056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g’’’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4F5D34E-5CCF-EE45-A726-A02CA5DAD2E3}"/>
              </a:ext>
            </a:extLst>
          </p:cNvPr>
          <p:cNvSpPr/>
          <p:nvPr/>
        </p:nvSpPr>
        <p:spPr>
          <a:xfrm>
            <a:off x="3162983" y="4560916"/>
            <a:ext cx="1087592" cy="1241368"/>
          </a:xfrm>
          <a:custGeom>
            <a:avLst/>
            <a:gdLst>
              <a:gd name="connsiteX0" fmla="*/ 295112 w 1087592"/>
              <a:gd name="connsiteY0" fmla="*/ 0 h 1241368"/>
              <a:gd name="connsiteX1" fmla="*/ 34646 w 1087592"/>
              <a:gd name="connsiteY1" fmla="*/ 426720 h 1241368"/>
              <a:gd name="connsiteX2" fmla="*/ 62355 w 1087592"/>
              <a:gd name="connsiteY2" fmla="*/ 775855 h 1241368"/>
              <a:gd name="connsiteX3" fmla="*/ 577744 w 1087592"/>
              <a:gd name="connsiteY3" fmla="*/ 1014153 h 1241368"/>
              <a:gd name="connsiteX4" fmla="*/ 893628 w 1087592"/>
              <a:gd name="connsiteY4" fmla="*/ 1047404 h 1241368"/>
              <a:gd name="connsiteX5" fmla="*/ 1048799 w 1087592"/>
              <a:gd name="connsiteY5" fmla="*/ 1108364 h 1241368"/>
              <a:gd name="connsiteX6" fmla="*/ 1087592 w 1087592"/>
              <a:gd name="connsiteY6" fmla="*/ 1241368 h 124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7592" h="1241368">
                <a:moveTo>
                  <a:pt x="295112" y="0"/>
                </a:moveTo>
                <a:cubicBezTo>
                  <a:pt x="184275" y="148705"/>
                  <a:pt x="73439" y="297411"/>
                  <a:pt x="34646" y="426720"/>
                </a:cubicBezTo>
                <a:cubicBezTo>
                  <a:pt x="-4147" y="556029"/>
                  <a:pt x="-28161" y="677950"/>
                  <a:pt x="62355" y="775855"/>
                </a:cubicBezTo>
                <a:cubicBezTo>
                  <a:pt x="152871" y="873760"/>
                  <a:pt x="439199" y="968895"/>
                  <a:pt x="577744" y="1014153"/>
                </a:cubicBezTo>
                <a:cubicBezTo>
                  <a:pt x="716290" y="1059411"/>
                  <a:pt x="815119" y="1031702"/>
                  <a:pt x="893628" y="1047404"/>
                </a:cubicBezTo>
                <a:cubicBezTo>
                  <a:pt x="972137" y="1063106"/>
                  <a:pt x="1016472" y="1076037"/>
                  <a:pt x="1048799" y="1108364"/>
                </a:cubicBezTo>
                <a:cubicBezTo>
                  <a:pt x="1081126" y="1140691"/>
                  <a:pt x="1084359" y="1191029"/>
                  <a:pt x="1087592" y="1241368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3860D7-7D9B-C247-B8E3-DCA4C57983F5}"/>
              </a:ext>
            </a:extLst>
          </p:cNvPr>
          <p:cNvSpPr txBox="1"/>
          <p:nvPr/>
        </p:nvSpPr>
        <p:spPr>
          <a:xfrm>
            <a:off x="2843808" y="5157192"/>
            <a:ext cx="33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h’’</a:t>
            </a:r>
          </a:p>
        </p:txBody>
      </p:sp>
    </p:spTree>
    <p:extLst>
      <p:ext uri="{BB962C8B-B14F-4D97-AF65-F5344CB8AC3E}">
        <p14:creationId xmlns:p14="http://schemas.microsoft.com/office/powerpoint/2010/main" val="264266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/>
      <p:bldP spid="11" grpId="1"/>
      <p:bldP spid="7" grpId="0" animBg="1"/>
      <p:bldP spid="13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322AF-30AC-C941-9678-DCD242BA5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Anwendung: Fahrplaninformationssystem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5DCBF-CDE0-774F-845B-00F4207ED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en-DE" sz="2400" dirty="0">
                <a:solidFill>
                  <a:srgbClr val="0409FF"/>
                </a:solidFill>
              </a:rPr>
              <a:t>Vorwärtssuche</a:t>
            </a:r>
          </a:p>
          <a:p>
            <a:pPr lvl="1"/>
            <a:r>
              <a:rPr lang="en-DE" sz="2000" dirty="0"/>
              <a:t>Gegeben: Start- und Zielhaltepunkt und frühestmögliche Abfahrtzeit am Start</a:t>
            </a:r>
          </a:p>
          <a:p>
            <a:r>
              <a:rPr lang="en-DE" sz="2400" dirty="0">
                <a:solidFill>
                  <a:srgbClr val="0409FF"/>
                </a:solidFill>
              </a:rPr>
              <a:t>Rückswärtssuche</a:t>
            </a:r>
          </a:p>
          <a:p>
            <a:pPr lvl="1"/>
            <a:r>
              <a:rPr lang="en-DE" sz="2000" dirty="0"/>
              <a:t>Gegeben: Start- und Zielhaltepunkt und spätestmögliche Ankunftszeit am Ziel</a:t>
            </a:r>
          </a:p>
          <a:p>
            <a:r>
              <a:rPr lang="en-DE" sz="2400" dirty="0">
                <a:solidFill>
                  <a:srgbClr val="FF0000"/>
                </a:solidFill>
              </a:rPr>
              <a:t>Zu berücksichtigen</a:t>
            </a:r>
          </a:p>
          <a:p>
            <a:pPr lvl="1"/>
            <a:r>
              <a:rPr lang="en-DE" sz="2000" dirty="0">
                <a:solidFill>
                  <a:srgbClr val="0409FF"/>
                </a:solidFill>
              </a:rPr>
              <a:t>Umsteigezeiten</a:t>
            </a:r>
            <a:r>
              <a:rPr lang="en-DE" sz="2000" dirty="0"/>
              <a:t> zwischen Linien an einem Haltepunkt</a:t>
            </a:r>
          </a:p>
          <a:p>
            <a:pPr lvl="2"/>
            <a:r>
              <a:rPr lang="en-DE" sz="2000" dirty="0"/>
              <a:t>Fußwegezeiten (vgl. z.B. Jungfernstieg)</a:t>
            </a:r>
          </a:p>
          <a:p>
            <a:pPr lvl="1"/>
            <a:r>
              <a:rPr lang="en-DE" sz="2000" dirty="0">
                <a:solidFill>
                  <a:srgbClr val="0409FF"/>
                </a:solidFill>
              </a:rPr>
              <a:t>Umsteigemodalitäten</a:t>
            </a:r>
          </a:p>
          <a:p>
            <a:pPr lvl="2"/>
            <a:r>
              <a:rPr lang="en-DE" sz="2000" dirty="0"/>
              <a:t>Behindertengerechter Umstieg (1991 nicht selbstvertändlich)</a:t>
            </a:r>
          </a:p>
          <a:p>
            <a:pPr lvl="1"/>
            <a:r>
              <a:rPr lang="en-DE" sz="2200" dirty="0"/>
              <a:t>Erweiterung: Start- und Zielort (Fußwegezeiten zu den umliegenden Haltepunkte bestimmen)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F70F8-90A8-5845-A921-9E0CED0D8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122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8EE945-AEF3-2A4D-87F3-F4D0F30A674F}"/>
              </a:ext>
            </a:extLst>
          </p:cNvPr>
          <p:cNvSpPr/>
          <p:nvPr/>
        </p:nvSpPr>
        <p:spPr>
          <a:xfrm>
            <a:off x="2699792" y="6165850"/>
            <a:ext cx="38164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409FF"/>
                </a:solidFill>
                <a:latin typeface="+mn-lt"/>
              </a:rPr>
              <a:t>R. Möller, L. </a:t>
            </a:r>
            <a:r>
              <a:rPr lang="en-US" sz="900" dirty="0" err="1">
                <a:solidFill>
                  <a:srgbClr val="0409FF"/>
                </a:solidFill>
                <a:latin typeface="+mn-lt"/>
              </a:rPr>
              <a:t>Hotz</a:t>
            </a:r>
            <a:r>
              <a:rPr lang="en-US" sz="900" dirty="0">
                <a:solidFill>
                  <a:srgbClr val="0409FF"/>
                </a:solidFill>
                <a:latin typeface="+mn-lt"/>
              </a:rPr>
              <a:t>. </a:t>
            </a:r>
            <a:r>
              <a:rPr lang="en-US" sz="900" dirty="0" err="1">
                <a:solidFill>
                  <a:srgbClr val="0409FF"/>
                </a:solidFill>
                <a:latin typeface="+mn-lt"/>
              </a:rPr>
              <a:t>Suchalgorithmen</a:t>
            </a:r>
            <a:r>
              <a:rPr lang="en-US" sz="900" dirty="0">
                <a:solidFill>
                  <a:srgbClr val="0409FF"/>
                </a:solidFill>
                <a:latin typeface="+mn-lt"/>
              </a:rPr>
              <a:t> und </a:t>
            </a:r>
            <a:r>
              <a:rPr lang="en-US" sz="900" dirty="0" err="1">
                <a:solidFill>
                  <a:srgbClr val="0409FF"/>
                </a:solidFill>
                <a:latin typeface="+mn-lt"/>
              </a:rPr>
              <a:t>Interaktionstechniken</a:t>
            </a:r>
            <a:r>
              <a:rPr lang="en-US" sz="900" dirty="0">
                <a:solidFill>
                  <a:srgbClr val="0409FF"/>
                </a:solidFill>
                <a:latin typeface="+mn-lt"/>
              </a:rPr>
              <a:t> </a:t>
            </a:r>
            <a:r>
              <a:rPr lang="en-US" sz="900" dirty="0" err="1">
                <a:solidFill>
                  <a:srgbClr val="0409FF"/>
                </a:solidFill>
                <a:latin typeface="+mn-lt"/>
              </a:rPr>
              <a:t>für</a:t>
            </a:r>
            <a:r>
              <a:rPr lang="en-US" sz="900" dirty="0">
                <a:solidFill>
                  <a:srgbClr val="0409FF"/>
                </a:solidFill>
                <a:latin typeface="+mn-lt"/>
              </a:rPr>
              <a:t> </a:t>
            </a:r>
            <a:r>
              <a:rPr lang="en-US" sz="900" dirty="0" err="1">
                <a:solidFill>
                  <a:srgbClr val="0409FF"/>
                </a:solidFill>
                <a:latin typeface="+mn-lt"/>
              </a:rPr>
              <a:t>Fahrplan-Informationssysteme</a:t>
            </a:r>
            <a:r>
              <a:rPr lang="en-US" sz="900" dirty="0">
                <a:solidFill>
                  <a:srgbClr val="0409FF"/>
                </a:solidFill>
                <a:latin typeface="+mn-lt"/>
              </a:rPr>
              <a:t>. Technical Report </a:t>
            </a:r>
            <a:r>
              <a:rPr lang="en-US" sz="900" dirty="0" err="1">
                <a:solidFill>
                  <a:srgbClr val="0409FF"/>
                </a:solidFill>
                <a:latin typeface="+mn-lt"/>
              </a:rPr>
              <a:t>Bericht</a:t>
            </a:r>
            <a:r>
              <a:rPr lang="en-US" sz="900" dirty="0">
                <a:solidFill>
                  <a:srgbClr val="0409FF"/>
                </a:solidFill>
                <a:latin typeface="+mn-lt"/>
              </a:rPr>
              <a:t> Nr. LKI-M-91/3, Labor </a:t>
            </a:r>
            <a:r>
              <a:rPr lang="en-US" sz="900" dirty="0" err="1">
                <a:solidFill>
                  <a:srgbClr val="0409FF"/>
                </a:solidFill>
                <a:latin typeface="+mn-lt"/>
              </a:rPr>
              <a:t>für</a:t>
            </a:r>
            <a:r>
              <a:rPr lang="en-US" sz="900" dirty="0">
                <a:solidFill>
                  <a:srgbClr val="0409FF"/>
                </a:solidFill>
                <a:latin typeface="+mn-lt"/>
              </a:rPr>
              <a:t> </a:t>
            </a:r>
            <a:r>
              <a:rPr lang="en-US" sz="900" dirty="0" err="1">
                <a:solidFill>
                  <a:srgbClr val="0409FF"/>
                </a:solidFill>
                <a:latin typeface="+mn-lt"/>
              </a:rPr>
              <a:t>Künstliche</a:t>
            </a:r>
            <a:r>
              <a:rPr lang="en-US" sz="900" dirty="0">
                <a:solidFill>
                  <a:srgbClr val="0409FF"/>
                </a:solidFill>
                <a:latin typeface="+mn-lt"/>
              </a:rPr>
              <a:t> </a:t>
            </a:r>
            <a:r>
              <a:rPr lang="en-US" sz="900" dirty="0" err="1">
                <a:solidFill>
                  <a:srgbClr val="0409FF"/>
                </a:solidFill>
                <a:latin typeface="+mn-lt"/>
              </a:rPr>
              <a:t>Intelligenz</a:t>
            </a:r>
            <a:r>
              <a:rPr lang="en-US" sz="900" dirty="0">
                <a:solidFill>
                  <a:srgbClr val="0409FF"/>
                </a:solidFill>
                <a:latin typeface="+mn-lt"/>
              </a:rPr>
              <a:t>, </a:t>
            </a:r>
            <a:r>
              <a:rPr lang="en-US" sz="900" b="1" dirty="0">
                <a:solidFill>
                  <a:srgbClr val="FF0000"/>
                </a:solidFill>
                <a:latin typeface="+mn-lt"/>
              </a:rPr>
              <a:t>1991</a:t>
            </a:r>
            <a:endParaRPr lang="en-DE" sz="900" dirty="0">
              <a:solidFill>
                <a:srgbClr val="0409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794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1F8C7-9C8A-1341-BFEE-107BBCE77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Anwendung: Fahrplaninformationssystem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B51A6-D1F6-7F40-B91B-FC820398C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24313"/>
          </a:xfrm>
        </p:spPr>
        <p:txBody>
          <a:bodyPr/>
          <a:lstStyle/>
          <a:p>
            <a:r>
              <a:rPr lang="en-DE" dirty="0"/>
              <a:t>Nachverkehrssystem repräsentiert als Graph</a:t>
            </a:r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pPr marL="0" indent="0">
              <a:buNone/>
            </a:pPr>
            <a:endParaRPr lang="en-DE" dirty="0"/>
          </a:p>
          <a:p>
            <a:r>
              <a:rPr lang="en-DE" dirty="0"/>
              <a:t>Realisierung mit A*: Wie ist der Suchgraph definiert?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D3C0B-5297-F04B-A7FC-713CD49C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123</a:t>
            </a:fld>
            <a:endParaRPr lang="de-DE"/>
          </a:p>
        </p:txBody>
      </p:sp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3473001E-BA45-FA44-AC5C-3E47F17C8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775111"/>
            <a:ext cx="5319945" cy="363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3958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E2D8A0-DA77-744B-A593-568AA0C70158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DE" dirty="0"/>
              <a:t>Lokale Sicht erzeugt unnötiges Umsteigen</a:t>
            </a:r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r>
              <a:rPr lang="en-DE" dirty="0"/>
              <a:t>Was ist eine Linie?</a:t>
            </a:r>
          </a:p>
          <a:p>
            <a:pPr lvl="1"/>
            <a:r>
              <a:rPr lang="en-DE" dirty="0"/>
              <a:t>Nahverkehrszug und Eilzug unterschiedliche Linien</a:t>
            </a:r>
          </a:p>
          <a:p>
            <a:r>
              <a:rPr lang="en-DE" dirty="0"/>
              <a:t>Suchgraph über Verbindungskanten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21798A-3AE9-CA44-8EA3-5C9104843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Planung von Haltepunkt zu Haltepunkt?</a:t>
            </a:r>
          </a:p>
        </p:txBody>
      </p:sp>
      <p:pic>
        <p:nvPicPr>
          <p:cNvPr id="6" name="Content Placeholder 5" descr="A picture containing meter, clock&#10;&#10;Description automatically generated">
            <a:extLst>
              <a:ext uri="{FF2B5EF4-FFF2-40B4-BE49-F238E27FC236}">
                <a16:creationId xmlns:a16="http://schemas.microsoft.com/office/drawing/2014/main" id="{AB2B2D6D-A2C9-1742-B704-8170680AE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4140" y="1700808"/>
            <a:ext cx="8040308" cy="308017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F9CC5-72D1-7247-94C5-5F5DE6F0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85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D61DB-4B14-4747-830A-DBE5E42A8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Besondere Linienformen in der Praxis</a:t>
            </a:r>
          </a:p>
        </p:txBody>
      </p:sp>
      <p:pic>
        <p:nvPicPr>
          <p:cNvPr id="6" name="Content Placeholder 5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EA8D87E0-12DF-E24A-9C3F-5507958F8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4050" y="1579562"/>
            <a:ext cx="5295900" cy="42037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CC0F6-24AD-B247-A897-D714F41DB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41826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8BDF9-C6E0-6543-96B9-3DA369757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Kosten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5D51E-48F3-2E4A-9FAF-7271085AF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Fahrtzeit</a:t>
            </a:r>
          </a:p>
          <a:p>
            <a:r>
              <a:rPr lang="en-DE" dirty="0"/>
              <a:t>Anzahl der Umsteigevorgänge</a:t>
            </a:r>
          </a:p>
          <a:p>
            <a:r>
              <a:rPr lang="en-DE" dirty="0"/>
              <a:t>Fußwegezeit</a:t>
            </a:r>
          </a:p>
          <a:p>
            <a:r>
              <a:rPr lang="en-DE" dirty="0"/>
              <a:t>Behindertengerechtheit</a:t>
            </a:r>
          </a:p>
          <a:p>
            <a:r>
              <a:rPr lang="en-DE" dirty="0"/>
              <a:t>Verkehrsmitteltyp</a:t>
            </a:r>
          </a:p>
          <a:p>
            <a:r>
              <a:rPr lang="en-DE" dirty="0"/>
              <a:t>…</a:t>
            </a:r>
          </a:p>
          <a:p>
            <a:endParaRPr lang="en-DE" dirty="0"/>
          </a:p>
          <a:p>
            <a:r>
              <a:rPr lang="en-DE" dirty="0"/>
              <a:t>Pro Kante: </a:t>
            </a:r>
            <a:r>
              <a:rPr lang="en-DE" dirty="0">
                <a:solidFill>
                  <a:srgbClr val="FF0000"/>
                </a:solidFill>
              </a:rPr>
              <a:t>(reine Fahrzeit, abstrakte Fahrtzeit)</a:t>
            </a:r>
          </a:p>
          <a:p>
            <a:pPr lvl="1"/>
            <a:r>
              <a:rPr lang="en-DE" dirty="0">
                <a:solidFill>
                  <a:srgbClr val="FF0000"/>
                </a:solidFill>
              </a:rPr>
              <a:t>Reine Fahrtzeit</a:t>
            </a:r>
            <a:r>
              <a:rPr lang="en-DE" dirty="0"/>
              <a:t>: Bestimmung frühestmögliche Abfahrtzeit/Ankunftszeit am Ziel</a:t>
            </a:r>
          </a:p>
          <a:p>
            <a:pPr lvl="1"/>
            <a:r>
              <a:rPr lang="en-DE" dirty="0">
                <a:solidFill>
                  <a:srgbClr val="FF0000"/>
                </a:solidFill>
              </a:rPr>
              <a:t>Abstrakte Fahrtzeit</a:t>
            </a:r>
            <a:r>
              <a:rPr lang="en-DE" dirty="0"/>
              <a:t>: Kosten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00AAC-4B83-9142-AD18-295DB975F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58969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091F-036E-0945-8D37-A8349CBF0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Zeit, Kosten, Zielschätzung</a:t>
            </a:r>
          </a:p>
        </p:txBody>
      </p:sp>
      <p:pic>
        <p:nvPicPr>
          <p:cNvPr id="6" name="Content Placeholder 5" descr="A close up of a mans face&#10;&#10;Description automatically generated">
            <a:extLst>
              <a:ext uri="{FF2B5EF4-FFF2-40B4-BE49-F238E27FC236}">
                <a16:creationId xmlns:a16="http://schemas.microsoft.com/office/drawing/2014/main" id="{0043E51E-E889-9B45-B850-43557B3CE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34776"/>
            <a:ext cx="8229600" cy="469327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84DDC-2D8F-2942-9C91-3F1BF0FD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76711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BCC72-DBAA-2347-9A3C-C446A0944EB2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pPr marL="0" indent="0">
              <a:buNone/>
            </a:pPr>
            <a:endParaRPr lang="en-DE" dirty="0"/>
          </a:p>
          <a:p>
            <a:r>
              <a:rPr lang="en-DE" dirty="0"/>
              <a:t>Auf Vorwärtssuche (frühestmögliche Ankunftszeit) folgt Rückwärtssuche (spätestmögliche Abfahrtszeit)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91FC3-8141-E248-B426-0094F979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Vorwärts- und Rückwärtssuche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4825FB-70EA-324D-A28F-5AA0B3AFC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5007" y="1196975"/>
            <a:ext cx="6953986" cy="364309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9526C-2669-5D4B-BC29-A155F3E5F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16033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F2E99-DA66-9A43-90D2-831F3A27B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en-DE" dirty="0"/>
              <a:t>Schätzergenerierung: Offline-Berechnung von 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C07A5-E5D0-5441-B213-1041FBDFD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sz="2400" dirty="0"/>
              <a:t>Schätzergenerierung aus </a:t>
            </a:r>
            <a:r>
              <a:rPr lang="en-DE" sz="2400" dirty="0">
                <a:solidFill>
                  <a:srgbClr val="0409FF"/>
                </a:solidFill>
              </a:rPr>
              <a:t>geographischen Daten?</a:t>
            </a:r>
          </a:p>
          <a:p>
            <a:pPr lvl="1"/>
            <a:r>
              <a:rPr lang="en-DE" sz="2200" dirty="0"/>
              <a:t>Haben wir verworfen (Elbe-dazwischen-Problem)</a:t>
            </a:r>
          </a:p>
          <a:p>
            <a:r>
              <a:rPr lang="en-DE" sz="2400" dirty="0"/>
              <a:t>Schätzergenerierung aus </a:t>
            </a:r>
            <a:r>
              <a:rPr lang="en-DE" sz="2400" dirty="0">
                <a:solidFill>
                  <a:srgbClr val="0409FF"/>
                </a:solidFill>
              </a:rPr>
              <a:t>Fahrplan</a:t>
            </a:r>
          </a:p>
          <a:p>
            <a:pPr lvl="1"/>
            <a:r>
              <a:rPr lang="en-DE" sz="2000" dirty="0"/>
              <a:t>Schnellstmögliche direkte Verbindung zwischen jedem Paar von Haltepunkten unabhängig vom Zeitpunkt </a:t>
            </a:r>
            <a:br>
              <a:rPr lang="en-DE" sz="2000" dirty="0"/>
            </a:br>
            <a:r>
              <a:rPr lang="en-DE" sz="2000" dirty="0"/>
              <a:t>(ohne Umsteigen)</a:t>
            </a:r>
          </a:p>
          <a:p>
            <a:pPr lvl="1"/>
            <a:r>
              <a:rPr lang="en-DE" sz="2000" dirty="0"/>
              <a:t>Es entsteht ein Graph mit direkten Verbindungen als Kanten, deren Kostenbeschriftung in Fahrtzeit angegeben wird</a:t>
            </a:r>
          </a:p>
          <a:p>
            <a:r>
              <a:rPr lang="en-DE" sz="2400" dirty="0"/>
              <a:t>Zu lösen: </a:t>
            </a:r>
            <a:r>
              <a:rPr lang="en-DE" sz="2400" dirty="0">
                <a:solidFill>
                  <a:srgbClr val="0409FF"/>
                </a:solidFill>
              </a:rPr>
              <a:t>All-Pairs Shortest Paths </a:t>
            </a:r>
            <a:r>
              <a:rPr lang="en-DE" sz="2400" dirty="0"/>
              <a:t>Problem zur Bestimmung der schnellsten Verbindung mit Umsteigen</a:t>
            </a:r>
          </a:p>
          <a:p>
            <a:pPr lvl="1"/>
            <a:r>
              <a:rPr lang="en-DE" sz="2000" dirty="0"/>
              <a:t>Wartezeiten auf Anschluss ignoriert</a:t>
            </a:r>
          </a:p>
          <a:p>
            <a:pPr lvl="1"/>
            <a:r>
              <a:rPr lang="en-DE" sz="2000" dirty="0"/>
              <a:t>Fußwegezeiten ignoriert</a:t>
            </a:r>
          </a:p>
          <a:p>
            <a:r>
              <a:rPr lang="en-DE" sz="2200" dirty="0"/>
              <a:t>Schätzer soll Kosten unterschätzen</a:t>
            </a:r>
            <a:endParaRPr lang="en-DE" sz="2200" dirty="0">
              <a:solidFill>
                <a:srgbClr val="0409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E0208-E52E-BE43-9717-19989770F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074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A73C-B622-B64B-99DD-0D057F2BA5CE}" type="slidenum">
              <a:rPr lang="de-DE"/>
              <a:pPr/>
              <a:t>13</a:t>
            </a:fld>
            <a:endParaRPr lang="de-DE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Graphrepräsentationen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Sequenz von Kanten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Adjazenzfeld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Adjazenzliste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Adjazenzmatrix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Adjazenzliste + Hashtabelle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Implizite Repräsentationen</a:t>
            </a:r>
          </a:p>
          <a:p>
            <a:pPr marL="609600" indent="-609600">
              <a:buFontTx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9696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FBC4-0EE5-1349-88B8-F263B9F7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en-DE" dirty="0"/>
              <a:t>Exploration des (implizit definierten) Suchraums</a:t>
            </a:r>
          </a:p>
        </p:txBody>
      </p:sp>
      <p:pic>
        <p:nvPicPr>
          <p:cNvPr id="6" name="Content Placeholder 5" descr="A close up of a mans face&#10;&#10;Description automatically generated">
            <a:extLst>
              <a:ext uri="{FF2B5EF4-FFF2-40B4-BE49-F238E27FC236}">
                <a16:creationId xmlns:a16="http://schemas.microsoft.com/office/drawing/2014/main" id="{FBD7F237-8049-9C4C-A688-0108A044F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001" y="1196975"/>
            <a:ext cx="5439997" cy="4968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74982-D65E-834E-9F8C-22339FCA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69505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Sei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G=(V, E) </a:t>
            </a:r>
            <a:r>
              <a:rPr lang="de-DE" sz="2400" dirty="0"/>
              <a:t>ein Graph mit positiven Kantenkosten und </a:t>
            </a:r>
            <a:br>
              <a:rPr lang="de-DE" sz="2400" dirty="0"/>
            </a:br>
            <a:r>
              <a:rPr lang="de-DE" sz="2400" dirty="0">
                <a:solidFill>
                  <a:srgbClr val="3C8C93"/>
                </a:solidFill>
              </a:rPr>
              <a:t>h*</a:t>
            </a:r>
            <a:r>
              <a:rPr lang="de-DE" sz="2400" dirty="0"/>
              <a:t> eine Funktion, die die tatsächlichen Kosten von jedem Knoten </a:t>
            </a:r>
            <a:r>
              <a:rPr lang="de-DE" sz="2400" dirty="0" err="1">
                <a:solidFill>
                  <a:srgbClr val="3C8C93"/>
                </a:solidFill>
              </a:rPr>
              <a:t>u</a:t>
            </a:r>
            <a:r>
              <a:rPr lang="de-DE" sz="2400" dirty="0">
                <a:solidFill>
                  <a:srgbClr val="3C8C93"/>
                </a:solidFill>
              </a:rPr>
              <a:t> ∈ V </a:t>
            </a:r>
            <a:r>
              <a:rPr lang="de-DE" sz="2400" dirty="0"/>
              <a:t>zum Ziel </a:t>
            </a:r>
            <a:r>
              <a:rPr lang="de-DE" sz="2400" dirty="0">
                <a:solidFill>
                  <a:srgbClr val="3C8C93"/>
                </a:solidFill>
              </a:rPr>
              <a:t>v ∈ V</a:t>
            </a:r>
            <a:r>
              <a:rPr lang="de-DE" sz="2400" dirty="0"/>
              <a:t> bestimmt.</a:t>
            </a:r>
            <a:endParaRPr lang="de-DE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de-DE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accent2"/>
                </a:solidFill>
              </a:rPr>
              <a:t>Definition: </a:t>
            </a:r>
            <a:r>
              <a:rPr lang="de-DE" sz="2400" dirty="0"/>
              <a:t>Ein Schätzer </a:t>
            </a:r>
            <a:r>
              <a:rPr lang="de-DE" sz="2400" dirty="0">
                <a:solidFill>
                  <a:srgbClr val="3C8C93"/>
                </a:solidFill>
              </a:rPr>
              <a:t>h</a:t>
            </a:r>
            <a:r>
              <a:rPr lang="de-DE" sz="2400" dirty="0"/>
              <a:t> heißt </a:t>
            </a:r>
            <a:r>
              <a:rPr lang="de-DE" sz="2400" dirty="0">
                <a:solidFill>
                  <a:srgbClr val="FF0000"/>
                </a:solidFill>
              </a:rPr>
              <a:t>zulässig</a:t>
            </a:r>
            <a:r>
              <a:rPr lang="de-DE" sz="2400" dirty="0"/>
              <a:t>, wenn für alle</a:t>
            </a:r>
            <a:br>
              <a:rPr lang="de-DE" sz="2400" dirty="0"/>
            </a:br>
            <a:r>
              <a:rPr lang="de-DE" sz="2400" dirty="0">
                <a:solidFill>
                  <a:srgbClr val="3C8C93"/>
                </a:solidFill>
              </a:rPr>
              <a:t>v ∈ V </a:t>
            </a:r>
            <a:r>
              <a:rPr lang="de-DE" sz="2400" dirty="0"/>
              <a:t>gilt, dass </a:t>
            </a:r>
            <a:r>
              <a:rPr lang="de-DE" sz="2400" dirty="0">
                <a:solidFill>
                  <a:srgbClr val="3C8C93"/>
                </a:solidFill>
              </a:rPr>
              <a:t>h(v) ≤ h*(v)</a:t>
            </a:r>
            <a:r>
              <a:rPr lang="de-DE" sz="2400" dirty="0"/>
              <a:t>, wobei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h*(v)</a:t>
            </a:r>
            <a:r>
              <a:rPr lang="de-DE" sz="2400" dirty="0"/>
              <a:t> die optimale Schätzfunktion darstellt, die die tatsächlichen Kosten </a:t>
            </a:r>
            <a:br>
              <a:rPr lang="de-DE" sz="2400" dirty="0"/>
            </a:br>
            <a:r>
              <a:rPr lang="de-DE" sz="2400" dirty="0"/>
              <a:t>genau einschätzt.</a:t>
            </a:r>
          </a:p>
          <a:p>
            <a:pPr marL="0" indent="0">
              <a:buNone/>
            </a:pPr>
            <a:endParaRPr lang="de-DE" sz="2400" dirty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rgbClr val="333399"/>
                </a:solidFill>
              </a:rPr>
              <a:t>Behauptung: </a:t>
            </a:r>
            <a:r>
              <a:rPr lang="de-DE" sz="2400" dirty="0"/>
              <a:t>A* findet die optimale Lösung, wenn h zulässig ist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00736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FBC4-0EE5-1349-88B8-F263B9F7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en-DE" dirty="0"/>
              <a:t>Zulässigkeit des Schätzers und optimale Lösung</a:t>
            </a:r>
          </a:p>
        </p:txBody>
      </p:sp>
      <p:pic>
        <p:nvPicPr>
          <p:cNvPr id="6" name="Content Placeholder 5" descr="A close up of a mans face&#10;&#10;Description automatically generated">
            <a:extLst>
              <a:ext uri="{FF2B5EF4-FFF2-40B4-BE49-F238E27FC236}">
                <a16:creationId xmlns:a16="http://schemas.microsoft.com/office/drawing/2014/main" id="{FBD7F237-8049-9C4C-A688-0108A044F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001" y="1196975"/>
            <a:ext cx="5439997" cy="4968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74982-D65E-834E-9F8C-22339FCA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132</a:t>
            </a:fld>
            <a:endParaRPr lang="de-DE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453A6F5B-09E7-6349-9A85-07841E875AF2}"/>
              </a:ext>
            </a:extLst>
          </p:cNvPr>
          <p:cNvSpPr/>
          <p:nvPr/>
        </p:nvSpPr>
        <p:spPr>
          <a:xfrm>
            <a:off x="3333640" y="3587646"/>
            <a:ext cx="848616" cy="2243528"/>
          </a:xfrm>
          <a:custGeom>
            <a:avLst/>
            <a:gdLst>
              <a:gd name="connsiteX0" fmla="*/ 478858 w 848616"/>
              <a:gd name="connsiteY0" fmla="*/ 0 h 2243528"/>
              <a:gd name="connsiteX1" fmla="*/ 104104 w 848616"/>
              <a:gd name="connsiteY1" fmla="*/ 539646 h 2243528"/>
              <a:gd name="connsiteX2" fmla="*/ 4170 w 848616"/>
              <a:gd name="connsiteY2" fmla="*/ 1229193 h 2243528"/>
              <a:gd name="connsiteX3" fmla="*/ 209035 w 848616"/>
              <a:gd name="connsiteY3" fmla="*/ 1803816 h 2243528"/>
              <a:gd name="connsiteX4" fmla="*/ 848616 w 848616"/>
              <a:gd name="connsiteY4" fmla="*/ 2243528 h 224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616" h="2243528">
                <a:moveTo>
                  <a:pt x="478858" y="0"/>
                </a:moveTo>
                <a:cubicBezTo>
                  <a:pt x="331038" y="167390"/>
                  <a:pt x="183219" y="334781"/>
                  <a:pt x="104104" y="539646"/>
                </a:cubicBezTo>
                <a:cubicBezTo>
                  <a:pt x="24989" y="744511"/>
                  <a:pt x="-13319" y="1018498"/>
                  <a:pt x="4170" y="1229193"/>
                </a:cubicBezTo>
                <a:cubicBezTo>
                  <a:pt x="21658" y="1439888"/>
                  <a:pt x="68294" y="1634760"/>
                  <a:pt x="209035" y="1803816"/>
                </a:cubicBezTo>
                <a:cubicBezTo>
                  <a:pt x="349776" y="1972872"/>
                  <a:pt x="599196" y="2108200"/>
                  <a:pt x="848616" y="2243528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5D99958-B58D-A64E-B89D-1D01D0300333}"/>
              </a:ext>
            </a:extLst>
          </p:cNvPr>
          <p:cNvSpPr/>
          <p:nvPr/>
        </p:nvSpPr>
        <p:spPr>
          <a:xfrm>
            <a:off x="3275855" y="4437111"/>
            <a:ext cx="174333" cy="174333"/>
          </a:xfrm>
          <a:prstGeom prst="ellipse">
            <a:avLst/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124A80-8DBB-C946-AEFB-0AC2BDA15603}"/>
              </a:ext>
            </a:extLst>
          </p:cNvPr>
          <p:cNvSpPr txBox="1"/>
          <p:nvPr/>
        </p:nvSpPr>
        <p:spPr>
          <a:xfrm>
            <a:off x="3108181" y="4102435"/>
            <a:ext cx="30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g’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828286-CF8A-A843-8E6F-52C021DE72FC}"/>
              </a:ext>
            </a:extLst>
          </p:cNvPr>
          <p:cNvSpPr txBox="1"/>
          <p:nvPr/>
        </p:nvSpPr>
        <p:spPr>
          <a:xfrm>
            <a:off x="3450188" y="5597635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h’’</a:t>
            </a: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DAD0B56D-4966-3248-86CD-EE4F637D512C}"/>
              </a:ext>
            </a:extLst>
          </p:cNvPr>
          <p:cNvSpPr/>
          <p:nvPr/>
        </p:nvSpPr>
        <p:spPr>
          <a:xfrm>
            <a:off x="88899" y="5228898"/>
            <a:ext cx="3322569" cy="1171901"/>
          </a:xfrm>
          <a:prstGeom prst="cloudCallout">
            <a:avLst>
              <a:gd name="adj1" fmla="val 67471"/>
              <a:gd name="adj2" fmla="val 194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Auch Zielknoten kommen erst einmal nur in die pq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D8903AA-AE8C-3044-897B-9A0DBD65BE4F}"/>
              </a:ext>
            </a:extLst>
          </p:cNvPr>
          <p:cNvSpPr/>
          <p:nvPr/>
        </p:nvSpPr>
        <p:spPr>
          <a:xfrm>
            <a:off x="4240040" y="4547944"/>
            <a:ext cx="3506959" cy="1326690"/>
          </a:xfrm>
          <a:custGeom>
            <a:avLst/>
            <a:gdLst>
              <a:gd name="connsiteX0" fmla="*/ 58737 w 1341794"/>
              <a:gd name="connsiteY0" fmla="*/ 0 h 1282994"/>
              <a:gd name="connsiteX1" fmla="*/ 58737 w 1341794"/>
              <a:gd name="connsiteY1" fmla="*/ 685800 h 1282994"/>
              <a:gd name="connsiteX2" fmla="*/ 7937 w 1341794"/>
              <a:gd name="connsiteY2" fmla="*/ 1130300 h 1282994"/>
              <a:gd name="connsiteX3" fmla="*/ 20637 w 1341794"/>
              <a:gd name="connsiteY3" fmla="*/ 1219200 h 1282994"/>
              <a:gd name="connsiteX4" fmla="*/ 198437 w 1341794"/>
              <a:gd name="connsiteY4" fmla="*/ 1282700 h 1282994"/>
              <a:gd name="connsiteX5" fmla="*/ 935037 w 1341794"/>
              <a:gd name="connsiteY5" fmla="*/ 1193800 h 1282994"/>
              <a:gd name="connsiteX6" fmla="*/ 1341437 w 1341794"/>
              <a:gd name="connsiteY6" fmla="*/ 939800 h 1282994"/>
              <a:gd name="connsiteX7" fmla="*/ 871537 w 1341794"/>
              <a:gd name="connsiteY7" fmla="*/ 127000 h 128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1794" h="1282994">
                <a:moveTo>
                  <a:pt x="58737" y="0"/>
                </a:moveTo>
                <a:cubicBezTo>
                  <a:pt x="62970" y="248708"/>
                  <a:pt x="67204" y="497417"/>
                  <a:pt x="58737" y="685800"/>
                </a:cubicBezTo>
                <a:cubicBezTo>
                  <a:pt x="50270" y="874183"/>
                  <a:pt x="14287" y="1041400"/>
                  <a:pt x="7937" y="1130300"/>
                </a:cubicBezTo>
                <a:cubicBezTo>
                  <a:pt x="1587" y="1219200"/>
                  <a:pt x="-11113" y="1193800"/>
                  <a:pt x="20637" y="1219200"/>
                </a:cubicBezTo>
                <a:cubicBezTo>
                  <a:pt x="52387" y="1244600"/>
                  <a:pt x="46037" y="1286933"/>
                  <a:pt x="198437" y="1282700"/>
                </a:cubicBezTo>
                <a:cubicBezTo>
                  <a:pt x="350837" y="1278467"/>
                  <a:pt x="744537" y="1250950"/>
                  <a:pt x="935037" y="1193800"/>
                </a:cubicBezTo>
                <a:cubicBezTo>
                  <a:pt x="1125537" y="1136650"/>
                  <a:pt x="1352020" y="1117600"/>
                  <a:pt x="1341437" y="939800"/>
                </a:cubicBezTo>
                <a:cubicBezTo>
                  <a:pt x="1330854" y="762000"/>
                  <a:pt x="1101195" y="444500"/>
                  <a:pt x="871537" y="127000"/>
                </a:cubicBezTo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75A32A7-A467-A247-8C96-F3A38C3C0EEB}"/>
              </a:ext>
            </a:extLst>
          </p:cNvPr>
          <p:cNvSpPr/>
          <p:nvPr/>
        </p:nvSpPr>
        <p:spPr>
          <a:xfrm>
            <a:off x="4330700" y="4559300"/>
            <a:ext cx="1110501" cy="1282700"/>
          </a:xfrm>
          <a:custGeom>
            <a:avLst/>
            <a:gdLst>
              <a:gd name="connsiteX0" fmla="*/ 203200 w 1110501"/>
              <a:gd name="connsiteY0" fmla="*/ 0 h 1282700"/>
              <a:gd name="connsiteX1" fmla="*/ 635000 w 1110501"/>
              <a:gd name="connsiteY1" fmla="*/ 165100 h 1282700"/>
              <a:gd name="connsiteX2" fmla="*/ 1054100 w 1110501"/>
              <a:gd name="connsiteY2" fmla="*/ 622300 h 1282700"/>
              <a:gd name="connsiteX3" fmla="*/ 990600 w 1110501"/>
              <a:gd name="connsiteY3" fmla="*/ 901700 h 1282700"/>
              <a:gd name="connsiteX4" fmla="*/ 0 w 1110501"/>
              <a:gd name="connsiteY4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501" h="1282700">
                <a:moveTo>
                  <a:pt x="203200" y="0"/>
                </a:moveTo>
                <a:cubicBezTo>
                  <a:pt x="348191" y="30691"/>
                  <a:pt x="493183" y="61383"/>
                  <a:pt x="635000" y="165100"/>
                </a:cubicBezTo>
                <a:cubicBezTo>
                  <a:pt x="776817" y="268817"/>
                  <a:pt x="994833" y="499533"/>
                  <a:pt x="1054100" y="622300"/>
                </a:cubicBezTo>
                <a:cubicBezTo>
                  <a:pt x="1113367" y="745067"/>
                  <a:pt x="1166283" y="791633"/>
                  <a:pt x="990600" y="901700"/>
                </a:cubicBezTo>
                <a:cubicBezTo>
                  <a:pt x="814917" y="1011767"/>
                  <a:pt x="407458" y="1147233"/>
                  <a:pt x="0" y="1282700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C92D818-E91A-7C47-8740-F30AB38F28D0}"/>
              </a:ext>
            </a:extLst>
          </p:cNvPr>
          <p:cNvSpPr/>
          <p:nvPr/>
        </p:nvSpPr>
        <p:spPr>
          <a:xfrm>
            <a:off x="6312782" y="4674811"/>
            <a:ext cx="227717" cy="45719"/>
          </a:xfrm>
          <a:custGeom>
            <a:avLst/>
            <a:gdLst>
              <a:gd name="connsiteX0" fmla="*/ 228600 w 228600"/>
              <a:gd name="connsiteY0" fmla="*/ 0 h 0"/>
              <a:gd name="connsiteX1" fmla="*/ 0 w 2286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">
                <a:moveTo>
                  <a:pt x="22860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3998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C17BAD-E128-0B09-1534-CC21FCB59890}"/>
              </a:ext>
            </a:extLst>
          </p:cNvPr>
          <p:cNvSpPr/>
          <p:nvPr/>
        </p:nvSpPr>
        <p:spPr>
          <a:xfrm>
            <a:off x="107504" y="5910136"/>
            <a:ext cx="3024336" cy="7203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 A*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9406" y="1072208"/>
            <a:ext cx="8507413" cy="5558306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a_star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(s, goal, h, g)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Startknoten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,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Zielknoten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,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Schaetzer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, Graph 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4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s.f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h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(s);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s.parent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s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Startknoten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fuer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PQ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build_pq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([s], (u) -&gt;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u.f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(u,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new_key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 -&gt;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u.f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new_key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expanded = 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Set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() 	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Menge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mit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expandierten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Knoten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b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while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!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empty_pq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u = 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delete_min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    push!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(expanded, u)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u == goal     </a:t>
            </a: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path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(u) </a:t>
            </a: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Ausgabe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: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Loesungspfad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(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rueckwaerts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)</a:t>
            </a:r>
            <a:b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(_, v, cost) in 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edges_out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(u, g)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    if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v ∉ expanded 	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Knoten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noch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nicht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expandiert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?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      if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v ∉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	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Knoten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noch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nicht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gesehen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?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u.g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+ cost;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v.f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h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(v);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v.parent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u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          insert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(v,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      else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		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Bekannter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Knoten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,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neuer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Weg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dorthin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u.g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+ cost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        if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&lt;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Neuer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Weg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kuezer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?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            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decrease_key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(v,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-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)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v.parent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u;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Eltern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und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Weglaenge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anpassen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      end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    elseif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u.g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+ cost &lt;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Kuerzerer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Weg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zu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bereits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expandiertem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Knoten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        propagate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(u, v,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u.g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+ cost, expanded,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g)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Neue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Kosten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propagieren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end end end </a:t>
            </a:r>
            <a:r>
              <a:rPr lang="en-GB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sz="1400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679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Hilfsfunktionen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134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path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(u)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 #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Konstruiere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Pfad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p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ausgehend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vom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Zielknoten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u 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p = </a:t>
            </a:r>
            <a:r>
              <a:rPr lang="en-GB" sz="20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make_stack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while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u.parent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!= u 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Startknoten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hat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sich</a:t>
            </a:r>
            <a:endParaRPr lang="en-GB" sz="2000" dirty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					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selbst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als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Eltern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    push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(u, p)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u =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u.parent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  push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(u, p) 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Startknoten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anfuegen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return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r>
              <a:rPr lang="en-US" sz="2000" noProof="1">
                <a:solidFill>
                  <a:schemeClr val="accent1">
                    <a:lumMod val="50000"/>
                  </a:schemeClr>
                </a:solidFill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55609083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FBC4-0EE5-1349-88B8-F263B9F7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en-DE" dirty="0"/>
              <a:t>Preis für den Zielschätzereinsatz: Propagierung</a:t>
            </a:r>
          </a:p>
        </p:txBody>
      </p:sp>
      <p:pic>
        <p:nvPicPr>
          <p:cNvPr id="6" name="Content Placeholder 5" descr="A close up of a mans face&#10;&#10;Description automatically generated">
            <a:extLst>
              <a:ext uri="{FF2B5EF4-FFF2-40B4-BE49-F238E27FC236}">
                <a16:creationId xmlns:a16="http://schemas.microsoft.com/office/drawing/2014/main" id="{FBD7F237-8049-9C4C-A688-0108A044F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001" y="1196975"/>
            <a:ext cx="5439997" cy="4968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74982-D65E-834E-9F8C-22339FCA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135</a:t>
            </a:fld>
            <a:endParaRPr lang="de-DE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72A52A8-FC5D-AB48-87DD-9FECFC3035C4}"/>
              </a:ext>
            </a:extLst>
          </p:cNvPr>
          <p:cNvSpPr/>
          <p:nvPr/>
        </p:nvSpPr>
        <p:spPr>
          <a:xfrm>
            <a:off x="3467100" y="4584700"/>
            <a:ext cx="1054099" cy="127000"/>
          </a:xfrm>
          <a:custGeom>
            <a:avLst/>
            <a:gdLst>
              <a:gd name="connsiteX0" fmla="*/ 95737 w 813190"/>
              <a:gd name="connsiteY0" fmla="*/ 0 h 1026941"/>
              <a:gd name="connsiteX1" fmla="*/ 1953 w 813190"/>
              <a:gd name="connsiteY1" fmla="*/ 300111 h 1026941"/>
              <a:gd name="connsiteX2" fmla="*/ 48845 w 813190"/>
              <a:gd name="connsiteY2" fmla="*/ 576775 h 1026941"/>
              <a:gd name="connsiteX3" fmla="*/ 236414 w 813190"/>
              <a:gd name="connsiteY3" fmla="*/ 858129 h 1026941"/>
              <a:gd name="connsiteX4" fmla="*/ 499011 w 813190"/>
              <a:gd name="connsiteY4" fmla="*/ 975360 h 1026941"/>
              <a:gd name="connsiteX5" fmla="*/ 813190 w 813190"/>
              <a:gd name="connsiteY5" fmla="*/ 1026941 h 102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190" h="1026941">
                <a:moveTo>
                  <a:pt x="95737" y="0"/>
                </a:moveTo>
                <a:cubicBezTo>
                  <a:pt x="52752" y="101991"/>
                  <a:pt x="9768" y="203982"/>
                  <a:pt x="1953" y="300111"/>
                </a:cubicBezTo>
                <a:cubicBezTo>
                  <a:pt x="-5862" y="396240"/>
                  <a:pt x="9768" y="483772"/>
                  <a:pt x="48845" y="576775"/>
                </a:cubicBezTo>
                <a:cubicBezTo>
                  <a:pt x="87922" y="669778"/>
                  <a:pt x="161386" y="791698"/>
                  <a:pt x="236414" y="858129"/>
                </a:cubicBezTo>
                <a:cubicBezTo>
                  <a:pt x="311442" y="924560"/>
                  <a:pt x="402882" y="947225"/>
                  <a:pt x="499011" y="975360"/>
                </a:cubicBezTo>
                <a:cubicBezTo>
                  <a:pt x="595140" y="1003495"/>
                  <a:pt x="704165" y="1015218"/>
                  <a:pt x="813190" y="1026941"/>
                </a:cubicBezTo>
              </a:path>
            </a:pathLst>
          </a:cu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B2E22F-108A-9D45-9937-7ECCC2CAE7D3}"/>
              </a:ext>
            </a:extLst>
          </p:cNvPr>
          <p:cNvSpPr txBox="1"/>
          <p:nvPr/>
        </p:nvSpPr>
        <p:spPr>
          <a:xfrm>
            <a:off x="2886472" y="3037589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g'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780B5B-9D4C-964E-B914-962444A4A4C7}"/>
              </a:ext>
            </a:extLst>
          </p:cNvPr>
          <p:cNvSpPr txBox="1"/>
          <p:nvPr/>
        </p:nvSpPr>
        <p:spPr>
          <a:xfrm>
            <a:off x="3636561" y="4737801"/>
            <a:ext cx="33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g’’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D025D30-562C-944E-B405-37FC2E027CFD}"/>
              </a:ext>
            </a:extLst>
          </p:cNvPr>
          <p:cNvSpPr/>
          <p:nvPr/>
        </p:nvSpPr>
        <p:spPr>
          <a:xfrm>
            <a:off x="2743201" y="2184400"/>
            <a:ext cx="1320799" cy="2349500"/>
          </a:xfrm>
          <a:custGeom>
            <a:avLst/>
            <a:gdLst>
              <a:gd name="connsiteX0" fmla="*/ 550735 w 550735"/>
              <a:gd name="connsiteY0" fmla="*/ 0 h 1254308"/>
              <a:gd name="connsiteX1" fmla="*/ 201252 w 550735"/>
              <a:gd name="connsiteY1" fmla="*/ 172348 h 1254308"/>
              <a:gd name="connsiteX2" fmla="*/ 28904 w 550735"/>
              <a:gd name="connsiteY2" fmla="*/ 315971 h 1254308"/>
              <a:gd name="connsiteX3" fmla="*/ 4967 w 550735"/>
              <a:gd name="connsiteY3" fmla="*/ 440444 h 1254308"/>
              <a:gd name="connsiteX4" fmla="*/ 81566 w 550735"/>
              <a:gd name="connsiteY4" fmla="*/ 617579 h 1254308"/>
              <a:gd name="connsiteX5" fmla="*/ 201252 w 550735"/>
              <a:gd name="connsiteY5" fmla="*/ 770777 h 1254308"/>
              <a:gd name="connsiteX6" fmla="*/ 229977 w 550735"/>
              <a:gd name="connsiteY6" fmla="*/ 904825 h 1254308"/>
              <a:gd name="connsiteX7" fmla="*/ 196464 w 550735"/>
              <a:gd name="connsiteY7" fmla="*/ 1024511 h 1254308"/>
              <a:gd name="connsiteX8" fmla="*/ 196464 w 550735"/>
              <a:gd name="connsiteY8" fmla="*/ 1172921 h 1254308"/>
              <a:gd name="connsiteX9" fmla="*/ 249126 w 550735"/>
              <a:gd name="connsiteY9" fmla="*/ 1230371 h 1254308"/>
              <a:gd name="connsiteX10" fmla="*/ 311363 w 550735"/>
              <a:gd name="connsiteY10" fmla="*/ 1254308 h 125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0735" h="1254308">
                <a:moveTo>
                  <a:pt x="550735" y="0"/>
                </a:moveTo>
                <a:cubicBezTo>
                  <a:pt x="419479" y="59843"/>
                  <a:pt x="288224" y="119686"/>
                  <a:pt x="201252" y="172348"/>
                </a:cubicBezTo>
                <a:cubicBezTo>
                  <a:pt x="114280" y="225010"/>
                  <a:pt x="61618" y="271288"/>
                  <a:pt x="28904" y="315971"/>
                </a:cubicBezTo>
                <a:cubicBezTo>
                  <a:pt x="-3810" y="360654"/>
                  <a:pt x="-3810" y="390176"/>
                  <a:pt x="4967" y="440444"/>
                </a:cubicBezTo>
                <a:cubicBezTo>
                  <a:pt x="13744" y="490712"/>
                  <a:pt x="48852" y="562524"/>
                  <a:pt x="81566" y="617579"/>
                </a:cubicBezTo>
                <a:cubicBezTo>
                  <a:pt x="114280" y="672635"/>
                  <a:pt x="176517" y="722903"/>
                  <a:pt x="201252" y="770777"/>
                </a:cubicBezTo>
                <a:cubicBezTo>
                  <a:pt x="225987" y="818651"/>
                  <a:pt x="230775" y="862536"/>
                  <a:pt x="229977" y="904825"/>
                </a:cubicBezTo>
                <a:cubicBezTo>
                  <a:pt x="229179" y="947114"/>
                  <a:pt x="202049" y="979828"/>
                  <a:pt x="196464" y="1024511"/>
                </a:cubicBezTo>
                <a:cubicBezTo>
                  <a:pt x="190878" y="1069194"/>
                  <a:pt x="187687" y="1138611"/>
                  <a:pt x="196464" y="1172921"/>
                </a:cubicBezTo>
                <a:cubicBezTo>
                  <a:pt x="205241" y="1207231"/>
                  <a:pt x="229976" y="1216806"/>
                  <a:pt x="249126" y="1230371"/>
                </a:cubicBezTo>
                <a:cubicBezTo>
                  <a:pt x="268276" y="1243936"/>
                  <a:pt x="289819" y="1249122"/>
                  <a:pt x="311363" y="1254308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D941DB-7660-804B-BB1D-CEA6B85B126A}"/>
              </a:ext>
            </a:extLst>
          </p:cNvPr>
          <p:cNvSpPr/>
          <p:nvPr/>
        </p:nvSpPr>
        <p:spPr>
          <a:xfrm>
            <a:off x="3440955" y="4424411"/>
            <a:ext cx="174333" cy="174333"/>
          </a:xfrm>
          <a:prstGeom prst="ellipse">
            <a:avLst/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3CF259B-AEFA-4349-B505-10A7CA3D900C}"/>
              </a:ext>
            </a:extLst>
          </p:cNvPr>
          <p:cNvSpPr/>
          <p:nvPr/>
        </p:nvSpPr>
        <p:spPr>
          <a:xfrm>
            <a:off x="3505138" y="3517900"/>
            <a:ext cx="279462" cy="939800"/>
          </a:xfrm>
          <a:custGeom>
            <a:avLst/>
            <a:gdLst>
              <a:gd name="connsiteX0" fmla="*/ 101662 w 304862"/>
              <a:gd name="connsiteY0" fmla="*/ 939800 h 939800"/>
              <a:gd name="connsiteX1" fmla="*/ 62 w 304862"/>
              <a:gd name="connsiteY1" fmla="*/ 381000 h 939800"/>
              <a:gd name="connsiteX2" fmla="*/ 114362 w 304862"/>
              <a:gd name="connsiteY2" fmla="*/ 88900 h 939800"/>
              <a:gd name="connsiteX3" fmla="*/ 304862 w 304862"/>
              <a:gd name="connsiteY3" fmla="*/ 0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62" h="939800">
                <a:moveTo>
                  <a:pt x="101662" y="939800"/>
                </a:moveTo>
                <a:cubicBezTo>
                  <a:pt x="49803" y="731308"/>
                  <a:pt x="-2055" y="522817"/>
                  <a:pt x="62" y="381000"/>
                </a:cubicBezTo>
                <a:cubicBezTo>
                  <a:pt x="2179" y="239183"/>
                  <a:pt x="63562" y="152400"/>
                  <a:pt x="114362" y="88900"/>
                </a:cubicBezTo>
                <a:cubicBezTo>
                  <a:pt x="165162" y="25400"/>
                  <a:pt x="235012" y="12700"/>
                  <a:pt x="304862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55CDD3-FEAB-4641-9C2B-802CA51001ED}"/>
              </a:ext>
            </a:extLst>
          </p:cNvPr>
          <p:cNvSpPr txBox="1"/>
          <p:nvPr/>
        </p:nvSpPr>
        <p:spPr>
          <a:xfrm>
            <a:off x="3563888" y="3933056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g’’’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4F5D34E-5CCF-EE45-A726-A02CA5DAD2E3}"/>
              </a:ext>
            </a:extLst>
          </p:cNvPr>
          <p:cNvSpPr/>
          <p:nvPr/>
        </p:nvSpPr>
        <p:spPr>
          <a:xfrm>
            <a:off x="3162983" y="4560916"/>
            <a:ext cx="1087592" cy="1241368"/>
          </a:xfrm>
          <a:custGeom>
            <a:avLst/>
            <a:gdLst>
              <a:gd name="connsiteX0" fmla="*/ 295112 w 1087592"/>
              <a:gd name="connsiteY0" fmla="*/ 0 h 1241368"/>
              <a:gd name="connsiteX1" fmla="*/ 34646 w 1087592"/>
              <a:gd name="connsiteY1" fmla="*/ 426720 h 1241368"/>
              <a:gd name="connsiteX2" fmla="*/ 62355 w 1087592"/>
              <a:gd name="connsiteY2" fmla="*/ 775855 h 1241368"/>
              <a:gd name="connsiteX3" fmla="*/ 577744 w 1087592"/>
              <a:gd name="connsiteY3" fmla="*/ 1014153 h 1241368"/>
              <a:gd name="connsiteX4" fmla="*/ 893628 w 1087592"/>
              <a:gd name="connsiteY4" fmla="*/ 1047404 h 1241368"/>
              <a:gd name="connsiteX5" fmla="*/ 1048799 w 1087592"/>
              <a:gd name="connsiteY5" fmla="*/ 1108364 h 1241368"/>
              <a:gd name="connsiteX6" fmla="*/ 1087592 w 1087592"/>
              <a:gd name="connsiteY6" fmla="*/ 1241368 h 124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7592" h="1241368">
                <a:moveTo>
                  <a:pt x="295112" y="0"/>
                </a:moveTo>
                <a:cubicBezTo>
                  <a:pt x="184275" y="148705"/>
                  <a:pt x="73439" y="297411"/>
                  <a:pt x="34646" y="426720"/>
                </a:cubicBezTo>
                <a:cubicBezTo>
                  <a:pt x="-4147" y="556029"/>
                  <a:pt x="-28161" y="677950"/>
                  <a:pt x="62355" y="775855"/>
                </a:cubicBezTo>
                <a:cubicBezTo>
                  <a:pt x="152871" y="873760"/>
                  <a:pt x="439199" y="968895"/>
                  <a:pt x="577744" y="1014153"/>
                </a:cubicBezTo>
                <a:cubicBezTo>
                  <a:pt x="716290" y="1059411"/>
                  <a:pt x="815119" y="1031702"/>
                  <a:pt x="893628" y="1047404"/>
                </a:cubicBezTo>
                <a:cubicBezTo>
                  <a:pt x="972137" y="1063106"/>
                  <a:pt x="1016472" y="1076037"/>
                  <a:pt x="1048799" y="1108364"/>
                </a:cubicBezTo>
                <a:cubicBezTo>
                  <a:pt x="1081126" y="1140691"/>
                  <a:pt x="1084359" y="1191029"/>
                  <a:pt x="1087592" y="1241368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3860D7-7D9B-C247-B8E3-DCA4C57983F5}"/>
              </a:ext>
            </a:extLst>
          </p:cNvPr>
          <p:cNvSpPr txBox="1"/>
          <p:nvPr/>
        </p:nvSpPr>
        <p:spPr>
          <a:xfrm>
            <a:off x="2843808" y="5157192"/>
            <a:ext cx="33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h’’</a:t>
            </a:r>
          </a:p>
        </p:txBody>
      </p:sp>
    </p:spTree>
    <p:extLst>
      <p:ext uri="{BB962C8B-B14F-4D97-AF65-F5344CB8AC3E}">
        <p14:creationId xmlns:p14="http://schemas.microsoft.com/office/powerpoint/2010/main" val="135249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/>
      <p:bldP spid="11" grpId="1"/>
      <p:bldP spid="7" grpId="0" animBg="1"/>
      <p:bldP spid="13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Hilfsfunktionen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136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propagate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(u, v,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new_g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 expanded,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 g)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 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Propagiere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neue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Kosten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new_g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fuer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Knoten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v in 			die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Nachfolger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von v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if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v ∉ expanded 		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Noch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nicht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expandiert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new_g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&lt;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v.g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		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Kuerzerer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Weg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     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decrease_key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(v,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v.g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-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new_g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Neue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Prio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. in PQ 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v.parent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u;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v.g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new_g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else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			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Bereits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expandiert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new_g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&lt;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v.g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		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Kuerzerer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Weg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v.parent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u;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v.g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new_g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Eltern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,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Distanz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aktual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.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  for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(_, w, cost) in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edges_out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(v, g)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        propagate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(v, w,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new_g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+ cost, expanded,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 g)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  end 				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Weiter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propagieren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US" sz="1800" noProof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0800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von A*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de-DE" dirty="0"/>
              <a:t>Kantenkosten müssen positiv sein</a:t>
            </a:r>
          </a:p>
          <a:p>
            <a:r>
              <a:rPr lang="de-DE" dirty="0"/>
              <a:t>Schlimmster Fall:</a:t>
            </a:r>
          </a:p>
          <a:p>
            <a:pPr lvl="1"/>
            <a:r>
              <a:rPr lang="de-DE" dirty="0">
                <a:solidFill>
                  <a:srgbClr val="3C8C93"/>
                </a:solidFill>
              </a:rPr>
              <a:t>h(</a:t>
            </a:r>
            <a:r>
              <a:rPr lang="de-DE" dirty="0" err="1">
                <a:solidFill>
                  <a:srgbClr val="3C8C93"/>
                </a:solidFill>
              </a:rPr>
              <a:t>n</a:t>
            </a:r>
            <a:r>
              <a:rPr lang="de-DE" dirty="0">
                <a:solidFill>
                  <a:srgbClr val="3C8C93"/>
                </a:solidFill>
              </a:rPr>
              <a:t>) = 0 </a:t>
            </a:r>
            <a:r>
              <a:rPr lang="de-DE" dirty="0"/>
              <a:t>für alle Knoten </a:t>
            </a:r>
            <a:r>
              <a:rPr lang="de-DE" dirty="0" err="1">
                <a:solidFill>
                  <a:srgbClr val="3C8C93"/>
                </a:solidFill>
              </a:rPr>
              <a:t>n</a:t>
            </a:r>
            <a:endParaRPr lang="de-DE" dirty="0">
              <a:solidFill>
                <a:srgbClr val="3C8C93"/>
              </a:solidFill>
            </a:endParaRPr>
          </a:p>
          <a:p>
            <a:pPr lvl="1"/>
            <a:r>
              <a:rPr lang="de-DE" dirty="0"/>
              <a:t>Dann Verhalten wie beim Dijkstra-Algorithmus</a:t>
            </a:r>
            <a:endParaRPr lang="de-DE" dirty="0">
              <a:solidFill>
                <a:srgbClr val="3C8C93"/>
              </a:solidFill>
            </a:endParaRPr>
          </a:p>
          <a:p>
            <a:r>
              <a:rPr lang="de-DE" dirty="0"/>
              <a:t>Aber: Je besser der Schätzer, desto besser das Verhalten</a:t>
            </a:r>
          </a:p>
          <a:p>
            <a:pPr lvl="1"/>
            <a:r>
              <a:rPr lang="de-DE" dirty="0"/>
              <a:t>Bei optimalem Schätzer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h*</a:t>
            </a:r>
            <a:r>
              <a:rPr lang="de-DE" dirty="0"/>
              <a:t> Verhalten linear zur Länge des Lösungspfades (durch </a:t>
            </a:r>
            <a:r>
              <a:rPr lang="de-DE" dirty="0">
                <a:solidFill>
                  <a:srgbClr val="3C8C93"/>
                </a:solidFill>
              </a:rPr>
              <a:t>h*</a:t>
            </a:r>
            <a:r>
              <a:rPr lang="de-DE" dirty="0"/>
              <a:t> ist der Name A* motiviert)</a:t>
            </a:r>
          </a:p>
          <a:p>
            <a:r>
              <a:rPr lang="de-DE" dirty="0"/>
              <a:t>Schätzer </a:t>
            </a:r>
            <a:r>
              <a:rPr lang="de-DE" dirty="0">
                <a:solidFill>
                  <a:srgbClr val="3C8C93"/>
                </a:solidFill>
              </a:rPr>
              <a:t>h</a:t>
            </a:r>
            <a:r>
              <a:rPr lang="de-DE" dirty="0"/>
              <a:t> ist nicht immer einfach zu bestimmen</a:t>
            </a:r>
          </a:p>
          <a:p>
            <a:pPr lvl="1"/>
            <a:r>
              <a:rPr lang="de-DE" dirty="0"/>
              <a:t>Anwendungsspezifisches Wissen</a:t>
            </a:r>
          </a:p>
          <a:p>
            <a:pPr lvl="1"/>
            <a:r>
              <a:rPr lang="de-DE" dirty="0"/>
              <a:t>Funktion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dirty="0"/>
              <a:t> geht als Parameter in A* ein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33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0D7E2-0E78-4441-8F52-6C37559C0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SSSP Anwendung: Ereignisplanung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96F37-096A-2449-AD50-0A7116EED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r>
              <a:rPr lang="de-DE" sz="2000" dirty="0"/>
              <a:t>Ereignis 2 mind. 2 Tage nach Ereignis 1		</a:t>
            </a:r>
            <a:r>
              <a:rPr lang="de-DE" sz="2000" dirty="0">
                <a:solidFill>
                  <a:srgbClr val="0409FF"/>
                </a:solidFill>
                <a:latin typeface="Courier" pitchFamily="2" charset="0"/>
              </a:rPr>
              <a:t>x</a:t>
            </a:r>
            <a:r>
              <a:rPr lang="de-DE" sz="2000" baseline="-25000" dirty="0">
                <a:solidFill>
                  <a:srgbClr val="0409FF"/>
                </a:solidFill>
                <a:latin typeface="Courier" pitchFamily="2" charset="0"/>
              </a:rPr>
              <a:t>2</a:t>
            </a:r>
            <a:r>
              <a:rPr lang="de-DE" sz="2000" dirty="0">
                <a:solidFill>
                  <a:srgbClr val="0409FF"/>
                </a:solidFill>
                <a:latin typeface="Courier" pitchFamily="2" charset="0"/>
              </a:rPr>
              <a:t> – x</a:t>
            </a:r>
            <a:r>
              <a:rPr lang="de-DE" sz="2000" baseline="-25000" dirty="0">
                <a:solidFill>
                  <a:srgbClr val="0409FF"/>
                </a:solidFill>
                <a:latin typeface="Courier" pitchFamily="2" charset="0"/>
              </a:rPr>
              <a:t>1</a:t>
            </a:r>
            <a:r>
              <a:rPr lang="de-DE" sz="2000" dirty="0">
                <a:solidFill>
                  <a:srgbClr val="0409FF"/>
                </a:solidFill>
                <a:latin typeface="Courier" pitchFamily="2" charset="0"/>
              </a:rPr>
              <a:t> &gt; 2</a:t>
            </a:r>
          </a:p>
          <a:p>
            <a:r>
              <a:rPr lang="de-DE" sz="2000" dirty="0"/>
              <a:t>Ereignis 3 mind. 6 Tage nach Ereignis 1		</a:t>
            </a:r>
            <a:r>
              <a:rPr lang="de-DE" sz="2000" dirty="0">
                <a:solidFill>
                  <a:srgbClr val="0409FF"/>
                </a:solidFill>
                <a:latin typeface="Courier" pitchFamily="2" charset="0"/>
              </a:rPr>
              <a:t>x</a:t>
            </a:r>
            <a:r>
              <a:rPr lang="de-DE" sz="2000" baseline="-25000" dirty="0">
                <a:solidFill>
                  <a:srgbClr val="0409FF"/>
                </a:solidFill>
                <a:latin typeface="Courier" pitchFamily="2" charset="0"/>
              </a:rPr>
              <a:t>3</a:t>
            </a:r>
            <a:r>
              <a:rPr lang="de-DE" sz="2000" dirty="0">
                <a:solidFill>
                  <a:srgbClr val="0409FF"/>
                </a:solidFill>
                <a:latin typeface="Courier" pitchFamily="2" charset="0"/>
              </a:rPr>
              <a:t> – x</a:t>
            </a:r>
            <a:r>
              <a:rPr lang="de-DE" sz="2000" baseline="-25000" dirty="0">
                <a:solidFill>
                  <a:srgbClr val="0409FF"/>
                </a:solidFill>
                <a:latin typeface="Courier" pitchFamily="2" charset="0"/>
              </a:rPr>
              <a:t>1</a:t>
            </a:r>
            <a:r>
              <a:rPr lang="de-DE" sz="2000" dirty="0">
                <a:solidFill>
                  <a:srgbClr val="0409FF"/>
                </a:solidFill>
                <a:latin typeface="Courier" pitchFamily="2" charset="0"/>
              </a:rPr>
              <a:t> &gt; 6</a:t>
            </a:r>
            <a:endParaRPr lang="de-DE" sz="2000" dirty="0"/>
          </a:p>
          <a:p>
            <a:r>
              <a:rPr lang="de-DE" sz="2000" dirty="0"/>
              <a:t>Ereignis 4 nicht mehr als 5 Tage vor Ereignis 3</a:t>
            </a:r>
          </a:p>
          <a:p>
            <a:r>
              <a:rPr lang="de-DE" sz="2000" dirty="0"/>
              <a:t>Ereignis 2 nicht mehr als 4 Tage vor Ereignis 3</a:t>
            </a:r>
          </a:p>
          <a:p>
            <a:r>
              <a:rPr lang="de-DE" sz="2000" dirty="0"/>
              <a:t>Ereignis 4 nicht mehr als 1 Tag vor Ereignis 2</a:t>
            </a:r>
          </a:p>
          <a:p>
            <a:r>
              <a:rPr lang="de-DE" sz="2000" dirty="0"/>
              <a:t>Ereignis 1 nicht mehr als 1 Tag vor Ereignis 4</a:t>
            </a:r>
          </a:p>
          <a:p>
            <a:endParaRPr lang="de-DE" sz="2000" dirty="0"/>
          </a:p>
          <a:p>
            <a:r>
              <a:rPr lang="en-DE" sz="2000" dirty="0">
                <a:solidFill>
                  <a:srgbClr val="0409FF"/>
                </a:solidFill>
              </a:rPr>
              <a:t>Tag von Ereignis </a:t>
            </a:r>
            <a:r>
              <a:rPr lang="en-US" sz="2000" dirty="0" err="1">
                <a:solidFill>
                  <a:srgbClr val="0409FF"/>
                </a:solidFill>
              </a:rPr>
              <a:t>i</a:t>
            </a:r>
            <a:r>
              <a:rPr lang="en-DE" sz="2000" dirty="0">
                <a:solidFill>
                  <a:srgbClr val="0409FF"/>
                </a:solidFill>
              </a:rPr>
              <a:t> = x</a:t>
            </a:r>
            <a:r>
              <a:rPr lang="en-DE" sz="2000" baseline="-25000" dirty="0">
                <a:solidFill>
                  <a:srgbClr val="0409FF"/>
                </a:solidFill>
              </a:rPr>
              <a:t>i</a:t>
            </a:r>
            <a:r>
              <a:rPr lang="en-DE" sz="2000" dirty="0">
                <a:solidFill>
                  <a:srgbClr val="0409FF"/>
                </a:solidFill>
              </a:rPr>
              <a:t> </a:t>
            </a:r>
          </a:p>
          <a:p>
            <a:r>
              <a:rPr lang="en-DE" sz="2000" dirty="0">
                <a:solidFill>
                  <a:srgbClr val="00B050"/>
                </a:solidFill>
              </a:rPr>
              <a:t>Lösung des Ungleichungssystems </a:t>
            </a:r>
            <a:br>
              <a:rPr lang="en-DE" sz="2000" dirty="0">
                <a:solidFill>
                  <a:srgbClr val="00B050"/>
                </a:solidFill>
              </a:rPr>
            </a:br>
            <a:r>
              <a:rPr lang="en-DE" sz="2000" dirty="0">
                <a:solidFill>
                  <a:srgbClr val="00B050"/>
                </a:solidFill>
              </a:rPr>
              <a:t>ergibt Ereignisplanung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C54F4-30D0-E54D-8EE1-B686E6A8D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138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716A18-CB86-5940-96C9-4DE6B9212916}"/>
              </a:ext>
            </a:extLst>
          </p:cNvPr>
          <p:cNvSpPr/>
          <p:nvPr/>
        </p:nvSpPr>
        <p:spPr>
          <a:xfrm>
            <a:off x="2699792" y="662897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https://www.cise.ufl.edu/~sahni/dsaaj/enrich/c20/diff.htm</a:t>
            </a:r>
          </a:p>
        </p:txBody>
      </p:sp>
      <p:pic>
        <p:nvPicPr>
          <p:cNvPr id="6" name="Picture 5" descr="A picture containing keyboard&#10;&#10;Description automatically generated">
            <a:extLst>
              <a:ext uri="{FF2B5EF4-FFF2-40B4-BE49-F238E27FC236}">
                <a16:creationId xmlns:a16="http://schemas.microsoft.com/office/drawing/2014/main" id="{40DFAD2E-7A3C-E74A-92BE-EBDB36FF7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4149080"/>
            <a:ext cx="2232248" cy="215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0059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8F61A-84F2-8F42-93DA-CE5AE122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Umwandlung in gerichteten Graphen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E3156-DFD7-5D43-BF13-1AFC6A174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139</a:t>
            </a:fld>
            <a:endParaRPr lang="de-DE"/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32F14A3B-BD4D-A94B-BE68-984BA2145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705" y="328429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9" name="Oval 15">
            <a:extLst>
              <a:ext uri="{FF2B5EF4-FFF2-40B4-BE49-F238E27FC236}">
                <a16:creationId xmlns:a16="http://schemas.microsoft.com/office/drawing/2014/main" id="{3FDC509B-774D-574F-B85F-897B08246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0818" y="148406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0" name="Oval 16">
            <a:extLst>
              <a:ext uri="{FF2B5EF4-FFF2-40B4-BE49-F238E27FC236}">
                <a16:creationId xmlns:a16="http://schemas.microsoft.com/office/drawing/2014/main" id="{F6A17618-5158-0F49-961E-DBAED26D3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0818" y="270802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1" name="Oval 17">
            <a:extLst>
              <a:ext uri="{FF2B5EF4-FFF2-40B4-BE49-F238E27FC236}">
                <a16:creationId xmlns:a16="http://schemas.microsoft.com/office/drawing/2014/main" id="{9F2D75BC-6446-EF43-906C-C8DA2FFC5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0818" y="393357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8224281B-94F2-A143-9A7D-AC0C7829B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0818" y="515754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F1AFEEE-01E1-6948-AC12-7AF1AE666EFF}"/>
              </a:ext>
            </a:extLst>
          </p:cNvPr>
          <p:cNvSpPr>
            <a:spLocks/>
          </p:cNvSpPr>
          <p:nvPr/>
        </p:nvSpPr>
        <p:spPr bwMode="auto">
          <a:xfrm>
            <a:off x="6662043" y="1917452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43CA4D8A-62A4-FD40-8DCB-C1651D546A67}"/>
              </a:ext>
            </a:extLst>
          </p:cNvPr>
          <p:cNvSpPr>
            <a:spLocks/>
          </p:cNvSpPr>
          <p:nvPr/>
        </p:nvSpPr>
        <p:spPr bwMode="auto">
          <a:xfrm>
            <a:off x="6506468" y="314141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Freeform 21">
            <a:extLst>
              <a:ext uri="{FF2B5EF4-FFF2-40B4-BE49-F238E27FC236}">
                <a16:creationId xmlns:a16="http://schemas.microsoft.com/office/drawing/2014/main" id="{D2D999EB-C2F8-8544-878F-FADD15C96570}"/>
              </a:ext>
            </a:extLst>
          </p:cNvPr>
          <p:cNvSpPr>
            <a:spLocks/>
          </p:cNvSpPr>
          <p:nvPr/>
        </p:nvSpPr>
        <p:spPr bwMode="auto">
          <a:xfrm>
            <a:off x="7379865" y="1772320"/>
            <a:ext cx="1512168" cy="3456657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Freeform 22">
            <a:extLst>
              <a:ext uri="{FF2B5EF4-FFF2-40B4-BE49-F238E27FC236}">
                <a16:creationId xmlns:a16="http://schemas.microsoft.com/office/drawing/2014/main" id="{BF1FC5F0-F549-9F4B-8A6B-48350EBA2CF3}"/>
              </a:ext>
            </a:extLst>
          </p:cNvPr>
          <p:cNvSpPr>
            <a:spLocks/>
          </p:cNvSpPr>
          <p:nvPr/>
        </p:nvSpPr>
        <p:spPr bwMode="auto">
          <a:xfrm flipH="1" flipV="1">
            <a:off x="7525643" y="1844427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Text Box 25">
            <a:extLst>
              <a:ext uri="{FF2B5EF4-FFF2-40B4-BE49-F238E27FC236}">
                <a16:creationId xmlns:a16="http://schemas.microsoft.com/office/drawing/2014/main" id="{CFC743AE-B009-0D4F-91EA-4E6FC9F9A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655" y="2133352"/>
            <a:ext cx="373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-2</a:t>
            </a:r>
          </a:p>
        </p:txBody>
      </p:sp>
      <p:sp>
        <p:nvSpPr>
          <p:cNvPr id="18" name="Text Box 26">
            <a:extLst>
              <a:ext uri="{FF2B5EF4-FFF2-40B4-BE49-F238E27FC236}">
                <a16:creationId xmlns:a16="http://schemas.microsoft.com/office/drawing/2014/main" id="{BE47635E-F32B-BD4C-8F54-665BB7135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360" y="3501008"/>
            <a:ext cx="373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-6</a:t>
            </a: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FDAA2BA6-E91F-4642-8AE1-FC5847B14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84" y="43651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C04479F4-9AD9-264E-BAF9-358BA453C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8880" y="4581277"/>
            <a:ext cx="303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21" name="Line 29">
            <a:extLst>
              <a:ext uri="{FF2B5EF4-FFF2-40B4-BE49-F238E27FC236}">
                <a16:creationId xmlns:a16="http://schemas.microsoft.com/office/drawing/2014/main" id="{64F5FF0A-825D-3A41-AD45-EB8B69AB93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2530" y="1772990"/>
            <a:ext cx="2736850" cy="1511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30">
            <a:extLst>
              <a:ext uri="{FF2B5EF4-FFF2-40B4-BE49-F238E27FC236}">
                <a16:creationId xmlns:a16="http://schemas.microsoft.com/office/drawing/2014/main" id="{876E8DD6-152C-6143-B0E7-2B8E029AF7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3968" y="2996952"/>
            <a:ext cx="2592387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31">
            <a:extLst>
              <a:ext uri="{FF2B5EF4-FFF2-40B4-BE49-F238E27FC236}">
                <a16:creationId xmlns:a16="http://schemas.microsoft.com/office/drawing/2014/main" id="{ADBF80C9-28BD-D241-992B-E368D9C34B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3968" y="3717677"/>
            <a:ext cx="2592387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32">
            <a:extLst>
              <a:ext uri="{FF2B5EF4-FFF2-40B4-BE49-F238E27FC236}">
                <a16:creationId xmlns:a16="http://schemas.microsoft.com/office/drawing/2014/main" id="{41169610-B3D6-4647-A111-76F27AD35F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9505" y="3860552"/>
            <a:ext cx="2809875" cy="1584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Text Box 33">
            <a:extLst>
              <a:ext uri="{FF2B5EF4-FFF2-40B4-BE49-F238E27FC236}">
                <a16:creationId xmlns:a16="http://schemas.microsoft.com/office/drawing/2014/main" id="{067BF3B1-FBCD-644D-9448-B7D2AC9D5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130" y="227622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6" name="Text Box 34">
            <a:extLst>
              <a:ext uri="{FF2B5EF4-FFF2-40B4-BE49-F238E27FC236}">
                <a16:creationId xmlns:a16="http://schemas.microsoft.com/office/drawing/2014/main" id="{5D3F577D-58A7-D34C-AD29-8C0316108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30" y="285249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7" name="Text Box 35">
            <a:extLst>
              <a:ext uri="{FF2B5EF4-FFF2-40B4-BE49-F238E27FC236}">
                <a16:creationId xmlns:a16="http://schemas.microsoft.com/office/drawing/2014/main" id="{78F79179-598B-D942-8FA8-E51FCB2AF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30" y="350019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86AEE260-78C8-E84E-896C-6587F0F10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593" y="414947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9" name="Freeform 19">
            <a:extLst>
              <a:ext uri="{FF2B5EF4-FFF2-40B4-BE49-F238E27FC236}">
                <a16:creationId xmlns:a16="http://schemas.microsoft.com/office/drawing/2014/main" id="{F61BD7BC-DFF3-5349-AD87-CB0554CF194A}"/>
              </a:ext>
            </a:extLst>
          </p:cNvPr>
          <p:cNvSpPr>
            <a:spLocks/>
          </p:cNvSpPr>
          <p:nvPr/>
        </p:nvSpPr>
        <p:spPr bwMode="auto">
          <a:xfrm>
            <a:off x="6875810" y="3212480"/>
            <a:ext cx="288032" cy="72008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A9CC8C59-7BFD-FE4C-BE7B-8AED65D50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480" y="3387477"/>
            <a:ext cx="303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31" name="Freeform 19">
            <a:extLst>
              <a:ext uri="{FF2B5EF4-FFF2-40B4-BE49-F238E27FC236}">
                <a16:creationId xmlns:a16="http://schemas.microsoft.com/office/drawing/2014/main" id="{76D80C66-E21D-A04B-890C-BDA7E53C8DA6}"/>
              </a:ext>
            </a:extLst>
          </p:cNvPr>
          <p:cNvSpPr>
            <a:spLocks/>
          </p:cNvSpPr>
          <p:nvPr/>
        </p:nvSpPr>
        <p:spPr bwMode="auto">
          <a:xfrm>
            <a:off x="6875809" y="4436616"/>
            <a:ext cx="288032" cy="72008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Text Box 28">
            <a:extLst>
              <a:ext uri="{FF2B5EF4-FFF2-40B4-BE49-F238E27FC236}">
                <a16:creationId xmlns:a16="http://schemas.microsoft.com/office/drawing/2014/main" id="{56222EB6-9BF0-E04B-B17E-6A54974E8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479" y="4611613"/>
            <a:ext cx="303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F966CE75-7268-B848-8B4A-5F9CEAE64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DE" baseline="-25000" dirty="0"/>
          </a:p>
          <a:p>
            <a:pPr marL="0" indent="0">
              <a:buNone/>
            </a:pPr>
            <a:endParaRPr lang="en-DE" baseline="-25000" dirty="0"/>
          </a:p>
          <a:p>
            <a:pPr marL="0" indent="0">
              <a:buNone/>
            </a:pPr>
            <a:endParaRPr lang="en-DE" baseline="-25000" dirty="0"/>
          </a:p>
          <a:p>
            <a:pPr marL="0" indent="0">
              <a:buNone/>
            </a:pPr>
            <a:endParaRPr lang="en-DE" baseline="-25000" dirty="0"/>
          </a:p>
          <a:p>
            <a:pPr marL="0" indent="0">
              <a:buNone/>
            </a:pPr>
            <a:endParaRPr lang="en-DE" baseline="-25000" dirty="0"/>
          </a:p>
          <a:p>
            <a:pPr marL="0" indent="0">
              <a:buNone/>
            </a:pPr>
            <a:endParaRPr lang="en-DE" baseline="-25000" dirty="0"/>
          </a:p>
          <a:p>
            <a:pPr marL="0" indent="0">
              <a:buNone/>
            </a:pPr>
            <a:endParaRPr lang="en-DE" baseline="-25000" dirty="0"/>
          </a:p>
          <a:p>
            <a:pPr marL="0" indent="0">
              <a:buNone/>
            </a:pPr>
            <a:endParaRPr lang="en-DE" baseline="-25000" dirty="0"/>
          </a:p>
          <a:p>
            <a:pPr marL="0" indent="0">
              <a:buNone/>
            </a:pPr>
            <a:endParaRPr lang="en-DE" baseline="-25000" dirty="0"/>
          </a:p>
          <a:p>
            <a:pPr marL="0" indent="0">
              <a:buNone/>
            </a:pPr>
            <a:endParaRPr lang="en-DE" baseline="-25000" dirty="0"/>
          </a:p>
          <a:p>
            <a:pPr marL="0" indent="0">
              <a:buNone/>
            </a:pPr>
            <a:endParaRPr lang="en-DE" baseline="-25000" dirty="0"/>
          </a:p>
          <a:p>
            <a:pPr marL="0" indent="0">
              <a:buNone/>
            </a:pPr>
            <a:r>
              <a:rPr lang="en-DE" dirty="0"/>
              <a:t>Lösung: </a:t>
            </a:r>
            <a:r>
              <a:rPr lang="de-DE" sz="2800" dirty="0">
                <a:solidFill>
                  <a:schemeClr val="hlink"/>
                </a:solidFill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s,x</a:t>
            </a:r>
            <a:r>
              <a:rPr lang="de-DE" sz="2800" baseline="-25000" dirty="0" err="1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endParaRPr lang="en-DE" dirty="0"/>
          </a:p>
        </p:txBody>
      </p:sp>
      <p:pic>
        <p:nvPicPr>
          <p:cNvPr id="35" name="Picture 34" descr="A picture containing keyboard&#10;&#10;Description automatically generated">
            <a:extLst>
              <a:ext uri="{FF2B5EF4-FFF2-40B4-BE49-F238E27FC236}">
                <a16:creationId xmlns:a16="http://schemas.microsoft.com/office/drawing/2014/main" id="{EEF1D065-BB9B-9449-B091-2BD296110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56792"/>
            <a:ext cx="2592288" cy="249954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4ED6CBD-F233-4D44-A836-AD221B0C167D}"/>
              </a:ext>
            </a:extLst>
          </p:cNvPr>
          <p:cNvSpPr txBox="1"/>
          <p:nvPr/>
        </p:nvSpPr>
        <p:spPr>
          <a:xfrm>
            <a:off x="7524328" y="1268760"/>
            <a:ext cx="37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00B050"/>
                </a:solidFill>
              </a:rPr>
              <a:t>-6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234583A-3EA5-EF47-B28F-CB8B3D0E4094}"/>
              </a:ext>
            </a:extLst>
          </p:cNvPr>
          <p:cNvSpPr txBox="1"/>
          <p:nvPr/>
        </p:nvSpPr>
        <p:spPr>
          <a:xfrm>
            <a:off x="7524328" y="2555612"/>
            <a:ext cx="37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00B050"/>
                </a:solidFill>
              </a:rPr>
              <a:t>-4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F3D34F2-4D48-FD4E-BB17-78B17F6347F7}"/>
              </a:ext>
            </a:extLst>
          </p:cNvPr>
          <p:cNvSpPr txBox="1"/>
          <p:nvPr/>
        </p:nvSpPr>
        <p:spPr>
          <a:xfrm>
            <a:off x="7582556" y="4067780"/>
            <a:ext cx="37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D6F2218-8A6C-CF43-86F5-888848FC76C0}"/>
              </a:ext>
            </a:extLst>
          </p:cNvPr>
          <p:cNvSpPr txBox="1"/>
          <p:nvPr/>
        </p:nvSpPr>
        <p:spPr>
          <a:xfrm>
            <a:off x="7524328" y="5363924"/>
            <a:ext cx="37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00B050"/>
                </a:solidFill>
              </a:rPr>
              <a:t>-5</a:t>
            </a:r>
          </a:p>
        </p:txBody>
      </p:sp>
    </p:spTree>
    <p:extLst>
      <p:ext uri="{BB962C8B-B14F-4D97-AF65-F5344CB8AC3E}">
        <p14:creationId xmlns:p14="http://schemas.microsoft.com/office/powerpoint/2010/main" val="100246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CBB9-3AE9-A242-9596-7E1C3D1132CE}" type="slidenum">
              <a:rPr lang="de-DE"/>
              <a:pPr/>
              <a:t>14</a:t>
            </a:fld>
            <a:endParaRPr lang="de-DE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1:</a:t>
            </a:r>
            <a:r>
              <a:rPr lang="de-DE"/>
              <a:t> </a:t>
            </a:r>
            <a:r>
              <a:rPr lang="de-DE">
                <a:solidFill>
                  <a:schemeClr val="accent2"/>
                </a:solidFill>
              </a:rPr>
              <a:t>Sequenz von Kanten</a:t>
            </a:r>
          </a:p>
        </p:txBody>
      </p:sp>
      <p:sp>
        <p:nvSpPr>
          <p:cNvPr id="293892" name="Oval 4"/>
          <p:cNvSpPr>
            <a:spLocks noChangeArrowheads="1"/>
          </p:cNvSpPr>
          <p:nvPr/>
        </p:nvSpPr>
        <p:spPr bwMode="auto">
          <a:xfrm>
            <a:off x="3490913" y="213285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293893" name="Oval 5"/>
          <p:cNvSpPr>
            <a:spLocks noChangeArrowheads="1"/>
          </p:cNvSpPr>
          <p:nvPr/>
        </p:nvSpPr>
        <p:spPr bwMode="auto">
          <a:xfrm>
            <a:off x="4859338" y="213285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293894" name="Oval 6"/>
          <p:cNvSpPr>
            <a:spLocks noChangeArrowheads="1"/>
          </p:cNvSpPr>
          <p:nvPr/>
        </p:nvSpPr>
        <p:spPr bwMode="auto">
          <a:xfrm>
            <a:off x="3490913" y="328379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293895" name="Oval 7"/>
          <p:cNvSpPr>
            <a:spLocks noChangeArrowheads="1"/>
          </p:cNvSpPr>
          <p:nvPr/>
        </p:nvSpPr>
        <p:spPr bwMode="auto">
          <a:xfrm>
            <a:off x="4859338" y="328379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293897" name="Line 9"/>
          <p:cNvSpPr>
            <a:spLocks noChangeShapeType="1"/>
          </p:cNvSpPr>
          <p:nvPr/>
        </p:nvSpPr>
        <p:spPr bwMode="auto">
          <a:xfrm>
            <a:off x="3922713" y="234875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898" name="Line 10"/>
          <p:cNvSpPr>
            <a:spLocks noChangeShapeType="1"/>
          </p:cNvSpPr>
          <p:nvPr/>
        </p:nvSpPr>
        <p:spPr bwMode="auto">
          <a:xfrm>
            <a:off x="5075238" y="256465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899" name="Line 11"/>
          <p:cNvSpPr>
            <a:spLocks noChangeShapeType="1"/>
          </p:cNvSpPr>
          <p:nvPr/>
        </p:nvSpPr>
        <p:spPr bwMode="auto">
          <a:xfrm flipH="1">
            <a:off x="3922713" y="350128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0" name="Line 12"/>
          <p:cNvSpPr>
            <a:spLocks noChangeShapeType="1"/>
          </p:cNvSpPr>
          <p:nvPr/>
        </p:nvSpPr>
        <p:spPr bwMode="auto">
          <a:xfrm flipH="1" flipV="1">
            <a:off x="3706813" y="256465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2" name="Rectangle 14"/>
          <p:cNvSpPr>
            <a:spLocks noChangeArrowheads="1"/>
          </p:cNvSpPr>
          <p:nvPr/>
        </p:nvSpPr>
        <p:spPr bwMode="auto">
          <a:xfrm>
            <a:off x="2700338" y="443631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03" name="Line 15"/>
          <p:cNvSpPr>
            <a:spLocks noChangeShapeType="1"/>
          </p:cNvSpPr>
          <p:nvPr/>
        </p:nvSpPr>
        <p:spPr bwMode="auto">
          <a:xfrm>
            <a:off x="2700338" y="472524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4" name="Line 16"/>
          <p:cNvSpPr>
            <a:spLocks noChangeShapeType="1"/>
          </p:cNvSpPr>
          <p:nvPr/>
        </p:nvSpPr>
        <p:spPr bwMode="auto">
          <a:xfrm>
            <a:off x="2700338" y="501258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5" name="Oval 17"/>
          <p:cNvSpPr>
            <a:spLocks noChangeArrowheads="1"/>
          </p:cNvSpPr>
          <p:nvPr/>
        </p:nvSpPr>
        <p:spPr bwMode="auto">
          <a:xfrm>
            <a:off x="3060700" y="4796681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06" name="Oval 18"/>
          <p:cNvSpPr>
            <a:spLocks noChangeArrowheads="1"/>
          </p:cNvSpPr>
          <p:nvPr/>
        </p:nvSpPr>
        <p:spPr bwMode="auto">
          <a:xfrm>
            <a:off x="3060700" y="5085606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07" name="Line 19"/>
          <p:cNvSpPr>
            <a:spLocks noChangeShapeType="1"/>
          </p:cNvSpPr>
          <p:nvPr/>
        </p:nvSpPr>
        <p:spPr bwMode="auto">
          <a:xfrm>
            <a:off x="3132138" y="486970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8" name="Line 20"/>
          <p:cNvSpPr>
            <a:spLocks noChangeShapeType="1"/>
          </p:cNvSpPr>
          <p:nvPr/>
        </p:nvSpPr>
        <p:spPr bwMode="auto">
          <a:xfrm flipH="1">
            <a:off x="2195513" y="515704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9" name="Text Box 21"/>
          <p:cNvSpPr txBox="1">
            <a:spLocks noChangeArrowheads="1"/>
          </p:cNvSpPr>
          <p:nvPr/>
        </p:nvSpPr>
        <p:spPr bwMode="auto">
          <a:xfrm>
            <a:off x="2771775" y="436488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(2,3)</a:t>
            </a:r>
          </a:p>
        </p:txBody>
      </p:sp>
      <p:sp>
        <p:nvSpPr>
          <p:cNvPr id="293910" name="Rectangle 22"/>
          <p:cNvSpPr>
            <a:spLocks noChangeArrowheads="1"/>
          </p:cNvSpPr>
          <p:nvPr/>
        </p:nvSpPr>
        <p:spPr bwMode="auto">
          <a:xfrm>
            <a:off x="1331913" y="443631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11" name="Line 23"/>
          <p:cNvSpPr>
            <a:spLocks noChangeShapeType="1"/>
          </p:cNvSpPr>
          <p:nvPr/>
        </p:nvSpPr>
        <p:spPr bwMode="auto">
          <a:xfrm>
            <a:off x="1331913" y="472524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12" name="Line 24"/>
          <p:cNvSpPr>
            <a:spLocks noChangeShapeType="1"/>
          </p:cNvSpPr>
          <p:nvPr/>
        </p:nvSpPr>
        <p:spPr bwMode="auto">
          <a:xfrm>
            <a:off x="1331913" y="501258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13" name="Oval 25"/>
          <p:cNvSpPr>
            <a:spLocks noChangeArrowheads="1"/>
          </p:cNvSpPr>
          <p:nvPr/>
        </p:nvSpPr>
        <p:spPr bwMode="auto">
          <a:xfrm>
            <a:off x="1692275" y="4796681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14" name="Oval 26"/>
          <p:cNvSpPr>
            <a:spLocks noChangeArrowheads="1"/>
          </p:cNvSpPr>
          <p:nvPr/>
        </p:nvSpPr>
        <p:spPr bwMode="auto">
          <a:xfrm>
            <a:off x="1692275" y="5085606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15" name="Line 27"/>
          <p:cNvSpPr>
            <a:spLocks noChangeShapeType="1"/>
          </p:cNvSpPr>
          <p:nvPr/>
        </p:nvSpPr>
        <p:spPr bwMode="auto">
          <a:xfrm>
            <a:off x="1763713" y="486970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16" name="Line 28"/>
          <p:cNvSpPr>
            <a:spLocks noChangeShapeType="1"/>
          </p:cNvSpPr>
          <p:nvPr/>
        </p:nvSpPr>
        <p:spPr bwMode="auto">
          <a:xfrm flipH="1">
            <a:off x="1042988" y="5157044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17" name="Text Box 29"/>
          <p:cNvSpPr txBox="1">
            <a:spLocks noChangeArrowheads="1"/>
          </p:cNvSpPr>
          <p:nvPr/>
        </p:nvSpPr>
        <p:spPr bwMode="auto">
          <a:xfrm>
            <a:off x="1403350" y="436488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Unicode MS" charset="0"/>
              </a:rPr>
              <a:t>(1,2)</a:t>
            </a:r>
          </a:p>
        </p:txBody>
      </p:sp>
      <p:sp>
        <p:nvSpPr>
          <p:cNvPr id="293919" name="Rectangle 31"/>
          <p:cNvSpPr>
            <a:spLocks noChangeArrowheads="1"/>
          </p:cNvSpPr>
          <p:nvPr/>
        </p:nvSpPr>
        <p:spPr bwMode="auto">
          <a:xfrm>
            <a:off x="6804025" y="441726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20" name="Line 32"/>
          <p:cNvSpPr>
            <a:spLocks noChangeShapeType="1"/>
          </p:cNvSpPr>
          <p:nvPr/>
        </p:nvSpPr>
        <p:spPr bwMode="auto">
          <a:xfrm>
            <a:off x="6804025" y="470619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1" name="Line 33"/>
          <p:cNvSpPr>
            <a:spLocks noChangeShapeType="1"/>
          </p:cNvSpPr>
          <p:nvPr/>
        </p:nvSpPr>
        <p:spPr bwMode="auto">
          <a:xfrm>
            <a:off x="6804025" y="499353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2" name="Oval 34"/>
          <p:cNvSpPr>
            <a:spLocks noChangeArrowheads="1"/>
          </p:cNvSpPr>
          <p:nvPr/>
        </p:nvSpPr>
        <p:spPr bwMode="auto">
          <a:xfrm>
            <a:off x="7164388" y="4777631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23" name="Oval 35"/>
          <p:cNvSpPr>
            <a:spLocks noChangeArrowheads="1"/>
          </p:cNvSpPr>
          <p:nvPr/>
        </p:nvSpPr>
        <p:spPr bwMode="auto">
          <a:xfrm>
            <a:off x="7164388" y="5066556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24" name="Line 36"/>
          <p:cNvSpPr>
            <a:spLocks noChangeShapeType="1"/>
          </p:cNvSpPr>
          <p:nvPr/>
        </p:nvSpPr>
        <p:spPr bwMode="auto">
          <a:xfrm flipH="1">
            <a:off x="6299200" y="513799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5" name="Text Box 37"/>
          <p:cNvSpPr txBox="1">
            <a:spLocks noChangeArrowheads="1"/>
          </p:cNvSpPr>
          <p:nvPr/>
        </p:nvSpPr>
        <p:spPr bwMode="auto">
          <a:xfrm>
            <a:off x="7091363" y="4364881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msy10" charset="0"/>
              </a:rPr>
              <a:t>⊥</a:t>
            </a:r>
          </a:p>
        </p:txBody>
      </p:sp>
      <p:sp>
        <p:nvSpPr>
          <p:cNvPr id="293926" name="Line 38"/>
          <p:cNvSpPr>
            <a:spLocks noChangeShapeType="1"/>
          </p:cNvSpPr>
          <p:nvPr/>
        </p:nvSpPr>
        <p:spPr bwMode="auto">
          <a:xfrm>
            <a:off x="1042988" y="5157044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7" name="Line 39"/>
          <p:cNvSpPr>
            <a:spLocks noChangeShapeType="1"/>
          </p:cNvSpPr>
          <p:nvPr/>
        </p:nvSpPr>
        <p:spPr bwMode="auto">
          <a:xfrm>
            <a:off x="1042988" y="5445969"/>
            <a:ext cx="6913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8" name="Line 40"/>
          <p:cNvSpPr>
            <a:spLocks noChangeShapeType="1"/>
          </p:cNvSpPr>
          <p:nvPr/>
        </p:nvSpPr>
        <p:spPr bwMode="auto">
          <a:xfrm flipH="1" flipV="1">
            <a:off x="7966075" y="5137994"/>
            <a:ext cx="9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9" name="Line 41"/>
          <p:cNvSpPr>
            <a:spLocks noChangeShapeType="1"/>
          </p:cNvSpPr>
          <p:nvPr/>
        </p:nvSpPr>
        <p:spPr bwMode="auto">
          <a:xfrm flipH="1">
            <a:off x="7669213" y="5137994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0" name="Line 42"/>
          <p:cNvSpPr>
            <a:spLocks noChangeShapeType="1"/>
          </p:cNvSpPr>
          <p:nvPr/>
        </p:nvSpPr>
        <p:spPr bwMode="auto">
          <a:xfrm>
            <a:off x="1042988" y="4293444"/>
            <a:ext cx="6913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1" name="Line 43"/>
          <p:cNvSpPr>
            <a:spLocks noChangeShapeType="1"/>
          </p:cNvSpPr>
          <p:nvPr/>
        </p:nvSpPr>
        <p:spPr bwMode="auto">
          <a:xfrm flipH="1" flipV="1">
            <a:off x="7966075" y="4274394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2" name="Line 44"/>
          <p:cNvSpPr>
            <a:spLocks noChangeShapeType="1"/>
          </p:cNvSpPr>
          <p:nvPr/>
        </p:nvSpPr>
        <p:spPr bwMode="auto">
          <a:xfrm flipH="1">
            <a:off x="7246938" y="4850656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3" name="Line 45"/>
          <p:cNvSpPr>
            <a:spLocks noChangeShapeType="1"/>
          </p:cNvSpPr>
          <p:nvPr/>
        </p:nvSpPr>
        <p:spPr bwMode="auto">
          <a:xfrm>
            <a:off x="1042988" y="4293444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4" name="Line 46"/>
          <p:cNvSpPr>
            <a:spLocks noChangeShapeType="1"/>
          </p:cNvSpPr>
          <p:nvPr/>
        </p:nvSpPr>
        <p:spPr bwMode="auto">
          <a:xfrm>
            <a:off x="1042988" y="4869706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5" name="Rectangle 47"/>
          <p:cNvSpPr>
            <a:spLocks noChangeArrowheads="1"/>
          </p:cNvSpPr>
          <p:nvPr/>
        </p:nvSpPr>
        <p:spPr bwMode="auto">
          <a:xfrm>
            <a:off x="5437188" y="441726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36" name="Line 48"/>
          <p:cNvSpPr>
            <a:spLocks noChangeShapeType="1"/>
          </p:cNvSpPr>
          <p:nvPr/>
        </p:nvSpPr>
        <p:spPr bwMode="auto">
          <a:xfrm>
            <a:off x="5437188" y="470619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7" name="Line 49"/>
          <p:cNvSpPr>
            <a:spLocks noChangeShapeType="1"/>
          </p:cNvSpPr>
          <p:nvPr/>
        </p:nvSpPr>
        <p:spPr bwMode="auto">
          <a:xfrm>
            <a:off x="5437188" y="499353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8" name="Oval 50"/>
          <p:cNvSpPr>
            <a:spLocks noChangeArrowheads="1"/>
          </p:cNvSpPr>
          <p:nvPr/>
        </p:nvSpPr>
        <p:spPr bwMode="auto">
          <a:xfrm>
            <a:off x="5797550" y="4777631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39" name="Oval 51"/>
          <p:cNvSpPr>
            <a:spLocks noChangeArrowheads="1"/>
          </p:cNvSpPr>
          <p:nvPr/>
        </p:nvSpPr>
        <p:spPr bwMode="auto">
          <a:xfrm>
            <a:off x="5797550" y="5066556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40" name="Line 52"/>
          <p:cNvSpPr>
            <a:spLocks noChangeShapeType="1"/>
          </p:cNvSpPr>
          <p:nvPr/>
        </p:nvSpPr>
        <p:spPr bwMode="auto">
          <a:xfrm>
            <a:off x="5868988" y="485065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41" name="Line 53"/>
          <p:cNvSpPr>
            <a:spLocks noChangeShapeType="1"/>
          </p:cNvSpPr>
          <p:nvPr/>
        </p:nvSpPr>
        <p:spPr bwMode="auto">
          <a:xfrm flipH="1">
            <a:off x="4932363" y="513799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42" name="Text Box 54"/>
          <p:cNvSpPr txBox="1">
            <a:spLocks noChangeArrowheads="1"/>
          </p:cNvSpPr>
          <p:nvPr/>
        </p:nvSpPr>
        <p:spPr bwMode="auto">
          <a:xfrm>
            <a:off x="5507038" y="436488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(4,1)</a:t>
            </a:r>
            <a:endParaRPr lang="de-DE" baseline="-25000"/>
          </a:p>
        </p:txBody>
      </p:sp>
      <p:sp>
        <p:nvSpPr>
          <p:cNvPr id="293944" name="Rectangle 56"/>
          <p:cNvSpPr>
            <a:spLocks noChangeArrowheads="1"/>
          </p:cNvSpPr>
          <p:nvPr/>
        </p:nvSpPr>
        <p:spPr bwMode="auto">
          <a:xfrm>
            <a:off x="4068763" y="443631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45" name="Line 57"/>
          <p:cNvSpPr>
            <a:spLocks noChangeShapeType="1"/>
          </p:cNvSpPr>
          <p:nvPr/>
        </p:nvSpPr>
        <p:spPr bwMode="auto">
          <a:xfrm>
            <a:off x="4068763" y="472524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46" name="Line 58"/>
          <p:cNvSpPr>
            <a:spLocks noChangeShapeType="1"/>
          </p:cNvSpPr>
          <p:nvPr/>
        </p:nvSpPr>
        <p:spPr bwMode="auto">
          <a:xfrm>
            <a:off x="4068763" y="501258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47" name="Oval 59"/>
          <p:cNvSpPr>
            <a:spLocks noChangeArrowheads="1"/>
          </p:cNvSpPr>
          <p:nvPr/>
        </p:nvSpPr>
        <p:spPr bwMode="auto">
          <a:xfrm>
            <a:off x="4429125" y="4796681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48" name="Oval 60"/>
          <p:cNvSpPr>
            <a:spLocks noChangeArrowheads="1"/>
          </p:cNvSpPr>
          <p:nvPr/>
        </p:nvSpPr>
        <p:spPr bwMode="auto">
          <a:xfrm>
            <a:off x="4429125" y="5085606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49" name="Line 61"/>
          <p:cNvSpPr>
            <a:spLocks noChangeShapeType="1"/>
          </p:cNvSpPr>
          <p:nvPr/>
        </p:nvSpPr>
        <p:spPr bwMode="auto">
          <a:xfrm>
            <a:off x="4500563" y="486970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50" name="Line 62"/>
          <p:cNvSpPr>
            <a:spLocks noChangeShapeType="1"/>
          </p:cNvSpPr>
          <p:nvPr/>
        </p:nvSpPr>
        <p:spPr bwMode="auto">
          <a:xfrm flipH="1">
            <a:off x="3563938" y="515704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51" name="Text Box 63"/>
          <p:cNvSpPr txBox="1">
            <a:spLocks noChangeArrowheads="1"/>
          </p:cNvSpPr>
          <p:nvPr/>
        </p:nvSpPr>
        <p:spPr bwMode="auto">
          <a:xfrm>
            <a:off x="4140200" y="436488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(3,4)</a:t>
            </a:r>
          </a:p>
        </p:txBody>
      </p:sp>
    </p:spTree>
    <p:extLst>
      <p:ext uri="{BB962C8B-B14F-4D97-AF65-F5344CB8AC3E}">
        <p14:creationId xmlns:p14="http://schemas.microsoft.com/office/powerpoint/2010/main" val="98181127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68E2-5FE9-0347-94D3-B821D6A7286F}" type="slidenum">
              <a:rPr lang="de-DE"/>
              <a:pPr/>
              <a:t>140</a:t>
            </a:fld>
            <a:endParaRPr lang="de-DE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Bellman</a:t>
            </a:r>
            <a:r>
              <a:rPr lang="de-DE" dirty="0"/>
              <a:t>-Ford Algorithmus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507288" cy="47085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Kürzeste Wege für beliebige Graphen mit </a:t>
            </a:r>
            <a:r>
              <a:rPr lang="de-DE" sz="2800" dirty="0">
                <a:solidFill>
                  <a:srgbClr val="FF0000"/>
                </a:solidFill>
              </a:rPr>
              <a:t>beliebigen </a:t>
            </a:r>
            <a:r>
              <a:rPr lang="de-DE" sz="2800" dirty="0"/>
              <a:t>Kantenkosten (aber noch SSSP).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rgbClr val="FF0000"/>
                </a:solidFill>
              </a:rPr>
              <a:t>Problem:</a:t>
            </a:r>
            <a:r>
              <a:rPr lang="de-DE" sz="2800" dirty="0"/>
              <a:t> besuche Knoten eines kürzesten Weges in richtiger Reihenfolge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</a:pPr>
            <a:r>
              <a:rPr lang="de-DE" sz="2800" dirty="0"/>
              <a:t>Dijkstra </a:t>
            </a:r>
            <a:r>
              <a:rPr lang="de-DE" sz="2800" dirty="0" err="1"/>
              <a:t>Algo</a:t>
            </a:r>
            <a:r>
              <a:rPr lang="de-DE" sz="2800" dirty="0"/>
              <a:t> kann nicht verwendet werden, da im Allgemeinen nicht mehr die Knoten in der Reihenfolge ihrer Distanz zu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besucht werden</a:t>
            </a:r>
          </a:p>
        </p:txBody>
      </p:sp>
      <p:sp>
        <p:nvSpPr>
          <p:cNvPr id="424964" name="Oval 4"/>
          <p:cNvSpPr>
            <a:spLocks noChangeArrowheads="1"/>
          </p:cNvSpPr>
          <p:nvPr/>
        </p:nvSpPr>
        <p:spPr bwMode="auto">
          <a:xfrm>
            <a:off x="1187450" y="3745831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424965" name="Oval 5"/>
          <p:cNvSpPr>
            <a:spLocks noChangeArrowheads="1"/>
          </p:cNvSpPr>
          <p:nvPr/>
        </p:nvSpPr>
        <p:spPr bwMode="auto">
          <a:xfrm>
            <a:off x="2700338" y="3745831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1</a:t>
            </a:r>
          </a:p>
        </p:txBody>
      </p:sp>
      <p:sp>
        <p:nvSpPr>
          <p:cNvPr id="424966" name="Oval 6"/>
          <p:cNvSpPr>
            <a:spLocks noChangeArrowheads="1"/>
          </p:cNvSpPr>
          <p:nvPr/>
        </p:nvSpPr>
        <p:spPr bwMode="auto">
          <a:xfrm>
            <a:off x="4211638" y="3745831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2</a:t>
            </a:r>
          </a:p>
        </p:txBody>
      </p:sp>
      <p:sp>
        <p:nvSpPr>
          <p:cNvPr id="424967" name="Oval 7"/>
          <p:cNvSpPr>
            <a:spLocks noChangeArrowheads="1"/>
          </p:cNvSpPr>
          <p:nvPr/>
        </p:nvSpPr>
        <p:spPr bwMode="auto">
          <a:xfrm>
            <a:off x="5724525" y="3745831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3</a:t>
            </a:r>
          </a:p>
        </p:txBody>
      </p:sp>
      <p:sp>
        <p:nvSpPr>
          <p:cNvPr id="424968" name="Oval 8"/>
          <p:cNvSpPr>
            <a:spLocks noChangeArrowheads="1"/>
          </p:cNvSpPr>
          <p:nvPr/>
        </p:nvSpPr>
        <p:spPr bwMode="auto">
          <a:xfrm>
            <a:off x="7237413" y="3745831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4</a:t>
            </a:r>
          </a:p>
        </p:txBody>
      </p:sp>
      <p:sp>
        <p:nvSpPr>
          <p:cNvPr id="424969" name="Text Box 9"/>
          <p:cNvSpPr txBox="1">
            <a:spLocks noChangeArrowheads="1"/>
          </p:cNvSpPr>
          <p:nvPr/>
        </p:nvSpPr>
        <p:spPr bwMode="auto">
          <a:xfrm>
            <a:off x="755650" y="3745831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424970" name="Text Box 10"/>
          <p:cNvSpPr txBox="1">
            <a:spLocks noChangeArrowheads="1"/>
          </p:cNvSpPr>
          <p:nvPr/>
        </p:nvSpPr>
        <p:spPr bwMode="auto">
          <a:xfrm>
            <a:off x="7885113" y="3745831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</a:t>
            </a:r>
          </a:p>
        </p:txBody>
      </p:sp>
      <p:sp>
        <p:nvSpPr>
          <p:cNvPr id="424971" name="Line 11"/>
          <p:cNvSpPr>
            <a:spLocks noChangeShapeType="1"/>
          </p:cNvSpPr>
          <p:nvPr/>
        </p:nvSpPr>
        <p:spPr bwMode="auto">
          <a:xfrm>
            <a:off x="1692275" y="3961731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72" name="Line 12"/>
          <p:cNvSpPr>
            <a:spLocks noChangeShapeType="1"/>
          </p:cNvSpPr>
          <p:nvPr/>
        </p:nvSpPr>
        <p:spPr bwMode="auto">
          <a:xfrm>
            <a:off x="3203575" y="3961731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73" name="Line 13"/>
          <p:cNvSpPr>
            <a:spLocks noChangeShapeType="1"/>
          </p:cNvSpPr>
          <p:nvPr/>
        </p:nvSpPr>
        <p:spPr bwMode="auto">
          <a:xfrm>
            <a:off x="4716463" y="3961731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74" name="Line 14"/>
          <p:cNvSpPr>
            <a:spLocks noChangeShapeType="1"/>
          </p:cNvSpPr>
          <p:nvPr/>
        </p:nvSpPr>
        <p:spPr bwMode="auto">
          <a:xfrm>
            <a:off x="6229350" y="3961731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75" name="Text Box 15"/>
          <p:cNvSpPr txBox="1">
            <a:spLocks noChangeArrowheads="1"/>
          </p:cNvSpPr>
          <p:nvPr/>
        </p:nvSpPr>
        <p:spPr bwMode="auto">
          <a:xfrm>
            <a:off x="4716463" y="345849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</a:t>
            </a:r>
          </a:p>
        </p:txBody>
      </p:sp>
      <p:sp>
        <p:nvSpPr>
          <p:cNvPr id="2" name="Rechteck 1"/>
          <p:cNvSpPr/>
          <p:nvPr/>
        </p:nvSpPr>
        <p:spPr>
          <a:xfrm>
            <a:off x="2483768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R. E. </a:t>
            </a:r>
            <a:r>
              <a:rPr lang="de-DE" sz="1200" dirty="0" err="1">
                <a:solidFill>
                  <a:srgbClr val="0000FF"/>
                </a:solidFill>
              </a:rPr>
              <a:t>Bellman</a:t>
            </a:r>
            <a:r>
              <a:rPr lang="de-DE" sz="1200" dirty="0">
                <a:solidFill>
                  <a:srgbClr val="0000FF"/>
                </a:solidFill>
              </a:rPr>
              <a:t>: On a Routing Problem. In: Quarterly of Applied </a:t>
            </a:r>
            <a:r>
              <a:rPr lang="de-DE" sz="1200" dirty="0" err="1">
                <a:solidFill>
                  <a:srgbClr val="0000FF"/>
                </a:solidFill>
              </a:rPr>
              <a:t>Mathematics</a:t>
            </a:r>
            <a:r>
              <a:rPr lang="de-DE" sz="1200" dirty="0">
                <a:solidFill>
                  <a:srgbClr val="0000FF"/>
                </a:solidFill>
              </a:rPr>
              <a:t>. 16(1). Brown University, S. 87-90, </a:t>
            </a:r>
            <a:r>
              <a:rPr lang="de-DE" sz="1200" b="1" dirty="0">
                <a:solidFill>
                  <a:srgbClr val="FF0000"/>
                </a:solidFill>
              </a:rPr>
              <a:t>1958</a:t>
            </a:r>
          </a:p>
        </p:txBody>
      </p:sp>
    </p:spTree>
    <p:extLst>
      <p:ext uri="{BB962C8B-B14F-4D97-AF65-F5344CB8AC3E}">
        <p14:creationId xmlns:p14="http://schemas.microsoft.com/office/powerpoint/2010/main" val="157427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1DDA8-730E-564B-B037-1BABBA734453}" type="slidenum">
              <a:rPr lang="de-DE"/>
              <a:pPr/>
              <a:t>141</a:t>
            </a:fld>
            <a:endParaRPr lang="de-DE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Beispiel für Problem mit Dijkstra </a:t>
            </a:r>
            <a:r>
              <a:rPr lang="de-DE" dirty="0" err="1">
                <a:solidFill>
                  <a:schemeClr val="accent2"/>
                </a:solidFill>
              </a:rPr>
              <a:t>Algo</a:t>
            </a:r>
            <a:r>
              <a:rPr lang="de-DE" dirty="0">
                <a:solidFill>
                  <a:schemeClr val="accent2"/>
                </a:solidFill>
              </a:rPr>
              <a:t>:</a:t>
            </a: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de-DE" dirty="0"/>
              <a:t>Knoten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hat falschen Distanzwert!</a:t>
            </a:r>
          </a:p>
        </p:txBody>
      </p:sp>
      <p:sp>
        <p:nvSpPr>
          <p:cNvPr id="421892" name="Oval 4"/>
          <p:cNvSpPr>
            <a:spLocks noChangeArrowheads="1"/>
          </p:cNvSpPr>
          <p:nvPr/>
        </p:nvSpPr>
        <p:spPr bwMode="auto">
          <a:xfrm>
            <a:off x="2339975" y="2618829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21893" name="Oval 5"/>
          <p:cNvSpPr>
            <a:spLocks noChangeArrowheads="1"/>
          </p:cNvSpPr>
          <p:nvPr/>
        </p:nvSpPr>
        <p:spPr bwMode="auto">
          <a:xfrm>
            <a:off x="3995738" y="189810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1894" name="Oval 6"/>
          <p:cNvSpPr>
            <a:spLocks noChangeArrowheads="1"/>
          </p:cNvSpPr>
          <p:nvPr/>
        </p:nvSpPr>
        <p:spPr bwMode="auto">
          <a:xfrm>
            <a:off x="3924300" y="3337967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1895" name="Oval 7"/>
          <p:cNvSpPr>
            <a:spLocks noChangeArrowheads="1"/>
          </p:cNvSpPr>
          <p:nvPr/>
        </p:nvSpPr>
        <p:spPr bwMode="auto">
          <a:xfrm>
            <a:off x="5508625" y="2618829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1896" name="Line 8"/>
          <p:cNvSpPr>
            <a:spLocks noChangeShapeType="1"/>
          </p:cNvSpPr>
          <p:nvPr/>
        </p:nvSpPr>
        <p:spPr bwMode="auto">
          <a:xfrm>
            <a:off x="2771775" y="3050629"/>
            <a:ext cx="11525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7" name="Line 9"/>
          <p:cNvSpPr>
            <a:spLocks noChangeShapeType="1"/>
          </p:cNvSpPr>
          <p:nvPr/>
        </p:nvSpPr>
        <p:spPr bwMode="auto">
          <a:xfrm flipV="1">
            <a:off x="2771775" y="2187029"/>
            <a:ext cx="12239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8" name="Line 10"/>
          <p:cNvSpPr>
            <a:spLocks noChangeShapeType="1"/>
          </p:cNvSpPr>
          <p:nvPr/>
        </p:nvSpPr>
        <p:spPr bwMode="auto">
          <a:xfrm flipV="1">
            <a:off x="4429125" y="2979192"/>
            <a:ext cx="10795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9" name="Line 11"/>
          <p:cNvSpPr>
            <a:spLocks noChangeShapeType="1"/>
          </p:cNvSpPr>
          <p:nvPr/>
        </p:nvSpPr>
        <p:spPr bwMode="auto">
          <a:xfrm flipH="1" flipV="1">
            <a:off x="4500563" y="2187029"/>
            <a:ext cx="107950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0" name="Text Box 12"/>
          <p:cNvSpPr txBox="1">
            <a:spLocks noChangeArrowheads="1"/>
          </p:cNvSpPr>
          <p:nvPr/>
        </p:nvSpPr>
        <p:spPr bwMode="auto">
          <a:xfrm>
            <a:off x="3113088" y="33586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21901" name="Text Box 13"/>
          <p:cNvSpPr txBox="1">
            <a:spLocks noChangeArrowheads="1"/>
          </p:cNvSpPr>
          <p:nvPr/>
        </p:nvSpPr>
        <p:spPr bwMode="auto">
          <a:xfrm>
            <a:off x="5076825" y="3266529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-4</a:t>
            </a:r>
          </a:p>
        </p:txBody>
      </p:sp>
      <p:sp>
        <p:nvSpPr>
          <p:cNvPr id="421902" name="Text Box 14"/>
          <p:cNvSpPr txBox="1">
            <a:spLocks noChangeArrowheads="1"/>
          </p:cNvSpPr>
          <p:nvPr/>
        </p:nvSpPr>
        <p:spPr bwMode="auto">
          <a:xfrm>
            <a:off x="5003800" y="1971129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21903" name="Text Box 15"/>
          <p:cNvSpPr txBox="1">
            <a:spLocks noChangeArrowheads="1"/>
          </p:cNvSpPr>
          <p:nvPr/>
        </p:nvSpPr>
        <p:spPr bwMode="auto">
          <a:xfrm>
            <a:off x="3205163" y="19711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1904" name="Line 16"/>
          <p:cNvSpPr>
            <a:spLocks noChangeShapeType="1"/>
          </p:cNvSpPr>
          <p:nvPr/>
        </p:nvSpPr>
        <p:spPr bwMode="auto">
          <a:xfrm>
            <a:off x="2844800" y="2834729"/>
            <a:ext cx="2663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5" name="Text Box 17"/>
          <p:cNvSpPr txBox="1">
            <a:spLocks noChangeArrowheads="1"/>
          </p:cNvSpPr>
          <p:nvPr/>
        </p:nvSpPr>
        <p:spPr bwMode="auto">
          <a:xfrm>
            <a:off x="4121150" y="24950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1906" name="Text Box 18"/>
          <p:cNvSpPr txBox="1">
            <a:spLocks noChangeArrowheads="1"/>
          </p:cNvSpPr>
          <p:nvPr/>
        </p:nvSpPr>
        <p:spPr bwMode="auto">
          <a:xfrm>
            <a:off x="5580063" y="269128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21907" name="Text Box 19"/>
          <p:cNvSpPr txBox="1">
            <a:spLocks noChangeArrowheads="1"/>
          </p:cNvSpPr>
          <p:nvPr/>
        </p:nvSpPr>
        <p:spPr bwMode="auto">
          <a:xfrm>
            <a:off x="4067175" y="194505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421908" name="Text Box 20"/>
          <p:cNvSpPr txBox="1">
            <a:spLocks noChangeArrowheads="1"/>
          </p:cNvSpPr>
          <p:nvPr/>
        </p:nvSpPr>
        <p:spPr bwMode="auto">
          <a:xfrm>
            <a:off x="3995738" y="33733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421909" name="Text Box 21"/>
          <p:cNvSpPr txBox="1">
            <a:spLocks noChangeArrowheads="1"/>
          </p:cNvSpPr>
          <p:nvPr/>
        </p:nvSpPr>
        <p:spPr bwMode="auto">
          <a:xfrm>
            <a:off x="4067175" y="193132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421910" name="Text Box 22"/>
          <p:cNvSpPr txBox="1">
            <a:spLocks noChangeArrowheads="1"/>
          </p:cNvSpPr>
          <p:nvPr/>
        </p:nvSpPr>
        <p:spPr bwMode="auto">
          <a:xfrm>
            <a:off x="5580063" y="2702248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-1</a:t>
            </a:r>
          </a:p>
        </p:txBody>
      </p:sp>
      <p:sp>
        <p:nvSpPr>
          <p:cNvPr id="421911" name="Text Box 23"/>
          <p:cNvSpPr txBox="1">
            <a:spLocks noChangeArrowheads="1"/>
          </p:cNvSpPr>
          <p:nvPr/>
        </p:nvSpPr>
        <p:spPr bwMode="auto">
          <a:xfrm>
            <a:off x="4479925" y="1556792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421912" name="Freeform 24"/>
          <p:cNvSpPr>
            <a:spLocks/>
          </p:cNvSpPr>
          <p:nvPr/>
        </p:nvSpPr>
        <p:spPr bwMode="auto">
          <a:xfrm>
            <a:off x="2627313" y="1825079"/>
            <a:ext cx="3948112" cy="2293938"/>
          </a:xfrm>
          <a:custGeom>
            <a:avLst/>
            <a:gdLst>
              <a:gd name="T0" fmla="*/ 0 w 2487"/>
              <a:gd name="T1" fmla="*/ 908 h 1445"/>
              <a:gd name="T2" fmla="*/ 953 w 2487"/>
              <a:gd name="T3" fmla="*/ 1407 h 1445"/>
              <a:gd name="T4" fmla="*/ 2404 w 2487"/>
              <a:gd name="T5" fmla="*/ 681 h 1445"/>
              <a:gd name="T6" fmla="*/ 1452 w 2487"/>
              <a:gd name="T7" fmla="*/ 0 h 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7" h="1445">
                <a:moveTo>
                  <a:pt x="0" y="908"/>
                </a:moveTo>
                <a:cubicBezTo>
                  <a:pt x="276" y="1176"/>
                  <a:pt x="552" y="1445"/>
                  <a:pt x="953" y="1407"/>
                </a:cubicBezTo>
                <a:cubicBezTo>
                  <a:pt x="1354" y="1369"/>
                  <a:pt x="2321" y="916"/>
                  <a:pt x="2404" y="681"/>
                </a:cubicBezTo>
                <a:cubicBezTo>
                  <a:pt x="2487" y="446"/>
                  <a:pt x="1969" y="223"/>
                  <a:pt x="1452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134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21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21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2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21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2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21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2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2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06" grpId="0"/>
      <p:bldP spid="421906" grpId="1"/>
      <p:bldP spid="421907" grpId="0"/>
      <p:bldP spid="421907" grpId="1"/>
      <p:bldP spid="421908" grpId="0"/>
      <p:bldP spid="421909" grpId="0"/>
      <p:bldP spid="421910" grpId="0"/>
      <p:bldP spid="421912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4F48-D681-5744-8D8B-73D96686BDD4}" type="slidenum">
              <a:rPr lang="de-DE"/>
              <a:pPr/>
              <a:t>142</a:t>
            </a:fld>
            <a:endParaRPr lang="de-DE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 err="1">
                <a:solidFill>
                  <a:schemeClr val="accent2"/>
                </a:solidFill>
              </a:rPr>
              <a:t>Beh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r>
              <a:rPr lang="de-DE" dirty="0"/>
              <a:t> Für jeden Knoten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mit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s,v</a:t>
            </a:r>
            <a:r>
              <a:rPr lang="de-DE" dirty="0">
                <a:solidFill>
                  <a:schemeClr val="hlink"/>
                </a:solidFill>
              </a:rPr>
              <a:t>) &gt; -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/>
              <a:t> zu</a:t>
            </a:r>
            <a:r>
              <a:rPr lang="de-DE" dirty="0">
                <a:solidFill>
                  <a:schemeClr val="hlink"/>
                </a:solidFill>
              </a:rPr>
              <a:t> s </a:t>
            </a:r>
            <a:r>
              <a:rPr lang="de-DE" dirty="0"/>
              <a:t>gibt es </a:t>
            </a:r>
            <a:r>
              <a:rPr lang="de-DE" dirty="0">
                <a:solidFill>
                  <a:srgbClr val="FF0000"/>
                </a:solidFill>
              </a:rPr>
              <a:t>einfachen</a:t>
            </a:r>
            <a:r>
              <a:rPr lang="de-DE" dirty="0"/>
              <a:t> Weg (ohne Kreis!) von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nach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mit Kosten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s,v</a:t>
            </a:r>
            <a:r>
              <a:rPr lang="de-DE" dirty="0">
                <a:solidFill>
                  <a:schemeClr val="hlink"/>
                </a:solidFill>
              </a:rPr>
              <a:t>).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Beweis:</a:t>
            </a:r>
            <a:r>
              <a:rPr lang="de-DE" dirty="0"/>
              <a:t> </a:t>
            </a:r>
          </a:p>
          <a:p>
            <a:pPr>
              <a:lnSpc>
                <a:spcPct val="90000"/>
              </a:lnSpc>
            </a:pPr>
            <a:r>
              <a:rPr lang="de-DE" dirty="0"/>
              <a:t>Weg mit Kreis mit Kantenkosten </a:t>
            </a:r>
            <a:r>
              <a:rPr lang="de-DE" dirty="0">
                <a:solidFill>
                  <a:schemeClr val="hlink"/>
                </a:solidFill>
              </a:rPr>
              <a:t>≥0</a:t>
            </a:r>
            <a:r>
              <a:rPr lang="de-DE" dirty="0"/>
              <a:t>: Entfernen des Kreises erhöht nicht die Kosten</a:t>
            </a:r>
          </a:p>
          <a:p>
            <a:pPr>
              <a:lnSpc>
                <a:spcPct val="90000"/>
              </a:lnSpc>
            </a:pPr>
            <a:r>
              <a:rPr lang="de-DE" dirty="0"/>
              <a:t>Weg mit Kreis mit Kantenkosten </a:t>
            </a:r>
            <a:r>
              <a:rPr lang="de-DE" dirty="0">
                <a:solidFill>
                  <a:schemeClr val="hlink"/>
                </a:solidFill>
              </a:rPr>
              <a:t>&lt;0</a:t>
            </a:r>
            <a:r>
              <a:rPr lang="de-DE" dirty="0"/>
              <a:t>: Distanz zu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ist </a:t>
            </a:r>
            <a:r>
              <a:rPr lang="de-DE" dirty="0">
                <a:solidFill>
                  <a:schemeClr val="hlink"/>
                </a:solidFill>
              </a:rPr>
              <a:t>-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96032807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B6C0-9A6A-2B4C-B839-38D0C2DD9A18}" type="slidenum">
              <a:rPr lang="de-DE"/>
              <a:pPr/>
              <a:t>143</a:t>
            </a:fld>
            <a:endParaRPr lang="de-DE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Folgerung: </a:t>
            </a:r>
            <a:r>
              <a:rPr lang="de-DE" dirty="0"/>
              <a:t>(für Graph mit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/>
              <a:t>Knoten)    </a:t>
            </a:r>
            <a:br>
              <a:rPr lang="de-DE" dirty="0"/>
            </a:br>
            <a:r>
              <a:rPr lang="de-DE" dirty="0"/>
              <a:t>Für jeden Knoten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mit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s,v</a:t>
            </a:r>
            <a:r>
              <a:rPr lang="de-DE" dirty="0">
                <a:solidFill>
                  <a:schemeClr val="hlink"/>
                </a:solidFill>
              </a:rPr>
              <a:t>)&gt; -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/>
              <a:t> gibt es kürzesten Weg der Länge (Anzahl Kanten!) </a:t>
            </a:r>
            <a:r>
              <a:rPr lang="de-DE" dirty="0">
                <a:solidFill>
                  <a:schemeClr val="hlink"/>
                </a:solidFill>
              </a:rPr>
              <a:t>&lt;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zu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</a:t>
            </a:r>
          </a:p>
          <a:p>
            <a:pPr>
              <a:buFontTx/>
              <a:buNone/>
            </a:pPr>
            <a:endParaRPr lang="de-DE" sz="1600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Strategie:</a:t>
            </a:r>
            <a:r>
              <a:rPr lang="de-DE" dirty="0"/>
              <a:t> Durchlaufe </a:t>
            </a:r>
            <a:r>
              <a:rPr lang="de-DE" dirty="0">
                <a:solidFill>
                  <a:schemeClr val="hlink"/>
                </a:solidFill>
              </a:rPr>
              <a:t>(n-1)-</a:t>
            </a:r>
            <a:r>
              <a:rPr lang="de-DE" dirty="0"/>
              <a:t>mal </a:t>
            </a:r>
            <a:r>
              <a:rPr lang="de-DE" dirty="0">
                <a:solidFill>
                  <a:srgbClr val="FF0000"/>
                </a:solidFill>
              </a:rPr>
              <a:t>sämtliche Kanten</a:t>
            </a:r>
            <a:r>
              <a:rPr lang="de-DE" dirty="0"/>
              <a:t> in Graph und aktualisiere Distanz. Dann alle kürzesten Wege berücksichtigt.</a:t>
            </a:r>
          </a:p>
        </p:txBody>
      </p:sp>
      <p:sp>
        <p:nvSpPr>
          <p:cNvPr id="427012" name="Oval 4"/>
          <p:cNvSpPr>
            <a:spLocks noChangeArrowheads="1"/>
          </p:cNvSpPr>
          <p:nvPr/>
        </p:nvSpPr>
        <p:spPr bwMode="auto">
          <a:xfrm>
            <a:off x="1258888" y="4653136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427013" name="Oval 5"/>
          <p:cNvSpPr>
            <a:spLocks noChangeArrowheads="1"/>
          </p:cNvSpPr>
          <p:nvPr/>
        </p:nvSpPr>
        <p:spPr bwMode="auto">
          <a:xfrm>
            <a:off x="2771775" y="4653136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1</a:t>
            </a:r>
          </a:p>
        </p:txBody>
      </p:sp>
      <p:sp>
        <p:nvSpPr>
          <p:cNvPr id="427014" name="Oval 6"/>
          <p:cNvSpPr>
            <a:spLocks noChangeArrowheads="1"/>
          </p:cNvSpPr>
          <p:nvPr/>
        </p:nvSpPr>
        <p:spPr bwMode="auto">
          <a:xfrm>
            <a:off x="4283075" y="4653136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2</a:t>
            </a:r>
          </a:p>
        </p:txBody>
      </p:sp>
      <p:sp>
        <p:nvSpPr>
          <p:cNvPr id="427015" name="Oval 7"/>
          <p:cNvSpPr>
            <a:spLocks noChangeArrowheads="1"/>
          </p:cNvSpPr>
          <p:nvPr/>
        </p:nvSpPr>
        <p:spPr bwMode="auto">
          <a:xfrm>
            <a:off x="5795963" y="4653136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3</a:t>
            </a:r>
          </a:p>
        </p:txBody>
      </p:sp>
      <p:sp>
        <p:nvSpPr>
          <p:cNvPr id="427016" name="Oval 8"/>
          <p:cNvSpPr>
            <a:spLocks noChangeArrowheads="1"/>
          </p:cNvSpPr>
          <p:nvPr/>
        </p:nvSpPr>
        <p:spPr bwMode="auto">
          <a:xfrm>
            <a:off x="7308850" y="4653136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4</a:t>
            </a:r>
          </a:p>
        </p:txBody>
      </p:sp>
      <p:sp>
        <p:nvSpPr>
          <p:cNvPr id="427017" name="Text Box 9"/>
          <p:cNvSpPr txBox="1">
            <a:spLocks noChangeArrowheads="1"/>
          </p:cNvSpPr>
          <p:nvPr/>
        </p:nvSpPr>
        <p:spPr bwMode="auto">
          <a:xfrm>
            <a:off x="827088" y="465313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427018" name="Text Box 10"/>
          <p:cNvSpPr txBox="1">
            <a:spLocks noChangeArrowheads="1"/>
          </p:cNvSpPr>
          <p:nvPr/>
        </p:nvSpPr>
        <p:spPr bwMode="auto">
          <a:xfrm>
            <a:off x="7956550" y="465313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</a:t>
            </a:r>
          </a:p>
        </p:txBody>
      </p:sp>
      <p:sp>
        <p:nvSpPr>
          <p:cNvPr id="427019" name="Line 11"/>
          <p:cNvSpPr>
            <a:spLocks noChangeShapeType="1"/>
          </p:cNvSpPr>
          <p:nvPr/>
        </p:nvSpPr>
        <p:spPr bwMode="auto">
          <a:xfrm>
            <a:off x="1763713" y="4869036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0" name="Line 12"/>
          <p:cNvSpPr>
            <a:spLocks noChangeShapeType="1"/>
          </p:cNvSpPr>
          <p:nvPr/>
        </p:nvSpPr>
        <p:spPr bwMode="auto">
          <a:xfrm>
            <a:off x="3275013" y="4869036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1" name="Line 13"/>
          <p:cNvSpPr>
            <a:spLocks noChangeShapeType="1"/>
          </p:cNvSpPr>
          <p:nvPr/>
        </p:nvSpPr>
        <p:spPr bwMode="auto">
          <a:xfrm>
            <a:off x="4787900" y="4869036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2" name="Line 14"/>
          <p:cNvSpPr>
            <a:spLocks noChangeShapeType="1"/>
          </p:cNvSpPr>
          <p:nvPr/>
        </p:nvSpPr>
        <p:spPr bwMode="auto">
          <a:xfrm>
            <a:off x="6300788" y="4869036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4" name="Text Box 16"/>
          <p:cNvSpPr txBox="1">
            <a:spLocks noChangeArrowheads="1"/>
          </p:cNvSpPr>
          <p:nvPr/>
        </p:nvSpPr>
        <p:spPr bwMode="auto">
          <a:xfrm>
            <a:off x="468313" y="5229398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Durchlauf</a:t>
            </a:r>
          </a:p>
        </p:txBody>
      </p:sp>
      <p:sp>
        <p:nvSpPr>
          <p:cNvPr id="427025" name="Text Box 17"/>
          <p:cNvSpPr txBox="1">
            <a:spLocks noChangeArrowheads="1"/>
          </p:cNvSpPr>
          <p:nvPr/>
        </p:nvSpPr>
        <p:spPr bwMode="auto">
          <a:xfrm>
            <a:off x="2103438" y="524844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7026" name="Text Box 18"/>
          <p:cNvSpPr txBox="1">
            <a:spLocks noChangeArrowheads="1"/>
          </p:cNvSpPr>
          <p:nvPr/>
        </p:nvSpPr>
        <p:spPr bwMode="auto">
          <a:xfrm>
            <a:off x="3635375" y="522939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7027" name="Text Box 19"/>
          <p:cNvSpPr txBox="1">
            <a:spLocks noChangeArrowheads="1"/>
          </p:cNvSpPr>
          <p:nvPr/>
        </p:nvSpPr>
        <p:spPr bwMode="auto">
          <a:xfrm>
            <a:off x="5148263" y="522939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27028" name="Text Box 20"/>
          <p:cNvSpPr txBox="1">
            <a:spLocks noChangeArrowheads="1"/>
          </p:cNvSpPr>
          <p:nvPr/>
        </p:nvSpPr>
        <p:spPr bwMode="auto">
          <a:xfrm>
            <a:off x="6732588" y="522939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5788263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D521-A3B8-3648-A117-DA682C7C64C9}" type="slidenum">
              <a:rPr lang="de-DE"/>
              <a:pPr/>
              <a:t>144</a:t>
            </a:fld>
            <a:endParaRPr lang="de-DE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Problem:</a:t>
            </a:r>
            <a:r>
              <a:rPr lang="de-DE" sz="2800" dirty="0"/>
              <a:t> Erkennung negativer Kreise</a:t>
            </a:r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Einsicht:</a:t>
            </a:r>
            <a:r>
              <a:rPr lang="de-DE" sz="2800" dirty="0"/>
              <a:t> in negativem Kreis </a:t>
            </a:r>
            <a:r>
              <a:rPr lang="de-DE" sz="2800" dirty="0">
                <a:solidFill>
                  <a:srgbClr val="FF0000"/>
                </a:solidFill>
              </a:rPr>
              <a:t>erniedrigt sich Distanz</a:t>
            </a:r>
            <a:r>
              <a:rPr lang="de-DE" sz="2800" dirty="0"/>
              <a:t> in jeder Runde bei mindestens einem Knoten</a:t>
            </a:r>
          </a:p>
        </p:txBody>
      </p:sp>
      <p:sp>
        <p:nvSpPr>
          <p:cNvPr id="428036" name="Oval 4"/>
          <p:cNvSpPr>
            <a:spLocks noChangeArrowheads="1"/>
          </p:cNvSpPr>
          <p:nvPr/>
        </p:nvSpPr>
        <p:spPr bwMode="auto">
          <a:xfrm>
            <a:off x="1547813" y="32845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28037" name="Oval 5"/>
          <p:cNvSpPr>
            <a:spLocks noChangeArrowheads="1"/>
          </p:cNvSpPr>
          <p:nvPr/>
        </p:nvSpPr>
        <p:spPr bwMode="auto">
          <a:xfrm>
            <a:off x="3132138" y="33559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8038" name="Oval 6"/>
          <p:cNvSpPr>
            <a:spLocks noChangeArrowheads="1"/>
          </p:cNvSpPr>
          <p:nvPr/>
        </p:nvSpPr>
        <p:spPr bwMode="auto">
          <a:xfrm>
            <a:off x="4643438" y="27082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8039" name="Oval 7"/>
          <p:cNvSpPr>
            <a:spLocks noChangeArrowheads="1"/>
          </p:cNvSpPr>
          <p:nvPr/>
        </p:nvSpPr>
        <p:spPr bwMode="auto">
          <a:xfrm>
            <a:off x="4643438" y="41481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8040" name="Oval 8"/>
          <p:cNvSpPr>
            <a:spLocks noChangeArrowheads="1"/>
          </p:cNvSpPr>
          <p:nvPr/>
        </p:nvSpPr>
        <p:spPr bwMode="auto">
          <a:xfrm>
            <a:off x="6084888" y="33559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8041" name="Line 9"/>
          <p:cNvSpPr>
            <a:spLocks noChangeShapeType="1"/>
          </p:cNvSpPr>
          <p:nvPr/>
        </p:nvSpPr>
        <p:spPr bwMode="auto">
          <a:xfrm>
            <a:off x="2051050" y="3571875"/>
            <a:ext cx="1081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2" name="Line 10"/>
          <p:cNvSpPr>
            <a:spLocks noChangeShapeType="1"/>
          </p:cNvSpPr>
          <p:nvPr/>
        </p:nvSpPr>
        <p:spPr bwMode="auto">
          <a:xfrm>
            <a:off x="3563938" y="3789363"/>
            <a:ext cx="10795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3" name="Line 11"/>
          <p:cNvSpPr>
            <a:spLocks noChangeShapeType="1"/>
          </p:cNvSpPr>
          <p:nvPr/>
        </p:nvSpPr>
        <p:spPr bwMode="auto">
          <a:xfrm flipV="1">
            <a:off x="5076825" y="371633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4" name="Line 12"/>
          <p:cNvSpPr>
            <a:spLocks noChangeShapeType="1"/>
          </p:cNvSpPr>
          <p:nvPr/>
        </p:nvSpPr>
        <p:spPr bwMode="auto">
          <a:xfrm flipH="1" flipV="1">
            <a:off x="5148263" y="2997200"/>
            <a:ext cx="10080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5" name="Line 13"/>
          <p:cNvSpPr>
            <a:spLocks noChangeShapeType="1"/>
          </p:cNvSpPr>
          <p:nvPr/>
        </p:nvSpPr>
        <p:spPr bwMode="auto">
          <a:xfrm flipH="1">
            <a:off x="3563938" y="2924175"/>
            <a:ext cx="10795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6" name="Text Box 14"/>
          <p:cNvSpPr txBox="1">
            <a:spLocks noChangeArrowheads="1"/>
          </p:cNvSpPr>
          <p:nvPr/>
        </p:nvSpPr>
        <p:spPr bwMode="auto">
          <a:xfrm>
            <a:off x="2463800" y="30162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8047" name="Text Box 15"/>
          <p:cNvSpPr txBox="1">
            <a:spLocks noChangeArrowheads="1"/>
          </p:cNvSpPr>
          <p:nvPr/>
        </p:nvSpPr>
        <p:spPr bwMode="auto">
          <a:xfrm>
            <a:off x="3851275" y="40767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8048" name="Text Box 16"/>
          <p:cNvSpPr txBox="1">
            <a:spLocks noChangeArrowheads="1"/>
          </p:cNvSpPr>
          <p:nvPr/>
        </p:nvSpPr>
        <p:spPr bwMode="auto">
          <a:xfrm>
            <a:off x="5651500" y="4005263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28049" name="Text Box 17"/>
          <p:cNvSpPr txBox="1">
            <a:spLocks noChangeArrowheads="1"/>
          </p:cNvSpPr>
          <p:nvPr/>
        </p:nvSpPr>
        <p:spPr bwMode="auto">
          <a:xfrm>
            <a:off x="5651500" y="2852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428050" name="Text Box 18"/>
          <p:cNvSpPr txBox="1">
            <a:spLocks noChangeArrowheads="1"/>
          </p:cNvSpPr>
          <p:nvPr/>
        </p:nvSpPr>
        <p:spPr bwMode="auto">
          <a:xfrm>
            <a:off x="3851275" y="270827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428052" name="Text Box 20"/>
          <p:cNvSpPr txBox="1">
            <a:spLocks noChangeArrowheads="1"/>
          </p:cNvSpPr>
          <p:nvPr/>
        </p:nvSpPr>
        <p:spPr bwMode="auto">
          <a:xfrm>
            <a:off x="3203575" y="342232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28053" name="Text Box 21"/>
          <p:cNvSpPr txBox="1">
            <a:spLocks noChangeArrowheads="1"/>
          </p:cNvSpPr>
          <p:nvPr/>
        </p:nvSpPr>
        <p:spPr bwMode="auto">
          <a:xfrm>
            <a:off x="4716463" y="4221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428054" name="Text Box 22"/>
          <p:cNvSpPr txBox="1">
            <a:spLocks noChangeArrowheads="1"/>
          </p:cNvSpPr>
          <p:nvPr/>
        </p:nvSpPr>
        <p:spPr bwMode="auto">
          <a:xfrm>
            <a:off x="6156325" y="342232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28055" name="Text Box 23"/>
          <p:cNvSpPr txBox="1">
            <a:spLocks noChangeArrowheads="1"/>
          </p:cNvSpPr>
          <p:nvPr/>
        </p:nvSpPr>
        <p:spPr bwMode="auto">
          <a:xfrm>
            <a:off x="4716463" y="277425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28056" name="Text Box 24"/>
          <p:cNvSpPr txBox="1">
            <a:spLocks noChangeArrowheads="1"/>
          </p:cNvSpPr>
          <p:nvPr/>
        </p:nvSpPr>
        <p:spPr bwMode="auto">
          <a:xfrm>
            <a:off x="3203575" y="342900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-1</a:t>
            </a:r>
          </a:p>
        </p:txBody>
      </p:sp>
      <p:sp>
        <p:nvSpPr>
          <p:cNvPr id="428057" name="Text Box 25"/>
          <p:cNvSpPr txBox="1">
            <a:spLocks noChangeArrowheads="1"/>
          </p:cNvSpPr>
          <p:nvPr/>
        </p:nvSpPr>
        <p:spPr bwMode="auto">
          <a:xfrm>
            <a:off x="4716463" y="421441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428058" name="Text Box 26"/>
          <p:cNvSpPr txBox="1">
            <a:spLocks noChangeArrowheads="1"/>
          </p:cNvSpPr>
          <p:nvPr/>
        </p:nvSpPr>
        <p:spPr bwMode="auto">
          <a:xfrm>
            <a:off x="6156325" y="3422327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420024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28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2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2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428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2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28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2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28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2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28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2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428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2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52" grpId="0"/>
      <p:bldP spid="428052" grpId="1"/>
      <p:bldP spid="428053" grpId="0"/>
      <p:bldP spid="428053" grpId="1"/>
      <p:bldP spid="428054" grpId="0"/>
      <p:bldP spid="428054" grpId="1"/>
      <p:bldP spid="428055" grpId="0"/>
      <p:bldP spid="428056" grpId="0"/>
      <p:bldP spid="428057" grpId="0"/>
      <p:bldP spid="428058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09E0-CB57-2047-BD60-A47480297B41}" type="slidenum">
              <a:rPr lang="de-DE"/>
              <a:pPr/>
              <a:t>145</a:t>
            </a:fld>
            <a:endParaRPr lang="de-DE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Problem:</a:t>
            </a:r>
            <a:r>
              <a:rPr lang="de-DE" sz="2800"/>
              <a:t> Erkennung negativer Kreise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Zeitpunkt:</a:t>
            </a:r>
            <a:r>
              <a:rPr lang="de-DE" sz="2800"/>
              <a:t> </a:t>
            </a:r>
            <a:r>
              <a:rPr lang="de-DE" sz="2800">
                <a:solidFill>
                  <a:srgbClr val="FF0000"/>
                </a:solidFill>
              </a:rPr>
              <a:t>kontinuierliche Distanzerniedrigung </a:t>
            </a:r>
            <a:r>
              <a:rPr lang="de-DE" sz="2800"/>
              <a:t>startet spätestens in </a:t>
            </a:r>
            <a:r>
              <a:rPr lang="de-DE" sz="2800">
                <a:solidFill>
                  <a:schemeClr val="hlink"/>
                </a:solidFill>
              </a:rPr>
              <a:t>n</a:t>
            </a:r>
            <a:r>
              <a:rPr lang="de-DE" sz="2800"/>
              <a:t>-ter Runde (dann Kreis mindestens einmal durchlaufen)</a:t>
            </a:r>
          </a:p>
        </p:txBody>
      </p:sp>
      <p:sp>
        <p:nvSpPr>
          <p:cNvPr id="431108" name="Oval 4"/>
          <p:cNvSpPr>
            <a:spLocks noChangeArrowheads="1"/>
          </p:cNvSpPr>
          <p:nvPr/>
        </p:nvSpPr>
        <p:spPr bwMode="auto">
          <a:xfrm>
            <a:off x="1547813" y="32845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31109" name="Oval 5"/>
          <p:cNvSpPr>
            <a:spLocks noChangeArrowheads="1"/>
          </p:cNvSpPr>
          <p:nvPr/>
        </p:nvSpPr>
        <p:spPr bwMode="auto">
          <a:xfrm>
            <a:off x="3132138" y="33559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-1</a:t>
            </a:r>
          </a:p>
        </p:txBody>
      </p:sp>
      <p:sp>
        <p:nvSpPr>
          <p:cNvPr id="431110" name="Oval 6"/>
          <p:cNvSpPr>
            <a:spLocks noChangeArrowheads="1"/>
          </p:cNvSpPr>
          <p:nvPr/>
        </p:nvSpPr>
        <p:spPr bwMode="auto">
          <a:xfrm>
            <a:off x="4643438" y="27082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31111" name="Oval 7"/>
          <p:cNvSpPr>
            <a:spLocks noChangeArrowheads="1"/>
          </p:cNvSpPr>
          <p:nvPr/>
        </p:nvSpPr>
        <p:spPr bwMode="auto">
          <a:xfrm>
            <a:off x="4643438" y="41481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431112" name="Oval 8"/>
          <p:cNvSpPr>
            <a:spLocks noChangeArrowheads="1"/>
          </p:cNvSpPr>
          <p:nvPr/>
        </p:nvSpPr>
        <p:spPr bwMode="auto">
          <a:xfrm>
            <a:off x="6084888" y="33559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-1</a:t>
            </a:r>
          </a:p>
        </p:txBody>
      </p:sp>
      <p:sp>
        <p:nvSpPr>
          <p:cNvPr id="431113" name="Line 9"/>
          <p:cNvSpPr>
            <a:spLocks noChangeShapeType="1"/>
          </p:cNvSpPr>
          <p:nvPr/>
        </p:nvSpPr>
        <p:spPr bwMode="auto">
          <a:xfrm>
            <a:off x="2051050" y="3571875"/>
            <a:ext cx="1081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4" name="Line 10"/>
          <p:cNvSpPr>
            <a:spLocks noChangeShapeType="1"/>
          </p:cNvSpPr>
          <p:nvPr/>
        </p:nvSpPr>
        <p:spPr bwMode="auto">
          <a:xfrm>
            <a:off x="3563938" y="3789363"/>
            <a:ext cx="10795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5" name="Line 11"/>
          <p:cNvSpPr>
            <a:spLocks noChangeShapeType="1"/>
          </p:cNvSpPr>
          <p:nvPr/>
        </p:nvSpPr>
        <p:spPr bwMode="auto">
          <a:xfrm flipV="1">
            <a:off x="5076825" y="3716338"/>
            <a:ext cx="1008063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6" name="Line 12"/>
          <p:cNvSpPr>
            <a:spLocks noChangeShapeType="1"/>
          </p:cNvSpPr>
          <p:nvPr/>
        </p:nvSpPr>
        <p:spPr bwMode="auto">
          <a:xfrm flipH="1" flipV="1">
            <a:off x="5148263" y="2997200"/>
            <a:ext cx="10080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7" name="Line 13"/>
          <p:cNvSpPr>
            <a:spLocks noChangeShapeType="1"/>
          </p:cNvSpPr>
          <p:nvPr/>
        </p:nvSpPr>
        <p:spPr bwMode="auto">
          <a:xfrm flipH="1">
            <a:off x="3563938" y="2924175"/>
            <a:ext cx="10795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8" name="Text Box 14"/>
          <p:cNvSpPr txBox="1">
            <a:spLocks noChangeArrowheads="1"/>
          </p:cNvSpPr>
          <p:nvPr/>
        </p:nvSpPr>
        <p:spPr bwMode="auto">
          <a:xfrm>
            <a:off x="2463800" y="30162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31119" name="Text Box 15"/>
          <p:cNvSpPr txBox="1">
            <a:spLocks noChangeArrowheads="1"/>
          </p:cNvSpPr>
          <p:nvPr/>
        </p:nvSpPr>
        <p:spPr bwMode="auto">
          <a:xfrm>
            <a:off x="3851275" y="40767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31120" name="Text Box 16"/>
          <p:cNvSpPr txBox="1">
            <a:spLocks noChangeArrowheads="1"/>
          </p:cNvSpPr>
          <p:nvPr/>
        </p:nvSpPr>
        <p:spPr bwMode="auto">
          <a:xfrm>
            <a:off x="5651500" y="4005263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31121" name="Text Box 17"/>
          <p:cNvSpPr txBox="1">
            <a:spLocks noChangeArrowheads="1"/>
          </p:cNvSpPr>
          <p:nvPr/>
        </p:nvSpPr>
        <p:spPr bwMode="auto">
          <a:xfrm>
            <a:off x="5651500" y="2852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431122" name="Text Box 18"/>
          <p:cNvSpPr txBox="1">
            <a:spLocks noChangeArrowheads="1"/>
          </p:cNvSpPr>
          <p:nvPr/>
        </p:nvSpPr>
        <p:spPr bwMode="auto">
          <a:xfrm>
            <a:off x="3851275" y="270827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19139607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A641-C135-D04F-AE79-6BA1459CBBA9}" type="slidenum">
              <a:rPr lang="de-DE"/>
              <a:pPr/>
              <a:t>146</a:t>
            </a:fld>
            <a:endParaRPr lang="de-DE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Keine Distanzerniedrigung möglich:</a:t>
            </a:r>
          </a:p>
          <a:p>
            <a:pPr>
              <a:lnSpc>
                <a:spcPct val="90000"/>
              </a:lnSpc>
            </a:pPr>
            <a:r>
              <a:rPr lang="de-DE" dirty="0"/>
              <a:t>Angenommen, wir erreichen Zeitpunkt mit </a:t>
            </a:r>
            <a:br>
              <a:rPr lang="de-DE" dirty="0"/>
            </a:br>
            <a:r>
              <a:rPr lang="de-DE" dirty="0" err="1">
                <a:solidFill>
                  <a:srgbClr val="FF0000"/>
                </a:solidFill>
              </a:rPr>
              <a:t>v.d</a:t>
            </a:r>
            <a:r>
              <a:rPr lang="de-DE" dirty="0">
                <a:solidFill>
                  <a:srgbClr val="FF0000"/>
                </a:solidFill>
              </a:rPr>
              <a:t> + c(v, </a:t>
            </a:r>
            <a:r>
              <a:rPr lang="de-DE" dirty="0" err="1">
                <a:solidFill>
                  <a:srgbClr val="FF0000"/>
                </a:solidFill>
              </a:rPr>
              <a:t>w</a:t>
            </a:r>
            <a:r>
              <a:rPr lang="de-DE" dirty="0">
                <a:solidFill>
                  <a:srgbClr val="FF0000"/>
                </a:solidFill>
              </a:rPr>
              <a:t>) </a:t>
            </a:r>
            <a:r>
              <a:rPr lang="en-US" sz="2400" dirty="0">
                <a:solidFill>
                  <a:srgbClr val="FF0000"/>
                </a:solidFill>
                <a:latin typeface="msam6" charset="0"/>
              </a:rPr>
              <a:t>≥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w.d</a:t>
            </a:r>
            <a:r>
              <a:rPr lang="de-DE" dirty="0"/>
              <a:t> für alle Knoten </a:t>
            </a:r>
            <a:r>
              <a:rPr lang="de-DE" dirty="0">
                <a:solidFill>
                  <a:schemeClr val="hlink"/>
                </a:solidFill>
              </a:rPr>
              <a:t>w</a:t>
            </a:r>
            <a:r>
              <a:rPr lang="de-DE" dirty="0"/>
              <a:t>.</a:t>
            </a:r>
          </a:p>
          <a:p>
            <a:pPr>
              <a:lnSpc>
                <a:spcPct val="90000"/>
              </a:lnSpc>
            </a:pPr>
            <a:r>
              <a:rPr lang="de-DE" dirty="0"/>
              <a:t>Dann gilt (über Induktion) für jeden Weg </a:t>
            </a:r>
            <a:r>
              <a:rPr lang="de-DE" dirty="0">
                <a:solidFill>
                  <a:schemeClr val="hlink"/>
                </a:solidFill>
              </a:rPr>
              <a:t>p</a:t>
            </a:r>
            <a:r>
              <a:rPr lang="de-DE" dirty="0"/>
              <a:t>, dass </a:t>
            </a:r>
            <a:br>
              <a:rPr lang="de-DE" dirty="0"/>
            </a:br>
            <a:r>
              <a:rPr lang="de-DE" dirty="0" err="1">
                <a:solidFill>
                  <a:schemeClr val="hlink"/>
                </a:solidFill>
              </a:rPr>
              <a:t>s.d</a:t>
            </a:r>
            <a:r>
              <a:rPr lang="de-DE" dirty="0">
                <a:solidFill>
                  <a:schemeClr val="hlink"/>
                </a:solidFill>
              </a:rPr>
              <a:t> + c(p) </a:t>
            </a:r>
            <a:r>
              <a:rPr lang="en-US" sz="2400" dirty="0">
                <a:solidFill>
                  <a:schemeClr val="hlink"/>
                </a:solidFill>
                <a:latin typeface="msam6" charset="0"/>
              </a:rPr>
              <a:t>≥ </a:t>
            </a:r>
            <a:r>
              <a:rPr lang="de-DE" dirty="0" err="1">
                <a:solidFill>
                  <a:schemeClr val="hlink"/>
                </a:solidFill>
              </a:rPr>
              <a:t>w.d</a:t>
            </a:r>
            <a:r>
              <a:rPr lang="de-DE" dirty="0"/>
              <a:t> für alle Knoten </a:t>
            </a:r>
            <a:r>
              <a:rPr lang="de-DE" dirty="0">
                <a:solidFill>
                  <a:schemeClr val="hlink"/>
                </a:solidFill>
              </a:rPr>
              <a:t>w</a:t>
            </a:r>
            <a:r>
              <a:rPr lang="de-DE" dirty="0"/>
              <a:t>.</a:t>
            </a:r>
          </a:p>
          <a:p>
            <a:pPr>
              <a:lnSpc>
                <a:spcPct val="90000"/>
              </a:lnSpc>
            </a:pPr>
            <a:r>
              <a:rPr lang="de-DE" dirty="0"/>
              <a:t>Falls sichergestellt ist, dass für den kürzesten Weg </a:t>
            </a:r>
            <a:r>
              <a:rPr lang="de-DE" dirty="0">
                <a:solidFill>
                  <a:schemeClr val="hlink"/>
                </a:solidFill>
              </a:rPr>
              <a:t>p</a:t>
            </a:r>
            <a:r>
              <a:rPr lang="de-DE" dirty="0"/>
              <a:t> nach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, </a:t>
            </a:r>
            <a:r>
              <a:rPr lang="de-DE" dirty="0" err="1">
                <a:solidFill>
                  <a:srgbClr val="FF0000"/>
                </a:solidFill>
              </a:rPr>
              <a:t>w.d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msam6" charset="0"/>
              </a:rPr>
              <a:t>≥</a:t>
            </a:r>
            <a:r>
              <a:rPr lang="de-DE" dirty="0">
                <a:solidFill>
                  <a:srgbClr val="FF0000"/>
                </a:solidFill>
              </a:rPr>
              <a:t> c(p)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zu jedem Zeitpunkt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ist, dann gilt am Ende </a:t>
            </a:r>
            <a:r>
              <a:rPr lang="de-DE" dirty="0" err="1">
                <a:solidFill>
                  <a:schemeClr val="hlink"/>
                </a:solidFill>
              </a:rPr>
              <a:t>w.d</a:t>
            </a:r>
            <a:r>
              <a:rPr lang="de-DE" dirty="0">
                <a:solidFill>
                  <a:schemeClr val="hlink"/>
                </a:solidFill>
              </a:rPr>
              <a:t> =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s,w</a:t>
            </a:r>
            <a:r>
              <a:rPr lang="de-DE" dirty="0">
                <a:solidFill>
                  <a:schemeClr val="hlink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1949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3230-6FC7-1241-905E-6E9B864096ED}" type="slidenum">
              <a:rPr lang="de-DE"/>
              <a:pPr/>
              <a:t>147</a:t>
            </a:fld>
            <a:endParaRPr lang="de-DE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708525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Zusammenfassung:</a:t>
            </a:r>
          </a:p>
          <a:p>
            <a:r>
              <a:rPr lang="de-DE" sz="2800" dirty="0">
                <a:solidFill>
                  <a:srgbClr val="FF0000"/>
                </a:solidFill>
              </a:rPr>
              <a:t>Keine Distanzerniedrigung</a:t>
            </a:r>
            <a:r>
              <a:rPr lang="de-DE" sz="2800" dirty="0"/>
              <a:t> mehr möglich </a:t>
            </a:r>
            <a:br>
              <a:rPr lang="de-DE" sz="2800" dirty="0"/>
            </a:b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v.d</a:t>
            </a:r>
            <a:r>
              <a:rPr lang="de-DE" sz="2800" dirty="0">
                <a:solidFill>
                  <a:schemeClr val="hlink"/>
                </a:solidFill>
              </a:rPr>
              <a:t> + c(v,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000" dirty="0">
                <a:solidFill>
                  <a:schemeClr val="hlink"/>
                </a:solidFill>
                <a:latin typeface="msam6" charset="0"/>
              </a:rPr>
              <a:t>≥</a:t>
            </a:r>
            <a:r>
              <a:rPr lang="de-DE" sz="2800" dirty="0">
                <a:solidFill>
                  <a:schemeClr val="hlink"/>
                </a:solidFill>
              </a:rPr>
              <a:t> d[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  <a:r>
              <a:rPr lang="de-DE" sz="2800" dirty="0"/>
              <a:t> für alle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):</a:t>
            </a:r>
            <a:br>
              <a:rPr lang="de-DE" sz="2800" dirty="0"/>
            </a:br>
            <a:r>
              <a:rPr lang="de-DE" sz="2800" dirty="0"/>
              <a:t>Fertig, </a:t>
            </a:r>
            <a:r>
              <a:rPr lang="de-DE" sz="2800" dirty="0" err="1">
                <a:solidFill>
                  <a:schemeClr val="hlink"/>
                </a:solidFill>
              </a:rPr>
              <a:t>w.d</a:t>
            </a:r>
            <a:r>
              <a:rPr lang="de-DE" sz="2800" dirty="0">
                <a:solidFill>
                  <a:schemeClr val="hlink"/>
                </a:solidFill>
              </a:rPr>
              <a:t> 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endParaRPr lang="de-DE" sz="2800" dirty="0">
              <a:solidFill>
                <a:schemeClr val="hlink"/>
              </a:solidFill>
            </a:endParaRPr>
          </a:p>
          <a:p>
            <a:endParaRPr lang="de-DE" sz="1600" dirty="0"/>
          </a:p>
          <a:p>
            <a:r>
              <a:rPr lang="de-DE" sz="2800" dirty="0">
                <a:solidFill>
                  <a:srgbClr val="FF0000"/>
                </a:solidFill>
              </a:rPr>
              <a:t>Distanzerniedrigung möglich</a:t>
            </a:r>
            <a:r>
              <a:rPr lang="de-DE" sz="2800" dirty="0"/>
              <a:t> selbst noch in </a:t>
            </a:r>
            <a:r>
              <a:rPr lang="de-DE" sz="2800" dirty="0">
                <a:solidFill>
                  <a:schemeClr val="hlink"/>
                </a:solidFill>
              </a:rPr>
              <a:t>n</a:t>
            </a:r>
            <a:r>
              <a:rPr lang="de-DE" sz="2800" dirty="0"/>
              <a:t>-ter Runde (</a:t>
            </a:r>
            <a:r>
              <a:rPr lang="de-DE" sz="2800" dirty="0" err="1">
                <a:solidFill>
                  <a:schemeClr val="hlink"/>
                </a:solidFill>
              </a:rPr>
              <a:t>v.d</a:t>
            </a:r>
            <a:r>
              <a:rPr lang="de-DE" sz="2800" dirty="0">
                <a:solidFill>
                  <a:schemeClr val="hlink"/>
                </a:solidFill>
              </a:rPr>
              <a:t> + c(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 &lt; </a:t>
            </a:r>
            <a:r>
              <a:rPr lang="de-DE" sz="2800" dirty="0" err="1">
                <a:solidFill>
                  <a:schemeClr val="hlink"/>
                </a:solidFill>
              </a:rPr>
              <a:t>w.d</a:t>
            </a:r>
            <a:r>
              <a:rPr lang="de-DE" sz="2800" dirty="0"/>
              <a:t> für ein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):</a:t>
            </a:r>
            <a:br>
              <a:rPr lang="de-DE" sz="2800" dirty="0"/>
            </a:br>
            <a:r>
              <a:rPr lang="de-DE" sz="2800" dirty="0"/>
              <a:t>Dann gibt es negative Kreise, also Knoten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 mit Distanz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(s,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)=-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/>
              <a:t>. Ist das wahr für ein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, dann für alle von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 erreichbaren Knoten (Infektion). </a:t>
            </a:r>
          </a:p>
        </p:txBody>
      </p:sp>
    </p:spTree>
    <p:extLst>
      <p:ext uri="{BB962C8B-B14F-4D97-AF65-F5344CB8AC3E}">
        <p14:creationId xmlns:p14="http://schemas.microsoft.com/office/powerpoint/2010/main" val="273078298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A7FC-FADC-AF4B-91A0-D989EED7C447}" type="slidenum">
              <a:rPr lang="de-DE"/>
              <a:pPr/>
              <a:t>148</a:t>
            </a:fld>
            <a:endParaRPr lang="de-DE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7" y="1175556"/>
            <a:ext cx="9011345" cy="5256584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795E26"/>
                </a:solidFill>
                <a:latin typeface="Courier New" panose="02070309020205020404" pitchFamily="49" charset="0"/>
              </a:rPr>
              <a:t>bellman_ford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(s, g)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n = </a:t>
            </a:r>
            <a:r>
              <a:rPr lang="en-GB" sz="2000" dirty="0" err="1">
                <a:solidFill>
                  <a:srgbClr val="795E26"/>
                </a:solidFill>
                <a:latin typeface="Courier New" panose="02070309020205020404" pitchFamily="49" charset="0"/>
              </a:rPr>
              <a:t>num_nodes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(g)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s.d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s.parent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= s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:n-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	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aktualisiere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Kosten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fuer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n-1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Runden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  for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(v, w, cost) in </a:t>
            </a:r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edges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(g)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    if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w.d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&gt;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v.d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+ cost 	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bessere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Distanz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möglich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?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w.d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v.d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+ cost;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w.parent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= v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(v, w, cost) in </a:t>
            </a:r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edges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(g)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in n-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ter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Runde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noch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besser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?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w.d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&gt;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v.d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+ cost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      infect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(w, g) 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propagiere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-Inf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Kosten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von w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aus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1777357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A7FC-FADC-AF4B-91A0-D989EED7C447}" type="slidenum">
              <a:rPr lang="de-DE"/>
              <a:pPr/>
              <a:t>149</a:t>
            </a:fld>
            <a:endParaRPr lang="de-DE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Hilfsfunktion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7" y="1175556"/>
            <a:ext cx="9011345" cy="5256584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infect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(v, g)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propagiere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-Inf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Kosten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von v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aus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if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v.d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&gt; -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Inf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noch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nicht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markiert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?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v.d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= -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Inf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  for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(v, w) in </a:t>
            </a:r>
            <a:r>
              <a:rPr lang="en-GB" sz="2000" dirty="0" err="1">
                <a:solidFill>
                  <a:srgbClr val="795E26"/>
                </a:solidFill>
                <a:latin typeface="Courier New" panose="02070309020205020404" pitchFamily="49" charset="0"/>
              </a:rPr>
              <a:t>edges_out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(v, g)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      infect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(w, g)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04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D0F7-27C5-3D4B-8B75-164CB55E0930}" type="slidenum">
              <a:rPr lang="de-DE"/>
              <a:pPr/>
              <a:t>15</a:t>
            </a:fld>
            <a:endParaRPr lang="de-DE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Sequenz von Kanten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Zeitaufwand: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𝛩</a:t>
            </a:r>
            <a:r>
              <a:rPr lang="de-DE" dirty="0">
                <a:solidFill>
                  <a:schemeClr val="hlink"/>
                </a:solidFill>
              </a:rPr>
              <a:t>(m)</a:t>
            </a:r>
            <a:r>
              <a:rPr lang="de-DE" dirty="0"/>
              <a:t> im schlimmsten Fall</a:t>
            </a:r>
          </a:p>
          <a:p>
            <a:pPr>
              <a:lnSpc>
                <a:spcPct val="90000"/>
              </a:lnSpc>
            </a:pPr>
            <a:r>
              <a:rPr lang="de-DE" dirty="0" err="1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</a:t>
            </a:r>
            <a:r>
              <a:rPr lang="de-DE" dirty="0">
                <a:solidFill>
                  <a:schemeClr val="hlink"/>
                </a:solidFill>
              </a:rPr>
              <a:t>O(1)</a:t>
            </a:r>
            <a:r>
              <a:rPr lang="de-DE" dirty="0"/>
              <a:t> </a:t>
            </a:r>
          </a:p>
          <a:p>
            <a:pPr>
              <a:lnSpc>
                <a:spcPct val="90000"/>
              </a:lnSpc>
            </a:pPr>
            <a:r>
              <a:rPr lang="de-DE" dirty="0" err="1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𝛩</a:t>
            </a:r>
            <a:r>
              <a:rPr lang="de-DE" dirty="0">
                <a:solidFill>
                  <a:schemeClr val="hlink"/>
                </a:solidFill>
              </a:rPr>
              <a:t>(m)</a:t>
            </a:r>
            <a:r>
              <a:rPr lang="de-DE" dirty="0"/>
              <a:t> im schlimmsten Fall</a:t>
            </a:r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2701925" y="162726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61" name="Line 5"/>
          <p:cNvSpPr>
            <a:spLocks noChangeShapeType="1"/>
          </p:cNvSpPr>
          <p:nvPr/>
        </p:nvSpPr>
        <p:spPr bwMode="auto">
          <a:xfrm>
            <a:off x="2701925" y="191618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62" name="Line 6"/>
          <p:cNvSpPr>
            <a:spLocks noChangeShapeType="1"/>
          </p:cNvSpPr>
          <p:nvPr/>
        </p:nvSpPr>
        <p:spPr bwMode="auto">
          <a:xfrm>
            <a:off x="2701925" y="220352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63" name="Oval 7"/>
          <p:cNvSpPr>
            <a:spLocks noChangeArrowheads="1"/>
          </p:cNvSpPr>
          <p:nvPr/>
        </p:nvSpPr>
        <p:spPr bwMode="auto">
          <a:xfrm>
            <a:off x="3062288" y="1987624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64" name="Oval 8"/>
          <p:cNvSpPr>
            <a:spLocks noChangeArrowheads="1"/>
          </p:cNvSpPr>
          <p:nvPr/>
        </p:nvSpPr>
        <p:spPr bwMode="auto">
          <a:xfrm>
            <a:off x="3062288" y="227654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65" name="Line 9"/>
          <p:cNvSpPr>
            <a:spLocks noChangeShapeType="1"/>
          </p:cNvSpPr>
          <p:nvPr/>
        </p:nvSpPr>
        <p:spPr bwMode="auto">
          <a:xfrm>
            <a:off x="3133725" y="206064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66" name="Line 10"/>
          <p:cNvSpPr>
            <a:spLocks noChangeShapeType="1"/>
          </p:cNvSpPr>
          <p:nvPr/>
        </p:nvSpPr>
        <p:spPr bwMode="auto">
          <a:xfrm flipH="1">
            <a:off x="2197100" y="234798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67" name="Text Box 11"/>
          <p:cNvSpPr txBox="1">
            <a:spLocks noChangeArrowheads="1"/>
          </p:cNvSpPr>
          <p:nvPr/>
        </p:nvSpPr>
        <p:spPr bwMode="auto">
          <a:xfrm>
            <a:off x="2773363" y="1555824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(2,3)</a:t>
            </a:r>
          </a:p>
        </p:txBody>
      </p:sp>
      <p:sp>
        <p:nvSpPr>
          <p:cNvPr id="301068" name="Rectangle 12"/>
          <p:cNvSpPr>
            <a:spLocks noChangeArrowheads="1"/>
          </p:cNvSpPr>
          <p:nvPr/>
        </p:nvSpPr>
        <p:spPr bwMode="auto">
          <a:xfrm>
            <a:off x="1333500" y="162726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69" name="Line 13"/>
          <p:cNvSpPr>
            <a:spLocks noChangeShapeType="1"/>
          </p:cNvSpPr>
          <p:nvPr/>
        </p:nvSpPr>
        <p:spPr bwMode="auto">
          <a:xfrm>
            <a:off x="1333500" y="191618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0" name="Line 14"/>
          <p:cNvSpPr>
            <a:spLocks noChangeShapeType="1"/>
          </p:cNvSpPr>
          <p:nvPr/>
        </p:nvSpPr>
        <p:spPr bwMode="auto">
          <a:xfrm>
            <a:off x="1333500" y="220352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1" name="Oval 15"/>
          <p:cNvSpPr>
            <a:spLocks noChangeArrowheads="1"/>
          </p:cNvSpPr>
          <p:nvPr/>
        </p:nvSpPr>
        <p:spPr bwMode="auto">
          <a:xfrm>
            <a:off x="1693863" y="1987624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72" name="Oval 16"/>
          <p:cNvSpPr>
            <a:spLocks noChangeArrowheads="1"/>
          </p:cNvSpPr>
          <p:nvPr/>
        </p:nvSpPr>
        <p:spPr bwMode="auto">
          <a:xfrm>
            <a:off x="1693863" y="227654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73" name="Line 17"/>
          <p:cNvSpPr>
            <a:spLocks noChangeShapeType="1"/>
          </p:cNvSpPr>
          <p:nvPr/>
        </p:nvSpPr>
        <p:spPr bwMode="auto">
          <a:xfrm>
            <a:off x="1765300" y="206064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4" name="Line 18"/>
          <p:cNvSpPr>
            <a:spLocks noChangeShapeType="1"/>
          </p:cNvSpPr>
          <p:nvPr/>
        </p:nvSpPr>
        <p:spPr bwMode="auto">
          <a:xfrm flipH="1">
            <a:off x="1044575" y="2347987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5" name="Text Box 19"/>
          <p:cNvSpPr txBox="1">
            <a:spLocks noChangeArrowheads="1"/>
          </p:cNvSpPr>
          <p:nvPr/>
        </p:nvSpPr>
        <p:spPr bwMode="auto">
          <a:xfrm>
            <a:off x="1404938" y="1555824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Unicode MS" charset="0"/>
              </a:rPr>
              <a:t>(1,2)</a:t>
            </a:r>
          </a:p>
        </p:txBody>
      </p:sp>
      <p:sp>
        <p:nvSpPr>
          <p:cNvPr id="301076" name="Rectangle 20"/>
          <p:cNvSpPr>
            <a:spLocks noChangeArrowheads="1"/>
          </p:cNvSpPr>
          <p:nvPr/>
        </p:nvSpPr>
        <p:spPr bwMode="auto">
          <a:xfrm>
            <a:off x="6805613" y="160821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77" name="Line 21"/>
          <p:cNvSpPr>
            <a:spLocks noChangeShapeType="1"/>
          </p:cNvSpPr>
          <p:nvPr/>
        </p:nvSpPr>
        <p:spPr bwMode="auto">
          <a:xfrm>
            <a:off x="6805613" y="189713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8" name="Line 22"/>
          <p:cNvSpPr>
            <a:spLocks noChangeShapeType="1"/>
          </p:cNvSpPr>
          <p:nvPr/>
        </p:nvSpPr>
        <p:spPr bwMode="auto">
          <a:xfrm>
            <a:off x="6805613" y="218447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9" name="Oval 23"/>
          <p:cNvSpPr>
            <a:spLocks noChangeArrowheads="1"/>
          </p:cNvSpPr>
          <p:nvPr/>
        </p:nvSpPr>
        <p:spPr bwMode="auto">
          <a:xfrm>
            <a:off x="7165975" y="1968574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80" name="Oval 24"/>
          <p:cNvSpPr>
            <a:spLocks noChangeArrowheads="1"/>
          </p:cNvSpPr>
          <p:nvPr/>
        </p:nvSpPr>
        <p:spPr bwMode="auto">
          <a:xfrm>
            <a:off x="7165975" y="2257499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81" name="Line 25"/>
          <p:cNvSpPr>
            <a:spLocks noChangeShapeType="1"/>
          </p:cNvSpPr>
          <p:nvPr/>
        </p:nvSpPr>
        <p:spPr bwMode="auto">
          <a:xfrm flipH="1">
            <a:off x="6300788" y="232893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2" name="Text Box 26"/>
          <p:cNvSpPr txBox="1">
            <a:spLocks noChangeArrowheads="1"/>
          </p:cNvSpPr>
          <p:nvPr/>
        </p:nvSpPr>
        <p:spPr bwMode="auto">
          <a:xfrm>
            <a:off x="7092950" y="1555824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msy10" charset="0"/>
              </a:rPr>
              <a:t>⊥</a:t>
            </a:r>
          </a:p>
        </p:txBody>
      </p:sp>
      <p:sp>
        <p:nvSpPr>
          <p:cNvPr id="301083" name="Line 27"/>
          <p:cNvSpPr>
            <a:spLocks noChangeShapeType="1"/>
          </p:cNvSpPr>
          <p:nvPr/>
        </p:nvSpPr>
        <p:spPr bwMode="auto">
          <a:xfrm>
            <a:off x="1044575" y="2347987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4" name="Line 28"/>
          <p:cNvSpPr>
            <a:spLocks noChangeShapeType="1"/>
          </p:cNvSpPr>
          <p:nvPr/>
        </p:nvSpPr>
        <p:spPr bwMode="auto">
          <a:xfrm>
            <a:off x="1044575" y="2636912"/>
            <a:ext cx="6913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5" name="Line 29"/>
          <p:cNvSpPr>
            <a:spLocks noChangeShapeType="1"/>
          </p:cNvSpPr>
          <p:nvPr/>
        </p:nvSpPr>
        <p:spPr bwMode="auto">
          <a:xfrm flipH="1" flipV="1">
            <a:off x="7967663" y="2328937"/>
            <a:ext cx="9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6" name="Line 30"/>
          <p:cNvSpPr>
            <a:spLocks noChangeShapeType="1"/>
          </p:cNvSpPr>
          <p:nvPr/>
        </p:nvSpPr>
        <p:spPr bwMode="auto">
          <a:xfrm flipH="1">
            <a:off x="7670800" y="2328937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7" name="Line 31"/>
          <p:cNvSpPr>
            <a:spLocks noChangeShapeType="1"/>
          </p:cNvSpPr>
          <p:nvPr/>
        </p:nvSpPr>
        <p:spPr bwMode="auto">
          <a:xfrm>
            <a:off x="1044575" y="1484387"/>
            <a:ext cx="6913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8" name="Line 32"/>
          <p:cNvSpPr>
            <a:spLocks noChangeShapeType="1"/>
          </p:cNvSpPr>
          <p:nvPr/>
        </p:nvSpPr>
        <p:spPr bwMode="auto">
          <a:xfrm flipH="1" flipV="1">
            <a:off x="7967663" y="1465337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9" name="Line 33"/>
          <p:cNvSpPr>
            <a:spLocks noChangeShapeType="1"/>
          </p:cNvSpPr>
          <p:nvPr/>
        </p:nvSpPr>
        <p:spPr bwMode="auto">
          <a:xfrm flipH="1">
            <a:off x="7248525" y="2041599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0" name="Line 34"/>
          <p:cNvSpPr>
            <a:spLocks noChangeShapeType="1"/>
          </p:cNvSpPr>
          <p:nvPr/>
        </p:nvSpPr>
        <p:spPr bwMode="auto">
          <a:xfrm>
            <a:off x="1044575" y="1484387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1" name="Line 35"/>
          <p:cNvSpPr>
            <a:spLocks noChangeShapeType="1"/>
          </p:cNvSpPr>
          <p:nvPr/>
        </p:nvSpPr>
        <p:spPr bwMode="auto">
          <a:xfrm>
            <a:off x="1044575" y="2060649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2" name="Rectangle 36"/>
          <p:cNvSpPr>
            <a:spLocks noChangeArrowheads="1"/>
          </p:cNvSpPr>
          <p:nvPr/>
        </p:nvSpPr>
        <p:spPr bwMode="auto">
          <a:xfrm>
            <a:off x="5438775" y="160821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93" name="Line 37"/>
          <p:cNvSpPr>
            <a:spLocks noChangeShapeType="1"/>
          </p:cNvSpPr>
          <p:nvPr/>
        </p:nvSpPr>
        <p:spPr bwMode="auto">
          <a:xfrm>
            <a:off x="5438775" y="189713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4" name="Line 38"/>
          <p:cNvSpPr>
            <a:spLocks noChangeShapeType="1"/>
          </p:cNvSpPr>
          <p:nvPr/>
        </p:nvSpPr>
        <p:spPr bwMode="auto">
          <a:xfrm>
            <a:off x="5438775" y="218447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5" name="Oval 39"/>
          <p:cNvSpPr>
            <a:spLocks noChangeArrowheads="1"/>
          </p:cNvSpPr>
          <p:nvPr/>
        </p:nvSpPr>
        <p:spPr bwMode="auto">
          <a:xfrm>
            <a:off x="5799138" y="1968574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96" name="Oval 40"/>
          <p:cNvSpPr>
            <a:spLocks noChangeArrowheads="1"/>
          </p:cNvSpPr>
          <p:nvPr/>
        </p:nvSpPr>
        <p:spPr bwMode="auto">
          <a:xfrm>
            <a:off x="5799138" y="225749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97" name="Line 41"/>
          <p:cNvSpPr>
            <a:spLocks noChangeShapeType="1"/>
          </p:cNvSpPr>
          <p:nvPr/>
        </p:nvSpPr>
        <p:spPr bwMode="auto">
          <a:xfrm>
            <a:off x="5870575" y="204159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8" name="Line 42"/>
          <p:cNvSpPr>
            <a:spLocks noChangeShapeType="1"/>
          </p:cNvSpPr>
          <p:nvPr/>
        </p:nvSpPr>
        <p:spPr bwMode="auto">
          <a:xfrm flipH="1">
            <a:off x="4933950" y="232893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9" name="Text Box 43"/>
          <p:cNvSpPr txBox="1">
            <a:spLocks noChangeArrowheads="1"/>
          </p:cNvSpPr>
          <p:nvPr/>
        </p:nvSpPr>
        <p:spPr bwMode="auto">
          <a:xfrm>
            <a:off x="5508625" y="1555824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(4,1)</a:t>
            </a:r>
            <a:endParaRPr lang="de-DE" baseline="-25000"/>
          </a:p>
        </p:txBody>
      </p:sp>
      <p:sp>
        <p:nvSpPr>
          <p:cNvPr id="301100" name="Rectangle 44"/>
          <p:cNvSpPr>
            <a:spLocks noChangeArrowheads="1"/>
          </p:cNvSpPr>
          <p:nvPr/>
        </p:nvSpPr>
        <p:spPr bwMode="auto">
          <a:xfrm>
            <a:off x="4070350" y="162726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101" name="Line 45"/>
          <p:cNvSpPr>
            <a:spLocks noChangeShapeType="1"/>
          </p:cNvSpPr>
          <p:nvPr/>
        </p:nvSpPr>
        <p:spPr bwMode="auto">
          <a:xfrm>
            <a:off x="4070350" y="191618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102" name="Line 46"/>
          <p:cNvSpPr>
            <a:spLocks noChangeShapeType="1"/>
          </p:cNvSpPr>
          <p:nvPr/>
        </p:nvSpPr>
        <p:spPr bwMode="auto">
          <a:xfrm>
            <a:off x="4070350" y="220352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103" name="Oval 47"/>
          <p:cNvSpPr>
            <a:spLocks noChangeArrowheads="1"/>
          </p:cNvSpPr>
          <p:nvPr/>
        </p:nvSpPr>
        <p:spPr bwMode="auto">
          <a:xfrm>
            <a:off x="4430713" y="1987624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104" name="Oval 48"/>
          <p:cNvSpPr>
            <a:spLocks noChangeArrowheads="1"/>
          </p:cNvSpPr>
          <p:nvPr/>
        </p:nvSpPr>
        <p:spPr bwMode="auto">
          <a:xfrm>
            <a:off x="4430713" y="227654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105" name="Line 49"/>
          <p:cNvSpPr>
            <a:spLocks noChangeShapeType="1"/>
          </p:cNvSpPr>
          <p:nvPr/>
        </p:nvSpPr>
        <p:spPr bwMode="auto">
          <a:xfrm>
            <a:off x="4502150" y="206064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106" name="Line 50"/>
          <p:cNvSpPr>
            <a:spLocks noChangeShapeType="1"/>
          </p:cNvSpPr>
          <p:nvPr/>
        </p:nvSpPr>
        <p:spPr bwMode="auto">
          <a:xfrm flipH="1">
            <a:off x="3565525" y="234798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107" name="Text Box 51"/>
          <p:cNvSpPr txBox="1">
            <a:spLocks noChangeArrowheads="1"/>
          </p:cNvSpPr>
          <p:nvPr/>
        </p:nvSpPr>
        <p:spPr bwMode="auto">
          <a:xfrm>
            <a:off x="4141788" y="1555824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(3,4)</a:t>
            </a:r>
          </a:p>
        </p:txBody>
      </p:sp>
    </p:spTree>
    <p:extLst>
      <p:ext uri="{BB962C8B-B14F-4D97-AF65-F5344CB8AC3E}">
        <p14:creationId xmlns:p14="http://schemas.microsoft.com/office/powerpoint/2010/main" val="219100350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0EFD-643F-0543-B28B-034668E81581}" type="slidenum">
              <a:rPr lang="de-DE"/>
              <a:pPr/>
              <a:t>150</a:t>
            </a:fld>
            <a:endParaRPr lang="de-DE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/>
              <a:t>Laufzeit: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>
                <a:solidFill>
                  <a:schemeClr val="hlink"/>
                </a:solidFill>
              </a:rPr>
              <a:t>m)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Verbesserungsmöglichkeiten:</a:t>
            </a:r>
          </a:p>
          <a:p>
            <a:pPr>
              <a:lnSpc>
                <a:spcPct val="90000"/>
              </a:lnSpc>
            </a:pPr>
            <a:r>
              <a:rPr lang="de-DE" dirty="0"/>
              <a:t>Überprüfe in jeder Aktualisierungsrunde, ob noch irgendwo </a:t>
            </a:r>
            <a:r>
              <a:rPr lang="de-DE" dirty="0" err="1">
                <a:solidFill>
                  <a:schemeClr val="hlink"/>
                </a:solidFill>
              </a:rPr>
              <a:t>v.d</a:t>
            </a:r>
            <a:r>
              <a:rPr lang="de-DE" dirty="0">
                <a:solidFill>
                  <a:schemeClr val="hlink"/>
                </a:solidFill>
              </a:rPr>
              <a:t> + c(v,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) &lt; </a:t>
            </a:r>
            <a:r>
              <a:rPr lang="de-DE" dirty="0" err="1">
                <a:solidFill>
                  <a:schemeClr val="hlink"/>
                </a:solidFill>
              </a:rPr>
              <a:t>w.d</a:t>
            </a:r>
            <a:r>
              <a:rPr lang="de-DE" dirty="0"/>
              <a:t> ist.</a:t>
            </a:r>
            <a:br>
              <a:rPr lang="de-DE" dirty="0"/>
            </a:br>
            <a:r>
              <a:rPr lang="de-DE" dirty="0"/>
              <a:t>Nein: fertig! </a:t>
            </a:r>
            <a:br>
              <a:rPr lang="de-DE" dirty="0"/>
            </a:br>
            <a:r>
              <a:rPr lang="de-DE" dirty="0"/>
              <a:t>(Hauptschleife kann frühzeitig verlassen werden)</a:t>
            </a:r>
          </a:p>
          <a:p>
            <a:pPr>
              <a:lnSpc>
                <a:spcPct val="90000"/>
              </a:lnSpc>
            </a:pPr>
            <a:r>
              <a:rPr lang="de-DE" dirty="0"/>
              <a:t>Besuche in jeder Runde nur die Knoten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, für die Test </a:t>
            </a:r>
            <a:r>
              <a:rPr lang="de-DE" dirty="0" err="1">
                <a:solidFill>
                  <a:schemeClr val="hlink"/>
                </a:solidFill>
              </a:rPr>
              <a:t>v.d</a:t>
            </a:r>
            <a:r>
              <a:rPr lang="de-DE" dirty="0">
                <a:solidFill>
                  <a:schemeClr val="hlink"/>
                </a:solidFill>
              </a:rPr>
              <a:t> + c(v,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) &lt; </a:t>
            </a:r>
            <a:r>
              <a:rPr lang="de-DE" dirty="0" err="1">
                <a:solidFill>
                  <a:schemeClr val="hlink"/>
                </a:solidFill>
              </a:rPr>
              <a:t>w.d</a:t>
            </a:r>
            <a:r>
              <a:rPr lang="de-DE" dirty="0"/>
              <a:t> sinnvoll (d.h. </a:t>
            </a:r>
            <a:r>
              <a:rPr lang="de-DE" dirty="0" err="1">
                <a:solidFill>
                  <a:schemeClr val="hlink"/>
                </a:solidFill>
              </a:rPr>
              <a:t>v.d</a:t>
            </a:r>
            <a:r>
              <a:rPr lang="de-DE" dirty="0"/>
              <a:t> hat sich in letzter Runde geändert).</a:t>
            </a:r>
          </a:p>
        </p:txBody>
      </p:sp>
    </p:spTree>
    <p:extLst>
      <p:ext uri="{BB962C8B-B14F-4D97-AF65-F5344CB8AC3E}">
        <p14:creationId xmlns:p14="http://schemas.microsoft.com/office/powerpoint/2010/main" val="281641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9334-0FF1-6742-B7A0-ED3D81F13E07}" type="slidenum">
              <a:rPr lang="de-DE"/>
              <a:pPr/>
              <a:t>151</a:t>
            </a:fld>
            <a:endParaRPr lang="de-DE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Annahme:</a:t>
            </a:r>
            <a:r>
              <a:rPr lang="de-DE" dirty="0"/>
              <a:t> Graph mit beliebigen Kantenkosten, </a:t>
            </a:r>
            <a:br>
              <a:rPr lang="de-DE" dirty="0"/>
            </a:br>
            <a:r>
              <a:rPr lang="de-DE" dirty="0"/>
              <a:t>aber keine negativen Kreise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Naive Strategie</a:t>
            </a:r>
            <a:r>
              <a:rPr lang="de-DE" dirty="0"/>
              <a:t> für Graph mit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Knoten: lass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-mal </a:t>
            </a:r>
            <a:r>
              <a:rPr lang="de-DE" dirty="0" err="1"/>
              <a:t>Bellman</a:t>
            </a:r>
            <a:r>
              <a:rPr lang="de-DE" dirty="0"/>
              <a:t>-Ford Algorithmus (einmal für jeden Knoten) laufen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Laufzeit: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O(n</a:t>
            </a:r>
            <a:r>
              <a:rPr lang="de-DE" baseline="30000" dirty="0">
                <a:solidFill>
                  <a:schemeClr val="hlink"/>
                </a:solidFill>
              </a:rPr>
              <a:t>2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 </a:t>
            </a:r>
            <a:r>
              <a:rPr lang="de-DE" dirty="0">
                <a:solidFill>
                  <a:schemeClr val="hlink"/>
                </a:solidFill>
              </a:rPr>
              <a:t>m)</a:t>
            </a:r>
          </a:p>
        </p:txBody>
      </p:sp>
    </p:spTree>
    <p:extLst>
      <p:ext uri="{BB962C8B-B14F-4D97-AF65-F5344CB8AC3E}">
        <p14:creationId xmlns:p14="http://schemas.microsoft.com/office/powerpoint/2010/main" val="145508836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3B70-0D9C-AA48-B9C1-9DBCE26825C3}" type="slidenum">
              <a:rPr lang="de-DE"/>
              <a:pPr/>
              <a:t>152</a:t>
            </a:fld>
            <a:endParaRPr lang="de-DE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5656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Bessere Strategie:</a:t>
            </a:r>
            <a:r>
              <a:rPr lang="de-DE" dirty="0"/>
              <a:t> Reduziere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</a:t>
            </a:r>
            <a:r>
              <a:rPr lang="de-DE" dirty="0" err="1"/>
              <a:t>Bellman</a:t>
            </a:r>
            <a:r>
              <a:rPr lang="de-DE" dirty="0"/>
              <a:t>-Ford Anwendungen auf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Dijkstra Anwendungen</a:t>
            </a:r>
            <a:br>
              <a:rPr lang="de-DE" dirty="0"/>
            </a:br>
            <a:r>
              <a:rPr lang="de-DE" dirty="0"/>
              <a:t>(auch Johnson-Dijkstra-Algorithmus genannt)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Problem:</a:t>
            </a:r>
            <a:r>
              <a:rPr lang="de-DE" dirty="0"/>
              <a:t> wir brauchen dazu </a:t>
            </a:r>
            <a:r>
              <a:rPr lang="de-DE" dirty="0">
                <a:solidFill>
                  <a:srgbClr val="FF0000"/>
                </a:solidFill>
              </a:rPr>
              <a:t>nichtnegative</a:t>
            </a:r>
            <a:r>
              <a:rPr lang="de-DE" dirty="0"/>
              <a:t> Kantenkosten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Lösung:</a:t>
            </a:r>
            <a:r>
              <a:rPr lang="de-DE" dirty="0"/>
              <a:t> Umwandlungsstrategie in nichtnegative Kantenkosten, ohne kürzeste Wege zu verfälschen (nicht so einfach!)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/>
              <a:t>Dijkstra erfordert, dass jeder expandierte Knoten über kürzesten Weg erreicht</a:t>
            </a:r>
          </a:p>
        </p:txBody>
      </p:sp>
      <p:sp>
        <p:nvSpPr>
          <p:cNvPr id="2" name="Rechteck 1"/>
          <p:cNvSpPr/>
          <p:nvPr/>
        </p:nvSpPr>
        <p:spPr>
          <a:xfrm>
            <a:off x="2339752" y="6146140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Johnson, Donald B., </a:t>
            </a:r>
            <a:r>
              <a:rPr lang="de-DE" sz="1400" dirty="0" err="1">
                <a:solidFill>
                  <a:srgbClr val="0000FF"/>
                </a:solidFill>
              </a:rPr>
              <a:t>Efficient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algorithms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shortest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paths</a:t>
            </a:r>
            <a:r>
              <a:rPr lang="de-DE" sz="1400" dirty="0">
                <a:solidFill>
                  <a:srgbClr val="0000FF"/>
                </a:solidFill>
              </a:rPr>
              <a:t> in </a:t>
            </a:r>
            <a:r>
              <a:rPr lang="de-DE" sz="1400" dirty="0" err="1">
                <a:solidFill>
                  <a:srgbClr val="0000FF"/>
                </a:solidFill>
              </a:rPr>
              <a:t>sparse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networks</a:t>
            </a:r>
            <a:r>
              <a:rPr lang="de-DE" sz="1400" dirty="0">
                <a:solidFill>
                  <a:srgbClr val="0000FF"/>
                </a:solidFill>
              </a:rPr>
              <a:t>, Journal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24 (1): pp. 1–13, </a:t>
            </a:r>
            <a:r>
              <a:rPr lang="de-DE" sz="1400" b="1" dirty="0">
                <a:solidFill>
                  <a:srgbClr val="FF0000"/>
                </a:solidFill>
              </a:rPr>
              <a:t>1977</a:t>
            </a:r>
          </a:p>
        </p:txBody>
      </p:sp>
    </p:spTree>
    <p:extLst>
      <p:ext uri="{BB962C8B-B14F-4D97-AF65-F5344CB8AC3E}">
        <p14:creationId xmlns:p14="http://schemas.microsoft.com/office/powerpoint/2010/main" val="362806739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3BB8-8B1E-6842-B0C6-B7BD252FA421}" type="slidenum">
              <a:rPr lang="de-DE"/>
              <a:pPr/>
              <a:t>153</a:t>
            </a:fld>
            <a:endParaRPr lang="de-DE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Naive Erhöhung?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Naive Umwandlung negativer Kantenkosten durch Addition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c = - min ( { 0 } ∪ { c(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|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∈ E, c(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&lt; 0 } ) </a:t>
            </a:r>
            <a:r>
              <a:rPr lang="de-DE" dirty="0"/>
              <a:t>geht im Allgemeinen schief</a:t>
            </a:r>
          </a:p>
          <a:p>
            <a:r>
              <a:rPr lang="de-DE" dirty="0">
                <a:solidFill>
                  <a:schemeClr val="accent2"/>
                </a:solidFill>
              </a:rPr>
              <a:t>Gegenbeispiel</a:t>
            </a:r>
            <a:r>
              <a:rPr lang="de-DE" dirty="0"/>
              <a:t> zur Erhöhung um Wert </a:t>
            </a:r>
            <a:r>
              <a:rPr lang="de-DE" dirty="0">
                <a:solidFill>
                  <a:schemeClr val="hlink"/>
                </a:solidFill>
              </a:rPr>
              <a:t>c</a:t>
            </a:r>
            <a:r>
              <a:rPr lang="de-DE" dirty="0"/>
              <a:t>:</a:t>
            </a:r>
          </a:p>
        </p:txBody>
      </p:sp>
      <p:sp>
        <p:nvSpPr>
          <p:cNvPr id="438276" name="Text Box 4"/>
          <p:cNvSpPr txBox="1">
            <a:spLocks noChangeArrowheads="1"/>
          </p:cNvSpPr>
          <p:nvPr/>
        </p:nvSpPr>
        <p:spPr bwMode="auto">
          <a:xfrm>
            <a:off x="1908175" y="3142456"/>
            <a:ext cx="110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Vorher</a:t>
            </a:r>
          </a:p>
        </p:txBody>
      </p:sp>
      <p:sp>
        <p:nvSpPr>
          <p:cNvPr id="438277" name="Text Box 5"/>
          <p:cNvSpPr txBox="1">
            <a:spLocks noChangeArrowheads="1"/>
          </p:cNvSpPr>
          <p:nvPr/>
        </p:nvSpPr>
        <p:spPr bwMode="auto">
          <a:xfrm>
            <a:off x="5003800" y="3142456"/>
            <a:ext cx="2566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Kosten +1 überall</a:t>
            </a:r>
          </a:p>
        </p:txBody>
      </p:sp>
      <p:sp>
        <p:nvSpPr>
          <p:cNvPr id="438278" name="Oval 6"/>
          <p:cNvSpPr>
            <a:spLocks noChangeArrowheads="1"/>
          </p:cNvSpPr>
          <p:nvPr/>
        </p:nvSpPr>
        <p:spPr bwMode="auto">
          <a:xfrm>
            <a:off x="1187450" y="4510881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38279" name="Oval 7"/>
          <p:cNvSpPr>
            <a:spLocks noChangeArrowheads="1"/>
          </p:cNvSpPr>
          <p:nvPr/>
        </p:nvSpPr>
        <p:spPr bwMode="auto">
          <a:xfrm>
            <a:off x="2266950" y="386159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v</a:t>
            </a:r>
          </a:p>
        </p:txBody>
      </p:sp>
      <p:sp>
        <p:nvSpPr>
          <p:cNvPr id="438280" name="Oval 8"/>
          <p:cNvSpPr>
            <a:spLocks noChangeArrowheads="1"/>
          </p:cNvSpPr>
          <p:nvPr/>
        </p:nvSpPr>
        <p:spPr bwMode="auto">
          <a:xfrm>
            <a:off x="3275013" y="451088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8281" name="Oval 9"/>
          <p:cNvSpPr>
            <a:spLocks noChangeArrowheads="1"/>
          </p:cNvSpPr>
          <p:nvPr/>
        </p:nvSpPr>
        <p:spPr bwMode="auto">
          <a:xfrm>
            <a:off x="2195513" y="523001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8282" name="Line 10"/>
          <p:cNvSpPr>
            <a:spLocks noChangeShapeType="1"/>
          </p:cNvSpPr>
          <p:nvPr/>
        </p:nvSpPr>
        <p:spPr bwMode="auto">
          <a:xfrm flipV="1">
            <a:off x="1619250" y="4221956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3" name="Line 11"/>
          <p:cNvSpPr>
            <a:spLocks noChangeShapeType="1"/>
          </p:cNvSpPr>
          <p:nvPr/>
        </p:nvSpPr>
        <p:spPr bwMode="auto">
          <a:xfrm>
            <a:off x="1619250" y="4942681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4" name="Line 12"/>
          <p:cNvSpPr>
            <a:spLocks noChangeShapeType="1"/>
          </p:cNvSpPr>
          <p:nvPr/>
        </p:nvSpPr>
        <p:spPr bwMode="auto">
          <a:xfrm flipV="1">
            <a:off x="2700338" y="4942681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5" name="Line 13"/>
          <p:cNvSpPr>
            <a:spLocks noChangeShapeType="1"/>
          </p:cNvSpPr>
          <p:nvPr/>
        </p:nvSpPr>
        <p:spPr bwMode="auto">
          <a:xfrm flipH="1" flipV="1">
            <a:off x="2771775" y="4221956"/>
            <a:ext cx="5762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6" name="Text Box 14"/>
          <p:cNvSpPr txBox="1">
            <a:spLocks noChangeArrowheads="1"/>
          </p:cNvSpPr>
          <p:nvPr/>
        </p:nvSpPr>
        <p:spPr bwMode="auto">
          <a:xfrm>
            <a:off x="1527175" y="517763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38287" name="Text Box 15"/>
          <p:cNvSpPr txBox="1">
            <a:spLocks noChangeArrowheads="1"/>
          </p:cNvSpPr>
          <p:nvPr/>
        </p:nvSpPr>
        <p:spPr bwMode="auto">
          <a:xfrm>
            <a:off x="3059113" y="515858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38288" name="Text Box 16"/>
          <p:cNvSpPr txBox="1">
            <a:spLocks noChangeArrowheads="1"/>
          </p:cNvSpPr>
          <p:nvPr/>
        </p:nvSpPr>
        <p:spPr bwMode="auto">
          <a:xfrm>
            <a:off x="3059113" y="39346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38289" name="Text Box 17"/>
          <p:cNvSpPr txBox="1">
            <a:spLocks noChangeArrowheads="1"/>
          </p:cNvSpPr>
          <p:nvPr/>
        </p:nvSpPr>
        <p:spPr bwMode="auto">
          <a:xfrm>
            <a:off x="1763713" y="38615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38290" name="Oval 18"/>
          <p:cNvSpPr>
            <a:spLocks noChangeArrowheads="1"/>
          </p:cNvSpPr>
          <p:nvPr/>
        </p:nvSpPr>
        <p:spPr bwMode="auto">
          <a:xfrm>
            <a:off x="4932363" y="451088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38291" name="Oval 19"/>
          <p:cNvSpPr>
            <a:spLocks noChangeArrowheads="1"/>
          </p:cNvSpPr>
          <p:nvPr/>
        </p:nvSpPr>
        <p:spPr bwMode="auto">
          <a:xfrm>
            <a:off x="6011863" y="386159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v</a:t>
            </a:r>
          </a:p>
        </p:txBody>
      </p:sp>
      <p:sp>
        <p:nvSpPr>
          <p:cNvPr id="438292" name="Oval 20"/>
          <p:cNvSpPr>
            <a:spLocks noChangeArrowheads="1"/>
          </p:cNvSpPr>
          <p:nvPr/>
        </p:nvSpPr>
        <p:spPr bwMode="auto">
          <a:xfrm>
            <a:off x="7019925" y="4510881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8293" name="Oval 21"/>
          <p:cNvSpPr>
            <a:spLocks noChangeArrowheads="1"/>
          </p:cNvSpPr>
          <p:nvPr/>
        </p:nvSpPr>
        <p:spPr bwMode="auto">
          <a:xfrm>
            <a:off x="5940425" y="523001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8294" name="Line 22"/>
          <p:cNvSpPr>
            <a:spLocks noChangeShapeType="1"/>
          </p:cNvSpPr>
          <p:nvPr/>
        </p:nvSpPr>
        <p:spPr bwMode="auto">
          <a:xfrm flipV="1">
            <a:off x="5364163" y="4221956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5" name="Line 23"/>
          <p:cNvSpPr>
            <a:spLocks noChangeShapeType="1"/>
          </p:cNvSpPr>
          <p:nvPr/>
        </p:nvSpPr>
        <p:spPr bwMode="auto">
          <a:xfrm>
            <a:off x="5364163" y="4942681"/>
            <a:ext cx="5762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6" name="Line 24"/>
          <p:cNvSpPr>
            <a:spLocks noChangeShapeType="1"/>
          </p:cNvSpPr>
          <p:nvPr/>
        </p:nvSpPr>
        <p:spPr bwMode="auto">
          <a:xfrm flipV="1">
            <a:off x="6445250" y="4942681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7" name="Line 25"/>
          <p:cNvSpPr>
            <a:spLocks noChangeShapeType="1"/>
          </p:cNvSpPr>
          <p:nvPr/>
        </p:nvSpPr>
        <p:spPr bwMode="auto">
          <a:xfrm flipH="1" flipV="1">
            <a:off x="6516688" y="4221956"/>
            <a:ext cx="576262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8" name="Text Box 26"/>
          <p:cNvSpPr txBox="1">
            <a:spLocks noChangeArrowheads="1"/>
          </p:cNvSpPr>
          <p:nvPr/>
        </p:nvSpPr>
        <p:spPr bwMode="auto">
          <a:xfrm>
            <a:off x="5272088" y="517763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38299" name="Text Box 27"/>
          <p:cNvSpPr txBox="1">
            <a:spLocks noChangeArrowheads="1"/>
          </p:cNvSpPr>
          <p:nvPr/>
        </p:nvSpPr>
        <p:spPr bwMode="auto">
          <a:xfrm>
            <a:off x="6804025" y="515858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438300" name="Text Box 28"/>
          <p:cNvSpPr txBox="1">
            <a:spLocks noChangeArrowheads="1"/>
          </p:cNvSpPr>
          <p:nvPr/>
        </p:nvSpPr>
        <p:spPr bwMode="auto">
          <a:xfrm>
            <a:off x="6804025" y="39346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38301" name="Text Box 29"/>
          <p:cNvSpPr txBox="1">
            <a:spLocks noChangeArrowheads="1"/>
          </p:cNvSpPr>
          <p:nvPr/>
        </p:nvSpPr>
        <p:spPr bwMode="auto">
          <a:xfrm>
            <a:off x="5508625" y="38615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38302" name="Line 30"/>
          <p:cNvSpPr>
            <a:spLocks noChangeShapeType="1"/>
          </p:cNvSpPr>
          <p:nvPr/>
        </p:nvSpPr>
        <p:spPr bwMode="auto">
          <a:xfrm>
            <a:off x="2698750" y="6021388"/>
            <a:ext cx="7921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303" name="Text Box 31"/>
          <p:cNvSpPr txBox="1">
            <a:spLocks noChangeArrowheads="1"/>
          </p:cNvSpPr>
          <p:nvPr/>
        </p:nvSpPr>
        <p:spPr bwMode="auto">
          <a:xfrm>
            <a:off x="3563938" y="5805488"/>
            <a:ext cx="231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: kürzester Weg</a:t>
            </a:r>
          </a:p>
        </p:txBody>
      </p:sp>
    </p:spTree>
    <p:extLst>
      <p:ext uri="{BB962C8B-B14F-4D97-AF65-F5344CB8AC3E}">
        <p14:creationId xmlns:p14="http://schemas.microsoft.com/office/powerpoint/2010/main" val="62903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382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382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A9F0-9F33-F44C-A510-6FFB69DDE5D8}" type="slidenum">
              <a:rPr lang="de-DE"/>
              <a:pPr/>
              <a:t>154</a:t>
            </a:fld>
            <a:endParaRPr lang="de-DE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Neuer Ansatz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Sei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dirty="0">
                <a:solidFill>
                  <a:schemeClr val="hlink"/>
                </a:solidFill>
              </a:rPr>
              <a:t>:V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ℝ</a:t>
            </a:r>
            <a:r>
              <a:rPr lang="de-DE" dirty="0"/>
              <a:t> eine Funktion, die jedem Knoten ein </a:t>
            </a:r>
            <a:r>
              <a:rPr lang="de-DE" dirty="0">
                <a:solidFill>
                  <a:srgbClr val="FF0000"/>
                </a:solidFill>
              </a:rPr>
              <a:t>Potenzial</a:t>
            </a:r>
            <a:r>
              <a:rPr lang="de-DE" dirty="0"/>
              <a:t> zuweist</a:t>
            </a:r>
          </a:p>
          <a:p>
            <a:r>
              <a:rPr lang="de-DE" dirty="0"/>
              <a:t>Die </a:t>
            </a:r>
            <a:r>
              <a:rPr lang="de-DE" dirty="0">
                <a:solidFill>
                  <a:srgbClr val="FF0000"/>
                </a:solidFill>
              </a:rPr>
              <a:t>reduzierten Kosten</a:t>
            </a:r>
            <a:r>
              <a:rPr lang="de-DE" dirty="0"/>
              <a:t> von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=(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sind:</a:t>
            </a:r>
            <a:br>
              <a:rPr lang="de-DE" dirty="0"/>
            </a:br>
            <a:r>
              <a:rPr lang="de-DE" dirty="0"/>
              <a:t>          </a:t>
            </a:r>
            <a:r>
              <a:rPr lang="de-DE" dirty="0" err="1">
                <a:solidFill>
                  <a:schemeClr val="hlink"/>
                </a:solidFill>
              </a:rPr>
              <a:t>r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) :=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dirty="0">
                <a:solidFill>
                  <a:schemeClr val="hlink"/>
                </a:solidFill>
              </a:rPr>
              <a:t>(v) + c(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) -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</a:t>
            </a:r>
          </a:p>
          <a:p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𝜙 </a:t>
            </a:r>
            <a:r>
              <a:rPr lang="de-DE" dirty="0"/>
              <a:t>müssen wir noch sinnvoll bestimmen</a:t>
            </a:r>
          </a:p>
          <a:p>
            <a:r>
              <a:rPr lang="de-DE" dirty="0"/>
              <a:t>Kantenkosten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/>
              <a:t> und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/>
              <a:t> in offensichtlicher Weise </a:t>
            </a:r>
            <a:br>
              <a:rPr lang="de-DE" dirty="0"/>
            </a:br>
            <a:r>
              <a:rPr lang="de-DE" dirty="0"/>
              <a:t>auf Wegekosten erweiterbar</a:t>
            </a:r>
          </a:p>
          <a:p>
            <a:endParaRPr lang="de-DE" dirty="0"/>
          </a:p>
          <a:p>
            <a:pPr>
              <a:buNone/>
            </a:pPr>
            <a:r>
              <a:rPr lang="de-DE" sz="2800" dirty="0" err="1">
                <a:solidFill>
                  <a:schemeClr val="accent2"/>
                </a:solidFill>
              </a:rPr>
              <a:t>Beh</a:t>
            </a:r>
            <a:r>
              <a:rPr lang="de-DE" sz="2800" dirty="0">
                <a:solidFill>
                  <a:schemeClr val="accent2"/>
                </a:solidFill>
              </a:rPr>
              <a:t>:</a:t>
            </a:r>
            <a:r>
              <a:rPr lang="de-DE" sz="2800" dirty="0"/>
              <a:t> Seien </a:t>
            </a:r>
            <a:r>
              <a:rPr lang="de-DE" sz="2800" dirty="0">
                <a:solidFill>
                  <a:schemeClr val="hlink"/>
                </a:solidFill>
              </a:rPr>
              <a:t>p</a:t>
            </a:r>
            <a:r>
              <a:rPr lang="de-DE" sz="2800" dirty="0"/>
              <a:t> und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Wege in </a:t>
            </a:r>
            <a:r>
              <a:rPr lang="de-DE" sz="2800" dirty="0">
                <a:solidFill>
                  <a:schemeClr val="hlink"/>
                </a:solidFill>
              </a:rPr>
              <a:t>G </a:t>
            </a:r>
            <a:r>
              <a:rPr lang="de-DE" sz="2800" dirty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/>
              <a:t> bis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800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800" dirty="0"/>
              <a:t>. Dann gilt für jedes Potenzial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 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(p)&lt;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genau dann wenn </a:t>
            </a:r>
            <a:r>
              <a:rPr lang="de-DE" sz="2800" dirty="0">
                <a:solidFill>
                  <a:schemeClr val="hlink"/>
                </a:solidFill>
              </a:rPr>
              <a:t>c(p)&lt;c(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846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2743-F440-7849-9726-36491F720FDC}" type="slidenum">
              <a:rPr lang="de-DE"/>
              <a:pPr/>
              <a:t>155</a:t>
            </a:fld>
            <a:endParaRPr lang="de-DE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 err="1">
                <a:solidFill>
                  <a:schemeClr val="accent2"/>
                </a:solidFill>
              </a:rPr>
              <a:t>Beh</a:t>
            </a:r>
            <a:r>
              <a:rPr lang="de-DE" sz="2800" dirty="0">
                <a:solidFill>
                  <a:schemeClr val="accent2"/>
                </a:solidFill>
              </a:rPr>
              <a:t> :</a:t>
            </a:r>
            <a:r>
              <a:rPr lang="de-DE" sz="2800" dirty="0"/>
              <a:t> Seien </a:t>
            </a:r>
            <a:r>
              <a:rPr lang="de-DE" sz="2800" dirty="0">
                <a:solidFill>
                  <a:schemeClr val="hlink"/>
                </a:solidFill>
              </a:rPr>
              <a:t>p</a:t>
            </a:r>
            <a:r>
              <a:rPr lang="de-DE" sz="2800" dirty="0"/>
              <a:t> und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Wege in </a:t>
            </a:r>
            <a:r>
              <a:rPr lang="de-DE" sz="2800" dirty="0">
                <a:solidFill>
                  <a:schemeClr val="hlink"/>
                </a:solidFill>
              </a:rPr>
              <a:t>G </a:t>
            </a:r>
            <a:r>
              <a:rPr lang="de-DE" sz="2800" dirty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/>
              <a:t> bis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800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800" dirty="0"/>
              <a:t>. Dann gilt für jedes Potenzial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 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(p)&lt;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genau dann, wenn </a:t>
            </a:r>
            <a:r>
              <a:rPr lang="de-DE" sz="2800" dirty="0">
                <a:solidFill>
                  <a:schemeClr val="hlink"/>
                </a:solidFill>
              </a:rPr>
              <a:t>c(p)&lt;c(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).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Beweis:</a:t>
            </a:r>
            <a:r>
              <a:rPr lang="de-DE" sz="2800" dirty="0"/>
              <a:t> Sei </a:t>
            </a:r>
            <a:r>
              <a:rPr lang="de-DE" sz="2800" dirty="0">
                <a:solidFill>
                  <a:schemeClr val="hlink"/>
                </a:solidFill>
              </a:rPr>
              <a:t>p=(v</a:t>
            </a:r>
            <a:r>
              <a:rPr lang="de-DE" sz="2800" baseline="-25000" dirty="0">
                <a:solidFill>
                  <a:schemeClr val="hlink"/>
                </a:solidFill>
              </a:rPr>
              <a:t>1</a:t>
            </a:r>
            <a:r>
              <a:rPr lang="de-DE" sz="2800" dirty="0">
                <a:solidFill>
                  <a:schemeClr val="hlink"/>
                </a:solidFill>
              </a:rPr>
              <a:t>,…,</a:t>
            </a:r>
            <a:r>
              <a:rPr lang="de-DE" sz="2800" dirty="0" err="1">
                <a:solidFill>
                  <a:schemeClr val="hlink"/>
                </a:solidFill>
              </a:rPr>
              <a:t>v</a:t>
            </a:r>
            <a:r>
              <a:rPr lang="de-DE" sz="2800" baseline="-250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ein beliebiger Weg und </a:t>
            </a:r>
            <a:r>
              <a:rPr lang="de-DE" sz="2800" dirty="0">
                <a:solidFill>
                  <a:schemeClr val="hlink"/>
                </a:solidFill>
              </a:rPr>
              <a:t>e</a:t>
            </a:r>
            <a:r>
              <a:rPr lang="de-DE" sz="2800" baseline="-25000" dirty="0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=(v</a:t>
            </a:r>
            <a:r>
              <a:rPr lang="de-DE" sz="2800" baseline="-25000" dirty="0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,v</a:t>
            </a:r>
            <a:r>
              <a:rPr lang="de-DE" sz="2800" baseline="-25000" dirty="0">
                <a:solidFill>
                  <a:schemeClr val="hlink"/>
                </a:solidFill>
              </a:rPr>
              <a:t>i+1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 </a:t>
            </a:r>
            <a:r>
              <a:rPr lang="de-DE" sz="2800" dirty="0">
                <a:solidFill>
                  <a:schemeClr val="hlink"/>
                </a:solidFill>
              </a:rPr>
              <a:t>i. </a:t>
            </a:r>
            <a:r>
              <a:rPr lang="de-DE" sz="2800" dirty="0"/>
              <a:t>Es gilt: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(p) 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sz="2800" baseline="-25000" dirty="0">
                <a:solidFill>
                  <a:schemeClr val="hlink"/>
                </a:solidFill>
                <a:sym typeface="Symbol" charset="0"/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(e</a:t>
            </a:r>
            <a:r>
              <a:rPr lang="de-DE" sz="2800" baseline="-25000" dirty="0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         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sz="2800" baseline="-25000" dirty="0">
                <a:solidFill>
                  <a:schemeClr val="hlink"/>
                </a:solidFill>
                <a:sym typeface="Symbol" charset="0"/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 (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(v</a:t>
            </a:r>
            <a:r>
              <a:rPr lang="de-DE" sz="2800" baseline="-25000" dirty="0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) + c(e</a:t>
            </a:r>
            <a:r>
              <a:rPr lang="de-DE" sz="2800" baseline="-25000" dirty="0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) -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(v</a:t>
            </a:r>
            <a:r>
              <a:rPr lang="de-DE" sz="2800" baseline="-25000" dirty="0">
                <a:solidFill>
                  <a:schemeClr val="hlink"/>
                </a:solidFill>
              </a:rPr>
              <a:t>i+1</a:t>
            </a:r>
            <a:r>
              <a:rPr lang="de-DE" sz="2800" dirty="0">
                <a:solidFill>
                  <a:schemeClr val="hlink"/>
                </a:solidFill>
              </a:rPr>
              <a:t>))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         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(v</a:t>
            </a:r>
            <a:r>
              <a:rPr lang="de-DE" sz="2800" baseline="-25000" dirty="0">
                <a:solidFill>
                  <a:schemeClr val="hlink"/>
                </a:solidFill>
              </a:rPr>
              <a:t>1</a:t>
            </a:r>
            <a:r>
              <a:rPr lang="de-DE" sz="2800" dirty="0">
                <a:solidFill>
                  <a:schemeClr val="hlink"/>
                </a:solidFill>
              </a:rPr>
              <a:t>) + c(p) -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</a:t>
            </a:r>
            <a:r>
              <a:rPr lang="de-DE" sz="2800" baseline="-250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0988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5E4E-5055-CD4A-B2A9-CD3284B6C7F9}" type="slidenum">
              <a:rPr lang="de-DE"/>
              <a:pPr/>
              <a:t>156</a:t>
            </a:fld>
            <a:endParaRPr lang="de-DE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de-DE" sz="2800" dirty="0" err="1">
                <a:solidFill>
                  <a:schemeClr val="accent2"/>
                </a:solidFill>
              </a:rPr>
              <a:t>Beh</a:t>
            </a:r>
            <a:r>
              <a:rPr lang="de-DE" sz="2800" dirty="0">
                <a:solidFill>
                  <a:schemeClr val="accent2"/>
                </a:solidFill>
              </a:rPr>
              <a:t>:</a:t>
            </a:r>
            <a:r>
              <a:rPr lang="de-DE" sz="2800" dirty="0"/>
              <a:t> Angenommen, </a:t>
            </a:r>
            <a:r>
              <a:rPr lang="de-DE" sz="2800" dirty="0">
                <a:solidFill>
                  <a:schemeClr val="hlink"/>
                </a:solidFill>
              </a:rPr>
              <a:t>G</a:t>
            </a:r>
            <a:r>
              <a:rPr lang="de-DE" sz="2800" dirty="0"/>
              <a:t> habe keine negativen Kreise und alle Knoten können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erreicht werden. Sei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(v)=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</a:t>
            </a:r>
            <a:r>
              <a:rPr lang="de-DE" sz="2800" dirty="0">
                <a:solidFill>
                  <a:schemeClr val="hlink"/>
                </a:solidFill>
              </a:rPr>
              <a:t> v</a:t>
            </a:r>
            <a:r>
              <a:rPr lang="de-DE" sz="2800" dirty="0"/>
              <a:t>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>
                <a:solidFill>
                  <a:schemeClr val="hlink"/>
                </a:solidFill>
              </a:rPr>
              <a:t> V</a:t>
            </a:r>
            <a:r>
              <a:rPr lang="de-DE" sz="2800" dirty="0"/>
              <a:t>. </a:t>
            </a:r>
            <a:br>
              <a:rPr lang="de-DE" sz="2800" dirty="0"/>
            </a:br>
            <a:r>
              <a:rPr lang="de-DE" sz="2800" dirty="0"/>
              <a:t>Mit diesem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/>
              <a:t> ist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(v) + 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-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</a:t>
            </a:r>
            <a:r>
              <a:rPr lang="en-US" sz="2000" dirty="0">
                <a:solidFill>
                  <a:schemeClr val="hlink"/>
                </a:solidFill>
                <a:latin typeface="msam6" charset="0"/>
              </a:rPr>
              <a:t>≥ </a:t>
            </a:r>
            <a:r>
              <a:rPr lang="de-DE" sz="2800" dirty="0">
                <a:solidFill>
                  <a:schemeClr val="hlink"/>
                </a:solidFill>
              </a:rPr>
              <a:t>0</a:t>
            </a:r>
            <a:r>
              <a:rPr lang="de-DE" sz="2800" dirty="0"/>
              <a:t> </a:t>
            </a:r>
            <a:br>
              <a:rPr lang="de-DE" sz="2800" dirty="0"/>
            </a:br>
            <a:r>
              <a:rPr lang="de-DE" sz="2800" dirty="0"/>
              <a:t>für alle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 = (v,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 ∈</a:t>
            </a:r>
            <a:r>
              <a:rPr lang="de-DE" sz="2800" dirty="0">
                <a:solidFill>
                  <a:schemeClr val="hlink"/>
                </a:solidFill>
              </a:rPr>
              <a:t> E</a:t>
            </a:r>
            <a:r>
              <a:rPr lang="de-DE" sz="2800" dirty="0"/>
              <a:t>.</a:t>
            </a:r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Beweis:</a:t>
            </a:r>
          </a:p>
          <a:p>
            <a:r>
              <a:rPr lang="de-DE" sz="2800" dirty="0"/>
              <a:t>Nach Annahme ist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ℝ</a:t>
            </a:r>
            <a:r>
              <a:rPr lang="de-DE" sz="2800" dirty="0"/>
              <a:t> für alle</a:t>
            </a:r>
            <a:r>
              <a:rPr lang="de-DE" sz="2800" dirty="0">
                <a:solidFill>
                  <a:schemeClr val="hlink"/>
                </a:solidFill>
              </a:rPr>
              <a:t> v</a:t>
            </a:r>
          </a:p>
          <a:p>
            <a:r>
              <a:rPr lang="de-DE" sz="2800" dirty="0"/>
              <a:t>Wir wissen: Für jede Kante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ist 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)+c(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en-US" sz="2400" dirty="0">
                <a:solidFill>
                  <a:schemeClr val="hlink"/>
                </a:solidFill>
                <a:latin typeface="msam6" charset="0"/>
              </a:rPr>
              <a:t>≥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s,w</a:t>
            </a:r>
            <a:r>
              <a:rPr lang="de-DE" sz="2800" dirty="0">
                <a:solidFill>
                  <a:schemeClr val="hlink"/>
                </a:solidFill>
              </a:rPr>
              <a:t>)         </a:t>
            </a:r>
            <a:r>
              <a:rPr lang="de-DE" sz="2800" dirty="0"/>
              <a:t>(wg. </a:t>
            </a:r>
            <a:r>
              <a:rPr lang="de-DE" sz="2800" dirty="0" err="1"/>
              <a:t>Minimalität</a:t>
            </a:r>
            <a:r>
              <a:rPr lang="de-DE" sz="2800" dirty="0"/>
              <a:t> von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/>
              <a:t>)</a:t>
            </a:r>
            <a:endParaRPr lang="de-DE" sz="2800" dirty="0">
              <a:solidFill>
                <a:schemeClr val="hlink"/>
              </a:solidFill>
            </a:endParaRPr>
          </a:p>
          <a:p>
            <a:r>
              <a:rPr lang="de-DE" sz="2800" dirty="0"/>
              <a:t>Also ist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 + 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-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s,w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400" dirty="0">
                <a:solidFill>
                  <a:schemeClr val="hlink"/>
                </a:solidFill>
                <a:latin typeface="msam6" charset="0"/>
              </a:rPr>
              <a:t>≥ </a:t>
            </a:r>
            <a:r>
              <a:rPr lang="de-DE" sz="2800" dirty="0">
                <a:solidFill>
                  <a:schemeClr val="hlink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407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9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8E26-3034-D64A-8AB6-041C3F0C14F1}" type="slidenum">
              <a:rPr lang="de-DE"/>
              <a:pPr/>
              <a:t>157</a:t>
            </a:fld>
            <a:endParaRPr lang="de-DE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Füge </a:t>
            </a:r>
            <a:r>
              <a:rPr lang="de-DE" sz="2800" dirty="0">
                <a:solidFill>
                  <a:srgbClr val="FF0000"/>
                </a:solidFill>
              </a:rPr>
              <a:t>neuen</a:t>
            </a:r>
            <a:r>
              <a:rPr lang="de-DE" sz="2800" dirty="0"/>
              <a:t> Knoten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und Kanten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hinzu mit </a:t>
            </a:r>
            <a:r>
              <a:rPr lang="de-DE" sz="2800" dirty="0">
                <a:solidFill>
                  <a:schemeClr val="hlink"/>
                </a:solidFill>
              </a:rPr>
              <a:t>c(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)=0 </a:t>
            </a:r>
            <a:r>
              <a:rPr lang="de-DE" sz="2800" dirty="0">
                <a:solidFill>
                  <a:srgbClr val="FF0000"/>
                </a:solidFill>
              </a:rPr>
              <a:t>(alle erreichbar!)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Berechne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nach </a:t>
            </a:r>
            <a:r>
              <a:rPr lang="de-DE" sz="2800" dirty="0" err="1">
                <a:solidFill>
                  <a:schemeClr val="accent2"/>
                </a:solidFill>
              </a:rPr>
              <a:t>Bellman</a:t>
            </a:r>
            <a:r>
              <a:rPr lang="de-DE" sz="2800" dirty="0">
                <a:solidFill>
                  <a:schemeClr val="accent2"/>
                </a:solidFill>
              </a:rPr>
              <a:t>-Ford </a:t>
            </a:r>
            <a:r>
              <a:rPr lang="de-DE" sz="2800" dirty="0"/>
              <a:t>und setze 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(v):=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Berechne die reduzierten Kosten für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 = (v,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</a:t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:=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(v) + 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-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Berechne für alle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die Distanzen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mittels </a:t>
            </a:r>
            <a:r>
              <a:rPr lang="de-DE" sz="2800" dirty="0">
                <a:solidFill>
                  <a:schemeClr val="accent2"/>
                </a:solidFill>
              </a:rPr>
              <a:t>Dijkstra Algorithmus</a:t>
            </a:r>
            <a:r>
              <a:rPr lang="de-DE" sz="2800" dirty="0"/>
              <a:t> mit reduzierten Kosten auf Graph </a:t>
            </a:r>
            <a:r>
              <a:rPr lang="de-DE" sz="2800" dirty="0">
                <a:solidFill>
                  <a:srgbClr val="FF0000"/>
                </a:solidFill>
              </a:rPr>
              <a:t>ohne Knoten 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Berechne korrekte Distanzen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durch </a:t>
            </a:r>
            <a:b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</a:b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)+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 𝜙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)-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 𝜙</a:t>
            </a:r>
            <a:r>
              <a:rPr lang="de-DE" sz="2800" dirty="0">
                <a:solidFill>
                  <a:schemeClr val="hlink"/>
                </a:solidFill>
              </a:rPr>
              <a:t>(v)</a:t>
            </a:r>
          </a:p>
        </p:txBody>
      </p:sp>
      <p:sp>
        <p:nvSpPr>
          <p:cNvPr id="440324" name="Line 4"/>
          <p:cNvSpPr>
            <a:spLocks noChangeShapeType="1"/>
          </p:cNvSpPr>
          <p:nvPr/>
        </p:nvSpPr>
        <p:spPr bwMode="auto">
          <a:xfrm>
            <a:off x="7236296" y="3861048"/>
            <a:ext cx="144463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321212" y="5476754"/>
            <a:ext cx="144463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2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4" grpId="0" animBg="1"/>
      <p:bldP spid="7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41F1-E5B0-CD44-B264-FAB3AB2F3D19}" type="slidenum">
              <a:rPr lang="de-DE"/>
              <a:pPr/>
              <a:t>158</a:t>
            </a:fld>
            <a:endParaRPr lang="de-DE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55685" name="Oval 5"/>
          <p:cNvSpPr>
            <a:spLocks noChangeArrowheads="1"/>
          </p:cNvSpPr>
          <p:nvPr/>
        </p:nvSpPr>
        <p:spPr bwMode="auto">
          <a:xfrm>
            <a:off x="1692275" y="37179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5686" name="Oval 6"/>
          <p:cNvSpPr>
            <a:spLocks noChangeArrowheads="1"/>
          </p:cNvSpPr>
          <p:nvPr/>
        </p:nvSpPr>
        <p:spPr bwMode="auto">
          <a:xfrm>
            <a:off x="2771775" y="306863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5687" name="Oval 7"/>
          <p:cNvSpPr>
            <a:spLocks noChangeArrowheads="1"/>
          </p:cNvSpPr>
          <p:nvPr/>
        </p:nvSpPr>
        <p:spPr bwMode="auto">
          <a:xfrm>
            <a:off x="3779838" y="37179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5688" name="Oval 8"/>
          <p:cNvSpPr>
            <a:spLocks noChangeArrowheads="1"/>
          </p:cNvSpPr>
          <p:nvPr/>
        </p:nvSpPr>
        <p:spPr bwMode="auto">
          <a:xfrm>
            <a:off x="2700338" y="44370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5689" name="Line 9"/>
          <p:cNvSpPr>
            <a:spLocks noChangeShapeType="1"/>
          </p:cNvSpPr>
          <p:nvPr/>
        </p:nvSpPr>
        <p:spPr bwMode="auto">
          <a:xfrm flipV="1">
            <a:off x="2124075" y="3429000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0" name="Line 10"/>
          <p:cNvSpPr>
            <a:spLocks noChangeShapeType="1"/>
          </p:cNvSpPr>
          <p:nvPr/>
        </p:nvSpPr>
        <p:spPr bwMode="auto">
          <a:xfrm>
            <a:off x="2124075" y="4149725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1" name="Line 11"/>
          <p:cNvSpPr>
            <a:spLocks noChangeShapeType="1"/>
          </p:cNvSpPr>
          <p:nvPr/>
        </p:nvSpPr>
        <p:spPr bwMode="auto">
          <a:xfrm flipV="1">
            <a:off x="3205163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2" name="Line 12"/>
          <p:cNvSpPr>
            <a:spLocks noChangeShapeType="1"/>
          </p:cNvSpPr>
          <p:nvPr/>
        </p:nvSpPr>
        <p:spPr bwMode="auto">
          <a:xfrm flipH="1" flipV="1">
            <a:off x="3276600" y="3429000"/>
            <a:ext cx="5762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3" name="Text Box 13"/>
          <p:cNvSpPr txBox="1">
            <a:spLocks noChangeArrowheads="1"/>
          </p:cNvSpPr>
          <p:nvPr/>
        </p:nvSpPr>
        <p:spPr bwMode="auto">
          <a:xfrm>
            <a:off x="2032000" y="43846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694" name="Text Box 14"/>
          <p:cNvSpPr txBox="1">
            <a:spLocks noChangeArrowheads="1"/>
          </p:cNvSpPr>
          <p:nvPr/>
        </p:nvSpPr>
        <p:spPr bwMode="auto">
          <a:xfrm>
            <a:off x="3563938" y="43656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55695" name="Text Box 15"/>
          <p:cNvSpPr txBox="1">
            <a:spLocks noChangeArrowheads="1"/>
          </p:cNvSpPr>
          <p:nvPr/>
        </p:nvSpPr>
        <p:spPr bwMode="auto">
          <a:xfrm>
            <a:off x="3563938" y="31416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696" name="Text Box 16"/>
          <p:cNvSpPr txBox="1">
            <a:spLocks noChangeArrowheads="1"/>
          </p:cNvSpPr>
          <p:nvPr/>
        </p:nvSpPr>
        <p:spPr bwMode="auto">
          <a:xfrm>
            <a:off x="2268538" y="30686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5697" name="Oval 17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5698" name="Oval 18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5699" name="Oval 19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5700" name="Oval 20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5707" name="Freeform 27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08" name="Freeform 28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09" name="Freeform 29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10" name="Freeform 30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11" name="Text Box 31"/>
          <p:cNvSpPr txBox="1">
            <a:spLocks noChangeArrowheads="1"/>
          </p:cNvSpPr>
          <p:nvPr/>
        </p:nvSpPr>
        <p:spPr bwMode="auto">
          <a:xfrm>
            <a:off x="2195513" y="1844675"/>
            <a:ext cx="1719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/>
              <a:t>Beispiel:</a:t>
            </a:r>
          </a:p>
        </p:txBody>
      </p:sp>
      <p:sp>
        <p:nvSpPr>
          <p:cNvPr id="455712" name="Line 32"/>
          <p:cNvSpPr>
            <a:spLocks noChangeShapeType="1"/>
          </p:cNvSpPr>
          <p:nvPr/>
        </p:nvSpPr>
        <p:spPr bwMode="auto">
          <a:xfrm>
            <a:off x="4859338" y="3933825"/>
            <a:ext cx="10810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13" name="Text Box 33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5714" name="Text Box 34"/>
          <p:cNvSpPr txBox="1">
            <a:spLocks noChangeArrowheads="1"/>
          </p:cNvSpPr>
          <p:nvPr/>
        </p:nvSpPr>
        <p:spPr bwMode="auto">
          <a:xfrm>
            <a:off x="8027988" y="2852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715" name="Text Box 35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716" name="Text Box 36"/>
          <p:cNvSpPr txBox="1">
            <a:spLocks noChangeArrowheads="1"/>
          </p:cNvSpPr>
          <p:nvPr/>
        </p:nvSpPr>
        <p:spPr bwMode="auto">
          <a:xfrm>
            <a:off x="7956550" y="47974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21799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4546-E329-284C-9EC2-0200A32E2967}" type="slidenum">
              <a:rPr lang="de-DE"/>
              <a:pPr/>
              <a:t>159</a:t>
            </a:fld>
            <a:endParaRPr lang="de-DE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56709" name="Oval 5"/>
          <p:cNvSpPr>
            <a:spLocks noChangeArrowheads="1"/>
          </p:cNvSpPr>
          <p:nvPr/>
        </p:nvSpPr>
        <p:spPr bwMode="auto">
          <a:xfrm>
            <a:off x="3635375" y="350043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456719" name="Oval 15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6720" name="Oval 16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6721" name="Oval 17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6722" name="Oval 18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6723" name="Freeform 19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4" name="Freeform 20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5" name="Freeform 21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6" name="Freeform 22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7" name="Text Box 23"/>
          <p:cNvSpPr txBox="1">
            <a:spLocks noChangeArrowheads="1"/>
          </p:cNvSpPr>
          <p:nvPr/>
        </p:nvSpPr>
        <p:spPr bwMode="auto">
          <a:xfrm>
            <a:off x="667373" y="1628775"/>
            <a:ext cx="476284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 err="1"/>
              <a:t>Schritt</a:t>
            </a:r>
            <a:r>
              <a:rPr lang="en-US" sz="3200" dirty="0"/>
              <a:t> 1: </a:t>
            </a:r>
            <a:r>
              <a:rPr lang="en-US" sz="3200" dirty="0" err="1"/>
              <a:t>Künstliche</a:t>
            </a:r>
            <a:r>
              <a:rPr lang="en-US" sz="3200" dirty="0"/>
              <a:t> </a:t>
            </a:r>
            <a:r>
              <a:rPr lang="en-US" sz="3200" dirty="0" err="1"/>
              <a:t>Quelle</a:t>
            </a:r>
            <a:endParaRPr lang="en-US" sz="3200" dirty="0"/>
          </a:p>
        </p:txBody>
      </p:sp>
      <p:sp>
        <p:nvSpPr>
          <p:cNvPr id="456729" name="Text Box 25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30" name="Text Box 26"/>
          <p:cNvSpPr txBox="1">
            <a:spLocks noChangeArrowheads="1"/>
          </p:cNvSpPr>
          <p:nvPr/>
        </p:nvSpPr>
        <p:spPr bwMode="auto">
          <a:xfrm>
            <a:off x="8027988" y="2852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6731" name="Text Box 27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6732" name="Text Box 28"/>
          <p:cNvSpPr txBox="1">
            <a:spLocks noChangeArrowheads="1"/>
          </p:cNvSpPr>
          <p:nvPr/>
        </p:nvSpPr>
        <p:spPr bwMode="auto">
          <a:xfrm>
            <a:off x="7956550" y="47974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56733" name="Line 29"/>
          <p:cNvSpPr>
            <a:spLocks noChangeShapeType="1"/>
          </p:cNvSpPr>
          <p:nvPr/>
        </p:nvSpPr>
        <p:spPr bwMode="auto">
          <a:xfrm flipV="1">
            <a:off x="4140200" y="1989138"/>
            <a:ext cx="2736850" cy="1511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34" name="Line 30"/>
          <p:cNvSpPr>
            <a:spLocks noChangeShapeType="1"/>
          </p:cNvSpPr>
          <p:nvPr/>
        </p:nvSpPr>
        <p:spPr bwMode="auto">
          <a:xfrm flipV="1">
            <a:off x="4211638" y="3213100"/>
            <a:ext cx="2592387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35" name="Line 31"/>
          <p:cNvSpPr>
            <a:spLocks noChangeShapeType="1"/>
          </p:cNvSpPr>
          <p:nvPr/>
        </p:nvSpPr>
        <p:spPr bwMode="auto">
          <a:xfrm>
            <a:off x="4211638" y="3933825"/>
            <a:ext cx="2592387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36" name="Line 32"/>
          <p:cNvSpPr>
            <a:spLocks noChangeShapeType="1"/>
          </p:cNvSpPr>
          <p:nvPr/>
        </p:nvSpPr>
        <p:spPr bwMode="auto">
          <a:xfrm>
            <a:off x="4067175" y="4076700"/>
            <a:ext cx="2809875" cy="1584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37" name="Text Box 33"/>
          <p:cNvSpPr txBox="1">
            <a:spLocks noChangeArrowheads="1"/>
          </p:cNvSpPr>
          <p:nvPr/>
        </p:nvSpPr>
        <p:spPr bwMode="auto">
          <a:xfrm>
            <a:off x="500380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6738" name="Text Box 34"/>
          <p:cNvSpPr txBox="1">
            <a:spLocks noChangeArrowheads="1"/>
          </p:cNvSpPr>
          <p:nvPr/>
        </p:nvSpPr>
        <p:spPr bwMode="auto">
          <a:xfrm>
            <a:off x="5219700" y="30686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6739" name="Text Box 35"/>
          <p:cNvSpPr txBox="1">
            <a:spLocks noChangeArrowheads="1"/>
          </p:cNvSpPr>
          <p:nvPr/>
        </p:nvSpPr>
        <p:spPr bwMode="auto">
          <a:xfrm>
            <a:off x="5219700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6740" name="Text Box 36"/>
          <p:cNvSpPr txBox="1">
            <a:spLocks noChangeArrowheads="1"/>
          </p:cNvSpPr>
          <p:nvPr/>
        </p:nvSpPr>
        <p:spPr bwMode="auto">
          <a:xfrm>
            <a:off x="5148263" y="43656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97167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9FF1-9964-CE40-93DB-36924B61B9F3}" type="slidenum">
              <a:rPr lang="de-DE"/>
              <a:pPr/>
              <a:t>16</a:t>
            </a:fld>
            <a:endParaRPr lang="de-DE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2: Adjazenzfeld</a:t>
            </a:r>
          </a:p>
        </p:txBody>
      </p:sp>
      <p:sp>
        <p:nvSpPr>
          <p:cNvPr id="302084" name="Oval 4"/>
          <p:cNvSpPr>
            <a:spLocks noChangeArrowheads="1"/>
          </p:cNvSpPr>
          <p:nvPr/>
        </p:nvSpPr>
        <p:spPr bwMode="auto">
          <a:xfrm>
            <a:off x="1187450" y="229872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2085" name="Oval 5"/>
          <p:cNvSpPr>
            <a:spLocks noChangeArrowheads="1"/>
          </p:cNvSpPr>
          <p:nvPr/>
        </p:nvSpPr>
        <p:spPr bwMode="auto">
          <a:xfrm>
            <a:off x="2555875" y="229872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2086" name="Oval 6"/>
          <p:cNvSpPr>
            <a:spLocks noChangeArrowheads="1"/>
          </p:cNvSpPr>
          <p:nvPr/>
        </p:nvSpPr>
        <p:spPr bwMode="auto">
          <a:xfrm>
            <a:off x="1187450" y="344966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2087" name="Oval 7"/>
          <p:cNvSpPr>
            <a:spLocks noChangeArrowheads="1"/>
          </p:cNvSpPr>
          <p:nvPr/>
        </p:nvSpPr>
        <p:spPr bwMode="auto">
          <a:xfrm>
            <a:off x="2555875" y="344966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2088" name="Line 8"/>
          <p:cNvSpPr>
            <a:spLocks noChangeShapeType="1"/>
          </p:cNvSpPr>
          <p:nvPr/>
        </p:nvSpPr>
        <p:spPr bwMode="auto">
          <a:xfrm>
            <a:off x="1619250" y="2514625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89" name="Line 9"/>
          <p:cNvSpPr>
            <a:spLocks noChangeShapeType="1"/>
          </p:cNvSpPr>
          <p:nvPr/>
        </p:nvSpPr>
        <p:spPr bwMode="auto">
          <a:xfrm>
            <a:off x="2771775" y="2730525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0" name="Line 10"/>
          <p:cNvSpPr>
            <a:spLocks noChangeShapeType="1"/>
          </p:cNvSpPr>
          <p:nvPr/>
        </p:nvSpPr>
        <p:spPr bwMode="auto">
          <a:xfrm flipH="1">
            <a:off x="1620838" y="366715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1" name="Line 11"/>
          <p:cNvSpPr>
            <a:spLocks noChangeShapeType="1"/>
          </p:cNvSpPr>
          <p:nvPr/>
        </p:nvSpPr>
        <p:spPr bwMode="auto">
          <a:xfrm flipH="1" flipV="1">
            <a:off x="1403350" y="2730525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2" name="Line 12"/>
          <p:cNvSpPr>
            <a:spLocks noChangeShapeType="1"/>
          </p:cNvSpPr>
          <p:nvPr/>
        </p:nvSpPr>
        <p:spPr bwMode="auto">
          <a:xfrm>
            <a:off x="1547813" y="2657500"/>
            <a:ext cx="1081087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3" name="Rectangle 13"/>
          <p:cNvSpPr>
            <a:spLocks noChangeArrowheads="1"/>
          </p:cNvSpPr>
          <p:nvPr/>
        </p:nvSpPr>
        <p:spPr bwMode="auto">
          <a:xfrm>
            <a:off x="4879975" y="21336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2094" name="Rectangle 14"/>
          <p:cNvSpPr>
            <a:spLocks noChangeArrowheads="1"/>
          </p:cNvSpPr>
          <p:nvPr/>
        </p:nvSpPr>
        <p:spPr bwMode="auto">
          <a:xfrm>
            <a:off x="5311775" y="21336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2095" name="Line 15"/>
          <p:cNvSpPr>
            <a:spLocks noChangeShapeType="1"/>
          </p:cNvSpPr>
          <p:nvPr/>
        </p:nvSpPr>
        <p:spPr bwMode="auto">
          <a:xfrm flipH="1">
            <a:off x="1547813" y="2657500"/>
            <a:ext cx="1008062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6" name="Rectangle 16"/>
          <p:cNvSpPr>
            <a:spLocks noChangeArrowheads="1"/>
          </p:cNvSpPr>
          <p:nvPr/>
        </p:nvSpPr>
        <p:spPr bwMode="auto">
          <a:xfrm>
            <a:off x="5743575" y="21336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02097" name="Rectangle 17"/>
          <p:cNvSpPr>
            <a:spLocks noChangeArrowheads="1"/>
          </p:cNvSpPr>
          <p:nvPr/>
        </p:nvSpPr>
        <p:spPr bwMode="auto">
          <a:xfrm>
            <a:off x="6175375" y="21336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02098" name="Rectangle 18"/>
          <p:cNvSpPr>
            <a:spLocks noChangeArrowheads="1"/>
          </p:cNvSpPr>
          <p:nvPr/>
        </p:nvSpPr>
        <p:spPr bwMode="auto">
          <a:xfrm>
            <a:off x="48799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2099" name="Rectangle 19"/>
          <p:cNvSpPr>
            <a:spLocks noChangeArrowheads="1"/>
          </p:cNvSpPr>
          <p:nvPr/>
        </p:nvSpPr>
        <p:spPr bwMode="auto">
          <a:xfrm>
            <a:off x="53117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2100" name="Rectangle 20"/>
          <p:cNvSpPr>
            <a:spLocks noChangeArrowheads="1"/>
          </p:cNvSpPr>
          <p:nvPr/>
        </p:nvSpPr>
        <p:spPr bwMode="auto">
          <a:xfrm>
            <a:off x="57435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2101" name="Rectangle 21"/>
          <p:cNvSpPr>
            <a:spLocks noChangeArrowheads="1"/>
          </p:cNvSpPr>
          <p:nvPr/>
        </p:nvSpPr>
        <p:spPr bwMode="auto">
          <a:xfrm>
            <a:off x="61753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2102" name="Rectangle 22"/>
          <p:cNvSpPr>
            <a:spLocks noChangeArrowheads="1"/>
          </p:cNvSpPr>
          <p:nvPr/>
        </p:nvSpPr>
        <p:spPr bwMode="auto">
          <a:xfrm>
            <a:off x="66071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2103" name="Rectangle 23"/>
          <p:cNvSpPr>
            <a:spLocks noChangeArrowheads="1"/>
          </p:cNvSpPr>
          <p:nvPr/>
        </p:nvSpPr>
        <p:spPr bwMode="auto">
          <a:xfrm>
            <a:off x="70389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2104" name="Line 24"/>
          <p:cNvSpPr>
            <a:spLocks noChangeShapeType="1"/>
          </p:cNvSpPr>
          <p:nvPr/>
        </p:nvSpPr>
        <p:spPr bwMode="auto">
          <a:xfrm>
            <a:off x="5095875" y="2565425"/>
            <a:ext cx="15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05" name="Line 25"/>
          <p:cNvSpPr>
            <a:spLocks noChangeShapeType="1"/>
          </p:cNvSpPr>
          <p:nvPr/>
        </p:nvSpPr>
        <p:spPr bwMode="auto">
          <a:xfrm>
            <a:off x="5527675" y="2565425"/>
            <a:ext cx="4318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06" name="Line 26"/>
          <p:cNvSpPr>
            <a:spLocks noChangeShapeType="1"/>
          </p:cNvSpPr>
          <p:nvPr/>
        </p:nvSpPr>
        <p:spPr bwMode="auto">
          <a:xfrm>
            <a:off x="5959475" y="2565425"/>
            <a:ext cx="792163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07" name="Line 27"/>
          <p:cNvSpPr>
            <a:spLocks noChangeShapeType="1"/>
          </p:cNvSpPr>
          <p:nvPr/>
        </p:nvSpPr>
        <p:spPr bwMode="auto">
          <a:xfrm>
            <a:off x="6391275" y="2565425"/>
            <a:ext cx="8636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08" name="Text Box 28"/>
          <p:cNvSpPr txBox="1">
            <a:spLocks noChangeArrowheads="1"/>
          </p:cNvSpPr>
          <p:nvPr/>
        </p:nvSpPr>
        <p:spPr bwMode="auto">
          <a:xfrm>
            <a:off x="4283075" y="2152675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2109" name="Text Box 29"/>
          <p:cNvSpPr txBox="1">
            <a:spLocks noChangeArrowheads="1"/>
          </p:cNvSpPr>
          <p:nvPr/>
        </p:nvSpPr>
        <p:spPr bwMode="auto">
          <a:xfrm>
            <a:off x="4303713" y="3070250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302110" name="Text Box 30"/>
          <p:cNvSpPr txBox="1">
            <a:spLocks noChangeArrowheads="1"/>
          </p:cNvSpPr>
          <p:nvPr/>
        </p:nvSpPr>
        <p:spPr bwMode="auto">
          <a:xfrm>
            <a:off x="4930775" y="164943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02111" name="Text Box 31"/>
          <p:cNvSpPr txBox="1">
            <a:spLocks noChangeArrowheads="1"/>
          </p:cNvSpPr>
          <p:nvPr/>
        </p:nvSpPr>
        <p:spPr bwMode="auto">
          <a:xfrm>
            <a:off x="6246813" y="16288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</a:t>
            </a:r>
          </a:p>
        </p:txBody>
      </p:sp>
      <p:sp>
        <p:nvSpPr>
          <p:cNvPr id="302112" name="Text Box 32"/>
          <p:cNvSpPr txBox="1">
            <a:spLocks noChangeArrowheads="1"/>
          </p:cNvSpPr>
          <p:nvPr/>
        </p:nvSpPr>
        <p:spPr bwMode="auto">
          <a:xfrm>
            <a:off x="4859338" y="359571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02113" name="Text Box 33"/>
          <p:cNvSpPr txBox="1">
            <a:spLocks noChangeArrowheads="1"/>
          </p:cNvSpPr>
          <p:nvPr/>
        </p:nvSpPr>
        <p:spPr bwMode="auto">
          <a:xfrm>
            <a:off x="7092950" y="3595712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m</a:t>
            </a:r>
          </a:p>
        </p:txBody>
      </p:sp>
      <p:sp>
        <p:nvSpPr>
          <p:cNvPr id="302114" name="Text Box 34"/>
          <p:cNvSpPr txBox="1">
            <a:spLocks noChangeArrowheads="1"/>
          </p:cNvSpPr>
          <p:nvPr/>
        </p:nvSpPr>
        <p:spPr bwMode="auto">
          <a:xfrm>
            <a:off x="6732588" y="2154262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offsets in E</a:t>
            </a:r>
          </a:p>
        </p:txBody>
      </p:sp>
      <p:sp>
        <p:nvSpPr>
          <p:cNvPr id="302115" name="Line 35"/>
          <p:cNvSpPr>
            <a:spLocks noChangeShapeType="1"/>
          </p:cNvSpPr>
          <p:nvPr/>
        </p:nvSpPr>
        <p:spPr bwMode="auto">
          <a:xfrm>
            <a:off x="3492500" y="3017862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16" name="Line 36"/>
          <p:cNvSpPr>
            <a:spLocks noChangeShapeType="1"/>
          </p:cNvSpPr>
          <p:nvPr/>
        </p:nvSpPr>
        <p:spPr bwMode="auto">
          <a:xfrm flipH="1" flipV="1">
            <a:off x="6084888" y="3738587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18" name="Text Box 38"/>
          <p:cNvSpPr txBox="1">
            <a:spLocks noChangeArrowheads="1"/>
          </p:cNvSpPr>
          <p:nvPr/>
        </p:nvSpPr>
        <p:spPr bwMode="auto">
          <a:xfrm>
            <a:off x="4752702" y="3954487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(1,2),(1,3)</a:t>
            </a:r>
          </a:p>
        </p:txBody>
      </p:sp>
      <p:sp>
        <p:nvSpPr>
          <p:cNvPr id="302119" name="Line 39"/>
          <p:cNvSpPr>
            <a:spLocks noChangeShapeType="1"/>
          </p:cNvSpPr>
          <p:nvPr/>
        </p:nvSpPr>
        <p:spPr bwMode="auto">
          <a:xfrm flipV="1">
            <a:off x="5148263" y="3451250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20" name="Line 40"/>
          <p:cNvSpPr>
            <a:spLocks noChangeShapeType="1"/>
          </p:cNvSpPr>
          <p:nvPr/>
        </p:nvSpPr>
        <p:spPr bwMode="auto">
          <a:xfrm flipH="1" flipV="1">
            <a:off x="5580063" y="3451250"/>
            <a:ext cx="71437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21" name="Text Box 41"/>
          <p:cNvSpPr txBox="1">
            <a:spLocks noChangeArrowheads="1"/>
          </p:cNvSpPr>
          <p:nvPr/>
        </p:nvSpPr>
        <p:spPr bwMode="auto">
          <a:xfrm>
            <a:off x="6443663" y="3954487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(3,4)</a:t>
            </a:r>
          </a:p>
        </p:txBody>
      </p:sp>
      <p:sp>
        <p:nvSpPr>
          <p:cNvPr id="302122" name="Line 42"/>
          <p:cNvSpPr>
            <a:spLocks noChangeShapeType="1"/>
          </p:cNvSpPr>
          <p:nvPr/>
        </p:nvSpPr>
        <p:spPr bwMode="auto">
          <a:xfrm flipV="1">
            <a:off x="6877050" y="3451250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23" name="Oval 43"/>
          <p:cNvSpPr>
            <a:spLocks noChangeArrowheads="1"/>
          </p:cNvSpPr>
          <p:nvPr/>
        </p:nvSpPr>
        <p:spPr bwMode="auto">
          <a:xfrm>
            <a:off x="5003800" y="4027512"/>
            <a:ext cx="288925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2124" name="Oval 44"/>
          <p:cNvSpPr>
            <a:spLocks noChangeArrowheads="1"/>
          </p:cNvSpPr>
          <p:nvPr/>
        </p:nvSpPr>
        <p:spPr bwMode="auto">
          <a:xfrm>
            <a:off x="5508625" y="4027512"/>
            <a:ext cx="288925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2125" name="Oval 45"/>
          <p:cNvSpPr>
            <a:spLocks noChangeArrowheads="1"/>
          </p:cNvSpPr>
          <p:nvPr/>
        </p:nvSpPr>
        <p:spPr bwMode="auto">
          <a:xfrm>
            <a:off x="6732588" y="4027512"/>
            <a:ext cx="288925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" name="Text Box 41">
            <a:extLst>
              <a:ext uri="{FF2B5EF4-FFF2-40B4-BE49-F238E27FC236}">
                <a16:creationId xmlns:a16="http://schemas.microsoft.com/office/drawing/2014/main" id="{1E42BB52-9C72-1C4A-B454-E4832DB56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1073" y="4598922"/>
            <a:ext cx="17956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/>
              <a:t>Nur</a:t>
            </a:r>
            <a:br>
              <a:rPr lang="de-DE" sz="2400" dirty="0"/>
            </a:br>
            <a:r>
              <a:rPr lang="de-DE" sz="2400" dirty="0"/>
              <a:t>Zielschlüssel</a:t>
            </a:r>
            <a:br>
              <a:rPr lang="de-DE" sz="2400" dirty="0"/>
            </a:br>
            <a:r>
              <a:rPr lang="de-DE" sz="2400" dirty="0"/>
              <a:t>dargestellt</a:t>
            </a:r>
            <a:endParaRPr lang="de-DE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0668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9A4B5-07C4-0D42-9942-7BCE45A6C4B9}" type="slidenum">
              <a:rPr lang="de-DE"/>
              <a:pPr/>
              <a:t>160</a:t>
            </a:fld>
            <a:endParaRPr lang="de-DE"/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57731" name="Oval 3"/>
          <p:cNvSpPr>
            <a:spLocks noChangeArrowheads="1"/>
          </p:cNvSpPr>
          <p:nvPr/>
        </p:nvSpPr>
        <p:spPr bwMode="auto">
          <a:xfrm>
            <a:off x="3635375" y="350043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457732" name="Oval 4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7733" name="Oval 5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7734" name="Oval 6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7735" name="Oval 7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7736" name="Freeform 8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37" name="Freeform 9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38" name="Freeform 10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39" name="Freeform 11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0" name="Text Box 12"/>
          <p:cNvSpPr txBox="1">
            <a:spLocks noChangeArrowheads="1"/>
          </p:cNvSpPr>
          <p:nvPr/>
        </p:nvSpPr>
        <p:spPr bwMode="auto">
          <a:xfrm>
            <a:off x="539750" y="1628775"/>
            <a:ext cx="5326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/>
              <a:t>Schritt 2: Bellman-Ford auf s</a:t>
            </a:r>
          </a:p>
        </p:txBody>
      </p:sp>
      <p:sp>
        <p:nvSpPr>
          <p:cNvPr id="457741" name="Text Box 13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7742" name="Text Box 14"/>
          <p:cNvSpPr txBox="1">
            <a:spLocks noChangeArrowheads="1"/>
          </p:cNvSpPr>
          <p:nvPr/>
        </p:nvSpPr>
        <p:spPr bwMode="auto">
          <a:xfrm>
            <a:off x="795655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7743" name="Text Box 15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7744" name="Text Box 16"/>
          <p:cNvSpPr txBox="1">
            <a:spLocks noChangeArrowheads="1"/>
          </p:cNvSpPr>
          <p:nvPr/>
        </p:nvSpPr>
        <p:spPr bwMode="auto">
          <a:xfrm>
            <a:off x="7956550" y="47974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57745" name="Line 17"/>
          <p:cNvSpPr>
            <a:spLocks noChangeShapeType="1"/>
          </p:cNvSpPr>
          <p:nvPr/>
        </p:nvSpPr>
        <p:spPr bwMode="auto">
          <a:xfrm flipV="1">
            <a:off x="4140200" y="1989138"/>
            <a:ext cx="2736850" cy="1511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6" name="Line 18"/>
          <p:cNvSpPr>
            <a:spLocks noChangeShapeType="1"/>
          </p:cNvSpPr>
          <p:nvPr/>
        </p:nvSpPr>
        <p:spPr bwMode="auto">
          <a:xfrm flipV="1">
            <a:off x="4211638" y="3213100"/>
            <a:ext cx="2592387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7" name="Line 19"/>
          <p:cNvSpPr>
            <a:spLocks noChangeShapeType="1"/>
          </p:cNvSpPr>
          <p:nvPr/>
        </p:nvSpPr>
        <p:spPr bwMode="auto">
          <a:xfrm>
            <a:off x="4211638" y="3933825"/>
            <a:ext cx="2592387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8" name="Line 20"/>
          <p:cNvSpPr>
            <a:spLocks noChangeShapeType="1"/>
          </p:cNvSpPr>
          <p:nvPr/>
        </p:nvSpPr>
        <p:spPr bwMode="auto">
          <a:xfrm>
            <a:off x="4067175" y="4076700"/>
            <a:ext cx="2809875" cy="1584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9" name="Text Box 21"/>
          <p:cNvSpPr txBox="1">
            <a:spLocks noChangeArrowheads="1"/>
          </p:cNvSpPr>
          <p:nvPr/>
        </p:nvSpPr>
        <p:spPr bwMode="auto">
          <a:xfrm>
            <a:off x="500380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7750" name="Text Box 22"/>
          <p:cNvSpPr txBox="1">
            <a:spLocks noChangeArrowheads="1"/>
          </p:cNvSpPr>
          <p:nvPr/>
        </p:nvSpPr>
        <p:spPr bwMode="auto">
          <a:xfrm>
            <a:off x="5219700" y="30686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7751" name="Text Box 23"/>
          <p:cNvSpPr txBox="1">
            <a:spLocks noChangeArrowheads="1"/>
          </p:cNvSpPr>
          <p:nvPr/>
        </p:nvSpPr>
        <p:spPr bwMode="auto">
          <a:xfrm>
            <a:off x="5219700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7752" name="Text Box 24"/>
          <p:cNvSpPr txBox="1">
            <a:spLocks noChangeArrowheads="1"/>
          </p:cNvSpPr>
          <p:nvPr/>
        </p:nvSpPr>
        <p:spPr bwMode="auto">
          <a:xfrm>
            <a:off x="5148263" y="43656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7753" name="Text Box 25"/>
          <p:cNvSpPr txBox="1">
            <a:spLocks noChangeArrowheads="1"/>
          </p:cNvSpPr>
          <p:nvPr/>
        </p:nvSpPr>
        <p:spPr bwMode="auto">
          <a:xfrm>
            <a:off x="7575550" y="1644650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a)=0</a:t>
            </a:r>
          </a:p>
        </p:txBody>
      </p:sp>
      <p:sp>
        <p:nvSpPr>
          <p:cNvPr id="457754" name="Text Box 26"/>
          <p:cNvSpPr txBox="1">
            <a:spLocks noChangeArrowheads="1"/>
          </p:cNvSpPr>
          <p:nvPr/>
        </p:nvSpPr>
        <p:spPr bwMode="auto">
          <a:xfrm>
            <a:off x="7596188" y="2997200"/>
            <a:ext cx="8723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b)=0</a:t>
            </a:r>
          </a:p>
        </p:txBody>
      </p:sp>
      <p:sp>
        <p:nvSpPr>
          <p:cNvPr id="457755" name="Text Box 27"/>
          <p:cNvSpPr txBox="1">
            <a:spLocks noChangeArrowheads="1"/>
          </p:cNvSpPr>
          <p:nvPr/>
        </p:nvSpPr>
        <p:spPr bwMode="auto">
          <a:xfrm>
            <a:off x="7596188" y="4221163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r>
              <a:rPr lang="en-US" dirty="0">
                <a:solidFill>
                  <a:srgbClr val="FF0000"/>
                </a:solidFill>
                <a:latin typeface="Symbol" charset="0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c)=-1</a:t>
            </a:r>
          </a:p>
        </p:txBody>
      </p:sp>
      <p:sp>
        <p:nvSpPr>
          <p:cNvPr id="457756" name="Text Box 28"/>
          <p:cNvSpPr txBox="1">
            <a:spLocks noChangeArrowheads="1"/>
          </p:cNvSpPr>
          <p:nvPr/>
        </p:nvSpPr>
        <p:spPr bwMode="auto">
          <a:xfrm>
            <a:off x="7596188" y="5445125"/>
            <a:ext cx="870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d)=0</a:t>
            </a:r>
          </a:p>
        </p:txBody>
      </p:sp>
    </p:spTree>
    <p:extLst>
      <p:ext uri="{BB962C8B-B14F-4D97-AF65-F5344CB8AC3E}">
        <p14:creationId xmlns:p14="http://schemas.microsoft.com/office/powerpoint/2010/main" val="382444070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614B-F9A4-FD4B-8959-C6019962AA50}" type="slidenum">
              <a:rPr lang="de-DE"/>
              <a:pPr/>
              <a:t>161</a:t>
            </a:fld>
            <a:endParaRPr lang="de-DE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59780" name="Oval 4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9781" name="Oval 5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9782" name="Oval 6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9783" name="Oval 7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9784" name="Freeform 8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785" name="Freeform 9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786" name="Freeform 10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787" name="Freeform 11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788" name="Text Box 12"/>
          <p:cNvSpPr txBox="1">
            <a:spLocks noChangeArrowheads="1"/>
          </p:cNvSpPr>
          <p:nvPr/>
        </p:nvSpPr>
        <p:spPr bwMode="auto">
          <a:xfrm>
            <a:off x="314325" y="1628775"/>
            <a:ext cx="543770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/>
              <a:t>Schritt</a:t>
            </a:r>
            <a:r>
              <a:rPr lang="en-US" sz="3200" dirty="0"/>
              <a:t> 3: r(e)-</a:t>
            </a:r>
            <a:r>
              <a:rPr lang="en-US" sz="3200" dirty="0" err="1"/>
              <a:t>Werte</a:t>
            </a:r>
            <a:r>
              <a:rPr lang="en-US" sz="3200" dirty="0"/>
              <a:t> </a:t>
            </a:r>
            <a:r>
              <a:rPr lang="en-US" sz="3200" dirty="0" err="1"/>
              <a:t>berechnen</a:t>
            </a:r>
            <a:endParaRPr lang="en-US" sz="3200" dirty="0"/>
          </a:p>
          <a:p>
            <a:endParaRPr lang="de-DE" sz="3200" dirty="0"/>
          </a:p>
          <a:p>
            <a:r>
              <a:rPr lang="de-DE" sz="3200" dirty="0"/>
              <a:t>Die </a:t>
            </a:r>
            <a:r>
              <a:rPr lang="de-DE" sz="3200" dirty="0">
                <a:solidFill>
                  <a:srgbClr val="FF0000"/>
                </a:solidFill>
              </a:rPr>
              <a:t>reduzierten Kosten</a:t>
            </a:r>
            <a:r>
              <a:rPr lang="de-DE" sz="3200" dirty="0"/>
              <a:t> von </a:t>
            </a:r>
            <a:br>
              <a:rPr lang="de-DE" sz="3200" dirty="0"/>
            </a:br>
            <a:r>
              <a:rPr lang="de-DE" sz="3200" dirty="0" err="1">
                <a:solidFill>
                  <a:schemeClr val="hlink"/>
                </a:solidFill>
              </a:rPr>
              <a:t>e</a:t>
            </a:r>
            <a:r>
              <a:rPr lang="de-DE" sz="3200" dirty="0">
                <a:solidFill>
                  <a:schemeClr val="hlink"/>
                </a:solidFill>
              </a:rPr>
              <a:t> = (</a:t>
            </a:r>
            <a:r>
              <a:rPr lang="de-DE" sz="3200" dirty="0" err="1">
                <a:solidFill>
                  <a:schemeClr val="hlink"/>
                </a:solidFill>
              </a:rPr>
              <a:t>v,w</a:t>
            </a:r>
            <a:r>
              <a:rPr lang="de-DE" sz="3200" dirty="0">
                <a:solidFill>
                  <a:schemeClr val="hlink"/>
                </a:solidFill>
              </a:rPr>
              <a:t>)</a:t>
            </a:r>
            <a:r>
              <a:rPr lang="de-DE" sz="3200" dirty="0"/>
              <a:t> sind:</a:t>
            </a:r>
            <a:br>
              <a:rPr lang="de-DE" sz="3200" dirty="0"/>
            </a:br>
            <a:r>
              <a:rPr lang="de-DE" sz="3200" dirty="0"/>
              <a:t>          </a:t>
            </a:r>
            <a:r>
              <a:rPr lang="de-DE" sz="3200" dirty="0" err="1">
                <a:solidFill>
                  <a:schemeClr val="hlink"/>
                </a:solidFill>
              </a:rPr>
              <a:t>r</a:t>
            </a:r>
            <a:r>
              <a:rPr lang="de-DE" sz="3200" dirty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e</a:t>
            </a:r>
            <a:r>
              <a:rPr lang="de-DE" sz="3200" dirty="0">
                <a:solidFill>
                  <a:schemeClr val="hlink"/>
                </a:solidFill>
              </a:rPr>
              <a:t>) =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</a:rPr>
              <a:t>(v) + c(</a:t>
            </a:r>
            <a:r>
              <a:rPr lang="de-DE" sz="3200" dirty="0" err="1">
                <a:solidFill>
                  <a:schemeClr val="hlink"/>
                </a:solidFill>
              </a:rPr>
              <a:t>e</a:t>
            </a:r>
            <a:r>
              <a:rPr lang="de-DE" sz="3200" dirty="0">
                <a:solidFill>
                  <a:schemeClr val="hlink"/>
                </a:solidFill>
              </a:rPr>
              <a:t>) -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w</a:t>
            </a:r>
            <a:r>
              <a:rPr lang="de-DE" sz="3200" dirty="0">
                <a:solidFill>
                  <a:schemeClr val="hlink"/>
                </a:solidFill>
              </a:rPr>
              <a:t>)</a:t>
            </a:r>
            <a:endParaRPr lang="en-US" sz="3200" dirty="0">
              <a:solidFill>
                <a:schemeClr val="hlink"/>
              </a:solidFill>
            </a:endParaRPr>
          </a:p>
        </p:txBody>
      </p:sp>
      <p:sp>
        <p:nvSpPr>
          <p:cNvPr id="459789" name="Text Box 13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59790" name="Text Box 14"/>
          <p:cNvSpPr txBox="1">
            <a:spLocks noChangeArrowheads="1"/>
          </p:cNvSpPr>
          <p:nvPr/>
        </p:nvSpPr>
        <p:spPr bwMode="auto">
          <a:xfrm>
            <a:off x="795655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9791" name="Text Box 15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59792" name="Text Box 16"/>
          <p:cNvSpPr txBox="1">
            <a:spLocks noChangeArrowheads="1"/>
          </p:cNvSpPr>
          <p:nvPr/>
        </p:nvSpPr>
        <p:spPr bwMode="auto">
          <a:xfrm>
            <a:off x="795655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9801" name="Text Box 25"/>
          <p:cNvSpPr txBox="1">
            <a:spLocks noChangeArrowheads="1"/>
          </p:cNvSpPr>
          <p:nvPr/>
        </p:nvSpPr>
        <p:spPr bwMode="auto">
          <a:xfrm>
            <a:off x="7575550" y="1644650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a)=0</a:t>
            </a:r>
          </a:p>
        </p:txBody>
      </p:sp>
      <p:sp>
        <p:nvSpPr>
          <p:cNvPr id="459802" name="Text Box 26"/>
          <p:cNvSpPr txBox="1">
            <a:spLocks noChangeArrowheads="1"/>
          </p:cNvSpPr>
          <p:nvPr/>
        </p:nvSpPr>
        <p:spPr bwMode="auto">
          <a:xfrm>
            <a:off x="7596188" y="2997200"/>
            <a:ext cx="8723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b)=0</a:t>
            </a:r>
          </a:p>
        </p:txBody>
      </p:sp>
      <p:sp>
        <p:nvSpPr>
          <p:cNvPr id="459803" name="Text Box 27"/>
          <p:cNvSpPr txBox="1">
            <a:spLocks noChangeArrowheads="1"/>
          </p:cNvSpPr>
          <p:nvPr/>
        </p:nvSpPr>
        <p:spPr bwMode="auto">
          <a:xfrm>
            <a:off x="7596188" y="4221163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r>
              <a:rPr lang="en-US" dirty="0">
                <a:solidFill>
                  <a:srgbClr val="FF0000"/>
                </a:solidFill>
                <a:latin typeface="Symbol" charset="0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c)=-1</a:t>
            </a:r>
          </a:p>
        </p:txBody>
      </p:sp>
      <p:sp>
        <p:nvSpPr>
          <p:cNvPr id="459804" name="Text Box 28"/>
          <p:cNvSpPr txBox="1">
            <a:spLocks noChangeArrowheads="1"/>
          </p:cNvSpPr>
          <p:nvPr/>
        </p:nvSpPr>
        <p:spPr bwMode="auto">
          <a:xfrm>
            <a:off x="7596188" y="5445125"/>
            <a:ext cx="870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d)=0</a:t>
            </a:r>
          </a:p>
        </p:txBody>
      </p:sp>
    </p:spTree>
    <p:extLst>
      <p:ext uri="{BB962C8B-B14F-4D97-AF65-F5344CB8AC3E}">
        <p14:creationId xmlns:p14="http://schemas.microsoft.com/office/powerpoint/2010/main" val="77524485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6AB7-3760-3948-AB79-E22EC838237D}" type="slidenum">
              <a:rPr lang="de-DE"/>
              <a:pPr/>
              <a:t>162</a:t>
            </a:fld>
            <a:endParaRPr lang="de-DE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60803" name="Oval 3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60804" name="Oval 4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60805" name="Oval 5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60806" name="Oval 6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60807" name="Freeform 7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08" name="Freeform 8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09" name="Freeform 9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10" name="Freeform 10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11" name="Text Box 11"/>
          <p:cNvSpPr txBox="1">
            <a:spLocks noChangeArrowheads="1"/>
          </p:cNvSpPr>
          <p:nvPr/>
        </p:nvSpPr>
        <p:spPr bwMode="auto">
          <a:xfrm>
            <a:off x="314325" y="1628775"/>
            <a:ext cx="585472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/>
              <a:t>Schritt</a:t>
            </a:r>
            <a:r>
              <a:rPr lang="en-US" sz="3200" dirty="0"/>
              <a:t> 4: </a:t>
            </a:r>
            <a:r>
              <a:rPr lang="en-US" sz="3200" dirty="0" err="1"/>
              <a:t>Berechne</a:t>
            </a:r>
            <a:r>
              <a:rPr lang="en-US" sz="3200" dirty="0"/>
              <a:t> </a:t>
            </a:r>
            <a:r>
              <a:rPr lang="en-US" sz="3200" dirty="0" err="1"/>
              <a:t>alle</a:t>
            </a:r>
            <a:r>
              <a:rPr lang="en-US" sz="3200" dirty="0"/>
              <a:t> </a:t>
            </a:r>
            <a:r>
              <a:rPr lang="en-US" sz="3200" dirty="0" err="1"/>
              <a:t>Distanzen</a:t>
            </a:r>
            <a:br>
              <a:rPr lang="en-US" sz="3200" dirty="0"/>
            </a:br>
            <a:r>
              <a:rPr lang="en-US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en-US" sz="3200" dirty="0">
                <a:solidFill>
                  <a:schemeClr val="hlink"/>
                </a:solidFill>
              </a:rPr>
              <a:t>(</a:t>
            </a:r>
            <a:r>
              <a:rPr lang="en-US" sz="3200" dirty="0" err="1">
                <a:solidFill>
                  <a:schemeClr val="hlink"/>
                </a:solidFill>
              </a:rPr>
              <a:t>v,w</a:t>
            </a:r>
            <a:r>
              <a:rPr lang="en-US" sz="3200" dirty="0">
                <a:solidFill>
                  <a:schemeClr val="hlink"/>
                </a:solidFill>
              </a:rPr>
              <a:t>)</a:t>
            </a:r>
            <a:r>
              <a:rPr lang="en-US" sz="3200" dirty="0"/>
              <a:t> via Dijkstra</a:t>
            </a:r>
            <a:endParaRPr lang="de-DE" sz="3200" dirty="0"/>
          </a:p>
        </p:txBody>
      </p:sp>
      <p:sp>
        <p:nvSpPr>
          <p:cNvPr id="460812" name="Text Box 12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0813" name="Text Box 13"/>
          <p:cNvSpPr txBox="1">
            <a:spLocks noChangeArrowheads="1"/>
          </p:cNvSpPr>
          <p:nvPr/>
        </p:nvSpPr>
        <p:spPr bwMode="auto">
          <a:xfrm>
            <a:off x="795655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60814" name="Text Box 14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60815" name="Text Box 15"/>
          <p:cNvSpPr txBox="1">
            <a:spLocks noChangeArrowheads="1"/>
          </p:cNvSpPr>
          <p:nvPr/>
        </p:nvSpPr>
        <p:spPr bwMode="auto">
          <a:xfrm>
            <a:off x="795655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60816" name="Text Box 16"/>
          <p:cNvSpPr txBox="1">
            <a:spLocks noChangeArrowheads="1"/>
          </p:cNvSpPr>
          <p:nvPr/>
        </p:nvSpPr>
        <p:spPr bwMode="auto">
          <a:xfrm>
            <a:off x="7575550" y="1644650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a)=0</a:t>
            </a:r>
          </a:p>
        </p:txBody>
      </p:sp>
      <p:sp>
        <p:nvSpPr>
          <p:cNvPr id="460817" name="Text Box 17"/>
          <p:cNvSpPr txBox="1">
            <a:spLocks noChangeArrowheads="1"/>
          </p:cNvSpPr>
          <p:nvPr/>
        </p:nvSpPr>
        <p:spPr bwMode="auto">
          <a:xfrm>
            <a:off x="7596188" y="2997200"/>
            <a:ext cx="8723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b)=0</a:t>
            </a:r>
          </a:p>
        </p:txBody>
      </p:sp>
      <p:sp>
        <p:nvSpPr>
          <p:cNvPr id="460818" name="Text Box 18"/>
          <p:cNvSpPr txBox="1">
            <a:spLocks noChangeArrowheads="1"/>
          </p:cNvSpPr>
          <p:nvPr/>
        </p:nvSpPr>
        <p:spPr bwMode="auto">
          <a:xfrm>
            <a:off x="7596188" y="4221163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r>
              <a:rPr lang="en-US" dirty="0">
                <a:solidFill>
                  <a:srgbClr val="FF0000"/>
                </a:solidFill>
                <a:latin typeface="Symbol" charset="0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c)=-1</a:t>
            </a:r>
          </a:p>
        </p:txBody>
      </p:sp>
      <p:sp>
        <p:nvSpPr>
          <p:cNvPr id="460819" name="Text Box 19"/>
          <p:cNvSpPr txBox="1">
            <a:spLocks noChangeArrowheads="1"/>
          </p:cNvSpPr>
          <p:nvPr/>
        </p:nvSpPr>
        <p:spPr bwMode="auto">
          <a:xfrm>
            <a:off x="7596188" y="5445125"/>
            <a:ext cx="870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d)=0</a:t>
            </a:r>
          </a:p>
        </p:txBody>
      </p:sp>
      <p:sp>
        <p:nvSpPr>
          <p:cNvPr id="460820" name="Line 20"/>
          <p:cNvSpPr>
            <a:spLocks noChangeShapeType="1"/>
          </p:cNvSpPr>
          <p:nvPr/>
        </p:nvSpPr>
        <p:spPr bwMode="auto">
          <a:xfrm>
            <a:off x="468313" y="2276475"/>
            <a:ext cx="14287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460871" name="Group 71"/>
          <p:cNvGraphicFramePr>
            <a:graphicFrameLocks noGrp="1"/>
          </p:cNvGraphicFramePr>
          <p:nvPr/>
        </p:nvGraphicFramePr>
        <p:xfrm>
          <a:off x="1476375" y="2997200"/>
          <a:ext cx="3624263" cy="2608264"/>
        </p:xfrm>
        <a:graphic>
          <a:graphicData uri="http://schemas.openxmlformats.org/drawingml/2006/table">
            <a:tbl>
              <a:tblPr/>
              <a:tblGrid>
                <a:gridCol w="725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sym typeface="Symbol" charset="0"/>
                        </a:rPr>
                        <a:t>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60872" name="Line 72"/>
          <p:cNvSpPr>
            <a:spLocks noChangeShapeType="1"/>
          </p:cNvSpPr>
          <p:nvPr/>
        </p:nvSpPr>
        <p:spPr bwMode="auto">
          <a:xfrm>
            <a:off x="1763713" y="3141663"/>
            <a:ext cx="142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462283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0094-D763-8F40-A7D4-A1C61A90E7F6}" type="slidenum">
              <a:rPr lang="de-DE"/>
              <a:pPr/>
              <a:t>163</a:t>
            </a:fld>
            <a:endParaRPr lang="de-DE"/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461827" name="Oval 3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61828" name="Oval 4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61829" name="Oval 5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61830" name="Oval 6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61831" name="Freeform 7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2" name="Freeform 8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3" name="Freeform 9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4" name="Freeform 10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5" name="Text Box 11"/>
          <p:cNvSpPr txBox="1">
            <a:spLocks noChangeArrowheads="1"/>
          </p:cNvSpPr>
          <p:nvPr/>
        </p:nvSpPr>
        <p:spPr bwMode="auto">
          <a:xfrm>
            <a:off x="314325" y="1628775"/>
            <a:ext cx="526297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err="1"/>
              <a:t>Schritt</a:t>
            </a:r>
            <a:r>
              <a:rPr lang="en-US" sz="3200" dirty="0"/>
              <a:t> 5: </a:t>
            </a:r>
            <a:r>
              <a:rPr lang="en-US" sz="3200" dirty="0" err="1"/>
              <a:t>Berechne</a:t>
            </a:r>
            <a:r>
              <a:rPr lang="en-US" sz="3200" dirty="0"/>
              <a:t> </a:t>
            </a:r>
            <a:r>
              <a:rPr lang="en-US" sz="3200" dirty="0" err="1"/>
              <a:t>korrekte</a:t>
            </a:r>
            <a:endParaRPr lang="en-US" sz="3200" dirty="0"/>
          </a:p>
          <a:p>
            <a:r>
              <a:rPr lang="en-US" sz="3200" dirty="0" err="1"/>
              <a:t>Distanzen</a:t>
            </a:r>
            <a:r>
              <a:rPr lang="en-US" sz="3200" dirty="0"/>
              <a:t> </a:t>
            </a:r>
            <a:r>
              <a:rPr lang="de-DE" sz="3200" dirty="0"/>
              <a:t>durch die Formel</a:t>
            </a:r>
          </a:p>
          <a:p>
            <a:r>
              <a:rPr lang="de-DE" sz="3200" dirty="0">
                <a:solidFill>
                  <a:schemeClr val="hlink"/>
                </a:solidFill>
                <a:sym typeface="Symbol" charset="0"/>
              </a:rPr>
              <a:t>𝜇</a:t>
            </a:r>
            <a:r>
              <a:rPr lang="de-DE" sz="3200" dirty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v,w</a:t>
            </a:r>
            <a:r>
              <a:rPr lang="de-DE" sz="3200" dirty="0">
                <a:solidFill>
                  <a:schemeClr val="hlink"/>
                </a:solidFill>
              </a:rPr>
              <a:t>)= </a:t>
            </a:r>
            <a:r>
              <a:rPr lang="de-DE" sz="3200" dirty="0">
                <a:solidFill>
                  <a:schemeClr val="hlink"/>
                </a:solidFill>
                <a:sym typeface="Symbol" charset="0"/>
              </a:rPr>
              <a:t>𝜇</a:t>
            </a:r>
            <a:r>
              <a:rPr lang="de-DE" sz="3200" dirty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v,w</a:t>
            </a:r>
            <a:r>
              <a:rPr lang="de-DE" sz="3200" dirty="0">
                <a:solidFill>
                  <a:schemeClr val="hlink"/>
                </a:solidFill>
              </a:rPr>
              <a:t>)+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 𝜙</a:t>
            </a:r>
            <a:r>
              <a:rPr lang="de-DE" sz="3200" dirty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w</a:t>
            </a:r>
            <a:r>
              <a:rPr lang="de-DE" sz="3200" dirty="0">
                <a:solidFill>
                  <a:schemeClr val="hlink"/>
                </a:solidFill>
              </a:rPr>
              <a:t>)-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 𝜙</a:t>
            </a:r>
            <a:r>
              <a:rPr lang="de-DE" sz="3200" dirty="0">
                <a:solidFill>
                  <a:schemeClr val="hlink"/>
                </a:solidFill>
              </a:rPr>
              <a:t>(v)</a:t>
            </a:r>
          </a:p>
          <a:p>
            <a:endParaRPr lang="de-DE" sz="3200" dirty="0"/>
          </a:p>
        </p:txBody>
      </p:sp>
      <p:sp>
        <p:nvSpPr>
          <p:cNvPr id="461836" name="Text Box 12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61837" name="Text Box 13"/>
          <p:cNvSpPr txBox="1">
            <a:spLocks noChangeArrowheads="1"/>
          </p:cNvSpPr>
          <p:nvPr/>
        </p:nvSpPr>
        <p:spPr bwMode="auto">
          <a:xfrm>
            <a:off x="795655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61838" name="Text Box 14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61839" name="Text Box 15"/>
          <p:cNvSpPr txBox="1">
            <a:spLocks noChangeArrowheads="1"/>
          </p:cNvSpPr>
          <p:nvPr/>
        </p:nvSpPr>
        <p:spPr bwMode="auto">
          <a:xfrm>
            <a:off x="7956550" y="47974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61840" name="Text Box 16"/>
          <p:cNvSpPr txBox="1">
            <a:spLocks noChangeArrowheads="1"/>
          </p:cNvSpPr>
          <p:nvPr/>
        </p:nvSpPr>
        <p:spPr bwMode="auto">
          <a:xfrm>
            <a:off x="7575550" y="1644650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a)=0</a:t>
            </a:r>
          </a:p>
        </p:txBody>
      </p:sp>
      <p:sp>
        <p:nvSpPr>
          <p:cNvPr id="461841" name="Text Box 17"/>
          <p:cNvSpPr txBox="1">
            <a:spLocks noChangeArrowheads="1"/>
          </p:cNvSpPr>
          <p:nvPr/>
        </p:nvSpPr>
        <p:spPr bwMode="auto">
          <a:xfrm>
            <a:off x="7596188" y="2997200"/>
            <a:ext cx="8723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b)=0</a:t>
            </a:r>
          </a:p>
        </p:txBody>
      </p:sp>
      <p:sp>
        <p:nvSpPr>
          <p:cNvPr id="461842" name="Text Box 18"/>
          <p:cNvSpPr txBox="1">
            <a:spLocks noChangeArrowheads="1"/>
          </p:cNvSpPr>
          <p:nvPr/>
        </p:nvSpPr>
        <p:spPr bwMode="auto">
          <a:xfrm>
            <a:off x="7596188" y="4221163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r>
              <a:rPr lang="en-US" dirty="0">
                <a:solidFill>
                  <a:srgbClr val="FF0000"/>
                </a:solidFill>
                <a:latin typeface="Symbol" charset="0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c)=-1</a:t>
            </a:r>
          </a:p>
        </p:txBody>
      </p:sp>
      <p:sp>
        <p:nvSpPr>
          <p:cNvPr id="461843" name="Text Box 19"/>
          <p:cNvSpPr txBox="1">
            <a:spLocks noChangeArrowheads="1"/>
          </p:cNvSpPr>
          <p:nvPr/>
        </p:nvSpPr>
        <p:spPr bwMode="auto">
          <a:xfrm>
            <a:off x="7596188" y="5445125"/>
            <a:ext cx="870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d)=0</a:t>
            </a:r>
          </a:p>
        </p:txBody>
      </p:sp>
      <p:graphicFrame>
        <p:nvGraphicFramePr>
          <p:cNvPr id="461845" name="Group 21"/>
          <p:cNvGraphicFramePr>
            <a:graphicFrameLocks noGrp="1"/>
          </p:cNvGraphicFramePr>
          <p:nvPr/>
        </p:nvGraphicFramePr>
        <p:xfrm>
          <a:off x="900113" y="3429000"/>
          <a:ext cx="3624262" cy="2608264"/>
        </p:xfrm>
        <a:graphic>
          <a:graphicData uri="http://schemas.openxmlformats.org/drawingml/2006/table">
            <a:tbl>
              <a:tblPr/>
              <a:tblGrid>
                <a:gridCol w="725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sym typeface="Symbol" charset="0"/>
                        </a:rPr>
                        <a:t>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61884" name="Line 60"/>
          <p:cNvSpPr>
            <a:spLocks noChangeShapeType="1"/>
          </p:cNvSpPr>
          <p:nvPr/>
        </p:nvSpPr>
        <p:spPr bwMode="auto">
          <a:xfrm>
            <a:off x="1835150" y="2781300"/>
            <a:ext cx="14287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463325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FACD-75A5-5147-B500-4B2163F5E0B4}" type="slidenum">
              <a:rPr lang="de-DE"/>
              <a:pPr/>
              <a:t>164</a:t>
            </a:fld>
            <a:endParaRPr lang="de-DE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Laufzeit</a:t>
            </a:r>
            <a:r>
              <a:rPr lang="de-DE" dirty="0"/>
              <a:t> des </a:t>
            </a:r>
            <a:r>
              <a:rPr lang="de-DE" dirty="0">
                <a:solidFill>
                  <a:srgbClr val="0409FF"/>
                </a:solidFill>
              </a:rPr>
              <a:t>APSP</a:t>
            </a:r>
            <a:r>
              <a:rPr lang="de-DE" dirty="0"/>
              <a:t>-Algorithmus (Johnson-Dijkstra):</a:t>
            </a:r>
          </a:p>
          <a:p>
            <a:pPr>
              <a:buFontTx/>
              <a:buNone/>
            </a:pPr>
            <a:br>
              <a:rPr lang="de-DE" sz="1800" dirty="0"/>
            </a:br>
            <a:r>
              <a:rPr lang="de-DE" dirty="0">
                <a:solidFill>
                  <a:schemeClr val="hlink"/>
                </a:solidFill>
              </a:rPr>
              <a:t>O(n+ </a:t>
            </a:r>
            <a:r>
              <a:rPr lang="de-DE" dirty="0" err="1">
                <a:solidFill>
                  <a:schemeClr val="hlink"/>
                </a:solidFill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</a:rPr>
              <a:t>Bellman</a:t>
            </a:r>
            <a:r>
              <a:rPr lang="de-DE" baseline="-25000" dirty="0">
                <a:solidFill>
                  <a:schemeClr val="hlink"/>
                </a:solidFill>
              </a:rPr>
              <a:t>-Ford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n,m</a:t>
            </a:r>
            <a:r>
              <a:rPr lang="de-DE" dirty="0">
                <a:solidFill>
                  <a:schemeClr val="hlink"/>
                </a:solidFill>
              </a:rPr>
              <a:t>) + m +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 err="1">
                <a:solidFill>
                  <a:schemeClr val="hlink"/>
                </a:solidFill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</a:rPr>
              <a:t>Dijkstra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n,m</a:t>
            </a:r>
            <a:r>
              <a:rPr lang="de-DE" dirty="0">
                <a:solidFill>
                  <a:schemeClr val="hlink"/>
                </a:solidFill>
              </a:rPr>
              <a:t>) + n</a:t>
            </a:r>
            <a:r>
              <a:rPr lang="de-DE" baseline="30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)</a:t>
            </a:r>
            <a:br>
              <a:rPr lang="de-DE" dirty="0">
                <a:solidFill>
                  <a:schemeClr val="hlink"/>
                </a:solidFill>
              </a:rPr>
            </a:br>
            <a:r>
              <a:rPr lang="de-DE" dirty="0">
                <a:solidFill>
                  <a:schemeClr val="hlink"/>
                </a:solidFill>
              </a:rPr>
              <a:t>= 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+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>
                <a:solidFill>
                  <a:schemeClr val="hlink"/>
                </a:solidFill>
              </a:rPr>
              <a:t> m + m +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+ m) + n</a:t>
            </a:r>
            <a:r>
              <a:rPr lang="de-DE" baseline="30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)</a:t>
            </a:r>
            <a:br>
              <a:rPr lang="de-DE" dirty="0">
                <a:solidFill>
                  <a:schemeClr val="hlink"/>
                </a:solidFill>
              </a:rPr>
            </a:br>
            <a:r>
              <a:rPr lang="de-DE" dirty="0">
                <a:solidFill>
                  <a:schemeClr val="hlink"/>
                </a:solidFill>
              </a:rPr>
              <a:t>= 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>
                <a:solidFill>
                  <a:schemeClr val="hlink"/>
                </a:solidFill>
              </a:rPr>
              <a:t> m + n</a:t>
            </a:r>
            <a:r>
              <a:rPr lang="de-DE" baseline="30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 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pPr>
              <a:buFontTx/>
              <a:buNone/>
            </a:pPr>
            <a:endParaRPr lang="de-DE" sz="1600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de-DE" dirty="0"/>
              <a:t>unter Verwendung von </a:t>
            </a:r>
            <a:r>
              <a:rPr lang="de-DE" dirty="0" err="1"/>
              <a:t>Fibonacci</a:t>
            </a:r>
            <a:r>
              <a:rPr lang="de-DE" dirty="0"/>
              <a:t> Heaps.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/>
              <a:t>Da i. Allg. 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m&gt;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/>
              <a:t>, ist das sicher besser als </a:t>
            </a:r>
          </a:p>
          <a:p>
            <a:pPr>
              <a:buNone/>
            </a:pP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×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Bellman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-Ford ∈ O(n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∙m)</a:t>
            </a:r>
          </a:p>
          <a:p>
            <a:pPr>
              <a:buFontTx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688548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Annahme: </a:t>
            </a:r>
            <a:r>
              <a:rPr lang="de-DE" dirty="0" err="1"/>
              <a:t>Ungerichteter</a:t>
            </a:r>
            <a:r>
              <a:rPr lang="de-DE" dirty="0"/>
              <a:t> Graph gegeben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165</a:t>
            </a:fld>
            <a:endParaRPr lang="de-DE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1404317" y="2636912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491880" y="263691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412380" y="335605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1836117" y="3068712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2917205" y="3068712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744042" y="330366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275980" y="3284612"/>
            <a:ext cx="3030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5599758" y="2638673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4520258" y="3357811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3943995" y="3070473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5025083" y="307047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851920" y="32823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383858" y="3263283"/>
            <a:ext cx="3030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7525" y="1120603"/>
            <a:ext cx="64492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800" dirty="0"/>
              <a:t>Gegeben: Kantenkosten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[i,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]</a:t>
            </a:r>
          </a:p>
          <a:p>
            <a:pPr algn="ctr"/>
            <a:r>
              <a:rPr lang="de-DE" sz="2800" dirty="0"/>
              <a:t>Können wir </a:t>
            </a:r>
            <a:r>
              <a:rPr lang="de-DE" sz="2800" dirty="0">
                <a:solidFill>
                  <a:srgbClr val="0409FF"/>
                </a:solidFill>
              </a:rPr>
              <a:t>APSP</a:t>
            </a:r>
            <a:r>
              <a:rPr lang="de-DE" sz="2800" dirty="0"/>
              <a:t> nicht </a:t>
            </a:r>
            <a:r>
              <a:rPr lang="de-DE" sz="2800"/>
              <a:t>besser hinkriegen?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75EEDE-C0B1-67C7-A5CA-84C27686D6A8}"/>
              </a:ext>
            </a:extLst>
          </p:cNvPr>
          <p:cNvSpPr txBox="1"/>
          <p:nvPr/>
        </p:nvSpPr>
        <p:spPr>
          <a:xfrm>
            <a:off x="1132337" y="4146625"/>
            <a:ext cx="6775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j, cost) in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edges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(g)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d[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j] = cost 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k =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:n 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j) in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indices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(d)</a:t>
            </a:r>
          </a:p>
          <a:p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d[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j] =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min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 d[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j], d[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k] + d[k, j] 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18843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Annahme: </a:t>
            </a:r>
            <a:r>
              <a:rPr lang="de-DE" dirty="0" err="1"/>
              <a:t>Ungerichteter</a:t>
            </a:r>
            <a:r>
              <a:rPr lang="de-DE" dirty="0"/>
              <a:t> Graph gegeben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Analyse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: Zeit O(n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), Platz O(n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de-DE" dirty="0"/>
              <a:t>Wenn wir annehmen, dass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m&gt;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/>
              <a:t>, ist das immer noch besser als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×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Bellman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-Ford ∈ O(n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∙m)</a:t>
            </a:r>
          </a:p>
          <a:p>
            <a:r>
              <a:rPr lang="de-DE" dirty="0"/>
              <a:t>Aber nicht besser als Johnson-Dijkstra: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>
                <a:solidFill>
                  <a:schemeClr val="hlink"/>
                </a:solidFill>
              </a:rPr>
              <a:t>m+n</a:t>
            </a:r>
            <a:r>
              <a:rPr lang="de-DE" baseline="30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166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195736" y="5949280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Robert W. Floyd: </a:t>
            </a:r>
            <a:r>
              <a:rPr lang="de-DE" sz="1400" dirty="0" err="1">
                <a:solidFill>
                  <a:srgbClr val="0000FF"/>
                </a:solidFill>
              </a:rPr>
              <a:t>Algorithm</a:t>
            </a:r>
            <a:r>
              <a:rPr lang="de-DE" sz="1400" dirty="0">
                <a:solidFill>
                  <a:srgbClr val="0000FF"/>
                </a:solidFill>
              </a:rPr>
              <a:t> 97 (SHORTEST PATH). </a:t>
            </a:r>
            <a:br>
              <a:rPr lang="de-DE" sz="1400" dirty="0">
                <a:solidFill>
                  <a:srgbClr val="0000FF"/>
                </a:solidFill>
              </a:rPr>
            </a:br>
            <a:r>
              <a:rPr lang="de-DE" sz="1400" dirty="0">
                <a:solidFill>
                  <a:srgbClr val="0000FF"/>
                </a:solidFill>
              </a:rPr>
              <a:t>In: Communications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5, 6, S. 345, </a:t>
            </a:r>
            <a:r>
              <a:rPr lang="de-DE" sz="1400" b="1" dirty="0">
                <a:solidFill>
                  <a:srgbClr val="FF0000"/>
                </a:solidFill>
              </a:rPr>
              <a:t>1962</a:t>
            </a:r>
          </a:p>
          <a:p>
            <a:r>
              <a:rPr lang="de-DE" sz="1400" b="1" dirty="0">
                <a:solidFill>
                  <a:srgbClr val="FF0000"/>
                </a:solidFill>
              </a:rPr>
              <a:t>und schon früher wurden ähnliche Verfahren veröffentlicht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023D08-75A7-5F47-3063-64A9FD8A89DC}"/>
              </a:ext>
            </a:extLst>
          </p:cNvPr>
          <p:cNvSpPr txBox="1"/>
          <p:nvPr/>
        </p:nvSpPr>
        <p:spPr>
          <a:xfrm>
            <a:off x="1292091" y="1556792"/>
            <a:ext cx="6775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j, cost) in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edges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(g)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d[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j] = cost 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k =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:n 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j) in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indices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(d)</a:t>
            </a:r>
          </a:p>
          <a:p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d[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j] =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min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 d[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j], d[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k] + d[k, j] 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145968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C8D1-799B-514F-8FC1-CC45814823B5}" type="slidenum">
              <a:rPr lang="de-DE"/>
              <a:pPr/>
              <a:t>167</a:t>
            </a:fld>
            <a:endParaRPr lang="de-DE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Transitive </a:t>
            </a:r>
            <a:r>
              <a:rPr lang="en-US" dirty="0" err="1"/>
              <a:t>Hülle</a:t>
            </a:r>
            <a:r>
              <a:rPr lang="en-US" dirty="0"/>
              <a:t> / </a:t>
            </a:r>
            <a:r>
              <a:rPr lang="en-US" dirty="0" err="1"/>
              <a:t>Erreichbarkeit</a:t>
            </a:r>
            <a:endParaRPr lang="en-US" dirty="0"/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Problem:</a:t>
            </a:r>
            <a:r>
              <a:rPr lang="en-US" dirty="0"/>
              <a:t> </a:t>
            </a:r>
            <a:r>
              <a:rPr lang="en-US" dirty="0" err="1"/>
              <a:t>Konstruiere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gerichteten</a:t>
            </a:r>
            <a:r>
              <a:rPr lang="en-US" dirty="0"/>
              <a:t> </a:t>
            </a:r>
            <a:r>
              <a:rPr lang="en-US" dirty="0" err="1"/>
              <a:t>Graphen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G=(V,E)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Datenstruktur</a:t>
            </a:r>
            <a:r>
              <a:rPr lang="en-US" dirty="0"/>
              <a:t>, die die </a:t>
            </a:r>
            <a:r>
              <a:rPr lang="en-US" dirty="0" err="1"/>
              <a:t>folgende</a:t>
            </a:r>
            <a:r>
              <a:rPr lang="en-US" dirty="0"/>
              <a:t> Operation (</a:t>
            </a:r>
            <a:r>
              <a:rPr lang="en-US" dirty="0" err="1"/>
              <a:t>speicher</a:t>
            </a:r>
            <a:r>
              <a:rPr lang="en-US" dirty="0"/>
              <a:t>- und </a:t>
            </a:r>
            <a:r>
              <a:rPr lang="en-US" dirty="0" err="1"/>
              <a:t>zeit</a:t>
            </a:r>
            <a:r>
              <a:rPr lang="en-US" dirty="0"/>
              <a:t>-)</a:t>
            </a:r>
            <a:r>
              <a:rPr lang="en-US" dirty="0" err="1"/>
              <a:t>effizient</a:t>
            </a:r>
            <a:r>
              <a:rPr lang="en-US" dirty="0"/>
              <a:t> </a:t>
            </a:r>
            <a:r>
              <a:rPr lang="en-US" dirty="0" err="1"/>
              <a:t>unterstützt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/>
              <a:t>liefert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1</a:t>
            </a:r>
            <a:r>
              <a:rPr lang="en-US" dirty="0"/>
              <a:t>, falls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gerichteten</a:t>
            </a:r>
            <a:r>
              <a:rPr lang="en-US" dirty="0"/>
              <a:t> </a:t>
            </a:r>
            <a:r>
              <a:rPr lang="en-US" dirty="0" err="1"/>
              <a:t>Weg</a:t>
            </a:r>
            <a:r>
              <a:rPr lang="en-US" dirty="0"/>
              <a:t> von </a:t>
            </a:r>
            <a:r>
              <a:rPr lang="en-US" dirty="0">
                <a:solidFill>
                  <a:schemeClr val="hlink"/>
                </a:solidFill>
              </a:rPr>
              <a:t>v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w</a:t>
            </a:r>
            <a:r>
              <a:rPr lang="en-US" dirty="0"/>
              <a:t> in </a:t>
            </a:r>
            <a:r>
              <a:rPr lang="en-US" dirty="0">
                <a:solidFill>
                  <a:schemeClr val="hlink"/>
                </a:solidFill>
              </a:rPr>
              <a:t>G</a:t>
            </a:r>
            <a:r>
              <a:rPr lang="en-US" dirty="0"/>
              <a:t> </a:t>
            </a:r>
            <a:r>
              <a:rPr lang="en-US" dirty="0" err="1"/>
              <a:t>gibt</a:t>
            </a:r>
            <a:r>
              <a:rPr lang="en-US" dirty="0"/>
              <a:t> und </a:t>
            </a:r>
            <a:r>
              <a:rPr lang="en-US" dirty="0" err="1"/>
              <a:t>sonst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0</a:t>
            </a:r>
          </a:p>
          <a:p>
            <a:pPr>
              <a:buFontTx/>
              <a:buNone/>
            </a:pPr>
            <a:endParaRPr lang="en-US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35651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Naives Verfahren für Erreichbarkeit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Im Prinzip gleiche Idee wie APSP nach Floyd, daher auch </a:t>
            </a:r>
            <a:br>
              <a:rPr lang="de-DE" dirty="0"/>
            </a:br>
            <a:r>
              <a:rPr lang="de-DE" dirty="0"/>
              <a:t>Floyd-</a:t>
            </a:r>
            <a:r>
              <a:rPr lang="de-DE" dirty="0" err="1"/>
              <a:t>Warshall</a:t>
            </a:r>
            <a:r>
              <a:rPr lang="de-DE" dirty="0"/>
              <a:t>-Algorithmus genannt</a:t>
            </a:r>
          </a:p>
          <a:p>
            <a:pPr marL="0" indent="0">
              <a:buNone/>
            </a:pPr>
            <a:r>
              <a:rPr lang="de-DE" dirty="0"/>
              <a:t>Analyse: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O(n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 </a:t>
            </a:r>
            <a:r>
              <a:rPr lang="de-DE" dirty="0">
                <a:solidFill>
                  <a:srgbClr val="FF0000"/>
                </a:solidFill>
              </a:rPr>
              <a:t>Das sollten wir doch besser hinkriegen?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168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520280" y="61461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Stephen </a:t>
            </a:r>
            <a:r>
              <a:rPr lang="de-DE" sz="1400" dirty="0" err="1">
                <a:solidFill>
                  <a:srgbClr val="0000FF"/>
                </a:solidFill>
              </a:rPr>
              <a:t>Warshall</a:t>
            </a:r>
            <a:r>
              <a:rPr lang="de-DE" sz="1400" dirty="0">
                <a:solidFill>
                  <a:srgbClr val="0000FF"/>
                </a:solidFill>
              </a:rPr>
              <a:t>: A Theorem on Boolean Matrices. </a:t>
            </a:r>
            <a:br>
              <a:rPr lang="de-DE" sz="1400" dirty="0">
                <a:solidFill>
                  <a:srgbClr val="0000FF"/>
                </a:solidFill>
              </a:rPr>
            </a:br>
            <a:r>
              <a:rPr lang="de-DE" sz="1400" dirty="0">
                <a:solidFill>
                  <a:srgbClr val="0000FF"/>
                </a:solidFill>
              </a:rPr>
              <a:t>In: Journal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9, 1, </a:t>
            </a:r>
            <a:r>
              <a:rPr lang="de-DE" sz="1400" b="1" dirty="0">
                <a:solidFill>
                  <a:srgbClr val="FF0000"/>
                </a:solidFill>
              </a:rPr>
              <a:t>1962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D0469C-36F8-7371-B300-AEC2EEDE4877}"/>
              </a:ext>
            </a:extLst>
          </p:cNvPr>
          <p:cNvSpPr txBox="1"/>
          <p:nvPr/>
        </p:nvSpPr>
        <p:spPr>
          <a:xfrm>
            <a:off x="827584" y="1196975"/>
            <a:ext cx="4968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Algorithmus</a:t>
            </a:r>
            <a:r>
              <a:rPr lang="en-GB" sz="2000" b="1" dirty="0"/>
              <a:t> von </a:t>
            </a:r>
            <a:r>
              <a:rPr lang="en-GB" sz="2000" b="1" dirty="0" err="1"/>
              <a:t>Warshall</a:t>
            </a:r>
            <a:endParaRPr lang="en-GB" sz="2000" b="1" dirty="0"/>
          </a:p>
          <a:p>
            <a:endParaRPr lang="en-GB" sz="1200" b="1" dirty="0">
              <a:solidFill>
                <a:srgbClr val="AF00DB"/>
              </a:solidFill>
              <a:latin typeface="+mn-lt"/>
            </a:endParaRPr>
          </a:p>
          <a:p>
            <a:r>
              <a:rPr lang="en-GB" sz="240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k = </a:t>
            </a:r>
            <a:r>
              <a:rPr lang="en-GB" sz="2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:n </a:t>
            </a:r>
          </a:p>
          <a:p>
            <a:r>
              <a:rPr lang="en-GB" sz="2400" dirty="0">
                <a:solidFill>
                  <a:srgbClr val="AF00DB"/>
                </a:solidFill>
                <a:latin typeface="Courier New" panose="02070309020205020404" pitchFamily="49" charset="0"/>
              </a:rPr>
              <a:t>    for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2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:n </a:t>
            </a:r>
          </a:p>
          <a:p>
            <a:r>
              <a:rPr lang="en-GB" sz="2400" dirty="0">
                <a:solidFill>
                  <a:srgbClr val="AF00DB"/>
                </a:solidFill>
                <a:latin typeface="Courier New" panose="02070309020205020404" pitchFamily="49" charset="0"/>
              </a:rPr>
              <a:t>      if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d[</a:t>
            </a:r>
            <a:r>
              <a:rPr lang="en-GB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, k] == </a:t>
            </a:r>
            <a:r>
              <a:rPr lang="en-GB" sz="2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2400" dirty="0">
                <a:solidFill>
                  <a:srgbClr val="AF00DB"/>
                </a:solidFill>
                <a:latin typeface="Courier New" panose="02070309020205020404" pitchFamily="49" charset="0"/>
              </a:rPr>
              <a:t>        for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j = </a:t>
            </a:r>
            <a:r>
              <a:rPr lang="en-GB" sz="2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:n </a:t>
            </a:r>
          </a:p>
          <a:p>
            <a:r>
              <a:rPr lang="en-GB" sz="2400" dirty="0">
                <a:solidFill>
                  <a:srgbClr val="AF00DB"/>
                </a:solidFill>
                <a:latin typeface="Courier New" panose="02070309020205020404" pitchFamily="49" charset="0"/>
              </a:rPr>
              <a:t>          if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d[k, j] == </a:t>
            </a:r>
            <a:r>
              <a:rPr lang="en-GB" sz="2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d[</a:t>
            </a:r>
            <a:r>
              <a:rPr lang="en-GB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, j] = </a:t>
            </a:r>
            <a:r>
              <a:rPr lang="en-GB" sz="2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</a:p>
          <a:p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24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4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4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4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4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6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BE9E-0164-7F4D-AEBB-E3C2459E8F7F}" type="slidenum">
              <a:rPr lang="de-DE"/>
              <a:pPr/>
              <a:t>169</a:t>
            </a:fld>
            <a:endParaRPr lang="de-DE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Lösung</a:t>
            </a:r>
            <a:r>
              <a:rPr lang="en-US" dirty="0">
                <a:solidFill>
                  <a:schemeClr val="accent2"/>
                </a:solidFill>
              </a:rPr>
              <a:t> 1:</a:t>
            </a:r>
            <a:r>
              <a:rPr lang="en-US" dirty="0"/>
              <a:t> </a:t>
            </a:r>
            <a:r>
              <a:rPr lang="en-US" dirty="0" err="1"/>
              <a:t>verwende</a:t>
            </a:r>
            <a:r>
              <a:rPr lang="en-US" dirty="0"/>
              <a:t> </a:t>
            </a:r>
            <a:r>
              <a:rPr lang="en-US" dirty="0">
                <a:solidFill>
                  <a:srgbClr val="0409FF"/>
                </a:solidFill>
              </a:rPr>
              <a:t>APSP</a:t>
            </a:r>
            <a:r>
              <a:rPr lang="en-US" dirty="0"/>
              <a:t> </a:t>
            </a:r>
            <a:r>
              <a:rPr lang="en-US" dirty="0" err="1"/>
              <a:t>Algorithmus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Erstellung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Datenstruktur</a:t>
            </a:r>
            <a:r>
              <a:rPr lang="en-US" dirty="0"/>
              <a:t>, </a:t>
            </a:r>
            <a:r>
              <a:rPr lang="en-US" dirty="0" err="1"/>
              <a:t>aus</a:t>
            </a:r>
            <a:r>
              <a:rPr lang="en-US" dirty="0"/>
              <a:t> der </a:t>
            </a:r>
            <a:r>
              <a:rPr lang="en-US" dirty="0" err="1"/>
              <a:t>Ergebnis</a:t>
            </a:r>
            <a:r>
              <a:rPr lang="en-US" dirty="0"/>
              <a:t> </a:t>
            </a:r>
            <a:r>
              <a:rPr lang="en-US" dirty="0" err="1"/>
              <a:t>direkt</a:t>
            </a:r>
            <a:r>
              <a:rPr lang="en-US" dirty="0"/>
              <a:t> </a:t>
            </a:r>
            <a:r>
              <a:rPr lang="en-US" dirty="0" err="1"/>
              <a:t>ablesbar</a:t>
            </a:r>
            <a:endParaRPr lang="en-US" dirty="0"/>
          </a:p>
          <a:p>
            <a:r>
              <a:rPr lang="en-US" dirty="0" err="1"/>
              <a:t>Laufzeit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Erstellung</a:t>
            </a:r>
            <a:r>
              <a:rPr lang="en-US" dirty="0"/>
              <a:t> der </a:t>
            </a:r>
            <a:r>
              <a:rPr lang="en-US" dirty="0" err="1"/>
              <a:t>Datenstruktur</a:t>
            </a:r>
            <a:r>
              <a:rPr lang="en-US" dirty="0"/>
              <a:t>:</a:t>
            </a:r>
            <a:br>
              <a:rPr lang="en-US" dirty="0"/>
            </a:b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>
                <a:solidFill>
                  <a:schemeClr val="hlink"/>
                </a:solidFill>
              </a:rPr>
              <a:t> m + n</a:t>
            </a:r>
            <a:r>
              <a:rPr lang="de-DE" baseline="30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 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  <a:endParaRPr lang="en-US" dirty="0"/>
          </a:p>
          <a:p>
            <a:r>
              <a:rPr lang="en-US" dirty="0" err="1"/>
              <a:t>Speicheraufwand</a:t>
            </a:r>
            <a:r>
              <a:rPr lang="en-US" dirty="0"/>
              <a:t>: </a:t>
            </a:r>
            <a:r>
              <a:rPr lang="en-US" dirty="0">
                <a:solidFill>
                  <a:schemeClr val="hlink"/>
                </a:solidFill>
              </a:rPr>
              <a:t>O(n</a:t>
            </a:r>
            <a:r>
              <a:rPr lang="en-US" baseline="30000" dirty="0">
                <a:solidFill>
                  <a:schemeClr val="hlink"/>
                </a:solidFill>
              </a:rPr>
              <a:t>2</a:t>
            </a:r>
            <a:r>
              <a:rPr lang="en-US" dirty="0">
                <a:solidFill>
                  <a:schemeClr val="hlink"/>
                </a:solidFill>
              </a:rPr>
              <a:t>)</a:t>
            </a:r>
          </a:p>
          <a:p>
            <a:r>
              <a:rPr lang="en-US" dirty="0" err="1"/>
              <a:t>Laufzeit</a:t>
            </a:r>
            <a:r>
              <a:rPr lang="en-US" dirty="0"/>
              <a:t> von Reachable(</a:t>
            </a:r>
            <a:r>
              <a:rPr lang="en-US" dirty="0" err="1"/>
              <a:t>v,w</a:t>
            </a:r>
            <a:r>
              <a:rPr lang="en-US" dirty="0"/>
              <a:t>): </a:t>
            </a:r>
            <a:r>
              <a:rPr lang="en-US" dirty="0">
                <a:solidFill>
                  <a:schemeClr val="hlink"/>
                </a:solidFill>
              </a:rPr>
              <a:t>O(1)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Nachschauen</a:t>
            </a:r>
            <a:r>
              <a:rPr lang="en-US" dirty="0"/>
              <a:t> in </a:t>
            </a:r>
            <a:r>
              <a:rPr lang="en-US" dirty="0" err="1"/>
              <a:t>Tabelle</a:t>
            </a:r>
            <a:r>
              <a:rPr lang="en-US" dirty="0"/>
              <a:t>, </a:t>
            </a:r>
            <a:r>
              <a:rPr lang="en-US" dirty="0" err="1"/>
              <a:t>ob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en-US" dirty="0">
                <a:solidFill>
                  <a:schemeClr val="hlink"/>
                </a:solidFill>
              </a:rPr>
              <a:t>(</a:t>
            </a:r>
            <a:r>
              <a:rPr lang="en-US" dirty="0" err="1">
                <a:solidFill>
                  <a:schemeClr val="hlink"/>
                </a:solidFill>
              </a:rPr>
              <a:t>v,w</a:t>
            </a:r>
            <a:r>
              <a:rPr lang="en-US" dirty="0">
                <a:solidFill>
                  <a:schemeClr val="hlink"/>
                </a:solidFill>
              </a:rPr>
              <a:t>)&lt;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en-US" dirty="0">
                <a:latin typeface="cmsy10" charset="0"/>
              </a:rPr>
              <a:t> 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45899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2B22-D1F2-D149-A65B-032A42119E15}" type="slidenum">
              <a:rPr lang="de-DE"/>
              <a:pPr/>
              <a:t>17</a:t>
            </a:fld>
            <a:endParaRPr lang="de-DE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Adjazenzfeld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Zeitaufwand: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Zeit </a:t>
            </a:r>
            <a:r>
              <a:rPr lang="de-DE" dirty="0">
                <a:solidFill>
                  <a:schemeClr val="hlink"/>
                </a:solidFill>
              </a:rPr>
              <a:t>O(d)</a:t>
            </a:r>
          </a:p>
          <a:p>
            <a:pPr>
              <a:lnSpc>
                <a:spcPct val="90000"/>
              </a:lnSpc>
            </a:pPr>
            <a:r>
              <a:rPr lang="de-DE" dirty="0" err="1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Zeit </a:t>
            </a:r>
            <a:r>
              <a:rPr lang="de-DE" dirty="0">
                <a:solidFill>
                  <a:schemeClr val="hlink"/>
                </a:solidFill>
              </a:rPr>
              <a:t>O(m) </a:t>
            </a:r>
            <a:r>
              <a:rPr lang="de-DE" dirty="0"/>
              <a:t>(schlimmster Fall)</a:t>
            </a:r>
          </a:p>
          <a:p>
            <a:pPr>
              <a:lnSpc>
                <a:spcPct val="90000"/>
              </a:lnSpc>
            </a:pPr>
            <a:r>
              <a:rPr lang="de-DE" dirty="0" err="1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Zeit </a:t>
            </a:r>
            <a:r>
              <a:rPr lang="de-DE" dirty="0">
                <a:solidFill>
                  <a:schemeClr val="hlink"/>
                </a:solidFill>
              </a:rPr>
              <a:t>O(m)</a:t>
            </a:r>
            <a:r>
              <a:rPr lang="de-DE" dirty="0"/>
              <a:t> (schlimmster Fall)</a:t>
            </a: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/>
          </a:p>
        </p:txBody>
      </p:sp>
      <p:sp>
        <p:nvSpPr>
          <p:cNvPr id="303108" name="Oval 4"/>
          <p:cNvSpPr>
            <a:spLocks noChangeArrowheads="1"/>
          </p:cNvSpPr>
          <p:nvPr/>
        </p:nvSpPr>
        <p:spPr bwMode="auto">
          <a:xfrm>
            <a:off x="1116013" y="119675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3109" name="Oval 5"/>
          <p:cNvSpPr>
            <a:spLocks noChangeArrowheads="1"/>
          </p:cNvSpPr>
          <p:nvPr/>
        </p:nvSpPr>
        <p:spPr bwMode="auto">
          <a:xfrm>
            <a:off x="2484438" y="119675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3110" name="Oval 6"/>
          <p:cNvSpPr>
            <a:spLocks noChangeArrowheads="1"/>
          </p:cNvSpPr>
          <p:nvPr/>
        </p:nvSpPr>
        <p:spPr bwMode="auto">
          <a:xfrm>
            <a:off x="1116013" y="2347689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3111" name="Oval 7"/>
          <p:cNvSpPr>
            <a:spLocks noChangeArrowheads="1"/>
          </p:cNvSpPr>
          <p:nvPr/>
        </p:nvSpPr>
        <p:spPr bwMode="auto">
          <a:xfrm>
            <a:off x="2484438" y="2347689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3112" name="Line 8"/>
          <p:cNvSpPr>
            <a:spLocks noChangeShapeType="1"/>
          </p:cNvSpPr>
          <p:nvPr/>
        </p:nvSpPr>
        <p:spPr bwMode="auto">
          <a:xfrm>
            <a:off x="1547813" y="1412652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3" name="Line 9"/>
          <p:cNvSpPr>
            <a:spLocks noChangeShapeType="1"/>
          </p:cNvSpPr>
          <p:nvPr/>
        </p:nvSpPr>
        <p:spPr bwMode="auto">
          <a:xfrm>
            <a:off x="2700338" y="1628552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4" name="Line 10"/>
          <p:cNvSpPr>
            <a:spLocks noChangeShapeType="1"/>
          </p:cNvSpPr>
          <p:nvPr/>
        </p:nvSpPr>
        <p:spPr bwMode="auto">
          <a:xfrm flipH="1">
            <a:off x="1549400" y="256517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5" name="Line 11"/>
          <p:cNvSpPr>
            <a:spLocks noChangeShapeType="1"/>
          </p:cNvSpPr>
          <p:nvPr/>
        </p:nvSpPr>
        <p:spPr bwMode="auto">
          <a:xfrm flipH="1" flipV="1">
            <a:off x="1331913" y="1628552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6" name="Line 12"/>
          <p:cNvSpPr>
            <a:spLocks noChangeShapeType="1"/>
          </p:cNvSpPr>
          <p:nvPr/>
        </p:nvSpPr>
        <p:spPr bwMode="auto">
          <a:xfrm>
            <a:off x="1476375" y="1555527"/>
            <a:ext cx="10810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7" name="Rectangle 13"/>
          <p:cNvSpPr>
            <a:spLocks noChangeArrowheads="1"/>
          </p:cNvSpPr>
          <p:nvPr/>
        </p:nvSpPr>
        <p:spPr bwMode="auto">
          <a:xfrm>
            <a:off x="4789488" y="1339627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3118" name="Rectangle 14"/>
          <p:cNvSpPr>
            <a:spLocks noChangeArrowheads="1"/>
          </p:cNvSpPr>
          <p:nvPr/>
        </p:nvSpPr>
        <p:spPr bwMode="auto">
          <a:xfrm>
            <a:off x="5221288" y="1339627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3119" name="Line 15"/>
          <p:cNvSpPr>
            <a:spLocks noChangeShapeType="1"/>
          </p:cNvSpPr>
          <p:nvPr/>
        </p:nvSpPr>
        <p:spPr bwMode="auto">
          <a:xfrm flipH="1">
            <a:off x="1476375" y="1555527"/>
            <a:ext cx="10080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20" name="Rectangle 16"/>
          <p:cNvSpPr>
            <a:spLocks noChangeArrowheads="1"/>
          </p:cNvSpPr>
          <p:nvPr/>
        </p:nvSpPr>
        <p:spPr bwMode="auto">
          <a:xfrm>
            <a:off x="5653088" y="1339627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03121" name="Rectangle 17"/>
          <p:cNvSpPr>
            <a:spLocks noChangeArrowheads="1"/>
          </p:cNvSpPr>
          <p:nvPr/>
        </p:nvSpPr>
        <p:spPr bwMode="auto">
          <a:xfrm>
            <a:off x="6084888" y="1339627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03122" name="Rectangle 18"/>
          <p:cNvSpPr>
            <a:spLocks noChangeArrowheads="1"/>
          </p:cNvSpPr>
          <p:nvPr/>
        </p:nvSpPr>
        <p:spPr bwMode="auto">
          <a:xfrm>
            <a:off x="47894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3123" name="Rectangle 19"/>
          <p:cNvSpPr>
            <a:spLocks noChangeArrowheads="1"/>
          </p:cNvSpPr>
          <p:nvPr/>
        </p:nvSpPr>
        <p:spPr bwMode="auto">
          <a:xfrm>
            <a:off x="52212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3124" name="Rectangle 20"/>
          <p:cNvSpPr>
            <a:spLocks noChangeArrowheads="1"/>
          </p:cNvSpPr>
          <p:nvPr/>
        </p:nvSpPr>
        <p:spPr bwMode="auto">
          <a:xfrm>
            <a:off x="56530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3125" name="Rectangle 21"/>
          <p:cNvSpPr>
            <a:spLocks noChangeArrowheads="1"/>
          </p:cNvSpPr>
          <p:nvPr/>
        </p:nvSpPr>
        <p:spPr bwMode="auto">
          <a:xfrm>
            <a:off x="60848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3126" name="Rectangle 22"/>
          <p:cNvSpPr>
            <a:spLocks noChangeArrowheads="1"/>
          </p:cNvSpPr>
          <p:nvPr/>
        </p:nvSpPr>
        <p:spPr bwMode="auto">
          <a:xfrm>
            <a:off x="65166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3127" name="Rectangle 23"/>
          <p:cNvSpPr>
            <a:spLocks noChangeArrowheads="1"/>
          </p:cNvSpPr>
          <p:nvPr/>
        </p:nvSpPr>
        <p:spPr bwMode="auto">
          <a:xfrm>
            <a:off x="69484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3128" name="Line 24"/>
          <p:cNvSpPr>
            <a:spLocks noChangeShapeType="1"/>
          </p:cNvSpPr>
          <p:nvPr/>
        </p:nvSpPr>
        <p:spPr bwMode="auto">
          <a:xfrm>
            <a:off x="5005388" y="1771427"/>
            <a:ext cx="15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29" name="Line 25"/>
          <p:cNvSpPr>
            <a:spLocks noChangeShapeType="1"/>
          </p:cNvSpPr>
          <p:nvPr/>
        </p:nvSpPr>
        <p:spPr bwMode="auto">
          <a:xfrm>
            <a:off x="5437188" y="1771427"/>
            <a:ext cx="4318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30" name="Line 26"/>
          <p:cNvSpPr>
            <a:spLocks noChangeShapeType="1"/>
          </p:cNvSpPr>
          <p:nvPr/>
        </p:nvSpPr>
        <p:spPr bwMode="auto">
          <a:xfrm>
            <a:off x="5868988" y="1771427"/>
            <a:ext cx="792162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31" name="Line 27"/>
          <p:cNvSpPr>
            <a:spLocks noChangeShapeType="1"/>
          </p:cNvSpPr>
          <p:nvPr/>
        </p:nvSpPr>
        <p:spPr bwMode="auto">
          <a:xfrm>
            <a:off x="6300788" y="1771427"/>
            <a:ext cx="8636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32" name="Text Box 28"/>
          <p:cNvSpPr txBox="1">
            <a:spLocks noChangeArrowheads="1"/>
          </p:cNvSpPr>
          <p:nvPr/>
        </p:nvSpPr>
        <p:spPr bwMode="auto">
          <a:xfrm>
            <a:off x="4192588" y="1358677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3133" name="Text Box 29"/>
          <p:cNvSpPr txBox="1">
            <a:spLocks noChangeArrowheads="1"/>
          </p:cNvSpPr>
          <p:nvPr/>
        </p:nvSpPr>
        <p:spPr bwMode="auto">
          <a:xfrm>
            <a:off x="4213225" y="2276252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303138" name="Text Box 34"/>
          <p:cNvSpPr txBox="1">
            <a:spLocks noChangeArrowheads="1"/>
          </p:cNvSpPr>
          <p:nvPr/>
        </p:nvSpPr>
        <p:spPr bwMode="auto">
          <a:xfrm>
            <a:off x="6642100" y="1360264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offsets in E</a:t>
            </a:r>
          </a:p>
        </p:txBody>
      </p:sp>
      <p:sp>
        <p:nvSpPr>
          <p:cNvPr id="303139" name="Line 35"/>
          <p:cNvSpPr>
            <a:spLocks noChangeShapeType="1"/>
          </p:cNvSpPr>
          <p:nvPr/>
        </p:nvSpPr>
        <p:spPr bwMode="auto">
          <a:xfrm>
            <a:off x="3421063" y="1915889"/>
            <a:ext cx="5762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848144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A985-7CAB-E141-A5F8-95F593001020}" type="slidenum">
              <a:rPr lang="de-DE"/>
              <a:pPr/>
              <a:t>170</a:t>
            </a:fld>
            <a:endParaRPr lang="de-DE"/>
          </a:p>
        </p:txBody>
      </p: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Einsicht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Knoten</a:t>
            </a:r>
            <a:r>
              <a:rPr lang="en-US" dirty="0"/>
              <a:t> in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starken</a:t>
            </a:r>
            <a:r>
              <a:rPr lang="en-US" dirty="0"/>
              <a:t> ZHK </a:t>
            </a:r>
            <a:r>
              <a:rPr lang="en-US" dirty="0" err="1"/>
              <a:t>haben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dieselbe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Menge</a:t>
            </a:r>
            <a:r>
              <a:rPr lang="en-US" dirty="0"/>
              <a:t> </a:t>
            </a:r>
            <a:r>
              <a:rPr lang="en-US" dirty="0" err="1"/>
              <a:t>erreichbarer</a:t>
            </a:r>
            <a:r>
              <a:rPr lang="en-US" dirty="0"/>
              <a:t> </a:t>
            </a:r>
            <a:r>
              <a:rPr lang="en-US" dirty="0" err="1"/>
              <a:t>Knoten</a:t>
            </a:r>
            <a:r>
              <a:rPr lang="en-US" dirty="0"/>
              <a:t>. </a:t>
            </a:r>
            <a:r>
              <a:rPr lang="en-US" dirty="0" err="1"/>
              <a:t>Daher</a:t>
            </a:r>
            <a:r>
              <a:rPr lang="en-US" dirty="0"/>
              <a:t> </a:t>
            </a:r>
            <a:r>
              <a:rPr lang="en-US" dirty="0" err="1"/>
              <a:t>reicht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,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Repräsentanten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vertreten</a:t>
            </a:r>
            <a:r>
              <a:rPr lang="en-US" dirty="0"/>
              <a:t>.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72068" name="Oval 4"/>
          <p:cNvSpPr>
            <a:spLocks noChangeArrowheads="1"/>
          </p:cNvSpPr>
          <p:nvPr/>
        </p:nvSpPr>
        <p:spPr bwMode="auto">
          <a:xfrm>
            <a:off x="1763688" y="2924249"/>
            <a:ext cx="2952750" cy="180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69" name="Oval 5"/>
          <p:cNvSpPr>
            <a:spLocks noChangeArrowheads="1"/>
          </p:cNvSpPr>
          <p:nvPr/>
        </p:nvSpPr>
        <p:spPr bwMode="auto">
          <a:xfrm>
            <a:off x="5219676" y="2636912"/>
            <a:ext cx="2160587" cy="1439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0" name="Oval 6"/>
          <p:cNvSpPr>
            <a:spLocks noChangeArrowheads="1"/>
          </p:cNvSpPr>
          <p:nvPr/>
        </p:nvSpPr>
        <p:spPr bwMode="auto">
          <a:xfrm>
            <a:off x="5075213" y="4364112"/>
            <a:ext cx="15843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1" name="Oval 7"/>
          <p:cNvSpPr>
            <a:spLocks noChangeArrowheads="1"/>
          </p:cNvSpPr>
          <p:nvPr/>
        </p:nvSpPr>
        <p:spPr bwMode="auto">
          <a:xfrm>
            <a:off x="4211613" y="3500512"/>
            <a:ext cx="287338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2" name="Oval 8"/>
          <p:cNvSpPr>
            <a:spLocks noChangeArrowheads="1"/>
          </p:cNvSpPr>
          <p:nvPr/>
        </p:nvSpPr>
        <p:spPr bwMode="auto">
          <a:xfrm>
            <a:off x="5435576" y="3284612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3" name="Oval 9"/>
          <p:cNvSpPr>
            <a:spLocks noChangeArrowheads="1"/>
          </p:cNvSpPr>
          <p:nvPr/>
        </p:nvSpPr>
        <p:spPr bwMode="auto">
          <a:xfrm>
            <a:off x="4067151" y="3932312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4" name="Oval 10"/>
          <p:cNvSpPr>
            <a:spLocks noChangeArrowheads="1"/>
          </p:cNvSpPr>
          <p:nvPr/>
        </p:nvSpPr>
        <p:spPr bwMode="auto">
          <a:xfrm>
            <a:off x="5219676" y="4653037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5" name="Line 11"/>
          <p:cNvSpPr>
            <a:spLocks noChangeShapeType="1"/>
          </p:cNvSpPr>
          <p:nvPr/>
        </p:nvSpPr>
        <p:spPr bwMode="auto">
          <a:xfrm flipV="1">
            <a:off x="4498951" y="3429074"/>
            <a:ext cx="9366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2076" name="Line 12"/>
          <p:cNvSpPr>
            <a:spLocks noChangeShapeType="1"/>
          </p:cNvSpPr>
          <p:nvPr/>
        </p:nvSpPr>
        <p:spPr bwMode="auto">
          <a:xfrm>
            <a:off x="4356076" y="4148212"/>
            <a:ext cx="8636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2077" name="Oval 13"/>
          <p:cNvSpPr>
            <a:spLocks noChangeArrowheads="1"/>
          </p:cNvSpPr>
          <p:nvPr/>
        </p:nvSpPr>
        <p:spPr bwMode="auto">
          <a:xfrm>
            <a:off x="3203551" y="3140149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8" name="Oval 14"/>
          <p:cNvSpPr>
            <a:spLocks noChangeArrowheads="1"/>
          </p:cNvSpPr>
          <p:nvPr/>
        </p:nvSpPr>
        <p:spPr bwMode="auto">
          <a:xfrm>
            <a:off x="2411388" y="3932312"/>
            <a:ext cx="287338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9" name="Text Box 15"/>
          <p:cNvSpPr txBox="1">
            <a:spLocks noChangeArrowheads="1"/>
          </p:cNvSpPr>
          <p:nvPr/>
        </p:nvSpPr>
        <p:spPr bwMode="auto">
          <a:xfrm>
            <a:off x="2914626" y="2924249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472080" name="Text Box 16"/>
          <p:cNvSpPr txBox="1">
            <a:spLocks noChangeArrowheads="1"/>
          </p:cNvSpPr>
          <p:nvPr/>
        </p:nvSpPr>
        <p:spPr bwMode="auto">
          <a:xfrm>
            <a:off x="2195488" y="3571949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472081" name="Text Box 17"/>
          <p:cNvSpPr txBox="1">
            <a:spLocks noChangeArrowheads="1"/>
          </p:cNvSpPr>
          <p:nvPr/>
        </p:nvSpPr>
        <p:spPr bwMode="auto">
          <a:xfrm>
            <a:off x="3059088" y="3644974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ZHK</a:t>
            </a:r>
          </a:p>
        </p:txBody>
      </p:sp>
      <p:sp>
        <p:nvSpPr>
          <p:cNvPr id="472082" name="Text Box 18"/>
          <p:cNvSpPr txBox="1">
            <a:spLocks noChangeArrowheads="1"/>
          </p:cNvSpPr>
          <p:nvPr/>
        </p:nvSpPr>
        <p:spPr bwMode="auto">
          <a:xfrm>
            <a:off x="6156301" y="3140149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ZHK</a:t>
            </a:r>
          </a:p>
        </p:txBody>
      </p:sp>
      <p:sp>
        <p:nvSpPr>
          <p:cNvPr id="472083" name="Text Box 19"/>
          <p:cNvSpPr txBox="1">
            <a:spLocks noChangeArrowheads="1"/>
          </p:cNvSpPr>
          <p:nvPr/>
        </p:nvSpPr>
        <p:spPr bwMode="auto">
          <a:xfrm>
            <a:off x="5651476" y="4581599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ZHK</a:t>
            </a:r>
          </a:p>
        </p:txBody>
      </p:sp>
      <p:sp>
        <p:nvSpPr>
          <p:cNvPr id="472084" name="Oval 20"/>
          <p:cNvSpPr>
            <a:spLocks noChangeArrowheads="1"/>
          </p:cNvSpPr>
          <p:nvPr/>
        </p:nvSpPr>
        <p:spPr bwMode="auto">
          <a:xfrm>
            <a:off x="5940401" y="2781374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85" name="Freeform 21"/>
          <p:cNvSpPr>
            <a:spLocks/>
          </p:cNvSpPr>
          <p:nvPr/>
        </p:nvSpPr>
        <p:spPr bwMode="auto">
          <a:xfrm>
            <a:off x="3490888" y="3068712"/>
            <a:ext cx="2449513" cy="373062"/>
          </a:xfrm>
          <a:custGeom>
            <a:avLst/>
            <a:gdLst>
              <a:gd name="T0" fmla="*/ 0 w 1543"/>
              <a:gd name="T1" fmla="*/ 91 h 235"/>
              <a:gd name="T2" fmla="*/ 545 w 1543"/>
              <a:gd name="T3" fmla="*/ 227 h 235"/>
              <a:gd name="T4" fmla="*/ 1225 w 1543"/>
              <a:gd name="T5" fmla="*/ 136 h 235"/>
              <a:gd name="T6" fmla="*/ 1543 w 1543"/>
              <a:gd name="T7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3" h="235">
                <a:moveTo>
                  <a:pt x="0" y="91"/>
                </a:moveTo>
                <a:cubicBezTo>
                  <a:pt x="170" y="155"/>
                  <a:pt x="341" y="219"/>
                  <a:pt x="545" y="227"/>
                </a:cubicBezTo>
                <a:cubicBezTo>
                  <a:pt x="749" y="235"/>
                  <a:pt x="1059" y="174"/>
                  <a:pt x="1225" y="136"/>
                </a:cubicBezTo>
                <a:cubicBezTo>
                  <a:pt x="1391" y="98"/>
                  <a:pt x="1467" y="49"/>
                  <a:pt x="1543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2087" name="Freeform 23"/>
          <p:cNvSpPr>
            <a:spLocks/>
          </p:cNvSpPr>
          <p:nvPr/>
        </p:nvSpPr>
        <p:spPr bwMode="auto">
          <a:xfrm>
            <a:off x="2771751" y="3140149"/>
            <a:ext cx="3311525" cy="865188"/>
          </a:xfrm>
          <a:custGeom>
            <a:avLst/>
            <a:gdLst>
              <a:gd name="T0" fmla="*/ 0 w 2086"/>
              <a:gd name="T1" fmla="*/ 545 h 545"/>
              <a:gd name="T2" fmla="*/ 1224 w 2086"/>
              <a:gd name="T3" fmla="*/ 409 h 545"/>
              <a:gd name="T4" fmla="*/ 1859 w 2086"/>
              <a:gd name="T5" fmla="*/ 272 h 545"/>
              <a:gd name="T6" fmla="*/ 2086 w 2086"/>
              <a:gd name="T7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86" h="545">
                <a:moveTo>
                  <a:pt x="0" y="545"/>
                </a:moveTo>
                <a:cubicBezTo>
                  <a:pt x="457" y="499"/>
                  <a:pt x="914" y="454"/>
                  <a:pt x="1224" y="409"/>
                </a:cubicBezTo>
                <a:cubicBezTo>
                  <a:pt x="1534" y="364"/>
                  <a:pt x="1715" y="340"/>
                  <a:pt x="1859" y="272"/>
                </a:cubicBezTo>
                <a:cubicBezTo>
                  <a:pt x="2003" y="204"/>
                  <a:pt x="2044" y="102"/>
                  <a:pt x="2086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292893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92C-FC61-D64C-B0F0-6121425185EC}" type="slidenum">
              <a:rPr lang="de-DE"/>
              <a:pPr/>
              <a:t>171</a:t>
            </a:fld>
            <a:endParaRPr lang="de-DE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/>
              <a:t>Lösung</a:t>
            </a:r>
            <a:r>
              <a:rPr lang="en-US" dirty="0"/>
              <a:t> 2: </a:t>
            </a:r>
            <a:r>
              <a:rPr lang="en-US" dirty="0" err="1"/>
              <a:t>verwende</a:t>
            </a:r>
            <a:r>
              <a:rPr lang="en-US" dirty="0"/>
              <a:t>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</a:t>
            </a:r>
            <a:r>
              <a:rPr lang="en-US" dirty="0" err="1"/>
              <a:t>Algorithmus</a:t>
            </a:r>
            <a:endParaRPr lang="en-US" dirty="0"/>
          </a:p>
          <a:p>
            <a:r>
              <a:rPr lang="en-US" dirty="0" err="1"/>
              <a:t>Bestimme</a:t>
            </a:r>
            <a:r>
              <a:rPr lang="en-US" dirty="0"/>
              <a:t> </a:t>
            </a:r>
            <a:r>
              <a:rPr lang="en-US" dirty="0" err="1"/>
              <a:t>starke</a:t>
            </a:r>
            <a:r>
              <a:rPr lang="en-US" dirty="0"/>
              <a:t>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s</a:t>
            </a:r>
          </a:p>
        </p:txBody>
      </p:sp>
      <p:sp>
        <p:nvSpPr>
          <p:cNvPr id="466948" name="Oval 4"/>
          <p:cNvSpPr>
            <a:spLocks noChangeArrowheads="1"/>
          </p:cNvSpPr>
          <p:nvPr/>
        </p:nvSpPr>
        <p:spPr bwMode="auto">
          <a:xfrm>
            <a:off x="2305050" y="4953075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66949" name="Oval 5"/>
          <p:cNvSpPr>
            <a:spLocks noChangeArrowheads="1"/>
          </p:cNvSpPr>
          <p:nvPr/>
        </p:nvSpPr>
        <p:spPr bwMode="auto">
          <a:xfrm>
            <a:off x="3335338" y="4375225"/>
            <a:ext cx="423862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66950" name="Oval 6"/>
          <p:cNvSpPr>
            <a:spLocks noChangeArrowheads="1"/>
          </p:cNvSpPr>
          <p:nvPr/>
        </p:nvSpPr>
        <p:spPr bwMode="auto">
          <a:xfrm>
            <a:off x="4365625" y="3852937"/>
            <a:ext cx="423863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66951" name="Oval 7"/>
          <p:cNvSpPr>
            <a:spLocks noChangeArrowheads="1"/>
          </p:cNvSpPr>
          <p:nvPr/>
        </p:nvSpPr>
        <p:spPr bwMode="auto">
          <a:xfrm>
            <a:off x="5457825" y="3273500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66952" name="Oval 8"/>
          <p:cNvSpPr>
            <a:spLocks noChangeArrowheads="1"/>
          </p:cNvSpPr>
          <p:nvPr/>
        </p:nvSpPr>
        <p:spPr bwMode="auto">
          <a:xfrm>
            <a:off x="6548438" y="2752800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466953" name="Line 9"/>
          <p:cNvSpPr>
            <a:spLocks noChangeShapeType="1"/>
          </p:cNvSpPr>
          <p:nvPr/>
        </p:nvSpPr>
        <p:spPr bwMode="auto">
          <a:xfrm flipV="1">
            <a:off x="2730500" y="4662562"/>
            <a:ext cx="604838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4" name="Line 10"/>
          <p:cNvSpPr>
            <a:spLocks noChangeShapeType="1"/>
          </p:cNvSpPr>
          <p:nvPr/>
        </p:nvSpPr>
        <p:spPr bwMode="auto">
          <a:xfrm flipV="1">
            <a:off x="3760788" y="4141862"/>
            <a:ext cx="604837" cy="290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5" name="Line 11"/>
          <p:cNvSpPr>
            <a:spLocks noChangeShapeType="1"/>
          </p:cNvSpPr>
          <p:nvPr/>
        </p:nvSpPr>
        <p:spPr bwMode="auto">
          <a:xfrm flipV="1">
            <a:off x="4791075" y="3621162"/>
            <a:ext cx="666750" cy="347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6" name="Line 12"/>
          <p:cNvSpPr>
            <a:spLocks noChangeShapeType="1"/>
          </p:cNvSpPr>
          <p:nvPr/>
        </p:nvSpPr>
        <p:spPr bwMode="auto">
          <a:xfrm flipV="1">
            <a:off x="5881688" y="3041725"/>
            <a:ext cx="727075" cy="347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7" name="Oval 13"/>
          <p:cNvSpPr>
            <a:spLocks noChangeArrowheads="1"/>
          </p:cNvSpPr>
          <p:nvPr/>
        </p:nvSpPr>
        <p:spPr bwMode="auto">
          <a:xfrm>
            <a:off x="4365625" y="2927425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66958" name="Line 14"/>
          <p:cNvSpPr>
            <a:spLocks noChangeShapeType="1"/>
          </p:cNvSpPr>
          <p:nvPr/>
        </p:nvSpPr>
        <p:spPr bwMode="auto">
          <a:xfrm flipH="1" flipV="1">
            <a:off x="4791075" y="3157612"/>
            <a:ext cx="666750" cy="174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9" name="Line 15"/>
          <p:cNvSpPr>
            <a:spLocks noChangeShapeType="1"/>
          </p:cNvSpPr>
          <p:nvPr/>
        </p:nvSpPr>
        <p:spPr bwMode="auto">
          <a:xfrm flipH="1">
            <a:off x="4548188" y="3332237"/>
            <a:ext cx="60325" cy="52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0" name="Oval 16"/>
          <p:cNvSpPr>
            <a:spLocks noChangeArrowheads="1"/>
          </p:cNvSpPr>
          <p:nvPr/>
        </p:nvSpPr>
        <p:spPr bwMode="auto">
          <a:xfrm>
            <a:off x="3275013" y="3157612"/>
            <a:ext cx="423862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66961" name="Oval 17"/>
          <p:cNvSpPr>
            <a:spLocks noChangeArrowheads="1"/>
          </p:cNvSpPr>
          <p:nvPr/>
        </p:nvSpPr>
        <p:spPr bwMode="auto">
          <a:xfrm>
            <a:off x="2246313" y="2752800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66962" name="Line 18"/>
          <p:cNvSpPr>
            <a:spLocks noChangeShapeType="1"/>
          </p:cNvSpPr>
          <p:nvPr/>
        </p:nvSpPr>
        <p:spPr bwMode="auto">
          <a:xfrm flipV="1">
            <a:off x="3517900" y="3564012"/>
            <a:ext cx="0" cy="811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3" name="Line 19"/>
          <p:cNvSpPr>
            <a:spLocks noChangeShapeType="1"/>
          </p:cNvSpPr>
          <p:nvPr/>
        </p:nvSpPr>
        <p:spPr bwMode="auto">
          <a:xfrm flipH="1" flipV="1">
            <a:off x="2547938" y="3157612"/>
            <a:ext cx="847725" cy="1217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4" name="Line 20"/>
          <p:cNvSpPr>
            <a:spLocks noChangeShapeType="1"/>
          </p:cNvSpPr>
          <p:nvPr/>
        </p:nvSpPr>
        <p:spPr bwMode="auto">
          <a:xfrm>
            <a:off x="2427288" y="3157612"/>
            <a:ext cx="60325" cy="179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5" name="Line 21"/>
          <p:cNvSpPr>
            <a:spLocks noChangeShapeType="1"/>
          </p:cNvSpPr>
          <p:nvPr/>
        </p:nvSpPr>
        <p:spPr bwMode="auto">
          <a:xfrm flipH="1" flipV="1">
            <a:off x="2668588" y="2984575"/>
            <a:ext cx="66675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466966" name="AutoShape 22"/>
          <p:cNvCxnSpPr>
            <a:cxnSpLocks noChangeShapeType="1"/>
            <a:stCxn id="466951" idx="0"/>
            <a:endCxn id="466960" idx="0"/>
          </p:cNvCxnSpPr>
          <p:nvPr/>
        </p:nvCxnSpPr>
        <p:spPr bwMode="auto">
          <a:xfrm rot="5400000" flipH="1">
            <a:off x="4521200" y="2124150"/>
            <a:ext cx="115888" cy="2182812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6967" name="Oval 23"/>
          <p:cNvSpPr>
            <a:spLocks noChangeArrowheads="1"/>
          </p:cNvSpPr>
          <p:nvPr/>
        </p:nvSpPr>
        <p:spPr bwMode="auto">
          <a:xfrm>
            <a:off x="4305300" y="4953075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66968" name="Line 24"/>
          <p:cNvSpPr>
            <a:spLocks noChangeShapeType="1"/>
          </p:cNvSpPr>
          <p:nvPr/>
        </p:nvSpPr>
        <p:spPr bwMode="auto">
          <a:xfrm flipH="1" flipV="1">
            <a:off x="3760788" y="4662562"/>
            <a:ext cx="544512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9" name="Oval 25"/>
          <p:cNvSpPr>
            <a:spLocks noChangeArrowheads="1"/>
          </p:cNvSpPr>
          <p:nvPr/>
        </p:nvSpPr>
        <p:spPr bwMode="auto">
          <a:xfrm rot="-1562588">
            <a:off x="2609850" y="2439731"/>
            <a:ext cx="3457575" cy="22907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6970" name="Oval 26"/>
          <p:cNvSpPr>
            <a:spLocks noChangeArrowheads="1"/>
          </p:cNvSpPr>
          <p:nvPr/>
        </p:nvSpPr>
        <p:spPr bwMode="auto">
          <a:xfrm>
            <a:off x="2124075" y="2636912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6971" name="Oval 27"/>
          <p:cNvSpPr>
            <a:spLocks noChangeArrowheads="1"/>
          </p:cNvSpPr>
          <p:nvPr/>
        </p:nvSpPr>
        <p:spPr bwMode="auto">
          <a:xfrm>
            <a:off x="2184400" y="4837187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6972" name="Oval 28"/>
          <p:cNvSpPr>
            <a:spLocks noChangeArrowheads="1"/>
          </p:cNvSpPr>
          <p:nvPr/>
        </p:nvSpPr>
        <p:spPr bwMode="auto">
          <a:xfrm>
            <a:off x="4184650" y="4837187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6973" name="Oval 29"/>
          <p:cNvSpPr>
            <a:spLocks noChangeArrowheads="1"/>
          </p:cNvSpPr>
          <p:nvPr/>
        </p:nvSpPr>
        <p:spPr bwMode="auto">
          <a:xfrm>
            <a:off x="6426200" y="2636912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545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6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6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6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6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6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69" grpId="0" animBg="1"/>
      <p:bldP spid="466970" grpId="0" animBg="1"/>
      <p:bldP spid="466971" grpId="0" animBg="1"/>
      <p:bldP spid="466972" grpId="0" animBg="1"/>
      <p:bldP spid="466973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6B34-2414-5940-83A2-8E89BCFC1AD2}" type="slidenum">
              <a:rPr lang="de-DE"/>
              <a:pPr/>
              <a:t>172</a:t>
            </a:fld>
            <a:endParaRPr lang="de-DE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/>
              <a:t>Lösung</a:t>
            </a:r>
            <a:r>
              <a:rPr lang="en-US" dirty="0"/>
              <a:t> 2: </a:t>
            </a:r>
            <a:r>
              <a:rPr lang="en-US" dirty="0" err="1"/>
              <a:t>verwende</a:t>
            </a:r>
            <a:r>
              <a:rPr lang="en-US" dirty="0"/>
              <a:t>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</a:t>
            </a:r>
            <a:r>
              <a:rPr lang="en-US" dirty="0" err="1"/>
              <a:t>Algorithmus</a:t>
            </a:r>
            <a:endParaRPr lang="en-US" dirty="0"/>
          </a:p>
          <a:p>
            <a:r>
              <a:rPr lang="en-US" dirty="0" err="1"/>
              <a:t>Bestimme</a:t>
            </a:r>
            <a:r>
              <a:rPr lang="en-US" dirty="0"/>
              <a:t>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-Graph (</a:t>
            </a:r>
            <a:r>
              <a:rPr lang="en-US" dirty="0" err="1"/>
              <a:t>Repräsentanten</a:t>
            </a:r>
            <a:r>
              <a:rPr lang="en-US" dirty="0"/>
              <a:t>)</a:t>
            </a:r>
          </a:p>
        </p:txBody>
      </p:sp>
      <p:sp>
        <p:nvSpPr>
          <p:cNvPr id="470020" name="Oval 4"/>
          <p:cNvSpPr>
            <a:spLocks noChangeArrowheads="1"/>
          </p:cNvSpPr>
          <p:nvPr/>
        </p:nvSpPr>
        <p:spPr bwMode="auto">
          <a:xfrm>
            <a:off x="2305050" y="5097091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0021" name="Oval 5"/>
          <p:cNvSpPr>
            <a:spLocks noChangeArrowheads="1"/>
          </p:cNvSpPr>
          <p:nvPr/>
        </p:nvSpPr>
        <p:spPr bwMode="auto">
          <a:xfrm>
            <a:off x="3335338" y="4519241"/>
            <a:ext cx="423862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0024" name="Oval 8"/>
          <p:cNvSpPr>
            <a:spLocks noChangeArrowheads="1"/>
          </p:cNvSpPr>
          <p:nvPr/>
        </p:nvSpPr>
        <p:spPr bwMode="auto">
          <a:xfrm>
            <a:off x="6548438" y="2896816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470025" name="Line 9"/>
          <p:cNvSpPr>
            <a:spLocks noChangeShapeType="1"/>
          </p:cNvSpPr>
          <p:nvPr/>
        </p:nvSpPr>
        <p:spPr bwMode="auto">
          <a:xfrm flipV="1">
            <a:off x="2730500" y="4806578"/>
            <a:ext cx="604838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26" name="Line 10"/>
          <p:cNvSpPr>
            <a:spLocks noChangeShapeType="1"/>
          </p:cNvSpPr>
          <p:nvPr/>
        </p:nvSpPr>
        <p:spPr bwMode="auto">
          <a:xfrm flipV="1">
            <a:off x="3760788" y="3239716"/>
            <a:ext cx="2827337" cy="1336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33" name="Oval 17"/>
          <p:cNvSpPr>
            <a:spLocks noChangeArrowheads="1"/>
          </p:cNvSpPr>
          <p:nvPr/>
        </p:nvSpPr>
        <p:spPr bwMode="auto">
          <a:xfrm>
            <a:off x="2246313" y="2896816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0035" name="Line 19"/>
          <p:cNvSpPr>
            <a:spLocks noChangeShapeType="1"/>
          </p:cNvSpPr>
          <p:nvPr/>
        </p:nvSpPr>
        <p:spPr bwMode="auto">
          <a:xfrm flipH="1" flipV="1">
            <a:off x="2547938" y="3301628"/>
            <a:ext cx="847725" cy="1217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36" name="Line 20"/>
          <p:cNvSpPr>
            <a:spLocks noChangeShapeType="1"/>
          </p:cNvSpPr>
          <p:nvPr/>
        </p:nvSpPr>
        <p:spPr bwMode="auto">
          <a:xfrm>
            <a:off x="2427288" y="3301628"/>
            <a:ext cx="60325" cy="179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39" name="Oval 23"/>
          <p:cNvSpPr>
            <a:spLocks noChangeArrowheads="1"/>
          </p:cNvSpPr>
          <p:nvPr/>
        </p:nvSpPr>
        <p:spPr bwMode="auto">
          <a:xfrm>
            <a:off x="4305300" y="5097091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0040" name="Line 24"/>
          <p:cNvSpPr>
            <a:spLocks noChangeShapeType="1"/>
          </p:cNvSpPr>
          <p:nvPr/>
        </p:nvSpPr>
        <p:spPr bwMode="auto">
          <a:xfrm flipH="1" flipV="1">
            <a:off x="3760788" y="4806578"/>
            <a:ext cx="544512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42" name="Oval 26"/>
          <p:cNvSpPr>
            <a:spLocks noChangeArrowheads="1"/>
          </p:cNvSpPr>
          <p:nvPr/>
        </p:nvSpPr>
        <p:spPr bwMode="auto">
          <a:xfrm>
            <a:off x="2124075" y="2780928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0043" name="Oval 27"/>
          <p:cNvSpPr>
            <a:spLocks noChangeArrowheads="1"/>
          </p:cNvSpPr>
          <p:nvPr/>
        </p:nvSpPr>
        <p:spPr bwMode="auto">
          <a:xfrm>
            <a:off x="2184400" y="4981203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0044" name="Oval 28"/>
          <p:cNvSpPr>
            <a:spLocks noChangeArrowheads="1"/>
          </p:cNvSpPr>
          <p:nvPr/>
        </p:nvSpPr>
        <p:spPr bwMode="auto">
          <a:xfrm>
            <a:off x="4184650" y="4981203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0045" name="Oval 29"/>
          <p:cNvSpPr>
            <a:spLocks noChangeArrowheads="1"/>
          </p:cNvSpPr>
          <p:nvPr/>
        </p:nvSpPr>
        <p:spPr bwMode="auto">
          <a:xfrm>
            <a:off x="6426200" y="2780928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0046" name="Oval 30"/>
          <p:cNvSpPr>
            <a:spLocks noChangeArrowheads="1"/>
          </p:cNvSpPr>
          <p:nvPr/>
        </p:nvSpPr>
        <p:spPr bwMode="auto">
          <a:xfrm>
            <a:off x="3203575" y="4392241"/>
            <a:ext cx="666750" cy="6365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299065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006C-5C1C-D44A-A216-825B91D969CD}" type="slidenum">
              <a:rPr lang="de-DE"/>
              <a:pPr/>
              <a:t>173</a:t>
            </a:fld>
            <a:endParaRPr lang="de-DE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/>
              <a:t>Lösung</a:t>
            </a:r>
            <a:r>
              <a:rPr lang="en-US" dirty="0"/>
              <a:t> 2: </a:t>
            </a:r>
            <a:r>
              <a:rPr lang="en-US" dirty="0" err="1"/>
              <a:t>verwende</a:t>
            </a:r>
            <a:r>
              <a:rPr lang="en-US" dirty="0"/>
              <a:t>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</a:t>
            </a:r>
            <a:r>
              <a:rPr lang="en-US" dirty="0" err="1"/>
              <a:t>Algorithmus</a:t>
            </a:r>
            <a:endParaRPr lang="en-US" dirty="0"/>
          </a:p>
          <a:p>
            <a:r>
              <a:rPr lang="en-US" dirty="0" err="1"/>
              <a:t>Wende</a:t>
            </a:r>
            <a:r>
              <a:rPr lang="en-US" dirty="0"/>
              <a:t> </a:t>
            </a:r>
            <a:r>
              <a:rPr lang="en-US" dirty="0">
                <a:solidFill>
                  <a:srgbClr val="0409FF"/>
                </a:solidFill>
              </a:rPr>
              <a:t>APSP</a:t>
            </a:r>
            <a:r>
              <a:rPr lang="en-US" dirty="0"/>
              <a:t>-</a:t>
            </a:r>
            <a:r>
              <a:rPr lang="en-US" dirty="0" err="1"/>
              <a:t>Algo</a:t>
            </a:r>
            <a:r>
              <a:rPr lang="en-US" dirty="0"/>
              <a:t> auf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-Graph an</a:t>
            </a:r>
          </a:p>
        </p:txBody>
      </p:sp>
      <p:sp>
        <p:nvSpPr>
          <p:cNvPr id="471044" name="Oval 4"/>
          <p:cNvSpPr>
            <a:spLocks noChangeArrowheads="1"/>
          </p:cNvSpPr>
          <p:nvPr/>
        </p:nvSpPr>
        <p:spPr bwMode="auto">
          <a:xfrm>
            <a:off x="2305050" y="5097091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1045" name="Oval 5"/>
          <p:cNvSpPr>
            <a:spLocks noChangeArrowheads="1"/>
          </p:cNvSpPr>
          <p:nvPr/>
        </p:nvSpPr>
        <p:spPr bwMode="auto">
          <a:xfrm>
            <a:off x="3335338" y="4519241"/>
            <a:ext cx="423862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1046" name="Oval 6"/>
          <p:cNvSpPr>
            <a:spLocks noChangeArrowheads="1"/>
          </p:cNvSpPr>
          <p:nvPr/>
        </p:nvSpPr>
        <p:spPr bwMode="auto">
          <a:xfrm>
            <a:off x="6548438" y="2896816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471047" name="Line 7"/>
          <p:cNvSpPr>
            <a:spLocks noChangeShapeType="1"/>
          </p:cNvSpPr>
          <p:nvPr/>
        </p:nvSpPr>
        <p:spPr bwMode="auto">
          <a:xfrm flipV="1">
            <a:off x="2730500" y="4806578"/>
            <a:ext cx="604838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48" name="Line 8"/>
          <p:cNvSpPr>
            <a:spLocks noChangeShapeType="1"/>
          </p:cNvSpPr>
          <p:nvPr/>
        </p:nvSpPr>
        <p:spPr bwMode="auto">
          <a:xfrm flipV="1">
            <a:off x="3760788" y="3239716"/>
            <a:ext cx="2827337" cy="1336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49" name="Oval 9"/>
          <p:cNvSpPr>
            <a:spLocks noChangeArrowheads="1"/>
          </p:cNvSpPr>
          <p:nvPr/>
        </p:nvSpPr>
        <p:spPr bwMode="auto">
          <a:xfrm>
            <a:off x="2246313" y="2896816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1050" name="Line 10"/>
          <p:cNvSpPr>
            <a:spLocks noChangeShapeType="1"/>
          </p:cNvSpPr>
          <p:nvPr/>
        </p:nvSpPr>
        <p:spPr bwMode="auto">
          <a:xfrm flipH="1" flipV="1">
            <a:off x="2547938" y="3301628"/>
            <a:ext cx="847725" cy="1217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51" name="Line 11"/>
          <p:cNvSpPr>
            <a:spLocks noChangeShapeType="1"/>
          </p:cNvSpPr>
          <p:nvPr/>
        </p:nvSpPr>
        <p:spPr bwMode="auto">
          <a:xfrm>
            <a:off x="2427288" y="3301628"/>
            <a:ext cx="60325" cy="179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52" name="Oval 12"/>
          <p:cNvSpPr>
            <a:spLocks noChangeArrowheads="1"/>
          </p:cNvSpPr>
          <p:nvPr/>
        </p:nvSpPr>
        <p:spPr bwMode="auto">
          <a:xfrm>
            <a:off x="4305300" y="5097091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1053" name="Line 13"/>
          <p:cNvSpPr>
            <a:spLocks noChangeShapeType="1"/>
          </p:cNvSpPr>
          <p:nvPr/>
        </p:nvSpPr>
        <p:spPr bwMode="auto">
          <a:xfrm flipH="1" flipV="1">
            <a:off x="3760788" y="4806578"/>
            <a:ext cx="544512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54" name="Oval 14"/>
          <p:cNvSpPr>
            <a:spLocks noChangeArrowheads="1"/>
          </p:cNvSpPr>
          <p:nvPr/>
        </p:nvSpPr>
        <p:spPr bwMode="auto">
          <a:xfrm>
            <a:off x="2124075" y="2780928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55" name="Oval 15"/>
          <p:cNvSpPr>
            <a:spLocks noChangeArrowheads="1"/>
          </p:cNvSpPr>
          <p:nvPr/>
        </p:nvSpPr>
        <p:spPr bwMode="auto">
          <a:xfrm>
            <a:off x="2184400" y="4981203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56" name="Oval 16"/>
          <p:cNvSpPr>
            <a:spLocks noChangeArrowheads="1"/>
          </p:cNvSpPr>
          <p:nvPr/>
        </p:nvSpPr>
        <p:spPr bwMode="auto">
          <a:xfrm>
            <a:off x="4184650" y="4981203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57" name="Oval 17"/>
          <p:cNvSpPr>
            <a:spLocks noChangeArrowheads="1"/>
          </p:cNvSpPr>
          <p:nvPr/>
        </p:nvSpPr>
        <p:spPr bwMode="auto">
          <a:xfrm>
            <a:off x="6426200" y="2780928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58" name="Oval 18"/>
          <p:cNvSpPr>
            <a:spLocks noChangeArrowheads="1"/>
          </p:cNvSpPr>
          <p:nvPr/>
        </p:nvSpPr>
        <p:spPr bwMode="auto">
          <a:xfrm>
            <a:off x="3203575" y="4392241"/>
            <a:ext cx="666750" cy="6365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731082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AC83-F697-DE47-B261-18A528A2A024}" type="slidenum">
              <a:rPr lang="de-DE"/>
              <a:pPr/>
              <a:t>174</a:t>
            </a:fld>
            <a:endParaRPr lang="de-DE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):</a:t>
            </a:r>
          </a:p>
          <a:p>
            <a:r>
              <a:rPr lang="en-US" dirty="0" err="1"/>
              <a:t>Bestimme</a:t>
            </a:r>
            <a:r>
              <a:rPr lang="en-US" dirty="0"/>
              <a:t> </a:t>
            </a:r>
            <a:r>
              <a:rPr lang="en-US" dirty="0" err="1"/>
              <a:t>Repräsentanten</a:t>
            </a:r>
            <a:r>
              <a:rPr lang="en-US" dirty="0"/>
              <a:t>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/>
              <a:t> und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von </a:t>
            </a:r>
            <a:r>
              <a:rPr lang="en-US" dirty="0">
                <a:solidFill>
                  <a:schemeClr val="hlink"/>
                </a:solidFill>
              </a:rPr>
              <a:t>v</a:t>
            </a:r>
            <a:r>
              <a:rPr lang="en-US" dirty="0"/>
              <a:t> und </a:t>
            </a:r>
            <a:r>
              <a:rPr lang="en-US" dirty="0">
                <a:solidFill>
                  <a:schemeClr val="hlink"/>
                </a:solidFill>
              </a:rPr>
              <a:t>w</a:t>
            </a:r>
          </a:p>
          <a:p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>
                <a:solidFill>
                  <a:schemeClr val="hlink"/>
                </a:solidFill>
              </a:rPr>
              <a:t>=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r>
              <a:rPr lang="en-US" dirty="0"/>
              <a:t>: </a:t>
            </a:r>
            <a:r>
              <a:rPr lang="en-US" dirty="0" err="1"/>
              <a:t>gib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1</a:t>
            </a:r>
            <a:r>
              <a:rPr lang="en-US" dirty="0"/>
              <a:t> </a:t>
            </a:r>
            <a:r>
              <a:rPr lang="en-US" dirty="0" err="1"/>
              <a:t>aus</a:t>
            </a:r>
            <a:endParaRPr lang="en-US" dirty="0"/>
          </a:p>
          <a:p>
            <a:r>
              <a:rPr lang="en-US" dirty="0" err="1"/>
              <a:t>sonst</a:t>
            </a:r>
            <a:r>
              <a:rPr lang="en-US" dirty="0"/>
              <a:t> </a:t>
            </a:r>
            <a:r>
              <a:rPr lang="en-US" dirty="0" err="1"/>
              <a:t>gib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r</a:t>
            </a:r>
            <a:r>
              <a:rPr lang="en-US" baseline="-25000" dirty="0" err="1">
                <a:solidFill>
                  <a:schemeClr val="accent2"/>
                </a:solidFill>
              </a:rPr>
              <a:t>v</a:t>
            </a:r>
            <a:r>
              <a:rPr lang="en-US" dirty="0" err="1">
                <a:solidFill>
                  <a:schemeClr val="accent2"/>
                </a:solidFill>
              </a:rPr>
              <a:t>,r</a:t>
            </a:r>
            <a:r>
              <a:rPr lang="en-US" baseline="-25000" dirty="0" err="1">
                <a:solidFill>
                  <a:schemeClr val="accent2"/>
                </a:solidFill>
              </a:rPr>
              <a:t>w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ZHK-Graph </a:t>
            </a:r>
            <a:r>
              <a:rPr lang="en-US" dirty="0" err="1"/>
              <a:t>zurück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76428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0E49-3732-E44D-A1BC-E6E8BC162718}" type="slidenum">
              <a:rPr lang="de-DE"/>
              <a:pPr/>
              <a:t>175</a:t>
            </a:fld>
            <a:endParaRPr lang="de-DE"/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Graph </a:t>
            </a:r>
            <a:r>
              <a:rPr lang="en-US" dirty="0">
                <a:solidFill>
                  <a:schemeClr val="hlink"/>
                </a:solidFill>
              </a:rPr>
              <a:t>G=(V,E): n=|V|, m=|E|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-Graph </a:t>
            </a:r>
            <a:r>
              <a:rPr lang="en-US" dirty="0">
                <a:solidFill>
                  <a:schemeClr val="hlink"/>
                </a:solidFill>
              </a:rPr>
              <a:t>G’=(V’,E’): n’=|V’|, m’=|E’|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Datenstruktur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Berechnungszeit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       </a:t>
            </a:r>
            <a:r>
              <a:rPr lang="en-US" dirty="0">
                <a:solidFill>
                  <a:schemeClr val="hlink"/>
                </a:solidFill>
              </a:rPr>
              <a:t>O(n + m + n’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 ∙</a:t>
            </a:r>
            <a:r>
              <a:rPr lang="en-US" dirty="0">
                <a:solidFill>
                  <a:schemeClr val="hlink"/>
                </a:solidFill>
              </a:rPr>
              <a:t>m’ + (n’)</a:t>
            </a:r>
            <a:r>
              <a:rPr lang="en-US" baseline="30000" dirty="0">
                <a:solidFill>
                  <a:schemeClr val="hlink"/>
                </a:solidFill>
              </a:rPr>
              <a:t>2</a:t>
            </a:r>
            <a:r>
              <a:rPr lang="en-US" dirty="0">
                <a:solidFill>
                  <a:schemeClr val="hlink"/>
                </a:solidFill>
              </a:rPr>
              <a:t> log n’)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Speicher</a:t>
            </a:r>
            <a:r>
              <a:rPr lang="en-US" dirty="0"/>
              <a:t>: </a:t>
            </a:r>
            <a:r>
              <a:rPr lang="en-US" dirty="0">
                <a:solidFill>
                  <a:schemeClr val="hlink"/>
                </a:solidFill>
              </a:rPr>
              <a:t>O(n + (n’)</a:t>
            </a:r>
            <a:r>
              <a:rPr lang="en-US" baseline="30000" dirty="0">
                <a:solidFill>
                  <a:schemeClr val="hlink"/>
                </a:solidFill>
              </a:rPr>
              <a:t>2</a:t>
            </a:r>
            <a:r>
              <a:rPr lang="en-US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/>
              <a:t>Laufzeit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O(1)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53111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5010-54EC-7245-94F3-6BD90EC63C14}" type="slidenum">
              <a:rPr lang="de-DE"/>
              <a:pPr/>
              <a:t>176</a:t>
            </a:fld>
            <a:endParaRPr lang="de-DE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möglich</a:t>
            </a:r>
            <a:r>
              <a:rPr lang="en-US" dirty="0"/>
              <a:t>,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~ O(</a:t>
            </a:r>
            <a:r>
              <a:rPr lang="en-US" dirty="0" err="1">
                <a:solidFill>
                  <a:schemeClr val="hlink"/>
                </a:solidFill>
              </a:rPr>
              <a:t>n+m</a:t>
            </a:r>
            <a:r>
              <a:rPr lang="en-US" dirty="0">
                <a:solidFill>
                  <a:schemeClr val="hlink"/>
                </a:solidFill>
              </a:rPr>
              <a:t>)</a:t>
            </a:r>
            <a:r>
              <a:rPr lang="en-US" dirty="0"/>
              <a:t> </a:t>
            </a:r>
            <a:r>
              <a:rPr lang="en-US" dirty="0" err="1"/>
              <a:t>Speicher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Datenstruktur</a:t>
            </a:r>
            <a:r>
              <a:rPr lang="en-US" dirty="0"/>
              <a:t> die Operation </a:t>
            </a: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 </a:t>
            </a:r>
            <a:r>
              <a:rPr lang="en-US" dirty="0" err="1"/>
              <a:t>effizient</a:t>
            </a:r>
            <a:r>
              <a:rPr lang="en-US" dirty="0"/>
              <a:t> </a:t>
            </a:r>
            <a:r>
              <a:rPr lang="en-US" dirty="0" err="1"/>
              <a:t>abzuarbeiten</a:t>
            </a:r>
            <a:r>
              <a:rPr lang="en-US" dirty="0"/>
              <a:t>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Einsicht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topologische</a:t>
            </a:r>
            <a:r>
              <a:rPr lang="en-US" dirty="0"/>
              <a:t> </a:t>
            </a:r>
            <a:r>
              <a:rPr lang="en-US" dirty="0" err="1"/>
              <a:t>Sortierung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(</a:t>
            </a:r>
            <a:r>
              <a:rPr lang="en-US" dirty="0" err="1">
                <a:solidFill>
                  <a:schemeClr val="hlink"/>
                </a:solidFill>
              </a:rPr>
              <a:t>t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>
                <a:solidFill>
                  <a:schemeClr val="hlink"/>
                </a:solidFill>
              </a:rPr>
              <a:t>)</a:t>
            </a:r>
            <a:r>
              <a:rPr lang="en-US" baseline="-25000" dirty="0">
                <a:solidFill>
                  <a:schemeClr val="hlink"/>
                </a:solidFill>
              </a:rPr>
              <a:t>v </a:t>
            </a:r>
            <a:r>
              <a:rPr lang="en-US" baseline="-250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en-US" baseline="-25000" dirty="0">
                <a:solidFill>
                  <a:schemeClr val="hlink"/>
                </a:solidFill>
              </a:rPr>
              <a:t> V’</a:t>
            </a:r>
            <a:r>
              <a:rPr lang="en-US" dirty="0"/>
              <a:t> der </a:t>
            </a:r>
            <a:r>
              <a:rPr lang="en-US" dirty="0" err="1"/>
              <a:t>Repräsentanten</a:t>
            </a:r>
            <a:r>
              <a:rPr lang="en-US" dirty="0"/>
              <a:t> gilt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>
                <a:solidFill>
                  <a:schemeClr val="hlink"/>
                </a:solidFill>
              </a:rPr>
              <a:t>&gt;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r>
              <a:rPr lang="en-US" baseline="-25000" dirty="0">
                <a:solidFill>
                  <a:schemeClr val="hlink"/>
                </a:solidFill>
              </a:rPr>
              <a:t> </a:t>
            </a:r>
            <a:r>
              <a:rPr lang="en-US" dirty="0"/>
              <a:t>, </a:t>
            </a: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gibt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keinen</a:t>
            </a:r>
            <a:r>
              <a:rPr lang="en-US" dirty="0"/>
              <a:t> </a:t>
            </a:r>
            <a:r>
              <a:rPr lang="en-US" dirty="0" err="1"/>
              <a:t>gerichteten</a:t>
            </a:r>
            <a:r>
              <a:rPr lang="en-US" dirty="0"/>
              <a:t> </a:t>
            </a:r>
            <a:r>
              <a:rPr lang="en-US" dirty="0" err="1"/>
              <a:t>Weg</a:t>
            </a:r>
            <a:r>
              <a:rPr lang="en-US" dirty="0"/>
              <a:t> von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endParaRPr lang="en-US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Was </a:t>
            </a:r>
            <a:r>
              <a:rPr lang="en-US" dirty="0" err="1">
                <a:solidFill>
                  <a:srgbClr val="FF0000"/>
                </a:solidFill>
              </a:rPr>
              <a:t>machen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wir</a:t>
            </a:r>
            <a:r>
              <a:rPr lang="en-US" dirty="0">
                <a:solidFill>
                  <a:srgbClr val="FF0000"/>
                </a:solidFill>
              </a:rPr>
              <a:t>, falls 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FF0000"/>
                </a:solidFill>
              </a:rPr>
              <a:t>v</a:t>
            </a: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66314201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F4A0-6E66-DB4E-9C3E-02129BE8D6AE}" type="slidenum">
              <a:rPr lang="de-DE"/>
              <a:pPr/>
              <a:t>177</a:t>
            </a:fld>
            <a:endParaRPr lang="de-DE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Fall 1:</a:t>
            </a:r>
            <a:r>
              <a:rPr lang="en-US" dirty="0"/>
              <a:t> Der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-Graph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gerichtete</a:t>
            </a:r>
            <a:r>
              <a:rPr lang="en-US" dirty="0"/>
              <a:t> </a:t>
            </a:r>
            <a:r>
              <a:rPr lang="en-US" dirty="0" err="1"/>
              <a:t>Liste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 </a:t>
            </a:r>
            <a:r>
              <a:rPr lang="en-US" dirty="0" err="1"/>
              <a:t>ergibt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1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⇔</a:t>
            </a:r>
            <a:r>
              <a:rPr lang="en-US" dirty="0">
                <a:solidFill>
                  <a:schemeClr val="hlink"/>
                </a:solidFill>
              </a:rPr>
              <a:t>  </a:t>
            </a:r>
            <a:r>
              <a:rPr lang="en-US" dirty="0" err="1">
                <a:solidFill>
                  <a:schemeClr val="hlink"/>
                </a:solidFill>
              </a:rPr>
              <a:t>t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>
                <a:solidFill>
                  <a:schemeClr val="hlink"/>
                </a:solidFill>
              </a:rPr>
              <a:t>&lt; </a:t>
            </a:r>
            <a:r>
              <a:rPr lang="en-US" dirty="0" err="1">
                <a:solidFill>
                  <a:schemeClr val="hlink"/>
                </a:solidFill>
              </a:rPr>
              <a:t>t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endParaRPr lang="en-US" baseline="-25000" dirty="0">
              <a:solidFill>
                <a:schemeClr val="hlink"/>
              </a:solidFill>
            </a:endParaRPr>
          </a:p>
        </p:txBody>
      </p:sp>
      <p:sp>
        <p:nvSpPr>
          <p:cNvPr id="476164" name="Oval 4"/>
          <p:cNvSpPr>
            <a:spLocks noChangeArrowheads="1"/>
          </p:cNvSpPr>
          <p:nvPr/>
        </p:nvSpPr>
        <p:spPr bwMode="auto">
          <a:xfrm>
            <a:off x="1331913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6165" name="Oval 5"/>
          <p:cNvSpPr>
            <a:spLocks noChangeArrowheads="1"/>
          </p:cNvSpPr>
          <p:nvPr/>
        </p:nvSpPr>
        <p:spPr bwMode="auto">
          <a:xfrm>
            <a:off x="2268538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6166" name="Line 6"/>
          <p:cNvSpPr>
            <a:spLocks noChangeShapeType="1"/>
          </p:cNvSpPr>
          <p:nvPr/>
        </p:nvSpPr>
        <p:spPr bwMode="auto">
          <a:xfrm>
            <a:off x="1763713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67" name="Oval 7"/>
          <p:cNvSpPr>
            <a:spLocks noChangeArrowheads="1"/>
          </p:cNvSpPr>
          <p:nvPr/>
        </p:nvSpPr>
        <p:spPr bwMode="auto">
          <a:xfrm>
            <a:off x="3203575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6168" name="Line 8"/>
          <p:cNvSpPr>
            <a:spLocks noChangeShapeType="1"/>
          </p:cNvSpPr>
          <p:nvPr/>
        </p:nvSpPr>
        <p:spPr bwMode="auto">
          <a:xfrm>
            <a:off x="2698750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69" name="Oval 9"/>
          <p:cNvSpPr>
            <a:spLocks noChangeArrowheads="1"/>
          </p:cNvSpPr>
          <p:nvPr/>
        </p:nvSpPr>
        <p:spPr bwMode="auto">
          <a:xfrm>
            <a:off x="4140200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76170" name="Line 10"/>
          <p:cNvSpPr>
            <a:spLocks noChangeShapeType="1"/>
          </p:cNvSpPr>
          <p:nvPr/>
        </p:nvSpPr>
        <p:spPr bwMode="auto">
          <a:xfrm>
            <a:off x="3635375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71" name="Oval 11"/>
          <p:cNvSpPr>
            <a:spLocks noChangeArrowheads="1"/>
          </p:cNvSpPr>
          <p:nvPr/>
        </p:nvSpPr>
        <p:spPr bwMode="auto">
          <a:xfrm>
            <a:off x="5076825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6172" name="Line 12"/>
          <p:cNvSpPr>
            <a:spLocks noChangeShapeType="1"/>
          </p:cNvSpPr>
          <p:nvPr/>
        </p:nvSpPr>
        <p:spPr bwMode="auto">
          <a:xfrm>
            <a:off x="4572000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73" name="Oval 13"/>
          <p:cNvSpPr>
            <a:spLocks noChangeArrowheads="1"/>
          </p:cNvSpPr>
          <p:nvPr/>
        </p:nvSpPr>
        <p:spPr bwMode="auto">
          <a:xfrm>
            <a:off x="6011863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76174" name="Line 14"/>
          <p:cNvSpPr>
            <a:spLocks noChangeShapeType="1"/>
          </p:cNvSpPr>
          <p:nvPr/>
        </p:nvSpPr>
        <p:spPr bwMode="auto">
          <a:xfrm>
            <a:off x="5507038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75" name="Oval 15"/>
          <p:cNvSpPr>
            <a:spLocks noChangeArrowheads="1"/>
          </p:cNvSpPr>
          <p:nvPr/>
        </p:nvSpPr>
        <p:spPr bwMode="auto">
          <a:xfrm>
            <a:off x="6948488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76176" name="Line 16"/>
          <p:cNvSpPr>
            <a:spLocks noChangeShapeType="1"/>
          </p:cNvSpPr>
          <p:nvPr/>
        </p:nvSpPr>
        <p:spPr bwMode="auto">
          <a:xfrm>
            <a:off x="6443663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853794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1DE-962E-1C4B-8548-6C8328F436E7}" type="slidenum">
              <a:rPr lang="de-DE"/>
              <a:pPr/>
              <a:t>178</a:t>
            </a:fld>
            <a:endParaRPr lang="de-DE"/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Fall 1: </a:t>
            </a:r>
            <a:r>
              <a:rPr lang="en-US" dirty="0"/>
              <a:t>Der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-Graph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gerichtete</a:t>
            </a:r>
            <a:r>
              <a:rPr lang="en-US" dirty="0"/>
              <a:t> </a:t>
            </a:r>
            <a:r>
              <a:rPr lang="en-US" dirty="0" err="1"/>
              <a:t>Liste</a:t>
            </a:r>
            <a:endParaRPr lang="en-US" dirty="0"/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Datenstruktur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</a:t>
            </a:r>
            <a:r>
              <a:rPr lang="en-US" dirty="0" err="1">
                <a:solidFill>
                  <a:schemeClr val="hlink"/>
                </a:solidFill>
              </a:rPr>
              <a:t>n+m</a:t>
            </a:r>
            <a:r>
              <a:rPr lang="en-US" dirty="0">
                <a:solidFill>
                  <a:schemeClr val="hlink"/>
                </a:solidFill>
              </a:rPr>
              <a:t>)</a:t>
            </a:r>
            <a:r>
              <a:rPr lang="en-US" dirty="0"/>
              <a:t> </a:t>
            </a:r>
            <a:r>
              <a:rPr lang="en-US" dirty="0" err="1"/>
              <a:t>Zeit</a:t>
            </a:r>
            <a:r>
              <a:rPr lang="en-US" dirty="0"/>
              <a:t>, </a:t>
            </a:r>
            <a:r>
              <a:rPr lang="en-US" dirty="0">
                <a:solidFill>
                  <a:schemeClr val="hlink"/>
                </a:solidFill>
              </a:rPr>
              <a:t>O(n)</a:t>
            </a:r>
            <a:r>
              <a:rPr lang="en-US" dirty="0"/>
              <a:t> Speicher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speichere</a:t>
            </a:r>
            <a:r>
              <a:rPr lang="en-US" dirty="0"/>
              <a:t> </a:t>
            </a:r>
            <a:r>
              <a:rPr lang="en-US" dirty="0" err="1"/>
              <a:t>Repräsentanten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jedem</a:t>
            </a:r>
            <a:r>
              <a:rPr lang="en-US" dirty="0"/>
              <a:t> </a:t>
            </a:r>
            <a:r>
              <a:rPr lang="en-US" dirty="0" err="1"/>
              <a:t>Knoten</a:t>
            </a:r>
            <a:r>
              <a:rPr lang="en-US" dirty="0"/>
              <a:t> und </a:t>
            </a:r>
            <a:r>
              <a:rPr lang="en-US" dirty="0" err="1"/>
              <a:t>gib</a:t>
            </a:r>
            <a:r>
              <a:rPr lang="en-US" dirty="0"/>
              <a:t> </a:t>
            </a:r>
            <a:r>
              <a:rPr lang="en-US" dirty="0" err="1"/>
              <a:t>Repr</a:t>
            </a:r>
            <a:r>
              <a:rPr lang="en-US" dirty="0"/>
              <a:t>. </a:t>
            </a:r>
            <a:r>
              <a:rPr lang="en-US" dirty="0" err="1"/>
              <a:t>Ordnungsnummern</a:t>
            </a:r>
            <a:r>
              <a:rPr lang="en-US" dirty="0"/>
              <a:t>)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/>
              <a:t>Laufzeit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O(1)</a:t>
            </a:r>
          </a:p>
        </p:txBody>
      </p:sp>
    </p:spTree>
    <p:extLst>
      <p:ext uri="{BB962C8B-B14F-4D97-AF65-F5344CB8AC3E}">
        <p14:creationId xmlns:p14="http://schemas.microsoft.com/office/powerpoint/2010/main" val="2020702219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E32A-5B71-494B-93AE-E0D0874CC2B5}" type="slidenum">
              <a:rPr lang="de-DE"/>
              <a:pPr/>
              <a:t>179</a:t>
            </a:fld>
            <a:endParaRPr lang="de-DE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Fall 2: </a:t>
            </a:r>
            <a:r>
              <a:rPr lang="en-US" dirty="0"/>
              <a:t>Der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-Graph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gerichteter</a:t>
            </a:r>
            <a:r>
              <a:rPr lang="en-US" dirty="0"/>
              <a:t> Baum</a:t>
            </a:r>
          </a:p>
        </p:txBody>
      </p:sp>
      <p:sp>
        <p:nvSpPr>
          <p:cNvPr id="478212" name="Oval 4"/>
          <p:cNvSpPr>
            <a:spLocks noChangeArrowheads="1"/>
          </p:cNvSpPr>
          <p:nvPr/>
        </p:nvSpPr>
        <p:spPr bwMode="auto">
          <a:xfrm>
            <a:off x="1546225" y="371673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8213" name="Oval 5"/>
          <p:cNvSpPr>
            <a:spLocks noChangeArrowheads="1"/>
          </p:cNvSpPr>
          <p:nvPr/>
        </p:nvSpPr>
        <p:spPr bwMode="auto">
          <a:xfrm>
            <a:off x="2987675" y="2997597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8214" name="Oval 6"/>
          <p:cNvSpPr>
            <a:spLocks noChangeArrowheads="1"/>
          </p:cNvSpPr>
          <p:nvPr/>
        </p:nvSpPr>
        <p:spPr bwMode="auto">
          <a:xfrm>
            <a:off x="4643438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8215" name="Oval 7"/>
          <p:cNvSpPr>
            <a:spLocks noChangeArrowheads="1"/>
          </p:cNvSpPr>
          <p:nvPr/>
        </p:nvSpPr>
        <p:spPr bwMode="auto">
          <a:xfrm>
            <a:off x="4643438" y="328493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78216" name="Oval 8"/>
          <p:cNvSpPr>
            <a:spLocks noChangeArrowheads="1"/>
          </p:cNvSpPr>
          <p:nvPr/>
        </p:nvSpPr>
        <p:spPr bwMode="auto">
          <a:xfrm>
            <a:off x="6227763" y="24927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8217" name="Oval 9"/>
          <p:cNvSpPr>
            <a:spLocks noChangeArrowheads="1"/>
          </p:cNvSpPr>
          <p:nvPr/>
        </p:nvSpPr>
        <p:spPr bwMode="auto">
          <a:xfrm>
            <a:off x="6227763" y="371673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78218" name="Oval 10"/>
          <p:cNvSpPr>
            <a:spLocks noChangeArrowheads="1"/>
          </p:cNvSpPr>
          <p:nvPr/>
        </p:nvSpPr>
        <p:spPr bwMode="auto">
          <a:xfrm>
            <a:off x="2987675" y="458192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78219" name="Oval 11"/>
          <p:cNvSpPr>
            <a:spLocks noChangeArrowheads="1"/>
          </p:cNvSpPr>
          <p:nvPr/>
        </p:nvSpPr>
        <p:spPr bwMode="auto">
          <a:xfrm>
            <a:off x="6227763" y="458033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78220" name="Line 12"/>
          <p:cNvSpPr>
            <a:spLocks noChangeShapeType="1"/>
          </p:cNvSpPr>
          <p:nvPr/>
        </p:nvSpPr>
        <p:spPr bwMode="auto">
          <a:xfrm flipV="1">
            <a:off x="1906588" y="3284935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1" name="Line 13"/>
          <p:cNvSpPr>
            <a:spLocks noChangeShapeType="1"/>
          </p:cNvSpPr>
          <p:nvPr/>
        </p:nvSpPr>
        <p:spPr bwMode="auto">
          <a:xfrm>
            <a:off x="1906588" y="4005660"/>
            <a:ext cx="10810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2" name="Line 14"/>
          <p:cNvSpPr>
            <a:spLocks noChangeShapeType="1"/>
          </p:cNvSpPr>
          <p:nvPr/>
        </p:nvSpPr>
        <p:spPr bwMode="auto">
          <a:xfrm flipV="1">
            <a:off x="3346450" y="2565797"/>
            <a:ext cx="129698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3" name="Line 15"/>
          <p:cNvSpPr>
            <a:spLocks noChangeShapeType="1"/>
          </p:cNvSpPr>
          <p:nvPr/>
        </p:nvSpPr>
        <p:spPr bwMode="auto">
          <a:xfrm>
            <a:off x="3419475" y="3284935"/>
            <a:ext cx="12239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4" name="Line 16"/>
          <p:cNvSpPr>
            <a:spLocks noChangeShapeType="1"/>
          </p:cNvSpPr>
          <p:nvPr/>
        </p:nvSpPr>
        <p:spPr bwMode="auto">
          <a:xfrm flipV="1">
            <a:off x="3419475" y="4796235"/>
            <a:ext cx="28082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5" name="Line 17"/>
          <p:cNvSpPr>
            <a:spLocks noChangeShapeType="1"/>
          </p:cNvSpPr>
          <p:nvPr/>
        </p:nvSpPr>
        <p:spPr bwMode="auto">
          <a:xfrm flipV="1">
            <a:off x="5003800" y="2781697"/>
            <a:ext cx="1223963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6" name="Line 18"/>
          <p:cNvSpPr>
            <a:spLocks noChangeShapeType="1"/>
          </p:cNvSpPr>
          <p:nvPr/>
        </p:nvSpPr>
        <p:spPr bwMode="auto">
          <a:xfrm>
            <a:off x="5075238" y="3573860"/>
            <a:ext cx="11525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421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EE45-F733-B945-BA53-D7235FA15C66}" type="slidenum">
              <a:rPr lang="de-DE"/>
              <a:pPr/>
              <a:t>18</a:t>
            </a:fld>
            <a:endParaRPr lang="de-DE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3: Adjazenzliste</a:t>
            </a:r>
          </a:p>
        </p:txBody>
      </p:sp>
      <p:sp>
        <p:nvSpPr>
          <p:cNvPr id="304132" name="Oval 4"/>
          <p:cNvSpPr>
            <a:spLocks noChangeArrowheads="1"/>
          </p:cNvSpPr>
          <p:nvPr/>
        </p:nvSpPr>
        <p:spPr bwMode="auto">
          <a:xfrm>
            <a:off x="900113" y="196966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4133" name="Oval 5"/>
          <p:cNvSpPr>
            <a:spLocks noChangeArrowheads="1"/>
          </p:cNvSpPr>
          <p:nvPr/>
        </p:nvSpPr>
        <p:spPr bwMode="auto">
          <a:xfrm>
            <a:off x="2268538" y="196966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4134" name="Oval 6"/>
          <p:cNvSpPr>
            <a:spLocks noChangeArrowheads="1"/>
          </p:cNvSpPr>
          <p:nvPr/>
        </p:nvSpPr>
        <p:spPr bwMode="auto">
          <a:xfrm>
            <a:off x="900113" y="312060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4135" name="Oval 7"/>
          <p:cNvSpPr>
            <a:spLocks noChangeArrowheads="1"/>
          </p:cNvSpPr>
          <p:nvPr/>
        </p:nvSpPr>
        <p:spPr bwMode="auto">
          <a:xfrm>
            <a:off x="2268538" y="312060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4136" name="Line 8"/>
          <p:cNvSpPr>
            <a:spLocks noChangeShapeType="1"/>
          </p:cNvSpPr>
          <p:nvPr/>
        </p:nvSpPr>
        <p:spPr bwMode="auto">
          <a:xfrm>
            <a:off x="1331913" y="218556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2484438" y="240146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38" name="Line 10"/>
          <p:cNvSpPr>
            <a:spLocks noChangeShapeType="1"/>
          </p:cNvSpPr>
          <p:nvPr/>
        </p:nvSpPr>
        <p:spPr bwMode="auto">
          <a:xfrm flipH="1">
            <a:off x="1333500" y="333809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39" name="Line 11"/>
          <p:cNvSpPr>
            <a:spLocks noChangeShapeType="1"/>
          </p:cNvSpPr>
          <p:nvPr/>
        </p:nvSpPr>
        <p:spPr bwMode="auto">
          <a:xfrm flipH="1" flipV="1">
            <a:off x="1116013" y="240146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0" name="Line 12"/>
          <p:cNvSpPr>
            <a:spLocks noChangeShapeType="1"/>
          </p:cNvSpPr>
          <p:nvPr/>
        </p:nvSpPr>
        <p:spPr bwMode="auto">
          <a:xfrm>
            <a:off x="1260475" y="2328441"/>
            <a:ext cx="1081088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1" name="Line 13"/>
          <p:cNvSpPr>
            <a:spLocks noChangeShapeType="1"/>
          </p:cNvSpPr>
          <p:nvPr/>
        </p:nvSpPr>
        <p:spPr bwMode="auto">
          <a:xfrm flipH="1">
            <a:off x="1260475" y="2328441"/>
            <a:ext cx="10080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2" name="Line 14"/>
          <p:cNvSpPr>
            <a:spLocks noChangeShapeType="1"/>
          </p:cNvSpPr>
          <p:nvPr/>
        </p:nvSpPr>
        <p:spPr bwMode="auto">
          <a:xfrm>
            <a:off x="3276600" y="2690391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3" name="Rectangle 15"/>
          <p:cNvSpPr>
            <a:spLocks noChangeArrowheads="1"/>
          </p:cNvSpPr>
          <p:nvPr/>
        </p:nvSpPr>
        <p:spPr bwMode="auto">
          <a:xfrm>
            <a:off x="5148263" y="225859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44" name="Oval 16"/>
          <p:cNvSpPr>
            <a:spLocks noChangeArrowheads="1"/>
          </p:cNvSpPr>
          <p:nvPr/>
        </p:nvSpPr>
        <p:spPr bwMode="auto">
          <a:xfrm>
            <a:off x="5292725" y="2401466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45" name="Line 17"/>
          <p:cNvSpPr>
            <a:spLocks noChangeShapeType="1"/>
          </p:cNvSpPr>
          <p:nvPr/>
        </p:nvSpPr>
        <p:spPr bwMode="auto">
          <a:xfrm flipH="1">
            <a:off x="5003800" y="2474491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6" name="Rectangle 18"/>
          <p:cNvSpPr>
            <a:spLocks noChangeArrowheads="1"/>
          </p:cNvSpPr>
          <p:nvPr/>
        </p:nvSpPr>
        <p:spPr bwMode="auto">
          <a:xfrm>
            <a:off x="4716463" y="2977729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4147" name="Rectangle 19"/>
          <p:cNvSpPr>
            <a:spLocks noChangeArrowheads="1"/>
          </p:cNvSpPr>
          <p:nvPr/>
        </p:nvSpPr>
        <p:spPr bwMode="auto">
          <a:xfrm>
            <a:off x="4716463" y="369845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4148" name="Line 20"/>
          <p:cNvSpPr>
            <a:spLocks noChangeShapeType="1"/>
          </p:cNvSpPr>
          <p:nvPr/>
        </p:nvSpPr>
        <p:spPr bwMode="auto">
          <a:xfrm>
            <a:off x="5005388" y="3409529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9" name="Line 21"/>
          <p:cNvSpPr>
            <a:spLocks noChangeShapeType="1"/>
          </p:cNvSpPr>
          <p:nvPr/>
        </p:nvSpPr>
        <p:spPr bwMode="auto">
          <a:xfrm flipV="1">
            <a:off x="4860925" y="3409529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50" name="Text Box 22"/>
          <p:cNvSpPr txBox="1">
            <a:spLocks noChangeArrowheads="1"/>
          </p:cNvSpPr>
          <p:nvPr/>
        </p:nvSpPr>
        <p:spPr bwMode="auto">
          <a:xfrm>
            <a:off x="4645025" y="2258591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4151" name="Rectangle 23"/>
          <p:cNvSpPr>
            <a:spLocks noChangeArrowheads="1"/>
          </p:cNvSpPr>
          <p:nvPr/>
        </p:nvSpPr>
        <p:spPr bwMode="auto">
          <a:xfrm>
            <a:off x="5580063" y="225859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52" name="Oval 24"/>
          <p:cNvSpPr>
            <a:spLocks noChangeArrowheads="1"/>
          </p:cNvSpPr>
          <p:nvPr/>
        </p:nvSpPr>
        <p:spPr bwMode="auto">
          <a:xfrm>
            <a:off x="5724525" y="2401466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53" name="Line 25"/>
          <p:cNvSpPr>
            <a:spLocks noChangeShapeType="1"/>
          </p:cNvSpPr>
          <p:nvPr/>
        </p:nvSpPr>
        <p:spPr bwMode="auto">
          <a:xfrm flipH="1">
            <a:off x="5653088" y="2474491"/>
            <a:ext cx="14287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54" name="Rectangle 26"/>
          <p:cNvSpPr>
            <a:spLocks noChangeArrowheads="1"/>
          </p:cNvSpPr>
          <p:nvPr/>
        </p:nvSpPr>
        <p:spPr bwMode="auto">
          <a:xfrm>
            <a:off x="5437188" y="2977729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4155" name="Rectangle 27"/>
          <p:cNvSpPr>
            <a:spLocks noChangeArrowheads="1"/>
          </p:cNvSpPr>
          <p:nvPr/>
        </p:nvSpPr>
        <p:spPr bwMode="auto">
          <a:xfrm>
            <a:off x="5437188" y="369845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4156" name="Line 28"/>
          <p:cNvSpPr>
            <a:spLocks noChangeShapeType="1"/>
          </p:cNvSpPr>
          <p:nvPr/>
        </p:nvSpPr>
        <p:spPr bwMode="auto">
          <a:xfrm>
            <a:off x="5726113" y="3409529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57" name="Line 29"/>
          <p:cNvSpPr>
            <a:spLocks noChangeShapeType="1"/>
          </p:cNvSpPr>
          <p:nvPr/>
        </p:nvSpPr>
        <p:spPr bwMode="auto">
          <a:xfrm flipV="1">
            <a:off x="5580063" y="341111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58" name="Rectangle 30"/>
          <p:cNvSpPr>
            <a:spLocks noChangeArrowheads="1"/>
          </p:cNvSpPr>
          <p:nvPr/>
        </p:nvSpPr>
        <p:spPr bwMode="auto">
          <a:xfrm>
            <a:off x="6011863" y="225859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59" name="Oval 31"/>
          <p:cNvSpPr>
            <a:spLocks noChangeArrowheads="1"/>
          </p:cNvSpPr>
          <p:nvPr/>
        </p:nvSpPr>
        <p:spPr bwMode="auto">
          <a:xfrm>
            <a:off x="6156325" y="2401466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60" name="Line 32"/>
          <p:cNvSpPr>
            <a:spLocks noChangeShapeType="1"/>
          </p:cNvSpPr>
          <p:nvPr/>
        </p:nvSpPr>
        <p:spPr bwMode="auto">
          <a:xfrm>
            <a:off x="6227763" y="2474491"/>
            <a:ext cx="144462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61" name="Rectangle 33"/>
          <p:cNvSpPr>
            <a:spLocks noChangeArrowheads="1"/>
          </p:cNvSpPr>
          <p:nvPr/>
        </p:nvSpPr>
        <p:spPr bwMode="auto">
          <a:xfrm>
            <a:off x="6156325" y="2977729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4162" name="Rectangle 34"/>
          <p:cNvSpPr>
            <a:spLocks noChangeArrowheads="1"/>
          </p:cNvSpPr>
          <p:nvPr/>
        </p:nvSpPr>
        <p:spPr bwMode="auto">
          <a:xfrm flipH="1">
            <a:off x="6445250" y="225859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63" name="Oval 35"/>
          <p:cNvSpPr>
            <a:spLocks noChangeArrowheads="1"/>
          </p:cNvSpPr>
          <p:nvPr/>
        </p:nvSpPr>
        <p:spPr bwMode="auto">
          <a:xfrm flipH="1">
            <a:off x="6589713" y="2401466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64" name="Line 36"/>
          <p:cNvSpPr>
            <a:spLocks noChangeShapeType="1"/>
          </p:cNvSpPr>
          <p:nvPr/>
        </p:nvSpPr>
        <p:spPr bwMode="auto">
          <a:xfrm>
            <a:off x="6661150" y="2474491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65" name="Rectangle 37"/>
          <p:cNvSpPr>
            <a:spLocks noChangeArrowheads="1"/>
          </p:cNvSpPr>
          <p:nvPr/>
        </p:nvSpPr>
        <p:spPr bwMode="auto">
          <a:xfrm>
            <a:off x="6877050" y="2977729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4166" name="Text Box 38"/>
          <p:cNvSpPr txBox="1">
            <a:spLocks noChangeArrowheads="1"/>
          </p:cNvSpPr>
          <p:nvPr/>
        </p:nvSpPr>
        <p:spPr bwMode="auto">
          <a:xfrm>
            <a:off x="5200650" y="177281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04167" name="Text Box 39"/>
          <p:cNvSpPr txBox="1">
            <a:spLocks noChangeArrowheads="1"/>
          </p:cNvSpPr>
          <p:nvPr/>
        </p:nvSpPr>
        <p:spPr bwMode="auto">
          <a:xfrm>
            <a:off x="6496050" y="177281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</a:t>
            </a:r>
          </a:p>
        </p:txBody>
      </p:sp>
      <p:sp>
        <p:nvSpPr>
          <p:cNvPr id="304168" name="Line 40"/>
          <p:cNvSpPr>
            <a:spLocks noChangeShapeType="1"/>
          </p:cNvSpPr>
          <p:nvPr/>
        </p:nvSpPr>
        <p:spPr bwMode="auto">
          <a:xfrm>
            <a:off x="6229350" y="3985791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69" name="Text Box 41"/>
          <p:cNvSpPr txBox="1">
            <a:spLocks noChangeArrowheads="1"/>
          </p:cNvSpPr>
          <p:nvPr/>
        </p:nvSpPr>
        <p:spPr bwMode="auto">
          <a:xfrm>
            <a:off x="5474383" y="4466713"/>
            <a:ext cx="17956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/>
              <a:t>Nur</a:t>
            </a:r>
            <a:br>
              <a:rPr lang="de-DE" sz="2400" dirty="0"/>
            </a:br>
            <a:r>
              <a:rPr lang="de-DE" sz="2400" dirty="0"/>
              <a:t>Zielschlüssel</a:t>
            </a:r>
            <a:br>
              <a:rPr lang="de-DE" sz="2400" dirty="0"/>
            </a:br>
            <a:r>
              <a:rPr lang="de-DE" sz="2400" dirty="0"/>
              <a:t>dargestellt</a:t>
            </a:r>
            <a:endParaRPr lang="de-DE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98958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278F-A11F-854C-B861-18CCBFEC0DF2}" type="slidenum">
              <a:rPr lang="de-DE"/>
              <a:pPr/>
              <a:t>180</a:t>
            </a:fld>
            <a:endParaRPr lang="de-DE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Strategie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rgbClr val="0409FF"/>
                </a:solidFill>
              </a:rPr>
              <a:t>DFS</a:t>
            </a:r>
            <a:r>
              <a:rPr lang="en-US" dirty="0"/>
              <a:t>-</a:t>
            </a:r>
            <a:r>
              <a:rPr lang="en-US" dirty="0" err="1"/>
              <a:t>Durchlauf</a:t>
            </a:r>
            <a:r>
              <a:rPr lang="en-US" dirty="0"/>
              <a:t> von Wurzel, </a:t>
            </a:r>
            <a:r>
              <a:rPr lang="en-US" dirty="0" err="1"/>
              <a:t>Kanten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dfsNum-Bereichen</a:t>
            </a:r>
            <a:r>
              <a:rPr lang="en-US" dirty="0"/>
              <a:t> </a:t>
            </a:r>
            <a:r>
              <a:rPr lang="en-US" dirty="0" err="1"/>
              <a:t>markieren</a:t>
            </a:r>
            <a:endParaRPr lang="en-US" dirty="0"/>
          </a:p>
        </p:txBody>
      </p:sp>
      <p:sp>
        <p:nvSpPr>
          <p:cNvPr id="479236" name="Oval 4"/>
          <p:cNvSpPr>
            <a:spLocks noChangeArrowheads="1"/>
          </p:cNvSpPr>
          <p:nvPr/>
        </p:nvSpPr>
        <p:spPr bwMode="auto">
          <a:xfrm>
            <a:off x="1475656" y="3788743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9237" name="Oval 5"/>
          <p:cNvSpPr>
            <a:spLocks noChangeArrowheads="1"/>
          </p:cNvSpPr>
          <p:nvPr/>
        </p:nvSpPr>
        <p:spPr bwMode="auto">
          <a:xfrm>
            <a:off x="2917106" y="3069605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9238" name="Oval 6"/>
          <p:cNvSpPr>
            <a:spLocks noChangeArrowheads="1"/>
          </p:cNvSpPr>
          <p:nvPr/>
        </p:nvSpPr>
        <p:spPr bwMode="auto">
          <a:xfrm>
            <a:off x="4572869" y="2348880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9239" name="Oval 7"/>
          <p:cNvSpPr>
            <a:spLocks noChangeArrowheads="1"/>
          </p:cNvSpPr>
          <p:nvPr/>
        </p:nvSpPr>
        <p:spPr bwMode="auto">
          <a:xfrm>
            <a:off x="4572869" y="3356943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79240" name="Oval 8"/>
          <p:cNvSpPr>
            <a:spLocks noChangeArrowheads="1"/>
          </p:cNvSpPr>
          <p:nvPr/>
        </p:nvSpPr>
        <p:spPr bwMode="auto">
          <a:xfrm>
            <a:off x="6157194" y="2564780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9241" name="Oval 9"/>
          <p:cNvSpPr>
            <a:spLocks noChangeArrowheads="1"/>
          </p:cNvSpPr>
          <p:nvPr/>
        </p:nvSpPr>
        <p:spPr bwMode="auto">
          <a:xfrm>
            <a:off x="6157194" y="3788743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79242" name="Oval 10"/>
          <p:cNvSpPr>
            <a:spLocks noChangeArrowheads="1"/>
          </p:cNvSpPr>
          <p:nvPr/>
        </p:nvSpPr>
        <p:spPr bwMode="auto">
          <a:xfrm>
            <a:off x="2917106" y="4653930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79243" name="Oval 11"/>
          <p:cNvSpPr>
            <a:spLocks noChangeArrowheads="1"/>
          </p:cNvSpPr>
          <p:nvPr/>
        </p:nvSpPr>
        <p:spPr bwMode="auto">
          <a:xfrm>
            <a:off x="6157194" y="4652343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79244" name="Line 12"/>
          <p:cNvSpPr>
            <a:spLocks noChangeShapeType="1"/>
          </p:cNvSpPr>
          <p:nvPr/>
        </p:nvSpPr>
        <p:spPr bwMode="auto">
          <a:xfrm flipV="1">
            <a:off x="1836019" y="335694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5" name="Line 13"/>
          <p:cNvSpPr>
            <a:spLocks noChangeShapeType="1"/>
          </p:cNvSpPr>
          <p:nvPr/>
        </p:nvSpPr>
        <p:spPr bwMode="auto">
          <a:xfrm>
            <a:off x="1836019" y="4077668"/>
            <a:ext cx="10810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6" name="Line 14"/>
          <p:cNvSpPr>
            <a:spLocks noChangeShapeType="1"/>
          </p:cNvSpPr>
          <p:nvPr/>
        </p:nvSpPr>
        <p:spPr bwMode="auto">
          <a:xfrm flipV="1">
            <a:off x="3275881" y="2637805"/>
            <a:ext cx="129698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7" name="Line 15"/>
          <p:cNvSpPr>
            <a:spLocks noChangeShapeType="1"/>
          </p:cNvSpPr>
          <p:nvPr/>
        </p:nvSpPr>
        <p:spPr bwMode="auto">
          <a:xfrm>
            <a:off x="3348906" y="3356943"/>
            <a:ext cx="12239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8" name="Line 16"/>
          <p:cNvSpPr>
            <a:spLocks noChangeShapeType="1"/>
          </p:cNvSpPr>
          <p:nvPr/>
        </p:nvSpPr>
        <p:spPr bwMode="auto">
          <a:xfrm flipV="1">
            <a:off x="3348906" y="4868243"/>
            <a:ext cx="28082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9" name="Line 17"/>
          <p:cNvSpPr>
            <a:spLocks noChangeShapeType="1"/>
          </p:cNvSpPr>
          <p:nvPr/>
        </p:nvSpPr>
        <p:spPr bwMode="auto">
          <a:xfrm flipV="1">
            <a:off x="4933231" y="2853705"/>
            <a:ext cx="1223963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50" name="Line 18"/>
          <p:cNvSpPr>
            <a:spLocks noChangeShapeType="1"/>
          </p:cNvSpPr>
          <p:nvPr/>
        </p:nvSpPr>
        <p:spPr bwMode="auto">
          <a:xfrm>
            <a:off x="5004669" y="3645868"/>
            <a:ext cx="11525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51" name="Text Box 19"/>
          <p:cNvSpPr txBox="1">
            <a:spLocks noChangeArrowheads="1"/>
          </p:cNvSpPr>
          <p:nvPr/>
        </p:nvSpPr>
        <p:spPr bwMode="auto">
          <a:xfrm>
            <a:off x="1477244" y="342996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79252" name="Text Box 20"/>
          <p:cNvSpPr txBox="1">
            <a:spLocks noChangeArrowheads="1"/>
          </p:cNvSpPr>
          <p:nvPr/>
        </p:nvSpPr>
        <p:spPr bwMode="auto">
          <a:xfrm>
            <a:off x="2988544" y="270924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79253" name="Text Box 21"/>
          <p:cNvSpPr txBox="1">
            <a:spLocks noChangeArrowheads="1"/>
          </p:cNvSpPr>
          <p:nvPr/>
        </p:nvSpPr>
        <p:spPr bwMode="auto">
          <a:xfrm>
            <a:off x="4645894" y="299816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79254" name="Text Box 22"/>
          <p:cNvSpPr txBox="1">
            <a:spLocks noChangeArrowheads="1"/>
          </p:cNvSpPr>
          <p:nvPr/>
        </p:nvSpPr>
        <p:spPr bwMode="auto">
          <a:xfrm>
            <a:off x="5006256" y="234888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79255" name="Text Box 23"/>
          <p:cNvSpPr txBox="1">
            <a:spLocks noChangeArrowheads="1"/>
          </p:cNvSpPr>
          <p:nvPr/>
        </p:nvSpPr>
        <p:spPr bwMode="auto">
          <a:xfrm>
            <a:off x="6662019" y="256636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79256" name="Text Box 24"/>
          <p:cNvSpPr txBox="1">
            <a:spLocks noChangeArrowheads="1"/>
          </p:cNvSpPr>
          <p:nvPr/>
        </p:nvSpPr>
        <p:spPr bwMode="auto">
          <a:xfrm>
            <a:off x="6662019" y="379033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79257" name="Text Box 25"/>
          <p:cNvSpPr txBox="1">
            <a:spLocks noChangeArrowheads="1"/>
          </p:cNvSpPr>
          <p:nvPr/>
        </p:nvSpPr>
        <p:spPr bwMode="auto">
          <a:xfrm>
            <a:off x="2988544" y="429356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79258" name="Text Box 26"/>
          <p:cNvSpPr txBox="1">
            <a:spLocks noChangeArrowheads="1"/>
          </p:cNvSpPr>
          <p:nvPr/>
        </p:nvSpPr>
        <p:spPr bwMode="auto">
          <a:xfrm>
            <a:off x="6662019" y="465393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9259" name="Text Box 27"/>
          <p:cNvSpPr txBox="1">
            <a:spLocks noChangeArrowheads="1"/>
          </p:cNvSpPr>
          <p:nvPr/>
        </p:nvSpPr>
        <p:spPr bwMode="auto">
          <a:xfrm>
            <a:off x="1837606" y="314104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[2,6]</a:t>
            </a:r>
          </a:p>
        </p:txBody>
      </p:sp>
      <p:sp>
        <p:nvSpPr>
          <p:cNvPr id="479260" name="Text Box 28"/>
          <p:cNvSpPr txBox="1">
            <a:spLocks noChangeArrowheads="1"/>
          </p:cNvSpPr>
          <p:nvPr/>
        </p:nvSpPr>
        <p:spPr bwMode="auto">
          <a:xfrm>
            <a:off x="2269406" y="400623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[7,8]</a:t>
            </a:r>
          </a:p>
        </p:txBody>
      </p:sp>
      <p:sp>
        <p:nvSpPr>
          <p:cNvPr id="479261" name="Text Box 29"/>
          <p:cNvSpPr txBox="1">
            <a:spLocks noChangeArrowheads="1"/>
          </p:cNvSpPr>
          <p:nvPr/>
        </p:nvSpPr>
        <p:spPr bwMode="auto">
          <a:xfrm>
            <a:off x="3564806" y="2421905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[3,3]</a:t>
            </a:r>
          </a:p>
        </p:txBody>
      </p:sp>
      <p:sp>
        <p:nvSpPr>
          <p:cNvPr id="479262" name="Text Box 30"/>
          <p:cNvSpPr txBox="1">
            <a:spLocks noChangeArrowheads="1"/>
          </p:cNvSpPr>
          <p:nvPr/>
        </p:nvSpPr>
        <p:spPr bwMode="auto">
          <a:xfrm>
            <a:off x="3709269" y="299816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[4,6]</a:t>
            </a:r>
          </a:p>
        </p:txBody>
      </p:sp>
      <p:sp>
        <p:nvSpPr>
          <p:cNvPr id="479263" name="Text Box 31"/>
          <p:cNvSpPr txBox="1">
            <a:spLocks noChangeArrowheads="1"/>
          </p:cNvSpPr>
          <p:nvPr/>
        </p:nvSpPr>
        <p:spPr bwMode="auto">
          <a:xfrm>
            <a:off x="5222156" y="270924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[5,5]</a:t>
            </a:r>
          </a:p>
        </p:txBody>
      </p:sp>
      <p:sp>
        <p:nvSpPr>
          <p:cNvPr id="479264" name="Text Box 32"/>
          <p:cNvSpPr txBox="1">
            <a:spLocks noChangeArrowheads="1"/>
          </p:cNvSpPr>
          <p:nvPr/>
        </p:nvSpPr>
        <p:spPr bwMode="auto">
          <a:xfrm>
            <a:off x="5438056" y="342996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[6,6]</a:t>
            </a:r>
          </a:p>
        </p:txBody>
      </p:sp>
      <p:sp>
        <p:nvSpPr>
          <p:cNvPr id="479265" name="Text Box 33"/>
          <p:cNvSpPr txBox="1">
            <a:spLocks noChangeArrowheads="1"/>
          </p:cNvSpPr>
          <p:nvPr/>
        </p:nvSpPr>
        <p:spPr bwMode="auto">
          <a:xfrm>
            <a:off x="4501431" y="443803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[8,8]</a:t>
            </a:r>
          </a:p>
        </p:txBody>
      </p:sp>
    </p:spTree>
    <p:extLst>
      <p:ext uri="{BB962C8B-B14F-4D97-AF65-F5344CB8AC3E}">
        <p14:creationId xmlns:p14="http://schemas.microsoft.com/office/powerpoint/2010/main" val="381078124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C004-1845-5044-A3E1-7D14F1322275}" type="slidenum">
              <a:rPr lang="de-DE"/>
              <a:pPr/>
              <a:t>181</a:t>
            </a:fld>
            <a:endParaRPr lang="de-DE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/>
              <a:t>Bestimme</a:t>
            </a:r>
            <a:r>
              <a:rPr lang="en-US" dirty="0"/>
              <a:t> </a:t>
            </a:r>
            <a:r>
              <a:rPr lang="en-US" dirty="0" err="1"/>
              <a:t>Repräsentanten</a:t>
            </a:r>
            <a:r>
              <a:rPr lang="en-US" dirty="0"/>
              <a:t>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/>
              <a:t> und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r>
              <a:rPr lang="en-US" dirty="0"/>
              <a:t>, </a:t>
            </a:r>
            <a:r>
              <a:rPr lang="en-US" dirty="0" err="1"/>
              <a:t>teste</a:t>
            </a:r>
            <a:r>
              <a:rPr lang="en-US" dirty="0"/>
              <a:t> </a:t>
            </a:r>
            <a:r>
              <a:rPr lang="en-US" dirty="0" err="1"/>
              <a:t>ob</a:t>
            </a:r>
            <a:r>
              <a:rPr lang="en-US" dirty="0"/>
              <a:t>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r>
              <a:rPr lang="en-US" dirty="0"/>
              <a:t> in </a:t>
            </a:r>
            <a:r>
              <a:rPr lang="en-US" dirty="0" err="1"/>
              <a:t>Intervall</a:t>
            </a:r>
            <a:r>
              <a:rPr lang="en-US" dirty="0"/>
              <a:t> von </a:t>
            </a:r>
            <a:r>
              <a:rPr lang="en-US" dirty="0" err="1"/>
              <a:t>ausgehender</a:t>
            </a:r>
            <a:r>
              <a:rPr lang="en-US" dirty="0"/>
              <a:t> </a:t>
            </a:r>
            <a:r>
              <a:rPr lang="en-US" dirty="0" err="1"/>
              <a:t>Kante</a:t>
            </a:r>
            <a:r>
              <a:rPr lang="en-US" dirty="0"/>
              <a:t> von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endParaRPr lang="en-US" baseline="-25000" dirty="0">
              <a:solidFill>
                <a:schemeClr val="hlink"/>
              </a:solidFill>
            </a:endParaRPr>
          </a:p>
        </p:txBody>
      </p:sp>
      <p:sp>
        <p:nvSpPr>
          <p:cNvPr id="480260" name="Oval 4"/>
          <p:cNvSpPr>
            <a:spLocks noChangeArrowheads="1"/>
          </p:cNvSpPr>
          <p:nvPr/>
        </p:nvSpPr>
        <p:spPr bwMode="auto">
          <a:xfrm>
            <a:off x="1619250" y="407677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80261" name="Oval 5"/>
          <p:cNvSpPr>
            <a:spLocks noChangeArrowheads="1"/>
          </p:cNvSpPr>
          <p:nvPr/>
        </p:nvSpPr>
        <p:spPr bwMode="auto">
          <a:xfrm>
            <a:off x="3060700" y="3357637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80262" name="Oval 6"/>
          <p:cNvSpPr>
            <a:spLocks noChangeArrowheads="1"/>
          </p:cNvSpPr>
          <p:nvPr/>
        </p:nvSpPr>
        <p:spPr bwMode="auto">
          <a:xfrm>
            <a:off x="4716463" y="263691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80263" name="Oval 7"/>
          <p:cNvSpPr>
            <a:spLocks noChangeArrowheads="1"/>
          </p:cNvSpPr>
          <p:nvPr/>
        </p:nvSpPr>
        <p:spPr bwMode="auto">
          <a:xfrm>
            <a:off x="4716463" y="364497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80264" name="Oval 8"/>
          <p:cNvSpPr>
            <a:spLocks noChangeArrowheads="1"/>
          </p:cNvSpPr>
          <p:nvPr/>
        </p:nvSpPr>
        <p:spPr bwMode="auto">
          <a:xfrm>
            <a:off x="6300788" y="285281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80265" name="Oval 9"/>
          <p:cNvSpPr>
            <a:spLocks noChangeArrowheads="1"/>
          </p:cNvSpPr>
          <p:nvPr/>
        </p:nvSpPr>
        <p:spPr bwMode="auto">
          <a:xfrm>
            <a:off x="6300788" y="407677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80266" name="Oval 10"/>
          <p:cNvSpPr>
            <a:spLocks noChangeArrowheads="1"/>
          </p:cNvSpPr>
          <p:nvPr/>
        </p:nvSpPr>
        <p:spPr bwMode="auto">
          <a:xfrm>
            <a:off x="3060700" y="494196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80267" name="Oval 11"/>
          <p:cNvSpPr>
            <a:spLocks noChangeArrowheads="1"/>
          </p:cNvSpPr>
          <p:nvPr/>
        </p:nvSpPr>
        <p:spPr bwMode="auto">
          <a:xfrm>
            <a:off x="6300788" y="494037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80268" name="Line 12"/>
          <p:cNvSpPr>
            <a:spLocks noChangeShapeType="1"/>
          </p:cNvSpPr>
          <p:nvPr/>
        </p:nvSpPr>
        <p:spPr bwMode="auto">
          <a:xfrm flipV="1">
            <a:off x="1979613" y="3644975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69" name="Line 13"/>
          <p:cNvSpPr>
            <a:spLocks noChangeShapeType="1"/>
          </p:cNvSpPr>
          <p:nvPr/>
        </p:nvSpPr>
        <p:spPr bwMode="auto">
          <a:xfrm>
            <a:off x="1979613" y="4365700"/>
            <a:ext cx="10810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0" name="Line 14"/>
          <p:cNvSpPr>
            <a:spLocks noChangeShapeType="1"/>
          </p:cNvSpPr>
          <p:nvPr/>
        </p:nvSpPr>
        <p:spPr bwMode="auto">
          <a:xfrm flipV="1">
            <a:off x="3419475" y="2925837"/>
            <a:ext cx="129698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1" name="Line 15"/>
          <p:cNvSpPr>
            <a:spLocks noChangeShapeType="1"/>
          </p:cNvSpPr>
          <p:nvPr/>
        </p:nvSpPr>
        <p:spPr bwMode="auto">
          <a:xfrm>
            <a:off x="3492500" y="3644975"/>
            <a:ext cx="12239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2" name="Line 16"/>
          <p:cNvSpPr>
            <a:spLocks noChangeShapeType="1"/>
          </p:cNvSpPr>
          <p:nvPr/>
        </p:nvSpPr>
        <p:spPr bwMode="auto">
          <a:xfrm flipV="1">
            <a:off x="3492500" y="5156275"/>
            <a:ext cx="28082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3" name="Line 17"/>
          <p:cNvSpPr>
            <a:spLocks noChangeShapeType="1"/>
          </p:cNvSpPr>
          <p:nvPr/>
        </p:nvSpPr>
        <p:spPr bwMode="auto">
          <a:xfrm flipV="1">
            <a:off x="5076825" y="3141737"/>
            <a:ext cx="1223963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4" name="Line 18"/>
          <p:cNvSpPr>
            <a:spLocks noChangeShapeType="1"/>
          </p:cNvSpPr>
          <p:nvPr/>
        </p:nvSpPr>
        <p:spPr bwMode="auto">
          <a:xfrm>
            <a:off x="5148263" y="3933900"/>
            <a:ext cx="11525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5" name="Text Box 19"/>
          <p:cNvSpPr txBox="1">
            <a:spLocks noChangeArrowheads="1"/>
          </p:cNvSpPr>
          <p:nvPr/>
        </p:nvSpPr>
        <p:spPr bwMode="auto">
          <a:xfrm>
            <a:off x="1620838" y="37180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80276" name="Text Box 20"/>
          <p:cNvSpPr txBox="1">
            <a:spLocks noChangeArrowheads="1"/>
          </p:cNvSpPr>
          <p:nvPr/>
        </p:nvSpPr>
        <p:spPr bwMode="auto">
          <a:xfrm>
            <a:off x="3132138" y="299727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80277" name="Text Box 21"/>
          <p:cNvSpPr txBox="1">
            <a:spLocks noChangeArrowheads="1"/>
          </p:cNvSpPr>
          <p:nvPr/>
        </p:nvSpPr>
        <p:spPr bwMode="auto">
          <a:xfrm>
            <a:off x="4789488" y="32862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0278" name="Text Box 22"/>
          <p:cNvSpPr txBox="1">
            <a:spLocks noChangeArrowheads="1"/>
          </p:cNvSpPr>
          <p:nvPr/>
        </p:nvSpPr>
        <p:spPr bwMode="auto">
          <a:xfrm>
            <a:off x="5149850" y="263691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80279" name="Text Box 23"/>
          <p:cNvSpPr txBox="1">
            <a:spLocks noChangeArrowheads="1"/>
          </p:cNvSpPr>
          <p:nvPr/>
        </p:nvSpPr>
        <p:spPr bwMode="auto">
          <a:xfrm>
            <a:off x="6805613" y="28544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80280" name="Text Box 24"/>
          <p:cNvSpPr txBox="1">
            <a:spLocks noChangeArrowheads="1"/>
          </p:cNvSpPr>
          <p:nvPr/>
        </p:nvSpPr>
        <p:spPr bwMode="auto">
          <a:xfrm>
            <a:off x="6805613" y="407836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0281" name="Text Box 25"/>
          <p:cNvSpPr txBox="1">
            <a:spLocks noChangeArrowheads="1"/>
          </p:cNvSpPr>
          <p:nvPr/>
        </p:nvSpPr>
        <p:spPr bwMode="auto">
          <a:xfrm>
            <a:off x="3132138" y="45816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80282" name="Text Box 26"/>
          <p:cNvSpPr txBox="1">
            <a:spLocks noChangeArrowheads="1"/>
          </p:cNvSpPr>
          <p:nvPr/>
        </p:nvSpPr>
        <p:spPr bwMode="auto">
          <a:xfrm>
            <a:off x="6805613" y="494196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80283" name="Text Box 27"/>
          <p:cNvSpPr txBox="1">
            <a:spLocks noChangeArrowheads="1"/>
          </p:cNvSpPr>
          <p:nvPr/>
        </p:nvSpPr>
        <p:spPr bwMode="auto">
          <a:xfrm>
            <a:off x="1981200" y="3429075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[2,6]</a:t>
            </a:r>
          </a:p>
        </p:txBody>
      </p:sp>
      <p:sp>
        <p:nvSpPr>
          <p:cNvPr id="480284" name="Text Box 28"/>
          <p:cNvSpPr txBox="1">
            <a:spLocks noChangeArrowheads="1"/>
          </p:cNvSpPr>
          <p:nvPr/>
        </p:nvSpPr>
        <p:spPr bwMode="auto">
          <a:xfrm>
            <a:off x="2413000" y="4294262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[7,8]</a:t>
            </a:r>
          </a:p>
        </p:txBody>
      </p:sp>
      <p:sp>
        <p:nvSpPr>
          <p:cNvPr id="480285" name="Text Box 29"/>
          <p:cNvSpPr txBox="1">
            <a:spLocks noChangeArrowheads="1"/>
          </p:cNvSpPr>
          <p:nvPr/>
        </p:nvSpPr>
        <p:spPr bwMode="auto">
          <a:xfrm>
            <a:off x="3708400" y="2709937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[3,3]</a:t>
            </a:r>
          </a:p>
        </p:txBody>
      </p:sp>
      <p:sp>
        <p:nvSpPr>
          <p:cNvPr id="480286" name="Text Box 30"/>
          <p:cNvSpPr txBox="1">
            <a:spLocks noChangeArrowheads="1"/>
          </p:cNvSpPr>
          <p:nvPr/>
        </p:nvSpPr>
        <p:spPr bwMode="auto">
          <a:xfrm>
            <a:off x="3852863" y="3286200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[4,6]</a:t>
            </a:r>
          </a:p>
        </p:txBody>
      </p:sp>
      <p:sp>
        <p:nvSpPr>
          <p:cNvPr id="480287" name="Text Box 31"/>
          <p:cNvSpPr txBox="1">
            <a:spLocks noChangeArrowheads="1"/>
          </p:cNvSpPr>
          <p:nvPr/>
        </p:nvSpPr>
        <p:spPr bwMode="auto">
          <a:xfrm>
            <a:off x="5365750" y="2997275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[5,5]</a:t>
            </a:r>
          </a:p>
        </p:txBody>
      </p:sp>
      <p:sp>
        <p:nvSpPr>
          <p:cNvPr id="480288" name="Text Box 32"/>
          <p:cNvSpPr txBox="1">
            <a:spLocks noChangeArrowheads="1"/>
          </p:cNvSpPr>
          <p:nvPr/>
        </p:nvSpPr>
        <p:spPr bwMode="auto">
          <a:xfrm>
            <a:off x="5581650" y="3718000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[6,6]</a:t>
            </a:r>
          </a:p>
        </p:txBody>
      </p:sp>
      <p:sp>
        <p:nvSpPr>
          <p:cNvPr id="480289" name="Text Box 33"/>
          <p:cNvSpPr txBox="1">
            <a:spLocks noChangeArrowheads="1"/>
          </p:cNvSpPr>
          <p:nvPr/>
        </p:nvSpPr>
        <p:spPr bwMode="auto">
          <a:xfrm>
            <a:off x="4645025" y="4726062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[8,8]</a:t>
            </a:r>
          </a:p>
        </p:txBody>
      </p:sp>
    </p:spTree>
    <p:extLst>
      <p:ext uri="{BB962C8B-B14F-4D97-AF65-F5344CB8AC3E}">
        <p14:creationId xmlns:p14="http://schemas.microsoft.com/office/powerpoint/2010/main" val="1563920162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56B3-C077-4242-8523-B06482495E10}" type="slidenum">
              <a:rPr lang="de-DE"/>
              <a:pPr/>
              <a:t>182</a:t>
            </a:fld>
            <a:endParaRPr lang="de-DE"/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err="1"/>
              <a:t>Kantenrichtungen</a:t>
            </a:r>
            <a:r>
              <a:rPr lang="en-US" sz="2800" dirty="0"/>
              <a:t> </a:t>
            </a:r>
            <a:r>
              <a:rPr lang="en-US" sz="2800" dirty="0" err="1"/>
              <a:t>zur</a:t>
            </a:r>
            <a:r>
              <a:rPr lang="en-US" sz="2800" dirty="0"/>
              <a:t> </a:t>
            </a:r>
            <a:r>
              <a:rPr lang="en-US" sz="2800" dirty="0" err="1"/>
              <a:t>Wurzel</a:t>
            </a:r>
            <a:r>
              <a:rPr lang="en-US" sz="2800" dirty="0"/>
              <a:t>: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Reachable(</a:t>
            </a:r>
            <a:r>
              <a:rPr lang="en-US" sz="2800" dirty="0" err="1">
                <a:solidFill>
                  <a:schemeClr val="accent2"/>
                </a:solidFill>
              </a:rPr>
              <a:t>v,w</a:t>
            </a:r>
            <a:r>
              <a:rPr lang="en-US" sz="2800" dirty="0">
                <a:solidFill>
                  <a:schemeClr val="accent2"/>
                </a:solidFill>
              </a:rPr>
              <a:t>)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1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⇔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Reachable(</a:t>
            </a:r>
            <a:r>
              <a:rPr lang="en-US" sz="2800" dirty="0" err="1">
                <a:solidFill>
                  <a:schemeClr val="accent2"/>
                </a:solidFill>
              </a:rPr>
              <a:t>w,v</a:t>
            </a:r>
            <a:r>
              <a:rPr lang="en-US" sz="2800" dirty="0">
                <a:solidFill>
                  <a:schemeClr val="accent2"/>
                </a:solidFill>
              </a:rPr>
              <a:t>)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1 </a:t>
            </a:r>
            <a:r>
              <a:rPr lang="en-US" sz="2800" dirty="0" err="1"/>
              <a:t>für</a:t>
            </a:r>
            <a:r>
              <a:rPr lang="en-US" sz="2800" dirty="0"/>
              <a:t> </a:t>
            </a:r>
            <a:r>
              <a:rPr lang="en-US" sz="2800" dirty="0" err="1"/>
              <a:t>umgekehrte</a:t>
            </a:r>
            <a:r>
              <a:rPr lang="en-US" sz="2800" dirty="0"/>
              <a:t> </a:t>
            </a:r>
            <a:r>
              <a:rPr lang="en-US" sz="2800" dirty="0" err="1"/>
              <a:t>Richtungen</a:t>
            </a:r>
            <a:endParaRPr lang="en-US" sz="2800" dirty="0"/>
          </a:p>
        </p:txBody>
      </p:sp>
      <p:sp>
        <p:nvSpPr>
          <p:cNvPr id="482308" name="Oval 4"/>
          <p:cNvSpPr>
            <a:spLocks noChangeArrowheads="1"/>
          </p:cNvSpPr>
          <p:nvPr/>
        </p:nvSpPr>
        <p:spPr bwMode="auto">
          <a:xfrm>
            <a:off x="1690688" y="3716338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82309" name="Oval 5"/>
          <p:cNvSpPr>
            <a:spLocks noChangeArrowheads="1"/>
          </p:cNvSpPr>
          <p:nvPr/>
        </p:nvSpPr>
        <p:spPr bwMode="auto">
          <a:xfrm>
            <a:off x="3132138" y="2997200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82310" name="Oval 6"/>
          <p:cNvSpPr>
            <a:spLocks noChangeArrowheads="1"/>
          </p:cNvSpPr>
          <p:nvPr/>
        </p:nvSpPr>
        <p:spPr bwMode="auto">
          <a:xfrm>
            <a:off x="4787900" y="2276475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82311" name="Oval 7"/>
          <p:cNvSpPr>
            <a:spLocks noChangeArrowheads="1"/>
          </p:cNvSpPr>
          <p:nvPr/>
        </p:nvSpPr>
        <p:spPr bwMode="auto">
          <a:xfrm>
            <a:off x="4787900" y="3284538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82312" name="Oval 8"/>
          <p:cNvSpPr>
            <a:spLocks noChangeArrowheads="1"/>
          </p:cNvSpPr>
          <p:nvPr/>
        </p:nvSpPr>
        <p:spPr bwMode="auto">
          <a:xfrm>
            <a:off x="6372225" y="2492375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82313" name="Oval 9"/>
          <p:cNvSpPr>
            <a:spLocks noChangeArrowheads="1"/>
          </p:cNvSpPr>
          <p:nvPr/>
        </p:nvSpPr>
        <p:spPr bwMode="auto">
          <a:xfrm>
            <a:off x="6372225" y="3716338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82314" name="Oval 10"/>
          <p:cNvSpPr>
            <a:spLocks noChangeArrowheads="1"/>
          </p:cNvSpPr>
          <p:nvPr/>
        </p:nvSpPr>
        <p:spPr bwMode="auto">
          <a:xfrm>
            <a:off x="3132138" y="4581525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82315" name="Oval 11"/>
          <p:cNvSpPr>
            <a:spLocks noChangeArrowheads="1"/>
          </p:cNvSpPr>
          <p:nvPr/>
        </p:nvSpPr>
        <p:spPr bwMode="auto">
          <a:xfrm>
            <a:off x="6372225" y="4579938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82316" name="Line 12"/>
          <p:cNvSpPr>
            <a:spLocks noChangeShapeType="1"/>
          </p:cNvSpPr>
          <p:nvPr/>
        </p:nvSpPr>
        <p:spPr bwMode="auto">
          <a:xfrm flipV="1">
            <a:off x="2051050" y="3284538"/>
            <a:ext cx="10810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17" name="Line 13"/>
          <p:cNvSpPr>
            <a:spLocks noChangeShapeType="1"/>
          </p:cNvSpPr>
          <p:nvPr/>
        </p:nvSpPr>
        <p:spPr bwMode="auto">
          <a:xfrm>
            <a:off x="2051050" y="4005263"/>
            <a:ext cx="1081088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18" name="Line 14"/>
          <p:cNvSpPr>
            <a:spLocks noChangeShapeType="1"/>
          </p:cNvSpPr>
          <p:nvPr/>
        </p:nvSpPr>
        <p:spPr bwMode="auto">
          <a:xfrm flipV="1">
            <a:off x="3490913" y="2565400"/>
            <a:ext cx="1296987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19" name="Line 15"/>
          <p:cNvSpPr>
            <a:spLocks noChangeShapeType="1"/>
          </p:cNvSpPr>
          <p:nvPr/>
        </p:nvSpPr>
        <p:spPr bwMode="auto">
          <a:xfrm>
            <a:off x="3563938" y="3284538"/>
            <a:ext cx="1223962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20" name="Line 16"/>
          <p:cNvSpPr>
            <a:spLocks noChangeShapeType="1"/>
          </p:cNvSpPr>
          <p:nvPr/>
        </p:nvSpPr>
        <p:spPr bwMode="auto">
          <a:xfrm flipV="1">
            <a:off x="3563938" y="4795838"/>
            <a:ext cx="28082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21" name="Line 17"/>
          <p:cNvSpPr>
            <a:spLocks noChangeShapeType="1"/>
          </p:cNvSpPr>
          <p:nvPr/>
        </p:nvSpPr>
        <p:spPr bwMode="auto">
          <a:xfrm flipV="1">
            <a:off x="5148263" y="2781300"/>
            <a:ext cx="12239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22" name="Line 18"/>
          <p:cNvSpPr>
            <a:spLocks noChangeShapeType="1"/>
          </p:cNvSpPr>
          <p:nvPr/>
        </p:nvSpPr>
        <p:spPr bwMode="auto">
          <a:xfrm>
            <a:off x="5219700" y="3573463"/>
            <a:ext cx="11525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943938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CA5F-B646-7A42-BD45-A492362C719D}" type="slidenum">
              <a:rPr lang="de-DE"/>
              <a:pPr/>
              <a:t>183</a:t>
            </a:fld>
            <a:endParaRPr lang="de-DE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Fall 2:</a:t>
            </a:r>
            <a:r>
              <a:rPr lang="en-US" dirty="0"/>
              <a:t> Der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-Graph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gerichteter</a:t>
            </a:r>
            <a:r>
              <a:rPr lang="en-US" dirty="0"/>
              <a:t> Baum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Datenstruktur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</a:t>
            </a:r>
            <a:r>
              <a:rPr lang="en-US" dirty="0" err="1">
                <a:solidFill>
                  <a:schemeClr val="hlink"/>
                </a:solidFill>
              </a:rPr>
              <a:t>n+m</a:t>
            </a:r>
            <a:r>
              <a:rPr lang="en-US" dirty="0">
                <a:solidFill>
                  <a:schemeClr val="hlink"/>
                </a:solidFill>
              </a:rPr>
              <a:t>)</a:t>
            </a:r>
            <a:r>
              <a:rPr lang="en-US" dirty="0"/>
              <a:t> </a:t>
            </a:r>
            <a:r>
              <a:rPr lang="en-US" dirty="0" err="1"/>
              <a:t>Zeit</a:t>
            </a:r>
            <a:r>
              <a:rPr lang="en-US" dirty="0"/>
              <a:t> und Speicher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speichere</a:t>
            </a:r>
            <a:r>
              <a:rPr lang="en-US" dirty="0"/>
              <a:t> </a:t>
            </a:r>
            <a:r>
              <a:rPr lang="en-US" dirty="0" err="1"/>
              <a:t>Repräsentanten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jedem</a:t>
            </a:r>
            <a:r>
              <a:rPr lang="en-US" dirty="0"/>
              <a:t> </a:t>
            </a:r>
            <a:r>
              <a:rPr lang="en-US" dirty="0" err="1"/>
              <a:t>Knoten</a:t>
            </a:r>
            <a:r>
              <a:rPr lang="en-US" dirty="0"/>
              <a:t> </a:t>
            </a:r>
            <a:r>
              <a:rPr lang="en-US" dirty="0" err="1"/>
              <a:t>Kantenintervalle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jedem</a:t>
            </a:r>
            <a:r>
              <a:rPr lang="en-US" dirty="0"/>
              <a:t> </a:t>
            </a:r>
            <a:r>
              <a:rPr lang="en-US" dirty="0" err="1"/>
              <a:t>Repräsentanten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/>
              <a:t>Laufzeit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O(log d)</a:t>
            </a:r>
            <a:r>
              <a:rPr lang="en-US" dirty="0"/>
              <a:t> (</a:t>
            </a:r>
            <a:r>
              <a:rPr lang="en-US" dirty="0" err="1"/>
              <a:t>binäre</a:t>
            </a:r>
            <a:r>
              <a:rPr lang="en-US" dirty="0"/>
              <a:t> </a:t>
            </a:r>
            <a:r>
              <a:rPr lang="en-US" dirty="0" err="1"/>
              <a:t>Suche</a:t>
            </a:r>
            <a:r>
              <a:rPr lang="en-US" dirty="0"/>
              <a:t> auf </a:t>
            </a:r>
            <a:r>
              <a:rPr lang="en-US" dirty="0" err="1"/>
              <a:t>Intervallen</a:t>
            </a:r>
            <a:r>
              <a:rPr lang="en-US" dirty="0"/>
              <a:t>), </a:t>
            </a:r>
            <a:r>
              <a:rPr lang="en-US" dirty="0" err="1"/>
              <a:t>wobei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d</a:t>
            </a:r>
            <a:r>
              <a:rPr lang="en-US" dirty="0"/>
              <a:t> der </a:t>
            </a:r>
            <a:r>
              <a:rPr lang="en-US" dirty="0" err="1"/>
              <a:t>maximale</a:t>
            </a:r>
            <a:r>
              <a:rPr lang="en-US" dirty="0"/>
              <a:t> Grad </a:t>
            </a:r>
            <a:r>
              <a:rPr lang="en-US" dirty="0" err="1"/>
              <a:t>im</a:t>
            </a:r>
            <a:r>
              <a:rPr lang="en-US" dirty="0"/>
              <a:t> ZHK-Graph </a:t>
            </a:r>
            <a:r>
              <a:rPr lang="en-US" dirty="0" err="1"/>
              <a:t>ist</a:t>
            </a:r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4509120"/>
            <a:ext cx="8229600" cy="180913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Fall 3:</a:t>
            </a:r>
            <a:r>
              <a:rPr lang="en-US" dirty="0"/>
              <a:t> Der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-Graph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beliebiger</a:t>
            </a:r>
            <a:r>
              <a:rPr lang="en-US" dirty="0"/>
              <a:t> </a:t>
            </a:r>
            <a:r>
              <a:rPr lang="en-US" dirty="0">
                <a:solidFill>
                  <a:srgbClr val="0409FF"/>
                </a:solidFill>
              </a:rPr>
              <a:t>DAG</a:t>
            </a:r>
          </a:p>
          <a:p>
            <a:pPr>
              <a:buFontTx/>
              <a:buNone/>
            </a:pPr>
            <a:r>
              <a:rPr lang="en-US" dirty="0" err="1"/>
              <a:t>Geht</a:t>
            </a:r>
            <a:r>
              <a:rPr lang="en-US" dirty="0"/>
              <a:t> in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O(d log n)</a:t>
            </a:r>
            <a:r>
              <a:rPr lang="en-US" dirty="0"/>
              <a:t> Zeit und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O(n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dirty="0"/>
              <a:t>Speicher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vertieft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435070485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neues Anwendungsproblem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184</a:t>
            </a:fld>
            <a:endParaRPr lang="de-DE"/>
          </a:p>
        </p:txBody>
      </p:sp>
      <p:pic>
        <p:nvPicPr>
          <p:cNvPr id="5" name="Bild 4" descr="Screen Shot 2015-06-23 at 15.51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87" y="1268760"/>
            <a:ext cx="6681673" cy="5040560"/>
          </a:xfrm>
          <a:prstGeom prst="rect">
            <a:avLst/>
          </a:prstGeom>
        </p:spPr>
      </p:pic>
      <p:pic>
        <p:nvPicPr>
          <p:cNvPr id="6" name="Bild 5" descr="Screen Shot 2015-06-23 at 15.51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04" y="1287301"/>
            <a:ext cx="6525852" cy="500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5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BFB3-E88D-AE4F-9FD3-30C2B2DE294E}" type="slidenum">
              <a:rPr lang="de-DE"/>
              <a:pPr/>
              <a:t>185</a:t>
            </a:fld>
            <a:endParaRPr lang="de-DE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Zentrale Frage:</a:t>
            </a:r>
            <a:r>
              <a:rPr lang="de-DE"/>
              <a:t> Welche Kanten muss ich nehmen, um mit minimalen Kosten alle Knoten zu verbinden?</a:t>
            </a:r>
          </a:p>
        </p:txBody>
      </p:sp>
      <p:sp>
        <p:nvSpPr>
          <p:cNvPr id="313348" name="Oval 4"/>
          <p:cNvSpPr>
            <a:spLocks noChangeArrowheads="1"/>
          </p:cNvSpPr>
          <p:nvPr/>
        </p:nvSpPr>
        <p:spPr bwMode="auto">
          <a:xfrm>
            <a:off x="2844800" y="278023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49" name="Oval 5"/>
          <p:cNvSpPr>
            <a:spLocks noChangeArrowheads="1"/>
          </p:cNvSpPr>
          <p:nvPr/>
        </p:nvSpPr>
        <p:spPr bwMode="auto">
          <a:xfrm>
            <a:off x="4645025" y="256433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1" name="Oval 7"/>
          <p:cNvSpPr>
            <a:spLocks noChangeArrowheads="1"/>
          </p:cNvSpPr>
          <p:nvPr/>
        </p:nvSpPr>
        <p:spPr bwMode="auto">
          <a:xfrm>
            <a:off x="5292725" y="494082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2" name="Oval 8"/>
          <p:cNvSpPr>
            <a:spLocks noChangeArrowheads="1"/>
          </p:cNvSpPr>
          <p:nvPr/>
        </p:nvSpPr>
        <p:spPr bwMode="auto">
          <a:xfrm>
            <a:off x="6300788" y="299613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5" name="Oval 11"/>
          <p:cNvSpPr>
            <a:spLocks noChangeArrowheads="1"/>
          </p:cNvSpPr>
          <p:nvPr/>
        </p:nvSpPr>
        <p:spPr bwMode="auto">
          <a:xfrm>
            <a:off x="6805613" y="429153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6" name="Line 12"/>
          <p:cNvSpPr>
            <a:spLocks noChangeShapeType="1"/>
          </p:cNvSpPr>
          <p:nvPr/>
        </p:nvSpPr>
        <p:spPr bwMode="auto">
          <a:xfrm>
            <a:off x="2268538" y="4148658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7" name="Line 13"/>
          <p:cNvSpPr>
            <a:spLocks noChangeShapeType="1"/>
          </p:cNvSpPr>
          <p:nvPr/>
        </p:nvSpPr>
        <p:spPr bwMode="auto">
          <a:xfrm flipV="1">
            <a:off x="3348038" y="4148658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8" name="Line 14"/>
          <p:cNvSpPr>
            <a:spLocks noChangeShapeType="1"/>
          </p:cNvSpPr>
          <p:nvPr/>
        </p:nvSpPr>
        <p:spPr bwMode="auto">
          <a:xfrm flipV="1">
            <a:off x="2268538" y="2996133"/>
            <a:ext cx="576262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9" name="Line 15"/>
          <p:cNvSpPr>
            <a:spLocks noChangeShapeType="1"/>
          </p:cNvSpPr>
          <p:nvPr/>
        </p:nvSpPr>
        <p:spPr bwMode="auto">
          <a:xfrm>
            <a:off x="2987675" y="2996133"/>
            <a:ext cx="288925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0" name="Line 16"/>
          <p:cNvSpPr>
            <a:spLocks noChangeShapeType="1"/>
          </p:cNvSpPr>
          <p:nvPr/>
        </p:nvSpPr>
        <p:spPr bwMode="auto">
          <a:xfrm flipV="1">
            <a:off x="3060700" y="2635771"/>
            <a:ext cx="15827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3" name="Line 19"/>
          <p:cNvSpPr>
            <a:spLocks noChangeShapeType="1"/>
          </p:cNvSpPr>
          <p:nvPr/>
        </p:nvSpPr>
        <p:spPr bwMode="auto">
          <a:xfrm flipH="1" flipV="1">
            <a:off x="4860925" y="2708796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4" name="Line 20"/>
          <p:cNvSpPr>
            <a:spLocks noChangeShapeType="1"/>
          </p:cNvSpPr>
          <p:nvPr/>
        </p:nvSpPr>
        <p:spPr bwMode="auto">
          <a:xfrm flipV="1">
            <a:off x="5508625" y="4435996"/>
            <a:ext cx="12954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5" name="Line 21"/>
          <p:cNvSpPr>
            <a:spLocks noChangeShapeType="1"/>
          </p:cNvSpPr>
          <p:nvPr/>
        </p:nvSpPr>
        <p:spPr bwMode="auto">
          <a:xfrm>
            <a:off x="6445250" y="3212033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6" name="Line 22"/>
          <p:cNvSpPr>
            <a:spLocks noChangeShapeType="1"/>
          </p:cNvSpPr>
          <p:nvPr/>
        </p:nvSpPr>
        <p:spPr bwMode="auto">
          <a:xfrm flipH="1">
            <a:off x="4500563" y="2780233"/>
            <a:ext cx="21590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7" name="Line 23"/>
          <p:cNvSpPr>
            <a:spLocks noChangeShapeType="1"/>
          </p:cNvSpPr>
          <p:nvPr/>
        </p:nvSpPr>
        <p:spPr bwMode="auto">
          <a:xfrm flipV="1">
            <a:off x="4572000" y="3212033"/>
            <a:ext cx="1728788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70" name="Line 26"/>
          <p:cNvSpPr>
            <a:spLocks noChangeShapeType="1"/>
          </p:cNvSpPr>
          <p:nvPr/>
        </p:nvSpPr>
        <p:spPr bwMode="auto">
          <a:xfrm>
            <a:off x="3419475" y="4867796"/>
            <a:ext cx="1873250" cy="217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0" name="Oval 6"/>
          <p:cNvSpPr>
            <a:spLocks noChangeArrowheads="1"/>
          </p:cNvSpPr>
          <p:nvPr/>
        </p:nvSpPr>
        <p:spPr bwMode="auto">
          <a:xfrm>
            <a:off x="4356100" y="400419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3" name="Oval 9"/>
          <p:cNvSpPr>
            <a:spLocks noChangeArrowheads="1"/>
          </p:cNvSpPr>
          <p:nvPr/>
        </p:nvSpPr>
        <p:spPr bwMode="auto">
          <a:xfrm>
            <a:off x="2124075" y="400419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4" name="Oval 10"/>
          <p:cNvSpPr>
            <a:spLocks noChangeArrowheads="1"/>
          </p:cNvSpPr>
          <p:nvPr/>
        </p:nvSpPr>
        <p:spPr bwMode="auto">
          <a:xfrm>
            <a:off x="3205163" y="472492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71" name="Text Box 27"/>
          <p:cNvSpPr txBox="1">
            <a:spLocks noChangeArrowheads="1"/>
          </p:cNvSpPr>
          <p:nvPr/>
        </p:nvSpPr>
        <p:spPr bwMode="auto">
          <a:xfrm>
            <a:off x="2195513" y="32120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13372" name="Text Box 28"/>
          <p:cNvSpPr txBox="1">
            <a:spLocks noChangeArrowheads="1"/>
          </p:cNvSpPr>
          <p:nvPr/>
        </p:nvSpPr>
        <p:spPr bwMode="auto">
          <a:xfrm>
            <a:off x="2411413" y="4509021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13373" name="Text Box 29"/>
          <p:cNvSpPr txBox="1">
            <a:spLocks noChangeArrowheads="1"/>
          </p:cNvSpPr>
          <p:nvPr/>
        </p:nvSpPr>
        <p:spPr bwMode="auto">
          <a:xfrm>
            <a:off x="5508625" y="249289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13374" name="Text Box 30"/>
          <p:cNvSpPr txBox="1">
            <a:spLocks noChangeArrowheads="1"/>
          </p:cNvSpPr>
          <p:nvPr/>
        </p:nvSpPr>
        <p:spPr bwMode="auto">
          <a:xfrm>
            <a:off x="4643438" y="32120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13375" name="Text Box 31"/>
          <p:cNvSpPr txBox="1">
            <a:spLocks noChangeArrowheads="1"/>
          </p:cNvSpPr>
          <p:nvPr/>
        </p:nvSpPr>
        <p:spPr bwMode="auto">
          <a:xfrm>
            <a:off x="3635375" y="27802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13376" name="Text Box 32"/>
          <p:cNvSpPr txBox="1">
            <a:spLocks noChangeArrowheads="1"/>
          </p:cNvSpPr>
          <p:nvPr/>
        </p:nvSpPr>
        <p:spPr bwMode="auto">
          <a:xfrm>
            <a:off x="3132138" y="357239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13377" name="Text Box 33"/>
          <p:cNvSpPr txBox="1">
            <a:spLocks noChangeArrowheads="1"/>
          </p:cNvSpPr>
          <p:nvPr/>
        </p:nvSpPr>
        <p:spPr bwMode="auto">
          <a:xfrm>
            <a:off x="3708400" y="400419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13378" name="Text Box 34"/>
          <p:cNvSpPr txBox="1">
            <a:spLocks noChangeArrowheads="1"/>
          </p:cNvSpPr>
          <p:nvPr/>
        </p:nvSpPr>
        <p:spPr bwMode="auto">
          <a:xfrm>
            <a:off x="4427538" y="458045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13379" name="Text Box 35"/>
          <p:cNvSpPr txBox="1">
            <a:spLocks noChangeArrowheads="1"/>
          </p:cNvSpPr>
          <p:nvPr/>
        </p:nvSpPr>
        <p:spPr bwMode="auto">
          <a:xfrm>
            <a:off x="5867400" y="436455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13380" name="Text Box 36"/>
          <p:cNvSpPr txBox="1">
            <a:spLocks noChangeArrowheads="1"/>
          </p:cNvSpPr>
          <p:nvPr/>
        </p:nvSpPr>
        <p:spPr bwMode="auto">
          <a:xfrm>
            <a:off x="6732588" y="350095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13381" name="Text Box 37"/>
          <p:cNvSpPr txBox="1">
            <a:spLocks noChangeArrowheads="1"/>
          </p:cNvSpPr>
          <p:nvPr/>
        </p:nvSpPr>
        <p:spPr bwMode="auto">
          <a:xfrm>
            <a:off x="5364163" y="36438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197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133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133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13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133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Anwendungen in der Praxis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Erstellung von kostengünstigen zusammenhängenden Netzwerken</a:t>
            </a:r>
          </a:p>
          <a:p>
            <a:pPr lvl="1"/>
            <a:r>
              <a:rPr lang="de-DE" dirty="0"/>
              <a:t>Beispielsweise Telefonnetze oder elektrische Netze </a:t>
            </a:r>
          </a:p>
          <a:p>
            <a:r>
              <a:rPr lang="de-DE" dirty="0"/>
              <a:t>Computernetzwerke mit redundanten Pfaden:</a:t>
            </a:r>
          </a:p>
          <a:p>
            <a:pPr lvl="1"/>
            <a:r>
              <a:rPr lang="de-DE" dirty="0"/>
              <a:t>Spannbäume genutzt zum Routing und dabei zur Vermeidung von Paketverdopplungen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8146660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0C80-122C-2541-A7A3-0E4B22511831}" type="slidenum">
              <a:rPr lang="de-DE"/>
              <a:pPr/>
              <a:t>187</a:t>
            </a:fld>
            <a:endParaRPr lang="de-DE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Eingabe:</a:t>
            </a:r>
          </a:p>
          <a:p>
            <a:pPr>
              <a:lnSpc>
                <a:spcPct val="80000"/>
              </a:lnSpc>
            </a:pPr>
            <a:r>
              <a:rPr lang="de-DE" sz="2800" dirty="0" err="1"/>
              <a:t>ungerichteter</a:t>
            </a:r>
            <a:r>
              <a:rPr lang="de-DE" sz="2800" dirty="0"/>
              <a:t> Graph </a:t>
            </a:r>
            <a:r>
              <a:rPr lang="de-DE" sz="2800" dirty="0">
                <a:solidFill>
                  <a:schemeClr val="hlink"/>
                </a:solidFill>
              </a:rPr>
              <a:t>G=(V,E)</a:t>
            </a:r>
          </a:p>
          <a:p>
            <a:pPr>
              <a:lnSpc>
                <a:spcPct val="80000"/>
              </a:lnSpc>
            </a:pPr>
            <a:r>
              <a:rPr lang="de-DE" sz="2800" dirty="0"/>
              <a:t>Kantenkosten </a:t>
            </a:r>
            <a:r>
              <a:rPr lang="de-DE" sz="2800" dirty="0">
                <a:solidFill>
                  <a:schemeClr val="hlink"/>
                </a:solidFill>
              </a:rPr>
              <a:t>c : E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sz="2800" dirty="0" err="1">
                <a:solidFill>
                  <a:schemeClr val="hlink"/>
                </a:solidFill>
              </a:rPr>
              <a:t>ℝ</a:t>
            </a:r>
            <a:r>
              <a:rPr lang="de-DE" sz="2800" baseline="-25000" dirty="0">
                <a:solidFill>
                  <a:schemeClr val="hlink"/>
                </a:solidFill>
              </a:rPr>
              <a:t>+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endParaRPr lang="de-DE" sz="14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de-DE" sz="2800" dirty="0">
                <a:solidFill>
                  <a:schemeClr val="accent2"/>
                </a:solidFill>
              </a:rPr>
              <a:t>Ausgabe: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argmin</a:t>
            </a:r>
            <a:r>
              <a:rPr lang="de-DE" sz="2800" baseline="-25000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aseline="-25000" dirty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sz="2800" baseline="-25000" dirty="0">
                <a:solidFill>
                  <a:schemeClr val="hlink"/>
                </a:solidFill>
              </a:rPr>
              <a:t> E∧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(V,T) verbunden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sz="2800" baseline="-25000" dirty="0" err="1">
                <a:solidFill>
                  <a:schemeClr val="hlink"/>
                </a:solidFill>
                <a:sym typeface="Symbol" charset="0"/>
              </a:rPr>
              <a:t>e</a:t>
            </a:r>
            <a:r>
              <a:rPr lang="en-US" sz="2800" baseline="-25000" dirty="0">
                <a:solidFill>
                  <a:schemeClr val="hlink"/>
                </a:solidFill>
                <a:latin typeface="cmsy10" charset="0"/>
                <a:sym typeface="Symbol" charset="0"/>
              </a:rPr>
              <a:t>∈</a:t>
            </a:r>
            <a:r>
              <a:rPr lang="en-US" sz="2800" baseline="-25000" dirty="0">
                <a:solidFill>
                  <a:schemeClr val="hlink"/>
                </a:solidFill>
                <a:sym typeface="Symbol" charset="0"/>
              </a:rPr>
              <a:t>T</a:t>
            </a:r>
            <a:r>
              <a:rPr lang="de-DE" sz="2800" dirty="0">
                <a:solidFill>
                  <a:schemeClr val="hlink"/>
                </a:solidFill>
              </a:rPr>
              <a:t> 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</a:t>
            </a: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de-DE" sz="2800" dirty="0"/>
              <a:t>Teilmenge </a:t>
            </a:r>
            <a:r>
              <a:rPr lang="de-DE" sz="2800" dirty="0">
                <a:solidFill>
                  <a:schemeClr val="hlink"/>
                </a:solidFill>
              </a:rPr>
              <a:t>T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sz="2800" dirty="0">
                <a:solidFill>
                  <a:schemeClr val="hlink"/>
                </a:solidFill>
              </a:rPr>
              <a:t> E</a:t>
            </a:r>
            <a:r>
              <a:rPr lang="de-DE" sz="2800" dirty="0"/>
              <a:t>, so dass Graph </a:t>
            </a:r>
            <a:r>
              <a:rPr lang="de-DE" sz="2800" dirty="0">
                <a:solidFill>
                  <a:schemeClr val="hlink"/>
                </a:solidFill>
              </a:rPr>
              <a:t>(V,T)</a:t>
            </a:r>
            <a:r>
              <a:rPr lang="de-DE" sz="2800" dirty="0"/>
              <a:t> verbunden und </a:t>
            </a:r>
            <a:r>
              <a:rPr lang="de-DE" sz="2800" dirty="0">
                <a:solidFill>
                  <a:schemeClr val="hlink"/>
                </a:solidFill>
              </a:rPr>
              <a:t>c(T)=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sz="2800" baseline="-25000" dirty="0" err="1">
                <a:solidFill>
                  <a:schemeClr val="hlink"/>
                </a:solidFill>
                <a:sym typeface="Symbol" charset="0"/>
              </a:rPr>
              <a:t>e</a:t>
            </a:r>
            <a:r>
              <a:rPr lang="en-US" sz="2800" baseline="-25000" dirty="0">
                <a:solidFill>
                  <a:schemeClr val="hlink"/>
                </a:solidFill>
                <a:latin typeface="cmsy10" charset="0"/>
                <a:sym typeface="Symbol" charset="0"/>
              </a:rPr>
              <a:t>∈</a:t>
            </a:r>
            <a:r>
              <a:rPr lang="en-US" sz="2800" baseline="-25000" dirty="0">
                <a:solidFill>
                  <a:schemeClr val="hlink"/>
                </a:solidFill>
                <a:sym typeface="Symbol" charset="0"/>
              </a:rPr>
              <a:t>T</a:t>
            </a:r>
            <a:r>
              <a:rPr lang="de-DE" sz="2800" dirty="0">
                <a:solidFill>
                  <a:schemeClr val="hlink"/>
                </a:solidFill>
              </a:rPr>
              <a:t> 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minimal</a:t>
            </a:r>
          </a:p>
          <a:p>
            <a:pPr>
              <a:lnSpc>
                <a:spcPct val="80000"/>
              </a:lnSpc>
            </a:pPr>
            <a:endParaRPr lang="de-DE" sz="1400" dirty="0"/>
          </a:p>
          <a:p>
            <a:pPr>
              <a:lnSpc>
                <a:spcPct val="80000"/>
              </a:lnSpc>
            </a:pP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formt </a:t>
            </a:r>
            <a:r>
              <a:rPr lang="de-DE" sz="2800" dirty="0">
                <a:solidFill>
                  <a:srgbClr val="FF0000"/>
                </a:solidFill>
              </a:rPr>
              <a:t>immer</a:t>
            </a:r>
            <a:r>
              <a:rPr lang="de-DE" sz="2800" dirty="0"/>
              <a:t> einen Baum (wenn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positiv).</a:t>
            </a:r>
          </a:p>
          <a:p>
            <a:pPr>
              <a:lnSpc>
                <a:spcPct val="80000"/>
              </a:lnSpc>
            </a:pPr>
            <a:r>
              <a:rPr lang="de-DE" sz="2800" dirty="0"/>
              <a:t>Baum über alle Knoten in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800" dirty="0"/>
              <a:t> mit minimalen </a:t>
            </a:r>
            <a:br>
              <a:rPr lang="de-DE" sz="2800" dirty="0"/>
            </a:br>
            <a:r>
              <a:rPr lang="de-DE" sz="2800" dirty="0"/>
              <a:t>Kosten: </a:t>
            </a:r>
            <a:r>
              <a:rPr lang="de-DE" sz="2800" dirty="0">
                <a:solidFill>
                  <a:srgbClr val="FF0000"/>
                </a:solidFill>
              </a:rPr>
              <a:t>minimaler Spannbaum (MSB)</a:t>
            </a:r>
          </a:p>
        </p:txBody>
      </p:sp>
    </p:spTree>
    <p:extLst>
      <p:ext uri="{BB962C8B-B14F-4D97-AF65-F5344CB8AC3E}">
        <p14:creationId xmlns:p14="http://schemas.microsoft.com/office/powerpoint/2010/main" val="195513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8253-E96E-5349-A69F-5C7221F3AD4B}" type="slidenum">
              <a:rPr lang="de-DE"/>
              <a:pPr/>
              <a:t>188</a:t>
            </a:fld>
            <a:endParaRPr lang="de-DE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Minimaler Spannbaum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969098"/>
          </a:xfrm>
        </p:spPr>
        <p:txBody>
          <a:bodyPr/>
          <a:lstStyle/>
          <a:p>
            <a:pPr>
              <a:buFontTx/>
              <a:buNone/>
            </a:pPr>
            <a:r>
              <a:rPr lang="de-DE" dirty="0" err="1">
                <a:solidFill>
                  <a:schemeClr val="accent2"/>
                </a:solidFill>
              </a:rPr>
              <a:t>Beh</a:t>
            </a:r>
            <a:r>
              <a:rPr lang="de-DE" dirty="0">
                <a:solidFill>
                  <a:schemeClr val="accent2"/>
                </a:solidFill>
              </a:rPr>
              <a:t> 1:</a:t>
            </a:r>
            <a:r>
              <a:rPr lang="de-DE" dirty="0"/>
              <a:t> Sei </a:t>
            </a:r>
            <a:r>
              <a:rPr lang="de-DE" dirty="0">
                <a:solidFill>
                  <a:schemeClr val="hlink"/>
                </a:solidFill>
              </a:rPr>
              <a:t>(U,W)</a:t>
            </a:r>
            <a:r>
              <a:rPr lang="de-DE" dirty="0"/>
              <a:t> eine Partition von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(d.h. </a:t>
            </a:r>
            <a:r>
              <a:rPr lang="de-DE" dirty="0">
                <a:solidFill>
                  <a:schemeClr val="hlink"/>
                </a:solidFill>
              </a:rPr>
              <a:t>U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⋃</a:t>
            </a:r>
            <a:r>
              <a:rPr lang="de-DE" dirty="0">
                <a:solidFill>
                  <a:schemeClr val="hlink"/>
                </a:solidFill>
              </a:rPr>
              <a:t> W = V</a:t>
            </a:r>
            <a:r>
              <a:rPr lang="de-DE" dirty="0"/>
              <a:t> und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U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⋂</a:t>
            </a:r>
            <a:r>
              <a:rPr lang="de-DE" dirty="0">
                <a:solidFill>
                  <a:schemeClr val="hlink"/>
                </a:solidFill>
              </a:rPr>
              <a:t> W 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∅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) und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={</a:t>
            </a:r>
            <a:r>
              <a:rPr lang="de-DE" dirty="0" err="1">
                <a:solidFill>
                  <a:schemeClr val="hlink"/>
                </a:solidFill>
              </a:rPr>
              <a:t>s,t</a:t>
            </a:r>
            <a:r>
              <a:rPr lang="de-DE" dirty="0">
                <a:solidFill>
                  <a:schemeClr val="hlink"/>
                </a:solidFill>
              </a:rPr>
              <a:t>}</a:t>
            </a:r>
            <a:r>
              <a:rPr lang="de-DE" dirty="0"/>
              <a:t> eine Kante mit minimalen Kosten mit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U</a:t>
            </a:r>
            <a:r>
              <a:rPr lang="de-DE" dirty="0"/>
              <a:t> und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W</a:t>
            </a:r>
            <a:r>
              <a:rPr lang="de-DE" dirty="0"/>
              <a:t>. Dann gibt es einen minimalen Spannbaum (MSB)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dirty="0"/>
              <a:t>, der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/>
              <a:t> enthält.</a:t>
            </a:r>
          </a:p>
        </p:txBody>
      </p:sp>
      <p:sp>
        <p:nvSpPr>
          <p:cNvPr id="442372" name="Oval 4"/>
          <p:cNvSpPr>
            <a:spLocks noChangeArrowheads="1"/>
          </p:cNvSpPr>
          <p:nvPr/>
        </p:nvSpPr>
        <p:spPr bwMode="auto">
          <a:xfrm>
            <a:off x="2771775" y="3501008"/>
            <a:ext cx="1368425" cy="1871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2373" name="Oval 5"/>
          <p:cNvSpPr>
            <a:spLocks noChangeArrowheads="1"/>
          </p:cNvSpPr>
          <p:nvPr/>
        </p:nvSpPr>
        <p:spPr bwMode="auto">
          <a:xfrm>
            <a:off x="4787900" y="3572446"/>
            <a:ext cx="1368425" cy="1871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2374" name="Line 6"/>
          <p:cNvSpPr>
            <a:spLocks noChangeShapeType="1"/>
          </p:cNvSpPr>
          <p:nvPr/>
        </p:nvSpPr>
        <p:spPr bwMode="auto">
          <a:xfrm>
            <a:off x="3851275" y="4436046"/>
            <a:ext cx="1225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2375" name="Oval 7"/>
          <p:cNvSpPr>
            <a:spLocks noChangeArrowheads="1"/>
          </p:cNvSpPr>
          <p:nvPr/>
        </p:nvSpPr>
        <p:spPr bwMode="auto">
          <a:xfrm>
            <a:off x="3635375" y="4293171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2376" name="Oval 8"/>
          <p:cNvSpPr>
            <a:spLocks noChangeArrowheads="1"/>
          </p:cNvSpPr>
          <p:nvPr/>
        </p:nvSpPr>
        <p:spPr bwMode="auto">
          <a:xfrm>
            <a:off x="5076825" y="4293171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2378" name="Text Box 10"/>
          <p:cNvSpPr txBox="1">
            <a:spLocks noChangeArrowheads="1"/>
          </p:cNvSpPr>
          <p:nvPr/>
        </p:nvSpPr>
        <p:spPr bwMode="auto">
          <a:xfrm>
            <a:off x="3563938" y="3932808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  <p:sp>
        <p:nvSpPr>
          <p:cNvPr id="442379" name="Text Box 11"/>
          <p:cNvSpPr txBox="1">
            <a:spLocks noChangeArrowheads="1"/>
          </p:cNvSpPr>
          <p:nvPr/>
        </p:nvSpPr>
        <p:spPr bwMode="auto">
          <a:xfrm>
            <a:off x="5076825" y="3932808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t</a:t>
            </a:r>
          </a:p>
        </p:txBody>
      </p:sp>
      <p:sp>
        <p:nvSpPr>
          <p:cNvPr id="442380" name="Text Box 12"/>
          <p:cNvSpPr txBox="1">
            <a:spLocks noChangeArrowheads="1"/>
          </p:cNvSpPr>
          <p:nvPr/>
        </p:nvSpPr>
        <p:spPr bwMode="auto">
          <a:xfrm>
            <a:off x="2987675" y="414870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</a:t>
            </a:r>
          </a:p>
        </p:txBody>
      </p:sp>
      <p:sp>
        <p:nvSpPr>
          <p:cNvPr id="442381" name="Text Box 13"/>
          <p:cNvSpPr txBox="1">
            <a:spLocks noChangeArrowheads="1"/>
          </p:cNvSpPr>
          <p:nvPr/>
        </p:nvSpPr>
        <p:spPr bwMode="auto">
          <a:xfrm>
            <a:off x="5580063" y="4148708"/>
            <a:ext cx="47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</a:t>
            </a:r>
          </a:p>
        </p:txBody>
      </p:sp>
      <p:sp>
        <p:nvSpPr>
          <p:cNvPr id="442382" name="Text Box 14"/>
          <p:cNvSpPr txBox="1">
            <a:spLocks noChangeArrowheads="1"/>
          </p:cNvSpPr>
          <p:nvPr/>
        </p:nvSpPr>
        <p:spPr bwMode="auto">
          <a:xfrm>
            <a:off x="4356100" y="400424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699048933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1347-D59B-D247-86C5-BEB0D481F42A}" type="slidenum">
              <a:rPr lang="de-DE"/>
              <a:pPr/>
              <a:t>189</a:t>
            </a:fld>
            <a:endParaRPr lang="de-DE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852988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 von </a:t>
            </a:r>
            <a:r>
              <a:rPr lang="de-DE" sz="2800" dirty="0" err="1">
                <a:solidFill>
                  <a:schemeClr val="accent2"/>
                </a:solidFill>
              </a:rPr>
              <a:t>Beh</a:t>
            </a:r>
            <a:r>
              <a:rPr lang="de-DE" sz="2800" dirty="0">
                <a:solidFill>
                  <a:schemeClr val="accent2"/>
                </a:solidFill>
              </a:rPr>
              <a:t> 1:</a:t>
            </a:r>
          </a:p>
          <a:p>
            <a:r>
              <a:rPr lang="de-DE" sz="2800" dirty="0"/>
              <a:t>Betrachte beliebigen MSB </a:t>
            </a:r>
            <a:r>
              <a:rPr lang="de-DE" sz="2800" dirty="0">
                <a:solidFill>
                  <a:schemeClr val="hlink"/>
                </a:solidFill>
              </a:rPr>
              <a:t>T'</a:t>
            </a:r>
          </a:p>
          <a:p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={</a:t>
            </a:r>
            <a:r>
              <a:rPr lang="de-DE" sz="2800" dirty="0" err="1">
                <a:solidFill>
                  <a:schemeClr val="hlink"/>
                </a:solidFill>
              </a:rPr>
              <a:t>s,t</a:t>
            </a:r>
            <a:r>
              <a:rPr lang="de-DE" sz="2800" dirty="0">
                <a:solidFill>
                  <a:schemeClr val="hlink"/>
                </a:solidFill>
              </a:rPr>
              <a:t>}: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(U,W)-</a:t>
            </a:r>
            <a:r>
              <a:rPr lang="de-DE" sz="2800" dirty="0"/>
              <a:t>Kante minimaler Kosten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Ersetzung von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'</a:t>
            </a:r>
            <a:r>
              <a:rPr lang="de-DE" sz="2800" dirty="0"/>
              <a:t> durch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führt zu Baum </a:t>
            </a:r>
            <a:r>
              <a:rPr lang="de-DE" sz="2800" dirty="0">
                <a:solidFill>
                  <a:schemeClr val="hlink"/>
                </a:solidFill>
              </a:rPr>
              <a:t>T'',</a:t>
            </a:r>
            <a:r>
              <a:rPr lang="de-DE" sz="2800" dirty="0"/>
              <a:t> der höchstens Kosten von MSB </a:t>
            </a:r>
            <a:r>
              <a:rPr lang="de-DE" sz="2800" dirty="0">
                <a:solidFill>
                  <a:schemeClr val="hlink"/>
                </a:solidFill>
              </a:rPr>
              <a:t>T'</a:t>
            </a:r>
            <a:r>
              <a:rPr lang="de-DE" sz="2800" dirty="0"/>
              <a:t> hat, also MSB ist</a:t>
            </a:r>
          </a:p>
        </p:txBody>
      </p:sp>
      <p:sp>
        <p:nvSpPr>
          <p:cNvPr id="443396" name="Oval 4"/>
          <p:cNvSpPr>
            <a:spLocks noChangeArrowheads="1"/>
          </p:cNvSpPr>
          <p:nvPr/>
        </p:nvSpPr>
        <p:spPr bwMode="auto">
          <a:xfrm>
            <a:off x="2627313" y="2852936"/>
            <a:ext cx="1368425" cy="165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3397" name="Oval 5"/>
          <p:cNvSpPr>
            <a:spLocks noChangeArrowheads="1"/>
          </p:cNvSpPr>
          <p:nvPr/>
        </p:nvSpPr>
        <p:spPr bwMode="auto">
          <a:xfrm>
            <a:off x="4643438" y="2924373"/>
            <a:ext cx="1368425" cy="165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3398" name="Line 6"/>
          <p:cNvSpPr>
            <a:spLocks noChangeShapeType="1"/>
          </p:cNvSpPr>
          <p:nvPr/>
        </p:nvSpPr>
        <p:spPr bwMode="auto">
          <a:xfrm>
            <a:off x="3706813" y="3572073"/>
            <a:ext cx="1225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3399" name="Oval 7"/>
          <p:cNvSpPr>
            <a:spLocks noChangeArrowheads="1"/>
          </p:cNvSpPr>
          <p:nvPr/>
        </p:nvSpPr>
        <p:spPr bwMode="auto">
          <a:xfrm>
            <a:off x="3490913" y="3429198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3400" name="Oval 8"/>
          <p:cNvSpPr>
            <a:spLocks noChangeArrowheads="1"/>
          </p:cNvSpPr>
          <p:nvPr/>
        </p:nvSpPr>
        <p:spPr bwMode="auto">
          <a:xfrm>
            <a:off x="4932363" y="3429198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3401" name="Text Box 9"/>
          <p:cNvSpPr txBox="1">
            <a:spLocks noChangeArrowheads="1"/>
          </p:cNvSpPr>
          <p:nvPr/>
        </p:nvSpPr>
        <p:spPr bwMode="auto">
          <a:xfrm>
            <a:off x="3419475" y="3068836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  <p:sp>
        <p:nvSpPr>
          <p:cNvPr id="443402" name="Text Box 10"/>
          <p:cNvSpPr txBox="1">
            <a:spLocks noChangeArrowheads="1"/>
          </p:cNvSpPr>
          <p:nvPr/>
        </p:nvSpPr>
        <p:spPr bwMode="auto">
          <a:xfrm>
            <a:off x="4932363" y="3068836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t</a:t>
            </a:r>
          </a:p>
        </p:txBody>
      </p:sp>
      <p:sp>
        <p:nvSpPr>
          <p:cNvPr id="443403" name="Text Box 11"/>
          <p:cNvSpPr txBox="1">
            <a:spLocks noChangeArrowheads="1"/>
          </p:cNvSpPr>
          <p:nvPr/>
        </p:nvSpPr>
        <p:spPr bwMode="auto">
          <a:xfrm>
            <a:off x="2843213" y="3500636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</a:t>
            </a:r>
          </a:p>
        </p:txBody>
      </p:sp>
      <p:sp>
        <p:nvSpPr>
          <p:cNvPr id="443404" name="Text Box 12"/>
          <p:cNvSpPr txBox="1">
            <a:spLocks noChangeArrowheads="1"/>
          </p:cNvSpPr>
          <p:nvPr/>
        </p:nvSpPr>
        <p:spPr bwMode="auto">
          <a:xfrm>
            <a:off x="5435600" y="3500636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</a:t>
            </a:r>
          </a:p>
        </p:txBody>
      </p:sp>
      <p:sp>
        <p:nvSpPr>
          <p:cNvPr id="443405" name="Text Box 13"/>
          <p:cNvSpPr txBox="1">
            <a:spLocks noChangeArrowheads="1"/>
          </p:cNvSpPr>
          <p:nvPr/>
        </p:nvSpPr>
        <p:spPr bwMode="auto">
          <a:xfrm>
            <a:off x="4211638" y="314027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443406" name="Freeform 14"/>
          <p:cNvSpPr>
            <a:spLocks/>
          </p:cNvSpPr>
          <p:nvPr/>
        </p:nvSpPr>
        <p:spPr bwMode="auto">
          <a:xfrm>
            <a:off x="3336925" y="3441898"/>
            <a:ext cx="2541588" cy="936625"/>
          </a:xfrm>
          <a:custGeom>
            <a:avLst/>
            <a:gdLst>
              <a:gd name="T0" fmla="*/ 143 w 1601"/>
              <a:gd name="T1" fmla="*/ 83 h 590"/>
              <a:gd name="T2" fmla="*/ 7 w 1601"/>
              <a:gd name="T3" fmla="*/ 219 h 590"/>
              <a:gd name="T4" fmla="*/ 98 w 1601"/>
              <a:gd name="T5" fmla="*/ 355 h 590"/>
              <a:gd name="T6" fmla="*/ 234 w 1601"/>
              <a:gd name="T7" fmla="*/ 536 h 590"/>
              <a:gd name="T8" fmla="*/ 1050 w 1601"/>
              <a:gd name="T9" fmla="*/ 491 h 590"/>
              <a:gd name="T10" fmla="*/ 1322 w 1601"/>
              <a:gd name="T11" fmla="*/ 582 h 590"/>
              <a:gd name="T12" fmla="*/ 1594 w 1601"/>
              <a:gd name="T13" fmla="*/ 446 h 590"/>
              <a:gd name="T14" fmla="*/ 1277 w 1601"/>
              <a:gd name="T15" fmla="*/ 264 h 590"/>
              <a:gd name="T16" fmla="*/ 1277 w 1601"/>
              <a:gd name="T17" fmla="*/ 38 h 590"/>
              <a:gd name="T18" fmla="*/ 1096 w 1601"/>
              <a:gd name="T19" fmla="*/ 38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1" h="590">
                <a:moveTo>
                  <a:pt x="143" y="83"/>
                </a:moveTo>
                <a:cubicBezTo>
                  <a:pt x="78" y="128"/>
                  <a:pt x="14" y="174"/>
                  <a:pt x="7" y="219"/>
                </a:cubicBezTo>
                <a:cubicBezTo>
                  <a:pt x="0" y="264"/>
                  <a:pt x="60" y="302"/>
                  <a:pt x="98" y="355"/>
                </a:cubicBezTo>
                <a:cubicBezTo>
                  <a:pt x="136" y="408"/>
                  <a:pt x="75" y="513"/>
                  <a:pt x="234" y="536"/>
                </a:cubicBezTo>
                <a:cubicBezTo>
                  <a:pt x="393" y="559"/>
                  <a:pt x="869" y="483"/>
                  <a:pt x="1050" y="491"/>
                </a:cubicBezTo>
                <a:cubicBezTo>
                  <a:pt x="1231" y="499"/>
                  <a:pt x="1231" y="590"/>
                  <a:pt x="1322" y="582"/>
                </a:cubicBezTo>
                <a:cubicBezTo>
                  <a:pt x="1413" y="574"/>
                  <a:pt x="1601" y="499"/>
                  <a:pt x="1594" y="446"/>
                </a:cubicBezTo>
                <a:cubicBezTo>
                  <a:pt x="1587" y="393"/>
                  <a:pt x="1330" y="332"/>
                  <a:pt x="1277" y="264"/>
                </a:cubicBezTo>
                <a:cubicBezTo>
                  <a:pt x="1224" y="196"/>
                  <a:pt x="1307" y="76"/>
                  <a:pt x="1277" y="38"/>
                </a:cubicBezTo>
                <a:cubicBezTo>
                  <a:pt x="1247" y="0"/>
                  <a:pt x="1171" y="19"/>
                  <a:pt x="1096" y="3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3407" name="Text Box 15"/>
          <p:cNvSpPr txBox="1">
            <a:spLocks noChangeArrowheads="1"/>
          </p:cNvSpPr>
          <p:nvPr/>
        </p:nvSpPr>
        <p:spPr bwMode="auto">
          <a:xfrm>
            <a:off x="4067175" y="4292798"/>
            <a:ext cx="5757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in T'</a:t>
            </a:r>
          </a:p>
        </p:txBody>
      </p:sp>
      <p:sp>
        <p:nvSpPr>
          <p:cNvPr id="443408" name="Text Box 16"/>
          <p:cNvSpPr txBox="1">
            <a:spLocks noChangeArrowheads="1"/>
          </p:cNvSpPr>
          <p:nvPr/>
        </p:nvSpPr>
        <p:spPr bwMode="auto">
          <a:xfrm>
            <a:off x="4211638" y="3860998"/>
            <a:ext cx="3417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e</a:t>
            </a:r>
            <a:r>
              <a:rPr lang="de-DE" dirty="0">
                <a:solidFill>
                  <a:srgbClr val="FF0000"/>
                </a:solidFill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826079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BD7DC-BF4A-CF4F-85F4-7B27ACF4CCF3}" type="slidenum">
              <a:rPr lang="de-DE"/>
              <a:pPr/>
              <a:t>19</a:t>
            </a:fld>
            <a:endParaRPr lang="de-DE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Adjazenzliste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1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Zeitaufwand: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Zeit </a:t>
            </a:r>
            <a:r>
              <a:rPr lang="de-DE" dirty="0">
                <a:solidFill>
                  <a:schemeClr val="hlink"/>
                </a:solidFill>
              </a:rPr>
              <a:t>O(d)</a:t>
            </a:r>
          </a:p>
          <a:p>
            <a:pPr>
              <a:lnSpc>
                <a:spcPct val="90000"/>
              </a:lnSpc>
            </a:pPr>
            <a:r>
              <a:rPr lang="de-DE" dirty="0" err="1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Zeit </a:t>
            </a:r>
            <a:r>
              <a:rPr lang="de-DE" dirty="0">
                <a:solidFill>
                  <a:schemeClr val="hlink"/>
                </a:solidFill>
              </a:rPr>
              <a:t>O(d)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 err="1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Zeit </a:t>
            </a:r>
            <a:r>
              <a:rPr lang="de-DE" dirty="0">
                <a:solidFill>
                  <a:schemeClr val="hlink"/>
                </a:solidFill>
              </a:rPr>
              <a:t>O(d)</a:t>
            </a:r>
          </a:p>
          <a:p>
            <a:pPr>
              <a:lnSpc>
                <a:spcPct val="90000"/>
              </a:lnSpc>
            </a:pPr>
            <a:endParaRPr lang="de-DE" dirty="0"/>
          </a:p>
        </p:txBody>
      </p:sp>
      <p:sp>
        <p:nvSpPr>
          <p:cNvPr id="305156" name="Oval 4"/>
          <p:cNvSpPr>
            <a:spLocks noChangeArrowheads="1"/>
          </p:cNvSpPr>
          <p:nvPr/>
        </p:nvSpPr>
        <p:spPr bwMode="auto">
          <a:xfrm>
            <a:off x="1331913" y="1556221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5157" name="Oval 5"/>
          <p:cNvSpPr>
            <a:spLocks noChangeArrowheads="1"/>
          </p:cNvSpPr>
          <p:nvPr/>
        </p:nvSpPr>
        <p:spPr bwMode="auto">
          <a:xfrm>
            <a:off x="2700338" y="1556221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5158" name="Oval 6"/>
          <p:cNvSpPr>
            <a:spLocks noChangeArrowheads="1"/>
          </p:cNvSpPr>
          <p:nvPr/>
        </p:nvSpPr>
        <p:spPr bwMode="auto">
          <a:xfrm>
            <a:off x="1331913" y="2707159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5159" name="Oval 7"/>
          <p:cNvSpPr>
            <a:spLocks noChangeArrowheads="1"/>
          </p:cNvSpPr>
          <p:nvPr/>
        </p:nvSpPr>
        <p:spPr bwMode="auto">
          <a:xfrm>
            <a:off x="2700338" y="2707159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5160" name="Line 8"/>
          <p:cNvSpPr>
            <a:spLocks noChangeShapeType="1"/>
          </p:cNvSpPr>
          <p:nvPr/>
        </p:nvSpPr>
        <p:spPr bwMode="auto">
          <a:xfrm>
            <a:off x="1763713" y="177212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1" name="Line 9"/>
          <p:cNvSpPr>
            <a:spLocks noChangeShapeType="1"/>
          </p:cNvSpPr>
          <p:nvPr/>
        </p:nvSpPr>
        <p:spPr bwMode="auto">
          <a:xfrm>
            <a:off x="2916238" y="1988021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2" name="Line 10"/>
          <p:cNvSpPr>
            <a:spLocks noChangeShapeType="1"/>
          </p:cNvSpPr>
          <p:nvPr/>
        </p:nvSpPr>
        <p:spPr bwMode="auto">
          <a:xfrm flipH="1">
            <a:off x="1765300" y="292464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3" name="Line 11"/>
          <p:cNvSpPr>
            <a:spLocks noChangeShapeType="1"/>
          </p:cNvSpPr>
          <p:nvPr/>
        </p:nvSpPr>
        <p:spPr bwMode="auto">
          <a:xfrm flipH="1" flipV="1">
            <a:off x="1547813" y="1988021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4" name="Line 12"/>
          <p:cNvSpPr>
            <a:spLocks noChangeShapeType="1"/>
          </p:cNvSpPr>
          <p:nvPr/>
        </p:nvSpPr>
        <p:spPr bwMode="auto">
          <a:xfrm>
            <a:off x="1692275" y="1914996"/>
            <a:ext cx="1081088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5" name="Line 13"/>
          <p:cNvSpPr>
            <a:spLocks noChangeShapeType="1"/>
          </p:cNvSpPr>
          <p:nvPr/>
        </p:nvSpPr>
        <p:spPr bwMode="auto">
          <a:xfrm flipH="1">
            <a:off x="1692275" y="1914996"/>
            <a:ext cx="10080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6" name="Line 14"/>
          <p:cNvSpPr>
            <a:spLocks noChangeShapeType="1"/>
          </p:cNvSpPr>
          <p:nvPr/>
        </p:nvSpPr>
        <p:spPr bwMode="auto">
          <a:xfrm>
            <a:off x="3708400" y="2276946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7" name="Rectangle 15"/>
          <p:cNvSpPr>
            <a:spLocks noChangeArrowheads="1"/>
          </p:cNvSpPr>
          <p:nvPr/>
        </p:nvSpPr>
        <p:spPr bwMode="auto">
          <a:xfrm>
            <a:off x="5580063" y="148478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68" name="Oval 16"/>
          <p:cNvSpPr>
            <a:spLocks noChangeArrowheads="1"/>
          </p:cNvSpPr>
          <p:nvPr/>
        </p:nvSpPr>
        <p:spPr bwMode="auto">
          <a:xfrm>
            <a:off x="5724525" y="1627659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69" name="Line 17"/>
          <p:cNvSpPr>
            <a:spLocks noChangeShapeType="1"/>
          </p:cNvSpPr>
          <p:nvPr/>
        </p:nvSpPr>
        <p:spPr bwMode="auto">
          <a:xfrm flipH="1">
            <a:off x="5435600" y="1700684"/>
            <a:ext cx="360363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70" name="Rectangle 18"/>
          <p:cNvSpPr>
            <a:spLocks noChangeArrowheads="1"/>
          </p:cNvSpPr>
          <p:nvPr/>
        </p:nvSpPr>
        <p:spPr bwMode="auto">
          <a:xfrm>
            <a:off x="5148263" y="220392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5171" name="Rectangle 19"/>
          <p:cNvSpPr>
            <a:spLocks noChangeArrowheads="1"/>
          </p:cNvSpPr>
          <p:nvPr/>
        </p:nvSpPr>
        <p:spPr bwMode="auto">
          <a:xfrm>
            <a:off x="5148263" y="292464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5172" name="Line 20"/>
          <p:cNvSpPr>
            <a:spLocks noChangeShapeType="1"/>
          </p:cNvSpPr>
          <p:nvPr/>
        </p:nvSpPr>
        <p:spPr bwMode="auto">
          <a:xfrm>
            <a:off x="5437188" y="2635721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73" name="Line 21"/>
          <p:cNvSpPr>
            <a:spLocks noChangeShapeType="1"/>
          </p:cNvSpPr>
          <p:nvPr/>
        </p:nvSpPr>
        <p:spPr bwMode="auto">
          <a:xfrm flipV="1">
            <a:off x="5292725" y="2635721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74" name="Text Box 22"/>
          <p:cNvSpPr txBox="1">
            <a:spLocks noChangeArrowheads="1"/>
          </p:cNvSpPr>
          <p:nvPr/>
        </p:nvSpPr>
        <p:spPr bwMode="auto">
          <a:xfrm>
            <a:off x="5076825" y="1484784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5175" name="Rectangle 23"/>
          <p:cNvSpPr>
            <a:spLocks noChangeArrowheads="1"/>
          </p:cNvSpPr>
          <p:nvPr/>
        </p:nvSpPr>
        <p:spPr bwMode="auto">
          <a:xfrm>
            <a:off x="6011863" y="148478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76" name="Oval 24"/>
          <p:cNvSpPr>
            <a:spLocks noChangeArrowheads="1"/>
          </p:cNvSpPr>
          <p:nvPr/>
        </p:nvSpPr>
        <p:spPr bwMode="auto">
          <a:xfrm>
            <a:off x="6156325" y="1627659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77" name="Line 25"/>
          <p:cNvSpPr>
            <a:spLocks noChangeShapeType="1"/>
          </p:cNvSpPr>
          <p:nvPr/>
        </p:nvSpPr>
        <p:spPr bwMode="auto">
          <a:xfrm flipH="1">
            <a:off x="6084888" y="1700684"/>
            <a:ext cx="14287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78" name="Rectangle 26"/>
          <p:cNvSpPr>
            <a:spLocks noChangeArrowheads="1"/>
          </p:cNvSpPr>
          <p:nvPr/>
        </p:nvSpPr>
        <p:spPr bwMode="auto">
          <a:xfrm>
            <a:off x="5868988" y="220392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5179" name="Rectangle 27"/>
          <p:cNvSpPr>
            <a:spLocks noChangeArrowheads="1"/>
          </p:cNvSpPr>
          <p:nvPr/>
        </p:nvSpPr>
        <p:spPr bwMode="auto">
          <a:xfrm>
            <a:off x="5868988" y="292464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5180" name="Line 28"/>
          <p:cNvSpPr>
            <a:spLocks noChangeShapeType="1"/>
          </p:cNvSpPr>
          <p:nvPr/>
        </p:nvSpPr>
        <p:spPr bwMode="auto">
          <a:xfrm>
            <a:off x="6157913" y="2635721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81" name="Line 29"/>
          <p:cNvSpPr>
            <a:spLocks noChangeShapeType="1"/>
          </p:cNvSpPr>
          <p:nvPr/>
        </p:nvSpPr>
        <p:spPr bwMode="auto">
          <a:xfrm flipV="1">
            <a:off x="6011863" y="2637309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82" name="Rectangle 30"/>
          <p:cNvSpPr>
            <a:spLocks noChangeArrowheads="1"/>
          </p:cNvSpPr>
          <p:nvPr/>
        </p:nvSpPr>
        <p:spPr bwMode="auto">
          <a:xfrm>
            <a:off x="6443663" y="148478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83" name="Oval 31"/>
          <p:cNvSpPr>
            <a:spLocks noChangeArrowheads="1"/>
          </p:cNvSpPr>
          <p:nvPr/>
        </p:nvSpPr>
        <p:spPr bwMode="auto">
          <a:xfrm>
            <a:off x="6588125" y="1627659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84" name="Line 32"/>
          <p:cNvSpPr>
            <a:spLocks noChangeShapeType="1"/>
          </p:cNvSpPr>
          <p:nvPr/>
        </p:nvSpPr>
        <p:spPr bwMode="auto">
          <a:xfrm>
            <a:off x="6659563" y="1700684"/>
            <a:ext cx="144462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85" name="Rectangle 33"/>
          <p:cNvSpPr>
            <a:spLocks noChangeArrowheads="1"/>
          </p:cNvSpPr>
          <p:nvPr/>
        </p:nvSpPr>
        <p:spPr bwMode="auto">
          <a:xfrm>
            <a:off x="6588125" y="220392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5186" name="Rectangle 34"/>
          <p:cNvSpPr>
            <a:spLocks noChangeArrowheads="1"/>
          </p:cNvSpPr>
          <p:nvPr/>
        </p:nvSpPr>
        <p:spPr bwMode="auto">
          <a:xfrm flipH="1">
            <a:off x="6877050" y="148478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87" name="Oval 35"/>
          <p:cNvSpPr>
            <a:spLocks noChangeArrowheads="1"/>
          </p:cNvSpPr>
          <p:nvPr/>
        </p:nvSpPr>
        <p:spPr bwMode="auto">
          <a:xfrm flipH="1">
            <a:off x="7021513" y="1627659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88" name="Line 36"/>
          <p:cNvSpPr>
            <a:spLocks noChangeShapeType="1"/>
          </p:cNvSpPr>
          <p:nvPr/>
        </p:nvSpPr>
        <p:spPr bwMode="auto">
          <a:xfrm>
            <a:off x="7092950" y="1700684"/>
            <a:ext cx="360363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89" name="Rectangle 37"/>
          <p:cNvSpPr>
            <a:spLocks noChangeArrowheads="1"/>
          </p:cNvSpPr>
          <p:nvPr/>
        </p:nvSpPr>
        <p:spPr bwMode="auto">
          <a:xfrm>
            <a:off x="7308850" y="220392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5192" name="Text Box 40"/>
          <p:cNvSpPr txBox="1">
            <a:spLocks noChangeArrowheads="1"/>
          </p:cNvSpPr>
          <p:nvPr/>
        </p:nvSpPr>
        <p:spPr bwMode="auto">
          <a:xfrm>
            <a:off x="5004048" y="4221088"/>
            <a:ext cx="2279791" cy="83099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Problem: d kann</a:t>
            </a:r>
          </a:p>
          <a:p>
            <a:r>
              <a:rPr lang="de-DE" sz="2400" dirty="0">
                <a:solidFill>
                  <a:srgbClr val="FF0000"/>
                </a:solidFill>
              </a:rPr>
              <a:t>auch groß sein!</a:t>
            </a:r>
          </a:p>
        </p:txBody>
      </p:sp>
    </p:spTree>
    <p:extLst>
      <p:ext uri="{BB962C8B-B14F-4D97-AF65-F5344CB8AC3E}">
        <p14:creationId xmlns:p14="http://schemas.microsoft.com/office/powerpoint/2010/main" val="340131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92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42F-EA59-FC4B-96E0-805DA83D1F6F}" type="slidenum">
              <a:rPr lang="de-DE"/>
              <a:pPr/>
              <a:t>190</a:t>
            </a:fld>
            <a:endParaRPr lang="de-DE"/>
          </a:p>
        </p:txBody>
      </p:sp>
      <p:sp>
        <p:nvSpPr>
          <p:cNvPr id="444428" name="Line 12"/>
          <p:cNvSpPr>
            <a:spLocks noChangeShapeType="1"/>
          </p:cNvSpPr>
          <p:nvPr/>
        </p:nvSpPr>
        <p:spPr bwMode="auto">
          <a:xfrm flipH="1">
            <a:off x="3851275" y="2996828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29" name="Line 13"/>
          <p:cNvSpPr>
            <a:spLocks noChangeShapeType="1"/>
          </p:cNvSpPr>
          <p:nvPr/>
        </p:nvSpPr>
        <p:spPr bwMode="auto">
          <a:xfrm flipH="1">
            <a:off x="2987675" y="3069853"/>
            <a:ext cx="9366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0" name="Line 14"/>
          <p:cNvSpPr>
            <a:spLocks noChangeShapeType="1"/>
          </p:cNvSpPr>
          <p:nvPr/>
        </p:nvSpPr>
        <p:spPr bwMode="auto">
          <a:xfrm>
            <a:off x="2916238" y="3644528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1" name="Line 15"/>
          <p:cNvSpPr>
            <a:spLocks noChangeShapeType="1"/>
          </p:cNvSpPr>
          <p:nvPr/>
        </p:nvSpPr>
        <p:spPr bwMode="auto">
          <a:xfrm>
            <a:off x="2987675" y="4654178"/>
            <a:ext cx="9366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2" name="Line 16"/>
          <p:cNvSpPr>
            <a:spLocks noChangeShapeType="1"/>
          </p:cNvSpPr>
          <p:nvPr/>
        </p:nvSpPr>
        <p:spPr bwMode="auto">
          <a:xfrm>
            <a:off x="3995738" y="4941516"/>
            <a:ext cx="1296987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3" name="Line 17"/>
          <p:cNvSpPr>
            <a:spLocks noChangeShapeType="1"/>
          </p:cNvSpPr>
          <p:nvPr/>
        </p:nvSpPr>
        <p:spPr bwMode="auto">
          <a:xfrm flipV="1">
            <a:off x="5292725" y="4509716"/>
            <a:ext cx="8636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4" name="Line 18"/>
          <p:cNvSpPr>
            <a:spLocks noChangeShapeType="1"/>
          </p:cNvSpPr>
          <p:nvPr/>
        </p:nvSpPr>
        <p:spPr bwMode="auto">
          <a:xfrm flipV="1">
            <a:off x="6227763" y="3428628"/>
            <a:ext cx="73025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5" name="Line 19"/>
          <p:cNvSpPr>
            <a:spLocks noChangeShapeType="1"/>
          </p:cNvSpPr>
          <p:nvPr/>
        </p:nvSpPr>
        <p:spPr bwMode="auto">
          <a:xfrm flipH="1" flipV="1">
            <a:off x="5148263" y="2996828"/>
            <a:ext cx="10795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 err="1">
                <a:solidFill>
                  <a:schemeClr val="accent2"/>
                </a:solidFill>
              </a:rPr>
              <a:t>Beh</a:t>
            </a:r>
            <a:r>
              <a:rPr lang="de-DE" dirty="0">
                <a:solidFill>
                  <a:schemeClr val="accent2"/>
                </a:solidFill>
              </a:rPr>
              <a:t> 2:</a:t>
            </a:r>
            <a:r>
              <a:rPr lang="de-DE" dirty="0"/>
              <a:t> Betrachte beliebigen Kreis </a:t>
            </a:r>
            <a:r>
              <a:rPr lang="de-DE" dirty="0">
                <a:solidFill>
                  <a:schemeClr val="hlink"/>
                </a:solidFill>
              </a:rPr>
              <a:t>C</a:t>
            </a:r>
            <a:r>
              <a:rPr lang="de-DE" dirty="0"/>
              <a:t> in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 und sei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/>
              <a:t> Kante in </a:t>
            </a:r>
            <a:r>
              <a:rPr lang="de-DE" dirty="0">
                <a:solidFill>
                  <a:schemeClr val="hlink"/>
                </a:solidFill>
              </a:rPr>
              <a:t>C</a:t>
            </a:r>
            <a:r>
              <a:rPr lang="de-DE" dirty="0"/>
              <a:t> mit maximalen Kosten. Dann ist jeder MSB in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 ohne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/>
              <a:t> auch ein MSB in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.</a:t>
            </a:r>
          </a:p>
        </p:txBody>
      </p:sp>
      <p:sp>
        <p:nvSpPr>
          <p:cNvPr id="444420" name="Oval 4"/>
          <p:cNvSpPr>
            <a:spLocks noChangeArrowheads="1"/>
          </p:cNvSpPr>
          <p:nvPr/>
        </p:nvSpPr>
        <p:spPr bwMode="auto">
          <a:xfrm>
            <a:off x="3779838" y="29968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1" name="Oval 5"/>
          <p:cNvSpPr>
            <a:spLocks noChangeArrowheads="1"/>
          </p:cNvSpPr>
          <p:nvPr/>
        </p:nvSpPr>
        <p:spPr bwMode="auto">
          <a:xfrm>
            <a:off x="2843213" y="350165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2" name="Oval 6"/>
          <p:cNvSpPr>
            <a:spLocks noChangeArrowheads="1"/>
          </p:cNvSpPr>
          <p:nvPr/>
        </p:nvSpPr>
        <p:spPr bwMode="auto">
          <a:xfrm>
            <a:off x="2843213" y="450971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3" name="Oval 7"/>
          <p:cNvSpPr>
            <a:spLocks noChangeArrowheads="1"/>
          </p:cNvSpPr>
          <p:nvPr/>
        </p:nvSpPr>
        <p:spPr bwMode="auto">
          <a:xfrm>
            <a:off x="3851275" y="479705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4" name="Oval 8"/>
          <p:cNvSpPr>
            <a:spLocks noChangeArrowheads="1"/>
          </p:cNvSpPr>
          <p:nvPr/>
        </p:nvSpPr>
        <p:spPr bwMode="auto">
          <a:xfrm>
            <a:off x="5148263" y="487007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5" name="Oval 9"/>
          <p:cNvSpPr>
            <a:spLocks noChangeArrowheads="1"/>
          </p:cNvSpPr>
          <p:nvPr/>
        </p:nvSpPr>
        <p:spPr bwMode="auto">
          <a:xfrm>
            <a:off x="6084888" y="436525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6" name="Oval 10"/>
          <p:cNvSpPr>
            <a:spLocks noChangeArrowheads="1"/>
          </p:cNvSpPr>
          <p:nvPr/>
        </p:nvSpPr>
        <p:spPr bwMode="auto">
          <a:xfrm>
            <a:off x="6156325" y="335719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7" name="Oval 11"/>
          <p:cNvSpPr>
            <a:spLocks noChangeArrowheads="1"/>
          </p:cNvSpPr>
          <p:nvPr/>
        </p:nvSpPr>
        <p:spPr bwMode="auto">
          <a:xfrm>
            <a:off x="5003800" y="292539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36" name="Text Box 20"/>
          <p:cNvSpPr txBox="1">
            <a:spLocks noChangeArrowheads="1"/>
          </p:cNvSpPr>
          <p:nvPr/>
        </p:nvSpPr>
        <p:spPr bwMode="auto">
          <a:xfrm>
            <a:off x="3348038" y="436525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4437" name="Text Box 21"/>
          <p:cNvSpPr txBox="1">
            <a:spLocks noChangeArrowheads="1"/>
          </p:cNvSpPr>
          <p:nvPr/>
        </p:nvSpPr>
        <p:spPr bwMode="auto">
          <a:xfrm>
            <a:off x="4427538" y="458115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444438" name="Text Box 22"/>
          <p:cNvSpPr txBox="1">
            <a:spLocks noChangeArrowheads="1"/>
          </p:cNvSpPr>
          <p:nvPr/>
        </p:nvSpPr>
        <p:spPr bwMode="auto">
          <a:xfrm>
            <a:off x="5508625" y="4220791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4439" name="Text Box 23"/>
          <p:cNvSpPr txBox="1">
            <a:spLocks noChangeArrowheads="1"/>
          </p:cNvSpPr>
          <p:nvPr/>
        </p:nvSpPr>
        <p:spPr bwMode="auto">
          <a:xfrm>
            <a:off x="5867400" y="3788991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44440" name="Text Box 24"/>
          <p:cNvSpPr txBox="1">
            <a:spLocks noChangeArrowheads="1"/>
          </p:cNvSpPr>
          <p:nvPr/>
        </p:nvSpPr>
        <p:spPr bwMode="auto">
          <a:xfrm>
            <a:off x="5435600" y="3285753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444441" name="Text Box 25"/>
          <p:cNvSpPr txBox="1">
            <a:spLocks noChangeArrowheads="1"/>
          </p:cNvSpPr>
          <p:nvPr/>
        </p:nvSpPr>
        <p:spPr bwMode="auto">
          <a:xfrm>
            <a:off x="4427538" y="3141291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4442" name="Text Box 26"/>
          <p:cNvSpPr txBox="1">
            <a:spLocks noChangeArrowheads="1"/>
          </p:cNvSpPr>
          <p:nvPr/>
        </p:nvSpPr>
        <p:spPr bwMode="auto">
          <a:xfrm>
            <a:off x="3492500" y="3357191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4443" name="Text Box 27"/>
          <p:cNvSpPr txBox="1">
            <a:spLocks noChangeArrowheads="1"/>
          </p:cNvSpPr>
          <p:nvPr/>
        </p:nvSpPr>
        <p:spPr bwMode="auto">
          <a:xfrm>
            <a:off x="2987675" y="3862016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4444" name="Text Box 28"/>
          <p:cNvSpPr txBox="1">
            <a:spLocks noChangeArrowheads="1"/>
          </p:cNvSpPr>
          <p:nvPr/>
        </p:nvSpPr>
        <p:spPr bwMode="auto">
          <a:xfrm>
            <a:off x="5651500" y="278092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93403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444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44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4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1D60-24F5-2F40-A041-F33AEA2BAA75}" type="slidenum">
              <a:rPr lang="de-DE"/>
              <a:pPr/>
              <a:t>191</a:t>
            </a:fld>
            <a:endParaRPr lang="de-DE"/>
          </a:p>
        </p:txBody>
      </p:sp>
      <p:sp>
        <p:nvSpPr>
          <p:cNvPr id="445464" name="Line 24"/>
          <p:cNvSpPr>
            <a:spLocks noChangeShapeType="1"/>
          </p:cNvSpPr>
          <p:nvPr/>
        </p:nvSpPr>
        <p:spPr bwMode="auto">
          <a:xfrm flipH="1">
            <a:off x="5940425" y="4652963"/>
            <a:ext cx="649288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5" name="Line 25"/>
          <p:cNvSpPr>
            <a:spLocks noChangeShapeType="1"/>
          </p:cNvSpPr>
          <p:nvPr/>
        </p:nvSpPr>
        <p:spPr bwMode="auto">
          <a:xfrm>
            <a:off x="5868988" y="5084763"/>
            <a:ext cx="287337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6" name="Line 26"/>
          <p:cNvSpPr>
            <a:spLocks noChangeShapeType="1"/>
          </p:cNvSpPr>
          <p:nvPr/>
        </p:nvSpPr>
        <p:spPr bwMode="auto">
          <a:xfrm>
            <a:off x="6229350" y="5732463"/>
            <a:ext cx="7921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7" name="Line 27"/>
          <p:cNvSpPr>
            <a:spLocks noChangeShapeType="1"/>
          </p:cNvSpPr>
          <p:nvPr/>
        </p:nvSpPr>
        <p:spPr bwMode="auto">
          <a:xfrm flipV="1">
            <a:off x="7021513" y="5661025"/>
            <a:ext cx="9350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8" name="Line 28"/>
          <p:cNvSpPr>
            <a:spLocks noChangeShapeType="1"/>
          </p:cNvSpPr>
          <p:nvPr/>
        </p:nvSpPr>
        <p:spPr bwMode="auto">
          <a:xfrm flipV="1">
            <a:off x="8029575" y="4940300"/>
            <a:ext cx="215900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9" name="Line 29"/>
          <p:cNvSpPr>
            <a:spLocks noChangeShapeType="1"/>
          </p:cNvSpPr>
          <p:nvPr/>
        </p:nvSpPr>
        <p:spPr bwMode="auto">
          <a:xfrm flipH="1" flipV="1">
            <a:off x="7597775" y="4652963"/>
            <a:ext cx="57467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 von </a:t>
            </a:r>
            <a:r>
              <a:rPr lang="de-DE" sz="2800" dirty="0" err="1">
                <a:solidFill>
                  <a:schemeClr val="accent2"/>
                </a:solidFill>
              </a:rPr>
              <a:t>Beh</a:t>
            </a:r>
            <a:r>
              <a:rPr lang="de-DE" sz="2800" dirty="0">
                <a:solidFill>
                  <a:schemeClr val="accent2"/>
                </a:solidFill>
              </a:rPr>
              <a:t> 2:</a:t>
            </a:r>
          </a:p>
          <a:p>
            <a:r>
              <a:rPr lang="de-DE" sz="2800" dirty="0"/>
              <a:t>Betrachte beliebigen MSB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in </a:t>
            </a:r>
            <a:r>
              <a:rPr lang="de-DE" sz="2800" dirty="0">
                <a:solidFill>
                  <a:schemeClr val="hlink"/>
                </a:solidFill>
              </a:rPr>
              <a:t>G</a:t>
            </a:r>
          </a:p>
          <a:p>
            <a:r>
              <a:rPr lang="de-DE" sz="2800" dirty="0"/>
              <a:t>Angenommen,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enthalte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endParaRPr lang="de-DE" sz="2800" dirty="0">
              <a:solidFill>
                <a:schemeClr val="hlink"/>
              </a:solidFill>
            </a:endParaRP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  : zu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v</a:t>
            </a:r>
            <a:r>
              <a:rPr lang="de-DE" sz="2800" dirty="0"/>
              <a:t>,    : zu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w</a:t>
            </a:r>
            <a:br>
              <a:rPr lang="de-DE" sz="2800" dirty="0"/>
            </a:br>
            <a:r>
              <a:rPr lang="de-DE" sz="2800" dirty="0"/>
              <a:t>- es gibt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'</a:t>
            </a:r>
            <a:r>
              <a:rPr lang="de-DE" sz="2800" dirty="0"/>
              <a:t> von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v</a:t>
            </a:r>
            <a:r>
              <a:rPr lang="de-DE" sz="2800" dirty="0"/>
              <a:t> nach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w</a:t>
            </a:r>
            <a:br>
              <a:rPr lang="de-DE" sz="2800" dirty="0"/>
            </a:br>
            <a:r>
              <a:rPr lang="de-DE" sz="2800" dirty="0"/>
              <a:t>- Ersetzung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'</a:t>
            </a:r>
            <a:r>
              <a:rPr lang="de-DE" sz="2800" dirty="0"/>
              <a:t> ergibt                                                     MSB </a:t>
            </a:r>
            <a:r>
              <a:rPr lang="de-DE" sz="2800" dirty="0">
                <a:solidFill>
                  <a:schemeClr val="hlink"/>
                </a:solidFill>
              </a:rPr>
              <a:t>T' </a:t>
            </a:r>
            <a:r>
              <a:rPr lang="de-DE" sz="2800" dirty="0"/>
              <a:t>ohne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445444" name="Oval 4"/>
          <p:cNvSpPr>
            <a:spLocks noChangeArrowheads="1"/>
          </p:cNvSpPr>
          <p:nvPr/>
        </p:nvSpPr>
        <p:spPr bwMode="auto">
          <a:xfrm>
            <a:off x="3636963" y="350076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45" name="Oval 5"/>
          <p:cNvSpPr>
            <a:spLocks noChangeArrowheads="1"/>
          </p:cNvSpPr>
          <p:nvPr/>
        </p:nvSpPr>
        <p:spPr bwMode="auto">
          <a:xfrm>
            <a:off x="4716463" y="350076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46" name="Line 6"/>
          <p:cNvSpPr>
            <a:spLocks noChangeShapeType="1"/>
          </p:cNvSpPr>
          <p:nvPr/>
        </p:nvSpPr>
        <p:spPr bwMode="auto">
          <a:xfrm>
            <a:off x="3852863" y="3645222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47" name="Text Box 7"/>
          <p:cNvSpPr txBox="1">
            <a:spLocks noChangeArrowheads="1"/>
          </p:cNvSpPr>
          <p:nvPr/>
        </p:nvSpPr>
        <p:spPr bwMode="auto">
          <a:xfrm>
            <a:off x="4141788" y="328486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445448" name="AutoShape 8"/>
          <p:cNvSpPr>
            <a:spLocks noChangeArrowheads="1"/>
          </p:cNvSpPr>
          <p:nvPr/>
        </p:nvSpPr>
        <p:spPr bwMode="auto">
          <a:xfrm rot="5400000">
            <a:off x="2628900" y="3140398"/>
            <a:ext cx="1057275" cy="914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49" name="AutoShape 9"/>
          <p:cNvSpPr>
            <a:spLocks noChangeArrowheads="1"/>
          </p:cNvSpPr>
          <p:nvPr/>
        </p:nvSpPr>
        <p:spPr bwMode="auto">
          <a:xfrm rot="16200000" flipH="1">
            <a:off x="4862512" y="3140398"/>
            <a:ext cx="1057275" cy="914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50" name="Text Box 10"/>
          <p:cNvSpPr txBox="1">
            <a:spLocks noChangeArrowheads="1"/>
          </p:cNvSpPr>
          <p:nvPr/>
        </p:nvSpPr>
        <p:spPr bwMode="auto">
          <a:xfrm>
            <a:off x="2825750" y="3376935"/>
            <a:ext cx="40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T</a:t>
            </a:r>
            <a:r>
              <a:rPr lang="de-DE" baseline="-25000"/>
              <a:t>v</a:t>
            </a:r>
          </a:p>
        </p:txBody>
      </p:sp>
      <p:sp>
        <p:nvSpPr>
          <p:cNvPr id="445451" name="Text Box 11"/>
          <p:cNvSpPr txBox="1">
            <a:spLocks noChangeArrowheads="1"/>
          </p:cNvSpPr>
          <p:nvPr/>
        </p:nvSpPr>
        <p:spPr bwMode="auto">
          <a:xfrm>
            <a:off x="3616325" y="3089597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445452" name="Text Box 12"/>
          <p:cNvSpPr txBox="1">
            <a:spLocks noChangeArrowheads="1"/>
          </p:cNvSpPr>
          <p:nvPr/>
        </p:nvSpPr>
        <p:spPr bwMode="auto">
          <a:xfrm>
            <a:off x="4716463" y="3068960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</a:t>
            </a:r>
          </a:p>
        </p:txBody>
      </p:sp>
      <p:sp>
        <p:nvSpPr>
          <p:cNvPr id="445453" name="Text Box 13"/>
          <p:cNvSpPr txBox="1">
            <a:spLocks noChangeArrowheads="1"/>
          </p:cNvSpPr>
          <p:nvPr/>
        </p:nvSpPr>
        <p:spPr bwMode="auto">
          <a:xfrm>
            <a:off x="5365750" y="3357885"/>
            <a:ext cx="43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T</a:t>
            </a:r>
            <a:r>
              <a:rPr lang="de-DE" baseline="-25000"/>
              <a:t>w</a:t>
            </a:r>
          </a:p>
        </p:txBody>
      </p:sp>
      <p:sp>
        <p:nvSpPr>
          <p:cNvPr id="445454" name="Oval 14"/>
          <p:cNvSpPr>
            <a:spLocks noChangeArrowheads="1"/>
          </p:cNvSpPr>
          <p:nvPr/>
        </p:nvSpPr>
        <p:spPr bwMode="auto">
          <a:xfrm>
            <a:off x="6445250" y="45085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55" name="Oval 15"/>
          <p:cNvSpPr>
            <a:spLocks noChangeArrowheads="1"/>
          </p:cNvSpPr>
          <p:nvPr/>
        </p:nvSpPr>
        <p:spPr bwMode="auto">
          <a:xfrm>
            <a:off x="7524750" y="450850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56" name="Line 16"/>
          <p:cNvSpPr>
            <a:spLocks noChangeShapeType="1"/>
          </p:cNvSpPr>
          <p:nvPr/>
        </p:nvSpPr>
        <p:spPr bwMode="auto">
          <a:xfrm>
            <a:off x="6661150" y="4652963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57" name="Text Box 17"/>
          <p:cNvSpPr txBox="1">
            <a:spLocks noChangeArrowheads="1"/>
          </p:cNvSpPr>
          <p:nvPr/>
        </p:nvSpPr>
        <p:spPr bwMode="auto">
          <a:xfrm>
            <a:off x="6948488" y="42211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445458" name="Oval 18"/>
          <p:cNvSpPr>
            <a:spLocks noChangeArrowheads="1"/>
          </p:cNvSpPr>
          <p:nvPr/>
        </p:nvSpPr>
        <p:spPr bwMode="auto">
          <a:xfrm>
            <a:off x="5797550" y="494030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59" name="Oval 19"/>
          <p:cNvSpPr>
            <a:spLocks noChangeArrowheads="1"/>
          </p:cNvSpPr>
          <p:nvPr/>
        </p:nvSpPr>
        <p:spPr bwMode="auto">
          <a:xfrm>
            <a:off x="6084888" y="55895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60" name="Oval 20"/>
          <p:cNvSpPr>
            <a:spLocks noChangeArrowheads="1"/>
          </p:cNvSpPr>
          <p:nvPr/>
        </p:nvSpPr>
        <p:spPr bwMode="auto">
          <a:xfrm>
            <a:off x="6948488" y="5876925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61" name="Oval 21"/>
          <p:cNvSpPr>
            <a:spLocks noChangeArrowheads="1"/>
          </p:cNvSpPr>
          <p:nvPr/>
        </p:nvSpPr>
        <p:spPr bwMode="auto">
          <a:xfrm>
            <a:off x="7885113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62" name="Oval 22"/>
          <p:cNvSpPr>
            <a:spLocks noChangeArrowheads="1"/>
          </p:cNvSpPr>
          <p:nvPr/>
        </p:nvSpPr>
        <p:spPr bwMode="auto">
          <a:xfrm>
            <a:off x="8101013" y="4868863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63" name="Text Box 23"/>
          <p:cNvSpPr txBox="1">
            <a:spLocks noChangeArrowheads="1"/>
          </p:cNvSpPr>
          <p:nvPr/>
        </p:nvSpPr>
        <p:spPr bwMode="auto">
          <a:xfrm>
            <a:off x="6877050" y="49403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</a:p>
        </p:txBody>
      </p:sp>
      <p:sp>
        <p:nvSpPr>
          <p:cNvPr id="445470" name="Oval 30"/>
          <p:cNvSpPr>
            <a:spLocks noChangeArrowheads="1"/>
          </p:cNvSpPr>
          <p:nvPr/>
        </p:nvSpPr>
        <p:spPr bwMode="auto">
          <a:xfrm>
            <a:off x="754981" y="443711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71" name="Oval 31"/>
          <p:cNvSpPr>
            <a:spLocks noChangeArrowheads="1"/>
          </p:cNvSpPr>
          <p:nvPr/>
        </p:nvSpPr>
        <p:spPr bwMode="auto">
          <a:xfrm>
            <a:off x="2030824" y="4437112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72" name="Text Box 32"/>
          <p:cNvSpPr txBox="1">
            <a:spLocks noChangeArrowheads="1"/>
          </p:cNvSpPr>
          <p:nvPr/>
        </p:nvSpPr>
        <p:spPr bwMode="auto">
          <a:xfrm>
            <a:off x="6300788" y="5876925"/>
            <a:ext cx="3433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err="1"/>
              <a:t>e</a:t>
            </a:r>
            <a:r>
              <a:rPr lang="de-DE" dirty="0"/>
              <a:t>'</a:t>
            </a:r>
          </a:p>
        </p:txBody>
      </p:sp>
      <p:sp>
        <p:nvSpPr>
          <p:cNvPr id="445473" name="Text Box 33"/>
          <p:cNvSpPr txBox="1">
            <a:spLocks noChangeArrowheads="1"/>
          </p:cNvSpPr>
          <p:nvPr/>
        </p:nvSpPr>
        <p:spPr bwMode="auto">
          <a:xfrm>
            <a:off x="6208713" y="3230885"/>
            <a:ext cx="2319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e</a:t>
            </a:r>
            <a:r>
              <a:rPr lang="en-US" sz="2400"/>
              <a:t> maximal für </a:t>
            </a:r>
            <a:r>
              <a:rPr lang="en-US" sz="2400">
                <a:solidFill>
                  <a:schemeClr val="hlink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43297181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F1DA-2A8E-8B4B-9338-2993A0CB45BB}" type="slidenum">
              <a:rPr lang="de-DE"/>
              <a:pPr/>
              <a:t>192</a:t>
            </a:fld>
            <a:endParaRPr lang="de-DE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Regel aus </a:t>
            </a:r>
            <a:r>
              <a:rPr lang="de-DE" dirty="0" err="1">
                <a:solidFill>
                  <a:schemeClr val="accent2"/>
                </a:solidFill>
              </a:rPr>
              <a:t>Beh</a:t>
            </a:r>
            <a:r>
              <a:rPr lang="de-DE" dirty="0">
                <a:solidFill>
                  <a:schemeClr val="accent2"/>
                </a:solidFill>
              </a:rPr>
              <a:t> 1:</a:t>
            </a:r>
            <a:br>
              <a:rPr lang="de-DE" dirty="0">
                <a:solidFill>
                  <a:schemeClr val="accent2"/>
                </a:solidFill>
              </a:rPr>
            </a:br>
            <a:r>
              <a:rPr lang="de-DE" dirty="0"/>
              <a:t>Wähle wiederholt Kante mit minimalen Kosten, die verschiedene ZHKs verbindet, bis eine ZHK übrig </a:t>
            </a:r>
          </a:p>
        </p:txBody>
      </p:sp>
      <p:sp>
        <p:nvSpPr>
          <p:cNvPr id="446468" name="Oval 4"/>
          <p:cNvSpPr>
            <a:spLocks noChangeArrowheads="1"/>
          </p:cNvSpPr>
          <p:nvPr/>
        </p:nvSpPr>
        <p:spPr bwMode="auto">
          <a:xfrm>
            <a:off x="2987675" y="34423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69" name="Oval 5"/>
          <p:cNvSpPr>
            <a:spLocks noChangeArrowheads="1"/>
          </p:cNvSpPr>
          <p:nvPr/>
        </p:nvSpPr>
        <p:spPr bwMode="auto">
          <a:xfrm>
            <a:off x="4787900" y="32264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70" name="Oval 6"/>
          <p:cNvSpPr>
            <a:spLocks noChangeArrowheads="1"/>
          </p:cNvSpPr>
          <p:nvPr/>
        </p:nvSpPr>
        <p:spPr bwMode="auto">
          <a:xfrm>
            <a:off x="5435600" y="560293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71" name="Oval 7"/>
          <p:cNvSpPr>
            <a:spLocks noChangeArrowheads="1"/>
          </p:cNvSpPr>
          <p:nvPr/>
        </p:nvSpPr>
        <p:spPr bwMode="auto">
          <a:xfrm>
            <a:off x="6443663" y="36582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72" name="Oval 8"/>
          <p:cNvSpPr>
            <a:spLocks noChangeArrowheads="1"/>
          </p:cNvSpPr>
          <p:nvPr/>
        </p:nvSpPr>
        <p:spPr bwMode="auto">
          <a:xfrm>
            <a:off x="6948488" y="49536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73" name="Line 9"/>
          <p:cNvSpPr>
            <a:spLocks noChangeShapeType="1"/>
          </p:cNvSpPr>
          <p:nvPr/>
        </p:nvSpPr>
        <p:spPr bwMode="auto">
          <a:xfrm>
            <a:off x="2411413" y="4810772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4" name="Line 10"/>
          <p:cNvSpPr>
            <a:spLocks noChangeShapeType="1"/>
          </p:cNvSpPr>
          <p:nvPr/>
        </p:nvSpPr>
        <p:spPr bwMode="auto">
          <a:xfrm flipV="1">
            <a:off x="3490913" y="4810772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5" name="Line 11"/>
          <p:cNvSpPr>
            <a:spLocks noChangeShapeType="1"/>
          </p:cNvSpPr>
          <p:nvPr/>
        </p:nvSpPr>
        <p:spPr bwMode="auto">
          <a:xfrm flipV="1">
            <a:off x="2411413" y="3658247"/>
            <a:ext cx="576262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6" name="Line 12"/>
          <p:cNvSpPr>
            <a:spLocks noChangeShapeType="1"/>
          </p:cNvSpPr>
          <p:nvPr/>
        </p:nvSpPr>
        <p:spPr bwMode="auto">
          <a:xfrm>
            <a:off x="3130550" y="3658247"/>
            <a:ext cx="288925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7" name="Line 13"/>
          <p:cNvSpPr>
            <a:spLocks noChangeShapeType="1"/>
          </p:cNvSpPr>
          <p:nvPr/>
        </p:nvSpPr>
        <p:spPr bwMode="auto">
          <a:xfrm flipV="1">
            <a:off x="3203575" y="3297884"/>
            <a:ext cx="15827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8" name="Line 14"/>
          <p:cNvSpPr>
            <a:spLocks noChangeShapeType="1"/>
          </p:cNvSpPr>
          <p:nvPr/>
        </p:nvSpPr>
        <p:spPr bwMode="auto">
          <a:xfrm flipH="1" flipV="1">
            <a:off x="5003800" y="3370909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9" name="Line 15"/>
          <p:cNvSpPr>
            <a:spLocks noChangeShapeType="1"/>
          </p:cNvSpPr>
          <p:nvPr/>
        </p:nvSpPr>
        <p:spPr bwMode="auto">
          <a:xfrm flipV="1">
            <a:off x="5651500" y="5098109"/>
            <a:ext cx="12954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0" name="Line 16"/>
          <p:cNvSpPr>
            <a:spLocks noChangeShapeType="1"/>
          </p:cNvSpPr>
          <p:nvPr/>
        </p:nvSpPr>
        <p:spPr bwMode="auto">
          <a:xfrm>
            <a:off x="6588125" y="3874147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1" name="Line 17"/>
          <p:cNvSpPr>
            <a:spLocks noChangeShapeType="1"/>
          </p:cNvSpPr>
          <p:nvPr/>
        </p:nvSpPr>
        <p:spPr bwMode="auto">
          <a:xfrm flipH="1">
            <a:off x="4643438" y="3442347"/>
            <a:ext cx="21590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2" name="Line 18"/>
          <p:cNvSpPr>
            <a:spLocks noChangeShapeType="1"/>
          </p:cNvSpPr>
          <p:nvPr/>
        </p:nvSpPr>
        <p:spPr bwMode="auto">
          <a:xfrm flipV="1">
            <a:off x="4714875" y="3874147"/>
            <a:ext cx="17287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3" name="Line 19"/>
          <p:cNvSpPr>
            <a:spLocks noChangeShapeType="1"/>
          </p:cNvSpPr>
          <p:nvPr/>
        </p:nvSpPr>
        <p:spPr bwMode="auto">
          <a:xfrm>
            <a:off x="3562350" y="5529909"/>
            <a:ext cx="1873250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4" name="Oval 20"/>
          <p:cNvSpPr>
            <a:spLocks noChangeArrowheads="1"/>
          </p:cNvSpPr>
          <p:nvPr/>
        </p:nvSpPr>
        <p:spPr bwMode="auto">
          <a:xfrm>
            <a:off x="4498975" y="466630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85" name="Oval 21"/>
          <p:cNvSpPr>
            <a:spLocks noChangeArrowheads="1"/>
          </p:cNvSpPr>
          <p:nvPr/>
        </p:nvSpPr>
        <p:spPr bwMode="auto">
          <a:xfrm>
            <a:off x="2266950" y="466630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86" name="Oval 22"/>
          <p:cNvSpPr>
            <a:spLocks noChangeArrowheads="1"/>
          </p:cNvSpPr>
          <p:nvPr/>
        </p:nvSpPr>
        <p:spPr bwMode="auto">
          <a:xfrm>
            <a:off x="3348038" y="538703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87" name="Text Box 23"/>
          <p:cNvSpPr txBox="1">
            <a:spLocks noChangeArrowheads="1"/>
          </p:cNvSpPr>
          <p:nvPr/>
        </p:nvSpPr>
        <p:spPr bwMode="auto">
          <a:xfrm>
            <a:off x="2338388" y="387414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6488" name="Text Box 24"/>
          <p:cNvSpPr txBox="1">
            <a:spLocks noChangeArrowheads="1"/>
          </p:cNvSpPr>
          <p:nvPr/>
        </p:nvSpPr>
        <p:spPr bwMode="auto">
          <a:xfrm>
            <a:off x="2554288" y="517113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6489" name="Text Box 25"/>
          <p:cNvSpPr txBox="1">
            <a:spLocks noChangeArrowheads="1"/>
          </p:cNvSpPr>
          <p:nvPr/>
        </p:nvSpPr>
        <p:spPr bwMode="auto">
          <a:xfrm>
            <a:off x="5651500" y="315500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6490" name="Text Box 26"/>
          <p:cNvSpPr txBox="1">
            <a:spLocks noChangeArrowheads="1"/>
          </p:cNvSpPr>
          <p:nvPr/>
        </p:nvSpPr>
        <p:spPr bwMode="auto">
          <a:xfrm>
            <a:off x="4786313" y="387414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6491" name="Text Box 27"/>
          <p:cNvSpPr txBox="1">
            <a:spLocks noChangeArrowheads="1"/>
          </p:cNvSpPr>
          <p:nvPr/>
        </p:nvSpPr>
        <p:spPr bwMode="auto">
          <a:xfrm>
            <a:off x="3778250" y="344234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6492" name="Text Box 28"/>
          <p:cNvSpPr txBox="1">
            <a:spLocks noChangeArrowheads="1"/>
          </p:cNvSpPr>
          <p:nvPr/>
        </p:nvSpPr>
        <p:spPr bwMode="auto">
          <a:xfrm>
            <a:off x="3275013" y="423450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6493" name="Text Box 29"/>
          <p:cNvSpPr txBox="1">
            <a:spLocks noChangeArrowheads="1"/>
          </p:cNvSpPr>
          <p:nvPr/>
        </p:nvSpPr>
        <p:spPr bwMode="auto">
          <a:xfrm>
            <a:off x="3851275" y="466630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6494" name="Text Box 30"/>
          <p:cNvSpPr txBox="1">
            <a:spLocks noChangeArrowheads="1"/>
          </p:cNvSpPr>
          <p:nvPr/>
        </p:nvSpPr>
        <p:spPr bwMode="auto">
          <a:xfrm>
            <a:off x="4570413" y="524257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46495" name="Text Box 31"/>
          <p:cNvSpPr txBox="1">
            <a:spLocks noChangeArrowheads="1"/>
          </p:cNvSpPr>
          <p:nvPr/>
        </p:nvSpPr>
        <p:spPr bwMode="auto">
          <a:xfrm>
            <a:off x="6010275" y="502667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6496" name="Text Box 32"/>
          <p:cNvSpPr txBox="1">
            <a:spLocks noChangeArrowheads="1"/>
          </p:cNvSpPr>
          <p:nvPr/>
        </p:nvSpPr>
        <p:spPr bwMode="auto">
          <a:xfrm>
            <a:off x="6875463" y="416307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6497" name="Oval 33"/>
          <p:cNvSpPr>
            <a:spLocks noChangeArrowheads="1"/>
          </p:cNvSpPr>
          <p:nvPr/>
        </p:nvSpPr>
        <p:spPr bwMode="auto">
          <a:xfrm>
            <a:off x="2195513" y="4594872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98" name="Oval 34"/>
          <p:cNvSpPr>
            <a:spLocks noChangeArrowheads="1"/>
          </p:cNvSpPr>
          <p:nvPr/>
        </p:nvSpPr>
        <p:spPr bwMode="auto">
          <a:xfrm>
            <a:off x="2916238" y="3370909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99" name="Oval 35"/>
          <p:cNvSpPr>
            <a:spLocks noChangeArrowheads="1"/>
          </p:cNvSpPr>
          <p:nvPr/>
        </p:nvSpPr>
        <p:spPr bwMode="auto">
          <a:xfrm>
            <a:off x="4716463" y="3153422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0" name="Oval 36"/>
          <p:cNvSpPr>
            <a:spLocks noChangeArrowheads="1"/>
          </p:cNvSpPr>
          <p:nvPr/>
        </p:nvSpPr>
        <p:spPr bwMode="auto">
          <a:xfrm>
            <a:off x="4427538" y="4594872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1" name="Oval 37"/>
          <p:cNvSpPr>
            <a:spLocks noChangeArrowheads="1"/>
          </p:cNvSpPr>
          <p:nvPr/>
        </p:nvSpPr>
        <p:spPr bwMode="auto">
          <a:xfrm>
            <a:off x="3276600" y="5314009"/>
            <a:ext cx="360363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2" name="Oval 38"/>
          <p:cNvSpPr>
            <a:spLocks noChangeArrowheads="1"/>
          </p:cNvSpPr>
          <p:nvPr/>
        </p:nvSpPr>
        <p:spPr bwMode="auto">
          <a:xfrm>
            <a:off x="5364163" y="5529909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3" name="Oval 39"/>
          <p:cNvSpPr>
            <a:spLocks noChangeArrowheads="1"/>
          </p:cNvSpPr>
          <p:nvPr/>
        </p:nvSpPr>
        <p:spPr bwMode="auto">
          <a:xfrm>
            <a:off x="6877050" y="4882209"/>
            <a:ext cx="360363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4" name="Oval 40"/>
          <p:cNvSpPr>
            <a:spLocks noChangeArrowheads="1"/>
          </p:cNvSpPr>
          <p:nvPr/>
        </p:nvSpPr>
        <p:spPr bwMode="auto">
          <a:xfrm>
            <a:off x="6372225" y="3586809"/>
            <a:ext cx="360363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5" name="Oval 41"/>
          <p:cNvSpPr>
            <a:spLocks noChangeArrowheads="1"/>
          </p:cNvSpPr>
          <p:nvPr/>
        </p:nvSpPr>
        <p:spPr bwMode="auto">
          <a:xfrm rot="1959595">
            <a:off x="1849438" y="4740922"/>
            <a:ext cx="2089150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6" name="Oval 42"/>
          <p:cNvSpPr>
            <a:spLocks noChangeArrowheads="1"/>
          </p:cNvSpPr>
          <p:nvPr/>
        </p:nvSpPr>
        <p:spPr bwMode="auto">
          <a:xfrm rot="857833">
            <a:off x="4425950" y="3153422"/>
            <a:ext cx="2592388" cy="8540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7" name="Oval 43"/>
          <p:cNvSpPr>
            <a:spLocks noChangeArrowheads="1"/>
          </p:cNvSpPr>
          <p:nvPr/>
        </p:nvSpPr>
        <p:spPr bwMode="auto">
          <a:xfrm rot="193640">
            <a:off x="1979613" y="4090047"/>
            <a:ext cx="3168650" cy="17478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8" name="Oval 44"/>
          <p:cNvSpPr>
            <a:spLocks noChangeArrowheads="1"/>
          </p:cNvSpPr>
          <p:nvPr/>
        </p:nvSpPr>
        <p:spPr bwMode="auto">
          <a:xfrm rot="-265822">
            <a:off x="1835150" y="3226447"/>
            <a:ext cx="3168650" cy="26654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9" name="Oval 45"/>
          <p:cNvSpPr>
            <a:spLocks noChangeArrowheads="1"/>
          </p:cNvSpPr>
          <p:nvPr/>
        </p:nvSpPr>
        <p:spPr bwMode="auto">
          <a:xfrm rot="1867675">
            <a:off x="4257675" y="3340747"/>
            <a:ext cx="3744913" cy="16684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10" name="Oval 46"/>
          <p:cNvSpPr>
            <a:spLocks noChangeArrowheads="1"/>
          </p:cNvSpPr>
          <p:nvPr/>
        </p:nvSpPr>
        <p:spPr bwMode="auto">
          <a:xfrm rot="5120140">
            <a:off x="4204238" y="2767547"/>
            <a:ext cx="3808794" cy="28007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11" name="Oval 47"/>
          <p:cNvSpPr>
            <a:spLocks noChangeArrowheads="1"/>
          </p:cNvSpPr>
          <p:nvPr/>
        </p:nvSpPr>
        <p:spPr bwMode="auto">
          <a:xfrm>
            <a:off x="1547813" y="3010547"/>
            <a:ext cx="6192837" cy="3022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12" name="Text Box 48"/>
          <p:cNvSpPr txBox="1">
            <a:spLocks noChangeArrowheads="1"/>
          </p:cNvSpPr>
          <p:nvPr/>
        </p:nvSpPr>
        <p:spPr bwMode="auto">
          <a:xfrm>
            <a:off x="5508625" y="430594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2214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46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4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4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4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46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4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4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446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4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4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46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46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4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446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446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4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446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446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4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97" grpId="0" animBg="1"/>
      <p:bldP spid="446498" grpId="0" animBg="1"/>
      <p:bldP spid="446499" grpId="0" animBg="1"/>
      <p:bldP spid="446500" grpId="0" animBg="1"/>
      <p:bldP spid="446501" grpId="0" animBg="1"/>
      <p:bldP spid="446502" grpId="0" animBg="1"/>
      <p:bldP spid="446503" grpId="0" animBg="1"/>
      <p:bldP spid="446504" grpId="0" animBg="1"/>
      <p:bldP spid="446505" grpId="0" animBg="1"/>
      <p:bldP spid="446505" grpId="1" animBg="1"/>
      <p:bldP spid="446506" grpId="0" animBg="1"/>
      <p:bldP spid="446506" grpId="1" animBg="1"/>
      <p:bldP spid="446507" grpId="0" animBg="1"/>
      <p:bldP spid="446507" grpId="1" animBg="1"/>
      <p:bldP spid="446508" grpId="0" animBg="1"/>
      <p:bldP spid="446508" grpId="1" animBg="1"/>
      <p:bldP spid="446509" grpId="0" animBg="1"/>
      <p:bldP spid="446509" grpId="1" animBg="1"/>
      <p:bldP spid="446510" grpId="0" animBg="1"/>
      <p:bldP spid="446510" grpId="1" animBg="1"/>
      <p:bldP spid="446511" grpId="0" animBg="1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0594-4BBE-5D47-8DB0-3A6317ADBA68}" type="slidenum">
              <a:rPr lang="de-DE"/>
              <a:pPr/>
              <a:t>193</a:t>
            </a:fld>
            <a:endParaRPr lang="de-DE"/>
          </a:p>
        </p:txBody>
      </p:sp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Regel aus </a:t>
            </a:r>
            <a:r>
              <a:rPr lang="de-DE" dirty="0" err="1">
                <a:solidFill>
                  <a:schemeClr val="accent2"/>
                </a:solidFill>
              </a:rPr>
              <a:t>Beh</a:t>
            </a:r>
            <a:r>
              <a:rPr lang="de-DE" dirty="0">
                <a:solidFill>
                  <a:schemeClr val="accent2"/>
                </a:solidFill>
              </a:rPr>
              <a:t> 2:</a:t>
            </a:r>
            <a:br>
              <a:rPr lang="de-DE" dirty="0"/>
            </a:br>
            <a:r>
              <a:rPr lang="de-DE" dirty="0"/>
              <a:t>Lösche wiederholt Kante mit maximalen Kosten, die Zusammenhang nicht gefährdet, bis ein Baum übrig</a:t>
            </a:r>
          </a:p>
        </p:txBody>
      </p:sp>
      <p:sp>
        <p:nvSpPr>
          <p:cNvPr id="447492" name="Oval 4"/>
          <p:cNvSpPr>
            <a:spLocks noChangeArrowheads="1"/>
          </p:cNvSpPr>
          <p:nvPr/>
        </p:nvSpPr>
        <p:spPr bwMode="auto">
          <a:xfrm>
            <a:off x="2916238" y="321228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3" name="Oval 5"/>
          <p:cNvSpPr>
            <a:spLocks noChangeArrowheads="1"/>
          </p:cNvSpPr>
          <p:nvPr/>
        </p:nvSpPr>
        <p:spPr bwMode="auto">
          <a:xfrm>
            <a:off x="4716463" y="299638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4" name="Oval 6"/>
          <p:cNvSpPr>
            <a:spLocks noChangeArrowheads="1"/>
          </p:cNvSpPr>
          <p:nvPr/>
        </p:nvSpPr>
        <p:spPr bwMode="auto">
          <a:xfrm>
            <a:off x="5364163" y="537286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5" name="Oval 7"/>
          <p:cNvSpPr>
            <a:spLocks noChangeArrowheads="1"/>
          </p:cNvSpPr>
          <p:nvPr/>
        </p:nvSpPr>
        <p:spPr bwMode="auto">
          <a:xfrm>
            <a:off x="6372225" y="342818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6" name="Oval 8"/>
          <p:cNvSpPr>
            <a:spLocks noChangeArrowheads="1"/>
          </p:cNvSpPr>
          <p:nvPr/>
        </p:nvSpPr>
        <p:spPr bwMode="auto">
          <a:xfrm>
            <a:off x="6877050" y="472358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7" name="Line 9"/>
          <p:cNvSpPr>
            <a:spLocks noChangeShapeType="1"/>
          </p:cNvSpPr>
          <p:nvPr/>
        </p:nvSpPr>
        <p:spPr bwMode="auto">
          <a:xfrm>
            <a:off x="2339975" y="4580707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498" name="Line 10"/>
          <p:cNvSpPr>
            <a:spLocks noChangeShapeType="1"/>
          </p:cNvSpPr>
          <p:nvPr/>
        </p:nvSpPr>
        <p:spPr bwMode="auto">
          <a:xfrm flipV="1">
            <a:off x="3419475" y="4580707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499" name="Line 11"/>
          <p:cNvSpPr>
            <a:spLocks noChangeShapeType="1"/>
          </p:cNvSpPr>
          <p:nvPr/>
        </p:nvSpPr>
        <p:spPr bwMode="auto">
          <a:xfrm flipV="1">
            <a:off x="2339975" y="3428182"/>
            <a:ext cx="576263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0" name="Line 12"/>
          <p:cNvSpPr>
            <a:spLocks noChangeShapeType="1"/>
          </p:cNvSpPr>
          <p:nvPr/>
        </p:nvSpPr>
        <p:spPr bwMode="auto">
          <a:xfrm>
            <a:off x="3059113" y="3428182"/>
            <a:ext cx="288925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1" name="Line 13"/>
          <p:cNvSpPr>
            <a:spLocks noChangeShapeType="1"/>
          </p:cNvSpPr>
          <p:nvPr/>
        </p:nvSpPr>
        <p:spPr bwMode="auto">
          <a:xfrm flipV="1">
            <a:off x="3132138" y="3067819"/>
            <a:ext cx="15827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2" name="Line 14"/>
          <p:cNvSpPr>
            <a:spLocks noChangeShapeType="1"/>
          </p:cNvSpPr>
          <p:nvPr/>
        </p:nvSpPr>
        <p:spPr bwMode="auto">
          <a:xfrm flipH="1" flipV="1">
            <a:off x="4932363" y="3140844"/>
            <a:ext cx="1439862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3" name="Line 15"/>
          <p:cNvSpPr>
            <a:spLocks noChangeShapeType="1"/>
          </p:cNvSpPr>
          <p:nvPr/>
        </p:nvSpPr>
        <p:spPr bwMode="auto">
          <a:xfrm flipV="1">
            <a:off x="5580063" y="4868044"/>
            <a:ext cx="12954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4" name="Line 16"/>
          <p:cNvSpPr>
            <a:spLocks noChangeShapeType="1"/>
          </p:cNvSpPr>
          <p:nvPr/>
        </p:nvSpPr>
        <p:spPr bwMode="auto">
          <a:xfrm>
            <a:off x="6516688" y="3644082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5" name="Line 17"/>
          <p:cNvSpPr>
            <a:spLocks noChangeShapeType="1"/>
          </p:cNvSpPr>
          <p:nvPr/>
        </p:nvSpPr>
        <p:spPr bwMode="auto">
          <a:xfrm flipH="1">
            <a:off x="4572000" y="3212282"/>
            <a:ext cx="21590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6" name="Line 18"/>
          <p:cNvSpPr>
            <a:spLocks noChangeShapeType="1"/>
          </p:cNvSpPr>
          <p:nvPr/>
        </p:nvSpPr>
        <p:spPr bwMode="auto">
          <a:xfrm flipV="1">
            <a:off x="4643438" y="3644082"/>
            <a:ext cx="1728787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7" name="Line 19"/>
          <p:cNvSpPr>
            <a:spLocks noChangeShapeType="1"/>
          </p:cNvSpPr>
          <p:nvPr/>
        </p:nvSpPr>
        <p:spPr bwMode="auto">
          <a:xfrm>
            <a:off x="3490913" y="5299844"/>
            <a:ext cx="1873250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8" name="Oval 20"/>
          <p:cNvSpPr>
            <a:spLocks noChangeArrowheads="1"/>
          </p:cNvSpPr>
          <p:nvPr/>
        </p:nvSpPr>
        <p:spPr bwMode="auto">
          <a:xfrm>
            <a:off x="4427538" y="443624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509" name="Oval 21"/>
          <p:cNvSpPr>
            <a:spLocks noChangeArrowheads="1"/>
          </p:cNvSpPr>
          <p:nvPr/>
        </p:nvSpPr>
        <p:spPr bwMode="auto">
          <a:xfrm>
            <a:off x="2195513" y="443624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510" name="Oval 22"/>
          <p:cNvSpPr>
            <a:spLocks noChangeArrowheads="1"/>
          </p:cNvSpPr>
          <p:nvPr/>
        </p:nvSpPr>
        <p:spPr bwMode="auto">
          <a:xfrm>
            <a:off x="3276600" y="515696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511" name="Text Box 23"/>
          <p:cNvSpPr txBox="1">
            <a:spLocks noChangeArrowheads="1"/>
          </p:cNvSpPr>
          <p:nvPr/>
        </p:nvSpPr>
        <p:spPr bwMode="auto">
          <a:xfrm>
            <a:off x="2266950" y="36440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7512" name="Text Box 24"/>
          <p:cNvSpPr txBox="1">
            <a:spLocks noChangeArrowheads="1"/>
          </p:cNvSpPr>
          <p:nvPr/>
        </p:nvSpPr>
        <p:spPr bwMode="auto">
          <a:xfrm>
            <a:off x="2482850" y="49410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7513" name="Text Box 25"/>
          <p:cNvSpPr txBox="1">
            <a:spLocks noChangeArrowheads="1"/>
          </p:cNvSpPr>
          <p:nvPr/>
        </p:nvSpPr>
        <p:spPr bwMode="auto">
          <a:xfrm>
            <a:off x="5580063" y="2924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7514" name="Text Box 26"/>
          <p:cNvSpPr txBox="1">
            <a:spLocks noChangeArrowheads="1"/>
          </p:cNvSpPr>
          <p:nvPr/>
        </p:nvSpPr>
        <p:spPr bwMode="auto">
          <a:xfrm>
            <a:off x="4714875" y="36440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7515" name="Text Box 27"/>
          <p:cNvSpPr txBox="1">
            <a:spLocks noChangeArrowheads="1"/>
          </p:cNvSpPr>
          <p:nvPr/>
        </p:nvSpPr>
        <p:spPr bwMode="auto">
          <a:xfrm>
            <a:off x="3706813" y="32122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7516" name="Text Box 28"/>
          <p:cNvSpPr txBox="1">
            <a:spLocks noChangeArrowheads="1"/>
          </p:cNvSpPr>
          <p:nvPr/>
        </p:nvSpPr>
        <p:spPr bwMode="auto">
          <a:xfrm>
            <a:off x="3203575" y="40044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7517" name="Text Box 29"/>
          <p:cNvSpPr txBox="1">
            <a:spLocks noChangeArrowheads="1"/>
          </p:cNvSpPr>
          <p:nvPr/>
        </p:nvSpPr>
        <p:spPr bwMode="auto">
          <a:xfrm>
            <a:off x="3779838" y="44362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7518" name="Text Box 30"/>
          <p:cNvSpPr txBox="1">
            <a:spLocks noChangeArrowheads="1"/>
          </p:cNvSpPr>
          <p:nvPr/>
        </p:nvSpPr>
        <p:spPr bwMode="auto">
          <a:xfrm>
            <a:off x="4498975" y="50125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47519" name="Text Box 31"/>
          <p:cNvSpPr txBox="1">
            <a:spLocks noChangeArrowheads="1"/>
          </p:cNvSpPr>
          <p:nvPr/>
        </p:nvSpPr>
        <p:spPr bwMode="auto">
          <a:xfrm>
            <a:off x="5938838" y="47966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7520" name="Text Box 32"/>
          <p:cNvSpPr txBox="1">
            <a:spLocks noChangeArrowheads="1"/>
          </p:cNvSpPr>
          <p:nvPr/>
        </p:nvSpPr>
        <p:spPr bwMode="auto">
          <a:xfrm>
            <a:off x="6804025" y="39330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7521" name="Text Box 33"/>
          <p:cNvSpPr txBox="1">
            <a:spLocks noChangeArrowheads="1"/>
          </p:cNvSpPr>
          <p:nvPr/>
        </p:nvSpPr>
        <p:spPr bwMode="auto">
          <a:xfrm>
            <a:off x="5364163" y="42203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6064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47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47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47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47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9" grpId="0" animBg="1"/>
      <p:bldP spid="447501" grpId="0" animBg="1"/>
      <p:bldP spid="447506" grpId="0" animBg="1"/>
      <p:bldP spid="447507" grpId="0" animBg="1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F74E-3A0E-7E42-80F5-E69C83D8D563}" type="slidenum">
              <a:rPr lang="de-DE"/>
              <a:pPr/>
              <a:t>194</a:t>
            </a:fld>
            <a:endParaRPr lang="de-DE"/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rgbClr val="FF0000"/>
                </a:solidFill>
              </a:rPr>
              <a:t>Problem:</a:t>
            </a:r>
            <a:r>
              <a:rPr lang="de-DE" sz="2800" dirty="0"/>
              <a:t> Wie implementiert man die Regeln effizient?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Strategie aus </a:t>
            </a:r>
            <a:r>
              <a:rPr lang="de-DE" sz="2800" dirty="0" err="1">
                <a:solidFill>
                  <a:schemeClr val="accent2"/>
                </a:solidFill>
              </a:rPr>
              <a:t>Beh</a:t>
            </a:r>
            <a:r>
              <a:rPr lang="de-DE" sz="2800" dirty="0">
                <a:solidFill>
                  <a:schemeClr val="accent2"/>
                </a:solidFill>
              </a:rPr>
              <a:t> 1: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Setze </a:t>
            </a:r>
            <a:r>
              <a:rPr lang="de-DE" sz="2800" dirty="0">
                <a:solidFill>
                  <a:schemeClr val="hlink"/>
                </a:solidFill>
              </a:rPr>
              <a:t>T=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∅</a:t>
            </a:r>
            <a:r>
              <a:rPr lang="de-DE" sz="2800" dirty="0"/>
              <a:t> und sortiere die Kanten aufsteigend nach ihren Kosten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Für jede Kante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u,v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in der sortierten Liste, teste, ob 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und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bereits im selben Baum 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sind. Falls nicht, füge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u,v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zu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hinzu.</a:t>
            </a:r>
          </a:p>
        </p:txBody>
      </p:sp>
      <p:sp>
        <p:nvSpPr>
          <p:cNvPr id="448516" name="PubRRectCallout"/>
          <p:cNvSpPr>
            <a:spLocks noEditPoints="1" noChangeArrowheads="1"/>
          </p:cNvSpPr>
          <p:nvPr/>
        </p:nvSpPr>
        <p:spPr bwMode="auto">
          <a:xfrm flipV="1">
            <a:off x="3059113" y="4725144"/>
            <a:ext cx="3671887" cy="647700"/>
          </a:xfrm>
          <a:custGeom>
            <a:avLst/>
            <a:gdLst>
              <a:gd name="G0" fmla="+- 0 0 0"/>
              <a:gd name="G1" fmla="+- 6752 0 0"/>
              <a:gd name="T0" fmla="*/ 10800 w 21600"/>
              <a:gd name="T1" fmla="*/ 0 h 21600"/>
              <a:gd name="T2" fmla="*/ 0 w 21600"/>
              <a:gd name="T3" fmla="*/ 8638 h 21600"/>
              <a:gd name="T4" fmla="*/ 6752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6752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rot="10800000"/>
          <a:lstStyle/>
          <a:p>
            <a:pPr algn="ctr"/>
            <a:r>
              <a:rPr lang="en-US" sz="2400" dirty="0" err="1"/>
              <a:t>benötigt</a:t>
            </a:r>
            <a:r>
              <a:rPr lang="en-US" sz="2400" dirty="0"/>
              <a:t> Union-Find DS</a:t>
            </a:r>
          </a:p>
        </p:txBody>
      </p:sp>
    </p:spTree>
    <p:extLst>
      <p:ext uri="{BB962C8B-B14F-4D97-AF65-F5344CB8AC3E}">
        <p14:creationId xmlns:p14="http://schemas.microsoft.com/office/powerpoint/2010/main" val="137898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 animBg="1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A0E-AC5B-794E-A018-711299029921}" type="slidenum">
              <a:rPr lang="de-DE"/>
              <a:pPr/>
              <a:t>195</a:t>
            </a:fld>
            <a:endParaRPr lang="de-DE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Erinnerung: Union-Find DS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Operationen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r>
              <a:rPr lang="en-US" dirty="0">
                <a:solidFill>
                  <a:srgbClr val="FF0000"/>
                </a:solidFill>
              </a:rPr>
              <a:t>Union(x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,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/>
              <a:t>vereinigt</a:t>
            </a:r>
            <a:r>
              <a:rPr lang="en-US" dirty="0"/>
              <a:t> die </a:t>
            </a:r>
            <a:r>
              <a:rPr lang="en-US" dirty="0" err="1"/>
              <a:t>Elemente</a:t>
            </a:r>
            <a:r>
              <a:rPr lang="en-US" dirty="0"/>
              <a:t> in den </a:t>
            </a:r>
            <a:r>
              <a:rPr lang="en-US" dirty="0" err="1"/>
              <a:t>Teilmengen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/>
              <a:t> und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r>
              <a:rPr lang="en-US" dirty="0">
                <a:solidFill>
                  <a:schemeClr val="hlink"/>
                </a:solidFill>
              </a:rPr>
              <a:t>,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denen</a:t>
            </a:r>
            <a:r>
              <a:rPr lang="en-US" dirty="0"/>
              <a:t> die </a:t>
            </a:r>
            <a:r>
              <a:rPr lang="en-US" dirty="0" err="1"/>
              <a:t>Elemente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x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und </a:t>
            </a:r>
            <a:r>
              <a:rPr lang="en-US" dirty="0">
                <a:solidFill>
                  <a:schemeClr val="hlink"/>
                </a:solidFill>
              </a:rPr>
              <a:t>x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r>
              <a:rPr lang="en-US" dirty="0"/>
              <a:t> </a:t>
            </a:r>
            <a:r>
              <a:rPr lang="en-US" dirty="0" err="1"/>
              <a:t>gehören</a:t>
            </a:r>
            <a:r>
              <a:rPr lang="en-US" dirty="0"/>
              <a:t>,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T=T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en-US" dirty="0">
                <a:solidFill>
                  <a:schemeClr val="hlink"/>
                </a:solidFill>
              </a:rPr>
              <a:t> T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endParaRPr lang="en-US" dirty="0">
              <a:solidFill>
                <a:schemeClr val="hlink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Find(x):</a:t>
            </a:r>
            <a:r>
              <a:rPr lang="en-US" dirty="0"/>
              <a:t> </a:t>
            </a:r>
            <a:r>
              <a:rPr lang="en-US" dirty="0" err="1"/>
              <a:t>gibt</a:t>
            </a:r>
            <a:r>
              <a:rPr lang="en-US" dirty="0"/>
              <a:t> (</a:t>
            </a:r>
            <a:r>
              <a:rPr lang="en-US" dirty="0" err="1"/>
              <a:t>eindeutigen</a:t>
            </a:r>
            <a:r>
              <a:rPr lang="en-US" dirty="0"/>
              <a:t>) </a:t>
            </a:r>
            <a:r>
              <a:rPr lang="en-US" dirty="0" err="1"/>
              <a:t>Repräsentanten</a:t>
            </a:r>
            <a:r>
              <a:rPr lang="en-US" dirty="0"/>
              <a:t> der </a:t>
            </a:r>
            <a:r>
              <a:rPr lang="en-US" dirty="0" err="1"/>
              <a:t>Teilmenge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, </a:t>
            </a:r>
            <a:r>
              <a:rPr lang="en-US" dirty="0" err="1"/>
              <a:t>zu</a:t>
            </a:r>
            <a:r>
              <a:rPr lang="en-US" dirty="0"/>
              <a:t> der Element </a:t>
            </a:r>
            <a:r>
              <a:rPr lang="en-US" dirty="0">
                <a:solidFill>
                  <a:schemeClr val="hlink"/>
                </a:solidFill>
              </a:rPr>
              <a:t>x</a:t>
            </a:r>
            <a:r>
              <a:rPr lang="en-US" dirty="0"/>
              <a:t> </a:t>
            </a:r>
            <a:r>
              <a:rPr lang="en-US" dirty="0" err="1"/>
              <a:t>gehört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22901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8957-96CE-3B4A-8F13-65DBB892B249}" type="slidenum">
              <a:rPr lang="de-DE"/>
              <a:pPr/>
              <a:t>196</a:t>
            </a:fld>
            <a:endParaRPr lang="de-DE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Beispiel:  </a:t>
            </a:r>
            <a:r>
              <a:rPr lang="de-DE"/>
              <a:t>(    : Kanten im MSB)</a:t>
            </a:r>
            <a:endParaRPr lang="de-DE">
              <a:solidFill>
                <a:schemeClr val="accent2"/>
              </a:solidFill>
            </a:endParaRPr>
          </a:p>
        </p:txBody>
      </p:sp>
      <p:sp>
        <p:nvSpPr>
          <p:cNvPr id="456708" name="Oval 4"/>
          <p:cNvSpPr>
            <a:spLocks noChangeArrowheads="1"/>
          </p:cNvSpPr>
          <p:nvPr/>
        </p:nvSpPr>
        <p:spPr bwMode="auto">
          <a:xfrm>
            <a:off x="2771775" y="29956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09" name="Oval 5"/>
          <p:cNvSpPr>
            <a:spLocks noChangeArrowheads="1"/>
          </p:cNvSpPr>
          <p:nvPr/>
        </p:nvSpPr>
        <p:spPr bwMode="auto">
          <a:xfrm>
            <a:off x="4572000" y="27797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0" name="Oval 6"/>
          <p:cNvSpPr>
            <a:spLocks noChangeArrowheads="1"/>
          </p:cNvSpPr>
          <p:nvPr/>
        </p:nvSpPr>
        <p:spPr bwMode="auto">
          <a:xfrm>
            <a:off x="5219700" y="51562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1" name="Oval 7"/>
          <p:cNvSpPr>
            <a:spLocks noChangeArrowheads="1"/>
          </p:cNvSpPr>
          <p:nvPr/>
        </p:nvSpPr>
        <p:spPr bwMode="auto">
          <a:xfrm>
            <a:off x="6227763" y="32115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2" name="Oval 8"/>
          <p:cNvSpPr>
            <a:spLocks noChangeArrowheads="1"/>
          </p:cNvSpPr>
          <p:nvPr/>
        </p:nvSpPr>
        <p:spPr bwMode="auto">
          <a:xfrm>
            <a:off x="6732588" y="45069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3" name="Line 9"/>
          <p:cNvSpPr>
            <a:spLocks noChangeShapeType="1"/>
          </p:cNvSpPr>
          <p:nvPr/>
        </p:nvSpPr>
        <p:spPr bwMode="auto">
          <a:xfrm>
            <a:off x="2195513" y="4364038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4" name="Line 10"/>
          <p:cNvSpPr>
            <a:spLocks noChangeShapeType="1"/>
          </p:cNvSpPr>
          <p:nvPr/>
        </p:nvSpPr>
        <p:spPr bwMode="auto">
          <a:xfrm flipV="1">
            <a:off x="3275013" y="4364038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5" name="Line 11"/>
          <p:cNvSpPr>
            <a:spLocks noChangeShapeType="1"/>
          </p:cNvSpPr>
          <p:nvPr/>
        </p:nvSpPr>
        <p:spPr bwMode="auto">
          <a:xfrm flipV="1">
            <a:off x="2195513" y="3211513"/>
            <a:ext cx="576262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6" name="Line 12"/>
          <p:cNvSpPr>
            <a:spLocks noChangeShapeType="1"/>
          </p:cNvSpPr>
          <p:nvPr/>
        </p:nvSpPr>
        <p:spPr bwMode="auto">
          <a:xfrm>
            <a:off x="2914650" y="3211513"/>
            <a:ext cx="288925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7" name="Line 13"/>
          <p:cNvSpPr>
            <a:spLocks noChangeShapeType="1"/>
          </p:cNvSpPr>
          <p:nvPr/>
        </p:nvSpPr>
        <p:spPr bwMode="auto">
          <a:xfrm flipV="1">
            <a:off x="2987675" y="2851150"/>
            <a:ext cx="15827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8" name="Line 14"/>
          <p:cNvSpPr>
            <a:spLocks noChangeShapeType="1"/>
          </p:cNvSpPr>
          <p:nvPr/>
        </p:nvSpPr>
        <p:spPr bwMode="auto">
          <a:xfrm flipH="1" flipV="1">
            <a:off x="4787900" y="2924175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9" name="Line 15"/>
          <p:cNvSpPr>
            <a:spLocks noChangeShapeType="1"/>
          </p:cNvSpPr>
          <p:nvPr/>
        </p:nvSpPr>
        <p:spPr bwMode="auto">
          <a:xfrm flipV="1">
            <a:off x="5435600" y="4651375"/>
            <a:ext cx="12954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0" name="Line 16"/>
          <p:cNvSpPr>
            <a:spLocks noChangeShapeType="1"/>
          </p:cNvSpPr>
          <p:nvPr/>
        </p:nvSpPr>
        <p:spPr bwMode="auto">
          <a:xfrm>
            <a:off x="6372225" y="3427413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1" name="Line 17"/>
          <p:cNvSpPr>
            <a:spLocks noChangeShapeType="1"/>
          </p:cNvSpPr>
          <p:nvPr/>
        </p:nvSpPr>
        <p:spPr bwMode="auto">
          <a:xfrm flipH="1">
            <a:off x="4427538" y="2995613"/>
            <a:ext cx="21590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2" name="Line 18"/>
          <p:cNvSpPr>
            <a:spLocks noChangeShapeType="1"/>
          </p:cNvSpPr>
          <p:nvPr/>
        </p:nvSpPr>
        <p:spPr bwMode="auto">
          <a:xfrm flipV="1">
            <a:off x="4498975" y="3427413"/>
            <a:ext cx="17287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3" name="Line 19"/>
          <p:cNvSpPr>
            <a:spLocks noChangeShapeType="1"/>
          </p:cNvSpPr>
          <p:nvPr/>
        </p:nvSpPr>
        <p:spPr bwMode="auto">
          <a:xfrm>
            <a:off x="3346450" y="5083175"/>
            <a:ext cx="1873250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4" name="Oval 20"/>
          <p:cNvSpPr>
            <a:spLocks noChangeArrowheads="1"/>
          </p:cNvSpPr>
          <p:nvPr/>
        </p:nvSpPr>
        <p:spPr bwMode="auto">
          <a:xfrm>
            <a:off x="4283075" y="42195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25" name="Oval 21"/>
          <p:cNvSpPr>
            <a:spLocks noChangeArrowheads="1"/>
          </p:cNvSpPr>
          <p:nvPr/>
        </p:nvSpPr>
        <p:spPr bwMode="auto">
          <a:xfrm>
            <a:off x="2051050" y="42195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26" name="Oval 22"/>
          <p:cNvSpPr>
            <a:spLocks noChangeArrowheads="1"/>
          </p:cNvSpPr>
          <p:nvPr/>
        </p:nvSpPr>
        <p:spPr bwMode="auto">
          <a:xfrm>
            <a:off x="3132138" y="49403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27" name="Text Box 23"/>
          <p:cNvSpPr txBox="1">
            <a:spLocks noChangeArrowheads="1"/>
          </p:cNvSpPr>
          <p:nvPr/>
        </p:nvSpPr>
        <p:spPr bwMode="auto">
          <a:xfrm>
            <a:off x="2122488" y="34274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28" name="Text Box 24"/>
          <p:cNvSpPr txBox="1">
            <a:spLocks noChangeArrowheads="1"/>
          </p:cNvSpPr>
          <p:nvPr/>
        </p:nvSpPr>
        <p:spPr bwMode="auto">
          <a:xfrm>
            <a:off x="2338388" y="4724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6729" name="Text Box 25"/>
          <p:cNvSpPr txBox="1">
            <a:spLocks noChangeArrowheads="1"/>
          </p:cNvSpPr>
          <p:nvPr/>
        </p:nvSpPr>
        <p:spPr bwMode="auto">
          <a:xfrm>
            <a:off x="5435600" y="27082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6730" name="Text Box 26"/>
          <p:cNvSpPr txBox="1">
            <a:spLocks noChangeArrowheads="1"/>
          </p:cNvSpPr>
          <p:nvPr/>
        </p:nvSpPr>
        <p:spPr bwMode="auto">
          <a:xfrm>
            <a:off x="4570413" y="34274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56731" name="Text Box 27"/>
          <p:cNvSpPr txBox="1">
            <a:spLocks noChangeArrowheads="1"/>
          </p:cNvSpPr>
          <p:nvPr/>
        </p:nvSpPr>
        <p:spPr bwMode="auto">
          <a:xfrm>
            <a:off x="3562350" y="29956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56732" name="Text Box 28"/>
          <p:cNvSpPr txBox="1">
            <a:spLocks noChangeArrowheads="1"/>
          </p:cNvSpPr>
          <p:nvPr/>
        </p:nvSpPr>
        <p:spPr bwMode="auto">
          <a:xfrm>
            <a:off x="3059113" y="37877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33" name="Text Box 29"/>
          <p:cNvSpPr txBox="1">
            <a:spLocks noChangeArrowheads="1"/>
          </p:cNvSpPr>
          <p:nvPr/>
        </p:nvSpPr>
        <p:spPr bwMode="auto">
          <a:xfrm>
            <a:off x="3635375" y="42195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34" name="Text Box 30"/>
          <p:cNvSpPr txBox="1">
            <a:spLocks noChangeArrowheads="1"/>
          </p:cNvSpPr>
          <p:nvPr/>
        </p:nvSpPr>
        <p:spPr bwMode="auto">
          <a:xfrm>
            <a:off x="4354513" y="4795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56735" name="Text Box 31"/>
          <p:cNvSpPr txBox="1">
            <a:spLocks noChangeArrowheads="1"/>
          </p:cNvSpPr>
          <p:nvPr/>
        </p:nvSpPr>
        <p:spPr bwMode="auto">
          <a:xfrm>
            <a:off x="5794375" y="45799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56736" name="Text Box 32"/>
          <p:cNvSpPr txBox="1">
            <a:spLocks noChangeArrowheads="1"/>
          </p:cNvSpPr>
          <p:nvPr/>
        </p:nvSpPr>
        <p:spPr bwMode="auto">
          <a:xfrm>
            <a:off x="6659563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37" name="Text Box 33"/>
          <p:cNvSpPr txBox="1">
            <a:spLocks noChangeArrowheads="1"/>
          </p:cNvSpPr>
          <p:nvPr/>
        </p:nvSpPr>
        <p:spPr bwMode="auto">
          <a:xfrm>
            <a:off x="5291138" y="38592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456738" name="Text Box 34"/>
          <p:cNvSpPr txBox="1">
            <a:spLocks noChangeArrowheads="1"/>
          </p:cNvSpPr>
          <p:nvPr/>
        </p:nvSpPr>
        <p:spPr bwMode="auto">
          <a:xfrm>
            <a:off x="1600200" y="40243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456739" name="Line 35"/>
          <p:cNvSpPr>
            <a:spLocks noChangeShapeType="1"/>
          </p:cNvSpPr>
          <p:nvPr/>
        </p:nvSpPr>
        <p:spPr bwMode="auto">
          <a:xfrm>
            <a:off x="1835696" y="1484784"/>
            <a:ext cx="3587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Rechteck 1">
            <a:extLst>
              <a:ext uri="{FF2B5EF4-FFF2-40B4-BE49-F238E27FC236}">
                <a16:creationId xmlns:a16="http://schemas.microsoft.com/office/drawing/2014/main" id="{6272D17E-A0AC-245C-A9C5-457784E4D7DD}"/>
              </a:ext>
            </a:extLst>
          </p:cNvPr>
          <p:cNvSpPr/>
          <p:nvPr/>
        </p:nvSpPr>
        <p:spPr>
          <a:xfrm>
            <a:off x="2339752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Joseph Kruskal: On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shortest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spanning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subtree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traveling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salesman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problem</a:t>
            </a:r>
            <a:r>
              <a:rPr lang="de-DE" sz="1200" dirty="0">
                <a:solidFill>
                  <a:srgbClr val="0000FF"/>
                </a:solidFill>
              </a:rPr>
              <a:t>. In: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American </a:t>
            </a:r>
            <a:r>
              <a:rPr lang="de-DE" sz="1200" dirty="0" err="1">
                <a:solidFill>
                  <a:srgbClr val="0000FF"/>
                </a:solidFill>
              </a:rPr>
              <a:t>Mathematical</a:t>
            </a:r>
            <a:r>
              <a:rPr lang="de-DE" sz="1200" dirty="0">
                <a:solidFill>
                  <a:srgbClr val="0000FF"/>
                </a:solidFill>
              </a:rPr>
              <a:t> Society. 7, S. 48–50, </a:t>
            </a:r>
            <a:r>
              <a:rPr lang="de-DE" sz="1200" b="1" dirty="0">
                <a:solidFill>
                  <a:srgbClr val="FF0000"/>
                </a:solidFill>
              </a:rPr>
              <a:t>1956</a:t>
            </a:r>
          </a:p>
        </p:txBody>
      </p:sp>
    </p:spTree>
    <p:extLst>
      <p:ext uri="{BB962C8B-B14F-4D97-AF65-F5344CB8AC3E}">
        <p14:creationId xmlns:p14="http://schemas.microsoft.com/office/powerpoint/2010/main" val="359439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567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567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4567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4567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4567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567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4567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4567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4567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4567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4567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4567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4567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4567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4567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4567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BCDA-2D75-B34B-891B-F3D82B72E14B}" type="slidenum">
              <a:rPr lang="de-DE"/>
              <a:pPr/>
              <a:t>197</a:t>
            </a:fld>
            <a:endParaRPr lang="de-DE"/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48370"/>
          </a:xfrm>
          <a:solidFill>
            <a:srgbClr val="FFFFFF"/>
          </a:solidFill>
        </p:spPr>
        <p:txBody>
          <a:bodyPr/>
          <a:lstStyle/>
          <a:p>
            <a:r>
              <a:rPr lang="en-US" dirty="0" err="1"/>
              <a:t>MinSpanningTree-Algorithmus</a:t>
            </a:r>
            <a:endParaRPr lang="en-US" dirty="0"/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7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kruskal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(g)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T =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Set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initialisiere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einelementige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Mengen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fuer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V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node_sets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Dict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(v =&gt; 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make_set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(v) </a:t>
            </a: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v in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nodes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(g))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# e = (u, v, cost),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aufsteigend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sortiert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nach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Kosten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S =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sort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collect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edges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(g)), by=(e) -&gt; e[</a:t>
            </a:r>
            <a:r>
              <a:rPr lang="en-GB" sz="1700" dirty="0">
                <a:solidFill>
                  <a:srgbClr val="098658"/>
                </a:solidFill>
                <a:latin typeface="Courier New" panose="02070309020205020404" pitchFamily="49" charset="0"/>
              </a:rPr>
              <a:t>3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]) 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(u, v, cost) in S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versch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. Mengen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find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node_sets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[u]) !=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find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node_sets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[v])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push!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(T, (u, v, cost))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      union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node_sets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[u],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node_sets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[v])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# u, v in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eine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Menge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return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T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2" name="Rechteck 1"/>
          <p:cNvSpPr/>
          <p:nvPr/>
        </p:nvSpPr>
        <p:spPr>
          <a:xfrm>
            <a:off x="2339752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Joseph Kruskal: On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shortest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spanning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subtree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traveling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salesman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problem</a:t>
            </a:r>
            <a:r>
              <a:rPr lang="de-DE" sz="1200" dirty="0">
                <a:solidFill>
                  <a:srgbClr val="0000FF"/>
                </a:solidFill>
              </a:rPr>
              <a:t>. In: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American </a:t>
            </a:r>
            <a:r>
              <a:rPr lang="de-DE" sz="1200" dirty="0" err="1">
                <a:solidFill>
                  <a:srgbClr val="0000FF"/>
                </a:solidFill>
              </a:rPr>
              <a:t>Mathematical</a:t>
            </a:r>
            <a:r>
              <a:rPr lang="de-DE" sz="1200" dirty="0">
                <a:solidFill>
                  <a:srgbClr val="0000FF"/>
                </a:solidFill>
              </a:rPr>
              <a:t> Society. 7, S. 48–50, </a:t>
            </a:r>
            <a:r>
              <a:rPr lang="de-DE" sz="1200" b="1" dirty="0">
                <a:solidFill>
                  <a:srgbClr val="FF0000"/>
                </a:solidFill>
              </a:rPr>
              <a:t>1956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74606" y="333474"/>
            <a:ext cx="8229600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dirty="0" err="1"/>
              <a:t>Kruskal-Algorithmus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5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759E-26CB-C542-85F6-56DEA6688A06}" type="slidenum">
              <a:rPr lang="de-DE"/>
              <a:pPr/>
              <a:t>198</a:t>
            </a:fld>
            <a:endParaRPr lang="de-DE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Kruskal-Algorithmus</a:t>
            </a:r>
            <a:endParaRPr lang="en-US" dirty="0"/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Laufzeit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r>
              <a:rPr lang="en-US" dirty="0" err="1"/>
              <a:t>Mergesort</a:t>
            </a:r>
            <a:r>
              <a:rPr lang="en-US" dirty="0"/>
              <a:t>: </a:t>
            </a:r>
            <a:r>
              <a:rPr lang="en-US" dirty="0">
                <a:solidFill>
                  <a:schemeClr val="hlink"/>
                </a:solidFill>
              </a:rPr>
              <a:t>O(m log m)</a:t>
            </a:r>
            <a:r>
              <a:rPr lang="en-US" dirty="0"/>
              <a:t> </a:t>
            </a:r>
            <a:r>
              <a:rPr lang="en-US" dirty="0" err="1"/>
              <a:t>Zeit</a:t>
            </a:r>
            <a:endParaRPr lang="en-US" dirty="0"/>
          </a:p>
          <a:p>
            <a:r>
              <a:rPr lang="en-US" dirty="0">
                <a:solidFill>
                  <a:schemeClr val="hlink"/>
                </a:solidFill>
              </a:rPr>
              <a:t>2m</a:t>
            </a:r>
            <a:r>
              <a:rPr lang="en-US" dirty="0"/>
              <a:t> Find-</a:t>
            </a:r>
            <a:r>
              <a:rPr lang="en-US" dirty="0" err="1"/>
              <a:t>Operationen</a:t>
            </a:r>
            <a:r>
              <a:rPr lang="en-US" dirty="0"/>
              <a:t> und </a:t>
            </a:r>
            <a:r>
              <a:rPr lang="en-US" dirty="0">
                <a:solidFill>
                  <a:schemeClr val="hlink"/>
                </a:solidFill>
              </a:rPr>
              <a:t>n-1</a:t>
            </a:r>
            <a:r>
              <a:rPr lang="en-US" dirty="0"/>
              <a:t> Union-</a:t>
            </a:r>
            <a:r>
              <a:rPr lang="en-US" dirty="0" err="1"/>
              <a:t>Operationen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>
                <a:solidFill>
                  <a:schemeClr val="hlink"/>
                </a:solidFill>
              </a:rPr>
              <a:t>O(m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 log* n</a:t>
            </a:r>
            <a:r>
              <a:rPr lang="en-US" dirty="0">
                <a:solidFill>
                  <a:schemeClr val="hlink"/>
                </a:solidFill>
              </a:rPr>
              <a:t>)</a:t>
            </a:r>
            <a:r>
              <a:rPr lang="en-US" dirty="0"/>
              <a:t> </a:t>
            </a:r>
            <a:r>
              <a:rPr lang="en-US" dirty="0" err="1"/>
              <a:t>Zeit</a:t>
            </a:r>
            <a:endParaRPr lang="en-US" dirty="0"/>
          </a:p>
          <a:p>
            <a:pPr>
              <a:buFontTx/>
              <a:buNone/>
            </a:pPr>
            <a:r>
              <a:rPr lang="en-US" dirty="0" err="1"/>
              <a:t>Insgesamt</a:t>
            </a:r>
            <a:r>
              <a:rPr lang="en-US" dirty="0"/>
              <a:t> </a:t>
            </a:r>
            <a:r>
              <a:rPr lang="en-US" dirty="0" err="1"/>
              <a:t>Zeit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O(m log m)</a:t>
            </a:r>
            <a:r>
              <a:rPr lang="en-US" dirty="0"/>
              <a:t>.</a:t>
            </a:r>
          </a:p>
          <a:p>
            <a:pPr>
              <a:buFontTx/>
              <a:buNone/>
            </a:pPr>
            <a:endParaRPr lang="en-US" sz="1600" dirty="0"/>
          </a:p>
          <a:p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>
                <a:solidFill>
                  <a:schemeClr val="accent2"/>
                </a:solidFill>
              </a:rPr>
              <a:t>Sortieren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durch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Verteilen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(Counting Sort, Bucket Sort</a:t>
            </a:r>
            <a:r>
              <a:rPr lang="is-IS" dirty="0"/>
              <a:t>…) </a:t>
            </a:r>
            <a:r>
              <a:rPr lang="en-US" dirty="0" err="1"/>
              <a:t>weiter</a:t>
            </a:r>
            <a:r>
              <a:rPr lang="en-US" dirty="0"/>
              <a:t> </a:t>
            </a:r>
            <a:r>
              <a:rPr lang="en-US" dirty="0" err="1"/>
              <a:t>reduzierbar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"</a:t>
            </a:r>
            <a:r>
              <a:rPr lang="en-US" dirty="0" err="1"/>
              <a:t>kleinen</a:t>
            </a:r>
            <a:r>
              <a:rPr lang="en-US" dirty="0"/>
              <a:t>" </a:t>
            </a:r>
            <a:r>
              <a:rPr lang="en-US" dirty="0" err="1"/>
              <a:t>Graphen</a:t>
            </a:r>
            <a:r>
              <a:rPr lang="en-US" dirty="0"/>
              <a:t> und </a:t>
            </a:r>
            <a:r>
              <a:rPr lang="en-US"/>
              <a:t>Kantenkosten</a:t>
            </a:r>
            <a:endParaRPr lang="en-US" dirty="0"/>
          </a:p>
          <a:p>
            <a:r>
              <a:rPr lang="en-US" dirty="0"/>
              <a:t>Dann </a:t>
            </a:r>
            <a:r>
              <a:rPr lang="en-US" dirty="0" err="1"/>
              <a:t>dominiert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O(m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 log* n</a:t>
            </a:r>
            <a:r>
              <a:rPr lang="en-US" dirty="0">
                <a:solidFill>
                  <a:schemeClr val="hlink"/>
                </a:solidFill>
              </a:rPr>
              <a:t>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43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14CA-5062-DE44-B8B6-6C1C1244C78D}" type="slidenum">
              <a:rPr lang="de-DE"/>
              <a:pPr/>
              <a:t>199</a:t>
            </a:fld>
            <a:endParaRPr lang="de-DE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Alternative Strategie (motiviert aus </a:t>
            </a:r>
            <a:r>
              <a:rPr lang="de-DE" dirty="0" err="1">
                <a:solidFill>
                  <a:schemeClr val="accent2"/>
                </a:solidFill>
              </a:rPr>
              <a:t>Beh</a:t>
            </a:r>
            <a:r>
              <a:rPr lang="de-DE" dirty="0">
                <a:solidFill>
                  <a:schemeClr val="accent2"/>
                </a:solidFill>
              </a:rPr>
              <a:t> 2):</a:t>
            </a:r>
          </a:p>
          <a:p>
            <a:pPr>
              <a:lnSpc>
                <a:spcPct val="90000"/>
              </a:lnSpc>
            </a:pPr>
            <a:r>
              <a:rPr lang="de-DE" dirty="0"/>
              <a:t>Starte bei beliebigem Knoten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, MSB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dirty="0"/>
              <a:t> besteht anfangs nur aus </a:t>
            </a:r>
            <a:r>
              <a:rPr lang="de-DE" dirty="0">
                <a:solidFill>
                  <a:schemeClr val="hlink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de-DE" dirty="0"/>
              <a:t>Ergänze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dirty="0"/>
              <a:t> durch günstigste Kante zu äußerem Knoten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und füge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zu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dirty="0"/>
              <a:t> hinzu bis </a:t>
            </a:r>
            <a:r>
              <a:rPr lang="de-DE" dirty="0">
                <a:solidFill>
                  <a:schemeClr val="hlink"/>
                </a:solidFill>
              </a:rPr>
              <a:t>T </a:t>
            </a:r>
            <a:r>
              <a:rPr lang="de-DE" dirty="0"/>
              <a:t>alle Knoten im Graphen umfasst</a:t>
            </a:r>
          </a:p>
        </p:txBody>
      </p:sp>
      <p:sp>
        <p:nvSpPr>
          <p:cNvPr id="3" name="Rechteck 2"/>
          <p:cNvSpPr/>
          <p:nvPr/>
        </p:nvSpPr>
        <p:spPr>
          <a:xfrm>
            <a:off x="2267744" y="5284365"/>
            <a:ext cx="4824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err="1">
                <a:solidFill>
                  <a:srgbClr val="0000FF"/>
                </a:solidFill>
              </a:rPr>
              <a:t>Jarník</a:t>
            </a:r>
            <a:r>
              <a:rPr lang="de-DE" sz="1200" dirty="0">
                <a:solidFill>
                  <a:srgbClr val="0000FF"/>
                </a:solidFill>
              </a:rPr>
              <a:t>, V., "O </a:t>
            </a:r>
            <a:r>
              <a:rPr lang="de-DE" sz="1200" dirty="0" err="1">
                <a:solidFill>
                  <a:srgbClr val="0000FF"/>
                </a:solidFill>
              </a:rPr>
              <a:t>jistém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problému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minimálním</a:t>
            </a:r>
            <a:r>
              <a:rPr lang="de-DE" sz="1200" dirty="0">
                <a:solidFill>
                  <a:srgbClr val="0000FF"/>
                </a:solidFill>
              </a:rPr>
              <a:t>" [</a:t>
            </a:r>
            <a:r>
              <a:rPr lang="de-DE" sz="1200" dirty="0" err="1">
                <a:solidFill>
                  <a:srgbClr val="0000FF"/>
                </a:solidFill>
              </a:rPr>
              <a:t>About</a:t>
            </a:r>
            <a:r>
              <a:rPr lang="de-DE" sz="1200" dirty="0">
                <a:solidFill>
                  <a:srgbClr val="0000FF"/>
                </a:solidFill>
              </a:rPr>
              <a:t> a </a:t>
            </a:r>
            <a:r>
              <a:rPr lang="de-DE" sz="1200" dirty="0" err="1">
                <a:solidFill>
                  <a:srgbClr val="0000FF"/>
                </a:solidFill>
              </a:rPr>
              <a:t>certain</a:t>
            </a:r>
            <a:r>
              <a:rPr lang="de-DE" sz="1200" dirty="0">
                <a:solidFill>
                  <a:srgbClr val="0000FF"/>
                </a:solidFill>
              </a:rPr>
              <a:t> minimal </a:t>
            </a:r>
            <a:r>
              <a:rPr lang="de-DE" sz="1200" dirty="0" err="1">
                <a:solidFill>
                  <a:srgbClr val="0000FF"/>
                </a:solidFill>
              </a:rPr>
              <a:t>problem</a:t>
            </a:r>
            <a:r>
              <a:rPr lang="de-DE" sz="1200" dirty="0">
                <a:solidFill>
                  <a:srgbClr val="0000FF"/>
                </a:solidFill>
              </a:rPr>
              <a:t>], </a:t>
            </a:r>
            <a:r>
              <a:rPr lang="de-DE" sz="1200" dirty="0" err="1">
                <a:solidFill>
                  <a:srgbClr val="0000FF"/>
                </a:solidFill>
              </a:rPr>
              <a:t>Práce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Moravské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Přírodovědecké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Společnosti</a:t>
            </a:r>
            <a:r>
              <a:rPr lang="de-DE" sz="1200" dirty="0">
                <a:solidFill>
                  <a:srgbClr val="0000FF"/>
                </a:solidFill>
              </a:rPr>
              <a:t> (in Czech) 6: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S. 57–63, </a:t>
            </a:r>
            <a:r>
              <a:rPr lang="de-DE" sz="1200" b="1" dirty="0">
                <a:solidFill>
                  <a:srgbClr val="FF0000"/>
                </a:solidFill>
              </a:rPr>
              <a:t>1930</a:t>
            </a:r>
          </a:p>
          <a:p>
            <a:r>
              <a:rPr lang="de-DE" sz="1200" b="1" dirty="0">
                <a:solidFill>
                  <a:srgbClr val="0000FF"/>
                </a:solidFill>
              </a:rPr>
              <a:t>Prim</a:t>
            </a:r>
            <a:r>
              <a:rPr lang="de-DE" sz="1200" dirty="0">
                <a:solidFill>
                  <a:srgbClr val="0000FF"/>
                </a:solidFill>
              </a:rPr>
              <a:t>, R. C.., "</a:t>
            </a:r>
            <a:r>
              <a:rPr lang="de-DE" sz="1200" dirty="0" err="1">
                <a:solidFill>
                  <a:srgbClr val="0000FF"/>
                </a:solidFill>
              </a:rPr>
              <a:t>Shortest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connection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networks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some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generalizations</a:t>
            </a:r>
            <a:r>
              <a:rPr lang="de-DE" sz="1200" dirty="0">
                <a:solidFill>
                  <a:srgbClr val="0000FF"/>
                </a:solidFill>
              </a:rPr>
              <a:t>", Bell System Technical Journal 36 (6): S. 1389–1401, </a:t>
            </a:r>
            <a:r>
              <a:rPr lang="de-DE" sz="1200" b="1" dirty="0">
                <a:solidFill>
                  <a:srgbClr val="FF0000"/>
                </a:solidFill>
              </a:rPr>
              <a:t>1957</a:t>
            </a:r>
          </a:p>
          <a:p>
            <a:r>
              <a:rPr lang="de-DE" sz="1200" dirty="0">
                <a:solidFill>
                  <a:srgbClr val="0000FF"/>
                </a:solidFill>
              </a:rPr>
              <a:t>Dijkstra, E. W., "A </a:t>
            </a:r>
            <a:r>
              <a:rPr lang="de-DE" sz="1200" dirty="0" err="1">
                <a:solidFill>
                  <a:srgbClr val="0000FF"/>
                </a:solidFill>
              </a:rPr>
              <a:t>note</a:t>
            </a:r>
            <a:r>
              <a:rPr lang="de-DE" sz="1200" dirty="0">
                <a:solidFill>
                  <a:srgbClr val="0000FF"/>
                </a:solidFill>
              </a:rPr>
              <a:t> on </a:t>
            </a:r>
            <a:r>
              <a:rPr lang="de-DE" sz="1200" dirty="0" err="1">
                <a:solidFill>
                  <a:srgbClr val="0000FF"/>
                </a:solidFill>
              </a:rPr>
              <a:t>two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problems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connexion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with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graphs</a:t>
            </a:r>
            <a:r>
              <a:rPr lang="de-DE" sz="1200" dirty="0">
                <a:solidFill>
                  <a:srgbClr val="0000FF"/>
                </a:solidFill>
              </a:rPr>
              <a:t>“, Numerische Mathematik 1: S. 269–271, </a:t>
            </a:r>
            <a:r>
              <a:rPr lang="de-DE" sz="1200" b="1" dirty="0">
                <a:solidFill>
                  <a:srgbClr val="FF0000"/>
                </a:solidFill>
              </a:rPr>
              <a:t>1959</a:t>
            </a:r>
          </a:p>
        </p:txBody>
      </p:sp>
    </p:spTree>
    <p:extLst>
      <p:ext uri="{BB962C8B-B14F-4D97-AF65-F5344CB8AC3E}">
        <p14:creationId xmlns:p14="http://schemas.microsoft.com/office/powerpoint/2010/main" val="358525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/>
              <a:t>Die nachfolgenden Präsentationen wurden mit ausdrücklicher Erlaubnis des Autors übernommen aus:</a:t>
            </a:r>
          </a:p>
          <a:p>
            <a:pPr marL="0" indent="0">
              <a:buFontTx/>
              <a:buNone/>
              <a:defRPr/>
            </a:pPr>
            <a:endParaRPr lang="de-DE" sz="2000" dirty="0"/>
          </a:p>
          <a:p>
            <a:pPr>
              <a:defRPr/>
            </a:pPr>
            <a:r>
              <a:rPr lang="de-DE" sz="2000" dirty="0"/>
              <a:t>„Effiziente Algorithmen und Datenstrukturen“ (Kapitel 7,8,9) gehalten von Christian </a:t>
            </a:r>
            <a:r>
              <a:rPr lang="de-DE" sz="2000" dirty="0" err="1"/>
              <a:t>Scheideler</a:t>
            </a:r>
            <a:r>
              <a:rPr lang="de-DE" sz="2000" dirty="0"/>
              <a:t> an der TUM </a:t>
            </a:r>
            <a:r>
              <a:rPr lang="de-DE" sz="2000" dirty="0">
                <a:hlinkClick r:id="rId2"/>
              </a:rPr>
              <a:t>http://www14.in.tum.de/lehre/2008WS/ea/index.html.de</a:t>
            </a:r>
            <a:endParaRPr lang="de-DE" sz="2000" dirty="0"/>
          </a:p>
          <a:p>
            <a:pPr>
              <a:defRPr/>
            </a:pPr>
            <a:endParaRPr lang="de-DE" sz="2000" dirty="0"/>
          </a:p>
          <a:p>
            <a:pPr marL="0" indent="0">
              <a:buNone/>
              <a:defRPr/>
            </a:pPr>
            <a:r>
              <a:rPr lang="de-DE" sz="2000" dirty="0"/>
              <a:t>Es wurden umfangreiche Veränderungen vorgenommen</a:t>
            </a:r>
          </a:p>
          <a:p>
            <a:pPr marL="0" indent="0">
              <a:buNone/>
              <a:defRPr/>
            </a:pPr>
            <a:r>
              <a:rPr lang="de-DE" sz="2000" dirty="0"/>
              <a:t>Fehler sind selbstverständlich uns zuzuschreiben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702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CDC5-94FF-A147-8403-E1AD7805A896}" type="slidenum">
              <a:rPr lang="de-DE"/>
              <a:pPr/>
              <a:t>20</a:t>
            </a:fld>
            <a:endParaRPr lang="de-DE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4: </a:t>
            </a:r>
            <a:r>
              <a:rPr lang="de-DE" dirty="0" err="1">
                <a:solidFill>
                  <a:schemeClr val="accent2"/>
                </a:solidFill>
              </a:rPr>
              <a:t>Adjazenzmatrix</a:t>
            </a: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sz="2400" dirty="0"/>
          </a:p>
          <a:p>
            <a:r>
              <a:rPr lang="de-DE" dirty="0">
                <a:solidFill>
                  <a:schemeClr val="hlink"/>
                </a:solidFill>
              </a:rPr>
              <a:t>A[</a:t>
            </a:r>
            <a:r>
              <a:rPr lang="de-DE" dirty="0" err="1">
                <a:solidFill>
                  <a:schemeClr val="hlink"/>
                </a:solidFill>
              </a:rPr>
              <a:t>i,j</a:t>
            </a:r>
            <a:r>
              <a:rPr lang="de-DE" dirty="0">
                <a:solidFill>
                  <a:schemeClr val="hlink"/>
                </a:solidFill>
              </a:rPr>
              <a:t>]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 {0,1} </a:t>
            </a:r>
            <a:r>
              <a:rPr lang="de-DE" dirty="0"/>
              <a:t>(bzw. Zeiger auf ein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 ∈ E</a:t>
            </a:r>
            <a:r>
              <a:rPr lang="de-DE" dirty="0"/>
              <a:t>)</a:t>
            </a:r>
          </a:p>
          <a:p>
            <a:r>
              <a:rPr lang="de-DE" dirty="0">
                <a:solidFill>
                  <a:schemeClr val="hlink"/>
                </a:solidFill>
              </a:rPr>
              <a:t>A[</a:t>
            </a:r>
            <a:r>
              <a:rPr lang="de-DE" dirty="0" err="1">
                <a:solidFill>
                  <a:schemeClr val="hlink"/>
                </a:solidFill>
              </a:rPr>
              <a:t>i,j</a:t>
            </a:r>
            <a:r>
              <a:rPr lang="de-DE" dirty="0">
                <a:solidFill>
                  <a:schemeClr val="hlink"/>
                </a:solidFill>
              </a:rPr>
              <a:t>] = 1</a:t>
            </a:r>
            <a:r>
              <a:rPr lang="de-DE" dirty="0"/>
              <a:t> genau dann, wenn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i,j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 E</a:t>
            </a:r>
          </a:p>
        </p:txBody>
      </p:sp>
      <p:sp>
        <p:nvSpPr>
          <p:cNvPr id="306180" name="Oval 4"/>
          <p:cNvSpPr>
            <a:spLocks noChangeArrowheads="1"/>
          </p:cNvSpPr>
          <p:nvPr/>
        </p:nvSpPr>
        <p:spPr bwMode="auto">
          <a:xfrm>
            <a:off x="1258888" y="242076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6181" name="Oval 5"/>
          <p:cNvSpPr>
            <a:spLocks noChangeArrowheads="1"/>
          </p:cNvSpPr>
          <p:nvPr/>
        </p:nvSpPr>
        <p:spPr bwMode="auto">
          <a:xfrm>
            <a:off x="2627313" y="242076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6182" name="Oval 6"/>
          <p:cNvSpPr>
            <a:spLocks noChangeArrowheads="1"/>
          </p:cNvSpPr>
          <p:nvPr/>
        </p:nvSpPr>
        <p:spPr bwMode="auto">
          <a:xfrm>
            <a:off x="1258888" y="357170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6183" name="Oval 7"/>
          <p:cNvSpPr>
            <a:spLocks noChangeArrowheads="1"/>
          </p:cNvSpPr>
          <p:nvPr/>
        </p:nvSpPr>
        <p:spPr bwMode="auto">
          <a:xfrm>
            <a:off x="2627313" y="357170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6184" name="Line 8"/>
          <p:cNvSpPr>
            <a:spLocks noChangeShapeType="1"/>
          </p:cNvSpPr>
          <p:nvPr/>
        </p:nvSpPr>
        <p:spPr bwMode="auto">
          <a:xfrm>
            <a:off x="1690688" y="263666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5" name="Line 9"/>
          <p:cNvSpPr>
            <a:spLocks noChangeShapeType="1"/>
          </p:cNvSpPr>
          <p:nvPr/>
        </p:nvSpPr>
        <p:spPr bwMode="auto">
          <a:xfrm>
            <a:off x="2843213" y="2852564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6" name="Line 10"/>
          <p:cNvSpPr>
            <a:spLocks noChangeShapeType="1"/>
          </p:cNvSpPr>
          <p:nvPr/>
        </p:nvSpPr>
        <p:spPr bwMode="auto">
          <a:xfrm flipH="1">
            <a:off x="1692275" y="378918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7" name="Line 11"/>
          <p:cNvSpPr>
            <a:spLocks noChangeShapeType="1"/>
          </p:cNvSpPr>
          <p:nvPr/>
        </p:nvSpPr>
        <p:spPr bwMode="auto">
          <a:xfrm flipH="1" flipV="1">
            <a:off x="1474788" y="2852564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8" name="Line 12"/>
          <p:cNvSpPr>
            <a:spLocks noChangeShapeType="1"/>
          </p:cNvSpPr>
          <p:nvPr/>
        </p:nvSpPr>
        <p:spPr bwMode="auto">
          <a:xfrm>
            <a:off x="1619250" y="2779539"/>
            <a:ext cx="1081088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9" name="Line 13"/>
          <p:cNvSpPr>
            <a:spLocks noChangeShapeType="1"/>
          </p:cNvSpPr>
          <p:nvPr/>
        </p:nvSpPr>
        <p:spPr bwMode="auto">
          <a:xfrm flipH="1">
            <a:off x="1619250" y="2779539"/>
            <a:ext cx="10080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90" name="Line 14"/>
          <p:cNvSpPr>
            <a:spLocks noChangeShapeType="1"/>
          </p:cNvSpPr>
          <p:nvPr/>
        </p:nvSpPr>
        <p:spPr bwMode="auto">
          <a:xfrm>
            <a:off x="3635375" y="3141489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91" name="Text Box 15"/>
          <p:cNvSpPr txBox="1">
            <a:spLocks noChangeArrowheads="1"/>
          </p:cNvSpPr>
          <p:nvPr/>
        </p:nvSpPr>
        <p:spPr bwMode="auto">
          <a:xfrm>
            <a:off x="5580063" y="2204864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0   1   1   0</a:t>
            </a:r>
          </a:p>
        </p:txBody>
      </p:sp>
      <p:sp>
        <p:nvSpPr>
          <p:cNvPr id="306192" name="Text Box 16"/>
          <p:cNvSpPr txBox="1">
            <a:spLocks noChangeArrowheads="1"/>
          </p:cNvSpPr>
          <p:nvPr/>
        </p:nvSpPr>
        <p:spPr bwMode="auto">
          <a:xfrm>
            <a:off x="5580063" y="2708102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0   0   1   1</a:t>
            </a:r>
          </a:p>
        </p:txBody>
      </p:sp>
      <p:sp>
        <p:nvSpPr>
          <p:cNvPr id="306193" name="Text Box 17"/>
          <p:cNvSpPr txBox="1">
            <a:spLocks noChangeArrowheads="1"/>
          </p:cNvSpPr>
          <p:nvPr/>
        </p:nvSpPr>
        <p:spPr bwMode="auto">
          <a:xfrm>
            <a:off x="5580063" y="3212927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0   0   0   1</a:t>
            </a:r>
          </a:p>
        </p:txBody>
      </p:sp>
      <p:sp>
        <p:nvSpPr>
          <p:cNvPr id="306194" name="Text Box 18"/>
          <p:cNvSpPr txBox="1">
            <a:spLocks noChangeArrowheads="1"/>
          </p:cNvSpPr>
          <p:nvPr/>
        </p:nvSpPr>
        <p:spPr bwMode="auto">
          <a:xfrm>
            <a:off x="5580063" y="3716164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1   0   0   0</a:t>
            </a:r>
          </a:p>
        </p:txBody>
      </p:sp>
      <p:sp>
        <p:nvSpPr>
          <p:cNvPr id="306195" name="AutoShape 19"/>
          <p:cNvSpPr>
            <a:spLocks noChangeArrowheads="1"/>
          </p:cNvSpPr>
          <p:nvPr/>
        </p:nvSpPr>
        <p:spPr bwMode="auto">
          <a:xfrm>
            <a:off x="5435600" y="2204864"/>
            <a:ext cx="1944688" cy="19939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6196" name="Text Box 20"/>
          <p:cNvSpPr txBox="1">
            <a:spLocks noChangeArrowheads="1"/>
          </p:cNvSpPr>
          <p:nvPr/>
        </p:nvSpPr>
        <p:spPr bwMode="auto">
          <a:xfrm>
            <a:off x="4767263" y="2871614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A =</a:t>
            </a:r>
          </a:p>
        </p:txBody>
      </p:sp>
    </p:spTree>
    <p:extLst>
      <p:ext uri="{BB962C8B-B14F-4D97-AF65-F5344CB8AC3E}">
        <p14:creationId xmlns:p14="http://schemas.microsoft.com/office/powerpoint/2010/main" val="3146105400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5B42-B7A8-DC49-9C71-DE4B42D5D415}" type="slidenum">
              <a:rPr lang="de-DE"/>
              <a:pPr/>
              <a:t>200</a:t>
            </a:fld>
            <a:endParaRPr lang="de-DE"/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Beispiel:</a:t>
            </a:r>
          </a:p>
        </p:txBody>
      </p:sp>
      <p:sp>
        <p:nvSpPr>
          <p:cNvPr id="449540" name="Oval 4"/>
          <p:cNvSpPr>
            <a:spLocks noChangeArrowheads="1"/>
          </p:cNvSpPr>
          <p:nvPr/>
        </p:nvSpPr>
        <p:spPr bwMode="auto">
          <a:xfrm>
            <a:off x="2771775" y="242019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1" name="Oval 5"/>
          <p:cNvSpPr>
            <a:spLocks noChangeArrowheads="1"/>
          </p:cNvSpPr>
          <p:nvPr/>
        </p:nvSpPr>
        <p:spPr bwMode="auto">
          <a:xfrm>
            <a:off x="4572000" y="220429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2" name="Oval 6"/>
          <p:cNvSpPr>
            <a:spLocks noChangeArrowheads="1"/>
          </p:cNvSpPr>
          <p:nvPr/>
        </p:nvSpPr>
        <p:spPr bwMode="auto">
          <a:xfrm>
            <a:off x="5219700" y="458078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3" name="Oval 7"/>
          <p:cNvSpPr>
            <a:spLocks noChangeArrowheads="1"/>
          </p:cNvSpPr>
          <p:nvPr/>
        </p:nvSpPr>
        <p:spPr bwMode="auto">
          <a:xfrm>
            <a:off x="6227763" y="263609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4" name="Oval 8"/>
          <p:cNvSpPr>
            <a:spLocks noChangeArrowheads="1"/>
          </p:cNvSpPr>
          <p:nvPr/>
        </p:nvSpPr>
        <p:spPr bwMode="auto">
          <a:xfrm>
            <a:off x="6732588" y="393149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5" name="Line 9"/>
          <p:cNvSpPr>
            <a:spLocks noChangeShapeType="1"/>
          </p:cNvSpPr>
          <p:nvPr/>
        </p:nvSpPr>
        <p:spPr bwMode="auto">
          <a:xfrm>
            <a:off x="2195513" y="3788619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46" name="Line 10"/>
          <p:cNvSpPr>
            <a:spLocks noChangeShapeType="1"/>
          </p:cNvSpPr>
          <p:nvPr/>
        </p:nvSpPr>
        <p:spPr bwMode="auto">
          <a:xfrm flipV="1">
            <a:off x="3275013" y="3788619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47" name="Line 11"/>
          <p:cNvSpPr>
            <a:spLocks noChangeShapeType="1"/>
          </p:cNvSpPr>
          <p:nvPr/>
        </p:nvSpPr>
        <p:spPr bwMode="auto">
          <a:xfrm flipV="1">
            <a:off x="2195513" y="2636094"/>
            <a:ext cx="576262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48" name="Line 12"/>
          <p:cNvSpPr>
            <a:spLocks noChangeShapeType="1"/>
          </p:cNvSpPr>
          <p:nvPr/>
        </p:nvSpPr>
        <p:spPr bwMode="auto">
          <a:xfrm>
            <a:off x="2914650" y="2636094"/>
            <a:ext cx="288925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49" name="Line 13"/>
          <p:cNvSpPr>
            <a:spLocks noChangeShapeType="1"/>
          </p:cNvSpPr>
          <p:nvPr/>
        </p:nvSpPr>
        <p:spPr bwMode="auto">
          <a:xfrm flipV="1">
            <a:off x="2987675" y="2275731"/>
            <a:ext cx="15827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0" name="Line 14"/>
          <p:cNvSpPr>
            <a:spLocks noChangeShapeType="1"/>
          </p:cNvSpPr>
          <p:nvPr/>
        </p:nvSpPr>
        <p:spPr bwMode="auto">
          <a:xfrm flipH="1" flipV="1">
            <a:off x="4787900" y="2348756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1" name="Line 15"/>
          <p:cNvSpPr>
            <a:spLocks noChangeShapeType="1"/>
          </p:cNvSpPr>
          <p:nvPr/>
        </p:nvSpPr>
        <p:spPr bwMode="auto">
          <a:xfrm flipV="1">
            <a:off x="5435600" y="4075956"/>
            <a:ext cx="12954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2" name="Line 16"/>
          <p:cNvSpPr>
            <a:spLocks noChangeShapeType="1"/>
          </p:cNvSpPr>
          <p:nvPr/>
        </p:nvSpPr>
        <p:spPr bwMode="auto">
          <a:xfrm>
            <a:off x="6372225" y="2851994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3" name="Line 17"/>
          <p:cNvSpPr>
            <a:spLocks noChangeShapeType="1"/>
          </p:cNvSpPr>
          <p:nvPr/>
        </p:nvSpPr>
        <p:spPr bwMode="auto">
          <a:xfrm flipH="1">
            <a:off x="4427538" y="2420194"/>
            <a:ext cx="21590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4" name="Line 18"/>
          <p:cNvSpPr>
            <a:spLocks noChangeShapeType="1"/>
          </p:cNvSpPr>
          <p:nvPr/>
        </p:nvSpPr>
        <p:spPr bwMode="auto">
          <a:xfrm flipV="1">
            <a:off x="4498975" y="2851994"/>
            <a:ext cx="17287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5" name="Line 19"/>
          <p:cNvSpPr>
            <a:spLocks noChangeShapeType="1"/>
          </p:cNvSpPr>
          <p:nvPr/>
        </p:nvSpPr>
        <p:spPr bwMode="auto">
          <a:xfrm>
            <a:off x="3346450" y="4507756"/>
            <a:ext cx="1873250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6" name="Oval 20"/>
          <p:cNvSpPr>
            <a:spLocks noChangeArrowheads="1"/>
          </p:cNvSpPr>
          <p:nvPr/>
        </p:nvSpPr>
        <p:spPr bwMode="auto">
          <a:xfrm>
            <a:off x="4283075" y="364415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57" name="Oval 21"/>
          <p:cNvSpPr>
            <a:spLocks noChangeArrowheads="1"/>
          </p:cNvSpPr>
          <p:nvPr/>
        </p:nvSpPr>
        <p:spPr bwMode="auto">
          <a:xfrm>
            <a:off x="2051050" y="364415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58" name="Oval 22"/>
          <p:cNvSpPr>
            <a:spLocks noChangeArrowheads="1"/>
          </p:cNvSpPr>
          <p:nvPr/>
        </p:nvSpPr>
        <p:spPr bwMode="auto">
          <a:xfrm>
            <a:off x="3132138" y="436488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59" name="Text Box 23"/>
          <p:cNvSpPr txBox="1">
            <a:spLocks noChangeArrowheads="1"/>
          </p:cNvSpPr>
          <p:nvPr/>
        </p:nvSpPr>
        <p:spPr bwMode="auto">
          <a:xfrm>
            <a:off x="2122488" y="28519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9560" name="Text Box 24"/>
          <p:cNvSpPr txBox="1">
            <a:spLocks noChangeArrowheads="1"/>
          </p:cNvSpPr>
          <p:nvPr/>
        </p:nvSpPr>
        <p:spPr bwMode="auto">
          <a:xfrm>
            <a:off x="2338388" y="414898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9561" name="Text Box 25"/>
          <p:cNvSpPr txBox="1">
            <a:spLocks noChangeArrowheads="1"/>
          </p:cNvSpPr>
          <p:nvPr/>
        </p:nvSpPr>
        <p:spPr bwMode="auto">
          <a:xfrm>
            <a:off x="5435600" y="213285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9562" name="Text Box 26"/>
          <p:cNvSpPr txBox="1">
            <a:spLocks noChangeArrowheads="1"/>
          </p:cNvSpPr>
          <p:nvPr/>
        </p:nvSpPr>
        <p:spPr bwMode="auto">
          <a:xfrm>
            <a:off x="4570413" y="28519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9563" name="Text Box 27"/>
          <p:cNvSpPr txBox="1">
            <a:spLocks noChangeArrowheads="1"/>
          </p:cNvSpPr>
          <p:nvPr/>
        </p:nvSpPr>
        <p:spPr bwMode="auto">
          <a:xfrm>
            <a:off x="3562350" y="24201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9564" name="Text Box 28"/>
          <p:cNvSpPr txBox="1">
            <a:spLocks noChangeArrowheads="1"/>
          </p:cNvSpPr>
          <p:nvPr/>
        </p:nvSpPr>
        <p:spPr bwMode="auto">
          <a:xfrm>
            <a:off x="3059113" y="321235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9565" name="Text Box 29"/>
          <p:cNvSpPr txBox="1">
            <a:spLocks noChangeArrowheads="1"/>
          </p:cNvSpPr>
          <p:nvPr/>
        </p:nvSpPr>
        <p:spPr bwMode="auto">
          <a:xfrm>
            <a:off x="3635375" y="364415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9566" name="Text Box 30"/>
          <p:cNvSpPr txBox="1">
            <a:spLocks noChangeArrowheads="1"/>
          </p:cNvSpPr>
          <p:nvPr/>
        </p:nvSpPr>
        <p:spPr bwMode="auto">
          <a:xfrm>
            <a:off x="4354513" y="42204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49567" name="Text Box 31"/>
          <p:cNvSpPr txBox="1">
            <a:spLocks noChangeArrowheads="1"/>
          </p:cNvSpPr>
          <p:nvPr/>
        </p:nvSpPr>
        <p:spPr bwMode="auto">
          <a:xfrm>
            <a:off x="5794375" y="40045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9568" name="Text Box 32"/>
          <p:cNvSpPr txBox="1">
            <a:spLocks noChangeArrowheads="1"/>
          </p:cNvSpPr>
          <p:nvPr/>
        </p:nvSpPr>
        <p:spPr bwMode="auto">
          <a:xfrm>
            <a:off x="6659563" y="31409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9569" name="Text Box 33"/>
          <p:cNvSpPr txBox="1">
            <a:spLocks noChangeArrowheads="1"/>
          </p:cNvSpPr>
          <p:nvPr/>
        </p:nvSpPr>
        <p:spPr bwMode="auto">
          <a:xfrm>
            <a:off x="5291138" y="32837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449570" name="Text Box 34"/>
          <p:cNvSpPr txBox="1">
            <a:spLocks noChangeArrowheads="1"/>
          </p:cNvSpPr>
          <p:nvPr/>
        </p:nvSpPr>
        <p:spPr bwMode="auto">
          <a:xfrm>
            <a:off x="1600200" y="3448894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51490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495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495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4495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495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5E40-7116-3044-8474-F539894D14AF}" type="slidenum">
              <a:rPr lang="de-DE"/>
              <a:pPr/>
              <a:t>201</a:t>
            </a:fld>
            <a:endParaRPr lang="de-DE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Jarnik</a:t>
            </a:r>
            <a:r>
              <a:rPr lang="de-DE" dirty="0"/>
              <a:t>-Prim Algorithmus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203825"/>
          </a:xfrm>
        </p:spPr>
        <p:txBody>
          <a:bodyPr/>
          <a:lstStyle/>
          <a:p>
            <a:pPr marL="0" indent="0">
              <a:buNone/>
            </a:pPr>
            <a:r>
              <a:rPr lang="en-GB" sz="17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jarnik_prim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(s, g)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s.d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7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s.parent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= s 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# T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anfangs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nur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aus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s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q = 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build_pq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([s], (x)-&gt;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x.d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, (x,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new_key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)-&gt;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x.d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new_key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while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!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empty_pq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(q)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  u = 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delete_min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(q) 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# u: min.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Distanz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zu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T in q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u.finished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700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  for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(u, v, cost) in 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edges_out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(u, g)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    if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!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v.finished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&amp;&amp; cost &lt;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v.d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aktualisiere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v.d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zu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T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v.parent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= u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      if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isinf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v.d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# v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noch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nicht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in q?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v.d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= cost;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insert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(v, q)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      else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          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decrease_key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(v, q,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v.d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- cost)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return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construct_tree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(s, g)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935511853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5E40-7116-3044-8474-F539894D14AF}" type="slidenum">
              <a:rPr lang="de-DE"/>
              <a:pPr/>
              <a:t>202</a:t>
            </a:fld>
            <a:endParaRPr lang="de-DE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Hilfsfunktion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203825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construct_tree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(s, g)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tree = </a:t>
            </a: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Set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v in </a:t>
            </a: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nodes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(g)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v != s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      push!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(tree, (v,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v.parent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return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tree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212532953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AD14-1E4B-D740-B8F0-8281F4ADA494}" type="slidenum">
              <a:rPr lang="de-DE"/>
              <a:pPr/>
              <a:t>203</a:t>
            </a:fld>
            <a:endParaRPr lang="de-DE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Jarnik-Prim Algorithmus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Laufzeit: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</a:t>
            </a:r>
            <a:r>
              <a:rPr lang="de-DE" sz="2400" dirty="0">
                <a:solidFill>
                  <a:schemeClr val="hlink"/>
                </a:solidFill>
              </a:rPr>
              <a:t>T</a:t>
            </a:r>
            <a:r>
              <a:rPr lang="de-DE" sz="2400" baseline="-25000" dirty="0">
                <a:solidFill>
                  <a:schemeClr val="hlink"/>
                </a:solidFill>
              </a:rPr>
              <a:t>JP</a:t>
            </a:r>
            <a:r>
              <a:rPr lang="de-DE" sz="2400" dirty="0">
                <a:solidFill>
                  <a:schemeClr val="hlink"/>
                </a:solidFill>
              </a:rPr>
              <a:t> = O(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delete_min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)+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insert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)) + m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decrease_key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Binärer Heap:</a:t>
            </a:r>
            <a:r>
              <a:rPr lang="de-DE" sz="2800" dirty="0"/>
              <a:t> alle Operationen </a:t>
            </a:r>
            <a:r>
              <a:rPr lang="de-DE" sz="2800" dirty="0">
                <a:solidFill>
                  <a:schemeClr val="hlink"/>
                </a:solidFill>
              </a:rPr>
              <a:t>O(log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),</a:t>
            </a:r>
            <a:r>
              <a:rPr lang="de-DE" sz="2800" dirty="0"/>
              <a:t> also 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JP</a:t>
            </a:r>
            <a:r>
              <a:rPr lang="de-DE" sz="2800" dirty="0">
                <a:solidFill>
                  <a:schemeClr val="hlink"/>
                </a:solidFill>
              </a:rPr>
              <a:t> = O((</a:t>
            </a:r>
            <a:r>
              <a:rPr lang="de-DE" sz="2800" dirty="0" err="1">
                <a:solidFill>
                  <a:schemeClr val="hlink"/>
                </a:solidFill>
              </a:rPr>
              <a:t>m+n</a:t>
            </a:r>
            <a:r>
              <a:rPr lang="de-DE" sz="2800" dirty="0">
                <a:solidFill>
                  <a:schemeClr val="hlink"/>
                </a:solidFill>
              </a:rPr>
              <a:t>)log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 err="1">
                <a:solidFill>
                  <a:schemeClr val="accent2"/>
                </a:solidFill>
              </a:rPr>
              <a:t>Fibonacci</a:t>
            </a:r>
            <a:r>
              <a:rPr lang="de-DE" sz="2800" dirty="0">
                <a:solidFill>
                  <a:schemeClr val="accent2"/>
                </a:solidFill>
              </a:rPr>
              <a:t> Heap: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delete_min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insert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)=O(log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decrease_key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)=O(1)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Damit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JP</a:t>
            </a:r>
            <a:r>
              <a:rPr lang="de-DE" sz="2800" dirty="0">
                <a:solidFill>
                  <a:schemeClr val="hlink"/>
                </a:solidFill>
              </a:rPr>
              <a:t> = O(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 (log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 + m)</a:t>
            </a:r>
          </a:p>
          <a:p>
            <a:pPr marL="0" indent="0">
              <a:lnSpc>
                <a:spcPct val="90000"/>
              </a:lnSpc>
              <a:buNone/>
            </a:pPr>
            <a:endParaRPr lang="de-DE" sz="2400" dirty="0">
              <a:solidFill>
                <a:schemeClr val="hlink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sz="2800" dirty="0">
                <a:solidFill>
                  <a:schemeClr val="accent2"/>
                </a:solidFill>
              </a:rPr>
              <a:t>Vergleich: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O(m log m)</a:t>
            </a:r>
            <a:r>
              <a:rPr lang="de-DE" sz="2800" dirty="0">
                <a:solidFill>
                  <a:srgbClr val="FF0000"/>
                </a:solidFill>
              </a:rPr>
              <a:t> bei Kruskal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(m &gt;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58114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1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1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1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51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Betrachtete Arten von Netzwerken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Internet</a:t>
            </a:r>
          </a:p>
          <a:p>
            <a:r>
              <a:rPr lang="de-DE" dirty="0"/>
              <a:t>Telefonnetz</a:t>
            </a:r>
          </a:p>
          <a:p>
            <a:r>
              <a:rPr lang="de-DE" dirty="0"/>
              <a:t>Autobahnen/Eisenbahnnetz</a:t>
            </a:r>
          </a:p>
          <a:p>
            <a:r>
              <a:rPr lang="de-DE" dirty="0"/>
              <a:t>Elektrizitätsnetz</a:t>
            </a:r>
          </a:p>
          <a:p>
            <a:r>
              <a:rPr lang="de-DE" dirty="0"/>
              <a:t>Öl-/Gaspipelines</a:t>
            </a:r>
          </a:p>
          <a:p>
            <a:r>
              <a:rPr lang="de-DE" dirty="0"/>
              <a:t>Kanalisation</a:t>
            </a:r>
          </a:p>
          <a:p>
            <a:r>
              <a:rPr lang="de-DE" dirty="0"/>
              <a:t>…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0186488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Netzwerke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24744"/>
            <a:ext cx="8686799" cy="475252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400" dirty="0"/>
              <a:t>Gegeben: Gerichteter Graph </a:t>
            </a:r>
            <a:r>
              <a:rPr lang="de-DE" sz="2400" dirty="0">
                <a:solidFill>
                  <a:srgbClr val="3C8C93"/>
                </a:solidFill>
              </a:rPr>
              <a:t>G=(V, E)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sz="2200" dirty="0"/>
              <a:t>Kanten repräsentieren Flüsse von Material/Energie/Daten/…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e-DE" sz="2000" dirty="0"/>
              <a:t>Jede Kante hat eine maximale Kapazität, dargestellt durch (totale) Funktion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c: E ⟶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ℝ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de-DE" sz="20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sz="2200" dirty="0"/>
              <a:t>Knoten 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s∈V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200" dirty="0"/>
              <a:t>als Quelle des Flusses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sz="2200" dirty="0"/>
              <a:t>Knoten </a:t>
            </a:r>
            <a:r>
              <a:rPr lang="de-DE" sz="2200" dirty="0" err="1">
                <a:solidFill>
                  <a:srgbClr val="3C8C93"/>
                </a:solidFill>
              </a:rPr>
              <a:t>t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∈V</a:t>
            </a:r>
            <a:r>
              <a:rPr lang="de-DE" sz="2200" dirty="0"/>
              <a:t> als Senke des Flusses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400" dirty="0"/>
              <a:t>Ein Netzwerk ist ein </a:t>
            </a:r>
            <a:r>
              <a:rPr lang="de-DE" sz="2400" dirty="0" err="1"/>
              <a:t>Tupel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(G, c, s, t) </a:t>
            </a:r>
            <a:r>
              <a:rPr lang="de-DE" sz="2400" dirty="0"/>
              <a:t>mit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s∈V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>
                <a:solidFill>
                  <a:srgbClr val="000000"/>
                </a:solidFill>
              </a:rPr>
              <a:t>und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t∈V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400" dirty="0"/>
              <a:t>Die Funktion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c </a:t>
            </a:r>
            <a:r>
              <a:rPr lang="de-DE" sz="2400" dirty="0"/>
              <a:t>macht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G </a:t>
            </a:r>
            <a:r>
              <a:rPr lang="de-DE" sz="2400" dirty="0"/>
              <a:t>zum </a:t>
            </a:r>
            <a:r>
              <a:rPr lang="de-DE" sz="2400" dirty="0">
                <a:solidFill>
                  <a:schemeClr val="accent2"/>
                </a:solidFill>
              </a:rPr>
              <a:t>gewichteten Graphen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400" dirty="0"/>
              <a:t>Für jede Kante eines Netzwerks ist die Größe des Flusses steuerbar, dargestellt durch (totale) Funktion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f: E ⟶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ℝ</a:t>
            </a:r>
            <a:endParaRPr lang="de-DE" sz="2400" dirty="0"/>
          </a:p>
        </p:txBody>
      </p:sp>
      <p:sp>
        <p:nvSpPr>
          <p:cNvPr id="3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865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Problem des maximalen Flusses in Netzwerken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Gegeben sei ein gerichteter </a:t>
            </a:r>
            <a:br>
              <a:rPr lang="de-DE" sz="2400" dirty="0"/>
            </a:br>
            <a:r>
              <a:rPr lang="de-DE" sz="2400" dirty="0"/>
              <a:t>gewichteter Graph</a:t>
            </a:r>
          </a:p>
          <a:p>
            <a:pPr lvl="1"/>
            <a:r>
              <a:rPr lang="de-DE" sz="2000" dirty="0"/>
              <a:t>nicht-negative Gewichte</a:t>
            </a:r>
          </a:p>
          <a:p>
            <a:pPr lvl="1"/>
            <a:r>
              <a:rPr lang="de-DE" sz="2000" dirty="0"/>
              <a:t>Gewichte repräsentieren Kapazität</a:t>
            </a:r>
            <a:br>
              <a:rPr lang="de-DE" sz="2000" dirty="0"/>
            </a:br>
            <a:r>
              <a:rPr lang="de-DE" sz="2000" dirty="0"/>
              <a:t>der Kanten (Funktion </a:t>
            </a:r>
            <a:r>
              <a:rPr lang="de-DE" sz="2000" dirty="0">
                <a:solidFill>
                  <a:srgbClr val="3C8C93"/>
                </a:solidFill>
              </a:rPr>
              <a:t>c</a:t>
            </a:r>
            <a:r>
              <a:rPr lang="de-DE" sz="2000" dirty="0"/>
              <a:t>)</a:t>
            </a:r>
          </a:p>
          <a:p>
            <a:r>
              <a:rPr lang="de-DE" sz="2400" dirty="0"/>
              <a:t>2 ausgezeichnete Knoten </a:t>
            </a:r>
            <a:r>
              <a:rPr lang="de-DE" sz="2400" dirty="0">
                <a:solidFill>
                  <a:srgbClr val="3C8C93"/>
                </a:solidFill>
              </a:rPr>
              <a:t>s, t</a:t>
            </a:r>
          </a:p>
          <a:p>
            <a:pPr lvl="1"/>
            <a:r>
              <a:rPr lang="de-DE" sz="2000" dirty="0"/>
              <a:t> </a:t>
            </a:r>
            <a:r>
              <a:rPr lang="de-DE" sz="2000" dirty="0">
                <a:solidFill>
                  <a:srgbClr val="3C8C93"/>
                </a:solidFill>
              </a:rPr>
              <a:t>s</a:t>
            </a:r>
            <a:r>
              <a:rPr lang="de-DE" sz="2000" dirty="0"/>
              <a:t> hat nur ausgehende Kanten</a:t>
            </a:r>
          </a:p>
          <a:p>
            <a:pPr lvl="1"/>
            <a:r>
              <a:rPr lang="de-DE" sz="2000" dirty="0"/>
              <a:t> </a:t>
            </a:r>
            <a:r>
              <a:rPr lang="de-DE" sz="2000" dirty="0">
                <a:solidFill>
                  <a:srgbClr val="3C8C93"/>
                </a:solidFill>
              </a:rPr>
              <a:t>t</a:t>
            </a:r>
            <a:r>
              <a:rPr lang="de-DE" sz="2000" dirty="0"/>
              <a:t> hat nur eingehende Kanten</a:t>
            </a:r>
            <a:endParaRPr lang="de-DE" sz="2400" dirty="0"/>
          </a:p>
          <a:p>
            <a:r>
              <a:rPr lang="de-DE" sz="2400" dirty="0"/>
              <a:t>Finde die </a:t>
            </a:r>
            <a:r>
              <a:rPr lang="de-DE" sz="2400" dirty="0">
                <a:solidFill>
                  <a:srgbClr val="0409FF"/>
                </a:solidFill>
              </a:rPr>
              <a:t>maximale Anzahl von </a:t>
            </a:r>
            <a:br>
              <a:rPr lang="de-DE" sz="2400" dirty="0">
                <a:solidFill>
                  <a:srgbClr val="0409FF"/>
                </a:solidFill>
              </a:rPr>
            </a:br>
            <a:r>
              <a:rPr lang="de-DE" sz="2400" dirty="0">
                <a:solidFill>
                  <a:srgbClr val="0409FF"/>
                </a:solidFill>
              </a:rPr>
              <a:t>Einheiten , die von der Quelle  </a:t>
            </a:r>
            <a:br>
              <a:rPr lang="de-DE" sz="2400" dirty="0">
                <a:solidFill>
                  <a:srgbClr val="0409FF"/>
                </a:solidFill>
              </a:rPr>
            </a:br>
            <a:r>
              <a:rPr lang="de-DE" sz="2400" dirty="0">
                <a:solidFill>
                  <a:srgbClr val="0409FF"/>
                </a:solidFill>
              </a:rPr>
              <a:t>zur Senke  in diesem Graphen fließen kann</a:t>
            </a:r>
          </a:p>
          <a:p>
            <a:r>
              <a:rPr lang="de-DE" sz="2400" dirty="0"/>
              <a:t>Maximale Anzahl von Einheiten pro Einzelkante</a:t>
            </a:r>
            <a:br>
              <a:rPr lang="de-DE" sz="2400" dirty="0"/>
            </a:br>
            <a:r>
              <a:rPr lang="de-DE" sz="2400" dirty="0">
                <a:solidFill>
                  <a:srgbClr val="0409FF"/>
                </a:solidFill>
              </a:rPr>
              <a:t>dargestellt durch Funktion </a:t>
            </a:r>
            <a:r>
              <a:rPr lang="de-DE" sz="2400" dirty="0" err="1">
                <a:solidFill>
                  <a:srgbClr val="3C8C93"/>
                </a:solidFill>
              </a:rPr>
              <a:t>f</a:t>
            </a:r>
            <a:r>
              <a:rPr lang="de-DE" sz="2400" baseline="-25000" dirty="0" err="1">
                <a:solidFill>
                  <a:srgbClr val="3C8C93"/>
                </a:solidFill>
              </a:rPr>
              <a:t>max</a:t>
            </a:r>
            <a:r>
              <a:rPr lang="de-DE" sz="2400" dirty="0">
                <a:solidFill>
                  <a:srgbClr val="3C8C93"/>
                </a:solidFill>
              </a:rPr>
              <a:t>: E ⟶ </a:t>
            </a:r>
            <a:r>
              <a:rPr lang="de-DE" sz="2400" dirty="0" err="1">
                <a:solidFill>
                  <a:srgbClr val="3C8C93"/>
                </a:solidFill>
              </a:rPr>
              <a:t>ℝ</a:t>
            </a:r>
            <a:endParaRPr lang="de-DE" sz="2400" dirty="0"/>
          </a:p>
        </p:txBody>
      </p:sp>
      <p:sp>
        <p:nvSpPr>
          <p:cNvPr id="5" name="Oval 3"/>
          <p:cNvSpPr/>
          <p:nvPr/>
        </p:nvSpPr>
        <p:spPr>
          <a:xfrm>
            <a:off x="6278488" y="14973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5592688" y="25641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6278488" y="35547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7726288" y="14973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9"/>
          <p:cNvSpPr/>
          <p:nvPr/>
        </p:nvSpPr>
        <p:spPr>
          <a:xfrm>
            <a:off x="7726288" y="35547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10"/>
          <p:cNvSpPr/>
          <p:nvPr/>
        </p:nvSpPr>
        <p:spPr>
          <a:xfrm>
            <a:off x="8488288" y="25641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12"/>
          <p:cNvCxnSpPr>
            <a:stCxn id="5" idx="6"/>
            <a:endCxn id="8" idx="2"/>
          </p:cNvCxnSpPr>
          <p:nvPr/>
        </p:nvCxnSpPr>
        <p:spPr>
          <a:xfrm>
            <a:off x="6735688" y="1725960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2" name="Straight Arrow Connector 14"/>
          <p:cNvCxnSpPr>
            <a:stCxn id="6" idx="0"/>
            <a:endCxn id="5" idx="3"/>
          </p:cNvCxnSpPr>
          <p:nvPr/>
        </p:nvCxnSpPr>
        <p:spPr>
          <a:xfrm rot="5400000" flipH="1" flipV="1">
            <a:off x="5745088" y="1964085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6"/>
          <p:cNvCxnSpPr>
            <a:stCxn id="6" idx="4"/>
            <a:endCxn id="7" idx="1"/>
          </p:cNvCxnSpPr>
          <p:nvPr/>
        </p:nvCxnSpPr>
        <p:spPr>
          <a:xfrm rot="16200000" flipH="1">
            <a:off x="5783188" y="3059460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8"/>
          <p:cNvCxnSpPr>
            <a:stCxn id="7" idx="6"/>
            <a:endCxn id="9" idx="2"/>
          </p:cNvCxnSpPr>
          <p:nvPr/>
        </p:nvCxnSpPr>
        <p:spPr>
          <a:xfrm>
            <a:off x="6735688" y="3783360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20"/>
          <p:cNvCxnSpPr>
            <a:stCxn id="9" idx="7"/>
            <a:endCxn id="10" idx="4"/>
          </p:cNvCxnSpPr>
          <p:nvPr/>
        </p:nvCxnSpPr>
        <p:spPr>
          <a:xfrm rot="5400000" flipH="1" flipV="1">
            <a:off x="8116813" y="3021360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23"/>
          <p:cNvCxnSpPr>
            <a:stCxn id="8" idx="5"/>
            <a:endCxn id="10" idx="0"/>
          </p:cNvCxnSpPr>
          <p:nvPr/>
        </p:nvCxnSpPr>
        <p:spPr>
          <a:xfrm rot="16200000" flipH="1">
            <a:off x="8078713" y="1925985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7" name="Straight Arrow Connector 25"/>
          <p:cNvCxnSpPr/>
          <p:nvPr/>
        </p:nvCxnSpPr>
        <p:spPr>
          <a:xfrm rot="5400000" flipH="1" flipV="1">
            <a:off x="5782395" y="2753866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27"/>
          <p:cNvCxnSpPr>
            <a:stCxn id="9" idx="0"/>
            <a:endCxn id="8" idx="4"/>
          </p:cNvCxnSpPr>
          <p:nvPr/>
        </p:nvCxnSpPr>
        <p:spPr>
          <a:xfrm rot="5400000" flipH="1" flipV="1">
            <a:off x="7154789" y="2754660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9" name="Straight Arrow Connector 32"/>
          <p:cNvCxnSpPr>
            <a:stCxn id="8" idx="3"/>
            <a:endCxn id="7" idx="7"/>
          </p:cNvCxnSpPr>
          <p:nvPr/>
        </p:nvCxnSpPr>
        <p:spPr>
          <a:xfrm rot="5400000">
            <a:off x="6364213" y="2192685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36"/>
          <p:cNvCxnSpPr/>
          <p:nvPr/>
        </p:nvCxnSpPr>
        <p:spPr>
          <a:xfrm rot="5400000" flipH="1" flipV="1">
            <a:off x="5631582" y="2753866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38"/>
          <p:cNvSpPr txBox="1">
            <a:spLocks noChangeArrowheads="1"/>
          </p:cNvSpPr>
          <p:nvPr/>
        </p:nvSpPr>
        <p:spPr bwMode="auto">
          <a:xfrm>
            <a:off x="5946730" y="4293096"/>
            <a:ext cx="2441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 err="1">
                <a:latin typeface="+mn-lt"/>
              </a:rPr>
              <a:t>Jede</a:t>
            </a:r>
            <a:r>
              <a:rPr lang="en-US" altLang="de-DE" sz="1800" dirty="0">
                <a:latin typeface="+mn-lt"/>
              </a:rPr>
              <a:t> </a:t>
            </a:r>
            <a:r>
              <a:rPr lang="en-US" altLang="de-DE" sz="1800" dirty="0" err="1">
                <a:latin typeface="+mn-lt"/>
              </a:rPr>
              <a:t>Zahl</a:t>
            </a:r>
            <a:r>
              <a:rPr lang="en-US" altLang="de-DE" sz="1800" dirty="0">
                <a:latin typeface="+mn-lt"/>
              </a:rPr>
              <a:t> </a:t>
            </a:r>
            <a:r>
              <a:rPr lang="en-US" altLang="de-DE" sz="1800" dirty="0" err="1">
                <a:latin typeface="+mn-lt"/>
              </a:rPr>
              <a:t>steht</a:t>
            </a:r>
            <a:r>
              <a:rPr lang="en-US" altLang="de-DE" sz="1800" dirty="0">
                <a:latin typeface="+mn-lt"/>
              </a:rPr>
              <a:t> </a:t>
            </a:r>
            <a:r>
              <a:rPr lang="en-US" altLang="de-DE" sz="1800" dirty="0" err="1">
                <a:latin typeface="+mn-lt"/>
              </a:rPr>
              <a:t>für</a:t>
            </a:r>
            <a:r>
              <a:rPr lang="en-US" altLang="de-DE" sz="1800" dirty="0">
                <a:latin typeface="+mn-lt"/>
              </a:rPr>
              <a:t> die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 err="1">
                <a:latin typeface="+mn-lt"/>
              </a:rPr>
              <a:t>Kapazität</a:t>
            </a:r>
            <a:r>
              <a:rPr lang="en-US" altLang="de-DE" sz="1800" dirty="0">
                <a:latin typeface="+mn-lt"/>
              </a:rPr>
              <a:t> </a:t>
            </a:r>
            <a:r>
              <a:rPr lang="en-US" altLang="de-DE" sz="1800" dirty="0" err="1">
                <a:latin typeface="+mn-lt"/>
              </a:rPr>
              <a:t>dieser</a:t>
            </a:r>
            <a:r>
              <a:rPr lang="en-US" altLang="de-DE" sz="1800" dirty="0">
                <a:latin typeface="+mn-lt"/>
              </a:rPr>
              <a:t> </a:t>
            </a:r>
            <a:r>
              <a:rPr lang="en-US" altLang="de-DE" sz="1800" dirty="0" err="1">
                <a:latin typeface="+mn-lt"/>
              </a:rPr>
              <a:t>Kante</a:t>
            </a:r>
            <a:endParaRPr lang="en-US" altLang="de-DE" sz="1800" dirty="0">
              <a:latin typeface="+mn-lt"/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6964288" y="1421160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12</a:t>
            </a:r>
          </a:p>
        </p:txBody>
      </p:sp>
      <p:sp>
        <p:nvSpPr>
          <p:cNvPr id="24" name="TextBox 40"/>
          <p:cNvSpPr txBox="1">
            <a:spLocks noChangeArrowheads="1"/>
          </p:cNvSpPr>
          <p:nvPr/>
        </p:nvSpPr>
        <p:spPr bwMode="auto">
          <a:xfrm>
            <a:off x="5760963" y="1889473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16</a:t>
            </a:r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7108751" y="2335560"/>
            <a:ext cx="289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9</a:t>
            </a:r>
          </a:p>
        </p:txBody>
      </p:sp>
      <p:sp>
        <p:nvSpPr>
          <p:cNvPr id="26" name="TextBox 42"/>
          <p:cNvSpPr txBox="1">
            <a:spLocks noChangeArrowheads="1"/>
          </p:cNvSpPr>
          <p:nvPr/>
        </p:nvSpPr>
        <p:spPr bwMode="auto">
          <a:xfrm>
            <a:off x="6126088" y="2422873"/>
            <a:ext cx="3000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</a:t>
            </a:r>
          </a:p>
        </p:txBody>
      </p:sp>
      <p:sp>
        <p:nvSpPr>
          <p:cNvPr id="27" name="TextBox 43"/>
          <p:cNvSpPr txBox="1">
            <a:spLocks noChangeArrowheads="1"/>
          </p:cNvSpPr>
          <p:nvPr/>
        </p:nvSpPr>
        <p:spPr bwMode="auto">
          <a:xfrm>
            <a:off x="6507088" y="2487960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10</a:t>
            </a:r>
          </a:p>
        </p:txBody>
      </p:sp>
      <p:sp>
        <p:nvSpPr>
          <p:cNvPr id="28" name="TextBox 44"/>
          <p:cNvSpPr txBox="1">
            <a:spLocks noChangeArrowheads="1"/>
          </p:cNvSpPr>
          <p:nvPr/>
        </p:nvSpPr>
        <p:spPr bwMode="auto">
          <a:xfrm>
            <a:off x="6964288" y="3718273"/>
            <a:ext cx="4026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14</a:t>
            </a:r>
          </a:p>
        </p:txBody>
      </p:sp>
      <p:sp>
        <p:nvSpPr>
          <p:cNvPr id="29" name="TextBox 45"/>
          <p:cNvSpPr txBox="1">
            <a:spLocks noChangeArrowheads="1"/>
          </p:cNvSpPr>
          <p:nvPr/>
        </p:nvSpPr>
        <p:spPr bwMode="auto">
          <a:xfrm>
            <a:off x="7718351" y="2487960"/>
            <a:ext cx="289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7</a:t>
            </a:r>
          </a:p>
        </p:txBody>
      </p:sp>
      <p:sp>
        <p:nvSpPr>
          <p:cNvPr id="30" name="TextBox 46"/>
          <p:cNvSpPr txBox="1">
            <a:spLocks noChangeArrowheads="1"/>
          </p:cNvSpPr>
          <p:nvPr/>
        </p:nvSpPr>
        <p:spPr bwMode="auto">
          <a:xfrm>
            <a:off x="8259688" y="1813273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20</a:t>
            </a:r>
          </a:p>
        </p:txBody>
      </p:sp>
      <p:sp>
        <p:nvSpPr>
          <p:cNvPr id="31" name="TextBox 47"/>
          <p:cNvSpPr txBox="1">
            <a:spLocks noChangeArrowheads="1"/>
          </p:cNvSpPr>
          <p:nvPr/>
        </p:nvSpPr>
        <p:spPr bwMode="auto">
          <a:xfrm>
            <a:off x="8275563" y="3249960"/>
            <a:ext cx="3000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</a:t>
            </a:r>
          </a:p>
        </p:txBody>
      </p:sp>
      <p:sp>
        <p:nvSpPr>
          <p:cNvPr id="32" name="TextBox 57"/>
          <p:cNvSpPr txBox="1">
            <a:spLocks noChangeArrowheads="1"/>
          </p:cNvSpPr>
          <p:nvPr/>
        </p:nvSpPr>
        <p:spPr bwMode="auto">
          <a:xfrm>
            <a:off x="5684763" y="3310285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13</a:t>
            </a:r>
          </a:p>
        </p:txBody>
      </p:sp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266945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Problem des maximalen Flusses in Netzwerken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429"/>
            <a:ext cx="8229600" cy="4968875"/>
          </a:xfrm>
        </p:spPr>
        <p:txBody>
          <a:bodyPr/>
          <a:lstStyle/>
          <a:p>
            <a:r>
              <a:rPr lang="de-DE" sz="2400" dirty="0"/>
              <a:t>Jede Kante könnte ein Wasserrohr darstellen</a:t>
            </a:r>
          </a:p>
          <a:p>
            <a:pPr lvl="1"/>
            <a:r>
              <a:rPr lang="de-DE" sz="2000" dirty="0"/>
              <a:t>Von einer Quelle  fließt Wasser zu</a:t>
            </a:r>
            <a:br>
              <a:rPr lang="de-DE" sz="2000" dirty="0"/>
            </a:br>
            <a:r>
              <a:rPr lang="de-DE" sz="2000" dirty="0"/>
              <a:t>einer Senke  </a:t>
            </a:r>
          </a:p>
          <a:p>
            <a:pPr lvl="1"/>
            <a:r>
              <a:rPr lang="de-DE" sz="2000" dirty="0"/>
              <a:t>Jedes Wasserrohr kann eine maximale</a:t>
            </a:r>
            <a:br>
              <a:rPr lang="de-DE" sz="2000" dirty="0"/>
            </a:br>
            <a:r>
              <a:rPr lang="de-DE" sz="2000" dirty="0"/>
              <a:t>Anzahl von Litern Wasser pro Sekunde</a:t>
            </a:r>
            <a:br>
              <a:rPr lang="de-DE" sz="2000" dirty="0"/>
            </a:br>
            <a:r>
              <a:rPr lang="de-DE" sz="2000" dirty="0"/>
              <a:t>transportieren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Wie viel Wasser pro Sekunde kann nun von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400" dirty="0"/>
              <a:t> zu </a:t>
            </a:r>
            <a:r>
              <a:rPr lang="de-DE" sz="2400" dirty="0">
                <a:solidFill>
                  <a:srgbClr val="3C8C93"/>
                </a:solidFill>
              </a:rPr>
              <a:t>t</a:t>
            </a:r>
            <a:r>
              <a:rPr lang="de-DE" sz="2400" dirty="0"/>
              <a:t> maximal fließen?</a:t>
            </a:r>
          </a:p>
        </p:txBody>
      </p:sp>
      <p:sp>
        <p:nvSpPr>
          <p:cNvPr id="5" name="Oval 3"/>
          <p:cNvSpPr/>
          <p:nvPr/>
        </p:nvSpPr>
        <p:spPr>
          <a:xfrm>
            <a:off x="6324600" y="18993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5638800" y="29661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6324600" y="39567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7772400" y="18993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9"/>
          <p:cNvSpPr/>
          <p:nvPr/>
        </p:nvSpPr>
        <p:spPr>
          <a:xfrm>
            <a:off x="7772400" y="39567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10"/>
          <p:cNvSpPr/>
          <p:nvPr/>
        </p:nvSpPr>
        <p:spPr>
          <a:xfrm>
            <a:off x="8534400" y="29661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12"/>
          <p:cNvCxnSpPr>
            <a:stCxn id="5" idx="6"/>
            <a:endCxn id="8" idx="2"/>
          </p:cNvCxnSpPr>
          <p:nvPr/>
        </p:nvCxnSpPr>
        <p:spPr>
          <a:xfrm>
            <a:off x="6781800" y="2127919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4"/>
          <p:cNvCxnSpPr>
            <a:stCxn id="6" idx="0"/>
            <a:endCxn id="5" idx="3"/>
          </p:cNvCxnSpPr>
          <p:nvPr/>
        </p:nvCxnSpPr>
        <p:spPr>
          <a:xfrm rot="5400000" flipH="1" flipV="1">
            <a:off x="5791200" y="2366044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6"/>
          <p:cNvCxnSpPr>
            <a:stCxn id="6" idx="4"/>
            <a:endCxn id="7" idx="1"/>
          </p:cNvCxnSpPr>
          <p:nvPr/>
        </p:nvCxnSpPr>
        <p:spPr>
          <a:xfrm rot="16200000" flipH="1">
            <a:off x="5829300" y="3461419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8"/>
          <p:cNvCxnSpPr>
            <a:stCxn id="7" idx="6"/>
            <a:endCxn id="9" idx="2"/>
          </p:cNvCxnSpPr>
          <p:nvPr/>
        </p:nvCxnSpPr>
        <p:spPr>
          <a:xfrm>
            <a:off x="6781800" y="4185319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20"/>
          <p:cNvCxnSpPr>
            <a:stCxn id="9" idx="7"/>
            <a:endCxn id="10" idx="4"/>
          </p:cNvCxnSpPr>
          <p:nvPr/>
        </p:nvCxnSpPr>
        <p:spPr>
          <a:xfrm rot="5400000" flipH="1" flipV="1">
            <a:off x="8162925" y="3423319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23"/>
          <p:cNvCxnSpPr>
            <a:stCxn id="8" idx="5"/>
            <a:endCxn id="10" idx="0"/>
          </p:cNvCxnSpPr>
          <p:nvPr/>
        </p:nvCxnSpPr>
        <p:spPr>
          <a:xfrm rot="16200000" flipH="1">
            <a:off x="8124825" y="2327944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25"/>
          <p:cNvCxnSpPr/>
          <p:nvPr/>
        </p:nvCxnSpPr>
        <p:spPr>
          <a:xfrm rot="5400000" flipH="1" flipV="1">
            <a:off x="5828507" y="3155825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27"/>
          <p:cNvCxnSpPr>
            <a:stCxn id="9" idx="0"/>
            <a:endCxn id="8" idx="4"/>
          </p:cNvCxnSpPr>
          <p:nvPr/>
        </p:nvCxnSpPr>
        <p:spPr>
          <a:xfrm rot="5400000" flipH="1" flipV="1">
            <a:off x="7200901" y="3156619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32"/>
          <p:cNvCxnSpPr>
            <a:stCxn id="8" idx="3"/>
            <a:endCxn id="7" idx="7"/>
          </p:cNvCxnSpPr>
          <p:nvPr/>
        </p:nvCxnSpPr>
        <p:spPr>
          <a:xfrm rot="5400000">
            <a:off x="6410325" y="2594644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36"/>
          <p:cNvCxnSpPr/>
          <p:nvPr/>
        </p:nvCxnSpPr>
        <p:spPr>
          <a:xfrm rot="5400000" flipH="1" flipV="1">
            <a:off x="5677694" y="3155825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2" name="TextBox 38"/>
          <p:cNvSpPr txBox="1">
            <a:spLocks noChangeArrowheads="1"/>
          </p:cNvSpPr>
          <p:nvPr/>
        </p:nvSpPr>
        <p:spPr bwMode="auto">
          <a:xfrm>
            <a:off x="6090746" y="4581128"/>
            <a:ext cx="2441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 err="1">
                <a:latin typeface="+mn-lt"/>
              </a:rPr>
              <a:t>Jede</a:t>
            </a:r>
            <a:r>
              <a:rPr lang="en-US" altLang="de-DE" sz="1800" dirty="0">
                <a:latin typeface="+mn-lt"/>
              </a:rPr>
              <a:t> </a:t>
            </a:r>
            <a:r>
              <a:rPr lang="en-US" altLang="de-DE" sz="1800" dirty="0" err="1">
                <a:latin typeface="+mn-lt"/>
              </a:rPr>
              <a:t>Zahl</a:t>
            </a:r>
            <a:r>
              <a:rPr lang="en-US" altLang="de-DE" sz="1800" dirty="0">
                <a:latin typeface="+mn-lt"/>
              </a:rPr>
              <a:t> </a:t>
            </a:r>
            <a:r>
              <a:rPr lang="en-US" altLang="de-DE" sz="1800" dirty="0" err="1">
                <a:latin typeface="+mn-lt"/>
              </a:rPr>
              <a:t>steht</a:t>
            </a:r>
            <a:r>
              <a:rPr lang="en-US" altLang="de-DE" sz="1800" dirty="0">
                <a:latin typeface="+mn-lt"/>
              </a:rPr>
              <a:t> </a:t>
            </a:r>
            <a:r>
              <a:rPr lang="en-US" altLang="de-DE" sz="1800" dirty="0" err="1">
                <a:latin typeface="+mn-lt"/>
              </a:rPr>
              <a:t>für</a:t>
            </a:r>
            <a:r>
              <a:rPr lang="en-US" altLang="de-DE" sz="1800" dirty="0">
                <a:latin typeface="+mn-lt"/>
              </a:rPr>
              <a:t> die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 err="1">
                <a:latin typeface="+mn-lt"/>
              </a:rPr>
              <a:t>Kapazität</a:t>
            </a:r>
            <a:r>
              <a:rPr lang="en-US" altLang="de-DE" sz="1800" dirty="0">
                <a:latin typeface="+mn-lt"/>
              </a:rPr>
              <a:t> </a:t>
            </a:r>
            <a:r>
              <a:rPr lang="en-US" altLang="de-DE" sz="1800" dirty="0" err="1">
                <a:latin typeface="+mn-lt"/>
              </a:rPr>
              <a:t>dieser</a:t>
            </a:r>
            <a:r>
              <a:rPr lang="en-US" altLang="de-DE" sz="1800" dirty="0">
                <a:latin typeface="+mn-lt"/>
              </a:rPr>
              <a:t> </a:t>
            </a:r>
            <a:r>
              <a:rPr lang="en-US" altLang="de-DE" sz="1800" dirty="0" err="1">
                <a:latin typeface="+mn-lt"/>
              </a:rPr>
              <a:t>Kante</a:t>
            </a:r>
            <a:endParaRPr lang="en-US" altLang="de-DE" sz="1800" dirty="0">
              <a:latin typeface="+mn-lt"/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7010400" y="1823119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12</a:t>
            </a:r>
          </a:p>
        </p:txBody>
      </p:sp>
      <p:sp>
        <p:nvSpPr>
          <p:cNvPr id="24" name="TextBox 40"/>
          <p:cNvSpPr txBox="1">
            <a:spLocks noChangeArrowheads="1"/>
          </p:cNvSpPr>
          <p:nvPr/>
        </p:nvSpPr>
        <p:spPr bwMode="auto">
          <a:xfrm>
            <a:off x="5807075" y="2291432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16</a:t>
            </a:r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7154863" y="2737519"/>
            <a:ext cx="289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9</a:t>
            </a:r>
          </a:p>
        </p:txBody>
      </p:sp>
      <p:sp>
        <p:nvSpPr>
          <p:cNvPr id="26" name="TextBox 42"/>
          <p:cNvSpPr txBox="1">
            <a:spLocks noChangeArrowheads="1"/>
          </p:cNvSpPr>
          <p:nvPr/>
        </p:nvSpPr>
        <p:spPr bwMode="auto">
          <a:xfrm>
            <a:off x="6172200" y="2824832"/>
            <a:ext cx="300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</a:t>
            </a:r>
          </a:p>
        </p:txBody>
      </p:sp>
      <p:sp>
        <p:nvSpPr>
          <p:cNvPr id="27" name="TextBox 43"/>
          <p:cNvSpPr txBox="1">
            <a:spLocks noChangeArrowheads="1"/>
          </p:cNvSpPr>
          <p:nvPr/>
        </p:nvSpPr>
        <p:spPr bwMode="auto">
          <a:xfrm>
            <a:off x="6553200" y="2889919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10</a:t>
            </a:r>
          </a:p>
        </p:txBody>
      </p:sp>
      <p:sp>
        <p:nvSpPr>
          <p:cNvPr id="28" name="TextBox 44"/>
          <p:cNvSpPr txBox="1">
            <a:spLocks noChangeArrowheads="1"/>
          </p:cNvSpPr>
          <p:nvPr/>
        </p:nvSpPr>
        <p:spPr bwMode="auto">
          <a:xfrm>
            <a:off x="7010400" y="4120232"/>
            <a:ext cx="4026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14</a:t>
            </a:r>
          </a:p>
        </p:txBody>
      </p:sp>
      <p:sp>
        <p:nvSpPr>
          <p:cNvPr id="29" name="TextBox 45"/>
          <p:cNvSpPr txBox="1">
            <a:spLocks noChangeArrowheads="1"/>
          </p:cNvSpPr>
          <p:nvPr/>
        </p:nvSpPr>
        <p:spPr bwMode="auto">
          <a:xfrm>
            <a:off x="7764463" y="2889919"/>
            <a:ext cx="289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7</a:t>
            </a:r>
          </a:p>
        </p:txBody>
      </p:sp>
      <p:sp>
        <p:nvSpPr>
          <p:cNvPr id="30" name="TextBox 46"/>
          <p:cNvSpPr txBox="1">
            <a:spLocks noChangeArrowheads="1"/>
          </p:cNvSpPr>
          <p:nvPr/>
        </p:nvSpPr>
        <p:spPr bwMode="auto">
          <a:xfrm>
            <a:off x="8305800" y="2215232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20</a:t>
            </a:r>
          </a:p>
        </p:txBody>
      </p:sp>
      <p:sp>
        <p:nvSpPr>
          <p:cNvPr id="31" name="TextBox 47"/>
          <p:cNvSpPr txBox="1">
            <a:spLocks noChangeArrowheads="1"/>
          </p:cNvSpPr>
          <p:nvPr/>
        </p:nvSpPr>
        <p:spPr bwMode="auto">
          <a:xfrm>
            <a:off x="8321675" y="3651919"/>
            <a:ext cx="300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</a:t>
            </a:r>
          </a:p>
        </p:txBody>
      </p:sp>
      <p:sp>
        <p:nvSpPr>
          <p:cNvPr id="32" name="TextBox 57"/>
          <p:cNvSpPr txBox="1">
            <a:spLocks noChangeArrowheads="1"/>
          </p:cNvSpPr>
          <p:nvPr/>
        </p:nvSpPr>
        <p:spPr bwMode="auto">
          <a:xfrm>
            <a:off x="5730875" y="3712244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13</a:t>
            </a:r>
          </a:p>
        </p:txBody>
      </p:sp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5503712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Netzwerkfluss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783854"/>
            <a:ext cx="8315325" cy="3525466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>
              <a:spcBef>
                <a:spcPts val="0"/>
              </a:spcBef>
            </a:pPr>
            <a:r>
              <a:rPr lang="de-DE" sz="2400" dirty="0"/>
              <a:t>Der Fluss des Netzwerkes ist definiert als der Fluss von der Quelle </a:t>
            </a:r>
            <a:r>
              <a:rPr lang="de-DE" sz="2400" dirty="0">
                <a:solidFill>
                  <a:srgbClr val="3C8C93"/>
                </a:solidFill>
              </a:rPr>
              <a:t>s</a:t>
            </a:r>
            <a:r>
              <a:rPr lang="de-DE" sz="2400" dirty="0"/>
              <a:t> (oder in die Senke </a:t>
            </a:r>
            <a:r>
              <a:rPr lang="de-DE" sz="2400" dirty="0">
                <a:solidFill>
                  <a:srgbClr val="3C8C93"/>
                </a:solidFill>
              </a:rPr>
              <a:t>t</a:t>
            </a:r>
            <a:r>
              <a:rPr lang="de-DE" sz="2400" dirty="0"/>
              <a:t>)</a:t>
            </a:r>
          </a:p>
          <a:p>
            <a:pPr>
              <a:spcBef>
                <a:spcPts val="0"/>
              </a:spcBef>
            </a:pPr>
            <a:r>
              <a:rPr lang="de-DE" sz="2400" dirty="0"/>
              <a:t>Im Beispiel oben ist der Netzwerkfluss 23</a:t>
            </a:r>
          </a:p>
        </p:txBody>
      </p:sp>
      <p:sp>
        <p:nvSpPr>
          <p:cNvPr id="5" name="Oval 3"/>
          <p:cNvSpPr/>
          <p:nvPr/>
        </p:nvSpPr>
        <p:spPr>
          <a:xfrm>
            <a:off x="1656105" y="12009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970305" y="22677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656105" y="32583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3103905" y="12009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3103905" y="32583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865905" y="22677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2113305" y="1429544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1122705" y="1667669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1160805" y="2763044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2113305" y="3486944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494430" y="2724944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456330" y="1629569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1160012" y="2457450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532406" y="2458244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741830" y="1896269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1009199" y="2457450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796974" y="4005064"/>
            <a:ext cx="34130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Dieser Graph enthält die </a:t>
            </a:r>
            <a:br>
              <a:rPr lang="de-DE" altLang="de-DE" sz="1800" dirty="0">
                <a:solidFill>
                  <a:prstClr val="black"/>
                </a:solidFill>
                <a:latin typeface="+mn-lt"/>
              </a:rPr>
            </a:br>
            <a:r>
              <a:rPr lang="de-DE" altLang="de-DE" sz="1800" dirty="0">
                <a:solidFill>
                  <a:schemeClr val="accent2"/>
                </a:solidFill>
                <a:latin typeface="+mn-lt"/>
              </a:rPr>
              <a:t>Kapazitäten</a:t>
            </a: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 jeder Kante im Graph</a:t>
            </a:r>
            <a:br>
              <a:rPr lang="de-DE" altLang="de-DE" sz="1800" dirty="0">
                <a:solidFill>
                  <a:prstClr val="black"/>
                </a:solidFill>
                <a:latin typeface="+mn-lt"/>
              </a:rPr>
            </a:b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(Beschriftung c(</a:t>
            </a:r>
            <a:r>
              <a:rPr lang="de-DE" altLang="de-DE" sz="1800" dirty="0" err="1">
                <a:solidFill>
                  <a:prstClr val="black"/>
                </a:solidFill>
                <a:latin typeface="+mn-lt"/>
              </a:rPr>
              <a:t>e</a:t>
            </a: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))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2341905" y="1124744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12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1138580" y="1593057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16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2486368" y="2039144"/>
            <a:ext cx="289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schemeClr val="accent2"/>
                </a:solidFill>
                <a:latin typeface="+mn-lt"/>
              </a:rPr>
              <a:t>9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503705" y="2126457"/>
            <a:ext cx="300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1884705" y="2191544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schemeClr val="accent2"/>
                </a:solidFill>
                <a:latin typeface="+mn-lt"/>
              </a:rPr>
              <a:t>10</a:t>
            </a: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2341905" y="3421857"/>
            <a:ext cx="4026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schemeClr val="accent2"/>
                </a:solidFill>
                <a:latin typeface="+mn-lt"/>
              </a:rPr>
              <a:t>14</a:t>
            </a: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3095968" y="2191544"/>
            <a:ext cx="289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schemeClr val="accent2"/>
                </a:solidFill>
                <a:latin typeface="+mn-lt"/>
              </a:rPr>
              <a:t>7</a:t>
            </a:r>
          </a:p>
        </p:txBody>
      </p:sp>
      <p:sp>
        <p:nvSpPr>
          <p:cNvPr id="30" name="TextBox 28"/>
          <p:cNvSpPr txBox="1">
            <a:spLocks noChangeArrowheads="1"/>
          </p:cNvSpPr>
          <p:nvPr/>
        </p:nvSpPr>
        <p:spPr bwMode="auto">
          <a:xfrm>
            <a:off x="3637305" y="1516857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schemeClr val="accent2"/>
                </a:solidFill>
                <a:latin typeface="+mn-lt"/>
              </a:rPr>
              <a:t>20</a:t>
            </a:r>
          </a:p>
        </p:txBody>
      </p:sp>
      <p:sp>
        <p:nvSpPr>
          <p:cNvPr id="31" name="TextBox 29"/>
          <p:cNvSpPr txBox="1">
            <a:spLocks noChangeArrowheads="1"/>
          </p:cNvSpPr>
          <p:nvPr/>
        </p:nvSpPr>
        <p:spPr bwMode="auto">
          <a:xfrm>
            <a:off x="3653180" y="2953544"/>
            <a:ext cx="300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32" name="TextBox 47"/>
          <p:cNvSpPr txBox="1">
            <a:spLocks noChangeArrowheads="1"/>
          </p:cNvSpPr>
          <p:nvPr/>
        </p:nvSpPr>
        <p:spPr bwMode="auto">
          <a:xfrm>
            <a:off x="5080391" y="4005064"/>
            <a:ext cx="31640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Dieser Graph enthält zusätzlich</a:t>
            </a:r>
            <a:br>
              <a:rPr lang="de-DE" altLang="de-DE" sz="1800" dirty="0">
                <a:solidFill>
                  <a:prstClr val="black"/>
                </a:solidFill>
                <a:latin typeface="+mn-lt"/>
              </a:rPr>
            </a:b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den </a:t>
            </a:r>
            <a:r>
              <a:rPr lang="de-DE" altLang="de-DE" sz="1800" dirty="0">
                <a:solidFill>
                  <a:srgbClr val="7030A0"/>
                </a:solidFill>
                <a:latin typeface="+mn-lt"/>
              </a:rPr>
              <a:t>Fluss</a:t>
            </a: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 im Graphen</a:t>
            </a:r>
            <a:br>
              <a:rPr lang="de-DE" altLang="de-DE" sz="1800" dirty="0">
                <a:solidFill>
                  <a:prstClr val="black"/>
                </a:solidFill>
                <a:latin typeface="+mn-lt"/>
              </a:rPr>
            </a:b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(Beschriftung f(</a:t>
            </a:r>
            <a:r>
              <a:rPr lang="de-DE" altLang="de-DE" sz="1800" dirty="0" err="1">
                <a:solidFill>
                  <a:prstClr val="black"/>
                </a:solidFill>
                <a:latin typeface="+mn-lt"/>
              </a:rPr>
              <a:t>e</a:t>
            </a: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)/c(</a:t>
            </a:r>
            <a:r>
              <a:rPr lang="de-DE" altLang="de-DE" sz="1800" dirty="0" err="1">
                <a:solidFill>
                  <a:prstClr val="black"/>
                </a:solidFill>
                <a:latin typeface="+mn-lt"/>
              </a:rPr>
              <a:t>e</a:t>
            </a: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)</a:t>
            </a:r>
          </a:p>
        </p:txBody>
      </p:sp>
      <p:sp>
        <p:nvSpPr>
          <p:cNvPr id="33" name="TextBox 57"/>
          <p:cNvSpPr txBox="1">
            <a:spLocks noChangeArrowheads="1"/>
          </p:cNvSpPr>
          <p:nvPr/>
        </p:nvSpPr>
        <p:spPr bwMode="auto">
          <a:xfrm>
            <a:off x="1062380" y="2877344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13</a:t>
            </a:r>
          </a:p>
        </p:txBody>
      </p:sp>
      <p:sp>
        <p:nvSpPr>
          <p:cNvPr id="34" name="Oval 59"/>
          <p:cNvSpPr/>
          <p:nvPr/>
        </p:nvSpPr>
        <p:spPr>
          <a:xfrm>
            <a:off x="5923305" y="13168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35" name="Oval 60"/>
          <p:cNvSpPr/>
          <p:nvPr/>
        </p:nvSpPr>
        <p:spPr>
          <a:xfrm>
            <a:off x="5237505" y="23836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36" name="Oval 61"/>
          <p:cNvSpPr/>
          <p:nvPr/>
        </p:nvSpPr>
        <p:spPr>
          <a:xfrm>
            <a:off x="5923305" y="33742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37" name="Oval 62"/>
          <p:cNvSpPr/>
          <p:nvPr/>
        </p:nvSpPr>
        <p:spPr>
          <a:xfrm>
            <a:off x="7371105" y="13168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38" name="Oval 63"/>
          <p:cNvSpPr/>
          <p:nvPr/>
        </p:nvSpPr>
        <p:spPr>
          <a:xfrm>
            <a:off x="7371105" y="33742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39" name="Oval 64"/>
          <p:cNvSpPr/>
          <p:nvPr/>
        </p:nvSpPr>
        <p:spPr>
          <a:xfrm>
            <a:off x="8133105" y="23836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40" name="Straight Arrow Connector 65"/>
          <p:cNvCxnSpPr>
            <a:stCxn id="34" idx="6"/>
            <a:endCxn id="37" idx="2"/>
          </p:cNvCxnSpPr>
          <p:nvPr/>
        </p:nvCxnSpPr>
        <p:spPr>
          <a:xfrm>
            <a:off x="6380505" y="1545432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66"/>
          <p:cNvCxnSpPr>
            <a:stCxn id="35" idx="0"/>
            <a:endCxn id="34" idx="3"/>
          </p:cNvCxnSpPr>
          <p:nvPr/>
        </p:nvCxnSpPr>
        <p:spPr>
          <a:xfrm rot="5400000" flipH="1" flipV="1">
            <a:off x="5389905" y="1783557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67"/>
          <p:cNvCxnSpPr>
            <a:stCxn id="35" idx="4"/>
            <a:endCxn id="36" idx="1"/>
          </p:cNvCxnSpPr>
          <p:nvPr/>
        </p:nvCxnSpPr>
        <p:spPr>
          <a:xfrm rot="16200000" flipH="1">
            <a:off x="5428005" y="2878932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68"/>
          <p:cNvCxnSpPr>
            <a:stCxn id="36" idx="6"/>
            <a:endCxn id="38" idx="2"/>
          </p:cNvCxnSpPr>
          <p:nvPr/>
        </p:nvCxnSpPr>
        <p:spPr>
          <a:xfrm>
            <a:off x="6380505" y="3602832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69"/>
          <p:cNvCxnSpPr>
            <a:stCxn id="38" idx="7"/>
            <a:endCxn id="39" idx="4"/>
          </p:cNvCxnSpPr>
          <p:nvPr/>
        </p:nvCxnSpPr>
        <p:spPr>
          <a:xfrm rot="5400000" flipH="1" flipV="1">
            <a:off x="7761630" y="2840832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70"/>
          <p:cNvCxnSpPr>
            <a:stCxn id="37" idx="5"/>
            <a:endCxn id="39" idx="0"/>
          </p:cNvCxnSpPr>
          <p:nvPr/>
        </p:nvCxnSpPr>
        <p:spPr>
          <a:xfrm rot="16200000" flipH="1">
            <a:off x="7723530" y="1745457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71"/>
          <p:cNvCxnSpPr/>
          <p:nvPr/>
        </p:nvCxnSpPr>
        <p:spPr>
          <a:xfrm rot="5400000" flipH="1" flipV="1">
            <a:off x="5427212" y="2573338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7" name="Straight Arrow Connector 72"/>
          <p:cNvCxnSpPr>
            <a:stCxn id="38" idx="0"/>
            <a:endCxn id="37" idx="4"/>
          </p:cNvCxnSpPr>
          <p:nvPr/>
        </p:nvCxnSpPr>
        <p:spPr>
          <a:xfrm rot="5400000" flipH="1" flipV="1">
            <a:off x="6799606" y="2572544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73"/>
          <p:cNvCxnSpPr>
            <a:stCxn id="37" idx="3"/>
            <a:endCxn id="36" idx="7"/>
          </p:cNvCxnSpPr>
          <p:nvPr/>
        </p:nvCxnSpPr>
        <p:spPr>
          <a:xfrm rot="5400000">
            <a:off x="6009030" y="2012157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74"/>
          <p:cNvCxnSpPr/>
          <p:nvPr/>
        </p:nvCxnSpPr>
        <p:spPr>
          <a:xfrm rot="5400000" flipH="1" flipV="1">
            <a:off x="5276399" y="2573338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1" name="TextBox 20"/>
          <p:cNvSpPr txBox="1">
            <a:spLocks noChangeArrowheads="1"/>
          </p:cNvSpPr>
          <p:nvPr/>
        </p:nvSpPr>
        <p:spPr bwMode="auto">
          <a:xfrm>
            <a:off x="6532905" y="1240632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12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12</a:t>
            </a:r>
          </a:p>
        </p:txBody>
      </p:sp>
      <p:sp>
        <p:nvSpPr>
          <p:cNvPr id="52" name="TextBox 21"/>
          <p:cNvSpPr txBox="1">
            <a:spLocks noChangeArrowheads="1"/>
          </p:cNvSpPr>
          <p:nvPr/>
        </p:nvSpPr>
        <p:spPr bwMode="auto">
          <a:xfrm>
            <a:off x="5161305" y="170894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12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16</a:t>
            </a:r>
          </a:p>
        </p:txBody>
      </p:sp>
      <p:sp>
        <p:nvSpPr>
          <p:cNvPr id="53" name="TextBox 22"/>
          <p:cNvSpPr txBox="1">
            <a:spLocks noChangeArrowheads="1"/>
          </p:cNvSpPr>
          <p:nvPr/>
        </p:nvSpPr>
        <p:spPr bwMode="auto">
          <a:xfrm>
            <a:off x="6685305" y="1967707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9</a:t>
            </a:r>
          </a:p>
        </p:txBody>
      </p:sp>
      <p:sp>
        <p:nvSpPr>
          <p:cNvPr id="54" name="TextBox 23"/>
          <p:cNvSpPr txBox="1">
            <a:spLocks noChangeArrowheads="1"/>
          </p:cNvSpPr>
          <p:nvPr/>
        </p:nvSpPr>
        <p:spPr bwMode="auto">
          <a:xfrm>
            <a:off x="5647080" y="2272507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5" name="TextBox 24"/>
          <p:cNvSpPr txBox="1">
            <a:spLocks noChangeArrowheads="1"/>
          </p:cNvSpPr>
          <p:nvPr/>
        </p:nvSpPr>
        <p:spPr bwMode="auto">
          <a:xfrm>
            <a:off x="6151905" y="2307432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10</a:t>
            </a:r>
          </a:p>
        </p:txBody>
      </p:sp>
      <p:sp>
        <p:nvSpPr>
          <p:cNvPr id="56" name="TextBox 32"/>
          <p:cNvSpPr txBox="1">
            <a:spLocks noChangeArrowheads="1"/>
          </p:cNvSpPr>
          <p:nvPr/>
        </p:nvSpPr>
        <p:spPr bwMode="auto">
          <a:xfrm>
            <a:off x="6609105" y="3574257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11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14</a:t>
            </a:r>
          </a:p>
        </p:txBody>
      </p:sp>
      <p:sp>
        <p:nvSpPr>
          <p:cNvPr id="57" name="TextBox 33"/>
          <p:cNvSpPr txBox="1">
            <a:spLocks noChangeArrowheads="1"/>
          </p:cNvSpPr>
          <p:nvPr/>
        </p:nvSpPr>
        <p:spPr bwMode="auto">
          <a:xfrm>
            <a:off x="7920380" y="3105944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4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8" name="TextBox 41"/>
          <p:cNvSpPr txBox="1">
            <a:spLocks noChangeArrowheads="1"/>
          </p:cNvSpPr>
          <p:nvPr/>
        </p:nvSpPr>
        <p:spPr bwMode="auto">
          <a:xfrm>
            <a:off x="7206005" y="2420144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7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7</a:t>
            </a:r>
          </a:p>
        </p:txBody>
      </p:sp>
      <p:sp>
        <p:nvSpPr>
          <p:cNvPr id="59" name="TextBox 42"/>
          <p:cNvSpPr txBox="1">
            <a:spLocks noChangeArrowheads="1"/>
          </p:cNvSpPr>
          <p:nvPr/>
        </p:nvSpPr>
        <p:spPr bwMode="auto">
          <a:xfrm>
            <a:off x="7904505" y="165814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19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20</a:t>
            </a:r>
          </a:p>
        </p:txBody>
      </p:sp>
      <p:sp>
        <p:nvSpPr>
          <p:cNvPr id="60" name="TextBox 44"/>
          <p:cNvSpPr txBox="1">
            <a:spLocks noChangeArrowheads="1"/>
          </p:cNvSpPr>
          <p:nvPr/>
        </p:nvSpPr>
        <p:spPr bwMode="auto">
          <a:xfrm>
            <a:off x="5161305" y="310594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11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13</a:t>
            </a:r>
          </a:p>
        </p:txBody>
      </p:sp>
      <p:sp>
        <p:nvSpPr>
          <p:cNvPr id="6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763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Netzwerkfluss</a:t>
            </a:r>
          </a:p>
        </p:txBody>
      </p:sp>
      <p:sp>
        <p:nvSpPr>
          <p:cNvPr id="32" name="TextBox 47"/>
          <p:cNvSpPr txBox="1">
            <a:spLocks noChangeArrowheads="1"/>
          </p:cNvSpPr>
          <p:nvPr/>
        </p:nvSpPr>
        <p:spPr bwMode="auto">
          <a:xfrm>
            <a:off x="5810253" y="4054897"/>
            <a:ext cx="2671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>
                <a:solidFill>
                  <a:srgbClr val="7030A0"/>
                </a:solidFill>
                <a:latin typeface="+mn-lt"/>
              </a:rPr>
              <a:t>Fluss</a:t>
            </a: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 / </a:t>
            </a:r>
            <a:r>
              <a:rPr lang="de-DE" altLang="de-DE" sz="1800" dirty="0">
                <a:solidFill>
                  <a:schemeClr val="accent2"/>
                </a:solidFill>
                <a:latin typeface="+mn-lt"/>
              </a:rPr>
              <a:t>Kapazität </a:t>
            </a: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im Graph</a:t>
            </a:r>
          </a:p>
        </p:txBody>
      </p:sp>
      <p:sp>
        <p:nvSpPr>
          <p:cNvPr id="34" name="Oval 59"/>
          <p:cNvSpPr/>
          <p:nvPr/>
        </p:nvSpPr>
        <p:spPr>
          <a:xfrm>
            <a:off x="6126088" y="14169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35" name="Oval 60"/>
          <p:cNvSpPr/>
          <p:nvPr/>
        </p:nvSpPr>
        <p:spPr>
          <a:xfrm>
            <a:off x="5440288" y="24837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36" name="Oval 61"/>
          <p:cNvSpPr/>
          <p:nvPr/>
        </p:nvSpPr>
        <p:spPr>
          <a:xfrm>
            <a:off x="6126088" y="34743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37" name="Oval 62"/>
          <p:cNvSpPr/>
          <p:nvPr/>
        </p:nvSpPr>
        <p:spPr>
          <a:xfrm>
            <a:off x="7573888" y="14169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38" name="Oval 63"/>
          <p:cNvSpPr/>
          <p:nvPr/>
        </p:nvSpPr>
        <p:spPr>
          <a:xfrm>
            <a:off x="7573888" y="34743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39" name="Oval 64"/>
          <p:cNvSpPr/>
          <p:nvPr/>
        </p:nvSpPr>
        <p:spPr>
          <a:xfrm>
            <a:off x="8335888" y="24837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40" name="Straight Arrow Connector 65"/>
          <p:cNvCxnSpPr>
            <a:stCxn id="34" idx="6"/>
            <a:endCxn id="37" idx="2"/>
          </p:cNvCxnSpPr>
          <p:nvPr/>
        </p:nvCxnSpPr>
        <p:spPr>
          <a:xfrm>
            <a:off x="6583288" y="1645568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66"/>
          <p:cNvCxnSpPr>
            <a:stCxn id="35" idx="0"/>
            <a:endCxn id="34" idx="3"/>
          </p:cNvCxnSpPr>
          <p:nvPr/>
        </p:nvCxnSpPr>
        <p:spPr>
          <a:xfrm rot="5400000" flipH="1" flipV="1">
            <a:off x="5592688" y="1883693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67"/>
          <p:cNvCxnSpPr>
            <a:stCxn id="35" idx="4"/>
            <a:endCxn id="36" idx="1"/>
          </p:cNvCxnSpPr>
          <p:nvPr/>
        </p:nvCxnSpPr>
        <p:spPr>
          <a:xfrm rot="16200000" flipH="1">
            <a:off x="5630788" y="2979068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68"/>
          <p:cNvCxnSpPr>
            <a:stCxn id="36" idx="6"/>
            <a:endCxn id="38" idx="2"/>
          </p:cNvCxnSpPr>
          <p:nvPr/>
        </p:nvCxnSpPr>
        <p:spPr>
          <a:xfrm>
            <a:off x="6583288" y="3702968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69"/>
          <p:cNvCxnSpPr>
            <a:stCxn id="38" idx="7"/>
            <a:endCxn id="39" idx="4"/>
          </p:cNvCxnSpPr>
          <p:nvPr/>
        </p:nvCxnSpPr>
        <p:spPr>
          <a:xfrm rot="5400000" flipH="1" flipV="1">
            <a:off x="7964413" y="2940968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70"/>
          <p:cNvCxnSpPr>
            <a:stCxn id="37" idx="5"/>
            <a:endCxn id="39" idx="0"/>
          </p:cNvCxnSpPr>
          <p:nvPr/>
        </p:nvCxnSpPr>
        <p:spPr>
          <a:xfrm rot="16200000" flipH="1">
            <a:off x="7926313" y="1845593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71"/>
          <p:cNvCxnSpPr/>
          <p:nvPr/>
        </p:nvCxnSpPr>
        <p:spPr>
          <a:xfrm rot="5400000" flipH="1" flipV="1">
            <a:off x="5629995" y="2673474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7" name="Straight Arrow Connector 72"/>
          <p:cNvCxnSpPr>
            <a:stCxn id="38" idx="0"/>
            <a:endCxn id="37" idx="4"/>
          </p:cNvCxnSpPr>
          <p:nvPr/>
        </p:nvCxnSpPr>
        <p:spPr>
          <a:xfrm rot="5400000" flipH="1" flipV="1">
            <a:off x="7002389" y="2672680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73"/>
          <p:cNvCxnSpPr>
            <a:stCxn id="37" idx="3"/>
            <a:endCxn id="36" idx="7"/>
          </p:cNvCxnSpPr>
          <p:nvPr/>
        </p:nvCxnSpPr>
        <p:spPr>
          <a:xfrm rot="5400000">
            <a:off x="6211813" y="2112293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74"/>
          <p:cNvCxnSpPr/>
          <p:nvPr/>
        </p:nvCxnSpPr>
        <p:spPr>
          <a:xfrm rot="5400000" flipH="1" flipV="1">
            <a:off x="5479182" y="2673474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1" name="TextBox 20"/>
          <p:cNvSpPr txBox="1">
            <a:spLocks noChangeArrowheads="1"/>
          </p:cNvSpPr>
          <p:nvPr/>
        </p:nvSpPr>
        <p:spPr bwMode="auto">
          <a:xfrm>
            <a:off x="6735688" y="134076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000000"/>
                </a:solidFill>
                <a:latin typeface="+mn-lt"/>
              </a:rPr>
              <a:t>12/12</a:t>
            </a:r>
          </a:p>
        </p:txBody>
      </p:sp>
      <p:sp>
        <p:nvSpPr>
          <p:cNvPr id="52" name="TextBox 21"/>
          <p:cNvSpPr txBox="1">
            <a:spLocks noChangeArrowheads="1"/>
          </p:cNvSpPr>
          <p:nvPr/>
        </p:nvSpPr>
        <p:spPr bwMode="auto">
          <a:xfrm>
            <a:off x="5364088" y="180908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000000"/>
                </a:solidFill>
                <a:latin typeface="+mn-lt"/>
              </a:rPr>
              <a:t>12/16</a:t>
            </a:r>
          </a:p>
        </p:txBody>
      </p:sp>
      <p:sp>
        <p:nvSpPr>
          <p:cNvPr id="53" name="TextBox 22"/>
          <p:cNvSpPr txBox="1">
            <a:spLocks noChangeArrowheads="1"/>
          </p:cNvSpPr>
          <p:nvPr/>
        </p:nvSpPr>
        <p:spPr bwMode="auto">
          <a:xfrm>
            <a:off x="6888088" y="2067843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000000"/>
                </a:solidFill>
                <a:latin typeface="+mn-lt"/>
              </a:rPr>
              <a:t>0/9</a:t>
            </a:r>
          </a:p>
        </p:txBody>
      </p:sp>
      <p:sp>
        <p:nvSpPr>
          <p:cNvPr id="54" name="TextBox 23"/>
          <p:cNvSpPr txBox="1">
            <a:spLocks noChangeArrowheads="1"/>
          </p:cNvSpPr>
          <p:nvPr/>
        </p:nvSpPr>
        <p:spPr bwMode="auto">
          <a:xfrm>
            <a:off x="5849863" y="2372643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000000"/>
                </a:solidFill>
                <a:latin typeface="+mn-lt"/>
              </a:rPr>
              <a:t>0/4</a:t>
            </a:r>
          </a:p>
        </p:txBody>
      </p:sp>
      <p:sp>
        <p:nvSpPr>
          <p:cNvPr id="55" name="TextBox 24"/>
          <p:cNvSpPr txBox="1">
            <a:spLocks noChangeArrowheads="1"/>
          </p:cNvSpPr>
          <p:nvPr/>
        </p:nvSpPr>
        <p:spPr bwMode="auto">
          <a:xfrm>
            <a:off x="6354688" y="240756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000000"/>
                </a:solidFill>
                <a:latin typeface="+mn-lt"/>
              </a:rPr>
              <a:t>0/10</a:t>
            </a:r>
          </a:p>
        </p:txBody>
      </p:sp>
      <p:sp>
        <p:nvSpPr>
          <p:cNvPr id="56" name="TextBox 32"/>
          <p:cNvSpPr txBox="1">
            <a:spLocks noChangeArrowheads="1"/>
          </p:cNvSpPr>
          <p:nvPr/>
        </p:nvSpPr>
        <p:spPr bwMode="auto">
          <a:xfrm>
            <a:off x="6811888" y="3674393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000000"/>
                </a:solidFill>
                <a:latin typeface="+mn-lt"/>
              </a:rPr>
              <a:t>11/14</a:t>
            </a:r>
          </a:p>
        </p:txBody>
      </p:sp>
      <p:sp>
        <p:nvSpPr>
          <p:cNvPr id="57" name="TextBox 33"/>
          <p:cNvSpPr txBox="1">
            <a:spLocks noChangeArrowheads="1"/>
          </p:cNvSpPr>
          <p:nvPr/>
        </p:nvSpPr>
        <p:spPr bwMode="auto">
          <a:xfrm>
            <a:off x="8123163" y="3206080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000000"/>
                </a:solidFill>
                <a:latin typeface="+mn-lt"/>
              </a:rPr>
              <a:t>4/4</a:t>
            </a:r>
          </a:p>
        </p:txBody>
      </p:sp>
      <p:sp>
        <p:nvSpPr>
          <p:cNvPr id="58" name="TextBox 41"/>
          <p:cNvSpPr txBox="1">
            <a:spLocks noChangeArrowheads="1"/>
          </p:cNvSpPr>
          <p:nvPr/>
        </p:nvSpPr>
        <p:spPr bwMode="auto">
          <a:xfrm>
            <a:off x="7408788" y="252028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000000"/>
                </a:solidFill>
                <a:latin typeface="+mn-lt"/>
              </a:rPr>
              <a:t>7/7</a:t>
            </a:r>
          </a:p>
        </p:txBody>
      </p:sp>
      <p:sp>
        <p:nvSpPr>
          <p:cNvPr id="59" name="TextBox 42"/>
          <p:cNvSpPr txBox="1">
            <a:spLocks noChangeArrowheads="1"/>
          </p:cNvSpPr>
          <p:nvPr/>
        </p:nvSpPr>
        <p:spPr bwMode="auto">
          <a:xfrm>
            <a:off x="8107288" y="175828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000000"/>
                </a:solidFill>
                <a:latin typeface="+mn-lt"/>
              </a:rPr>
              <a:t>19/20</a:t>
            </a:r>
          </a:p>
        </p:txBody>
      </p:sp>
      <p:sp>
        <p:nvSpPr>
          <p:cNvPr id="60" name="TextBox 44"/>
          <p:cNvSpPr txBox="1">
            <a:spLocks noChangeArrowheads="1"/>
          </p:cNvSpPr>
          <p:nvPr/>
        </p:nvSpPr>
        <p:spPr bwMode="auto">
          <a:xfrm>
            <a:off x="5364088" y="320608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000000"/>
                </a:solidFill>
                <a:latin typeface="+mn-lt"/>
              </a:rPr>
              <a:t>11/13</a:t>
            </a:r>
          </a:p>
        </p:txBody>
      </p:sp>
      <p:sp>
        <p:nvSpPr>
          <p:cNvPr id="61" name="Inhaltsplatzhalter 2"/>
          <p:cNvSpPr>
            <a:spLocks noGrp="1"/>
          </p:cNvSpPr>
          <p:nvPr>
            <p:ph idx="1"/>
          </p:nvPr>
        </p:nvSpPr>
        <p:spPr>
          <a:xfrm>
            <a:off x="395536" y="1268760"/>
            <a:ext cx="4834879" cy="41735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2400" dirty="0"/>
              <a:t>Flusserhaltung: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Mit Ausnahmen der Quelle </a:t>
            </a:r>
            <a:r>
              <a:rPr lang="de-DE" sz="2000" dirty="0">
                <a:solidFill>
                  <a:srgbClr val="3C8C93"/>
                </a:solidFill>
              </a:rPr>
              <a:t>s</a:t>
            </a:r>
            <a:r>
              <a:rPr lang="de-DE" sz="2000" dirty="0"/>
              <a:t> und Senke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000" dirty="0"/>
              <a:t> ist der Fluss, der in einen Knoten hineinfließt, genauso groß </a:t>
            </a:r>
            <a:br>
              <a:rPr lang="de-DE" sz="2000" dirty="0"/>
            </a:br>
            <a:r>
              <a:rPr lang="de-DE" sz="2000" dirty="0"/>
              <a:t>wie der Fluss, der aus diesem Knoten herausfließt </a:t>
            </a:r>
          </a:p>
          <a:p>
            <a:pPr>
              <a:spcBef>
                <a:spcPts val="0"/>
              </a:spcBef>
            </a:pPr>
            <a:endParaRPr lang="de-DE" sz="2400" dirty="0"/>
          </a:p>
          <a:p>
            <a:pPr>
              <a:spcBef>
                <a:spcPts val="0"/>
              </a:spcBef>
            </a:pPr>
            <a:r>
              <a:rPr lang="de-DE" sz="2400" dirty="0"/>
              <a:t>Beachtung maximaler Kapazitäten: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Jeder Fluss in einer Kante muss kleiner oder gleich der Kapazität dieser Kante sein</a:t>
            </a:r>
          </a:p>
        </p:txBody>
      </p:sp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1578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1861-D80B-8640-99CD-C91A94AAC4D3}" type="slidenum">
              <a:rPr lang="de-DE"/>
              <a:pPr/>
              <a:t>21</a:t>
            </a:fld>
            <a:endParaRPr lang="de-DE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Adjazenzmatrix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Zeitaufwand:</a:t>
            </a:r>
          </a:p>
          <a:p>
            <a:r>
              <a:rPr lang="de-DE" dirty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Zeit </a:t>
            </a:r>
            <a:r>
              <a:rPr lang="de-DE" dirty="0">
                <a:solidFill>
                  <a:schemeClr val="hlink"/>
                </a:solidFill>
              </a:rPr>
              <a:t>O(1)</a:t>
            </a:r>
          </a:p>
          <a:p>
            <a:r>
              <a:rPr lang="de-DE" dirty="0" err="1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Zeit </a:t>
            </a:r>
            <a:r>
              <a:rPr lang="de-DE" dirty="0">
                <a:solidFill>
                  <a:schemeClr val="hlink"/>
                </a:solidFill>
              </a:rPr>
              <a:t>O(1)</a:t>
            </a:r>
            <a:endParaRPr lang="de-DE" dirty="0"/>
          </a:p>
          <a:p>
            <a:r>
              <a:rPr lang="de-DE" dirty="0" err="1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Zeit </a:t>
            </a:r>
            <a:r>
              <a:rPr lang="de-DE" dirty="0">
                <a:solidFill>
                  <a:schemeClr val="hlink"/>
                </a:solidFill>
              </a:rPr>
              <a:t>O(1)</a:t>
            </a:r>
          </a:p>
        </p:txBody>
      </p:sp>
      <p:sp>
        <p:nvSpPr>
          <p:cNvPr id="307204" name="Oval 4"/>
          <p:cNvSpPr>
            <a:spLocks noChangeArrowheads="1"/>
          </p:cNvSpPr>
          <p:nvPr/>
        </p:nvSpPr>
        <p:spPr bwMode="auto">
          <a:xfrm>
            <a:off x="1403350" y="162867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7205" name="Oval 5"/>
          <p:cNvSpPr>
            <a:spLocks noChangeArrowheads="1"/>
          </p:cNvSpPr>
          <p:nvPr/>
        </p:nvSpPr>
        <p:spPr bwMode="auto">
          <a:xfrm>
            <a:off x="2771775" y="162867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7206" name="Oval 6"/>
          <p:cNvSpPr>
            <a:spLocks noChangeArrowheads="1"/>
          </p:cNvSpPr>
          <p:nvPr/>
        </p:nvSpPr>
        <p:spPr bwMode="auto">
          <a:xfrm>
            <a:off x="1403350" y="277961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7207" name="Oval 7"/>
          <p:cNvSpPr>
            <a:spLocks noChangeArrowheads="1"/>
          </p:cNvSpPr>
          <p:nvPr/>
        </p:nvSpPr>
        <p:spPr bwMode="auto">
          <a:xfrm>
            <a:off x="2771775" y="277961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>
            <a:off x="1835150" y="184457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09" name="Line 9"/>
          <p:cNvSpPr>
            <a:spLocks noChangeShapeType="1"/>
          </p:cNvSpPr>
          <p:nvPr/>
        </p:nvSpPr>
        <p:spPr bwMode="auto">
          <a:xfrm>
            <a:off x="2987675" y="206047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0" name="Line 10"/>
          <p:cNvSpPr>
            <a:spLocks noChangeShapeType="1"/>
          </p:cNvSpPr>
          <p:nvPr/>
        </p:nvSpPr>
        <p:spPr bwMode="auto">
          <a:xfrm flipH="1">
            <a:off x="1836738" y="299710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1" name="Line 11"/>
          <p:cNvSpPr>
            <a:spLocks noChangeShapeType="1"/>
          </p:cNvSpPr>
          <p:nvPr/>
        </p:nvSpPr>
        <p:spPr bwMode="auto">
          <a:xfrm flipH="1" flipV="1">
            <a:off x="1619250" y="206047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2" name="Line 12"/>
          <p:cNvSpPr>
            <a:spLocks noChangeShapeType="1"/>
          </p:cNvSpPr>
          <p:nvPr/>
        </p:nvSpPr>
        <p:spPr bwMode="auto">
          <a:xfrm>
            <a:off x="1763713" y="1987451"/>
            <a:ext cx="10810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3" name="Line 13"/>
          <p:cNvSpPr>
            <a:spLocks noChangeShapeType="1"/>
          </p:cNvSpPr>
          <p:nvPr/>
        </p:nvSpPr>
        <p:spPr bwMode="auto">
          <a:xfrm flipH="1">
            <a:off x="1763713" y="1987451"/>
            <a:ext cx="1008062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4" name="Line 14"/>
          <p:cNvSpPr>
            <a:spLocks noChangeShapeType="1"/>
          </p:cNvSpPr>
          <p:nvPr/>
        </p:nvSpPr>
        <p:spPr bwMode="auto">
          <a:xfrm>
            <a:off x="3779838" y="2349401"/>
            <a:ext cx="5762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5724525" y="1412776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0   1   1   0</a:t>
            </a:r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5724525" y="1916014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0   0   1   1</a:t>
            </a:r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>
            <a:off x="5724525" y="2420839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0   0   0   1</a:t>
            </a:r>
          </a:p>
        </p:txBody>
      </p:sp>
      <p:sp>
        <p:nvSpPr>
          <p:cNvPr id="307218" name="Text Box 18"/>
          <p:cNvSpPr txBox="1">
            <a:spLocks noChangeArrowheads="1"/>
          </p:cNvSpPr>
          <p:nvPr/>
        </p:nvSpPr>
        <p:spPr bwMode="auto">
          <a:xfrm>
            <a:off x="5724525" y="2924076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1   0   0   0</a:t>
            </a:r>
          </a:p>
        </p:txBody>
      </p:sp>
      <p:sp>
        <p:nvSpPr>
          <p:cNvPr id="307219" name="AutoShape 19"/>
          <p:cNvSpPr>
            <a:spLocks noChangeArrowheads="1"/>
          </p:cNvSpPr>
          <p:nvPr/>
        </p:nvSpPr>
        <p:spPr bwMode="auto">
          <a:xfrm>
            <a:off x="5580063" y="1412776"/>
            <a:ext cx="1944687" cy="19939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220" name="Text Box 20"/>
          <p:cNvSpPr txBox="1">
            <a:spLocks noChangeArrowheads="1"/>
          </p:cNvSpPr>
          <p:nvPr/>
        </p:nvSpPr>
        <p:spPr bwMode="auto">
          <a:xfrm>
            <a:off x="4911725" y="2079526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A =</a:t>
            </a:r>
          </a:p>
        </p:txBody>
      </p:sp>
      <p:sp>
        <p:nvSpPr>
          <p:cNvPr id="307221" name="Text Box 21"/>
          <p:cNvSpPr txBox="1">
            <a:spLocks noChangeArrowheads="1"/>
          </p:cNvSpPr>
          <p:nvPr/>
        </p:nvSpPr>
        <p:spPr bwMode="auto">
          <a:xfrm>
            <a:off x="5796136" y="4437112"/>
            <a:ext cx="2332037" cy="850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Aber: Speicher-</a:t>
            </a:r>
          </a:p>
          <a:p>
            <a:r>
              <a:rPr lang="de-DE" sz="2400">
                <a:solidFill>
                  <a:srgbClr val="FF0000"/>
                </a:solidFill>
              </a:rPr>
              <a:t>aufwand O(n</a:t>
            </a:r>
            <a:r>
              <a:rPr lang="de-DE" sz="2400" baseline="30000">
                <a:solidFill>
                  <a:srgbClr val="FF0000"/>
                </a:solidFill>
              </a:rPr>
              <a:t>2</a:t>
            </a:r>
            <a:r>
              <a:rPr lang="de-DE" sz="240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878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1" grpId="0" animBg="1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Inhaltsplatzhalter 2"/>
          <p:cNvSpPr>
            <a:spLocks noGrp="1"/>
          </p:cNvSpPr>
          <p:nvPr>
            <p:ph idx="1"/>
          </p:nvPr>
        </p:nvSpPr>
        <p:spPr>
          <a:xfrm>
            <a:off x="179512" y="1219216"/>
            <a:ext cx="8686800" cy="41735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/>
              <a:t>Restkapazität einer Kante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Unbenutzte Kapazität jeder Kante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Zu Beginn ist der Fluss 0 und damit ist </a:t>
            </a:r>
            <a:br>
              <a:rPr lang="de-DE" sz="2000" dirty="0"/>
            </a:br>
            <a:r>
              <a:rPr lang="de-DE" sz="2000" dirty="0"/>
              <a:t>die Restkapazität genau so groß wie </a:t>
            </a:r>
            <a:br>
              <a:rPr lang="de-DE" sz="2000" dirty="0"/>
            </a:br>
            <a:r>
              <a:rPr lang="de-DE" sz="2000" dirty="0"/>
              <a:t>die Kapazität</a:t>
            </a:r>
          </a:p>
          <a:p>
            <a:pPr lvl="1">
              <a:spcBef>
                <a:spcPts val="0"/>
              </a:spcBef>
            </a:pPr>
            <a:r>
              <a:rPr lang="de-DE" sz="2000" dirty="0">
                <a:solidFill>
                  <a:srgbClr val="C00000"/>
                </a:solidFill>
              </a:rPr>
              <a:t>Existiert ein Fluss, so kann der Fluss </a:t>
            </a:r>
            <a:br>
              <a:rPr lang="de-DE" sz="2000" dirty="0">
                <a:solidFill>
                  <a:srgbClr val="C00000"/>
                </a:solidFill>
              </a:rPr>
            </a:br>
            <a:r>
              <a:rPr lang="de-DE" sz="2000" dirty="0">
                <a:solidFill>
                  <a:srgbClr val="C00000"/>
                </a:solidFill>
              </a:rPr>
              <a:t>auch wieder reduziert werden, dies ist </a:t>
            </a:r>
            <a:br>
              <a:rPr lang="de-DE" sz="2000" dirty="0">
                <a:solidFill>
                  <a:srgbClr val="C00000"/>
                </a:solidFill>
              </a:rPr>
            </a:br>
            <a:r>
              <a:rPr lang="de-DE" sz="2000" dirty="0">
                <a:solidFill>
                  <a:srgbClr val="C00000"/>
                </a:solidFill>
              </a:rPr>
              <a:t>wie eine Restkapazität in die </a:t>
            </a:r>
            <a:br>
              <a:rPr lang="de-DE" sz="2000" dirty="0">
                <a:solidFill>
                  <a:srgbClr val="C00000"/>
                </a:solidFill>
              </a:rPr>
            </a:br>
            <a:r>
              <a:rPr lang="de-DE" sz="2000" dirty="0">
                <a:solidFill>
                  <a:srgbClr val="C00000"/>
                </a:solidFill>
              </a:rPr>
              <a:t>entgegengesetzte Richtung</a:t>
            </a:r>
          </a:p>
          <a:p>
            <a:pPr>
              <a:spcBef>
                <a:spcPts val="0"/>
              </a:spcBef>
            </a:pPr>
            <a:r>
              <a:rPr lang="de-DE" sz="2400" dirty="0"/>
              <a:t>Restkapazität eines Pfades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Minimale Restkapazität aller Kanten </a:t>
            </a:r>
            <a:br>
              <a:rPr lang="de-DE" sz="2000" dirty="0"/>
            </a:br>
            <a:r>
              <a:rPr lang="de-DE" sz="2000" dirty="0"/>
              <a:t>entlang des Pfades</a:t>
            </a:r>
          </a:p>
          <a:p>
            <a:pPr>
              <a:spcBef>
                <a:spcPts val="0"/>
              </a:spcBef>
            </a:pPr>
            <a:r>
              <a:rPr lang="de-DE" sz="2400" dirty="0"/>
              <a:t>Flusserhöhender Pfad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Pfad von der Quelle zur Senke mit Restkapazität größer als 0</a:t>
            </a:r>
          </a:p>
          <a:p>
            <a:pPr lvl="1">
              <a:spcBef>
                <a:spcPts val="0"/>
              </a:spcBef>
            </a:pPr>
            <a:r>
              <a:rPr lang="de-DE" sz="2000" dirty="0">
                <a:solidFill>
                  <a:srgbClr val="C00000"/>
                </a:solidFill>
              </a:rPr>
              <a:t>Kann auch „Restkapazitäten in die entgegengesetzte Richtung“ beinhalten</a:t>
            </a:r>
          </a:p>
        </p:txBody>
      </p:sp>
      <p:sp>
        <p:nvSpPr>
          <p:cNvPr id="72" name="Textfeld 71"/>
          <p:cNvSpPr txBox="1"/>
          <p:nvPr/>
        </p:nvSpPr>
        <p:spPr>
          <a:xfrm rot="3734638">
            <a:off x="5586661" y="3095991"/>
            <a:ext cx="634019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>
                <a:solidFill>
                  <a:srgbClr val="C00000"/>
                </a:solidFill>
                <a:latin typeface="+mn-lt"/>
              </a:rPr>
              <a:t>R‘: 11</a:t>
            </a:r>
          </a:p>
        </p:txBody>
      </p:sp>
      <p:sp>
        <p:nvSpPr>
          <p:cNvPr id="78" name="Textfeld 77"/>
          <p:cNvSpPr txBox="1"/>
          <p:nvPr/>
        </p:nvSpPr>
        <p:spPr>
          <a:xfrm>
            <a:off x="6686615" y="1543775"/>
            <a:ext cx="590520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>
                <a:solidFill>
                  <a:srgbClr val="C00000"/>
                </a:solidFill>
                <a:latin typeface="+mn-lt"/>
              </a:rPr>
              <a:t>R‘:12</a:t>
            </a:r>
          </a:p>
        </p:txBody>
      </p:sp>
      <p:sp>
        <p:nvSpPr>
          <p:cNvPr id="87" name="Textfeld 86"/>
          <p:cNvSpPr txBox="1"/>
          <p:nvPr/>
        </p:nvSpPr>
        <p:spPr>
          <a:xfrm rot="3596847">
            <a:off x="7757799" y="2096003"/>
            <a:ext cx="634019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>
                <a:solidFill>
                  <a:srgbClr val="C00000"/>
                </a:solidFill>
                <a:latin typeface="+mn-lt"/>
              </a:rPr>
              <a:t>R‘: 19</a:t>
            </a:r>
          </a:p>
        </p:txBody>
      </p:sp>
      <p:sp>
        <p:nvSpPr>
          <p:cNvPr id="93" name="Textfeld 92"/>
          <p:cNvSpPr txBox="1"/>
          <p:nvPr/>
        </p:nvSpPr>
        <p:spPr>
          <a:xfrm>
            <a:off x="6716311" y="3510300"/>
            <a:ext cx="634019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>
                <a:solidFill>
                  <a:srgbClr val="C00000"/>
                </a:solidFill>
                <a:latin typeface="+mn-lt"/>
              </a:rPr>
              <a:t>R‘: 11</a:t>
            </a:r>
          </a:p>
        </p:txBody>
      </p:sp>
      <p:sp>
        <p:nvSpPr>
          <p:cNvPr id="105" name="Textfeld 104"/>
          <p:cNvSpPr txBox="1"/>
          <p:nvPr/>
        </p:nvSpPr>
        <p:spPr>
          <a:xfrm rot="18901769">
            <a:off x="7843626" y="2836101"/>
            <a:ext cx="543739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>
                <a:solidFill>
                  <a:srgbClr val="C00000"/>
                </a:solidFill>
                <a:latin typeface="+mn-lt"/>
              </a:rPr>
              <a:t>R‘: 4</a:t>
            </a:r>
          </a:p>
        </p:txBody>
      </p:sp>
      <p:sp>
        <p:nvSpPr>
          <p:cNvPr id="74" name="Textfeld 73"/>
          <p:cNvSpPr txBox="1"/>
          <p:nvPr/>
        </p:nvSpPr>
        <p:spPr>
          <a:xfrm rot="18280189">
            <a:off x="5583319" y="1984434"/>
            <a:ext cx="723275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>
                <a:solidFill>
                  <a:srgbClr val="C00000"/>
                </a:solidFill>
                <a:latin typeface="+mn-lt"/>
              </a:rPr>
              <a:t>   R‘:12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Netzwerkfluss</a:t>
            </a:r>
          </a:p>
        </p:txBody>
      </p:sp>
      <p:sp>
        <p:nvSpPr>
          <p:cNvPr id="32" name="TextBox 47"/>
          <p:cNvSpPr txBox="1">
            <a:spLocks noChangeArrowheads="1"/>
          </p:cNvSpPr>
          <p:nvPr/>
        </p:nvSpPr>
        <p:spPr bwMode="auto">
          <a:xfrm>
            <a:off x="5345086" y="4221088"/>
            <a:ext cx="33313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>
                <a:solidFill>
                  <a:srgbClr val="7030A0"/>
                </a:solidFill>
                <a:latin typeface="+mn-lt"/>
              </a:rPr>
              <a:t>Fluss</a:t>
            </a: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 / </a:t>
            </a:r>
            <a:r>
              <a:rPr lang="de-DE" altLang="de-DE" sz="1800" dirty="0">
                <a:solidFill>
                  <a:schemeClr val="accent2"/>
                </a:solidFill>
                <a:latin typeface="+mn-lt"/>
              </a:rPr>
              <a:t>Kapazität</a:t>
            </a: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 im Graph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>
                <a:solidFill>
                  <a:srgbClr val="00B050"/>
                </a:solidFill>
                <a:latin typeface="+mn-lt"/>
              </a:rPr>
              <a:t>Restkapazität R: </a:t>
            </a:r>
            <a:r>
              <a:rPr lang="de-DE" altLang="de-DE" sz="1800" dirty="0">
                <a:solidFill>
                  <a:schemeClr val="accent2"/>
                </a:solidFill>
                <a:latin typeface="+mn-lt"/>
              </a:rPr>
              <a:t>Kapazität</a:t>
            </a: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 – </a:t>
            </a:r>
            <a:r>
              <a:rPr lang="de-DE" altLang="de-DE" sz="1800" dirty="0">
                <a:solidFill>
                  <a:srgbClr val="7030A0"/>
                </a:solidFill>
                <a:latin typeface="+mn-lt"/>
              </a:rPr>
              <a:t>Fluss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>
                <a:solidFill>
                  <a:srgbClr val="C00000"/>
                </a:solidFill>
                <a:latin typeface="+mn-lt"/>
              </a:rPr>
              <a:t>Restkapazität R‘ in die entgegen-</a:t>
            </a:r>
            <a:br>
              <a:rPr lang="de-DE" altLang="de-DE" sz="1800" dirty="0">
                <a:solidFill>
                  <a:srgbClr val="C00000"/>
                </a:solidFill>
                <a:latin typeface="+mn-lt"/>
              </a:rPr>
            </a:br>
            <a:r>
              <a:rPr lang="de-DE" altLang="de-DE" sz="1800" dirty="0">
                <a:solidFill>
                  <a:srgbClr val="C00000"/>
                </a:solidFill>
                <a:latin typeface="+mn-lt"/>
              </a:rPr>
              <a:t>gesetzte Richtung:</a:t>
            </a:r>
            <a:r>
              <a:rPr lang="de-DE" altLang="de-DE" sz="18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altLang="de-DE" sz="1800" dirty="0">
                <a:solidFill>
                  <a:srgbClr val="7030A0"/>
                </a:solidFill>
                <a:latin typeface="+mn-lt"/>
              </a:rPr>
              <a:t>Fluss</a:t>
            </a:r>
            <a:endParaRPr lang="de-DE" altLang="de-DE" sz="1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4" name="Oval 59"/>
          <p:cNvSpPr/>
          <p:nvPr/>
        </p:nvSpPr>
        <p:spPr>
          <a:xfrm>
            <a:off x="6106711" y="13764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35" name="Oval 60"/>
          <p:cNvSpPr/>
          <p:nvPr/>
        </p:nvSpPr>
        <p:spPr>
          <a:xfrm>
            <a:off x="5420911" y="24432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36" name="Oval 61"/>
          <p:cNvSpPr/>
          <p:nvPr/>
        </p:nvSpPr>
        <p:spPr>
          <a:xfrm>
            <a:off x="6106711" y="34338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37" name="Oval 62"/>
          <p:cNvSpPr/>
          <p:nvPr/>
        </p:nvSpPr>
        <p:spPr>
          <a:xfrm>
            <a:off x="7554511" y="13764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38" name="Oval 63"/>
          <p:cNvSpPr/>
          <p:nvPr/>
        </p:nvSpPr>
        <p:spPr>
          <a:xfrm>
            <a:off x="7554511" y="34338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39" name="Oval 64"/>
          <p:cNvSpPr/>
          <p:nvPr/>
        </p:nvSpPr>
        <p:spPr>
          <a:xfrm>
            <a:off x="8316511" y="24432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40" name="Straight Arrow Connector 65"/>
          <p:cNvCxnSpPr>
            <a:stCxn id="34" idx="7"/>
            <a:endCxn id="37" idx="1"/>
          </p:cNvCxnSpPr>
          <p:nvPr/>
        </p:nvCxnSpPr>
        <p:spPr>
          <a:xfrm>
            <a:off x="6496956" y="1443382"/>
            <a:ext cx="1124510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66"/>
          <p:cNvCxnSpPr>
            <a:stCxn id="35" idx="1"/>
            <a:endCxn id="34" idx="1"/>
          </p:cNvCxnSpPr>
          <p:nvPr/>
        </p:nvCxnSpPr>
        <p:spPr>
          <a:xfrm flipV="1">
            <a:off x="5487866" y="1443382"/>
            <a:ext cx="685800" cy="106680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67"/>
          <p:cNvCxnSpPr>
            <a:stCxn id="35" idx="3"/>
            <a:endCxn id="36" idx="3"/>
          </p:cNvCxnSpPr>
          <p:nvPr/>
        </p:nvCxnSpPr>
        <p:spPr>
          <a:xfrm>
            <a:off x="5487866" y="2833472"/>
            <a:ext cx="685800" cy="99060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68"/>
          <p:cNvCxnSpPr>
            <a:stCxn id="36" idx="5"/>
            <a:endCxn id="38" idx="3"/>
          </p:cNvCxnSpPr>
          <p:nvPr/>
        </p:nvCxnSpPr>
        <p:spPr>
          <a:xfrm>
            <a:off x="6496956" y="3824072"/>
            <a:ext cx="1124510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69"/>
          <p:cNvCxnSpPr>
            <a:stCxn id="38" idx="7"/>
            <a:endCxn id="39" idx="4"/>
          </p:cNvCxnSpPr>
          <p:nvPr/>
        </p:nvCxnSpPr>
        <p:spPr>
          <a:xfrm rot="5400000" flipH="1" flipV="1">
            <a:off x="7945036" y="2900427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70"/>
          <p:cNvCxnSpPr>
            <a:stCxn id="37" idx="6"/>
            <a:endCxn id="39" idx="0"/>
          </p:cNvCxnSpPr>
          <p:nvPr/>
        </p:nvCxnSpPr>
        <p:spPr>
          <a:xfrm>
            <a:off x="8011711" y="1605027"/>
            <a:ext cx="533400" cy="83820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71"/>
          <p:cNvCxnSpPr/>
          <p:nvPr/>
        </p:nvCxnSpPr>
        <p:spPr>
          <a:xfrm rot="5400000" flipH="1" flipV="1">
            <a:off x="5610618" y="2632933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7" name="Straight Arrow Connector 72"/>
          <p:cNvCxnSpPr>
            <a:stCxn id="38" idx="1"/>
            <a:endCxn id="37" idx="3"/>
          </p:cNvCxnSpPr>
          <p:nvPr/>
        </p:nvCxnSpPr>
        <p:spPr>
          <a:xfrm flipV="1">
            <a:off x="7621466" y="1766672"/>
            <a:ext cx="0" cy="173411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73"/>
          <p:cNvCxnSpPr>
            <a:stCxn id="37" idx="3"/>
            <a:endCxn id="36" idx="7"/>
          </p:cNvCxnSpPr>
          <p:nvPr/>
        </p:nvCxnSpPr>
        <p:spPr>
          <a:xfrm rot="5400000">
            <a:off x="6192436" y="2071752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74"/>
          <p:cNvCxnSpPr/>
          <p:nvPr/>
        </p:nvCxnSpPr>
        <p:spPr>
          <a:xfrm rot="5400000" flipH="1" flipV="1">
            <a:off x="5459805" y="2632933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1" name="TextBox 20"/>
          <p:cNvSpPr txBox="1">
            <a:spLocks noChangeArrowheads="1"/>
          </p:cNvSpPr>
          <p:nvPr/>
        </p:nvSpPr>
        <p:spPr bwMode="auto">
          <a:xfrm>
            <a:off x="6716311" y="1155939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12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12</a:t>
            </a:r>
          </a:p>
        </p:txBody>
      </p:sp>
      <p:sp>
        <p:nvSpPr>
          <p:cNvPr id="52" name="TextBox 21"/>
          <p:cNvSpPr txBox="1">
            <a:spLocks noChangeArrowheads="1"/>
          </p:cNvSpPr>
          <p:nvPr/>
        </p:nvSpPr>
        <p:spPr bwMode="auto">
          <a:xfrm>
            <a:off x="5245566" y="1696531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12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16</a:t>
            </a:r>
          </a:p>
        </p:txBody>
      </p:sp>
      <p:sp>
        <p:nvSpPr>
          <p:cNvPr id="53" name="TextBox 22"/>
          <p:cNvSpPr txBox="1">
            <a:spLocks noChangeArrowheads="1"/>
          </p:cNvSpPr>
          <p:nvPr/>
        </p:nvSpPr>
        <p:spPr bwMode="auto">
          <a:xfrm>
            <a:off x="6868711" y="2027302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9</a:t>
            </a:r>
          </a:p>
        </p:txBody>
      </p:sp>
      <p:sp>
        <p:nvSpPr>
          <p:cNvPr id="54" name="TextBox 23"/>
          <p:cNvSpPr txBox="1">
            <a:spLocks noChangeArrowheads="1"/>
          </p:cNvSpPr>
          <p:nvPr/>
        </p:nvSpPr>
        <p:spPr bwMode="auto">
          <a:xfrm>
            <a:off x="5830486" y="2332102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5" name="TextBox 24"/>
          <p:cNvSpPr txBox="1">
            <a:spLocks noChangeArrowheads="1"/>
          </p:cNvSpPr>
          <p:nvPr/>
        </p:nvSpPr>
        <p:spPr bwMode="auto">
          <a:xfrm>
            <a:off x="6335311" y="2367027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10</a:t>
            </a:r>
          </a:p>
        </p:txBody>
      </p:sp>
      <p:sp>
        <p:nvSpPr>
          <p:cNvPr id="56" name="TextBox 32"/>
          <p:cNvSpPr txBox="1">
            <a:spLocks noChangeArrowheads="1"/>
          </p:cNvSpPr>
          <p:nvPr/>
        </p:nvSpPr>
        <p:spPr bwMode="auto">
          <a:xfrm>
            <a:off x="6792511" y="3777997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11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14</a:t>
            </a:r>
          </a:p>
        </p:txBody>
      </p:sp>
      <p:sp>
        <p:nvSpPr>
          <p:cNvPr id="57" name="TextBox 33"/>
          <p:cNvSpPr txBox="1">
            <a:spLocks noChangeArrowheads="1"/>
          </p:cNvSpPr>
          <p:nvPr/>
        </p:nvSpPr>
        <p:spPr bwMode="auto">
          <a:xfrm>
            <a:off x="8103786" y="3165539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4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8" name="TextBox 41"/>
          <p:cNvSpPr txBox="1">
            <a:spLocks noChangeArrowheads="1"/>
          </p:cNvSpPr>
          <p:nvPr/>
        </p:nvSpPr>
        <p:spPr bwMode="auto">
          <a:xfrm>
            <a:off x="7245395" y="2479739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7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7</a:t>
            </a:r>
          </a:p>
        </p:txBody>
      </p:sp>
      <p:sp>
        <p:nvSpPr>
          <p:cNvPr id="59" name="TextBox 42"/>
          <p:cNvSpPr txBox="1">
            <a:spLocks noChangeArrowheads="1"/>
          </p:cNvSpPr>
          <p:nvPr/>
        </p:nvSpPr>
        <p:spPr bwMode="auto">
          <a:xfrm>
            <a:off x="8125886" y="160374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19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20</a:t>
            </a:r>
          </a:p>
        </p:txBody>
      </p:sp>
      <p:sp>
        <p:nvSpPr>
          <p:cNvPr id="60" name="TextBox 44"/>
          <p:cNvSpPr txBox="1">
            <a:spLocks noChangeArrowheads="1"/>
          </p:cNvSpPr>
          <p:nvPr/>
        </p:nvSpPr>
        <p:spPr bwMode="auto">
          <a:xfrm>
            <a:off x="5222399" y="3263101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11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13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216366" y="1916832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  <a:latin typeface="+mn-lt"/>
              </a:rPr>
              <a:t>R: 4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5286231" y="3501008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  <a:latin typeface="+mn-lt"/>
              </a:rPr>
              <a:t>R: 2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6856343" y="3933056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  <a:latin typeface="+mn-lt"/>
              </a:rPr>
              <a:t>R: 3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8061256" y="3334608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  <a:latin typeface="+mn-lt"/>
              </a:rPr>
              <a:t>R: 0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7166615" y="2648808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  <a:latin typeface="+mn-lt"/>
              </a:rPr>
              <a:t>R: 0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8233806" y="1772816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  <a:latin typeface="+mn-lt"/>
              </a:rPr>
              <a:t>R: 1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6781731" y="980728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  <a:latin typeface="+mn-lt"/>
              </a:rPr>
              <a:t>R: 0</a:t>
            </a:r>
          </a:p>
        </p:txBody>
      </p:sp>
      <p:sp>
        <p:nvSpPr>
          <p:cNvPr id="68" name="Textfeld 67"/>
          <p:cNvSpPr txBox="1"/>
          <p:nvPr/>
        </p:nvSpPr>
        <p:spPr>
          <a:xfrm>
            <a:off x="6349931" y="255746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  <a:latin typeface="+mn-lt"/>
              </a:rPr>
              <a:t>R: 10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6826181" y="1822930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  <a:latin typeface="+mn-lt"/>
              </a:rPr>
              <a:t>R: 9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5798463" y="2539308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  <a:latin typeface="+mn-lt"/>
              </a:rPr>
              <a:t>R: 4</a:t>
            </a:r>
          </a:p>
        </p:txBody>
      </p:sp>
      <p:cxnSp>
        <p:nvCxnSpPr>
          <p:cNvPr id="71" name="Straight Arrow Connector 67"/>
          <p:cNvCxnSpPr>
            <a:stCxn id="36" idx="1"/>
            <a:endCxn id="35" idx="5"/>
          </p:cNvCxnSpPr>
          <p:nvPr/>
        </p:nvCxnSpPr>
        <p:spPr>
          <a:xfrm flipH="1" flipV="1">
            <a:off x="5811156" y="2833472"/>
            <a:ext cx="362510" cy="66731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3" name="Straight Arrow Connector 67"/>
          <p:cNvCxnSpPr/>
          <p:nvPr/>
        </p:nvCxnSpPr>
        <p:spPr>
          <a:xfrm flipH="1">
            <a:off x="5797288" y="1822930"/>
            <a:ext cx="463411" cy="67824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5" name="Straight Arrow Connector 67"/>
          <p:cNvCxnSpPr>
            <a:stCxn id="37" idx="3"/>
            <a:endCxn id="34" idx="5"/>
          </p:cNvCxnSpPr>
          <p:nvPr/>
        </p:nvCxnSpPr>
        <p:spPr>
          <a:xfrm flipH="1">
            <a:off x="6496956" y="1766672"/>
            <a:ext cx="112451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2" name="Straight Arrow Connector 67"/>
          <p:cNvCxnSpPr>
            <a:stCxn id="39" idx="1"/>
          </p:cNvCxnSpPr>
          <p:nvPr/>
        </p:nvCxnSpPr>
        <p:spPr>
          <a:xfrm flipH="1" flipV="1">
            <a:off x="7945036" y="1766672"/>
            <a:ext cx="438430" cy="74351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0" name="Straight Arrow Connector 67"/>
          <p:cNvCxnSpPr>
            <a:stCxn id="38" idx="1"/>
            <a:endCxn id="36" idx="7"/>
          </p:cNvCxnSpPr>
          <p:nvPr/>
        </p:nvCxnSpPr>
        <p:spPr>
          <a:xfrm flipH="1">
            <a:off x="6496956" y="3500782"/>
            <a:ext cx="112451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00" name="Straight Arrow Connector 67"/>
          <p:cNvCxnSpPr>
            <a:stCxn id="39" idx="3"/>
          </p:cNvCxnSpPr>
          <p:nvPr/>
        </p:nvCxnSpPr>
        <p:spPr>
          <a:xfrm flipH="1">
            <a:off x="7784700" y="2833472"/>
            <a:ext cx="598766" cy="600355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14" name="Textfeld 113"/>
          <p:cNvSpPr txBox="1"/>
          <p:nvPr/>
        </p:nvSpPr>
        <p:spPr>
          <a:xfrm rot="5400000">
            <a:off x="7610082" y="2424273"/>
            <a:ext cx="530915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>
                <a:solidFill>
                  <a:srgbClr val="C00000"/>
                </a:solidFill>
                <a:latin typeface="+mn-lt"/>
              </a:rPr>
              <a:t>R‘: 7</a:t>
            </a:r>
          </a:p>
        </p:txBody>
      </p:sp>
      <p:cxnSp>
        <p:nvCxnSpPr>
          <p:cNvPr id="115" name="Straight Arrow Connector 67"/>
          <p:cNvCxnSpPr>
            <a:stCxn id="37" idx="4"/>
          </p:cNvCxnSpPr>
          <p:nvPr/>
        </p:nvCxnSpPr>
        <p:spPr>
          <a:xfrm>
            <a:off x="7783111" y="1833627"/>
            <a:ext cx="5430" cy="1598543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7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210</a:t>
            </a:fld>
            <a:endParaRPr lang="de-DE" dirty="0"/>
          </a:p>
        </p:txBody>
      </p:sp>
      <p:cxnSp>
        <p:nvCxnSpPr>
          <p:cNvPr id="77" name="Straight Arrow Connector 67">
            <a:extLst>
              <a:ext uri="{FF2B5EF4-FFF2-40B4-BE49-F238E27FC236}">
                <a16:creationId xmlns:a16="http://schemas.microsoft.com/office/drawing/2014/main" id="{C472A6B7-D600-9F4C-9C11-3DA3E551A0E8}"/>
              </a:ext>
            </a:extLst>
          </p:cNvPr>
          <p:cNvCxnSpPr/>
          <p:nvPr/>
        </p:nvCxnSpPr>
        <p:spPr>
          <a:xfrm>
            <a:off x="6318448" y="1822930"/>
            <a:ext cx="5430" cy="1598543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9" name="Straight Arrow Connector 67">
            <a:extLst>
              <a:ext uri="{FF2B5EF4-FFF2-40B4-BE49-F238E27FC236}">
                <a16:creationId xmlns:a16="http://schemas.microsoft.com/office/drawing/2014/main" id="{BF618380-BED9-2F43-B02A-7AC887FB9CF6}"/>
              </a:ext>
            </a:extLst>
          </p:cNvPr>
          <p:cNvCxnSpPr>
            <a:cxnSpLocks/>
          </p:cNvCxnSpPr>
          <p:nvPr/>
        </p:nvCxnSpPr>
        <p:spPr>
          <a:xfrm flipV="1">
            <a:off x="6474855" y="1830355"/>
            <a:ext cx="5430" cy="1598543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0" name="Straight Arrow Connector 67">
            <a:extLst>
              <a:ext uri="{FF2B5EF4-FFF2-40B4-BE49-F238E27FC236}">
                <a16:creationId xmlns:a16="http://schemas.microsoft.com/office/drawing/2014/main" id="{C177AD2F-D75C-774F-86BA-5C5C208230D9}"/>
              </a:ext>
            </a:extLst>
          </p:cNvPr>
          <p:cNvCxnSpPr>
            <a:cxnSpLocks/>
          </p:cNvCxnSpPr>
          <p:nvPr/>
        </p:nvCxnSpPr>
        <p:spPr>
          <a:xfrm flipV="1">
            <a:off x="6589644" y="1830355"/>
            <a:ext cx="1063258" cy="1620943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81" name="Textfeld 77">
            <a:extLst>
              <a:ext uri="{FF2B5EF4-FFF2-40B4-BE49-F238E27FC236}">
                <a16:creationId xmlns:a16="http://schemas.microsoft.com/office/drawing/2014/main" id="{E87F0AC6-8B4F-8749-A36F-254725DF3F8E}"/>
              </a:ext>
            </a:extLst>
          </p:cNvPr>
          <p:cNvSpPr txBox="1"/>
          <p:nvPr/>
        </p:nvSpPr>
        <p:spPr>
          <a:xfrm>
            <a:off x="6799256" y="2970799"/>
            <a:ext cx="506870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>
                <a:solidFill>
                  <a:srgbClr val="C00000"/>
                </a:solidFill>
                <a:latin typeface="+mn-lt"/>
              </a:rPr>
              <a:t>R‘:0</a:t>
            </a:r>
          </a:p>
        </p:txBody>
      </p:sp>
      <p:sp>
        <p:nvSpPr>
          <p:cNvPr id="83" name="Textfeld 77">
            <a:extLst>
              <a:ext uri="{FF2B5EF4-FFF2-40B4-BE49-F238E27FC236}">
                <a16:creationId xmlns:a16="http://schemas.microsoft.com/office/drawing/2014/main" id="{3203D8C5-483A-BC44-80B0-2164F3F6D5F7}"/>
              </a:ext>
            </a:extLst>
          </p:cNvPr>
          <p:cNvSpPr txBox="1"/>
          <p:nvPr/>
        </p:nvSpPr>
        <p:spPr>
          <a:xfrm>
            <a:off x="6442417" y="1956038"/>
            <a:ext cx="506870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>
                <a:solidFill>
                  <a:srgbClr val="C00000"/>
                </a:solidFill>
                <a:latin typeface="+mn-lt"/>
              </a:rPr>
              <a:t>R‘:0</a:t>
            </a:r>
          </a:p>
        </p:txBody>
      </p:sp>
      <p:sp>
        <p:nvSpPr>
          <p:cNvPr id="84" name="Textfeld 77">
            <a:extLst>
              <a:ext uri="{FF2B5EF4-FFF2-40B4-BE49-F238E27FC236}">
                <a16:creationId xmlns:a16="http://schemas.microsoft.com/office/drawing/2014/main" id="{1530BEDE-271E-674A-83CC-262FC549FD0A}"/>
              </a:ext>
            </a:extLst>
          </p:cNvPr>
          <p:cNvSpPr txBox="1"/>
          <p:nvPr/>
        </p:nvSpPr>
        <p:spPr>
          <a:xfrm>
            <a:off x="5896008" y="2836984"/>
            <a:ext cx="506870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>
                <a:solidFill>
                  <a:srgbClr val="C00000"/>
                </a:solidFill>
                <a:latin typeface="+mn-lt"/>
              </a:rPr>
              <a:t>R‘:0</a:t>
            </a:r>
          </a:p>
        </p:txBody>
      </p:sp>
    </p:spTree>
    <p:extLst>
      <p:ext uri="{BB962C8B-B14F-4D97-AF65-F5344CB8AC3E}">
        <p14:creationId xmlns:p14="http://schemas.microsoft.com/office/powerpoint/2010/main" val="198905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8" grpId="0"/>
      <p:bldP spid="87" grpId="0"/>
      <p:bldP spid="93" grpId="0"/>
      <p:bldP spid="105" grpId="0"/>
      <p:bldP spid="74" grpId="0"/>
      <p:bldP spid="114" grpId="0"/>
      <p:bldP spid="81" grpId="0"/>
      <p:bldP spid="83" grpId="0"/>
      <p:bldP spid="84" grpId="0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1931478" y="4662761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0/14</a:t>
            </a:r>
          </a:p>
        </p:txBody>
      </p:sp>
      <p:cxnSp>
        <p:nvCxnSpPr>
          <p:cNvPr id="41" name="Gerade Verbindung 40"/>
          <p:cNvCxnSpPr>
            <a:stCxn id="29" idx="1"/>
            <a:endCxn id="29" idx="3"/>
          </p:cNvCxnSpPr>
          <p:nvPr/>
        </p:nvCxnSpPr>
        <p:spPr>
          <a:xfrm>
            <a:off x="1931478" y="4832038"/>
            <a:ext cx="58221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Beispiel für flusserhöhende Pfade</a:t>
            </a:r>
          </a:p>
        </p:txBody>
      </p:sp>
      <p:sp>
        <p:nvSpPr>
          <p:cNvPr id="5" name="Oval 3"/>
          <p:cNvSpPr/>
          <p:nvPr/>
        </p:nvSpPr>
        <p:spPr>
          <a:xfrm>
            <a:off x="1245678" y="24053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559878" y="34721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245678" y="44627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2693478" y="24053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2693478" y="44627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455478" y="34721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1702878" y="263393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712278" y="2872061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750378" y="3967436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1702878" y="469133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084003" y="3929336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045903" y="2833961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749585" y="3661842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121979" y="3661048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331403" y="3100661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598772" y="3661842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1907704" y="232913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0/12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611560" y="279744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0/16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007678" y="305621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969453" y="3361011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474278" y="339593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64878" y="351341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0/7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203848" y="2789511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0/20</a:t>
            </a: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3242753" y="4194448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559878" y="4235723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0/13</a:t>
            </a:r>
          </a:p>
        </p:txBody>
      </p:sp>
      <p:sp>
        <p:nvSpPr>
          <p:cNvPr id="32" name="TextBox 41"/>
          <p:cNvSpPr txBox="1">
            <a:spLocks noChangeArrowheads="1"/>
          </p:cNvSpPr>
          <p:nvPr/>
        </p:nvSpPr>
        <p:spPr bwMode="auto">
          <a:xfrm>
            <a:off x="2453766" y="370391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7/7</a:t>
            </a:r>
          </a:p>
        </p:txBody>
      </p:sp>
      <p:sp>
        <p:nvSpPr>
          <p:cNvPr id="33" name="TextBox 42"/>
          <p:cNvSpPr txBox="1">
            <a:spLocks noChangeArrowheads="1"/>
          </p:cNvSpPr>
          <p:nvPr/>
        </p:nvSpPr>
        <p:spPr bwMode="auto">
          <a:xfrm>
            <a:off x="3203848" y="259424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7/20</a:t>
            </a:r>
          </a:p>
        </p:txBody>
      </p:sp>
      <p:sp>
        <p:nvSpPr>
          <p:cNvPr id="34" name="TextBox 43"/>
          <p:cNvSpPr txBox="1">
            <a:spLocks noChangeArrowheads="1"/>
          </p:cNvSpPr>
          <p:nvPr/>
        </p:nvSpPr>
        <p:spPr bwMode="auto">
          <a:xfrm>
            <a:off x="1915454" y="4846911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7/14</a:t>
            </a:r>
          </a:p>
        </p:txBody>
      </p:sp>
      <p:sp>
        <p:nvSpPr>
          <p:cNvPr id="35" name="TextBox 44"/>
          <p:cNvSpPr txBox="1">
            <a:spLocks noChangeArrowheads="1"/>
          </p:cNvSpPr>
          <p:nvPr/>
        </p:nvSpPr>
        <p:spPr bwMode="auto">
          <a:xfrm>
            <a:off x="539552" y="441828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7/13</a:t>
            </a:r>
          </a:p>
        </p:txBody>
      </p:sp>
      <p:cxnSp>
        <p:nvCxnSpPr>
          <p:cNvPr id="36" name="Straight Arrow Connector 45"/>
          <p:cNvCxnSpPr>
            <a:stCxn id="6" idx="4"/>
            <a:endCxn id="7" idx="1"/>
          </p:cNvCxnSpPr>
          <p:nvPr/>
        </p:nvCxnSpPr>
        <p:spPr>
          <a:xfrm>
            <a:off x="788478" y="3929336"/>
            <a:ext cx="524155" cy="6003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7" name="Straight Arrow Connector 46"/>
          <p:cNvCxnSpPr>
            <a:stCxn id="7" idx="6"/>
            <a:endCxn id="9" idx="2"/>
          </p:cNvCxnSpPr>
          <p:nvPr/>
        </p:nvCxnSpPr>
        <p:spPr>
          <a:xfrm>
            <a:off x="1702878" y="4691336"/>
            <a:ext cx="99060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8" name="Straight Arrow Connector 47"/>
          <p:cNvCxnSpPr>
            <a:stCxn id="8" idx="5"/>
            <a:endCxn id="10" idx="0"/>
          </p:cNvCxnSpPr>
          <p:nvPr/>
        </p:nvCxnSpPr>
        <p:spPr>
          <a:xfrm>
            <a:off x="3083723" y="2795581"/>
            <a:ext cx="6003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9" name="Straight Arrow Connector 48"/>
          <p:cNvCxnSpPr>
            <a:stCxn id="9" idx="0"/>
            <a:endCxn id="8" idx="4"/>
          </p:cNvCxnSpPr>
          <p:nvPr/>
        </p:nvCxnSpPr>
        <p:spPr>
          <a:xfrm flipV="1">
            <a:off x="2922078" y="2862536"/>
            <a:ext cx="0" cy="160020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0" name="Gerade Verbindung 39"/>
          <p:cNvCxnSpPr>
            <a:stCxn id="31" idx="1"/>
            <a:endCxn id="31" idx="3"/>
          </p:cNvCxnSpPr>
          <p:nvPr/>
        </p:nvCxnSpPr>
        <p:spPr>
          <a:xfrm>
            <a:off x="559878" y="4405000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>
            <a:stCxn id="27" idx="1"/>
            <a:endCxn id="27" idx="3"/>
          </p:cNvCxnSpPr>
          <p:nvPr/>
        </p:nvCxnSpPr>
        <p:spPr>
          <a:xfrm>
            <a:off x="2464878" y="3682688"/>
            <a:ext cx="4803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>
            <a:stCxn id="28" idx="1"/>
            <a:endCxn id="28" idx="3"/>
          </p:cNvCxnSpPr>
          <p:nvPr/>
        </p:nvCxnSpPr>
        <p:spPr>
          <a:xfrm>
            <a:off x="3203848" y="2958788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675966" y="1414517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Flusserhöhender Pfad nur mit </a:t>
            </a:r>
            <a:br>
              <a:rPr lang="de-DE" dirty="0"/>
            </a:br>
            <a:r>
              <a:rPr lang="de-DE" dirty="0"/>
              <a:t>„normalen“ Restkapazitäten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4212075" y="1412776"/>
            <a:ext cx="475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Flusserhöhender Pfad auch mit Restkapazitäten</a:t>
            </a:r>
            <a:br>
              <a:rPr lang="de-DE" dirty="0"/>
            </a:br>
            <a:r>
              <a:rPr lang="de-DE" dirty="0"/>
              <a:t>in die entgegengesetzte Richtung</a:t>
            </a:r>
          </a:p>
        </p:txBody>
      </p:sp>
      <p:sp>
        <p:nvSpPr>
          <p:cNvPr id="46" name="TextBox 32"/>
          <p:cNvSpPr txBox="1">
            <a:spLocks noChangeArrowheads="1"/>
          </p:cNvSpPr>
          <p:nvPr/>
        </p:nvSpPr>
        <p:spPr bwMode="auto">
          <a:xfrm>
            <a:off x="6307942" y="2348880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0/12</a:t>
            </a:r>
          </a:p>
        </p:txBody>
      </p:sp>
      <p:cxnSp>
        <p:nvCxnSpPr>
          <p:cNvPr id="47" name="Gerade Verbindung 46"/>
          <p:cNvCxnSpPr>
            <a:stCxn id="46" idx="1"/>
            <a:endCxn id="46" idx="3"/>
          </p:cNvCxnSpPr>
          <p:nvPr/>
        </p:nvCxnSpPr>
        <p:spPr>
          <a:xfrm>
            <a:off x="6307942" y="2518157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3"/>
          <p:cNvSpPr/>
          <p:nvPr/>
        </p:nvSpPr>
        <p:spPr>
          <a:xfrm>
            <a:off x="5652974" y="24053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49" name="Oval 4"/>
          <p:cNvSpPr/>
          <p:nvPr/>
        </p:nvSpPr>
        <p:spPr>
          <a:xfrm>
            <a:off x="4967174" y="34721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50" name="Oval 5"/>
          <p:cNvSpPr/>
          <p:nvPr/>
        </p:nvSpPr>
        <p:spPr>
          <a:xfrm>
            <a:off x="5652974" y="44627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51" name="Oval 6"/>
          <p:cNvSpPr/>
          <p:nvPr/>
        </p:nvSpPr>
        <p:spPr>
          <a:xfrm>
            <a:off x="7100774" y="24053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52" name="Oval 7"/>
          <p:cNvSpPr/>
          <p:nvPr/>
        </p:nvSpPr>
        <p:spPr>
          <a:xfrm>
            <a:off x="7100774" y="44627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53" name="Oval 8"/>
          <p:cNvSpPr/>
          <p:nvPr/>
        </p:nvSpPr>
        <p:spPr>
          <a:xfrm>
            <a:off x="7862774" y="34721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54" name="Straight Arrow Connector 9"/>
          <p:cNvCxnSpPr>
            <a:stCxn id="48" idx="6"/>
            <a:endCxn id="51" idx="2"/>
          </p:cNvCxnSpPr>
          <p:nvPr/>
        </p:nvCxnSpPr>
        <p:spPr>
          <a:xfrm>
            <a:off x="6110174" y="263393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55" name="Straight Arrow Connector 10"/>
          <p:cNvCxnSpPr>
            <a:stCxn id="49" idx="0"/>
            <a:endCxn id="48" idx="3"/>
          </p:cNvCxnSpPr>
          <p:nvPr/>
        </p:nvCxnSpPr>
        <p:spPr>
          <a:xfrm rot="5400000" flipH="1" flipV="1">
            <a:off x="5119574" y="2872061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56" name="Straight Arrow Connector 11"/>
          <p:cNvCxnSpPr>
            <a:stCxn id="49" idx="4"/>
            <a:endCxn id="50" idx="1"/>
          </p:cNvCxnSpPr>
          <p:nvPr/>
        </p:nvCxnSpPr>
        <p:spPr>
          <a:xfrm rot="16200000" flipH="1">
            <a:off x="5157674" y="3967436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7" name="Straight Arrow Connector 12"/>
          <p:cNvCxnSpPr>
            <a:stCxn id="50" idx="6"/>
            <a:endCxn id="52" idx="2"/>
          </p:cNvCxnSpPr>
          <p:nvPr/>
        </p:nvCxnSpPr>
        <p:spPr>
          <a:xfrm>
            <a:off x="6110174" y="469133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w="med" len="med"/>
            <a:tailEnd type="stealth" w="med" len="med"/>
          </a:ln>
          <a:effectLst/>
        </p:spPr>
      </p:cxnSp>
      <p:cxnSp>
        <p:nvCxnSpPr>
          <p:cNvPr id="58" name="Straight Arrow Connector 13"/>
          <p:cNvCxnSpPr>
            <a:stCxn id="52" idx="7"/>
            <a:endCxn id="53" idx="4"/>
          </p:cNvCxnSpPr>
          <p:nvPr/>
        </p:nvCxnSpPr>
        <p:spPr>
          <a:xfrm rot="5400000" flipH="1" flipV="1">
            <a:off x="7491299" y="3929336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59" name="Straight Arrow Connector 14"/>
          <p:cNvCxnSpPr>
            <a:stCxn id="51" idx="5"/>
            <a:endCxn id="53" idx="0"/>
          </p:cNvCxnSpPr>
          <p:nvPr/>
        </p:nvCxnSpPr>
        <p:spPr>
          <a:xfrm rot="16200000" flipH="1">
            <a:off x="7453199" y="2833961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0" name="Straight Arrow Connector 15"/>
          <p:cNvCxnSpPr/>
          <p:nvPr/>
        </p:nvCxnSpPr>
        <p:spPr>
          <a:xfrm rot="5400000" flipH="1" flipV="1">
            <a:off x="5156881" y="3661842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61" name="Straight Arrow Connector 16"/>
          <p:cNvCxnSpPr>
            <a:stCxn id="52" idx="0"/>
            <a:endCxn id="51" idx="4"/>
          </p:cNvCxnSpPr>
          <p:nvPr/>
        </p:nvCxnSpPr>
        <p:spPr>
          <a:xfrm rot="5400000" flipH="1" flipV="1">
            <a:off x="6529275" y="3661048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2" name="Straight Arrow Connector 17"/>
          <p:cNvCxnSpPr>
            <a:stCxn id="51" idx="3"/>
            <a:endCxn id="50" idx="7"/>
          </p:cNvCxnSpPr>
          <p:nvPr/>
        </p:nvCxnSpPr>
        <p:spPr>
          <a:xfrm rot="5400000">
            <a:off x="5738699" y="3100661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3" name="Straight Arrow Connector 18"/>
          <p:cNvCxnSpPr/>
          <p:nvPr/>
        </p:nvCxnSpPr>
        <p:spPr>
          <a:xfrm rot="5400000" flipH="1" flipV="1">
            <a:off x="5006068" y="3661842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65" name="TextBox 20"/>
          <p:cNvSpPr txBox="1">
            <a:spLocks noChangeArrowheads="1"/>
          </p:cNvSpPr>
          <p:nvPr/>
        </p:nvSpPr>
        <p:spPr bwMode="auto">
          <a:xfrm>
            <a:off x="6295777" y="4692923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7/14</a:t>
            </a:r>
          </a:p>
        </p:txBody>
      </p:sp>
      <p:sp>
        <p:nvSpPr>
          <p:cNvPr id="66" name="TextBox 21"/>
          <p:cNvSpPr txBox="1">
            <a:spLocks noChangeArrowheads="1"/>
          </p:cNvSpPr>
          <p:nvPr/>
        </p:nvSpPr>
        <p:spPr bwMode="auto">
          <a:xfrm>
            <a:off x="4939790" y="422108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7/13</a:t>
            </a:r>
          </a:p>
        </p:txBody>
      </p:sp>
      <p:sp>
        <p:nvSpPr>
          <p:cNvPr id="67" name="TextBox 22"/>
          <p:cNvSpPr txBox="1">
            <a:spLocks noChangeArrowheads="1"/>
          </p:cNvSpPr>
          <p:nvPr/>
        </p:nvSpPr>
        <p:spPr bwMode="auto">
          <a:xfrm>
            <a:off x="6414974" y="305621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68" name="TextBox 23"/>
          <p:cNvSpPr txBox="1">
            <a:spLocks noChangeArrowheads="1"/>
          </p:cNvSpPr>
          <p:nvPr/>
        </p:nvSpPr>
        <p:spPr bwMode="auto">
          <a:xfrm>
            <a:off x="5376749" y="3361011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69" name="TextBox 24"/>
          <p:cNvSpPr txBox="1">
            <a:spLocks noChangeArrowheads="1"/>
          </p:cNvSpPr>
          <p:nvPr/>
        </p:nvSpPr>
        <p:spPr bwMode="auto">
          <a:xfrm>
            <a:off x="5881574" y="339593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70" name="TextBox 26"/>
          <p:cNvSpPr txBox="1">
            <a:spLocks noChangeArrowheads="1"/>
          </p:cNvSpPr>
          <p:nvPr/>
        </p:nvSpPr>
        <p:spPr bwMode="auto">
          <a:xfrm>
            <a:off x="6872174" y="351341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7/7</a:t>
            </a:r>
          </a:p>
        </p:txBody>
      </p:sp>
      <p:sp>
        <p:nvSpPr>
          <p:cNvPr id="71" name="TextBox 27"/>
          <p:cNvSpPr txBox="1">
            <a:spLocks noChangeArrowheads="1"/>
          </p:cNvSpPr>
          <p:nvPr/>
        </p:nvSpPr>
        <p:spPr bwMode="auto">
          <a:xfrm>
            <a:off x="7662957" y="4216843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72" name="TextBox 33"/>
          <p:cNvSpPr txBox="1">
            <a:spLocks noChangeArrowheads="1"/>
          </p:cNvSpPr>
          <p:nvPr/>
        </p:nvSpPr>
        <p:spPr bwMode="auto">
          <a:xfrm>
            <a:off x="7604086" y="2801044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7/20</a:t>
            </a:r>
          </a:p>
        </p:txBody>
      </p:sp>
      <p:sp>
        <p:nvSpPr>
          <p:cNvPr id="73" name="TextBox 34"/>
          <p:cNvSpPr txBox="1">
            <a:spLocks noChangeArrowheads="1"/>
          </p:cNvSpPr>
          <p:nvPr/>
        </p:nvSpPr>
        <p:spPr bwMode="auto">
          <a:xfrm>
            <a:off x="4931654" y="2932802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0/16</a:t>
            </a:r>
          </a:p>
        </p:txBody>
      </p:sp>
      <p:sp>
        <p:nvSpPr>
          <p:cNvPr id="74" name="TextBox 41"/>
          <p:cNvSpPr txBox="1">
            <a:spLocks noChangeArrowheads="1"/>
          </p:cNvSpPr>
          <p:nvPr/>
        </p:nvSpPr>
        <p:spPr bwMode="auto">
          <a:xfrm>
            <a:off x="6861062" y="370391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3/7</a:t>
            </a:r>
          </a:p>
        </p:txBody>
      </p:sp>
      <p:sp>
        <p:nvSpPr>
          <p:cNvPr id="75" name="TextBox 42"/>
          <p:cNvSpPr txBox="1">
            <a:spLocks noChangeArrowheads="1"/>
          </p:cNvSpPr>
          <p:nvPr/>
        </p:nvSpPr>
        <p:spPr bwMode="auto">
          <a:xfrm>
            <a:off x="7655669" y="4416154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76" name="TextBox 43"/>
          <p:cNvSpPr txBox="1">
            <a:spLocks noChangeArrowheads="1"/>
          </p:cNvSpPr>
          <p:nvPr/>
        </p:nvSpPr>
        <p:spPr bwMode="auto">
          <a:xfrm>
            <a:off x="6307942" y="213285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4/12</a:t>
            </a:r>
          </a:p>
        </p:txBody>
      </p:sp>
      <p:sp>
        <p:nvSpPr>
          <p:cNvPr id="77" name="TextBox 44"/>
          <p:cNvSpPr txBox="1">
            <a:spLocks noChangeArrowheads="1"/>
          </p:cNvSpPr>
          <p:nvPr/>
        </p:nvSpPr>
        <p:spPr bwMode="auto">
          <a:xfrm>
            <a:off x="4932040" y="273040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4/16</a:t>
            </a:r>
          </a:p>
        </p:txBody>
      </p:sp>
      <p:cxnSp>
        <p:nvCxnSpPr>
          <p:cNvPr id="78" name="Straight Arrow Connector 45"/>
          <p:cNvCxnSpPr>
            <a:stCxn id="49" idx="0"/>
            <a:endCxn id="48" idx="3"/>
          </p:cNvCxnSpPr>
          <p:nvPr/>
        </p:nvCxnSpPr>
        <p:spPr>
          <a:xfrm flipV="1">
            <a:off x="5195774" y="2795581"/>
            <a:ext cx="5241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9" name="Straight Arrow Connector 46"/>
          <p:cNvCxnSpPr>
            <a:stCxn id="48" idx="6"/>
            <a:endCxn id="51" idx="2"/>
          </p:cNvCxnSpPr>
          <p:nvPr/>
        </p:nvCxnSpPr>
        <p:spPr>
          <a:xfrm>
            <a:off x="6110174" y="2633936"/>
            <a:ext cx="99060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0" name="Straight Arrow Connector 47"/>
          <p:cNvCxnSpPr>
            <a:stCxn id="52" idx="7"/>
            <a:endCxn id="53" idx="4"/>
          </p:cNvCxnSpPr>
          <p:nvPr/>
        </p:nvCxnSpPr>
        <p:spPr>
          <a:xfrm flipV="1">
            <a:off x="7491019" y="3929336"/>
            <a:ext cx="600355" cy="6003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1" name="Straight Arrow Connector 48"/>
          <p:cNvCxnSpPr>
            <a:stCxn id="51" idx="5"/>
            <a:endCxn id="52" idx="7"/>
          </p:cNvCxnSpPr>
          <p:nvPr/>
        </p:nvCxnSpPr>
        <p:spPr>
          <a:xfrm>
            <a:off x="7491019" y="2795581"/>
            <a:ext cx="0" cy="173411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2" name="Gerade Verbindung 81"/>
          <p:cNvCxnSpPr>
            <a:stCxn id="73" idx="1"/>
            <a:endCxn id="73" idx="3"/>
          </p:cNvCxnSpPr>
          <p:nvPr/>
        </p:nvCxnSpPr>
        <p:spPr>
          <a:xfrm>
            <a:off x="4931654" y="3102079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82"/>
          <p:cNvCxnSpPr>
            <a:stCxn id="70" idx="1"/>
            <a:endCxn id="70" idx="3"/>
          </p:cNvCxnSpPr>
          <p:nvPr/>
        </p:nvCxnSpPr>
        <p:spPr>
          <a:xfrm>
            <a:off x="6872174" y="3682688"/>
            <a:ext cx="4803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83"/>
          <p:cNvCxnSpPr>
            <a:stCxn id="71" idx="1"/>
            <a:endCxn id="71" idx="3"/>
          </p:cNvCxnSpPr>
          <p:nvPr/>
        </p:nvCxnSpPr>
        <p:spPr>
          <a:xfrm>
            <a:off x="7662957" y="4386120"/>
            <a:ext cx="4924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211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9826526" y="50710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7383D2-AF9D-3C4C-9758-7CD2C532B9C0}"/>
              </a:ext>
            </a:extLst>
          </p:cNvPr>
          <p:cNvSpPr txBox="1"/>
          <p:nvPr/>
        </p:nvSpPr>
        <p:spPr>
          <a:xfrm>
            <a:off x="1881962" y="5726195"/>
            <a:ext cx="532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Restkapazität ist auch für Pfade entsprechend definiert</a:t>
            </a:r>
          </a:p>
        </p:txBody>
      </p:sp>
    </p:spTree>
    <p:extLst>
      <p:ext uri="{BB962C8B-B14F-4D97-AF65-F5344CB8AC3E}">
        <p14:creationId xmlns:p14="http://schemas.microsoft.com/office/powerpoint/2010/main" val="350049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74" grpId="0"/>
      <p:bldP spid="75" grpId="0"/>
      <p:bldP spid="76" grpId="0"/>
      <p:bldP spid="77" grpId="0"/>
      <p:bldP spid="4" grpId="0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Ford-</a:t>
            </a:r>
            <a:r>
              <a:rPr lang="de-DE" dirty="0" err="1"/>
              <a:t>Fulkerson</a:t>
            </a:r>
            <a:r>
              <a:rPr lang="de-DE" dirty="0"/>
              <a:t>-Algorithmus (Skizze)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421"/>
            <a:ext cx="8435280" cy="5256907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ford_fulkerson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(s, t, g)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Sei s Quelle und t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Ziel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Dict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800" dirty="0" err="1">
                <a:latin typeface="Courier New" panose="02070309020205020404" pitchFamily="49" charset="0"/>
              </a:rPr>
              <a:t>default_value</a:t>
            </a:r>
            <a:r>
              <a:rPr lang="en-GB" sz="1800" dirty="0">
                <a:latin typeface="Courier New" panose="02070309020205020404" pitchFamily="49" charset="0"/>
              </a:rPr>
              <a:t>=0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(u, v, c) in </a:t>
            </a: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edges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(g)  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[u, v] = c </a:t>
            </a: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max_flow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path =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flow_augumenting_path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(s, t, g,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while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!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isnothing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(path) 	 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Reihenfolge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der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Pfade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offen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path_edges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path_capacity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path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for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(u, v) in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path_edges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[u, v]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[u, v] -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path_capacity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[v, u]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[v, u] +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path_capacity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max_flow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max_flow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path_capacity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path =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flow_augumenting_path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(s, t, g,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max_flow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212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520280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Ford, L. R.; </a:t>
            </a:r>
            <a:r>
              <a:rPr lang="de-DE" sz="1200" dirty="0" err="1">
                <a:solidFill>
                  <a:srgbClr val="0000FF"/>
                </a:solidFill>
              </a:rPr>
              <a:t>Fulkerson</a:t>
            </a:r>
            <a:r>
              <a:rPr lang="de-DE" sz="1200" dirty="0">
                <a:solidFill>
                  <a:srgbClr val="0000FF"/>
                </a:solidFill>
              </a:rPr>
              <a:t>, D. R. "Maximal </a:t>
            </a:r>
            <a:r>
              <a:rPr lang="de-DE" sz="1200" dirty="0" err="1">
                <a:solidFill>
                  <a:srgbClr val="0000FF"/>
                </a:solidFill>
              </a:rPr>
              <a:t>flow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through</a:t>
            </a:r>
            <a:r>
              <a:rPr lang="de-DE" sz="1200" dirty="0">
                <a:solidFill>
                  <a:srgbClr val="0000FF"/>
                </a:solidFill>
              </a:rPr>
              <a:t> a </a:t>
            </a:r>
            <a:r>
              <a:rPr lang="de-DE" sz="1200" dirty="0" err="1">
                <a:solidFill>
                  <a:srgbClr val="0000FF"/>
                </a:solidFill>
              </a:rPr>
              <a:t>network</a:t>
            </a:r>
            <a:r>
              <a:rPr lang="de-DE" sz="1200" dirty="0">
                <a:solidFill>
                  <a:srgbClr val="0000FF"/>
                </a:solidFill>
              </a:rPr>
              <a:t>". </a:t>
            </a:r>
            <a:r>
              <a:rPr lang="de-DE" sz="1200" dirty="0" err="1">
                <a:solidFill>
                  <a:srgbClr val="0000FF"/>
                </a:solidFill>
              </a:rPr>
              <a:t>Canadian</a:t>
            </a:r>
            <a:r>
              <a:rPr lang="de-DE" sz="1200" dirty="0">
                <a:solidFill>
                  <a:srgbClr val="0000FF"/>
                </a:solidFill>
              </a:rPr>
              <a:t> Journal of </a:t>
            </a:r>
            <a:r>
              <a:rPr lang="de-DE" sz="1200" dirty="0" err="1">
                <a:solidFill>
                  <a:srgbClr val="0000FF"/>
                </a:solidFill>
              </a:rPr>
              <a:t>Mathematics</a:t>
            </a:r>
            <a:r>
              <a:rPr lang="de-DE" sz="1200" dirty="0">
                <a:solidFill>
                  <a:srgbClr val="0000FF"/>
                </a:solidFill>
              </a:rPr>
              <a:t> 8: 399. </a:t>
            </a:r>
            <a:r>
              <a:rPr lang="de-DE" sz="1200" b="1" dirty="0">
                <a:solidFill>
                  <a:srgbClr val="FF0000"/>
                </a:solidFill>
              </a:rPr>
              <a:t>1956</a:t>
            </a:r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296C0C69-E59E-E34D-8921-40554A0FD41B}"/>
              </a:ext>
            </a:extLst>
          </p:cNvPr>
          <p:cNvSpPr/>
          <p:nvPr/>
        </p:nvSpPr>
        <p:spPr>
          <a:xfrm>
            <a:off x="5148064" y="260350"/>
            <a:ext cx="3888432" cy="1008112"/>
          </a:xfrm>
          <a:prstGeom prst="cloudCallout">
            <a:avLst>
              <a:gd name="adj1" fmla="val -44037"/>
              <a:gd name="adj2" fmla="val 2102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Nichtdeterministischer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Algorithmus</a:t>
            </a:r>
          </a:p>
        </p:txBody>
      </p:sp>
    </p:spTree>
    <p:extLst>
      <p:ext uri="{BB962C8B-B14F-4D97-AF65-F5344CB8AC3E}">
        <p14:creationId xmlns:p14="http://schemas.microsoft.com/office/powerpoint/2010/main" val="37215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</a:t>
            </a:r>
            <a:r>
              <a:rPr lang="en-US" dirty="0"/>
              <a:t> – </a:t>
            </a:r>
            <a:r>
              <a:rPr lang="en-US" dirty="0" err="1"/>
              <a:t>Beispieldurchlauf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9140" y="2276872"/>
            <a:ext cx="3600400" cy="2847119"/>
          </a:xfrm>
        </p:spPr>
        <p:txBody>
          <a:bodyPr/>
          <a:lstStyle/>
          <a:p>
            <a:r>
              <a:rPr lang="de-DE" dirty="0"/>
              <a:t>Wähle flusserhöhenden Pfad, z.B. s, c, d, t</a:t>
            </a:r>
          </a:p>
          <a:p>
            <a:endParaRPr lang="de-DE" dirty="0"/>
          </a:p>
          <a:p>
            <a:r>
              <a:rPr lang="de-DE" dirty="0"/>
              <a:t>Restkapazität dieses Pfades ist 4</a:t>
            </a:r>
          </a:p>
        </p:txBody>
      </p:sp>
      <p:sp>
        <p:nvSpPr>
          <p:cNvPr id="6" name="Oval 3"/>
          <p:cNvSpPr/>
          <p:nvPr/>
        </p:nvSpPr>
        <p:spPr>
          <a:xfrm>
            <a:off x="1513384" y="25407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7" name="Oval 4"/>
          <p:cNvSpPr/>
          <p:nvPr/>
        </p:nvSpPr>
        <p:spPr>
          <a:xfrm>
            <a:off x="827584" y="36075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8" name="Oval 5"/>
          <p:cNvSpPr/>
          <p:nvPr/>
        </p:nvSpPr>
        <p:spPr>
          <a:xfrm>
            <a:off x="1513384" y="45981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9" name="Oval 6"/>
          <p:cNvSpPr/>
          <p:nvPr/>
        </p:nvSpPr>
        <p:spPr>
          <a:xfrm>
            <a:off x="2961184" y="25407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10" name="Oval 7"/>
          <p:cNvSpPr/>
          <p:nvPr/>
        </p:nvSpPr>
        <p:spPr>
          <a:xfrm>
            <a:off x="2961184" y="45981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1" name="Oval 8"/>
          <p:cNvSpPr/>
          <p:nvPr/>
        </p:nvSpPr>
        <p:spPr>
          <a:xfrm>
            <a:off x="3723184" y="36075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2" name="Straight Arrow Connector 9"/>
          <p:cNvCxnSpPr>
            <a:stCxn id="6" idx="6"/>
            <a:endCxn id="9" idx="2"/>
          </p:cNvCxnSpPr>
          <p:nvPr/>
        </p:nvCxnSpPr>
        <p:spPr>
          <a:xfrm>
            <a:off x="1970584" y="2769364"/>
            <a:ext cx="9906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0"/>
          <p:cNvCxnSpPr>
            <a:stCxn id="7" idx="0"/>
            <a:endCxn id="6" idx="3"/>
          </p:cNvCxnSpPr>
          <p:nvPr/>
        </p:nvCxnSpPr>
        <p:spPr>
          <a:xfrm rot="5400000" flipH="1" flipV="1">
            <a:off x="979984" y="3007489"/>
            <a:ext cx="676275" cy="5238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1"/>
          <p:cNvCxnSpPr>
            <a:stCxn id="7" idx="4"/>
            <a:endCxn id="8" idx="1"/>
          </p:cNvCxnSpPr>
          <p:nvPr/>
        </p:nvCxnSpPr>
        <p:spPr>
          <a:xfrm rot="16200000" flipH="1">
            <a:off x="1018084" y="4102864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12"/>
          <p:cNvCxnSpPr>
            <a:stCxn id="8" idx="6"/>
            <a:endCxn id="10" idx="2"/>
          </p:cNvCxnSpPr>
          <p:nvPr/>
        </p:nvCxnSpPr>
        <p:spPr>
          <a:xfrm>
            <a:off x="1970584" y="4826764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13"/>
          <p:cNvCxnSpPr>
            <a:stCxn id="10" idx="7"/>
            <a:endCxn id="11" idx="4"/>
          </p:cNvCxnSpPr>
          <p:nvPr/>
        </p:nvCxnSpPr>
        <p:spPr>
          <a:xfrm rot="5400000" flipH="1" flipV="1">
            <a:off x="3351709" y="4064764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7" name="Straight Arrow Connector 14"/>
          <p:cNvCxnSpPr>
            <a:stCxn id="9" idx="5"/>
            <a:endCxn id="11" idx="0"/>
          </p:cNvCxnSpPr>
          <p:nvPr/>
        </p:nvCxnSpPr>
        <p:spPr>
          <a:xfrm rot="16200000" flipH="1">
            <a:off x="3313609" y="2969389"/>
            <a:ext cx="676275" cy="6000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8" name="Straight Arrow Connector 15"/>
          <p:cNvCxnSpPr/>
          <p:nvPr/>
        </p:nvCxnSpPr>
        <p:spPr>
          <a:xfrm rot="5400000" flipH="1" flipV="1">
            <a:off x="1017291" y="3797270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9" name="Straight Arrow Connector 16"/>
          <p:cNvCxnSpPr>
            <a:stCxn id="10" idx="0"/>
            <a:endCxn id="9" idx="4"/>
          </p:cNvCxnSpPr>
          <p:nvPr/>
        </p:nvCxnSpPr>
        <p:spPr>
          <a:xfrm rot="5400000" flipH="1" flipV="1">
            <a:off x="2389685" y="3796476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7"/>
          <p:cNvCxnSpPr>
            <a:stCxn id="9" idx="3"/>
            <a:endCxn id="8" idx="7"/>
          </p:cNvCxnSpPr>
          <p:nvPr/>
        </p:nvCxnSpPr>
        <p:spPr>
          <a:xfrm rot="5400000">
            <a:off x="1599109" y="3236089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1" name="Straight Arrow Connector 18"/>
          <p:cNvCxnSpPr/>
          <p:nvPr/>
        </p:nvCxnSpPr>
        <p:spPr>
          <a:xfrm rot="5400000" flipH="1" flipV="1">
            <a:off x="866478" y="3797270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2122984" y="2464564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0/12</a:t>
            </a:r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827584" y="293287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0/16</a:t>
            </a:r>
          </a:p>
        </p:txBody>
      </p:sp>
      <p:sp>
        <p:nvSpPr>
          <p:cNvPr id="25" name="TextBox 22"/>
          <p:cNvSpPr txBox="1">
            <a:spLocks noChangeArrowheads="1"/>
          </p:cNvSpPr>
          <p:nvPr/>
        </p:nvSpPr>
        <p:spPr bwMode="auto">
          <a:xfrm>
            <a:off x="2275384" y="3191639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1237159" y="3496439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741984" y="3531364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8" name="TextBox 25"/>
          <p:cNvSpPr txBox="1">
            <a:spLocks noChangeArrowheads="1"/>
          </p:cNvSpPr>
          <p:nvPr/>
        </p:nvSpPr>
        <p:spPr bwMode="auto">
          <a:xfrm>
            <a:off x="2199184" y="4761676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0/14</a:t>
            </a:r>
          </a:p>
        </p:txBody>
      </p:sp>
      <p:sp>
        <p:nvSpPr>
          <p:cNvPr id="29" name="TextBox 26"/>
          <p:cNvSpPr txBox="1">
            <a:spLocks noChangeArrowheads="1"/>
          </p:cNvSpPr>
          <p:nvPr/>
        </p:nvSpPr>
        <p:spPr bwMode="auto">
          <a:xfrm>
            <a:off x="2732584" y="3648839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0/7</a:t>
            </a:r>
          </a:p>
        </p:txBody>
      </p:sp>
      <p:sp>
        <p:nvSpPr>
          <p:cNvPr id="30" name="TextBox 27"/>
          <p:cNvSpPr txBox="1">
            <a:spLocks noChangeArrowheads="1"/>
          </p:cNvSpPr>
          <p:nvPr/>
        </p:nvSpPr>
        <p:spPr bwMode="auto">
          <a:xfrm>
            <a:off x="3494584" y="285667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0/20</a:t>
            </a:r>
          </a:p>
        </p:txBody>
      </p:sp>
      <p:sp>
        <p:nvSpPr>
          <p:cNvPr id="31" name="TextBox 28"/>
          <p:cNvSpPr txBox="1">
            <a:spLocks noChangeArrowheads="1"/>
          </p:cNvSpPr>
          <p:nvPr/>
        </p:nvSpPr>
        <p:spPr bwMode="auto">
          <a:xfrm>
            <a:off x="3510459" y="4293364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32" name="TextBox 29"/>
          <p:cNvSpPr txBox="1">
            <a:spLocks noChangeArrowheads="1"/>
          </p:cNvSpPr>
          <p:nvPr/>
        </p:nvSpPr>
        <p:spPr bwMode="auto">
          <a:xfrm>
            <a:off x="827584" y="4334639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0/13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199184" y="4939476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4/14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510459" y="4482276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827584" y="4523551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4/13</a:t>
            </a:r>
          </a:p>
        </p:txBody>
      </p:sp>
      <p:cxnSp>
        <p:nvCxnSpPr>
          <p:cNvPr id="37" name="Gerade Verbindung 36"/>
          <p:cNvCxnSpPr>
            <a:stCxn id="32" idx="1"/>
            <a:endCxn id="32" idx="3"/>
          </p:cNvCxnSpPr>
          <p:nvPr/>
        </p:nvCxnSpPr>
        <p:spPr>
          <a:xfrm>
            <a:off x="827584" y="4503916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>
            <a:stCxn id="28" idx="1"/>
            <a:endCxn id="28" idx="3"/>
          </p:cNvCxnSpPr>
          <p:nvPr/>
        </p:nvCxnSpPr>
        <p:spPr>
          <a:xfrm>
            <a:off x="2199184" y="4930953"/>
            <a:ext cx="58221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>
            <a:stCxn id="31" idx="1"/>
            <a:endCxn id="31" idx="3"/>
          </p:cNvCxnSpPr>
          <p:nvPr/>
        </p:nvCxnSpPr>
        <p:spPr>
          <a:xfrm>
            <a:off x="3510459" y="4462641"/>
            <a:ext cx="4924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213</a:t>
            </a:fld>
            <a:endParaRPr lang="de-DE" dirty="0"/>
          </a:p>
        </p:txBody>
      </p:sp>
      <p:sp>
        <p:nvSpPr>
          <p:cNvPr id="39" name="Rechteck 38"/>
          <p:cNvSpPr/>
          <p:nvPr/>
        </p:nvSpPr>
        <p:spPr>
          <a:xfrm>
            <a:off x="395536" y="1196752"/>
            <a:ext cx="856895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while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 err="1">
                <a:solidFill>
                  <a:srgbClr val="795E26"/>
                </a:solidFill>
                <a:latin typeface="Courier New" panose="02070309020205020404" pitchFamily="49" charset="0"/>
              </a:rPr>
              <a:t>flow_augmenting_path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(s, t, g, </a:t>
            </a:r>
            <a:r>
              <a:rPr lang="en-GB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) != </a:t>
            </a:r>
            <a:r>
              <a:rPr lang="en-GB" sz="1900" dirty="0">
                <a:solidFill>
                  <a:srgbClr val="0000FF"/>
                </a:solidFill>
                <a:latin typeface="Courier New" panose="02070309020205020404" pitchFamily="49" charset="0"/>
              </a:rPr>
              <a:t>nothing</a:t>
            </a:r>
            <a:endParaRPr lang="de-DE" sz="1900" dirty="0"/>
          </a:p>
          <a:p>
            <a:pPr marL="0" indent="0">
              <a:buNone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2800" dirty="0"/>
              <a:t>Erhöhe Fluss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800" dirty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rgbClr val="3C8C93"/>
                </a:solidFill>
              </a:rPr>
              <a:t>t</a:t>
            </a:r>
            <a:r>
              <a:rPr lang="de-DE" sz="2800" dirty="0"/>
              <a:t> in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r>
              <a:rPr lang="de-DE" sz="2800" dirty="0"/>
              <a:t> um Restkapazität von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89858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</a:t>
            </a:r>
            <a:r>
              <a:rPr lang="en-US" dirty="0"/>
              <a:t> – </a:t>
            </a:r>
            <a:r>
              <a:rPr lang="en-US" dirty="0" err="1"/>
              <a:t>Beispieldurchlauf</a:t>
            </a:r>
            <a:endParaRPr lang="de-DE" dirty="0"/>
          </a:p>
        </p:txBody>
      </p:sp>
      <p:sp>
        <p:nvSpPr>
          <p:cNvPr id="5" name="Oval 3"/>
          <p:cNvSpPr/>
          <p:nvPr/>
        </p:nvSpPr>
        <p:spPr>
          <a:xfrm>
            <a:off x="1445568" y="2761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759768" y="38279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445568" y="48185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2893368" y="2761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2893368" y="48185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655368" y="38279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1902768" y="2989784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912168" y="3227909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950268" y="4323284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1902768" y="5047184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283893" y="4285184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245793" y="3189809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949475" y="4017690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321869" y="4016896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531293" y="3456509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798662" y="4017690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055168" y="2684984"/>
            <a:ext cx="58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59768" y="3153296"/>
            <a:ext cx="58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207568" y="3412059"/>
            <a:ext cx="469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169343" y="3716859"/>
            <a:ext cx="4796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674168" y="3751784"/>
            <a:ext cx="58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664768" y="3869259"/>
            <a:ext cx="469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0/7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426768" y="3077096"/>
            <a:ext cx="58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0/20</a:t>
            </a:r>
          </a:p>
        </p:txBody>
      </p:sp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2131368" y="5018609"/>
            <a:ext cx="584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4/14</a:t>
            </a: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3442643" y="4550296"/>
            <a:ext cx="4796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759768" y="4591571"/>
            <a:ext cx="58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4/13</a:t>
            </a:r>
          </a:p>
        </p:txBody>
      </p:sp>
      <p:cxnSp>
        <p:nvCxnSpPr>
          <p:cNvPr id="32" name="Straight Arrow Connector 35"/>
          <p:cNvCxnSpPr>
            <a:stCxn id="5" idx="6"/>
            <a:endCxn id="8" idx="2"/>
          </p:cNvCxnSpPr>
          <p:nvPr/>
        </p:nvCxnSpPr>
        <p:spPr>
          <a:xfrm>
            <a:off x="1902768" y="2989784"/>
            <a:ext cx="99060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3" name="Straight Arrow Connector 36"/>
          <p:cNvCxnSpPr>
            <a:stCxn id="6" idx="0"/>
            <a:endCxn id="5" idx="3"/>
          </p:cNvCxnSpPr>
          <p:nvPr/>
        </p:nvCxnSpPr>
        <p:spPr>
          <a:xfrm flipV="1">
            <a:off x="988368" y="3151429"/>
            <a:ext cx="5241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4" name="Straight Arrow Connector 37"/>
          <p:cNvCxnSpPr>
            <a:stCxn id="8" idx="5"/>
            <a:endCxn id="10" idx="0"/>
          </p:cNvCxnSpPr>
          <p:nvPr/>
        </p:nvCxnSpPr>
        <p:spPr>
          <a:xfrm>
            <a:off x="3283613" y="3151429"/>
            <a:ext cx="6003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35" name="TextBox 38"/>
          <p:cNvSpPr txBox="1">
            <a:spLocks noChangeArrowheads="1"/>
          </p:cNvSpPr>
          <p:nvPr/>
        </p:nvSpPr>
        <p:spPr bwMode="auto">
          <a:xfrm>
            <a:off x="1978968" y="2492896"/>
            <a:ext cx="6969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36" name="TextBox 39"/>
          <p:cNvSpPr txBox="1">
            <a:spLocks noChangeArrowheads="1"/>
          </p:cNvSpPr>
          <p:nvPr/>
        </p:nvSpPr>
        <p:spPr bwMode="auto">
          <a:xfrm>
            <a:off x="683568" y="2962796"/>
            <a:ext cx="696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37" name="TextBox 40"/>
          <p:cNvSpPr txBox="1">
            <a:spLocks noChangeArrowheads="1"/>
          </p:cNvSpPr>
          <p:nvPr/>
        </p:nvSpPr>
        <p:spPr bwMode="auto">
          <a:xfrm>
            <a:off x="3350568" y="2886596"/>
            <a:ext cx="696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12/20</a:t>
            </a:r>
          </a:p>
        </p:txBody>
      </p:sp>
      <p:cxnSp>
        <p:nvCxnSpPr>
          <p:cNvPr id="38" name="Gerade Verbindung 37"/>
          <p:cNvCxnSpPr>
            <a:stCxn id="23" idx="1"/>
            <a:endCxn id="23" idx="3"/>
          </p:cNvCxnSpPr>
          <p:nvPr/>
        </p:nvCxnSpPr>
        <p:spPr>
          <a:xfrm>
            <a:off x="759768" y="3322365"/>
            <a:ext cx="584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>
            <a:stCxn id="22" idx="1"/>
            <a:endCxn id="22" idx="3"/>
          </p:cNvCxnSpPr>
          <p:nvPr/>
        </p:nvCxnSpPr>
        <p:spPr>
          <a:xfrm>
            <a:off x="2055168" y="2854053"/>
            <a:ext cx="584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>
            <a:stCxn id="28" idx="1"/>
            <a:endCxn id="28" idx="3"/>
          </p:cNvCxnSpPr>
          <p:nvPr/>
        </p:nvCxnSpPr>
        <p:spPr>
          <a:xfrm>
            <a:off x="3426768" y="3246165"/>
            <a:ext cx="584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nhaltsplatzhalter 2"/>
          <p:cNvSpPr>
            <a:spLocks noGrp="1"/>
          </p:cNvSpPr>
          <p:nvPr>
            <p:ph idx="1"/>
          </p:nvPr>
        </p:nvSpPr>
        <p:spPr>
          <a:xfrm>
            <a:off x="4321324" y="2497292"/>
            <a:ext cx="3600400" cy="2847119"/>
          </a:xfrm>
        </p:spPr>
        <p:txBody>
          <a:bodyPr/>
          <a:lstStyle/>
          <a:p>
            <a:r>
              <a:rPr lang="de-DE" dirty="0"/>
              <a:t>Wähle anderen zunehmenden Pfad, z.B. s, a, b, t</a:t>
            </a:r>
          </a:p>
          <a:p>
            <a:endParaRPr lang="de-DE" dirty="0"/>
          </a:p>
          <a:p>
            <a:r>
              <a:rPr lang="de-DE" dirty="0"/>
              <a:t>Restkapazität dieses Pfades ist 12</a:t>
            </a:r>
          </a:p>
        </p:txBody>
      </p:sp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214</a:t>
            </a:fld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39001F-3E55-404C-BD9A-AA06507E713F}"/>
              </a:ext>
            </a:extLst>
          </p:cNvPr>
          <p:cNvSpPr/>
          <p:nvPr/>
        </p:nvSpPr>
        <p:spPr>
          <a:xfrm>
            <a:off x="1763688" y="5690121"/>
            <a:ext cx="5803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e-DE" sz="2800" dirty="0">
                <a:solidFill>
                  <a:srgbClr val="FF0000"/>
                </a:solidFill>
              </a:rPr>
              <a:t>Pfadbestimmung</a:t>
            </a:r>
            <a:r>
              <a:rPr lang="de-DE" sz="2800" dirty="0"/>
              <a:t> z.B. mit Tiefensuche</a:t>
            </a:r>
          </a:p>
        </p:txBody>
      </p:sp>
      <p:sp>
        <p:nvSpPr>
          <p:cNvPr id="42" name="Rechteck 38">
            <a:extLst>
              <a:ext uri="{FF2B5EF4-FFF2-40B4-BE49-F238E27FC236}">
                <a16:creationId xmlns:a16="http://schemas.microsoft.com/office/drawing/2014/main" id="{542A2EAD-7ED3-4E51-15D9-9096934298AC}"/>
              </a:ext>
            </a:extLst>
          </p:cNvPr>
          <p:cNvSpPr/>
          <p:nvPr/>
        </p:nvSpPr>
        <p:spPr>
          <a:xfrm>
            <a:off x="395536" y="1196752"/>
            <a:ext cx="856895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while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 err="1">
                <a:solidFill>
                  <a:srgbClr val="795E26"/>
                </a:solidFill>
                <a:latin typeface="Courier New" panose="02070309020205020404" pitchFamily="49" charset="0"/>
              </a:rPr>
              <a:t>flow_augumenting_path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(s, t, g, </a:t>
            </a:r>
            <a:r>
              <a:rPr lang="en-GB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) != </a:t>
            </a:r>
            <a:r>
              <a:rPr lang="en-GB" sz="1900" dirty="0">
                <a:solidFill>
                  <a:srgbClr val="0000FF"/>
                </a:solidFill>
                <a:latin typeface="Courier New" panose="02070309020205020404" pitchFamily="49" charset="0"/>
              </a:rPr>
              <a:t>nothing</a:t>
            </a:r>
            <a:endParaRPr lang="de-DE" sz="1900" dirty="0"/>
          </a:p>
          <a:p>
            <a:pPr marL="0" indent="0">
              <a:buNone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2800" dirty="0"/>
              <a:t>Erhöhe Fluss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800" dirty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rgbClr val="3C8C93"/>
                </a:solidFill>
              </a:rPr>
              <a:t>t</a:t>
            </a:r>
            <a:r>
              <a:rPr lang="de-DE" sz="2800" dirty="0"/>
              <a:t> in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r>
              <a:rPr lang="de-DE" sz="2800" dirty="0"/>
              <a:t> um Restkapazität von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91343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" grpId="0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Flusserhöhende Pfade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Nutzung von Tiefensuche</a:t>
            </a:r>
          </a:p>
          <a:p>
            <a:r>
              <a:rPr lang="de-DE" dirty="0"/>
              <a:t>Nutzung von Breitensuche</a:t>
            </a:r>
            <a:br>
              <a:rPr lang="de-DE" dirty="0"/>
            </a:br>
            <a:r>
              <a:rPr lang="de-DE" dirty="0"/>
              <a:t> </a:t>
            </a:r>
            <a:r>
              <a:rPr lang="de-DE" sz="2800" kern="1200" dirty="0">
                <a:solidFill>
                  <a:srgbClr val="0000FF"/>
                </a:solidFill>
                <a:latin typeface="Myriad Pro" charset="0"/>
                <a:ea typeface="ＭＳ Ｐゴシック" charset="0"/>
              </a:rPr>
              <a:t>Edmonds-</a:t>
            </a:r>
            <a:r>
              <a:rPr lang="de-DE" sz="2800" kern="1200" dirty="0" err="1">
                <a:solidFill>
                  <a:srgbClr val="0000FF"/>
                </a:solidFill>
                <a:latin typeface="Myriad Pro" charset="0"/>
                <a:ea typeface="ＭＳ Ｐゴシック" charset="0"/>
              </a:rPr>
              <a:t>Karp</a:t>
            </a:r>
            <a:r>
              <a:rPr lang="de-DE" sz="4800" i="1" dirty="0">
                <a:solidFill>
                  <a:schemeClr val="accent2"/>
                </a:solidFill>
              </a:rPr>
              <a:t> </a:t>
            </a:r>
            <a:r>
              <a:rPr lang="de-DE" sz="2800" kern="1200" dirty="0">
                <a:solidFill>
                  <a:srgbClr val="0000FF"/>
                </a:solidFill>
                <a:latin typeface="Myriad Pro" charset="0"/>
                <a:ea typeface="ＭＳ Ｐゴシック" charset="0"/>
              </a:rPr>
              <a:t>Algorithmus</a:t>
            </a:r>
            <a:endParaRPr lang="de-DE" dirty="0"/>
          </a:p>
          <a:p>
            <a:pPr lvl="1"/>
            <a:r>
              <a:rPr lang="de-DE" dirty="0"/>
              <a:t>Variation des Ford-</a:t>
            </a:r>
            <a:r>
              <a:rPr lang="de-DE" dirty="0" err="1"/>
              <a:t>Fulkerson</a:t>
            </a:r>
            <a:r>
              <a:rPr lang="de-DE" dirty="0"/>
              <a:t> Algorithmus durch Wählen von günstigen flusserhöhenden Pfaden</a:t>
            </a:r>
          </a:p>
          <a:p>
            <a:pPr lvl="1"/>
            <a:r>
              <a:rPr lang="de-DE" dirty="0"/>
              <a:t>Wähle als nächstes den flusserhöhenden Pfad mit einer minimalen Anzahl von Kanten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215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339752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Jack Edmonds, Richard M. </a:t>
            </a:r>
            <a:r>
              <a:rPr lang="de-DE" sz="1200" dirty="0" err="1">
                <a:solidFill>
                  <a:srgbClr val="0000FF"/>
                </a:solidFill>
              </a:rPr>
              <a:t>Karp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dirty="0" err="1">
                <a:solidFill>
                  <a:srgbClr val="0000FF"/>
                </a:solidFill>
              </a:rPr>
              <a:t>Theoretical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Improvements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Algorithmic</a:t>
            </a:r>
            <a:r>
              <a:rPr lang="de-DE" sz="1200" dirty="0">
                <a:solidFill>
                  <a:srgbClr val="0000FF"/>
                </a:solidFill>
              </a:rPr>
              <a:t> Efficiency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Network Flow Problems. In: J. ACM. 19, Nr. 2, S. 248-264, </a:t>
            </a:r>
            <a:r>
              <a:rPr lang="de-DE" sz="12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109975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76064"/>
          </a:xfrm>
        </p:spPr>
        <p:txBody>
          <a:bodyPr/>
          <a:lstStyle/>
          <a:p>
            <a:r>
              <a:rPr lang="de-DE" dirty="0"/>
              <a:t>Edmonds-</a:t>
            </a:r>
            <a:r>
              <a:rPr lang="de-DE" dirty="0" err="1"/>
              <a:t>Karp</a:t>
            </a:r>
            <a:r>
              <a:rPr lang="de-DE" dirty="0"/>
              <a:t> (Ford-</a:t>
            </a:r>
            <a:r>
              <a:rPr lang="de-DE" dirty="0" err="1"/>
              <a:t>Fulkerson</a:t>
            </a:r>
            <a:r>
              <a:rPr lang="de-DE" dirty="0"/>
              <a:t> mit BFS)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071910"/>
            <a:ext cx="8280920" cy="5525740"/>
          </a:xfrm>
        </p:spPr>
        <p:txBody>
          <a:bodyPr/>
          <a:lstStyle/>
          <a:p>
            <a:pPr marL="0" indent="0">
              <a:buNone/>
            </a:pPr>
            <a:r>
              <a:rPr lang="de-DE" sz="1400" dirty="0">
                <a:solidFill>
                  <a:srgbClr val="3C8C93"/>
                </a:solidFill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flow_augumenting_path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(s, t, g,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parents = 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Dict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(); parents[s] = s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q = 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make_queue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([s])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while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!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empty_queue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(q)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u = 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dequeue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(q) 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  for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(_, v, _) in 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edges_out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(u, g)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    if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!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haskey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(parents, v) &amp;&amp;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[u, v] &gt; </a:t>
            </a:r>
            <a:r>
              <a:rPr lang="en-GB" sz="14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        enqueue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(v, q)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parents[v] = u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end end end</a:t>
            </a:r>
            <a:b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!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haskey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(parents, t)   </a:t>
            </a: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Courier New" panose="02070309020205020404" pitchFamily="49" charset="0"/>
              </a:rPr>
              <a:t>nothing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	      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kein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Pfad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zu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t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gefunden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else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			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bestimme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Pfad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und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Kapazität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(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rückwärts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, t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zu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s)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path_cap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typemax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(Int); path = [];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curr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t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  while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curr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!= s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path_cap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minimum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((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path_cap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[parents[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curr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],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curr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]))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      insert!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(path, </a:t>
            </a:r>
            <a:r>
              <a:rPr lang="en-GB" sz="1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(parents[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curr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],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curr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)) 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speichere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Kante des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Pfades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curr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parents[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curr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  return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path,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path_capacity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end 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009867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Ford-</a:t>
            </a:r>
            <a:r>
              <a:rPr lang="de-DE" dirty="0" err="1"/>
              <a:t>Fulkerson</a:t>
            </a:r>
            <a:r>
              <a:rPr lang="de-DE" dirty="0"/>
              <a:t>-Algorithmus mit DFS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75285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sz="2400" dirty="0" err="1"/>
              <a:t>procedure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2"/>
                </a:solidFill>
              </a:rPr>
              <a:t>Ford-</a:t>
            </a:r>
            <a:r>
              <a:rPr lang="de-DE" sz="2400" dirty="0" err="1">
                <a:solidFill>
                  <a:schemeClr val="accent2"/>
                </a:solidFill>
              </a:rPr>
              <a:t>Fulkerson</a:t>
            </a:r>
            <a:r>
              <a:rPr lang="de-DE" sz="2400" dirty="0">
                <a:solidFill>
                  <a:schemeClr val="accent2"/>
                </a:solidFill>
              </a:rPr>
              <a:t> </a:t>
            </a:r>
            <a:r>
              <a:rPr lang="de-DE" sz="2400" dirty="0"/>
              <a:t>(</a:t>
            </a:r>
            <a:r>
              <a:rPr lang="de-DE" sz="2400" dirty="0">
                <a:solidFill>
                  <a:srgbClr val="3C8C93"/>
                </a:solidFill>
              </a:rPr>
              <a:t>G, s, t, f</a:t>
            </a:r>
            <a:r>
              <a:rPr lang="de-DE" sz="2400" dirty="0"/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/>
              <a:t>    </a:t>
            </a:r>
            <a:r>
              <a:rPr lang="de-DE" sz="2400" dirty="0">
                <a:solidFill>
                  <a:srgbClr val="FF0000"/>
                </a:solidFill>
              </a:rPr>
              <a:t>// Sei </a:t>
            </a:r>
            <a:r>
              <a:rPr lang="de-DE" sz="2400" dirty="0">
                <a:solidFill>
                  <a:srgbClr val="3C8C93"/>
                </a:solidFill>
              </a:rPr>
              <a:t>s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FF0000"/>
                </a:solidFill>
              </a:rPr>
              <a:t>Quelle und </a:t>
            </a:r>
            <a:r>
              <a:rPr lang="de-DE" sz="2400" dirty="0">
                <a:solidFill>
                  <a:srgbClr val="3C8C93"/>
                </a:solidFill>
              </a:rPr>
              <a:t>t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FF0000"/>
                </a:solidFill>
              </a:rPr>
              <a:t>Ziel in </a:t>
            </a:r>
            <a:r>
              <a:rPr lang="de-DE" sz="2400" dirty="0">
                <a:solidFill>
                  <a:srgbClr val="3C8C93"/>
                </a:solidFill>
              </a:rPr>
              <a:t>G=(V, E) </a:t>
            </a:r>
            <a:r>
              <a:rPr lang="de-DE" sz="2400" dirty="0">
                <a:solidFill>
                  <a:srgbClr val="FF0000"/>
                </a:solidFill>
              </a:rPr>
              <a:t>mit </a:t>
            </a:r>
            <a:r>
              <a:rPr lang="de-DE" sz="2400" dirty="0" err="1">
                <a:solidFill>
                  <a:srgbClr val="3C8C93"/>
                </a:solidFill>
              </a:rPr>
              <a:t>s,t∈V</a:t>
            </a:r>
            <a:endParaRPr lang="de-DE" sz="2400" dirty="0">
              <a:solidFill>
                <a:srgbClr val="3C8C93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>
                <a:solidFill>
                  <a:srgbClr val="FF0000"/>
                </a:solidFill>
              </a:rPr>
              <a:t>    //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400" dirty="0">
                <a:solidFill>
                  <a:srgbClr val="FF0000"/>
                </a:solidFill>
              </a:rPr>
              <a:t>wird modifiziert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/>
              <a:t>   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(V, E) := G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/>
              <a:t>   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v) ∈ E </a:t>
            </a:r>
            <a:r>
              <a:rPr lang="de-DE" sz="2400" dirty="0"/>
              <a:t>do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u,v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:= 0</a:t>
            </a:r>
            <a:endParaRPr lang="de-DE" sz="2400" dirty="0"/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/>
              <a:t>    </a:t>
            </a:r>
            <a:r>
              <a:rPr lang="de-DE" sz="2400" dirty="0" err="1"/>
              <a:t>while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true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/>
              <a:t>do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/>
              <a:t>       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p := </a:t>
            </a:r>
            <a:r>
              <a:rPr lang="de-DE" sz="2400" dirty="0">
                <a:solidFill>
                  <a:srgbClr val="333398"/>
                </a:solidFill>
              </a:rPr>
              <a:t>FF-DFS</a:t>
            </a:r>
            <a:r>
              <a:rPr lang="de-DE" sz="2400" dirty="0"/>
              <a:t>(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G, s</a:t>
            </a:r>
            <a:r>
              <a:rPr lang="de-DE" sz="2400" dirty="0"/>
              <a:t>)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de-DE" sz="2400" dirty="0" err="1"/>
              <a:t>if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p = ⊥ </a:t>
            </a:r>
            <a:r>
              <a:rPr lang="de-DE" sz="2400" dirty="0" err="1"/>
              <a:t>then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err="1"/>
              <a:t>return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f(s , t)</a:t>
            </a:r>
            <a:endParaRPr lang="de-DE" sz="2400" dirty="0"/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/>
              <a:t>       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v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∈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3C8C93"/>
                </a:solidFill>
              </a:rPr>
              <a:t>p</a:t>
            </a:r>
            <a:r>
              <a:rPr lang="de-DE" sz="2400" dirty="0"/>
              <a:t> do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/>
              <a:t>             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>
                <a:solidFill>
                  <a:srgbClr val="333398"/>
                </a:solidFill>
              </a:rPr>
              <a:t>forward-edge</a:t>
            </a:r>
            <a:r>
              <a:rPr lang="de-DE" sz="2400" dirty="0"/>
              <a:t>(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v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), G</a:t>
            </a:r>
            <a:r>
              <a:rPr lang="de-DE" sz="2400" dirty="0"/>
              <a:t>)</a:t>
            </a:r>
            <a:br>
              <a:rPr lang="de-DE" sz="2400" dirty="0"/>
            </a:br>
            <a:r>
              <a:rPr lang="de-DE" sz="2400" dirty="0"/>
              <a:t>	    </a:t>
            </a:r>
            <a:r>
              <a:rPr lang="de-DE" sz="2400" dirty="0" err="1"/>
              <a:t>then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v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:= f(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v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+ </a:t>
            </a:r>
            <a:r>
              <a:rPr lang="de-DE" sz="2400" dirty="0">
                <a:solidFill>
                  <a:srgbClr val="333398"/>
                </a:solidFill>
              </a:rPr>
              <a:t>rest-</a:t>
            </a:r>
            <a:r>
              <a:rPr lang="de-DE" sz="2400" dirty="0" err="1">
                <a:solidFill>
                  <a:srgbClr val="333398"/>
                </a:solidFill>
              </a:rPr>
              <a:t>capacity</a:t>
            </a:r>
            <a:r>
              <a:rPr lang="de-DE" sz="2400" dirty="0"/>
              <a:t>(</a:t>
            </a:r>
            <a:r>
              <a:rPr lang="de-DE" sz="2400" dirty="0">
                <a:solidFill>
                  <a:srgbClr val="3C8C93"/>
                </a:solidFill>
              </a:rPr>
              <a:t>p</a:t>
            </a:r>
            <a:r>
              <a:rPr lang="de-DE" sz="2400" dirty="0"/>
              <a:t>) </a:t>
            </a:r>
            <a:br>
              <a:rPr lang="de-DE" sz="2400" dirty="0"/>
            </a:br>
            <a:r>
              <a:rPr lang="de-DE" sz="2400" dirty="0"/>
              <a:t>	    </a:t>
            </a:r>
            <a:r>
              <a:rPr lang="de-DE" sz="2400" dirty="0" err="1"/>
              <a:t>else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v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:= f(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v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– </a:t>
            </a:r>
            <a:r>
              <a:rPr lang="de-DE" sz="2400" dirty="0">
                <a:solidFill>
                  <a:srgbClr val="333398"/>
                </a:solidFill>
              </a:rPr>
              <a:t>rest-</a:t>
            </a:r>
            <a:r>
              <a:rPr lang="de-DE" sz="2400" dirty="0" err="1">
                <a:solidFill>
                  <a:srgbClr val="333398"/>
                </a:solidFill>
              </a:rPr>
              <a:t>capacity</a:t>
            </a:r>
            <a:r>
              <a:rPr lang="de-DE" sz="2400" dirty="0"/>
              <a:t>(</a:t>
            </a:r>
            <a:r>
              <a:rPr lang="de-DE" sz="2400" dirty="0">
                <a:solidFill>
                  <a:srgbClr val="3C8C93"/>
                </a:solidFill>
              </a:rPr>
              <a:t>p</a:t>
            </a:r>
            <a:r>
              <a:rPr lang="de-DE" sz="2400" dirty="0"/>
              <a:t>)</a:t>
            </a:r>
            <a:r>
              <a:rPr lang="de-DE" sz="2400" dirty="0">
                <a:solidFill>
                  <a:srgbClr val="3C8C93"/>
                </a:solidFill>
              </a:rPr>
              <a:t> 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217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520280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Ford, L. R.; </a:t>
            </a:r>
            <a:r>
              <a:rPr lang="de-DE" sz="1200" dirty="0" err="1">
                <a:solidFill>
                  <a:srgbClr val="0000FF"/>
                </a:solidFill>
              </a:rPr>
              <a:t>Fulkerson</a:t>
            </a:r>
            <a:r>
              <a:rPr lang="de-DE" sz="1200" dirty="0">
                <a:solidFill>
                  <a:srgbClr val="0000FF"/>
                </a:solidFill>
              </a:rPr>
              <a:t>, D. R. "Maximal </a:t>
            </a:r>
            <a:r>
              <a:rPr lang="de-DE" sz="1200" dirty="0" err="1">
                <a:solidFill>
                  <a:srgbClr val="0000FF"/>
                </a:solidFill>
              </a:rPr>
              <a:t>flow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through</a:t>
            </a:r>
            <a:r>
              <a:rPr lang="de-DE" sz="1200" dirty="0">
                <a:solidFill>
                  <a:srgbClr val="0000FF"/>
                </a:solidFill>
              </a:rPr>
              <a:t> a </a:t>
            </a:r>
            <a:r>
              <a:rPr lang="de-DE" sz="1200" dirty="0" err="1">
                <a:solidFill>
                  <a:srgbClr val="0000FF"/>
                </a:solidFill>
              </a:rPr>
              <a:t>network</a:t>
            </a:r>
            <a:r>
              <a:rPr lang="de-DE" sz="1200" dirty="0">
                <a:solidFill>
                  <a:srgbClr val="0000FF"/>
                </a:solidFill>
              </a:rPr>
              <a:t>". </a:t>
            </a:r>
            <a:r>
              <a:rPr lang="de-DE" sz="1200" dirty="0" err="1">
                <a:solidFill>
                  <a:srgbClr val="0000FF"/>
                </a:solidFill>
              </a:rPr>
              <a:t>Canadian</a:t>
            </a:r>
            <a:r>
              <a:rPr lang="de-DE" sz="1200" dirty="0">
                <a:solidFill>
                  <a:srgbClr val="0000FF"/>
                </a:solidFill>
              </a:rPr>
              <a:t> Journal of </a:t>
            </a:r>
            <a:r>
              <a:rPr lang="de-DE" sz="1200" dirty="0" err="1">
                <a:solidFill>
                  <a:srgbClr val="0000FF"/>
                </a:solidFill>
              </a:rPr>
              <a:t>Mathematics</a:t>
            </a:r>
            <a:r>
              <a:rPr lang="de-DE" sz="1200" dirty="0">
                <a:solidFill>
                  <a:srgbClr val="0000FF"/>
                </a:solidFill>
              </a:rPr>
              <a:t> 8: 399. </a:t>
            </a:r>
            <a:r>
              <a:rPr lang="de-DE" sz="1200" b="1" dirty="0">
                <a:solidFill>
                  <a:srgbClr val="FF0000"/>
                </a:solidFill>
              </a:rPr>
              <a:t>1956</a:t>
            </a:r>
          </a:p>
        </p:txBody>
      </p:sp>
    </p:spTree>
    <p:extLst>
      <p:ext uri="{BB962C8B-B14F-4D97-AF65-F5344CB8AC3E}">
        <p14:creationId xmlns:p14="http://schemas.microsoft.com/office/powerpoint/2010/main" val="1054708856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3810-0F82-5747-ADE0-2789E2C44903}" type="slidenum">
              <a:rPr lang="de-DE"/>
              <a:pPr/>
              <a:t>218</a:t>
            </a:fld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Tiefensuche </a:t>
            </a:r>
            <a:r>
              <a:rPr lang="mr-IN" dirty="0"/>
              <a:t>–</a:t>
            </a:r>
            <a:r>
              <a:rPr lang="de-DE" dirty="0"/>
              <a:t> Schema: FF-DFS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686800" cy="49688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000" dirty="0" err="1"/>
              <a:t>Function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2"/>
                </a:solidFill>
              </a:rPr>
              <a:t>FF-DFS</a:t>
            </a:r>
            <a:r>
              <a:rPr lang="de-DE" sz="2000" dirty="0"/>
              <a:t>(</a:t>
            </a:r>
            <a:r>
              <a:rPr lang="de-DE" sz="2000" dirty="0">
                <a:solidFill>
                  <a:schemeClr val="hlink"/>
                </a:solidFill>
              </a:rPr>
              <a:t>(V,E), s</a:t>
            </a:r>
            <a:r>
              <a:rPr lang="de-DE" sz="2000" dirty="0"/>
              <a:t>) </a:t>
            </a:r>
            <a:r>
              <a:rPr lang="de-DE" sz="2000" dirty="0">
                <a:solidFill>
                  <a:schemeClr val="accent2"/>
                </a:solidFill>
              </a:rPr>
              <a:t>:</a:t>
            </a:r>
            <a:br>
              <a:rPr lang="de-DE" sz="2000" dirty="0">
                <a:solidFill>
                  <a:schemeClr val="accent2"/>
                </a:solidFill>
              </a:rPr>
            </a:br>
            <a:r>
              <a:rPr lang="de-DE" sz="2000" dirty="0" err="1">
                <a:solidFill>
                  <a:srgbClr val="FF0000"/>
                </a:solidFill>
              </a:rPr>
              <a:t>unmark</a:t>
            </a:r>
            <a:r>
              <a:rPr lang="de-DE" sz="2000" dirty="0">
                <a:solidFill>
                  <a:srgbClr val="FF0000"/>
                </a:solidFill>
              </a:rPr>
              <a:t> all </a:t>
            </a:r>
            <a:r>
              <a:rPr lang="de-DE" sz="2000" dirty="0" err="1">
                <a:solidFill>
                  <a:srgbClr val="FF0000"/>
                </a:solidFill>
              </a:rPr>
              <a:t>nodes</a:t>
            </a:r>
            <a:endParaRPr lang="de-DE" sz="20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>
                <a:solidFill>
                  <a:srgbClr val="FF0000"/>
                </a:solidFill>
              </a:rPr>
              <a:t>      </a:t>
            </a:r>
            <a:r>
              <a:rPr lang="de-DE" sz="2000" dirty="0" err="1">
                <a:solidFill>
                  <a:srgbClr val="FF0000"/>
                </a:solidFill>
              </a:rPr>
              <a:t>init</a:t>
            </a:r>
            <a:r>
              <a:rPr lang="de-DE" sz="2000" dirty="0">
                <a:solidFill>
                  <a:srgbClr val="FF0000"/>
                </a:solidFill>
              </a:rPr>
              <a:t>()</a:t>
            </a:r>
            <a:br>
              <a:rPr lang="de-DE" sz="2000" dirty="0"/>
            </a:br>
            <a:r>
              <a:rPr lang="de-DE" sz="2000" dirty="0">
                <a:solidFill>
                  <a:schemeClr val="accent2"/>
                </a:solidFill>
              </a:rPr>
              <a:t>DFS</a:t>
            </a:r>
            <a:r>
              <a:rPr lang="de-DE" sz="2000" dirty="0"/>
              <a:t>((</a:t>
            </a:r>
            <a:r>
              <a:rPr lang="de-DE" sz="2000" dirty="0">
                <a:solidFill>
                  <a:schemeClr val="hlink"/>
                </a:solidFill>
              </a:rPr>
              <a:t>(V,E), </a:t>
            </a:r>
            <a:r>
              <a:rPr lang="de-DE" sz="2000" dirty="0" err="1">
                <a:solidFill>
                  <a:schemeClr val="hlink"/>
                </a:solidFill>
              </a:rPr>
              <a:t>s,s</a:t>
            </a:r>
            <a:r>
              <a:rPr lang="de-DE" sz="2000" dirty="0"/>
              <a:t>)    </a:t>
            </a:r>
            <a:r>
              <a:rPr lang="de-DE" sz="2000" dirty="0">
                <a:solidFill>
                  <a:srgbClr val="FF0000"/>
                </a:solidFill>
              </a:rPr>
              <a:t>// s: </a:t>
            </a:r>
            <a:r>
              <a:rPr lang="de-DE" sz="2000" dirty="0" err="1">
                <a:solidFill>
                  <a:srgbClr val="FF0000"/>
                </a:solidFill>
              </a:rPr>
              <a:t>Sourceknoten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 err="1"/>
              <a:t>return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⊥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 err="1"/>
              <a:t>Procedure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2"/>
                </a:solidFill>
              </a:rPr>
              <a:t>DFS</a:t>
            </a:r>
            <a:r>
              <a:rPr lang="de-DE" sz="2000" dirty="0"/>
              <a:t>((</a:t>
            </a:r>
            <a:r>
              <a:rPr lang="de-DE" sz="2000" dirty="0">
                <a:solidFill>
                  <a:schemeClr val="hlink"/>
                </a:solidFill>
              </a:rPr>
              <a:t>(V,E), </a:t>
            </a:r>
            <a:r>
              <a:rPr lang="de-DE" sz="2000" dirty="0" err="1">
                <a:solidFill>
                  <a:schemeClr val="hlink"/>
                </a:solidFill>
              </a:rPr>
              <a:t>u,v</a:t>
            </a:r>
            <a:r>
              <a:rPr lang="de-DE" sz="2000" dirty="0"/>
              <a:t>: </a:t>
            </a:r>
            <a:r>
              <a:rPr lang="de-DE" sz="2000" dirty="0" err="1">
                <a:solidFill>
                  <a:schemeClr val="hlink"/>
                </a:solidFill>
              </a:rPr>
              <a:t>Node</a:t>
            </a:r>
            <a:r>
              <a:rPr lang="de-DE" sz="2000" dirty="0"/>
              <a:t>)  </a:t>
            </a:r>
            <a:r>
              <a:rPr lang="de-DE" sz="2000" dirty="0">
                <a:solidFill>
                  <a:srgbClr val="FF0000"/>
                </a:solidFill>
              </a:rPr>
              <a:t>// </a:t>
            </a:r>
            <a:r>
              <a:rPr lang="de-DE" sz="2000" dirty="0" err="1">
                <a:solidFill>
                  <a:srgbClr val="FF0000"/>
                </a:solidFill>
              </a:rPr>
              <a:t>u</a:t>
            </a:r>
            <a:r>
              <a:rPr lang="de-DE" sz="2000" dirty="0">
                <a:solidFill>
                  <a:srgbClr val="FF0000"/>
                </a:solidFill>
              </a:rPr>
              <a:t>: Vater von v</a:t>
            </a:r>
            <a:br>
              <a:rPr lang="de-DE" sz="2000" dirty="0"/>
            </a:br>
            <a:r>
              <a:rPr lang="de-DE" sz="2000" dirty="0" err="1"/>
              <a:t>if</a:t>
            </a:r>
            <a:r>
              <a:rPr lang="de-DE" sz="2000" dirty="0"/>
              <a:t> not </a:t>
            </a:r>
            <a:r>
              <a:rPr lang="de-DE" sz="2000" dirty="0" err="1"/>
              <a:t>exists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v,w</a:t>
            </a:r>
            <a:r>
              <a:rPr lang="de-DE" sz="2000" dirty="0">
                <a:solidFill>
                  <a:schemeClr val="hlink"/>
                </a:solidFill>
              </a:rPr>
              <a:t>)</a:t>
            </a:r>
            <a:r>
              <a:rPr lang="en-US" sz="20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000" dirty="0">
                <a:solidFill>
                  <a:schemeClr val="hlink"/>
                </a:solidFill>
              </a:rPr>
              <a:t>E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accent2"/>
                </a:solidFill>
              </a:rPr>
              <a:t>flow-augmenting-path</a:t>
            </a:r>
            <a:r>
              <a:rPr lang="de-DE" sz="2000" dirty="0"/>
              <a:t>( </a:t>
            </a:r>
            <a:r>
              <a:rPr lang="de-DE" sz="2000" dirty="0" err="1">
                <a:solidFill>
                  <a:srgbClr val="333398"/>
                </a:solidFill>
              </a:rPr>
              <a:t>path</a:t>
            </a:r>
            <a:r>
              <a:rPr lang="de-DE" sz="2000" dirty="0"/>
              <a:t>(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000" dirty="0"/>
              <a:t>) )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FF0000"/>
                </a:solidFill>
              </a:rPr>
              <a:t>// v=t</a:t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return-from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2"/>
                </a:solidFill>
              </a:rPr>
              <a:t>FF-DFS </a:t>
            </a:r>
            <a:r>
              <a:rPr lang="de-DE" sz="2000" dirty="0" err="1">
                <a:solidFill>
                  <a:srgbClr val="333398"/>
                </a:solidFill>
              </a:rPr>
              <a:t>path</a:t>
            </a:r>
            <a:r>
              <a:rPr lang="de-DE" sz="2000" dirty="0"/>
              <a:t>(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000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/>
              <a:t>     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v,w</a:t>
            </a:r>
            <a:r>
              <a:rPr lang="de-DE" sz="2000" dirty="0">
                <a:solidFill>
                  <a:schemeClr val="hlink"/>
                </a:solidFill>
              </a:rPr>
              <a:t>)</a:t>
            </a:r>
            <a:r>
              <a:rPr lang="en-US" sz="20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000" dirty="0">
                <a:solidFill>
                  <a:schemeClr val="hlink"/>
                </a:solidFill>
              </a:rPr>
              <a:t>E</a:t>
            </a:r>
            <a:r>
              <a:rPr lang="de-DE" sz="2000" dirty="0"/>
              <a:t> do</a:t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FF0000"/>
                </a:solidFill>
              </a:rPr>
              <a:t>w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is</a:t>
            </a:r>
            <a:r>
              <a:rPr lang="de-DE" sz="2000" dirty="0">
                <a:solidFill>
                  <a:srgbClr val="FF0000"/>
                </a:solidFill>
              </a:rPr>
              <a:t> not </a:t>
            </a:r>
            <a:r>
              <a:rPr lang="de-DE" sz="2000" dirty="0" err="1">
                <a:solidFill>
                  <a:srgbClr val="FF0000"/>
                </a:solidFill>
              </a:rPr>
              <a:t>marked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/>
              <a:t>        </a:t>
            </a:r>
            <a:r>
              <a:rPr lang="de-DE" sz="2000" dirty="0" err="1">
                <a:solidFill>
                  <a:srgbClr val="FF0000"/>
                </a:solidFill>
              </a:rPr>
              <a:t>mark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w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with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predecessor</a:t>
            </a:r>
            <a:r>
              <a:rPr lang="de-DE" sz="2000" dirty="0">
                <a:solidFill>
                  <a:srgbClr val="FF0000"/>
                </a:solidFill>
              </a:rPr>
              <a:t> v //</a:t>
            </a:r>
            <a:r>
              <a:rPr lang="de-DE" sz="2000" dirty="0" err="1">
                <a:solidFill>
                  <a:srgbClr val="FF0000"/>
                </a:solidFill>
              </a:rPr>
              <a:t>forward-edge</a:t>
            </a:r>
            <a:r>
              <a:rPr lang="de-DE" sz="2000" dirty="0">
                <a:solidFill>
                  <a:srgbClr val="FF0000"/>
                </a:solidFill>
              </a:rPr>
              <a:t>((v, </a:t>
            </a:r>
            <a:r>
              <a:rPr lang="de-DE" sz="2000" dirty="0" err="1">
                <a:solidFill>
                  <a:srgbClr val="FF0000"/>
                </a:solidFill>
              </a:rPr>
              <a:t>w</a:t>
            </a:r>
            <a:r>
              <a:rPr lang="de-DE" sz="2000" dirty="0">
                <a:solidFill>
                  <a:srgbClr val="FF0000"/>
                </a:solidFill>
              </a:rPr>
              <a:t>), …) </a:t>
            </a:r>
            <a:r>
              <a:rPr lang="de-DE" sz="2000" dirty="0" err="1">
                <a:solidFill>
                  <a:srgbClr val="FF0000"/>
                </a:solidFill>
              </a:rPr>
              <a:t>returns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true</a:t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>
                <a:solidFill>
                  <a:schemeClr val="accent2"/>
                </a:solidFill>
              </a:rPr>
              <a:t>DFS(</a:t>
            </a:r>
            <a:r>
              <a:rPr lang="de-DE" sz="2000" dirty="0"/>
              <a:t>(</a:t>
            </a:r>
            <a:r>
              <a:rPr lang="de-DE" sz="2000" dirty="0">
                <a:solidFill>
                  <a:schemeClr val="hlink"/>
                </a:solidFill>
              </a:rPr>
              <a:t>(V,E), v, </a:t>
            </a:r>
            <a:r>
              <a:rPr lang="de-DE" sz="2000" dirty="0" err="1">
                <a:solidFill>
                  <a:schemeClr val="hlink"/>
                </a:solidFill>
              </a:rPr>
              <a:t>w</a:t>
            </a:r>
            <a:r>
              <a:rPr lang="de-DE" sz="2000" dirty="0"/>
              <a:t>)</a:t>
            </a:r>
            <a:br>
              <a:rPr lang="de-DE" sz="2000" dirty="0"/>
            </a:b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w,v</a:t>
            </a:r>
            <a:r>
              <a:rPr lang="de-DE" sz="2000" dirty="0">
                <a:solidFill>
                  <a:schemeClr val="hlink"/>
                </a:solidFill>
              </a:rPr>
              <a:t>) </a:t>
            </a:r>
            <a:r>
              <a:rPr lang="en-US" sz="2000" dirty="0">
                <a:solidFill>
                  <a:schemeClr val="hlink"/>
                </a:solidFill>
                <a:latin typeface="cmsy10" charset="0"/>
              </a:rPr>
              <a:t>∈ </a:t>
            </a:r>
            <a:r>
              <a:rPr lang="de-DE" sz="2000" dirty="0">
                <a:solidFill>
                  <a:schemeClr val="hlink"/>
                </a:solidFill>
              </a:rPr>
              <a:t>E</a:t>
            </a:r>
            <a:r>
              <a:rPr lang="de-DE" sz="2000" dirty="0"/>
              <a:t> do</a:t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FF0000"/>
                </a:solidFill>
              </a:rPr>
              <a:t>w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is</a:t>
            </a:r>
            <a:r>
              <a:rPr lang="de-DE" sz="2000" dirty="0">
                <a:solidFill>
                  <a:srgbClr val="FF0000"/>
                </a:solidFill>
              </a:rPr>
              <a:t> not </a:t>
            </a:r>
            <a:r>
              <a:rPr lang="de-DE" sz="2000" dirty="0" err="1">
                <a:solidFill>
                  <a:srgbClr val="FF0000"/>
                </a:solidFill>
              </a:rPr>
              <a:t>marked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/>
              <a:t>        </a:t>
            </a:r>
            <a:r>
              <a:rPr lang="de-DE" sz="2000" dirty="0" err="1">
                <a:solidFill>
                  <a:srgbClr val="FF0000"/>
                </a:solidFill>
              </a:rPr>
              <a:t>invmark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w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with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predecessor</a:t>
            </a:r>
            <a:r>
              <a:rPr lang="de-DE" sz="2000" dirty="0">
                <a:solidFill>
                  <a:srgbClr val="FF0000"/>
                </a:solidFill>
              </a:rPr>
              <a:t> v  //</a:t>
            </a:r>
            <a:r>
              <a:rPr lang="de-DE" sz="2000" dirty="0" err="1">
                <a:solidFill>
                  <a:srgbClr val="FF0000"/>
                </a:solidFill>
              </a:rPr>
              <a:t>forward-edge</a:t>
            </a:r>
            <a:r>
              <a:rPr lang="de-DE" sz="2000" dirty="0">
                <a:solidFill>
                  <a:srgbClr val="FF0000"/>
                </a:solidFill>
              </a:rPr>
              <a:t>((v, </a:t>
            </a:r>
            <a:r>
              <a:rPr lang="de-DE" sz="2000" dirty="0" err="1">
                <a:solidFill>
                  <a:srgbClr val="FF0000"/>
                </a:solidFill>
              </a:rPr>
              <a:t>w</a:t>
            </a:r>
            <a:r>
              <a:rPr lang="de-DE" sz="2000" dirty="0">
                <a:solidFill>
                  <a:srgbClr val="FF0000"/>
                </a:solidFill>
              </a:rPr>
              <a:t>), …) </a:t>
            </a:r>
            <a:r>
              <a:rPr lang="de-DE" sz="2000" dirty="0" err="1">
                <a:solidFill>
                  <a:srgbClr val="FF0000"/>
                </a:solidFill>
              </a:rPr>
              <a:t>returns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false</a:t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>
                <a:solidFill>
                  <a:schemeClr val="accent2"/>
                </a:solidFill>
              </a:rPr>
              <a:t>DFS(</a:t>
            </a:r>
            <a:r>
              <a:rPr lang="de-DE" sz="2000" dirty="0"/>
              <a:t>(</a:t>
            </a:r>
            <a:r>
              <a:rPr lang="de-DE" sz="2000" dirty="0">
                <a:solidFill>
                  <a:schemeClr val="hlink"/>
                </a:solidFill>
              </a:rPr>
              <a:t>(V,E), </a:t>
            </a:r>
            <a:r>
              <a:rPr lang="de-DE" sz="2000" dirty="0" err="1">
                <a:solidFill>
                  <a:schemeClr val="hlink"/>
                </a:solidFill>
              </a:rPr>
              <a:t>v,w</a:t>
            </a:r>
            <a:r>
              <a:rPr lang="de-DE" sz="2000" dirty="0"/>
              <a:t>)</a:t>
            </a:r>
            <a:br>
              <a:rPr lang="de-DE" sz="2000" dirty="0"/>
            </a:br>
            <a:r>
              <a:rPr lang="de-DE" sz="2000" dirty="0" err="1">
                <a:solidFill>
                  <a:srgbClr val="FF0000"/>
                </a:solidFill>
              </a:rPr>
              <a:t>backtrack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u,v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0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de-DE" sz="2000" dirty="0" err="1">
                <a:solidFill>
                  <a:srgbClr val="FF0000"/>
                </a:solidFill>
              </a:rPr>
              <a:t>backtrack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u,v</a:t>
            </a:r>
            <a:r>
              <a:rPr lang="de-DE" sz="2000" dirty="0">
                <a:solidFill>
                  <a:srgbClr val="FF0000"/>
                </a:solidFill>
              </a:rPr>
              <a:t>) </a:t>
            </a:r>
            <a:r>
              <a:rPr lang="de-DE" sz="2000" dirty="0"/>
              <a:t>: </a:t>
            </a:r>
            <a:r>
              <a:rPr lang="de-DE" sz="2000" dirty="0" err="1">
                <a:solidFill>
                  <a:srgbClr val="333398"/>
                </a:solidFill>
              </a:rPr>
              <a:t>unmark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(v)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33608E1A-83EA-2E45-96AD-80638EF4DDAD}"/>
              </a:ext>
            </a:extLst>
          </p:cNvPr>
          <p:cNvSpPr/>
          <p:nvPr/>
        </p:nvSpPr>
        <p:spPr>
          <a:xfrm>
            <a:off x="4860032" y="1196975"/>
            <a:ext cx="4608512" cy="1151905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333398"/>
                </a:solidFill>
              </a:rPr>
              <a:t>Viele viele Verbesserungsmöglichkeiten denkbar</a:t>
            </a:r>
          </a:p>
        </p:txBody>
      </p:sp>
    </p:spTree>
    <p:extLst>
      <p:ext uri="{BB962C8B-B14F-4D97-AF65-F5344CB8AC3E}">
        <p14:creationId xmlns:p14="http://schemas.microsoft.com/office/powerpoint/2010/main" val="207281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BDEE2-AF98-7340-9BD0-8B4AF530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</a:t>
            </a:r>
            <a:r>
              <a:rPr lang="de-DE" dirty="0">
                <a:solidFill>
                  <a:srgbClr val="FF0000"/>
                </a:solidFill>
              </a:rPr>
              <a:t>Code-Muster </a:t>
            </a:r>
            <a:r>
              <a:rPr lang="de-DE" dirty="0"/>
              <a:t>und </a:t>
            </a:r>
            <a:r>
              <a:rPr lang="de-DE" dirty="0">
                <a:solidFill>
                  <a:srgbClr val="333398"/>
                </a:solidFill>
              </a:rPr>
              <a:t>Prozeduren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9B98F-8E3A-9C49-BAD4-BC1763B7A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r>
              <a:rPr lang="de-DE" sz="1600" dirty="0">
                <a:solidFill>
                  <a:srgbClr val="333398"/>
                </a:solidFill>
              </a:rPr>
              <a:t>Variablen</a:t>
            </a:r>
          </a:p>
          <a:p>
            <a:pPr lvl="1"/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parents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invparents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 : Array[1..n]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NodeId</a:t>
            </a:r>
            <a:endParaRPr lang="de-DE" sz="1400" dirty="0">
              <a:solidFill>
                <a:srgbClr val="FF0000"/>
              </a:solidFill>
            </a:endParaRPr>
          </a:p>
          <a:p>
            <a:r>
              <a:rPr lang="de-DE" sz="1600" dirty="0" err="1">
                <a:solidFill>
                  <a:srgbClr val="FF0000"/>
                </a:solidFill>
              </a:rPr>
              <a:t>unmark</a:t>
            </a:r>
            <a:r>
              <a:rPr lang="de-DE" sz="1600" dirty="0">
                <a:solidFill>
                  <a:srgbClr val="FF0000"/>
                </a:solidFill>
              </a:rPr>
              <a:t> all </a:t>
            </a:r>
            <a:r>
              <a:rPr lang="de-DE" sz="1600" dirty="0" err="1">
                <a:solidFill>
                  <a:srgbClr val="FF0000"/>
                </a:solidFill>
              </a:rPr>
              <a:t>nodes</a:t>
            </a:r>
            <a:endParaRPr lang="de-DE" sz="16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de-DE" sz="1600" dirty="0" err="1"/>
              <a:t>for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 i </a:t>
            </a:r>
            <a:r>
              <a:rPr lang="de-DE" sz="1600" dirty="0" err="1"/>
              <a:t>from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 1 </a:t>
            </a:r>
            <a:r>
              <a:rPr lang="de-DE" sz="1600" dirty="0" err="1"/>
              <a:t>to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600" dirty="0"/>
              <a:t>do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parents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[i] := ⊥; 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invparents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[i] := ⊥</a:t>
            </a:r>
          </a:p>
          <a:p>
            <a:r>
              <a:rPr lang="de-DE" sz="1600" dirty="0" err="1">
                <a:solidFill>
                  <a:srgbClr val="FF0000"/>
                </a:solidFill>
              </a:rPr>
              <a:t>init</a:t>
            </a:r>
            <a:r>
              <a:rPr lang="de-DE" sz="1600" dirty="0">
                <a:solidFill>
                  <a:srgbClr val="FF0000"/>
                </a:solidFill>
              </a:rPr>
              <a:t>()</a:t>
            </a:r>
          </a:p>
          <a:p>
            <a:pPr lvl="1"/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-</a:t>
            </a:r>
          </a:p>
          <a:p>
            <a:r>
              <a:rPr lang="de-DE" sz="1600" dirty="0" err="1">
                <a:solidFill>
                  <a:srgbClr val="FF0000"/>
                </a:solidFill>
              </a:rPr>
              <a:t>w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is</a:t>
            </a:r>
            <a:r>
              <a:rPr lang="de-DE" sz="1600" dirty="0">
                <a:solidFill>
                  <a:srgbClr val="FF0000"/>
                </a:solidFill>
              </a:rPr>
              <a:t> not </a:t>
            </a:r>
            <a:r>
              <a:rPr lang="de-DE" sz="1600" dirty="0" err="1">
                <a:solidFill>
                  <a:srgbClr val="FF0000"/>
                </a:solidFill>
              </a:rPr>
              <a:t>marked</a:t>
            </a:r>
            <a:endParaRPr lang="de-DE" sz="16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parents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] = ⊥  ∧ 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invparents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] = ⊥</a:t>
            </a:r>
          </a:p>
          <a:p>
            <a:r>
              <a:rPr lang="de-DE" sz="1600" dirty="0" err="1">
                <a:solidFill>
                  <a:srgbClr val="FF0000"/>
                </a:solidFill>
              </a:rPr>
              <a:t>mark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w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with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predecessor</a:t>
            </a:r>
            <a:r>
              <a:rPr lang="de-DE" sz="1600" dirty="0">
                <a:solidFill>
                  <a:srgbClr val="FF0000"/>
                </a:solidFill>
              </a:rPr>
              <a:t> v</a:t>
            </a:r>
          </a:p>
          <a:p>
            <a:pPr lvl="1"/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parents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] := v</a:t>
            </a:r>
          </a:p>
          <a:p>
            <a:r>
              <a:rPr lang="de-DE" sz="1600" dirty="0" err="1">
                <a:solidFill>
                  <a:srgbClr val="FF0000"/>
                </a:solidFill>
              </a:rPr>
              <a:t>invmark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w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with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predecessor</a:t>
            </a:r>
            <a:r>
              <a:rPr lang="de-DE" sz="1600" dirty="0">
                <a:solidFill>
                  <a:srgbClr val="FF0000"/>
                </a:solidFill>
              </a:rPr>
              <a:t> v</a:t>
            </a:r>
          </a:p>
          <a:p>
            <a:pPr lvl="1"/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invparents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] := v</a:t>
            </a:r>
          </a:p>
          <a:p>
            <a:r>
              <a:rPr lang="de-DE" sz="1600" dirty="0" err="1">
                <a:solidFill>
                  <a:srgbClr val="333398"/>
                </a:solidFill>
              </a:rPr>
              <a:t>unmark</a:t>
            </a:r>
            <a:r>
              <a:rPr lang="de-DE" sz="1600" dirty="0"/>
              <a:t>(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1600" dirty="0"/>
              <a:t>)</a:t>
            </a:r>
          </a:p>
          <a:p>
            <a:pPr lvl="1"/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parents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[v] := ⊥;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invparents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[v] := ⊥</a:t>
            </a:r>
          </a:p>
          <a:p>
            <a:r>
              <a:rPr lang="de-DE" sz="1600" dirty="0" err="1">
                <a:solidFill>
                  <a:srgbClr val="333398"/>
                </a:solidFill>
              </a:rPr>
              <a:t>path</a:t>
            </a:r>
            <a:r>
              <a:rPr lang="de-DE" sz="1600" dirty="0"/>
              <a:t>(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1600" dirty="0"/>
              <a:t>)</a:t>
            </a:r>
          </a:p>
          <a:p>
            <a:pPr marL="457200" lvl="1" indent="0">
              <a:buNone/>
            </a:pPr>
            <a:r>
              <a:rPr lang="de-DE" sz="1400" dirty="0">
                <a:solidFill>
                  <a:srgbClr val="FF0000"/>
                </a:solidFill>
              </a:rPr>
              <a:t>// Verwende </a:t>
            </a:r>
            <a:r>
              <a:rPr lang="de-DE" sz="1400" dirty="0" err="1">
                <a:solidFill>
                  <a:srgbClr val="FF0000"/>
                </a:solidFill>
              </a:rPr>
              <a:t>parents</a:t>
            </a:r>
            <a:r>
              <a:rPr lang="de-DE" sz="1400" dirty="0">
                <a:solidFill>
                  <a:srgbClr val="FF0000"/>
                </a:solidFill>
              </a:rPr>
              <a:t>- und </a:t>
            </a:r>
            <a:r>
              <a:rPr lang="de-DE" sz="1400" dirty="0" err="1">
                <a:solidFill>
                  <a:srgbClr val="FF0000"/>
                </a:solidFill>
              </a:rPr>
              <a:t>invparents</a:t>
            </a:r>
            <a:r>
              <a:rPr lang="de-DE" sz="1400" dirty="0">
                <a:solidFill>
                  <a:srgbClr val="FF0000"/>
                </a:solidFill>
              </a:rPr>
              <a:t>-Feld, um Pfad zu konstruieren</a:t>
            </a:r>
          </a:p>
          <a:p>
            <a:pPr marL="457200" lvl="1" indent="0">
              <a:buNone/>
            </a:pPr>
            <a:r>
              <a:rPr lang="de-DE" sz="1400" dirty="0">
                <a:solidFill>
                  <a:srgbClr val="FF0000"/>
                </a:solidFill>
              </a:rPr>
              <a:t>// Speichere Restkapazität des Pfades und Kantenrichtung</a:t>
            </a:r>
          </a:p>
          <a:p>
            <a:r>
              <a:rPr lang="de-DE" sz="1600" dirty="0">
                <a:solidFill>
                  <a:srgbClr val="333398"/>
                </a:solidFill>
              </a:rPr>
              <a:t>rest-</a:t>
            </a:r>
            <a:r>
              <a:rPr lang="de-DE" sz="1600" dirty="0" err="1">
                <a:solidFill>
                  <a:srgbClr val="333398"/>
                </a:solidFill>
              </a:rPr>
              <a:t>capacity</a:t>
            </a:r>
            <a:r>
              <a:rPr lang="de-DE" sz="1600" dirty="0"/>
              <a:t>(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1600" dirty="0"/>
              <a:t>)</a:t>
            </a:r>
          </a:p>
          <a:p>
            <a:pPr marL="457200" lvl="1" indent="0">
              <a:buNone/>
            </a:pPr>
            <a:r>
              <a:rPr lang="de-DE" sz="1400" dirty="0">
                <a:solidFill>
                  <a:srgbClr val="FF0000"/>
                </a:solidFill>
              </a:rPr>
              <a:t>// Getter</a:t>
            </a:r>
          </a:p>
          <a:p>
            <a:pPr marL="0" indent="0">
              <a:buNone/>
            </a:pP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BFDEB-9302-D44F-8BD7-78A311DCB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795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5753373"/>
            <a:ext cx="1008063" cy="196850"/>
          </a:xfrm>
        </p:spPr>
        <p:txBody>
          <a:bodyPr/>
          <a:lstStyle/>
          <a:p>
            <a:fld id="{F1B15654-2727-3D4E-8295-B42132C96B2E}" type="slidenum">
              <a:rPr lang="de-DE"/>
              <a:pPr/>
              <a:t>22</a:t>
            </a:fld>
            <a:endParaRPr lang="de-DE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5: Adjazenzliste + Hashtabelle</a:t>
            </a:r>
          </a:p>
        </p:txBody>
      </p:sp>
      <p:sp>
        <p:nvSpPr>
          <p:cNvPr id="308228" name="Oval 4"/>
          <p:cNvSpPr>
            <a:spLocks noChangeArrowheads="1"/>
          </p:cNvSpPr>
          <p:nvPr/>
        </p:nvSpPr>
        <p:spPr bwMode="auto">
          <a:xfrm>
            <a:off x="1042988" y="2421211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8229" name="Oval 5"/>
          <p:cNvSpPr>
            <a:spLocks noChangeArrowheads="1"/>
          </p:cNvSpPr>
          <p:nvPr/>
        </p:nvSpPr>
        <p:spPr bwMode="auto">
          <a:xfrm>
            <a:off x="2411413" y="2421211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8230" name="Oval 6"/>
          <p:cNvSpPr>
            <a:spLocks noChangeArrowheads="1"/>
          </p:cNvSpPr>
          <p:nvPr/>
        </p:nvSpPr>
        <p:spPr bwMode="auto">
          <a:xfrm>
            <a:off x="1042988" y="357214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8231" name="Oval 7"/>
          <p:cNvSpPr>
            <a:spLocks noChangeArrowheads="1"/>
          </p:cNvSpPr>
          <p:nvPr/>
        </p:nvSpPr>
        <p:spPr bwMode="auto">
          <a:xfrm>
            <a:off x="2411413" y="357214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>
            <a:off x="1474788" y="263711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3" name="Line 9"/>
          <p:cNvSpPr>
            <a:spLocks noChangeShapeType="1"/>
          </p:cNvSpPr>
          <p:nvPr/>
        </p:nvSpPr>
        <p:spPr bwMode="auto">
          <a:xfrm>
            <a:off x="2627313" y="2853011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4" name="Line 10"/>
          <p:cNvSpPr>
            <a:spLocks noChangeShapeType="1"/>
          </p:cNvSpPr>
          <p:nvPr/>
        </p:nvSpPr>
        <p:spPr bwMode="auto">
          <a:xfrm flipH="1">
            <a:off x="1476375" y="378963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5" name="Line 11"/>
          <p:cNvSpPr>
            <a:spLocks noChangeShapeType="1"/>
          </p:cNvSpPr>
          <p:nvPr/>
        </p:nvSpPr>
        <p:spPr bwMode="auto">
          <a:xfrm flipH="1" flipV="1">
            <a:off x="1258888" y="2853011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>
            <a:off x="1403350" y="2779986"/>
            <a:ext cx="10810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7" name="Line 13"/>
          <p:cNvSpPr>
            <a:spLocks noChangeShapeType="1"/>
          </p:cNvSpPr>
          <p:nvPr/>
        </p:nvSpPr>
        <p:spPr bwMode="auto">
          <a:xfrm flipH="1">
            <a:off x="1403350" y="2779986"/>
            <a:ext cx="10080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8" name="Rectangle 14"/>
          <p:cNvSpPr>
            <a:spLocks noChangeArrowheads="1"/>
          </p:cNvSpPr>
          <p:nvPr/>
        </p:nvSpPr>
        <p:spPr bwMode="auto">
          <a:xfrm>
            <a:off x="5507038" y="206084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39" name="Oval 15"/>
          <p:cNvSpPr>
            <a:spLocks noChangeArrowheads="1"/>
          </p:cNvSpPr>
          <p:nvPr/>
        </p:nvSpPr>
        <p:spPr bwMode="auto">
          <a:xfrm>
            <a:off x="5651500" y="2203723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 flipH="1">
            <a:off x="5362575" y="2276748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41" name="Rectangle 17"/>
          <p:cNvSpPr>
            <a:spLocks noChangeArrowheads="1"/>
          </p:cNvSpPr>
          <p:nvPr/>
        </p:nvSpPr>
        <p:spPr bwMode="auto">
          <a:xfrm>
            <a:off x="5075238" y="277998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1</a:t>
            </a:r>
          </a:p>
        </p:txBody>
      </p:sp>
      <p:sp>
        <p:nvSpPr>
          <p:cNvPr id="308242" name="Rectangle 18"/>
          <p:cNvSpPr>
            <a:spLocks noChangeArrowheads="1"/>
          </p:cNvSpPr>
          <p:nvPr/>
        </p:nvSpPr>
        <p:spPr bwMode="auto">
          <a:xfrm>
            <a:off x="5075238" y="350071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2</a:t>
            </a:r>
          </a:p>
        </p:txBody>
      </p:sp>
      <p:sp>
        <p:nvSpPr>
          <p:cNvPr id="308243" name="Line 19"/>
          <p:cNvSpPr>
            <a:spLocks noChangeShapeType="1"/>
          </p:cNvSpPr>
          <p:nvPr/>
        </p:nvSpPr>
        <p:spPr bwMode="auto">
          <a:xfrm>
            <a:off x="5364163" y="321178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44" name="Line 20"/>
          <p:cNvSpPr>
            <a:spLocks noChangeShapeType="1"/>
          </p:cNvSpPr>
          <p:nvPr/>
        </p:nvSpPr>
        <p:spPr bwMode="auto">
          <a:xfrm flipV="1">
            <a:off x="5219700" y="321178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45" name="Text Box 21"/>
          <p:cNvSpPr txBox="1">
            <a:spLocks noChangeArrowheads="1"/>
          </p:cNvSpPr>
          <p:nvPr/>
        </p:nvSpPr>
        <p:spPr bwMode="auto">
          <a:xfrm>
            <a:off x="5003800" y="2060848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8246" name="Rectangle 22"/>
          <p:cNvSpPr>
            <a:spLocks noChangeArrowheads="1"/>
          </p:cNvSpPr>
          <p:nvPr/>
        </p:nvSpPr>
        <p:spPr bwMode="auto">
          <a:xfrm>
            <a:off x="5938838" y="206084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47" name="Oval 23"/>
          <p:cNvSpPr>
            <a:spLocks noChangeArrowheads="1"/>
          </p:cNvSpPr>
          <p:nvPr/>
        </p:nvSpPr>
        <p:spPr bwMode="auto">
          <a:xfrm>
            <a:off x="6083300" y="2203723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48" name="Line 24"/>
          <p:cNvSpPr>
            <a:spLocks noChangeShapeType="1"/>
          </p:cNvSpPr>
          <p:nvPr/>
        </p:nvSpPr>
        <p:spPr bwMode="auto">
          <a:xfrm flipH="1">
            <a:off x="6011863" y="2276748"/>
            <a:ext cx="14287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49" name="Rectangle 25"/>
          <p:cNvSpPr>
            <a:spLocks noChangeArrowheads="1"/>
          </p:cNvSpPr>
          <p:nvPr/>
        </p:nvSpPr>
        <p:spPr bwMode="auto">
          <a:xfrm>
            <a:off x="5795963" y="277998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3</a:t>
            </a:r>
          </a:p>
        </p:txBody>
      </p:sp>
      <p:sp>
        <p:nvSpPr>
          <p:cNvPr id="308250" name="Rectangle 26"/>
          <p:cNvSpPr>
            <a:spLocks noChangeArrowheads="1"/>
          </p:cNvSpPr>
          <p:nvPr/>
        </p:nvSpPr>
        <p:spPr bwMode="auto">
          <a:xfrm>
            <a:off x="5795963" y="350071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4</a:t>
            </a:r>
          </a:p>
        </p:txBody>
      </p:sp>
      <p:sp>
        <p:nvSpPr>
          <p:cNvPr id="308251" name="Line 27"/>
          <p:cNvSpPr>
            <a:spLocks noChangeShapeType="1"/>
          </p:cNvSpPr>
          <p:nvPr/>
        </p:nvSpPr>
        <p:spPr bwMode="auto">
          <a:xfrm>
            <a:off x="6084888" y="321178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52" name="Line 28"/>
          <p:cNvSpPr>
            <a:spLocks noChangeShapeType="1"/>
          </p:cNvSpPr>
          <p:nvPr/>
        </p:nvSpPr>
        <p:spPr bwMode="auto">
          <a:xfrm flipV="1">
            <a:off x="5938838" y="321337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53" name="Rectangle 29"/>
          <p:cNvSpPr>
            <a:spLocks noChangeArrowheads="1"/>
          </p:cNvSpPr>
          <p:nvPr/>
        </p:nvSpPr>
        <p:spPr bwMode="auto">
          <a:xfrm>
            <a:off x="6370638" y="206084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54" name="Oval 30"/>
          <p:cNvSpPr>
            <a:spLocks noChangeArrowheads="1"/>
          </p:cNvSpPr>
          <p:nvPr/>
        </p:nvSpPr>
        <p:spPr bwMode="auto">
          <a:xfrm>
            <a:off x="6515100" y="2203723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55" name="Line 31"/>
          <p:cNvSpPr>
            <a:spLocks noChangeShapeType="1"/>
          </p:cNvSpPr>
          <p:nvPr/>
        </p:nvSpPr>
        <p:spPr bwMode="auto">
          <a:xfrm>
            <a:off x="6586538" y="2276748"/>
            <a:ext cx="144462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56" name="Rectangle 32"/>
          <p:cNvSpPr>
            <a:spLocks noChangeArrowheads="1"/>
          </p:cNvSpPr>
          <p:nvPr/>
        </p:nvSpPr>
        <p:spPr bwMode="auto">
          <a:xfrm>
            <a:off x="6515100" y="277998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5</a:t>
            </a:r>
          </a:p>
        </p:txBody>
      </p:sp>
      <p:sp>
        <p:nvSpPr>
          <p:cNvPr id="308257" name="Rectangle 33"/>
          <p:cNvSpPr>
            <a:spLocks noChangeArrowheads="1"/>
          </p:cNvSpPr>
          <p:nvPr/>
        </p:nvSpPr>
        <p:spPr bwMode="auto">
          <a:xfrm flipH="1">
            <a:off x="6804025" y="206084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58" name="Oval 34"/>
          <p:cNvSpPr>
            <a:spLocks noChangeArrowheads="1"/>
          </p:cNvSpPr>
          <p:nvPr/>
        </p:nvSpPr>
        <p:spPr bwMode="auto">
          <a:xfrm flipH="1">
            <a:off x="6948488" y="2203723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59" name="Line 35"/>
          <p:cNvSpPr>
            <a:spLocks noChangeShapeType="1"/>
          </p:cNvSpPr>
          <p:nvPr/>
        </p:nvSpPr>
        <p:spPr bwMode="auto">
          <a:xfrm>
            <a:off x="7019925" y="2276748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60" name="Rectangle 36"/>
          <p:cNvSpPr>
            <a:spLocks noChangeArrowheads="1"/>
          </p:cNvSpPr>
          <p:nvPr/>
        </p:nvSpPr>
        <p:spPr bwMode="auto">
          <a:xfrm>
            <a:off x="7235825" y="277998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6</a:t>
            </a:r>
          </a:p>
        </p:txBody>
      </p:sp>
      <p:sp>
        <p:nvSpPr>
          <p:cNvPr id="308264" name="Rectangle 40"/>
          <p:cNvSpPr>
            <a:spLocks noChangeArrowheads="1"/>
          </p:cNvSpPr>
          <p:nvPr/>
        </p:nvSpPr>
        <p:spPr bwMode="auto">
          <a:xfrm>
            <a:off x="4427538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1,2</a:t>
            </a:r>
          </a:p>
        </p:txBody>
      </p:sp>
      <p:sp>
        <p:nvSpPr>
          <p:cNvPr id="308265" name="Rectangle 41"/>
          <p:cNvSpPr>
            <a:spLocks noChangeArrowheads="1"/>
          </p:cNvSpPr>
          <p:nvPr/>
        </p:nvSpPr>
        <p:spPr bwMode="auto">
          <a:xfrm>
            <a:off x="50768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1,3</a:t>
            </a:r>
          </a:p>
        </p:txBody>
      </p:sp>
      <p:sp>
        <p:nvSpPr>
          <p:cNvPr id="308266" name="Rectangle 42"/>
          <p:cNvSpPr>
            <a:spLocks noChangeArrowheads="1"/>
          </p:cNvSpPr>
          <p:nvPr/>
        </p:nvSpPr>
        <p:spPr bwMode="auto">
          <a:xfrm>
            <a:off x="57245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2,3</a:t>
            </a:r>
          </a:p>
        </p:txBody>
      </p:sp>
      <p:sp>
        <p:nvSpPr>
          <p:cNvPr id="308268" name="Rectangle 44"/>
          <p:cNvSpPr>
            <a:spLocks noChangeArrowheads="1"/>
          </p:cNvSpPr>
          <p:nvPr/>
        </p:nvSpPr>
        <p:spPr bwMode="auto">
          <a:xfrm>
            <a:off x="63722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2,4</a:t>
            </a:r>
          </a:p>
        </p:txBody>
      </p:sp>
      <p:sp>
        <p:nvSpPr>
          <p:cNvPr id="308269" name="Rectangle 45"/>
          <p:cNvSpPr>
            <a:spLocks noChangeArrowheads="1"/>
          </p:cNvSpPr>
          <p:nvPr/>
        </p:nvSpPr>
        <p:spPr bwMode="auto">
          <a:xfrm>
            <a:off x="70199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3,4</a:t>
            </a:r>
          </a:p>
        </p:txBody>
      </p:sp>
      <p:sp>
        <p:nvSpPr>
          <p:cNvPr id="308270" name="Rectangle 46"/>
          <p:cNvSpPr>
            <a:spLocks noChangeArrowheads="1"/>
          </p:cNvSpPr>
          <p:nvPr/>
        </p:nvSpPr>
        <p:spPr bwMode="auto">
          <a:xfrm>
            <a:off x="76676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4,1</a:t>
            </a:r>
          </a:p>
        </p:txBody>
      </p:sp>
      <p:sp>
        <p:nvSpPr>
          <p:cNvPr id="308271" name="Rectangle 47"/>
          <p:cNvSpPr>
            <a:spLocks noChangeArrowheads="1"/>
          </p:cNvSpPr>
          <p:nvPr/>
        </p:nvSpPr>
        <p:spPr bwMode="auto">
          <a:xfrm flipH="1">
            <a:off x="41402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3" name="Rectangle 49"/>
          <p:cNvSpPr>
            <a:spLocks noChangeArrowheads="1"/>
          </p:cNvSpPr>
          <p:nvPr/>
        </p:nvSpPr>
        <p:spPr bwMode="auto">
          <a:xfrm flipH="1">
            <a:off x="45720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4" name="Oval 50"/>
          <p:cNvSpPr>
            <a:spLocks noChangeArrowheads="1"/>
          </p:cNvSpPr>
          <p:nvPr/>
        </p:nvSpPr>
        <p:spPr bwMode="auto">
          <a:xfrm flipH="1">
            <a:off x="4716463" y="5516836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5" name="Rectangle 51"/>
          <p:cNvSpPr>
            <a:spLocks noChangeArrowheads="1"/>
          </p:cNvSpPr>
          <p:nvPr/>
        </p:nvSpPr>
        <p:spPr bwMode="auto">
          <a:xfrm flipH="1">
            <a:off x="50038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6" name="Oval 52"/>
          <p:cNvSpPr>
            <a:spLocks noChangeArrowheads="1"/>
          </p:cNvSpPr>
          <p:nvPr/>
        </p:nvSpPr>
        <p:spPr bwMode="auto">
          <a:xfrm flipH="1">
            <a:off x="5148263" y="5516836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7" name="Rectangle 53"/>
          <p:cNvSpPr>
            <a:spLocks noChangeArrowheads="1"/>
          </p:cNvSpPr>
          <p:nvPr/>
        </p:nvSpPr>
        <p:spPr bwMode="auto">
          <a:xfrm flipH="1">
            <a:off x="54356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9" name="Rectangle 55"/>
          <p:cNvSpPr>
            <a:spLocks noChangeArrowheads="1"/>
          </p:cNvSpPr>
          <p:nvPr/>
        </p:nvSpPr>
        <p:spPr bwMode="auto">
          <a:xfrm flipH="1">
            <a:off x="58674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0" name="Oval 56"/>
          <p:cNvSpPr>
            <a:spLocks noChangeArrowheads="1"/>
          </p:cNvSpPr>
          <p:nvPr/>
        </p:nvSpPr>
        <p:spPr bwMode="auto">
          <a:xfrm flipH="1">
            <a:off x="6011863" y="5516836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1" name="Rectangle 57"/>
          <p:cNvSpPr>
            <a:spLocks noChangeArrowheads="1"/>
          </p:cNvSpPr>
          <p:nvPr/>
        </p:nvSpPr>
        <p:spPr bwMode="auto">
          <a:xfrm flipH="1">
            <a:off x="63007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2" name="Oval 58"/>
          <p:cNvSpPr>
            <a:spLocks noChangeArrowheads="1"/>
          </p:cNvSpPr>
          <p:nvPr/>
        </p:nvSpPr>
        <p:spPr bwMode="auto">
          <a:xfrm flipH="1">
            <a:off x="6445250" y="5516836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3" name="Rectangle 59"/>
          <p:cNvSpPr>
            <a:spLocks noChangeArrowheads="1"/>
          </p:cNvSpPr>
          <p:nvPr/>
        </p:nvSpPr>
        <p:spPr bwMode="auto">
          <a:xfrm flipH="1">
            <a:off x="67325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4" name="Oval 60"/>
          <p:cNvSpPr>
            <a:spLocks noChangeArrowheads="1"/>
          </p:cNvSpPr>
          <p:nvPr/>
        </p:nvSpPr>
        <p:spPr bwMode="auto">
          <a:xfrm flipH="1">
            <a:off x="6877050" y="5516836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5" name="Rectangle 61"/>
          <p:cNvSpPr>
            <a:spLocks noChangeArrowheads="1"/>
          </p:cNvSpPr>
          <p:nvPr/>
        </p:nvSpPr>
        <p:spPr bwMode="auto">
          <a:xfrm flipH="1">
            <a:off x="71643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7" name="Rectangle 63"/>
          <p:cNvSpPr>
            <a:spLocks noChangeArrowheads="1"/>
          </p:cNvSpPr>
          <p:nvPr/>
        </p:nvSpPr>
        <p:spPr bwMode="auto">
          <a:xfrm flipH="1">
            <a:off x="75961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9" name="Rectangle 65"/>
          <p:cNvSpPr>
            <a:spLocks noChangeArrowheads="1"/>
          </p:cNvSpPr>
          <p:nvPr/>
        </p:nvSpPr>
        <p:spPr bwMode="auto">
          <a:xfrm flipH="1">
            <a:off x="80279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90" name="Oval 66"/>
          <p:cNvSpPr>
            <a:spLocks noChangeArrowheads="1"/>
          </p:cNvSpPr>
          <p:nvPr/>
        </p:nvSpPr>
        <p:spPr bwMode="auto">
          <a:xfrm flipH="1">
            <a:off x="8172450" y="5516836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91" name="Line 67"/>
          <p:cNvSpPr>
            <a:spLocks noChangeShapeType="1"/>
          </p:cNvSpPr>
          <p:nvPr/>
        </p:nvSpPr>
        <p:spPr bwMode="auto">
          <a:xfrm>
            <a:off x="4645025" y="4726261"/>
            <a:ext cx="14398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2" name="Line 68"/>
          <p:cNvSpPr>
            <a:spLocks noChangeShapeType="1"/>
          </p:cNvSpPr>
          <p:nvPr/>
        </p:nvSpPr>
        <p:spPr bwMode="auto">
          <a:xfrm flipH="1">
            <a:off x="4787900" y="4726261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3" name="Line 69"/>
          <p:cNvSpPr>
            <a:spLocks noChangeShapeType="1"/>
          </p:cNvSpPr>
          <p:nvPr/>
        </p:nvSpPr>
        <p:spPr bwMode="auto">
          <a:xfrm>
            <a:off x="5940425" y="4726261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4" name="Line 70"/>
          <p:cNvSpPr>
            <a:spLocks noChangeShapeType="1"/>
          </p:cNvSpPr>
          <p:nvPr/>
        </p:nvSpPr>
        <p:spPr bwMode="auto">
          <a:xfrm flipH="1">
            <a:off x="6516688" y="4726261"/>
            <a:ext cx="714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5" name="Line 71"/>
          <p:cNvSpPr>
            <a:spLocks noChangeShapeType="1"/>
          </p:cNvSpPr>
          <p:nvPr/>
        </p:nvSpPr>
        <p:spPr bwMode="auto">
          <a:xfrm flipH="1">
            <a:off x="5219700" y="4726261"/>
            <a:ext cx="20161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6" name="Line 72"/>
          <p:cNvSpPr>
            <a:spLocks noChangeShapeType="1"/>
          </p:cNvSpPr>
          <p:nvPr/>
        </p:nvSpPr>
        <p:spPr bwMode="auto">
          <a:xfrm>
            <a:off x="7885113" y="4726261"/>
            <a:ext cx="3587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8" name="Line 74"/>
          <p:cNvSpPr>
            <a:spLocks noChangeShapeType="1"/>
          </p:cNvSpPr>
          <p:nvPr/>
        </p:nvSpPr>
        <p:spPr bwMode="auto">
          <a:xfrm flipV="1">
            <a:off x="4787900" y="3934098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9" name="Line 75"/>
          <p:cNvSpPr>
            <a:spLocks noChangeShapeType="1"/>
          </p:cNvSpPr>
          <p:nvPr/>
        </p:nvSpPr>
        <p:spPr bwMode="auto">
          <a:xfrm flipV="1">
            <a:off x="5219700" y="3213373"/>
            <a:ext cx="1512888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0" name="Line 76"/>
          <p:cNvSpPr>
            <a:spLocks noChangeShapeType="1"/>
          </p:cNvSpPr>
          <p:nvPr/>
        </p:nvSpPr>
        <p:spPr bwMode="auto">
          <a:xfrm flipH="1" flipV="1">
            <a:off x="5508625" y="3213373"/>
            <a:ext cx="5762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1" name="Line 77"/>
          <p:cNvSpPr>
            <a:spLocks noChangeShapeType="1"/>
          </p:cNvSpPr>
          <p:nvPr/>
        </p:nvSpPr>
        <p:spPr bwMode="auto">
          <a:xfrm flipH="1" flipV="1">
            <a:off x="6011863" y="3934098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2" name="Line 78"/>
          <p:cNvSpPr>
            <a:spLocks noChangeShapeType="1"/>
          </p:cNvSpPr>
          <p:nvPr/>
        </p:nvSpPr>
        <p:spPr bwMode="auto">
          <a:xfrm flipH="1" flipV="1">
            <a:off x="6227763" y="3213373"/>
            <a:ext cx="720725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3" name="Line 79"/>
          <p:cNvSpPr>
            <a:spLocks noChangeShapeType="1"/>
          </p:cNvSpPr>
          <p:nvPr/>
        </p:nvSpPr>
        <p:spPr bwMode="auto">
          <a:xfrm flipH="1" flipV="1">
            <a:off x="7451725" y="3213373"/>
            <a:ext cx="7921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4" name="Text Box 80"/>
          <p:cNvSpPr txBox="1">
            <a:spLocks noChangeArrowheads="1"/>
          </p:cNvSpPr>
          <p:nvPr/>
        </p:nvSpPr>
        <p:spPr bwMode="auto">
          <a:xfrm>
            <a:off x="1763713" y="2276748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1</a:t>
            </a:r>
          </a:p>
        </p:txBody>
      </p:sp>
      <p:sp>
        <p:nvSpPr>
          <p:cNvPr id="308305" name="Text Box 81"/>
          <p:cNvSpPr txBox="1">
            <a:spLocks noChangeArrowheads="1"/>
          </p:cNvSpPr>
          <p:nvPr/>
        </p:nvSpPr>
        <p:spPr bwMode="auto">
          <a:xfrm>
            <a:off x="1547813" y="2637111"/>
            <a:ext cx="395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2</a:t>
            </a:r>
          </a:p>
        </p:txBody>
      </p:sp>
      <p:sp>
        <p:nvSpPr>
          <p:cNvPr id="308306" name="Text Box 82"/>
          <p:cNvSpPr txBox="1">
            <a:spLocks noChangeArrowheads="1"/>
          </p:cNvSpPr>
          <p:nvPr/>
        </p:nvSpPr>
        <p:spPr bwMode="auto">
          <a:xfrm>
            <a:off x="2627313" y="2997473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3</a:t>
            </a:r>
          </a:p>
        </p:txBody>
      </p:sp>
      <p:sp>
        <p:nvSpPr>
          <p:cNvPr id="308307" name="Text Box 83"/>
          <p:cNvSpPr txBox="1">
            <a:spLocks noChangeArrowheads="1"/>
          </p:cNvSpPr>
          <p:nvPr/>
        </p:nvSpPr>
        <p:spPr bwMode="auto">
          <a:xfrm>
            <a:off x="2124075" y="2853011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4</a:t>
            </a:r>
          </a:p>
        </p:txBody>
      </p:sp>
      <p:sp>
        <p:nvSpPr>
          <p:cNvPr id="308308" name="Text Box 84"/>
          <p:cNvSpPr txBox="1">
            <a:spLocks noChangeArrowheads="1"/>
          </p:cNvSpPr>
          <p:nvPr/>
        </p:nvSpPr>
        <p:spPr bwMode="auto">
          <a:xfrm>
            <a:off x="1835150" y="3789636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5</a:t>
            </a:r>
          </a:p>
        </p:txBody>
      </p:sp>
      <p:sp>
        <p:nvSpPr>
          <p:cNvPr id="308309" name="Text Box 85"/>
          <p:cNvSpPr txBox="1">
            <a:spLocks noChangeArrowheads="1"/>
          </p:cNvSpPr>
          <p:nvPr/>
        </p:nvSpPr>
        <p:spPr bwMode="auto">
          <a:xfrm>
            <a:off x="827088" y="2997473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6</a:t>
            </a:r>
          </a:p>
        </p:txBody>
      </p:sp>
      <p:sp>
        <p:nvSpPr>
          <p:cNvPr id="308312" name="Line 88"/>
          <p:cNvSpPr>
            <a:spLocks noChangeShapeType="1"/>
          </p:cNvSpPr>
          <p:nvPr/>
        </p:nvSpPr>
        <p:spPr bwMode="auto">
          <a:xfrm>
            <a:off x="3563938" y="3141936"/>
            <a:ext cx="6477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737689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</a:t>
            </a:r>
            <a:r>
              <a:rPr lang="en-US" dirty="0"/>
              <a:t> – </a:t>
            </a:r>
            <a:r>
              <a:rPr lang="en-US" dirty="0" err="1"/>
              <a:t>Beispieldurchlauf</a:t>
            </a:r>
            <a:endParaRPr lang="de-DE" dirty="0"/>
          </a:p>
        </p:txBody>
      </p:sp>
      <p:sp>
        <p:nvSpPr>
          <p:cNvPr id="5" name="Oval 3"/>
          <p:cNvSpPr/>
          <p:nvPr/>
        </p:nvSpPr>
        <p:spPr>
          <a:xfrm>
            <a:off x="1733600" y="26127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1047800" y="36795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733600" y="46701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3181400" y="26127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3181400" y="46701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943400" y="36795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2190800" y="2841372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1200200" y="3079497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1238300" y="4174872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2190800" y="4898772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571925" y="4136772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533825" y="3041397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1237507" y="3869278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lg" len="lg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609901" y="3868484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819325" y="3308097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1086694" y="3869278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343200" y="2536572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971600" y="300488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495600" y="3263647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457375" y="3568447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962200" y="3603372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952800" y="3720847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0/7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638600" y="299694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12/20</a:t>
            </a:r>
          </a:p>
        </p:txBody>
      </p:sp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2419400" y="4870197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4/14</a:t>
            </a: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3730675" y="4401884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1047800" y="4443159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4/13</a:t>
            </a:r>
          </a:p>
        </p:txBody>
      </p:sp>
      <p:sp>
        <p:nvSpPr>
          <p:cNvPr id="32" name="TextBox 41"/>
          <p:cNvSpPr txBox="1">
            <a:spLocks noChangeArrowheads="1"/>
          </p:cNvSpPr>
          <p:nvPr/>
        </p:nvSpPr>
        <p:spPr bwMode="auto">
          <a:xfrm>
            <a:off x="2941688" y="3911346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7/7</a:t>
            </a:r>
          </a:p>
        </p:txBody>
      </p:sp>
      <p:sp>
        <p:nvSpPr>
          <p:cNvPr id="33" name="TextBox 42"/>
          <p:cNvSpPr txBox="1">
            <a:spLocks noChangeArrowheads="1"/>
          </p:cNvSpPr>
          <p:nvPr/>
        </p:nvSpPr>
        <p:spPr bwMode="auto">
          <a:xfrm>
            <a:off x="3627488" y="280168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19/20</a:t>
            </a:r>
          </a:p>
        </p:txBody>
      </p:sp>
      <p:sp>
        <p:nvSpPr>
          <p:cNvPr id="34" name="TextBox 43"/>
          <p:cNvSpPr txBox="1">
            <a:spLocks noChangeArrowheads="1"/>
          </p:cNvSpPr>
          <p:nvPr/>
        </p:nvSpPr>
        <p:spPr bwMode="auto">
          <a:xfrm>
            <a:off x="2347963" y="5054347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11/14</a:t>
            </a:r>
          </a:p>
        </p:txBody>
      </p:sp>
      <p:sp>
        <p:nvSpPr>
          <p:cNvPr id="35" name="TextBox 44"/>
          <p:cNvSpPr txBox="1">
            <a:spLocks noChangeArrowheads="1"/>
          </p:cNvSpPr>
          <p:nvPr/>
        </p:nvSpPr>
        <p:spPr bwMode="auto">
          <a:xfrm>
            <a:off x="976363" y="4625722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11/13</a:t>
            </a:r>
          </a:p>
        </p:txBody>
      </p:sp>
      <p:cxnSp>
        <p:nvCxnSpPr>
          <p:cNvPr id="36" name="Straight Arrow Connector 45"/>
          <p:cNvCxnSpPr>
            <a:stCxn id="6" idx="4"/>
            <a:endCxn id="7" idx="1"/>
          </p:cNvCxnSpPr>
          <p:nvPr/>
        </p:nvCxnSpPr>
        <p:spPr>
          <a:xfrm>
            <a:off x="1276400" y="4136772"/>
            <a:ext cx="524155" cy="6003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7" name="Straight Arrow Connector 46"/>
          <p:cNvCxnSpPr>
            <a:stCxn id="7" idx="6"/>
            <a:endCxn id="9" idx="2"/>
          </p:cNvCxnSpPr>
          <p:nvPr/>
        </p:nvCxnSpPr>
        <p:spPr>
          <a:xfrm>
            <a:off x="2190800" y="4898772"/>
            <a:ext cx="99060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8" name="Straight Arrow Connector 47"/>
          <p:cNvCxnSpPr>
            <a:stCxn id="8" idx="5"/>
            <a:endCxn id="10" idx="0"/>
          </p:cNvCxnSpPr>
          <p:nvPr/>
        </p:nvCxnSpPr>
        <p:spPr>
          <a:xfrm>
            <a:off x="3571645" y="3003017"/>
            <a:ext cx="6003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9" name="Straight Arrow Connector 48"/>
          <p:cNvCxnSpPr>
            <a:stCxn id="9" idx="0"/>
            <a:endCxn id="8" idx="4"/>
          </p:cNvCxnSpPr>
          <p:nvPr/>
        </p:nvCxnSpPr>
        <p:spPr>
          <a:xfrm flipV="1">
            <a:off x="3410000" y="3069972"/>
            <a:ext cx="0" cy="160020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0" name="Gerade Verbindung 39"/>
          <p:cNvCxnSpPr>
            <a:stCxn id="31" idx="1"/>
            <a:endCxn id="31" idx="3"/>
          </p:cNvCxnSpPr>
          <p:nvPr/>
        </p:nvCxnSpPr>
        <p:spPr>
          <a:xfrm>
            <a:off x="1047800" y="4612436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>
            <a:stCxn id="29" idx="1"/>
            <a:endCxn id="29" idx="3"/>
          </p:cNvCxnSpPr>
          <p:nvPr/>
        </p:nvCxnSpPr>
        <p:spPr>
          <a:xfrm>
            <a:off x="2419400" y="5039474"/>
            <a:ext cx="58221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>
            <a:stCxn id="27" idx="1"/>
            <a:endCxn id="27" idx="3"/>
          </p:cNvCxnSpPr>
          <p:nvPr/>
        </p:nvCxnSpPr>
        <p:spPr>
          <a:xfrm>
            <a:off x="2952800" y="3890124"/>
            <a:ext cx="4803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>
            <a:stCxn id="28" idx="1"/>
            <a:endCxn id="28" idx="3"/>
          </p:cNvCxnSpPr>
          <p:nvPr/>
        </p:nvCxnSpPr>
        <p:spPr>
          <a:xfrm>
            <a:off x="3638600" y="3166224"/>
            <a:ext cx="67608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Inhaltsplatzhalter 2"/>
          <p:cNvSpPr>
            <a:spLocks noGrp="1"/>
          </p:cNvSpPr>
          <p:nvPr>
            <p:ph idx="1"/>
          </p:nvPr>
        </p:nvSpPr>
        <p:spPr>
          <a:xfrm>
            <a:off x="4609356" y="2348880"/>
            <a:ext cx="3600400" cy="2847119"/>
          </a:xfrm>
        </p:spPr>
        <p:txBody>
          <a:bodyPr/>
          <a:lstStyle/>
          <a:p>
            <a:r>
              <a:rPr lang="de-DE" dirty="0"/>
              <a:t>Wähle anderen zunehmenden Pfad, z.B. s, c, d, b, t</a:t>
            </a:r>
          </a:p>
          <a:p>
            <a:endParaRPr lang="de-DE" dirty="0"/>
          </a:p>
          <a:p>
            <a:r>
              <a:rPr lang="de-DE" dirty="0"/>
              <a:t>Restkapazität dieses Pfades ist 7</a:t>
            </a:r>
          </a:p>
        </p:txBody>
      </p:sp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220</a:t>
            </a:fld>
            <a:endParaRPr lang="de-DE" dirty="0"/>
          </a:p>
        </p:txBody>
      </p:sp>
      <p:sp>
        <p:nvSpPr>
          <p:cNvPr id="44" name="Rechteck 38">
            <a:extLst>
              <a:ext uri="{FF2B5EF4-FFF2-40B4-BE49-F238E27FC236}">
                <a16:creationId xmlns:a16="http://schemas.microsoft.com/office/drawing/2014/main" id="{A6060758-4F93-A25F-3B77-C8B304E013CB}"/>
              </a:ext>
            </a:extLst>
          </p:cNvPr>
          <p:cNvSpPr/>
          <p:nvPr/>
        </p:nvSpPr>
        <p:spPr>
          <a:xfrm>
            <a:off x="395536" y="1196752"/>
            <a:ext cx="856895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while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 err="1">
                <a:solidFill>
                  <a:srgbClr val="795E26"/>
                </a:solidFill>
                <a:latin typeface="Courier New" panose="02070309020205020404" pitchFamily="49" charset="0"/>
              </a:rPr>
              <a:t>flow_augumenting_path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(s, t, g, </a:t>
            </a:r>
            <a:r>
              <a:rPr lang="en-GB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) != </a:t>
            </a:r>
            <a:r>
              <a:rPr lang="en-GB" sz="1900" dirty="0">
                <a:solidFill>
                  <a:srgbClr val="0000FF"/>
                </a:solidFill>
                <a:latin typeface="Courier New" panose="02070309020205020404" pitchFamily="49" charset="0"/>
              </a:rPr>
              <a:t>nothing</a:t>
            </a:r>
            <a:endParaRPr lang="de-DE" sz="1900" dirty="0"/>
          </a:p>
          <a:p>
            <a:pPr marL="0" indent="0">
              <a:buNone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2000" dirty="0"/>
              <a:t>Erhöhe Fluss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000" dirty="0"/>
              <a:t>von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000" dirty="0"/>
              <a:t> nach </a:t>
            </a:r>
            <a:r>
              <a:rPr lang="de-DE" sz="2000" dirty="0">
                <a:solidFill>
                  <a:srgbClr val="3C8C93"/>
                </a:solidFill>
              </a:rPr>
              <a:t>t</a:t>
            </a:r>
            <a:r>
              <a:rPr lang="de-DE" sz="2000" dirty="0"/>
              <a:t> in </a:t>
            </a:r>
            <a:r>
              <a:rPr lang="de-DE" sz="2000" dirty="0">
                <a:solidFill>
                  <a:srgbClr val="3C8C93"/>
                </a:solidFill>
              </a:rPr>
              <a:t>p</a:t>
            </a:r>
            <a:r>
              <a:rPr lang="de-DE" sz="2000" dirty="0"/>
              <a:t> um Restkapazität von </a:t>
            </a:r>
            <a:r>
              <a:rPr lang="de-DE" sz="2000" dirty="0">
                <a:solidFill>
                  <a:srgbClr val="3C8C93"/>
                </a:solidFill>
              </a:rPr>
              <a:t>p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52490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</a:t>
            </a:r>
            <a:r>
              <a:rPr lang="en-US" dirty="0"/>
              <a:t> – </a:t>
            </a:r>
            <a:r>
              <a:rPr lang="en-US" dirty="0" err="1"/>
              <a:t>Beispieldurchlauf</a:t>
            </a:r>
            <a:endParaRPr lang="de-DE" dirty="0"/>
          </a:p>
        </p:txBody>
      </p:sp>
      <p:sp>
        <p:nvSpPr>
          <p:cNvPr id="5" name="Oval 3"/>
          <p:cNvSpPr/>
          <p:nvPr/>
        </p:nvSpPr>
        <p:spPr>
          <a:xfrm>
            <a:off x="1709936" y="25739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1024136" y="36407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709936" y="46313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3157736" y="25739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3157736" y="46313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919736" y="36407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2167136" y="2802565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1176536" y="3040690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1214636" y="4136065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2167136" y="4859965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548261" y="4097965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510161" y="3002590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1213843" y="3830471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lg" len="lg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586237" y="3829677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795661" y="3269290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1063030" y="3830471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123728" y="2497765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947936" y="296607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471936" y="322484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433711" y="3529640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938536" y="3564565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8" name="TextBox 33"/>
          <p:cNvSpPr txBox="1">
            <a:spLocks noChangeArrowheads="1"/>
          </p:cNvSpPr>
          <p:nvPr/>
        </p:nvSpPr>
        <p:spPr bwMode="auto">
          <a:xfrm>
            <a:off x="3707011" y="4363077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2992636" y="3677277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7/7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3691136" y="291527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19/20</a:t>
            </a:r>
          </a:p>
        </p:txBody>
      </p: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947936" y="436307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11/13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85692" y="2310073"/>
                <a:ext cx="3946748" cy="2847119"/>
              </a:xfrm>
            </p:spPr>
            <p:txBody>
              <a:bodyPr/>
              <a:lstStyle/>
              <a:p>
                <a:r>
                  <a:rPr lang="de-DE" dirty="0"/>
                  <a:t>Gibt es weitere flusserhöhende Pfade?</a:t>
                </a:r>
                <a:br>
                  <a:rPr lang="de-DE" dirty="0"/>
                </a:br>
                <a:r>
                  <a:rPr lang="de-DE" dirty="0">
                    <a:solidFill>
                      <a:srgbClr val="C00000"/>
                    </a:solidFill>
                  </a:rPr>
                  <a:t>Nein!</a:t>
                </a:r>
                <a:br>
                  <a:rPr lang="de-DE" dirty="0">
                    <a:solidFill>
                      <a:srgbClr val="C00000"/>
                    </a:solidFill>
                  </a:rPr>
                </a:br>
                <a:r>
                  <a:rPr lang="de-DE" dirty="0">
                    <a:solidFill>
                      <a:srgbClr val="C00000"/>
                    </a:solidFill>
                  </a:rPr>
                  <a:t> Fertig</a:t>
                </a:r>
                <a:endParaRPr lang="de-DE" b="1" dirty="0">
                  <a:solidFill>
                    <a:srgbClr val="C00000"/>
                  </a:solidFill>
                </a:endParaRPr>
              </a:p>
              <a:p>
                <a:r>
                  <a:rPr lang="de-DE" dirty="0"/>
                  <a:t>Maximaler Fluss:</a:t>
                </a:r>
                <a:br>
                  <a:rPr lang="de-DE" dirty="0"/>
                </a:br>
                <a:r>
                  <a:rPr lang="de-DE" dirty="0"/>
                  <a:t>19+4 = 23 (bzw. 11+12)</a:t>
                </a:r>
              </a:p>
            </p:txBody>
          </p:sp>
        </mc:Choice>
        <mc:Fallback xmlns="">
          <p:sp>
            <p:nvSpPr>
              <p:cNvPr id="32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5692" y="2310073"/>
                <a:ext cx="3946748" cy="284711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221</a:t>
            </a:fld>
            <a:endParaRPr lang="de-DE" dirty="0"/>
          </a:p>
        </p:txBody>
      </p:sp>
      <p:sp>
        <p:nvSpPr>
          <p:cNvPr id="40" name="TextBox 43"/>
          <p:cNvSpPr txBox="1">
            <a:spLocks noChangeArrowheads="1"/>
          </p:cNvSpPr>
          <p:nvPr/>
        </p:nvSpPr>
        <p:spPr bwMode="auto">
          <a:xfrm>
            <a:off x="2347963" y="4890646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11/14</a:t>
            </a:r>
          </a:p>
        </p:txBody>
      </p:sp>
      <p:sp>
        <p:nvSpPr>
          <p:cNvPr id="33" name="Rechteck 38">
            <a:extLst>
              <a:ext uri="{FF2B5EF4-FFF2-40B4-BE49-F238E27FC236}">
                <a16:creationId xmlns:a16="http://schemas.microsoft.com/office/drawing/2014/main" id="{07679071-70CC-0CF1-0F7F-11AECB5C2AF2}"/>
              </a:ext>
            </a:extLst>
          </p:cNvPr>
          <p:cNvSpPr/>
          <p:nvPr/>
        </p:nvSpPr>
        <p:spPr>
          <a:xfrm>
            <a:off x="395536" y="1196752"/>
            <a:ext cx="856895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while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 err="1">
                <a:solidFill>
                  <a:srgbClr val="795E26"/>
                </a:solidFill>
                <a:latin typeface="Courier New" panose="02070309020205020404" pitchFamily="49" charset="0"/>
              </a:rPr>
              <a:t>flow_augumenting_path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(s, t, g, </a:t>
            </a:r>
            <a:r>
              <a:rPr lang="en-GB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) != </a:t>
            </a:r>
            <a:r>
              <a:rPr lang="en-GB" sz="1900" dirty="0">
                <a:solidFill>
                  <a:srgbClr val="0000FF"/>
                </a:solidFill>
                <a:latin typeface="Courier New" panose="02070309020205020404" pitchFamily="49" charset="0"/>
              </a:rPr>
              <a:t>nothing</a:t>
            </a:r>
            <a:endParaRPr lang="de-DE" sz="1900" dirty="0"/>
          </a:p>
          <a:p>
            <a:pPr marL="0" indent="0">
              <a:buNone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2000" dirty="0"/>
              <a:t>Erhöhe Fluss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000" dirty="0"/>
              <a:t>von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000" dirty="0"/>
              <a:t> nach </a:t>
            </a:r>
            <a:r>
              <a:rPr lang="de-DE" sz="2000" dirty="0">
                <a:solidFill>
                  <a:srgbClr val="3C8C93"/>
                </a:solidFill>
              </a:rPr>
              <a:t>t</a:t>
            </a:r>
            <a:r>
              <a:rPr lang="de-DE" sz="2000" dirty="0"/>
              <a:t> in </a:t>
            </a:r>
            <a:r>
              <a:rPr lang="de-DE" sz="2000" dirty="0">
                <a:solidFill>
                  <a:srgbClr val="3C8C93"/>
                </a:solidFill>
              </a:rPr>
              <a:t>p</a:t>
            </a:r>
            <a:r>
              <a:rPr lang="de-DE" sz="2000" dirty="0"/>
              <a:t> um Restkapazität von </a:t>
            </a:r>
            <a:r>
              <a:rPr lang="de-DE" sz="2000" dirty="0">
                <a:solidFill>
                  <a:srgbClr val="3C8C93"/>
                </a:solidFill>
              </a:rPr>
              <a:t>p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493014995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</a:t>
            </a:r>
            <a:r>
              <a:rPr lang="en-US" dirty="0"/>
              <a:t> – </a:t>
            </a:r>
            <a:r>
              <a:rPr lang="en-US" dirty="0" err="1"/>
              <a:t>Beispieldurchlauf</a:t>
            </a:r>
            <a:endParaRPr lang="de-DE" dirty="0"/>
          </a:p>
        </p:txBody>
      </p:sp>
      <p:sp>
        <p:nvSpPr>
          <p:cNvPr id="5" name="Oval 3"/>
          <p:cNvSpPr/>
          <p:nvPr/>
        </p:nvSpPr>
        <p:spPr>
          <a:xfrm>
            <a:off x="1709936" y="25739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1024136" y="36407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709936" y="46313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3157736" y="25739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3157736" y="46313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919736" y="36407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2167136" y="2802565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1176536" y="3040690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1214636" y="4136065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2167136" y="4859965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548261" y="4097965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510161" y="3002590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1213843" y="3830471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lg" len="lg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586237" y="3829677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795661" y="3269290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1063030" y="3830471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123728" y="2497765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947936" y="296607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471936" y="322484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433711" y="3529640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938536" y="3564565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8" name="TextBox 33"/>
          <p:cNvSpPr txBox="1">
            <a:spLocks noChangeArrowheads="1"/>
          </p:cNvSpPr>
          <p:nvPr/>
        </p:nvSpPr>
        <p:spPr bwMode="auto">
          <a:xfrm>
            <a:off x="3707011" y="4363077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2992636" y="3677277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7/7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3691136" y="291527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19/20</a:t>
            </a:r>
          </a:p>
        </p:txBody>
      </p: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947936" y="436307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11/13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85692" y="2310073"/>
                <a:ext cx="3946748" cy="2847119"/>
              </a:xfrm>
            </p:spPr>
            <p:txBody>
              <a:bodyPr/>
              <a:lstStyle/>
              <a:p>
                <a:r>
                  <a:rPr lang="de-DE" dirty="0"/>
                  <a:t>Gibt es weitere flusserhöhende Pfade?</a:t>
                </a:r>
                <a:br>
                  <a:rPr lang="de-DE" dirty="0"/>
                </a:br>
                <a:r>
                  <a:rPr lang="de-DE" dirty="0">
                    <a:solidFill>
                      <a:srgbClr val="C00000"/>
                    </a:solidFill>
                  </a:rPr>
                  <a:t>Nein!</a:t>
                </a:r>
                <a:br>
                  <a:rPr lang="de-DE" dirty="0">
                    <a:solidFill>
                      <a:srgbClr val="C00000"/>
                    </a:solidFill>
                  </a:rPr>
                </a:br>
                <a:r>
                  <a:rPr lang="de-DE" dirty="0">
                    <a:solidFill>
                      <a:srgbClr val="C00000"/>
                    </a:solidFill>
                  </a:rPr>
                  <a:t> Fertig</a:t>
                </a:r>
                <a:endParaRPr lang="de-DE" b="1" dirty="0">
                  <a:solidFill>
                    <a:srgbClr val="C00000"/>
                  </a:solidFill>
                </a:endParaRPr>
              </a:p>
              <a:p>
                <a:r>
                  <a:rPr lang="de-DE" dirty="0"/>
                  <a:t>Maximaler Fluss:</a:t>
                </a:r>
                <a:br>
                  <a:rPr lang="de-DE" dirty="0"/>
                </a:br>
                <a:r>
                  <a:rPr lang="de-DE" dirty="0"/>
                  <a:t>19+4 = 23 (bzw. 11+12)</a:t>
                </a:r>
              </a:p>
            </p:txBody>
          </p:sp>
        </mc:Choice>
        <mc:Fallback xmlns="">
          <p:sp>
            <p:nvSpPr>
              <p:cNvPr id="32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5692" y="2310073"/>
                <a:ext cx="3946748" cy="284711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222</a:t>
            </a:fld>
            <a:endParaRPr lang="de-DE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2627784" y="2132856"/>
            <a:ext cx="1584176" cy="338437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4139952" y="5517232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Minimaler Schnitt</a:t>
            </a:r>
          </a:p>
        </p:txBody>
      </p:sp>
      <p:sp>
        <p:nvSpPr>
          <p:cNvPr id="40" name="TextBox 43"/>
          <p:cNvSpPr txBox="1">
            <a:spLocks noChangeArrowheads="1"/>
          </p:cNvSpPr>
          <p:nvPr/>
        </p:nvSpPr>
        <p:spPr bwMode="auto">
          <a:xfrm>
            <a:off x="2347963" y="4890646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11/14</a:t>
            </a:r>
          </a:p>
        </p:txBody>
      </p:sp>
      <p:sp>
        <p:nvSpPr>
          <p:cNvPr id="35" name="Rechteck 38">
            <a:extLst>
              <a:ext uri="{FF2B5EF4-FFF2-40B4-BE49-F238E27FC236}">
                <a16:creationId xmlns:a16="http://schemas.microsoft.com/office/drawing/2014/main" id="{5165C3FD-7A61-595A-3968-7F046926E20C}"/>
              </a:ext>
            </a:extLst>
          </p:cNvPr>
          <p:cNvSpPr/>
          <p:nvPr/>
        </p:nvSpPr>
        <p:spPr>
          <a:xfrm>
            <a:off x="395536" y="1196752"/>
            <a:ext cx="856895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while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 err="1">
                <a:solidFill>
                  <a:srgbClr val="795E26"/>
                </a:solidFill>
                <a:latin typeface="Courier New" panose="02070309020205020404" pitchFamily="49" charset="0"/>
              </a:rPr>
              <a:t>flow_augumenting_path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(s, t, g, </a:t>
            </a:r>
            <a:r>
              <a:rPr lang="en-GB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) != </a:t>
            </a:r>
            <a:r>
              <a:rPr lang="en-GB" sz="1900" dirty="0">
                <a:solidFill>
                  <a:srgbClr val="0000FF"/>
                </a:solidFill>
                <a:latin typeface="Courier New" panose="02070309020205020404" pitchFamily="49" charset="0"/>
              </a:rPr>
              <a:t>nothing</a:t>
            </a:r>
            <a:endParaRPr lang="de-DE" sz="1900" dirty="0"/>
          </a:p>
          <a:p>
            <a:pPr marL="0" indent="0">
              <a:buNone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2000" dirty="0"/>
              <a:t>Erhöhe Fluss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000" dirty="0"/>
              <a:t>von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000" dirty="0"/>
              <a:t> nach </a:t>
            </a:r>
            <a:r>
              <a:rPr lang="de-DE" sz="2000" dirty="0">
                <a:solidFill>
                  <a:srgbClr val="3C8C93"/>
                </a:solidFill>
              </a:rPr>
              <a:t>t</a:t>
            </a:r>
            <a:r>
              <a:rPr lang="de-DE" sz="2000" dirty="0"/>
              <a:t> in </a:t>
            </a:r>
            <a:r>
              <a:rPr lang="de-DE" sz="2000" dirty="0">
                <a:solidFill>
                  <a:srgbClr val="3C8C93"/>
                </a:solidFill>
              </a:rPr>
              <a:t>p</a:t>
            </a:r>
            <a:r>
              <a:rPr lang="de-DE" sz="2000" dirty="0"/>
              <a:t> um Restkapazität von </a:t>
            </a:r>
            <a:r>
              <a:rPr lang="de-DE" sz="2000" dirty="0">
                <a:solidFill>
                  <a:srgbClr val="3C8C93"/>
                </a:solidFill>
              </a:rPr>
              <a:t>p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26833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 err="1"/>
              <a:t>Analyse</a:t>
            </a:r>
            <a:r>
              <a:rPr lang="en-US" dirty="0"/>
              <a:t> des </a:t>
            </a:r>
            <a:r>
              <a:rPr lang="en-US" dirty="0" err="1"/>
              <a:t>Algorithmus</a:t>
            </a:r>
            <a:r>
              <a:rPr lang="en-US" dirty="0"/>
              <a:t> von Ford/Fulkerson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Ein </a:t>
            </a:r>
            <a:r>
              <a:rPr lang="de-DE" sz="2400" dirty="0">
                <a:solidFill>
                  <a:srgbClr val="FF0000"/>
                </a:solidFill>
              </a:rPr>
              <a:t>Schnitt </a:t>
            </a:r>
            <a:r>
              <a:rPr lang="de-DE" sz="2400" dirty="0"/>
              <a:t>in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>
                <a:solidFill>
                  <a:srgbClr val="3C8C93"/>
                </a:solidFill>
              </a:rPr>
              <a:t>N = ((V, E), c, s, t)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ist ein disjunkte Zerlegung von V in Mengen </a:t>
            </a:r>
            <a:r>
              <a:rPr lang="de-DE" sz="2400" dirty="0">
                <a:solidFill>
                  <a:srgbClr val="3C8C93"/>
                </a:solidFill>
              </a:rPr>
              <a:t>S ⊆ V</a:t>
            </a:r>
            <a:r>
              <a:rPr lang="de-DE" sz="2400" dirty="0">
                <a:solidFill>
                  <a:schemeClr val="tx1"/>
                </a:solidFill>
              </a:rPr>
              <a:t> und </a:t>
            </a:r>
            <a:r>
              <a:rPr lang="de-DE" sz="2400" dirty="0">
                <a:solidFill>
                  <a:srgbClr val="3C8C93"/>
                </a:solidFill>
              </a:rPr>
              <a:t>T ⊆ V</a:t>
            </a:r>
            <a:r>
              <a:rPr lang="de-DE" sz="2400" dirty="0">
                <a:solidFill>
                  <a:schemeClr val="tx1"/>
                </a:solidFill>
              </a:rPr>
              <a:t> mit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cmsy10" charset="0"/>
              </a:rPr>
              <a:t>∈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S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>
                <a:solidFill>
                  <a:srgbClr val="3C8C93"/>
                </a:solidFill>
              </a:rPr>
              <a:t>t </a:t>
            </a:r>
            <a:r>
              <a:rPr lang="de-DE" sz="2400" dirty="0">
                <a:solidFill>
                  <a:srgbClr val="3C8C93"/>
                </a:solidFill>
                <a:latin typeface="cmsy10" charset="0"/>
              </a:rPr>
              <a:t>∈</a:t>
            </a:r>
            <a:r>
              <a:rPr lang="de-DE" sz="2400" dirty="0">
                <a:solidFill>
                  <a:srgbClr val="3C8C93"/>
                </a:solidFill>
              </a:rPr>
              <a:t> T</a:t>
            </a:r>
            <a:r>
              <a:rPr lang="de-DE" sz="2400" dirty="0">
                <a:solidFill>
                  <a:schemeClr val="tx1"/>
                </a:solidFill>
              </a:rPr>
              <a:t>.</a:t>
            </a:r>
          </a:p>
          <a:p>
            <a:r>
              <a:rPr lang="de-DE" sz="2400" dirty="0">
                <a:solidFill>
                  <a:schemeClr val="tx1"/>
                </a:solidFill>
              </a:rPr>
              <a:t>Die </a:t>
            </a:r>
            <a:r>
              <a:rPr lang="de-DE" sz="2400" dirty="0">
                <a:solidFill>
                  <a:srgbClr val="FF0000"/>
                </a:solidFill>
              </a:rPr>
              <a:t>Kapazität </a:t>
            </a:r>
            <a:r>
              <a:rPr lang="de-DE" sz="2400" dirty="0">
                <a:solidFill>
                  <a:srgbClr val="000000"/>
                </a:solidFill>
              </a:rPr>
              <a:t>des Schnittes </a:t>
            </a:r>
            <a:r>
              <a:rPr lang="de-DE" sz="2400" dirty="0">
                <a:solidFill>
                  <a:schemeClr val="tx1"/>
                </a:solidFill>
              </a:rPr>
              <a:t>ist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c(S, T) =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e∈E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⋂(S×T)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c(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Die </a:t>
            </a:r>
            <a:r>
              <a:rPr lang="de-DE" sz="2400" dirty="0">
                <a:solidFill>
                  <a:srgbClr val="FF0000"/>
                </a:solidFill>
              </a:rPr>
              <a:t>Kapazität </a:t>
            </a:r>
            <a:r>
              <a:rPr lang="de-DE" sz="2400" dirty="0">
                <a:solidFill>
                  <a:srgbClr val="000000"/>
                </a:solidFill>
              </a:rPr>
              <a:t>eines </a:t>
            </a:r>
            <a:r>
              <a:rPr lang="de-DE" sz="2400" dirty="0">
                <a:solidFill>
                  <a:srgbClr val="FF0000"/>
                </a:solidFill>
              </a:rPr>
              <a:t>minimalem Schnittes </a:t>
            </a:r>
            <a:r>
              <a:rPr lang="de-DE" sz="2400" dirty="0">
                <a:solidFill>
                  <a:schemeClr val="tx1"/>
                </a:solidFill>
              </a:rPr>
              <a:t>ist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/>
              <a:t>     </a:t>
            </a:r>
            <a:r>
              <a:rPr lang="de-DE" sz="2400" dirty="0" err="1">
                <a:solidFill>
                  <a:srgbClr val="3C8C93"/>
                </a:solidFill>
              </a:rPr>
              <a:t>c</a:t>
            </a:r>
            <a:r>
              <a:rPr lang="de-DE" sz="2400" baseline="-25000" dirty="0" err="1">
                <a:solidFill>
                  <a:srgbClr val="3C8C93"/>
                </a:solidFill>
              </a:rPr>
              <a:t>min</a:t>
            </a:r>
            <a:r>
              <a:rPr lang="de-DE" sz="2400" dirty="0">
                <a:solidFill>
                  <a:srgbClr val="3C8C93"/>
                </a:solidFill>
              </a:rPr>
              <a:t> = min</a:t>
            </a:r>
            <a:r>
              <a:rPr lang="de-DE" sz="2400" baseline="-25000" dirty="0">
                <a:solidFill>
                  <a:srgbClr val="3C8C93"/>
                </a:solidFill>
              </a:rPr>
              <a:t>(S, T) Schnitt in N</a:t>
            </a:r>
            <a:r>
              <a:rPr lang="de-DE" sz="2400" dirty="0">
                <a:solidFill>
                  <a:srgbClr val="3C8C93"/>
                </a:solidFill>
              </a:rPr>
              <a:t> c(S, T)</a:t>
            </a:r>
          </a:p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Der </a:t>
            </a:r>
            <a:r>
              <a:rPr lang="de-DE" sz="2400" dirty="0">
                <a:solidFill>
                  <a:srgbClr val="FF0000"/>
                </a:solidFill>
              </a:rPr>
              <a:t>Fluss </a:t>
            </a:r>
            <a:r>
              <a:rPr lang="de-DE" sz="2400" dirty="0">
                <a:solidFill>
                  <a:srgbClr val="000000"/>
                </a:solidFill>
              </a:rPr>
              <a:t>eines Schnittes </a:t>
            </a:r>
            <a:r>
              <a:rPr lang="de-DE" sz="2400" dirty="0">
                <a:solidFill>
                  <a:schemeClr val="tx1"/>
                </a:solidFill>
              </a:rPr>
              <a:t>ist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  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f((S, T)) =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e∈E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⋂(S×T)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f(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 - 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e∈E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⋂(T×S)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f(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sz="2400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Mit</a:t>
            </a:r>
            <a:r>
              <a:rPr lang="de-DE" sz="2400" b="1" i="1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max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bezeichnen wir den </a:t>
            </a:r>
            <a:r>
              <a:rPr lang="de-DE" sz="2400" dirty="0"/>
              <a:t>Wert eines </a:t>
            </a:r>
            <a:r>
              <a:rPr lang="de-DE" sz="2400" dirty="0">
                <a:solidFill>
                  <a:srgbClr val="FF0000"/>
                </a:solidFill>
              </a:rPr>
              <a:t>maximalen Flusses</a:t>
            </a:r>
          </a:p>
        </p:txBody>
      </p:sp>
    </p:spTree>
    <p:extLst>
      <p:ext uri="{BB962C8B-B14F-4D97-AF65-F5344CB8AC3E}">
        <p14:creationId xmlns:p14="http://schemas.microsoft.com/office/powerpoint/2010/main" val="335744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Max Flow/Min Cut-Theorem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124744"/>
            <a:ext cx="8551863" cy="5207670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In jedem Netzwerk </a:t>
            </a:r>
            <a:r>
              <a:rPr lang="de-DE" sz="2400" dirty="0">
                <a:solidFill>
                  <a:srgbClr val="3C8C93"/>
                </a:solidFill>
              </a:rPr>
              <a:t>N=(G, c, s, t)</a:t>
            </a:r>
            <a:r>
              <a:rPr lang="de-DE" sz="2400" dirty="0">
                <a:solidFill>
                  <a:schemeClr val="tx1"/>
                </a:solidFill>
              </a:rPr>
              <a:t> gilt: Der Wert eines jeden Flusses ist kleiner oder gleich der Kapazität eines jeden Schnittes.   Insbesondere gilt: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max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cmsy10" charset="0"/>
              </a:rPr>
              <a:t>≤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min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.</a:t>
            </a:r>
          </a:p>
          <a:p>
            <a:r>
              <a:rPr lang="de-DE" sz="2400" dirty="0">
                <a:solidFill>
                  <a:schemeClr val="tx1"/>
                </a:solidFill>
              </a:rPr>
              <a:t>Sei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sz="2400" dirty="0">
                <a:solidFill>
                  <a:schemeClr val="tx1"/>
                </a:solidFill>
              </a:rPr>
              <a:t> der vom F.F.-</a:t>
            </a:r>
            <a:r>
              <a:rPr lang="de-DE" sz="2400" dirty="0" err="1">
                <a:solidFill>
                  <a:schemeClr val="tx1"/>
                </a:solidFill>
              </a:rPr>
              <a:t>Algo</a:t>
            </a:r>
            <a:r>
              <a:rPr lang="de-DE" sz="2400" dirty="0">
                <a:solidFill>
                  <a:schemeClr val="tx1"/>
                </a:solidFill>
              </a:rPr>
              <a:t> für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>
                <a:solidFill>
                  <a:srgbClr val="3C8C93"/>
                </a:solidFill>
              </a:rPr>
              <a:t>=(G, c, s, t)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berechnete Fluss.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Dann gibt es einen Schnitt </a:t>
            </a:r>
            <a:r>
              <a:rPr lang="de-DE" sz="2400" dirty="0">
                <a:solidFill>
                  <a:srgbClr val="3C8C93"/>
                </a:solidFill>
              </a:rPr>
              <a:t>(S,T) </a:t>
            </a:r>
            <a:r>
              <a:rPr lang="de-DE" sz="2400" dirty="0">
                <a:solidFill>
                  <a:schemeClr val="tx1"/>
                </a:solidFill>
              </a:rPr>
              <a:t>in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>
                <a:solidFill>
                  <a:schemeClr val="tx1"/>
                </a:solidFill>
              </a:rPr>
              <a:t> mit </a:t>
            </a:r>
            <a:r>
              <a:rPr lang="de-DE" sz="2400" dirty="0">
                <a:solidFill>
                  <a:srgbClr val="3C8C93"/>
                </a:solidFill>
              </a:rPr>
              <a:t>f(G) = c(S,T)</a:t>
            </a:r>
            <a:r>
              <a:rPr lang="de-DE" sz="24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de-DE" sz="2400" dirty="0">
              <a:solidFill>
                <a:srgbClr val="E32D0F"/>
              </a:solidFill>
            </a:endParaRPr>
          </a:p>
          <a:p>
            <a:r>
              <a:rPr lang="de-DE" sz="2400" dirty="0">
                <a:solidFill>
                  <a:srgbClr val="333399"/>
                </a:solidFill>
              </a:rPr>
              <a:t>Satz: </a:t>
            </a:r>
            <a:r>
              <a:rPr lang="de-DE" sz="2000" dirty="0">
                <a:solidFill>
                  <a:schemeClr val="tx1"/>
                </a:solidFill>
              </a:rPr>
              <a:t>(Max Flow-Min Cut Theorem; Satz von Ford/</a:t>
            </a:r>
            <a:r>
              <a:rPr lang="de-DE" sz="2000" dirty="0" err="1">
                <a:solidFill>
                  <a:schemeClr val="tx1"/>
                </a:solidFill>
              </a:rPr>
              <a:t>Fulkerson</a:t>
            </a:r>
            <a:r>
              <a:rPr lang="de-DE" sz="2000" dirty="0">
                <a:solidFill>
                  <a:schemeClr val="tx1"/>
                </a:solidFill>
              </a:rPr>
              <a:t>)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400" dirty="0"/>
              <a:t>Der Algorithmus von Ford/</a:t>
            </a:r>
            <a:r>
              <a:rPr lang="de-DE" sz="2400" dirty="0" err="1"/>
              <a:t>Fulkerson</a:t>
            </a:r>
            <a:r>
              <a:rPr lang="de-DE" sz="2400" dirty="0"/>
              <a:t> berechnet einen maximalen Fluss. </a:t>
            </a:r>
            <a:r>
              <a:rPr lang="de-DE" sz="2400" dirty="0">
                <a:solidFill>
                  <a:schemeClr val="tx1"/>
                </a:solidFill>
              </a:rPr>
              <a:t>In jedem Netzwerk gilt  </a:t>
            </a:r>
            <a:r>
              <a:rPr lang="de-DE" sz="2400" dirty="0" err="1">
                <a:solidFill>
                  <a:srgbClr val="3C8C93"/>
                </a:solidFill>
              </a:rPr>
              <a:t>f</a:t>
            </a:r>
            <a:r>
              <a:rPr lang="de-DE" sz="2400" baseline="-25000" dirty="0" err="1">
                <a:solidFill>
                  <a:srgbClr val="3C8C93"/>
                </a:solidFill>
              </a:rPr>
              <a:t>max</a:t>
            </a:r>
            <a:r>
              <a:rPr lang="de-DE" sz="2400" dirty="0">
                <a:solidFill>
                  <a:srgbClr val="3C8C93"/>
                </a:solidFill>
              </a:rPr>
              <a:t> = </a:t>
            </a:r>
            <a:r>
              <a:rPr lang="de-DE" sz="2400" dirty="0" err="1">
                <a:solidFill>
                  <a:srgbClr val="3C8C93"/>
                </a:solidFill>
              </a:rPr>
              <a:t>c</a:t>
            </a:r>
            <a:r>
              <a:rPr lang="de-DE" sz="2400" baseline="-25000" dirty="0" err="1">
                <a:solidFill>
                  <a:srgbClr val="3C8C93"/>
                </a:solidFill>
              </a:rPr>
              <a:t>min</a:t>
            </a:r>
            <a:r>
              <a:rPr lang="de-DE" sz="2400" dirty="0">
                <a:solidFill>
                  <a:schemeClr val="tx1"/>
                </a:solidFill>
              </a:rPr>
              <a:t>.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(ohne formalen Beweis)</a:t>
            </a:r>
          </a:p>
          <a:p>
            <a:pPr marL="0" indent="0">
              <a:buNone/>
            </a:pPr>
            <a:endParaRPr lang="de-DE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rgbClr val="0000FF"/>
                </a:solidFill>
              </a:rPr>
              <a:t>Der Wert eines maximalen Flusses ist gleich der Kapazität eines minimalen Schnittes.</a:t>
            </a:r>
          </a:p>
        </p:txBody>
      </p:sp>
    </p:spTree>
    <p:extLst>
      <p:ext uri="{BB962C8B-B14F-4D97-AF65-F5344CB8AC3E}">
        <p14:creationId xmlns:p14="http://schemas.microsoft.com/office/powerpoint/2010/main" val="294908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Finden eines flusserhöhenden Pfades z.B. mit einer Tiefensuche: </a:t>
            </a:r>
            <a:r>
              <a:rPr lang="de-DE" dirty="0">
                <a:solidFill>
                  <a:srgbClr val="3C8C93"/>
                </a:solidFill>
              </a:rPr>
              <a:t>O(</a:t>
            </a:r>
            <a:r>
              <a:rPr lang="de-DE" dirty="0" err="1">
                <a:solidFill>
                  <a:srgbClr val="3C8C93"/>
                </a:solidFill>
              </a:rPr>
              <a:t>n</a:t>
            </a:r>
            <a:r>
              <a:rPr lang="de-DE" dirty="0">
                <a:solidFill>
                  <a:srgbClr val="3C8C93"/>
                </a:solidFill>
              </a:rPr>
              <a:t> + m) </a:t>
            </a:r>
            <a:endParaRPr lang="de-DE" dirty="0"/>
          </a:p>
          <a:p>
            <a:r>
              <a:rPr lang="de-DE" dirty="0"/>
              <a:t>Aber: Pfade können über Tiefensuche in einer ungünstigen Reihenfolge betrachtet werden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916749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9458"/>
            <a:ext cx="8229600" cy="503238"/>
          </a:xfrm>
        </p:spPr>
        <p:txBody>
          <a:bodyPr/>
          <a:lstStyle/>
          <a:p>
            <a:r>
              <a:rPr lang="de-DE" dirty="0"/>
              <a:t>Schlechte Abfolge von zunehmenden Pfaden</a:t>
            </a:r>
          </a:p>
        </p:txBody>
      </p:sp>
      <p:sp>
        <p:nvSpPr>
          <p:cNvPr id="5" name="Oval 3"/>
          <p:cNvSpPr/>
          <p:nvPr/>
        </p:nvSpPr>
        <p:spPr>
          <a:xfrm>
            <a:off x="924744" y="1700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238944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924744" y="304380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</a:p>
        </p:txBody>
      </p:sp>
      <p:sp>
        <p:nvSpPr>
          <p:cNvPr id="10" name="Oval 8"/>
          <p:cNvSpPr/>
          <p:nvPr/>
        </p:nvSpPr>
        <p:spPr>
          <a:xfrm>
            <a:off x="1579712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flipV="1">
            <a:off x="467544" y="2090309"/>
            <a:ext cx="524155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>
            <a:off x="467544" y="2857128"/>
            <a:ext cx="524155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7" idx="7"/>
            <a:endCxn id="10" idx="4"/>
          </p:cNvCxnSpPr>
          <p:nvPr/>
        </p:nvCxnSpPr>
        <p:spPr>
          <a:xfrm flipV="1">
            <a:off x="1314989" y="2857128"/>
            <a:ext cx="493323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5" idx="5"/>
            <a:endCxn id="10" idx="0"/>
          </p:cNvCxnSpPr>
          <p:nvPr/>
        </p:nvCxnSpPr>
        <p:spPr>
          <a:xfrm>
            <a:off x="1314989" y="2090309"/>
            <a:ext cx="493323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5"/>
          <p:cNvCxnSpPr>
            <a:stCxn id="7" idx="0"/>
            <a:endCxn id="5" idx="4"/>
          </p:cNvCxnSpPr>
          <p:nvPr/>
        </p:nvCxnSpPr>
        <p:spPr>
          <a:xfrm flipV="1">
            <a:off x="1153344" y="2157264"/>
            <a:ext cx="0" cy="88654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354087" y="1985174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749672" y="2323728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0/1</a:t>
            </a:r>
          </a:p>
        </p:txBody>
      </p:sp>
      <p:sp>
        <p:nvSpPr>
          <p:cNvPr id="28" name="TextBox 33"/>
          <p:cNvSpPr txBox="1">
            <a:spLocks noChangeArrowheads="1"/>
          </p:cNvSpPr>
          <p:nvPr/>
        </p:nvSpPr>
        <p:spPr bwMode="auto">
          <a:xfrm>
            <a:off x="1435696" y="295577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1363688" y="1921032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354087" y="294148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2221423" y="1268760"/>
            <a:ext cx="2199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1. flusserhöhender Pfad</a:t>
            </a:r>
          </a:p>
        </p:txBody>
      </p:sp>
      <p:sp>
        <p:nvSpPr>
          <p:cNvPr id="37" name="Oval 3"/>
          <p:cNvSpPr/>
          <p:nvPr/>
        </p:nvSpPr>
        <p:spPr>
          <a:xfrm>
            <a:off x="3156992" y="1700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38" name="Oval 4"/>
          <p:cNvSpPr/>
          <p:nvPr/>
        </p:nvSpPr>
        <p:spPr>
          <a:xfrm>
            <a:off x="2471192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39" name="Oval 5"/>
          <p:cNvSpPr/>
          <p:nvPr/>
        </p:nvSpPr>
        <p:spPr>
          <a:xfrm>
            <a:off x="3156992" y="304380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</a:p>
        </p:txBody>
      </p:sp>
      <p:sp>
        <p:nvSpPr>
          <p:cNvPr id="40" name="Oval 8"/>
          <p:cNvSpPr/>
          <p:nvPr/>
        </p:nvSpPr>
        <p:spPr>
          <a:xfrm>
            <a:off x="3811960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41" name="Straight Arrow Connector 10"/>
          <p:cNvCxnSpPr>
            <a:stCxn id="38" idx="0"/>
            <a:endCxn id="37" idx="3"/>
          </p:cNvCxnSpPr>
          <p:nvPr/>
        </p:nvCxnSpPr>
        <p:spPr>
          <a:xfrm flipV="1">
            <a:off x="2699792" y="2090309"/>
            <a:ext cx="524155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11"/>
          <p:cNvCxnSpPr>
            <a:stCxn id="38" idx="4"/>
            <a:endCxn id="39" idx="1"/>
          </p:cNvCxnSpPr>
          <p:nvPr/>
        </p:nvCxnSpPr>
        <p:spPr>
          <a:xfrm>
            <a:off x="2699792" y="2857128"/>
            <a:ext cx="524155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13"/>
          <p:cNvCxnSpPr>
            <a:stCxn id="39" idx="7"/>
            <a:endCxn id="40" idx="4"/>
          </p:cNvCxnSpPr>
          <p:nvPr/>
        </p:nvCxnSpPr>
        <p:spPr>
          <a:xfrm flipV="1">
            <a:off x="3547237" y="2857128"/>
            <a:ext cx="493323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14"/>
          <p:cNvCxnSpPr>
            <a:stCxn id="37" idx="5"/>
            <a:endCxn id="40" idx="0"/>
          </p:cNvCxnSpPr>
          <p:nvPr/>
        </p:nvCxnSpPr>
        <p:spPr>
          <a:xfrm>
            <a:off x="3547237" y="2090309"/>
            <a:ext cx="493323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15"/>
          <p:cNvCxnSpPr>
            <a:stCxn id="39" idx="0"/>
            <a:endCxn id="37" idx="4"/>
          </p:cNvCxnSpPr>
          <p:nvPr/>
        </p:nvCxnSpPr>
        <p:spPr>
          <a:xfrm flipV="1">
            <a:off x="3385592" y="2157264"/>
            <a:ext cx="0" cy="88654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47" name="TextBox 21"/>
          <p:cNvSpPr txBox="1">
            <a:spLocks noChangeArrowheads="1"/>
          </p:cNvSpPr>
          <p:nvPr/>
        </p:nvSpPr>
        <p:spPr bwMode="auto">
          <a:xfrm>
            <a:off x="2586335" y="1985174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1/w</a:t>
            </a:r>
          </a:p>
        </p:txBody>
      </p:sp>
      <p:sp>
        <p:nvSpPr>
          <p:cNvPr id="48" name="TextBox 24"/>
          <p:cNvSpPr txBox="1">
            <a:spLocks noChangeArrowheads="1"/>
          </p:cNvSpPr>
          <p:nvPr/>
        </p:nvSpPr>
        <p:spPr bwMode="auto">
          <a:xfrm>
            <a:off x="2981920" y="2323728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1/1</a:t>
            </a:r>
          </a:p>
        </p:txBody>
      </p:sp>
      <p:sp>
        <p:nvSpPr>
          <p:cNvPr id="49" name="TextBox 33"/>
          <p:cNvSpPr txBox="1">
            <a:spLocks noChangeArrowheads="1"/>
          </p:cNvSpPr>
          <p:nvPr/>
        </p:nvSpPr>
        <p:spPr bwMode="auto">
          <a:xfrm>
            <a:off x="3667944" y="295577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1/w</a:t>
            </a:r>
          </a:p>
        </p:txBody>
      </p:sp>
      <p:sp>
        <p:nvSpPr>
          <p:cNvPr id="50" name="TextBox 42"/>
          <p:cNvSpPr txBox="1">
            <a:spLocks noChangeArrowheads="1"/>
          </p:cNvSpPr>
          <p:nvPr/>
        </p:nvSpPr>
        <p:spPr bwMode="auto">
          <a:xfrm>
            <a:off x="3595936" y="1921032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2586335" y="294148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52" name="Oval 3"/>
          <p:cNvSpPr/>
          <p:nvPr/>
        </p:nvSpPr>
        <p:spPr>
          <a:xfrm>
            <a:off x="5389240" y="1700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53" name="Oval 4"/>
          <p:cNvSpPr/>
          <p:nvPr/>
        </p:nvSpPr>
        <p:spPr>
          <a:xfrm>
            <a:off x="4703440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54" name="Oval 5"/>
          <p:cNvSpPr/>
          <p:nvPr/>
        </p:nvSpPr>
        <p:spPr>
          <a:xfrm>
            <a:off x="5389240" y="304380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</a:p>
        </p:txBody>
      </p:sp>
      <p:sp>
        <p:nvSpPr>
          <p:cNvPr id="55" name="Oval 8"/>
          <p:cNvSpPr/>
          <p:nvPr/>
        </p:nvSpPr>
        <p:spPr>
          <a:xfrm>
            <a:off x="6044208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56" name="Straight Arrow Connector 10"/>
          <p:cNvCxnSpPr>
            <a:stCxn id="53" idx="0"/>
            <a:endCxn id="52" idx="3"/>
          </p:cNvCxnSpPr>
          <p:nvPr/>
        </p:nvCxnSpPr>
        <p:spPr>
          <a:xfrm flipV="1">
            <a:off x="4932040" y="2090309"/>
            <a:ext cx="524155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7" name="Straight Arrow Connector 11"/>
          <p:cNvCxnSpPr>
            <a:stCxn id="53" idx="4"/>
            <a:endCxn id="54" idx="1"/>
          </p:cNvCxnSpPr>
          <p:nvPr/>
        </p:nvCxnSpPr>
        <p:spPr>
          <a:xfrm>
            <a:off x="4932040" y="2857128"/>
            <a:ext cx="524155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8" name="Straight Arrow Connector 13"/>
          <p:cNvCxnSpPr>
            <a:stCxn id="54" idx="7"/>
            <a:endCxn id="55" idx="4"/>
          </p:cNvCxnSpPr>
          <p:nvPr/>
        </p:nvCxnSpPr>
        <p:spPr>
          <a:xfrm flipV="1">
            <a:off x="5779485" y="2857128"/>
            <a:ext cx="493323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9" name="Straight Arrow Connector 14"/>
          <p:cNvCxnSpPr>
            <a:stCxn id="52" idx="5"/>
            <a:endCxn id="55" idx="0"/>
          </p:cNvCxnSpPr>
          <p:nvPr/>
        </p:nvCxnSpPr>
        <p:spPr>
          <a:xfrm>
            <a:off x="5779485" y="2090309"/>
            <a:ext cx="493323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0" name="Straight Arrow Connector 15"/>
          <p:cNvCxnSpPr>
            <a:stCxn id="52" idx="5"/>
            <a:endCxn id="54" idx="7"/>
          </p:cNvCxnSpPr>
          <p:nvPr/>
        </p:nvCxnSpPr>
        <p:spPr>
          <a:xfrm>
            <a:off x="5779485" y="2090309"/>
            <a:ext cx="0" cy="102045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62" name="TextBox 21"/>
          <p:cNvSpPr txBox="1">
            <a:spLocks noChangeArrowheads="1"/>
          </p:cNvSpPr>
          <p:nvPr/>
        </p:nvSpPr>
        <p:spPr bwMode="auto">
          <a:xfrm>
            <a:off x="4818583" y="1985174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1/w</a:t>
            </a:r>
          </a:p>
        </p:txBody>
      </p:sp>
      <p:sp>
        <p:nvSpPr>
          <p:cNvPr id="63" name="TextBox 24"/>
          <p:cNvSpPr txBox="1">
            <a:spLocks noChangeArrowheads="1"/>
          </p:cNvSpPr>
          <p:nvPr/>
        </p:nvSpPr>
        <p:spPr bwMode="auto">
          <a:xfrm>
            <a:off x="5214168" y="2323728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4" name="TextBox 33"/>
          <p:cNvSpPr txBox="1">
            <a:spLocks noChangeArrowheads="1"/>
          </p:cNvSpPr>
          <p:nvPr/>
        </p:nvSpPr>
        <p:spPr bwMode="auto">
          <a:xfrm>
            <a:off x="5900192" y="295577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1/w</a:t>
            </a:r>
          </a:p>
        </p:txBody>
      </p:sp>
      <p:sp>
        <p:nvSpPr>
          <p:cNvPr id="65" name="TextBox 42"/>
          <p:cNvSpPr txBox="1">
            <a:spLocks noChangeArrowheads="1"/>
          </p:cNvSpPr>
          <p:nvPr/>
        </p:nvSpPr>
        <p:spPr bwMode="auto">
          <a:xfrm>
            <a:off x="5828184" y="1921032"/>
            <a:ext cx="4469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1w</a:t>
            </a:r>
          </a:p>
        </p:txBody>
      </p:sp>
      <p:sp>
        <p:nvSpPr>
          <p:cNvPr id="66" name="TextBox 44"/>
          <p:cNvSpPr txBox="1">
            <a:spLocks noChangeArrowheads="1"/>
          </p:cNvSpPr>
          <p:nvPr/>
        </p:nvSpPr>
        <p:spPr bwMode="auto">
          <a:xfrm>
            <a:off x="4818583" y="294148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1/w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4453671" y="1287448"/>
            <a:ext cx="2199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2. flusserhöhender Pfad</a:t>
            </a:r>
          </a:p>
        </p:txBody>
      </p:sp>
      <p:cxnSp>
        <p:nvCxnSpPr>
          <p:cNvPr id="70" name="Straight Arrow Connector 15"/>
          <p:cNvCxnSpPr>
            <a:stCxn id="54" idx="0"/>
            <a:endCxn id="52" idx="4"/>
          </p:cNvCxnSpPr>
          <p:nvPr/>
        </p:nvCxnSpPr>
        <p:spPr>
          <a:xfrm flipV="1">
            <a:off x="5617840" y="2157264"/>
            <a:ext cx="0" cy="88654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73" name="Textfeld 72"/>
          <p:cNvSpPr txBox="1"/>
          <p:nvPr/>
        </p:nvSpPr>
        <p:spPr>
          <a:xfrm>
            <a:off x="6508085" y="206084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…</a:t>
            </a:r>
          </a:p>
        </p:txBody>
      </p:sp>
      <p:sp>
        <p:nvSpPr>
          <p:cNvPr id="74" name="Textfeld 73"/>
          <p:cNvSpPr txBox="1"/>
          <p:nvPr/>
        </p:nvSpPr>
        <p:spPr>
          <a:xfrm>
            <a:off x="35496" y="3573016"/>
            <a:ext cx="172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2i-1. </a:t>
            </a:r>
            <a:r>
              <a:rPr lang="de-DE" sz="1600" dirty="0" err="1"/>
              <a:t>flusserh</a:t>
            </a:r>
            <a:r>
              <a:rPr lang="de-DE" sz="1600" dirty="0"/>
              <a:t>. Pfad</a:t>
            </a:r>
          </a:p>
        </p:txBody>
      </p:sp>
      <p:sp>
        <p:nvSpPr>
          <p:cNvPr id="75" name="Oval 3"/>
          <p:cNvSpPr/>
          <p:nvPr/>
        </p:nvSpPr>
        <p:spPr>
          <a:xfrm>
            <a:off x="939552" y="40043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76" name="Oval 4"/>
          <p:cNvSpPr/>
          <p:nvPr/>
        </p:nvSpPr>
        <p:spPr>
          <a:xfrm>
            <a:off x="253752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77" name="Oval 5"/>
          <p:cNvSpPr/>
          <p:nvPr/>
        </p:nvSpPr>
        <p:spPr>
          <a:xfrm>
            <a:off x="939552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</a:p>
        </p:txBody>
      </p:sp>
      <p:sp>
        <p:nvSpPr>
          <p:cNvPr id="78" name="Oval 8"/>
          <p:cNvSpPr/>
          <p:nvPr/>
        </p:nvSpPr>
        <p:spPr>
          <a:xfrm>
            <a:off x="1594520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79" name="Straight Arrow Connector 10"/>
          <p:cNvCxnSpPr>
            <a:stCxn id="76" idx="0"/>
            <a:endCxn id="75" idx="3"/>
          </p:cNvCxnSpPr>
          <p:nvPr/>
        </p:nvCxnSpPr>
        <p:spPr>
          <a:xfrm flipV="1">
            <a:off x="482352" y="4394565"/>
            <a:ext cx="524155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0" name="Straight Arrow Connector 11"/>
          <p:cNvCxnSpPr>
            <a:stCxn id="76" idx="4"/>
            <a:endCxn id="77" idx="1"/>
          </p:cNvCxnSpPr>
          <p:nvPr/>
        </p:nvCxnSpPr>
        <p:spPr>
          <a:xfrm>
            <a:off x="482352" y="5161384"/>
            <a:ext cx="524155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1" name="Straight Arrow Connector 13"/>
          <p:cNvCxnSpPr>
            <a:stCxn id="77" idx="7"/>
            <a:endCxn id="78" idx="4"/>
          </p:cNvCxnSpPr>
          <p:nvPr/>
        </p:nvCxnSpPr>
        <p:spPr>
          <a:xfrm flipV="1">
            <a:off x="1329797" y="5161384"/>
            <a:ext cx="493323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2" name="Straight Arrow Connector 14"/>
          <p:cNvCxnSpPr>
            <a:stCxn id="75" idx="5"/>
            <a:endCxn id="78" idx="0"/>
          </p:cNvCxnSpPr>
          <p:nvPr/>
        </p:nvCxnSpPr>
        <p:spPr>
          <a:xfrm>
            <a:off x="1329797" y="4394565"/>
            <a:ext cx="493323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3" name="Straight Arrow Connector 15"/>
          <p:cNvCxnSpPr>
            <a:stCxn id="77" idx="0"/>
            <a:endCxn id="75" idx="4"/>
          </p:cNvCxnSpPr>
          <p:nvPr/>
        </p:nvCxnSpPr>
        <p:spPr>
          <a:xfrm flipV="1">
            <a:off x="1168152" y="4461520"/>
            <a:ext cx="0" cy="88654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85" name="TextBox 21"/>
          <p:cNvSpPr txBox="1">
            <a:spLocks noChangeArrowheads="1"/>
          </p:cNvSpPr>
          <p:nvPr/>
        </p:nvSpPr>
        <p:spPr bwMode="auto">
          <a:xfrm>
            <a:off x="327125" y="4289430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i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/w</a:t>
            </a:r>
          </a:p>
        </p:txBody>
      </p:sp>
      <p:sp>
        <p:nvSpPr>
          <p:cNvPr id="86" name="TextBox 24"/>
          <p:cNvSpPr txBox="1">
            <a:spLocks noChangeArrowheads="1"/>
          </p:cNvSpPr>
          <p:nvPr/>
        </p:nvSpPr>
        <p:spPr bwMode="auto">
          <a:xfrm>
            <a:off x="764480" y="4627984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1/1</a:t>
            </a:r>
          </a:p>
        </p:txBody>
      </p:sp>
      <p:sp>
        <p:nvSpPr>
          <p:cNvPr id="87" name="TextBox 33"/>
          <p:cNvSpPr txBox="1">
            <a:spLocks noChangeArrowheads="1"/>
          </p:cNvSpPr>
          <p:nvPr/>
        </p:nvSpPr>
        <p:spPr bwMode="auto">
          <a:xfrm>
            <a:off x="1450504" y="5260032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i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/w</a:t>
            </a:r>
          </a:p>
        </p:txBody>
      </p:sp>
      <p:sp>
        <p:nvSpPr>
          <p:cNvPr id="88" name="TextBox 42"/>
          <p:cNvSpPr txBox="1">
            <a:spLocks noChangeArrowheads="1"/>
          </p:cNvSpPr>
          <p:nvPr/>
        </p:nvSpPr>
        <p:spPr bwMode="auto">
          <a:xfrm>
            <a:off x="1378496" y="4225288"/>
            <a:ext cx="6178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i-1/w</a:t>
            </a:r>
          </a:p>
        </p:txBody>
      </p:sp>
      <p:sp>
        <p:nvSpPr>
          <p:cNvPr id="89" name="TextBox 44"/>
          <p:cNvSpPr txBox="1">
            <a:spLocks noChangeArrowheads="1"/>
          </p:cNvSpPr>
          <p:nvPr/>
        </p:nvSpPr>
        <p:spPr bwMode="auto">
          <a:xfrm>
            <a:off x="323528" y="5245742"/>
            <a:ext cx="6178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i-1/w</a:t>
            </a:r>
          </a:p>
        </p:txBody>
      </p:sp>
      <p:sp>
        <p:nvSpPr>
          <p:cNvPr id="90" name="Oval 3"/>
          <p:cNvSpPr/>
          <p:nvPr/>
        </p:nvSpPr>
        <p:spPr>
          <a:xfrm>
            <a:off x="3171800" y="40043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91" name="Oval 4"/>
          <p:cNvSpPr/>
          <p:nvPr/>
        </p:nvSpPr>
        <p:spPr>
          <a:xfrm>
            <a:off x="2486000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92" name="Oval 5"/>
          <p:cNvSpPr/>
          <p:nvPr/>
        </p:nvSpPr>
        <p:spPr>
          <a:xfrm>
            <a:off x="3171800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</a:p>
        </p:txBody>
      </p:sp>
      <p:sp>
        <p:nvSpPr>
          <p:cNvPr id="93" name="Oval 8"/>
          <p:cNvSpPr/>
          <p:nvPr/>
        </p:nvSpPr>
        <p:spPr>
          <a:xfrm>
            <a:off x="3826768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94" name="Straight Arrow Connector 10"/>
          <p:cNvCxnSpPr>
            <a:stCxn id="91" idx="0"/>
            <a:endCxn id="90" idx="3"/>
          </p:cNvCxnSpPr>
          <p:nvPr/>
        </p:nvCxnSpPr>
        <p:spPr>
          <a:xfrm flipV="1">
            <a:off x="2714600" y="4394565"/>
            <a:ext cx="524155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5" name="Straight Arrow Connector 11"/>
          <p:cNvCxnSpPr>
            <a:stCxn id="91" idx="4"/>
            <a:endCxn id="92" idx="1"/>
          </p:cNvCxnSpPr>
          <p:nvPr/>
        </p:nvCxnSpPr>
        <p:spPr>
          <a:xfrm>
            <a:off x="2714600" y="5161384"/>
            <a:ext cx="524155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6" name="Straight Arrow Connector 13"/>
          <p:cNvCxnSpPr>
            <a:stCxn id="92" idx="7"/>
            <a:endCxn id="93" idx="4"/>
          </p:cNvCxnSpPr>
          <p:nvPr/>
        </p:nvCxnSpPr>
        <p:spPr>
          <a:xfrm flipV="1">
            <a:off x="3562045" y="5161384"/>
            <a:ext cx="493323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7" name="Straight Arrow Connector 14"/>
          <p:cNvCxnSpPr>
            <a:stCxn id="90" idx="5"/>
            <a:endCxn id="93" idx="0"/>
          </p:cNvCxnSpPr>
          <p:nvPr/>
        </p:nvCxnSpPr>
        <p:spPr>
          <a:xfrm>
            <a:off x="3562045" y="4394565"/>
            <a:ext cx="493323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8" name="Straight Arrow Connector 15"/>
          <p:cNvCxnSpPr>
            <a:stCxn id="90" idx="5"/>
            <a:endCxn id="92" idx="7"/>
          </p:cNvCxnSpPr>
          <p:nvPr/>
        </p:nvCxnSpPr>
        <p:spPr>
          <a:xfrm>
            <a:off x="3562045" y="4394565"/>
            <a:ext cx="0" cy="102045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00" name="TextBox 21"/>
          <p:cNvSpPr txBox="1">
            <a:spLocks noChangeArrowheads="1"/>
          </p:cNvSpPr>
          <p:nvPr/>
        </p:nvSpPr>
        <p:spPr bwMode="auto">
          <a:xfrm>
            <a:off x="2601143" y="4289430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>
                <a:solidFill>
                  <a:prstClr val="black"/>
                </a:solidFill>
                <a:latin typeface="Arial" charset="0"/>
              </a:rPr>
              <a:t>i</a:t>
            </a: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/w</a:t>
            </a:r>
          </a:p>
        </p:txBody>
      </p:sp>
      <p:sp>
        <p:nvSpPr>
          <p:cNvPr id="101" name="TextBox 24"/>
          <p:cNvSpPr txBox="1">
            <a:spLocks noChangeArrowheads="1"/>
          </p:cNvSpPr>
          <p:nvPr/>
        </p:nvSpPr>
        <p:spPr bwMode="auto">
          <a:xfrm>
            <a:off x="2996728" y="4627984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102" name="TextBox 33"/>
          <p:cNvSpPr txBox="1">
            <a:spLocks noChangeArrowheads="1"/>
          </p:cNvSpPr>
          <p:nvPr/>
        </p:nvSpPr>
        <p:spPr bwMode="auto">
          <a:xfrm>
            <a:off x="3682752" y="5260032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>
                <a:solidFill>
                  <a:prstClr val="black"/>
                </a:solidFill>
                <a:latin typeface="Arial" charset="0"/>
              </a:rPr>
              <a:t>i</a:t>
            </a: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/w</a:t>
            </a:r>
          </a:p>
        </p:txBody>
      </p:sp>
      <p:sp>
        <p:nvSpPr>
          <p:cNvPr id="103" name="TextBox 42"/>
          <p:cNvSpPr txBox="1">
            <a:spLocks noChangeArrowheads="1"/>
          </p:cNvSpPr>
          <p:nvPr/>
        </p:nvSpPr>
        <p:spPr bwMode="auto">
          <a:xfrm>
            <a:off x="3610744" y="4225288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i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/w</a:t>
            </a:r>
          </a:p>
        </p:txBody>
      </p:sp>
      <p:sp>
        <p:nvSpPr>
          <p:cNvPr id="104" name="TextBox 44"/>
          <p:cNvSpPr txBox="1">
            <a:spLocks noChangeArrowheads="1"/>
          </p:cNvSpPr>
          <p:nvPr/>
        </p:nvSpPr>
        <p:spPr bwMode="auto">
          <a:xfrm>
            <a:off x="2601143" y="5245742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i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/w</a:t>
            </a:r>
          </a:p>
        </p:txBody>
      </p:sp>
      <p:sp>
        <p:nvSpPr>
          <p:cNvPr id="105" name="Textfeld 104"/>
          <p:cNvSpPr txBox="1"/>
          <p:nvPr/>
        </p:nvSpPr>
        <p:spPr>
          <a:xfrm>
            <a:off x="2339752" y="3573016"/>
            <a:ext cx="159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2i. </a:t>
            </a:r>
            <a:r>
              <a:rPr lang="de-DE" sz="1600" dirty="0" err="1"/>
              <a:t>flusserh</a:t>
            </a:r>
            <a:r>
              <a:rPr lang="de-DE" sz="1600" dirty="0"/>
              <a:t>. Pfad</a:t>
            </a:r>
          </a:p>
        </p:txBody>
      </p:sp>
      <p:cxnSp>
        <p:nvCxnSpPr>
          <p:cNvPr id="106" name="Straight Arrow Connector 15"/>
          <p:cNvCxnSpPr>
            <a:stCxn id="92" idx="0"/>
            <a:endCxn id="90" idx="4"/>
          </p:cNvCxnSpPr>
          <p:nvPr/>
        </p:nvCxnSpPr>
        <p:spPr>
          <a:xfrm flipV="1">
            <a:off x="3400400" y="4461520"/>
            <a:ext cx="0" cy="88654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07" name="Textfeld 106"/>
          <p:cNvSpPr txBox="1"/>
          <p:nvPr/>
        </p:nvSpPr>
        <p:spPr>
          <a:xfrm>
            <a:off x="4572000" y="3573016"/>
            <a:ext cx="1866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2w-1. </a:t>
            </a:r>
            <a:r>
              <a:rPr lang="de-DE" sz="1600" dirty="0" err="1"/>
              <a:t>flusserh</a:t>
            </a:r>
            <a:r>
              <a:rPr lang="de-DE" sz="1600" dirty="0"/>
              <a:t>. Pfad</a:t>
            </a:r>
          </a:p>
        </p:txBody>
      </p:sp>
      <p:sp>
        <p:nvSpPr>
          <p:cNvPr id="108" name="Oval 3"/>
          <p:cNvSpPr/>
          <p:nvPr/>
        </p:nvSpPr>
        <p:spPr>
          <a:xfrm>
            <a:off x="5692080" y="40043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109" name="Oval 4"/>
          <p:cNvSpPr/>
          <p:nvPr/>
        </p:nvSpPr>
        <p:spPr>
          <a:xfrm>
            <a:off x="5006280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110" name="Oval 5"/>
          <p:cNvSpPr/>
          <p:nvPr/>
        </p:nvSpPr>
        <p:spPr>
          <a:xfrm>
            <a:off x="5692080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</a:p>
        </p:txBody>
      </p:sp>
      <p:sp>
        <p:nvSpPr>
          <p:cNvPr id="111" name="Oval 8"/>
          <p:cNvSpPr/>
          <p:nvPr/>
        </p:nvSpPr>
        <p:spPr>
          <a:xfrm>
            <a:off x="6347048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112" name="Straight Arrow Connector 10"/>
          <p:cNvCxnSpPr>
            <a:stCxn id="109" idx="0"/>
            <a:endCxn id="108" idx="3"/>
          </p:cNvCxnSpPr>
          <p:nvPr/>
        </p:nvCxnSpPr>
        <p:spPr>
          <a:xfrm flipV="1">
            <a:off x="5234880" y="4394565"/>
            <a:ext cx="524155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3" name="Straight Arrow Connector 11"/>
          <p:cNvCxnSpPr>
            <a:stCxn id="109" idx="4"/>
            <a:endCxn id="110" idx="1"/>
          </p:cNvCxnSpPr>
          <p:nvPr/>
        </p:nvCxnSpPr>
        <p:spPr>
          <a:xfrm>
            <a:off x="5234880" y="5161384"/>
            <a:ext cx="524155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4" name="Straight Arrow Connector 13"/>
          <p:cNvCxnSpPr>
            <a:stCxn id="110" idx="7"/>
            <a:endCxn id="111" idx="4"/>
          </p:cNvCxnSpPr>
          <p:nvPr/>
        </p:nvCxnSpPr>
        <p:spPr>
          <a:xfrm flipV="1">
            <a:off x="6082325" y="5161384"/>
            <a:ext cx="493323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5" name="Straight Arrow Connector 14"/>
          <p:cNvCxnSpPr>
            <a:stCxn id="108" idx="5"/>
            <a:endCxn id="111" idx="0"/>
          </p:cNvCxnSpPr>
          <p:nvPr/>
        </p:nvCxnSpPr>
        <p:spPr>
          <a:xfrm>
            <a:off x="6082325" y="4394565"/>
            <a:ext cx="493323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6" name="Straight Arrow Connector 15"/>
          <p:cNvCxnSpPr>
            <a:stCxn id="110" idx="0"/>
            <a:endCxn id="108" idx="4"/>
          </p:cNvCxnSpPr>
          <p:nvPr/>
        </p:nvCxnSpPr>
        <p:spPr>
          <a:xfrm flipV="1">
            <a:off x="5920680" y="4461520"/>
            <a:ext cx="0" cy="88654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18" name="TextBox 21"/>
          <p:cNvSpPr txBox="1">
            <a:spLocks noChangeArrowheads="1"/>
          </p:cNvSpPr>
          <p:nvPr/>
        </p:nvSpPr>
        <p:spPr bwMode="auto">
          <a:xfrm>
            <a:off x="5079653" y="4289430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w/w</a:t>
            </a:r>
          </a:p>
        </p:txBody>
      </p:sp>
      <p:sp>
        <p:nvSpPr>
          <p:cNvPr id="119" name="TextBox 24"/>
          <p:cNvSpPr txBox="1">
            <a:spLocks noChangeArrowheads="1"/>
          </p:cNvSpPr>
          <p:nvPr/>
        </p:nvSpPr>
        <p:spPr bwMode="auto">
          <a:xfrm>
            <a:off x="5517008" y="4627984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1/1</a:t>
            </a:r>
          </a:p>
        </p:txBody>
      </p:sp>
      <p:sp>
        <p:nvSpPr>
          <p:cNvPr id="120" name="TextBox 33"/>
          <p:cNvSpPr txBox="1">
            <a:spLocks noChangeArrowheads="1"/>
          </p:cNvSpPr>
          <p:nvPr/>
        </p:nvSpPr>
        <p:spPr bwMode="auto">
          <a:xfrm>
            <a:off x="6203032" y="5260032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w/w</a:t>
            </a:r>
          </a:p>
        </p:txBody>
      </p:sp>
      <p:sp>
        <p:nvSpPr>
          <p:cNvPr id="121" name="TextBox 42"/>
          <p:cNvSpPr txBox="1">
            <a:spLocks noChangeArrowheads="1"/>
          </p:cNvSpPr>
          <p:nvPr/>
        </p:nvSpPr>
        <p:spPr bwMode="auto">
          <a:xfrm>
            <a:off x="6223914" y="4225288"/>
            <a:ext cx="7204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w-1/w</a:t>
            </a:r>
          </a:p>
        </p:txBody>
      </p:sp>
      <p:sp>
        <p:nvSpPr>
          <p:cNvPr id="122" name="TextBox 44"/>
          <p:cNvSpPr txBox="1">
            <a:spLocks noChangeArrowheads="1"/>
          </p:cNvSpPr>
          <p:nvPr/>
        </p:nvSpPr>
        <p:spPr bwMode="auto">
          <a:xfrm>
            <a:off x="4932040" y="5245742"/>
            <a:ext cx="7204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w-1/w</a:t>
            </a:r>
          </a:p>
        </p:txBody>
      </p:sp>
      <p:sp>
        <p:nvSpPr>
          <p:cNvPr id="123" name="Oval 3"/>
          <p:cNvSpPr/>
          <p:nvPr/>
        </p:nvSpPr>
        <p:spPr>
          <a:xfrm>
            <a:off x="7924328" y="40043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124" name="Oval 4"/>
          <p:cNvSpPr/>
          <p:nvPr/>
        </p:nvSpPr>
        <p:spPr>
          <a:xfrm>
            <a:off x="7238528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125" name="Oval 5"/>
          <p:cNvSpPr/>
          <p:nvPr/>
        </p:nvSpPr>
        <p:spPr>
          <a:xfrm>
            <a:off x="7924328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</a:p>
        </p:txBody>
      </p:sp>
      <p:sp>
        <p:nvSpPr>
          <p:cNvPr id="126" name="Oval 8"/>
          <p:cNvSpPr/>
          <p:nvPr/>
        </p:nvSpPr>
        <p:spPr>
          <a:xfrm>
            <a:off x="8579296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127" name="Straight Arrow Connector 10"/>
          <p:cNvCxnSpPr>
            <a:stCxn id="124" idx="0"/>
            <a:endCxn id="123" idx="3"/>
          </p:cNvCxnSpPr>
          <p:nvPr/>
        </p:nvCxnSpPr>
        <p:spPr>
          <a:xfrm flipV="1">
            <a:off x="7467128" y="4394565"/>
            <a:ext cx="524155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8" name="Straight Arrow Connector 11"/>
          <p:cNvCxnSpPr>
            <a:stCxn id="124" idx="4"/>
            <a:endCxn id="125" idx="1"/>
          </p:cNvCxnSpPr>
          <p:nvPr/>
        </p:nvCxnSpPr>
        <p:spPr>
          <a:xfrm>
            <a:off x="7467128" y="5161384"/>
            <a:ext cx="524155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9" name="Straight Arrow Connector 13"/>
          <p:cNvCxnSpPr>
            <a:stCxn id="125" idx="7"/>
            <a:endCxn id="126" idx="4"/>
          </p:cNvCxnSpPr>
          <p:nvPr/>
        </p:nvCxnSpPr>
        <p:spPr>
          <a:xfrm flipV="1">
            <a:off x="8314573" y="5161384"/>
            <a:ext cx="493323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0" name="Straight Arrow Connector 14"/>
          <p:cNvCxnSpPr>
            <a:stCxn id="123" idx="5"/>
            <a:endCxn id="126" idx="0"/>
          </p:cNvCxnSpPr>
          <p:nvPr/>
        </p:nvCxnSpPr>
        <p:spPr>
          <a:xfrm>
            <a:off x="8314573" y="4394565"/>
            <a:ext cx="493323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1" name="Straight Arrow Connector 15"/>
          <p:cNvCxnSpPr>
            <a:stCxn id="123" idx="5"/>
            <a:endCxn id="125" idx="7"/>
          </p:cNvCxnSpPr>
          <p:nvPr/>
        </p:nvCxnSpPr>
        <p:spPr>
          <a:xfrm>
            <a:off x="8314573" y="4394565"/>
            <a:ext cx="0" cy="102045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33" name="TextBox 21"/>
          <p:cNvSpPr txBox="1">
            <a:spLocks noChangeArrowheads="1"/>
          </p:cNvSpPr>
          <p:nvPr/>
        </p:nvSpPr>
        <p:spPr bwMode="auto">
          <a:xfrm>
            <a:off x="7353671" y="4221088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w/w</a:t>
            </a:r>
          </a:p>
        </p:txBody>
      </p:sp>
      <p:sp>
        <p:nvSpPr>
          <p:cNvPr id="134" name="TextBox 24"/>
          <p:cNvSpPr txBox="1">
            <a:spLocks noChangeArrowheads="1"/>
          </p:cNvSpPr>
          <p:nvPr/>
        </p:nvSpPr>
        <p:spPr bwMode="auto">
          <a:xfrm>
            <a:off x="7749256" y="4627984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135" name="TextBox 33"/>
          <p:cNvSpPr txBox="1">
            <a:spLocks noChangeArrowheads="1"/>
          </p:cNvSpPr>
          <p:nvPr/>
        </p:nvSpPr>
        <p:spPr bwMode="auto">
          <a:xfrm>
            <a:off x="8435280" y="5260032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w/w</a:t>
            </a:r>
          </a:p>
        </p:txBody>
      </p:sp>
      <p:sp>
        <p:nvSpPr>
          <p:cNvPr id="136" name="TextBox 42"/>
          <p:cNvSpPr txBox="1">
            <a:spLocks noChangeArrowheads="1"/>
          </p:cNvSpPr>
          <p:nvPr/>
        </p:nvSpPr>
        <p:spPr bwMode="auto">
          <a:xfrm>
            <a:off x="8363272" y="4225288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w/w</a:t>
            </a:r>
          </a:p>
        </p:txBody>
      </p:sp>
      <p:sp>
        <p:nvSpPr>
          <p:cNvPr id="137" name="TextBox 44"/>
          <p:cNvSpPr txBox="1">
            <a:spLocks noChangeArrowheads="1"/>
          </p:cNvSpPr>
          <p:nvPr/>
        </p:nvSpPr>
        <p:spPr bwMode="auto">
          <a:xfrm>
            <a:off x="7353671" y="5245742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w/w</a:t>
            </a:r>
          </a:p>
        </p:txBody>
      </p:sp>
      <p:sp>
        <p:nvSpPr>
          <p:cNvPr id="138" name="Textfeld 137"/>
          <p:cNvSpPr txBox="1"/>
          <p:nvPr/>
        </p:nvSpPr>
        <p:spPr>
          <a:xfrm>
            <a:off x="7092280" y="3573016"/>
            <a:ext cx="1691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2w. </a:t>
            </a:r>
            <a:r>
              <a:rPr lang="de-DE" sz="1600" dirty="0" err="1"/>
              <a:t>flusserh</a:t>
            </a:r>
            <a:r>
              <a:rPr lang="de-DE" sz="1600" dirty="0"/>
              <a:t>. Pfad</a:t>
            </a:r>
          </a:p>
        </p:txBody>
      </p:sp>
      <p:cxnSp>
        <p:nvCxnSpPr>
          <p:cNvPr id="139" name="Straight Arrow Connector 15"/>
          <p:cNvCxnSpPr>
            <a:stCxn id="125" idx="0"/>
            <a:endCxn id="123" idx="4"/>
          </p:cNvCxnSpPr>
          <p:nvPr/>
        </p:nvCxnSpPr>
        <p:spPr>
          <a:xfrm flipV="1">
            <a:off x="8152928" y="4461520"/>
            <a:ext cx="0" cy="88654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40" name="Textfeld 139"/>
          <p:cNvSpPr txBox="1"/>
          <p:nvPr/>
        </p:nvSpPr>
        <p:spPr>
          <a:xfrm>
            <a:off x="4211960" y="432619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…</a:t>
            </a:r>
          </a:p>
        </p:txBody>
      </p:sp>
      <p:sp>
        <p:nvSpPr>
          <p:cNvPr id="142" name="Rechteckige Legende 141"/>
          <p:cNvSpPr/>
          <p:nvPr/>
        </p:nvSpPr>
        <p:spPr>
          <a:xfrm>
            <a:off x="7323112" y="1196752"/>
            <a:ext cx="1641376" cy="2313602"/>
          </a:xfrm>
          <a:prstGeom prst="wedgeRectCallout">
            <a:avLst>
              <a:gd name="adj1" fmla="val -16112"/>
              <a:gd name="adj2" fmla="val 56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de-DE" sz="1600" dirty="0">
                <a:solidFill>
                  <a:srgbClr val="000000"/>
                </a:solidFill>
              </a:rPr>
              <a:t>Fertig nach 2w flusserhöhenden Pfaden, obwohl der </a:t>
            </a:r>
            <a:r>
              <a:rPr lang="de-DE" sz="1600" dirty="0" err="1">
                <a:solidFill>
                  <a:srgbClr val="000000"/>
                </a:solidFill>
              </a:rPr>
              <a:t>Algo</a:t>
            </a:r>
            <a:r>
              <a:rPr lang="de-DE" sz="1600" dirty="0">
                <a:solidFill>
                  <a:srgbClr val="000000"/>
                </a:solidFill>
              </a:rPr>
              <a:t> auch schon mit 2 günstigen flusserhöhenden Pfaden </a:t>
            </a:r>
            <a:br>
              <a:rPr lang="de-DE" sz="1600" dirty="0">
                <a:solidFill>
                  <a:srgbClr val="000000"/>
                </a:solidFill>
              </a:rPr>
            </a:br>
            <a:r>
              <a:rPr lang="de-DE" sz="1600" dirty="0">
                <a:solidFill>
                  <a:srgbClr val="000000"/>
                </a:solidFill>
              </a:rPr>
              <a:t>fertig sein könnte!</a:t>
            </a:r>
          </a:p>
        </p:txBody>
      </p:sp>
      <p:sp>
        <p:nvSpPr>
          <p:cNvPr id="14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305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8" grpId="0" animBg="1"/>
      <p:bldP spid="39" grpId="0" animBg="1"/>
      <p:bldP spid="40" grpId="0" animBg="1"/>
      <p:bldP spid="47" grpId="0"/>
      <p:bldP spid="48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62" grpId="0"/>
      <p:bldP spid="63" grpId="0"/>
      <p:bldP spid="64" grpId="0"/>
      <p:bldP spid="65" grpId="0"/>
      <p:bldP spid="66" grpId="0"/>
      <p:bldP spid="67" grpId="0"/>
      <p:bldP spid="73" grpId="0"/>
      <p:bldP spid="74" grpId="0"/>
      <p:bldP spid="75" grpId="0" animBg="1"/>
      <p:bldP spid="76" grpId="0" animBg="1"/>
      <p:bldP spid="77" grpId="0" animBg="1"/>
      <p:bldP spid="78" grpId="0" animBg="1"/>
      <p:bldP spid="85" grpId="0"/>
      <p:bldP spid="86" grpId="0"/>
      <p:bldP spid="87" grpId="0"/>
      <p:bldP spid="88" grpId="0"/>
      <p:bldP spid="89" grpId="0"/>
      <p:bldP spid="90" grpId="0" animBg="1"/>
      <p:bldP spid="91" grpId="0" animBg="1"/>
      <p:bldP spid="92" grpId="0" animBg="1"/>
      <p:bldP spid="93" grpId="0" animBg="1"/>
      <p:bldP spid="100" grpId="0"/>
      <p:bldP spid="101" grpId="0"/>
      <p:bldP spid="102" grpId="0"/>
      <p:bldP spid="103" grpId="0"/>
      <p:bldP spid="104" grpId="0"/>
      <p:bldP spid="105" grpId="0"/>
      <p:bldP spid="107" grpId="0"/>
      <p:bldP spid="108" grpId="0" animBg="1"/>
      <p:bldP spid="109" grpId="0" animBg="1"/>
      <p:bldP spid="110" grpId="0" animBg="1"/>
      <p:bldP spid="111" grpId="0" animBg="1"/>
      <p:bldP spid="118" grpId="0"/>
      <p:bldP spid="119" grpId="0"/>
      <p:bldP spid="120" grpId="0"/>
      <p:bldP spid="121" grpId="0"/>
      <p:bldP spid="122" grpId="0"/>
      <p:bldP spid="123" grpId="0" animBg="1"/>
      <p:bldP spid="124" grpId="0" animBg="1"/>
      <p:bldP spid="125" grpId="0" animBg="1"/>
      <p:bldP spid="126" grpId="0" animBg="1"/>
      <p:bldP spid="133" grpId="0"/>
      <p:bldP spid="134" grpId="0"/>
      <p:bldP spid="135" grpId="0"/>
      <p:bldP spid="136" grpId="0"/>
      <p:bldP spid="137" grpId="0"/>
      <p:bldP spid="138" grpId="0"/>
      <p:bldP spid="140" grpId="0"/>
      <p:bldP spid="142" grpId="0" animBg="1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Damit ergibt sich mit </a:t>
            </a:r>
            <a:r>
              <a:rPr lang="de-DE" dirty="0" err="1">
                <a:solidFill>
                  <a:srgbClr val="3C8C93"/>
                </a:solidFill>
              </a:rPr>
              <a:t>f</a:t>
            </a:r>
            <a:r>
              <a:rPr lang="de-DE" baseline="-25000" dirty="0" err="1">
                <a:solidFill>
                  <a:srgbClr val="3C8C93"/>
                </a:solidFill>
              </a:rPr>
              <a:t>max</a:t>
            </a:r>
            <a:r>
              <a:rPr lang="de-DE" dirty="0"/>
              <a:t>, dem maximalen Fluss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de-DE" dirty="0"/>
              <a:t>, und der Verwendung von Tiefensuche als totale Laufzeit:</a:t>
            </a:r>
          </a:p>
          <a:p>
            <a:pPr marL="0" indent="0" algn="ctr">
              <a:buNone/>
            </a:pPr>
            <a:r>
              <a:rPr lang="de-DE" dirty="0" err="1">
                <a:solidFill>
                  <a:srgbClr val="3C8C93"/>
                </a:solidFill>
              </a:rPr>
              <a:t>f</a:t>
            </a:r>
            <a:r>
              <a:rPr lang="de-DE" baseline="-25000" dirty="0" err="1">
                <a:solidFill>
                  <a:srgbClr val="3C8C93"/>
                </a:solidFill>
              </a:rPr>
              <a:t>max</a:t>
            </a:r>
            <a:r>
              <a:rPr lang="de-DE" dirty="0">
                <a:solidFill>
                  <a:srgbClr val="3C8C93"/>
                </a:solidFill>
              </a:rPr>
              <a:t>(G) ∙ O(</a:t>
            </a:r>
            <a:r>
              <a:rPr lang="de-DE" dirty="0" err="1">
                <a:solidFill>
                  <a:srgbClr val="3C8C93"/>
                </a:solidFill>
              </a:rPr>
              <a:t>n+m</a:t>
            </a:r>
            <a:r>
              <a:rPr lang="de-DE" dirty="0">
                <a:solidFill>
                  <a:srgbClr val="3C8C93"/>
                </a:solidFill>
              </a:rPr>
              <a:t>)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Da für die betrachteten </a:t>
            </a:r>
            <a:r>
              <a:rPr lang="de-DE" dirty="0" err="1"/>
              <a:t>Gs</a:t>
            </a:r>
            <a:r>
              <a:rPr lang="de-DE" dirty="0"/>
              <a:t> gilt</a:t>
            </a:r>
            <a:r>
              <a:rPr lang="de-DE" dirty="0">
                <a:solidFill>
                  <a:srgbClr val="3C8C93"/>
                </a:solidFill>
              </a:rPr>
              <a:t> </a:t>
            </a:r>
            <a:r>
              <a:rPr lang="de-DE" dirty="0" err="1">
                <a:solidFill>
                  <a:srgbClr val="3C8C93"/>
                </a:solidFill>
              </a:rPr>
              <a:t>m≫n</a:t>
            </a:r>
            <a:r>
              <a:rPr lang="de-DE" dirty="0"/>
              <a:t> gilt, bekommen wir</a:t>
            </a:r>
            <a:r>
              <a:rPr lang="de-DE" dirty="0">
                <a:solidFill>
                  <a:srgbClr val="3C8C93"/>
                </a:solidFill>
              </a:rPr>
              <a:t>: </a:t>
            </a:r>
          </a:p>
          <a:p>
            <a:pPr marL="0" indent="0" algn="ctr">
              <a:buNone/>
            </a:pPr>
            <a:r>
              <a:rPr lang="de-DE" dirty="0" err="1">
                <a:solidFill>
                  <a:srgbClr val="3C8C93"/>
                </a:solidFill>
              </a:rPr>
              <a:t>T</a:t>
            </a:r>
            <a:r>
              <a:rPr lang="de-DE" baseline="-25000" dirty="0" err="1">
                <a:solidFill>
                  <a:srgbClr val="3C8C93"/>
                </a:solidFill>
              </a:rPr>
              <a:t>Ford-Fulkerson</a:t>
            </a:r>
            <a:r>
              <a:rPr lang="de-DE" dirty="0">
                <a:solidFill>
                  <a:srgbClr val="3C8C93"/>
                </a:solidFill>
              </a:rPr>
              <a:t>(G) ∈ </a:t>
            </a:r>
            <a:r>
              <a:rPr lang="de-DE" dirty="0" err="1">
                <a:solidFill>
                  <a:srgbClr val="3C8C93"/>
                </a:solidFill>
              </a:rPr>
              <a:t>f</a:t>
            </a:r>
            <a:r>
              <a:rPr lang="de-DE" baseline="-25000" dirty="0" err="1">
                <a:solidFill>
                  <a:srgbClr val="3C8C93"/>
                </a:solidFill>
              </a:rPr>
              <a:t>max</a:t>
            </a:r>
            <a:r>
              <a:rPr lang="de-DE" dirty="0">
                <a:solidFill>
                  <a:srgbClr val="3C8C93"/>
                </a:solidFill>
              </a:rPr>
              <a:t>(G) ∙ O(m) </a:t>
            </a:r>
          </a:p>
          <a:p>
            <a:pPr marL="0" indent="0" algn="ctr">
              <a:buNone/>
            </a:pPr>
            <a:endParaRPr lang="de-DE" dirty="0">
              <a:solidFill>
                <a:srgbClr val="3C8C93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Man beachte: </a:t>
            </a:r>
            <a:r>
              <a:rPr lang="de-DE" dirty="0"/>
              <a:t>Wenn wir die Zahl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max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binär codiert </a:t>
            </a:r>
            <a:r>
              <a:rPr lang="de-DE" dirty="0"/>
              <a:t>als </a:t>
            </a:r>
            <a:br>
              <a:rPr lang="de-DE" dirty="0"/>
            </a:br>
            <a:r>
              <a:rPr lang="de-DE" dirty="0" err="1"/>
              <a:t>k</a:t>
            </a:r>
            <a:r>
              <a:rPr lang="de-DE" dirty="0"/>
              <a:t>-stelligen Bitvektor aus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{0,1}</a:t>
            </a:r>
            <a:r>
              <a:rPr lang="de-DE" baseline="30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sehen, gibt es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viele Erhöhungen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um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/>
              <a:t>, bis Wert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max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erreicht</a:t>
            </a:r>
          </a:p>
          <a:p>
            <a:pPr marL="0" indent="0">
              <a:buNone/>
            </a:pPr>
            <a:r>
              <a:rPr lang="de-DE" dirty="0"/>
              <a:t>F.F. ist also in diesem Sinne </a:t>
            </a:r>
            <a:r>
              <a:rPr lang="de-DE" dirty="0">
                <a:solidFill>
                  <a:srgbClr val="FF0000"/>
                </a:solidFill>
              </a:rPr>
              <a:t>exponentiell </a:t>
            </a:r>
            <a:r>
              <a:rPr lang="de-DE" dirty="0"/>
              <a:t>in der Länge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699837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Edmonds-</a:t>
            </a:r>
            <a:r>
              <a:rPr lang="de-DE" dirty="0" err="1"/>
              <a:t>Karp</a:t>
            </a:r>
            <a:r>
              <a:rPr lang="de-DE" dirty="0"/>
              <a:t> Algorithmus </a:t>
            </a:r>
            <a:r>
              <a:rPr lang="en-US" dirty="0"/>
              <a:t>– </a:t>
            </a:r>
            <a:r>
              <a:rPr lang="en-US" dirty="0" err="1"/>
              <a:t>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Maximale Anzahl von betrachteten flusserhöhenden Pfaden, und damit Schleifendurchläufen: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n⋅m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/>
              <a:t>Ohne Beweis</a:t>
            </a:r>
          </a:p>
          <a:p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Edmonds-Karp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n,m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∈ O(n⋅m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dirty="0"/>
          </a:p>
          <a:p>
            <a:pPr lvl="1"/>
            <a:r>
              <a:rPr lang="de-DE" dirty="0"/>
              <a:t>Berechnung des maximalen Flusses im Beispiel </a:t>
            </a:r>
            <a:br>
              <a:rPr lang="de-DE" dirty="0"/>
            </a:br>
            <a:r>
              <a:rPr lang="de-DE" dirty="0"/>
              <a:t>mit 2 flusserhöhenden Pfaden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228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339752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Jack Edmonds, Richard M. </a:t>
            </a:r>
            <a:r>
              <a:rPr lang="de-DE" sz="1200" dirty="0" err="1">
                <a:solidFill>
                  <a:srgbClr val="0000FF"/>
                </a:solidFill>
              </a:rPr>
              <a:t>Karp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dirty="0" err="1">
                <a:solidFill>
                  <a:srgbClr val="0000FF"/>
                </a:solidFill>
              </a:rPr>
              <a:t>Theoretical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Improvements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Algorithmic</a:t>
            </a:r>
            <a:r>
              <a:rPr lang="de-DE" sz="1200" dirty="0">
                <a:solidFill>
                  <a:srgbClr val="0000FF"/>
                </a:solidFill>
              </a:rPr>
              <a:t> Efficiency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Network Flow Problems. In: J. ACM. 19, Nr. 2, S. 248-264, </a:t>
            </a:r>
            <a:r>
              <a:rPr lang="de-DE" sz="12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4105289144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9458"/>
            <a:ext cx="8229600" cy="503238"/>
          </a:xfrm>
        </p:spPr>
        <p:txBody>
          <a:bodyPr/>
          <a:lstStyle/>
          <a:p>
            <a:r>
              <a:rPr lang="de-DE" dirty="0"/>
              <a:t>Anwendung: Maximale </a:t>
            </a:r>
            <a:r>
              <a:rPr lang="de-DE" dirty="0" err="1"/>
              <a:t>bipartite</a:t>
            </a:r>
            <a:r>
              <a:rPr lang="de-DE" dirty="0"/>
              <a:t> </a:t>
            </a:r>
            <a:r>
              <a:rPr lang="de-DE" dirty="0" err="1"/>
              <a:t>Matchings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Bipartite Graphen sind Graphen </a:t>
            </a:r>
            <a:r>
              <a:rPr lang="de-DE" sz="2400" dirty="0">
                <a:solidFill>
                  <a:srgbClr val="3C8C93"/>
                </a:solidFill>
              </a:rPr>
              <a:t>G=(V, E)</a:t>
            </a:r>
            <a:r>
              <a:rPr lang="de-DE" sz="2400" dirty="0"/>
              <a:t> in denen die Knotenmenge </a:t>
            </a:r>
            <a:r>
              <a:rPr lang="de-DE" sz="2400" dirty="0">
                <a:solidFill>
                  <a:srgbClr val="3C8C93"/>
                </a:solidFill>
              </a:rPr>
              <a:t>V</a:t>
            </a:r>
            <a:r>
              <a:rPr lang="de-DE" sz="2400" dirty="0"/>
              <a:t> in zwei disjunkte Knotenmengen </a:t>
            </a:r>
            <a:r>
              <a:rPr lang="de-DE" sz="2400" dirty="0">
                <a:solidFill>
                  <a:srgbClr val="3C8C93"/>
                </a:solidFill>
              </a:rPr>
              <a:t>V</a:t>
            </a:r>
            <a:r>
              <a:rPr lang="de-DE" sz="2400" baseline="-25000" dirty="0">
                <a:solidFill>
                  <a:srgbClr val="3C8C93"/>
                </a:solidFill>
              </a:rPr>
              <a:t>1</a:t>
            </a:r>
            <a:r>
              <a:rPr lang="de-DE" sz="2400" dirty="0"/>
              <a:t> und </a:t>
            </a:r>
            <a:r>
              <a:rPr lang="de-DE" sz="2400" dirty="0">
                <a:solidFill>
                  <a:srgbClr val="3C8C93"/>
                </a:solidFill>
              </a:rPr>
              <a:t>V</a:t>
            </a:r>
            <a:r>
              <a:rPr lang="de-DE" sz="2400" baseline="-25000" dirty="0">
                <a:solidFill>
                  <a:srgbClr val="3C8C93"/>
                </a:solidFill>
              </a:rPr>
              <a:t>2</a:t>
            </a:r>
            <a:r>
              <a:rPr lang="de-DE" sz="2400" dirty="0"/>
              <a:t> aufgeteilt werden können </a:t>
            </a:r>
            <a:r>
              <a:rPr lang="de-DE" sz="2400" dirty="0">
                <a:solidFill>
                  <a:srgbClr val="3C8C93"/>
                </a:solidFill>
              </a:rPr>
              <a:t>(V = V</a:t>
            </a:r>
            <a:r>
              <a:rPr lang="de-DE" sz="2400" baseline="-25000" dirty="0">
                <a:solidFill>
                  <a:srgbClr val="3C8C93"/>
                </a:solidFill>
              </a:rPr>
              <a:t>1</a:t>
            </a:r>
            <a:r>
              <a:rPr lang="de-DE" sz="2400" dirty="0">
                <a:solidFill>
                  <a:srgbClr val="3C8C93"/>
                </a:solidFill>
              </a:rPr>
              <a:t>∪V</a:t>
            </a:r>
            <a:r>
              <a:rPr lang="de-DE" sz="2400" baseline="-25000" dirty="0">
                <a:solidFill>
                  <a:srgbClr val="3C8C93"/>
                </a:solidFill>
              </a:rPr>
              <a:t>2</a:t>
            </a:r>
            <a:r>
              <a:rPr lang="de-DE" sz="2400" dirty="0">
                <a:solidFill>
                  <a:srgbClr val="3C8C93"/>
                </a:solidFill>
              </a:rPr>
              <a:t>)</a:t>
            </a:r>
            <a:r>
              <a:rPr lang="de-DE" sz="2400" dirty="0"/>
              <a:t>, so dass </a:t>
            </a:r>
            <a:br>
              <a:rPr lang="de-DE" sz="2400" dirty="0"/>
            </a:br>
            <a:r>
              <a:rPr lang="de-DE" sz="2400" dirty="0">
                <a:solidFill>
                  <a:srgbClr val="3C8C93"/>
                </a:solidFill>
              </a:rPr>
              <a:t>∀ (</a:t>
            </a:r>
            <a:r>
              <a:rPr lang="de-DE" sz="2400" dirty="0" err="1">
                <a:solidFill>
                  <a:srgbClr val="3C8C93"/>
                </a:solidFill>
              </a:rPr>
              <a:t>u</a:t>
            </a:r>
            <a:r>
              <a:rPr lang="de-DE" sz="2400" dirty="0">
                <a:solidFill>
                  <a:srgbClr val="3C8C93"/>
                </a:solidFill>
              </a:rPr>
              <a:t>, v) ∈E: (u∈V</a:t>
            </a:r>
            <a:r>
              <a:rPr lang="de-DE" sz="2400" baseline="-25000" dirty="0">
                <a:solidFill>
                  <a:srgbClr val="3C8C93"/>
                </a:solidFill>
              </a:rPr>
              <a:t>1</a:t>
            </a:r>
            <a:r>
              <a:rPr lang="de-DE" sz="2400" dirty="0">
                <a:solidFill>
                  <a:srgbClr val="3C8C93"/>
                </a:solidFill>
              </a:rPr>
              <a:t> ∧ v∈V</a:t>
            </a:r>
            <a:r>
              <a:rPr lang="de-DE" sz="2400" baseline="-25000" dirty="0">
                <a:solidFill>
                  <a:srgbClr val="3C8C93"/>
                </a:solidFill>
              </a:rPr>
              <a:t>2</a:t>
            </a:r>
            <a:r>
              <a:rPr lang="de-DE" sz="2400" dirty="0">
                <a:solidFill>
                  <a:srgbClr val="3C8C93"/>
                </a:solidFill>
              </a:rPr>
              <a:t>)∨(u∈V</a:t>
            </a:r>
            <a:r>
              <a:rPr lang="de-DE" sz="2400" baseline="-25000" dirty="0">
                <a:solidFill>
                  <a:srgbClr val="3C8C93"/>
                </a:solidFill>
              </a:rPr>
              <a:t>2</a:t>
            </a:r>
            <a:r>
              <a:rPr lang="de-DE" sz="2400" dirty="0">
                <a:solidFill>
                  <a:srgbClr val="3C8C93"/>
                </a:solidFill>
              </a:rPr>
              <a:t> ∧ v∈V</a:t>
            </a:r>
            <a:r>
              <a:rPr lang="de-DE" sz="2400" baseline="-25000" dirty="0">
                <a:solidFill>
                  <a:srgbClr val="3C8C93"/>
                </a:solidFill>
              </a:rPr>
              <a:t>1</a:t>
            </a:r>
            <a:r>
              <a:rPr lang="de-DE" sz="2400" dirty="0">
                <a:solidFill>
                  <a:srgbClr val="3C8C93"/>
                </a:solidFill>
              </a:rPr>
              <a:t>)</a:t>
            </a:r>
            <a:endParaRPr lang="de-DE" dirty="0">
              <a:solidFill>
                <a:srgbClr val="3C8C93"/>
              </a:solidFill>
              <a:latin typeface="Cambria Math"/>
            </a:endParaRPr>
          </a:p>
          <a:p>
            <a:r>
              <a:rPr lang="de-DE" sz="2400" dirty="0"/>
              <a:t>Beispiel eines </a:t>
            </a:r>
            <a:r>
              <a:rPr lang="de-DE" sz="2400" dirty="0" err="1"/>
              <a:t>bipartiten</a:t>
            </a:r>
            <a:r>
              <a:rPr lang="de-DE" sz="2400" dirty="0"/>
              <a:t> Graphen: </a:t>
            </a:r>
          </a:p>
          <a:p>
            <a:pPr lvl="1"/>
            <a:r>
              <a:rPr lang="de-DE" sz="2000" dirty="0"/>
              <a:t>Knoten aus </a:t>
            </a:r>
            <a:r>
              <a:rPr lang="de-DE" sz="2000" dirty="0">
                <a:solidFill>
                  <a:srgbClr val="3C8C93"/>
                </a:solidFill>
              </a:rPr>
              <a:t>V</a:t>
            </a:r>
            <a:r>
              <a:rPr lang="de-DE" sz="2000" baseline="-25000" dirty="0">
                <a:solidFill>
                  <a:srgbClr val="3C8C93"/>
                </a:solidFill>
              </a:rPr>
              <a:t>1</a:t>
            </a:r>
            <a:r>
              <a:rPr lang="de-DE" sz="2000" dirty="0"/>
              <a:t> repräsentieren </a:t>
            </a:r>
            <a:r>
              <a:rPr lang="de-DE" sz="2000" dirty="0" err="1"/>
              <a:t>ausge</a:t>
            </a:r>
            <a:r>
              <a:rPr lang="de-DE" sz="2000" dirty="0"/>
              <a:t>-</a:t>
            </a:r>
            <a:br>
              <a:rPr lang="de-DE" sz="2000" dirty="0"/>
            </a:br>
            <a:r>
              <a:rPr lang="de-DE" sz="2000" dirty="0"/>
              <a:t>bildete Arbeiter und </a:t>
            </a:r>
          </a:p>
          <a:p>
            <a:pPr lvl="1"/>
            <a:r>
              <a:rPr lang="de-DE" sz="2000" dirty="0"/>
              <a:t>Knoten aus </a:t>
            </a:r>
            <a:r>
              <a:rPr lang="de-DE" sz="2000" dirty="0">
                <a:solidFill>
                  <a:srgbClr val="3C8C93"/>
                </a:solidFill>
              </a:rPr>
              <a:t>V</a:t>
            </a:r>
            <a:r>
              <a:rPr lang="de-DE" sz="2000" baseline="-25000" dirty="0">
                <a:solidFill>
                  <a:srgbClr val="3C8C93"/>
                </a:solidFill>
              </a:rPr>
              <a:t>2</a:t>
            </a:r>
            <a:r>
              <a:rPr lang="de-DE" sz="2000" dirty="0"/>
              <a:t> repräsentieren Aufgaben, </a:t>
            </a:r>
          </a:p>
          <a:p>
            <a:pPr lvl="1"/>
            <a:r>
              <a:rPr lang="de-DE" sz="2000" dirty="0"/>
              <a:t>Kanten verbinden die Aufgaben mit den </a:t>
            </a:r>
            <a:br>
              <a:rPr lang="de-DE" sz="2000" dirty="0"/>
            </a:br>
            <a:r>
              <a:rPr lang="de-DE" sz="2000" dirty="0"/>
              <a:t>Arbeitern, die sie (bzgl. ihrer Ausbildung) </a:t>
            </a:r>
            <a:br>
              <a:rPr lang="de-DE" sz="2000" dirty="0"/>
            </a:br>
            <a:r>
              <a:rPr lang="de-DE" sz="2000" dirty="0"/>
              <a:t>ausführen können</a:t>
            </a:r>
          </a:p>
        </p:txBody>
      </p:sp>
      <p:sp>
        <p:nvSpPr>
          <p:cNvPr id="6" name="Oval 4"/>
          <p:cNvSpPr/>
          <p:nvPr/>
        </p:nvSpPr>
        <p:spPr>
          <a:xfrm>
            <a:off x="6084168" y="3212976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Oval 4"/>
          <p:cNvSpPr/>
          <p:nvPr/>
        </p:nvSpPr>
        <p:spPr>
          <a:xfrm>
            <a:off x="6084168" y="3717032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Oval 4"/>
          <p:cNvSpPr/>
          <p:nvPr/>
        </p:nvSpPr>
        <p:spPr>
          <a:xfrm>
            <a:off x="6084168" y="4221088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Oval 4"/>
          <p:cNvSpPr/>
          <p:nvPr/>
        </p:nvSpPr>
        <p:spPr>
          <a:xfrm>
            <a:off x="6084168" y="4725144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6084168" y="522920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8075240" y="3356992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8075240" y="3933056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8075240" y="4509120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Oval 4"/>
          <p:cNvSpPr/>
          <p:nvPr/>
        </p:nvSpPr>
        <p:spPr>
          <a:xfrm>
            <a:off x="8075240" y="5085184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15" name="Straight Arrow Connector 9"/>
          <p:cNvCxnSpPr>
            <a:stCxn id="6" idx="6"/>
            <a:endCxn id="11" idx="2"/>
          </p:cNvCxnSpPr>
          <p:nvPr/>
        </p:nvCxnSpPr>
        <p:spPr>
          <a:xfrm>
            <a:off x="6541368" y="3441576"/>
            <a:ext cx="1533872" cy="14401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20" name="Straight Arrow Connector 9"/>
          <p:cNvCxnSpPr>
            <a:stCxn id="7" idx="6"/>
            <a:endCxn id="11" idx="2"/>
          </p:cNvCxnSpPr>
          <p:nvPr/>
        </p:nvCxnSpPr>
        <p:spPr>
          <a:xfrm flipV="1">
            <a:off x="6541368" y="3585592"/>
            <a:ext cx="1533872" cy="36004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24" name="Straight Arrow Connector 9"/>
          <p:cNvCxnSpPr>
            <a:stCxn id="6" idx="6"/>
            <a:endCxn id="13" idx="2"/>
          </p:cNvCxnSpPr>
          <p:nvPr/>
        </p:nvCxnSpPr>
        <p:spPr>
          <a:xfrm>
            <a:off x="6541368" y="3441576"/>
            <a:ext cx="1533872" cy="129614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27" name="Straight Arrow Connector 9"/>
          <p:cNvCxnSpPr>
            <a:stCxn id="7" idx="6"/>
            <a:endCxn id="13" idx="2"/>
          </p:cNvCxnSpPr>
          <p:nvPr/>
        </p:nvCxnSpPr>
        <p:spPr>
          <a:xfrm>
            <a:off x="6541368" y="3945632"/>
            <a:ext cx="1533872" cy="7920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0" name="Straight Arrow Connector 9"/>
          <p:cNvCxnSpPr>
            <a:stCxn id="12" idx="2"/>
            <a:endCxn id="8" idx="6"/>
          </p:cNvCxnSpPr>
          <p:nvPr/>
        </p:nvCxnSpPr>
        <p:spPr>
          <a:xfrm flipH="1">
            <a:off x="6541368" y="4161656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3" name="Straight Arrow Connector 9"/>
          <p:cNvCxnSpPr>
            <a:stCxn id="8" idx="6"/>
            <a:endCxn id="13" idx="2"/>
          </p:cNvCxnSpPr>
          <p:nvPr/>
        </p:nvCxnSpPr>
        <p:spPr>
          <a:xfrm>
            <a:off x="6541368" y="4449688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6" name="Straight Arrow Connector 9"/>
          <p:cNvCxnSpPr>
            <a:stCxn id="8" idx="6"/>
            <a:endCxn id="14" idx="2"/>
          </p:cNvCxnSpPr>
          <p:nvPr/>
        </p:nvCxnSpPr>
        <p:spPr>
          <a:xfrm>
            <a:off x="6541368" y="4449688"/>
            <a:ext cx="1533872" cy="86409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9" name="Straight Arrow Connector 9"/>
          <p:cNvCxnSpPr>
            <a:stCxn id="9" idx="6"/>
            <a:endCxn id="13" idx="2"/>
          </p:cNvCxnSpPr>
          <p:nvPr/>
        </p:nvCxnSpPr>
        <p:spPr>
          <a:xfrm flipV="1">
            <a:off x="6541368" y="4737720"/>
            <a:ext cx="1533872" cy="21602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2" name="Straight Arrow Connector 9"/>
          <p:cNvCxnSpPr>
            <a:stCxn id="10" idx="6"/>
            <a:endCxn id="13" idx="2"/>
          </p:cNvCxnSpPr>
          <p:nvPr/>
        </p:nvCxnSpPr>
        <p:spPr>
          <a:xfrm flipV="1">
            <a:off x="6541368" y="4737720"/>
            <a:ext cx="1533872" cy="72008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sp>
        <p:nvSpPr>
          <p:cNvPr id="4" name="Rechteck 3"/>
          <p:cNvSpPr/>
          <p:nvPr/>
        </p:nvSpPr>
        <p:spPr>
          <a:xfrm>
            <a:off x="6156176" y="5733256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endParaRPr lang="de-DE" dirty="0"/>
          </a:p>
        </p:txBody>
      </p:sp>
      <p:sp>
        <p:nvSpPr>
          <p:cNvPr id="26" name="Rechteck 25"/>
          <p:cNvSpPr/>
          <p:nvPr/>
        </p:nvSpPr>
        <p:spPr>
          <a:xfrm>
            <a:off x="8100392" y="5661248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5421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F5E0-49EA-EE43-B80F-26DF31D547C4}" type="slidenum">
              <a:rPr lang="de-DE"/>
              <a:pPr/>
              <a:t>23</a:t>
            </a:fld>
            <a:endParaRPr lang="de-DE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Adjazenzliste+Hashtabelle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 (grob):</a:t>
            </a:r>
          </a:p>
          <a:p>
            <a:r>
              <a:rPr lang="de-DE" dirty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O(1) </a:t>
            </a:r>
            <a:r>
              <a:rPr lang="de-DE" dirty="0"/>
              <a:t>(</a:t>
            </a:r>
            <a:r>
              <a:rPr lang="de-DE" dirty="0" err="1"/>
              <a:t>worst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)</a:t>
            </a:r>
          </a:p>
          <a:p>
            <a:r>
              <a:rPr lang="de-DE" dirty="0" err="1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O(1) </a:t>
            </a:r>
            <a:r>
              <a:rPr lang="de-DE" dirty="0"/>
              <a:t>(amortisiert)</a:t>
            </a:r>
          </a:p>
          <a:p>
            <a:r>
              <a:rPr lang="de-DE" dirty="0" err="1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O(1) </a:t>
            </a:r>
            <a:r>
              <a:rPr lang="de-DE" dirty="0"/>
              <a:t>(amortisiert)</a:t>
            </a:r>
          </a:p>
          <a:p>
            <a:r>
              <a:rPr lang="de-DE" dirty="0"/>
              <a:t>Speicher:</a:t>
            </a:r>
            <a:r>
              <a:rPr lang="de-DE" dirty="0">
                <a:solidFill>
                  <a:schemeClr val="hlink"/>
                </a:solidFill>
              </a:rPr>
              <a:t> O(</a:t>
            </a:r>
            <a:r>
              <a:rPr lang="de-DE" dirty="0" err="1">
                <a:solidFill>
                  <a:schemeClr val="hlink"/>
                </a:solidFill>
              </a:rPr>
              <a:t>n+m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endParaRPr lang="de-DE" dirty="0"/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57959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53" name="Oval 5"/>
          <p:cNvSpPr>
            <a:spLocks noChangeArrowheads="1"/>
          </p:cNvSpPr>
          <p:nvPr/>
        </p:nvSpPr>
        <p:spPr bwMode="auto">
          <a:xfrm>
            <a:off x="59404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54" name="Line 6"/>
          <p:cNvSpPr>
            <a:spLocks noChangeShapeType="1"/>
          </p:cNvSpPr>
          <p:nvPr/>
        </p:nvSpPr>
        <p:spPr bwMode="auto">
          <a:xfrm flipH="1">
            <a:off x="5651500" y="1772692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5364163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1</a:t>
            </a:r>
          </a:p>
        </p:txBody>
      </p:sp>
      <p:sp>
        <p:nvSpPr>
          <p:cNvPr id="309256" name="Rectangle 8"/>
          <p:cNvSpPr>
            <a:spLocks noChangeArrowheads="1"/>
          </p:cNvSpPr>
          <p:nvPr/>
        </p:nvSpPr>
        <p:spPr bwMode="auto">
          <a:xfrm>
            <a:off x="5364163" y="299665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2</a:t>
            </a:r>
          </a:p>
        </p:txBody>
      </p:sp>
      <p:sp>
        <p:nvSpPr>
          <p:cNvPr id="309257" name="Line 9"/>
          <p:cNvSpPr>
            <a:spLocks noChangeShapeType="1"/>
          </p:cNvSpPr>
          <p:nvPr/>
        </p:nvSpPr>
        <p:spPr bwMode="auto">
          <a:xfrm>
            <a:off x="5653088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8" name="Line 10"/>
          <p:cNvSpPr>
            <a:spLocks noChangeShapeType="1"/>
          </p:cNvSpPr>
          <p:nvPr/>
        </p:nvSpPr>
        <p:spPr bwMode="auto">
          <a:xfrm flipV="1">
            <a:off x="5508625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9" name="Text Box 11"/>
          <p:cNvSpPr txBox="1">
            <a:spLocks noChangeArrowheads="1"/>
          </p:cNvSpPr>
          <p:nvPr/>
        </p:nvSpPr>
        <p:spPr bwMode="auto">
          <a:xfrm>
            <a:off x="5292725" y="1556792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9260" name="Rectangle 12"/>
          <p:cNvSpPr>
            <a:spLocks noChangeArrowheads="1"/>
          </p:cNvSpPr>
          <p:nvPr/>
        </p:nvSpPr>
        <p:spPr bwMode="auto">
          <a:xfrm>
            <a:off x="62277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1" name="Oval 13"/>
          <p:cNvSpPr>
            <a:spLocks noChangeArrowheads="1"/>
          </p:cNvSpPr>
          <p:nvPr/>
        </p:nvSpPr>
        <p:spPr bwMode="auto">
          <a:xfrm>
            <a:off x="63722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2" name="Line 14"/>
          <p:cNvSpPr>
            <a:spLocks noChangeShapeType="1"/>
          </p:cNvSpPr>
          <p:nvPr/>
        </p:nvSpPr>
        <p:spPr bwMode="auto">
          <a:xfrm flipH="1">
            <a:off x="6300788" y="1772692"/>
            <a:ext cx="14287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3" name="Rectangle 15"/>
          <p:cNvSpPr>
            <a:spLocks noChangeArrowheads="1"/>
          </p:cNvSpPr>
          <p:nvPr/>
        </p:nvSpPr>
        <p:spPr bwMode="auto">
          <a:xfrm>
            <a:off x="6084888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3</a:t>
            </a:r>
          </a:p>
        </p:txBody>
      </p:sp>
      <p:sp>
        <p:nvSpPr>
          <p:cNvPr id="309264" name="Rectangle 16"/>
          <p:cNvSpPr>
            <a:spLocks noChangeArrowheads="1"/>
          </p:cNvSpPr>
          <p:nvPr/>
        </p:nvSpPr>
        <p:spPr bwMode="auto">
          <a:xfrm>
            <a:off x="6084888" y="299665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4</a:t>
            </a:r>
          </a:p>
        </p:txBody>
      </p:sp>
      <p:sp>
        <p:nvSpPr>
          <p:cNvPr id="309265" name="Line 17"/>
          <p:cNvSpPr>
            <a:spLocks noChangeShapeType="1"/>
          </p:cNvSpPr>
          <p:nvPr/>
        </p:nvSpPr>
        <p:spPr bwMode="auto">
          <a:xfrm>
            <a:off x="6373813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6" name="Line 18"/>
          <p:cNvSpPr>
            <a:spLocks noChangeShapeType="1"/>
          </p:cNvSpPr>
          <p:nvPr/>
        </p:nvSpPr>
        <p:spPr bwMode="auto">
          <a:xfrm flipV="1">
            <a:off x="6227763" y="2709317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7" name="Rectangle 19"/>
          <p:cNvSpPr>
            <a:spLocks noChangeArrowheads="1"/>
          </p:cNvSpPr>
          <p:nvPr/>
        </p:nvSpPr>
        <p:spPr bwMode="auto">
          <a:xfrm>
            <a:off x="66595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8" name="Oval 20"/>
          <p:cNvSpPr>
            <a:spLocks noChangeArrowheads="1"/>
          </p:cNvSpPr>
          <p:nvPr/>
        </p:nvSpPr>
        <p:spPr bwMode="auto">
          <a:xfrm>
            <a:off x="68040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9" name="Line 21"/>
          <p:cNvSpPr>
            <a:spLocks noChangeShapeType="1"/>
          </p:cNvSpPr>
          <p:nvPr/>
        </p:nvSpPr>
        <p:spPr bwMode="auto">
          <a:xfrm>
            <a:off x="6875463" y="1772692"/>
            <a:ext cx="144462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70" name="Rectangle 22"/>
          <p:cNvSpPr>
            <a:spLocks noChangeArrowheads="1"/>
          </p:cNvSpPr>
          <p:nvPr/>
        </p:nvSpPr>
        <p:spPr bwMode="auto">
          <a:xfrm>
            <a:off x="6804025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5</a:t>
            </a:r>
          </a:p>
        </p:txBody>
      </p:sp>
      <p:sp>
        <p:nvSpPr>
          <p:cNvPr id="309271" name="Rectangle 23"/>
          <p:cNvSpPr>
            <a:spLocks noChangeArrowheads="1"/>
          </p:cNvSpPr>
          <p:nvPr/>
        </p:nvSpPr>
        <p:spPr bwMode="auto">
          <a:xfrm flipH="1">
            <a:off x="7092950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72" name="Oval 24"/>
          <p:cNvSpPr>
            <a:spLocks noChangeArrowheads="1"/>
          </p:cNvSpPr>
          <p:nvPr/>
        </p:nvSpPr>
        <p:spPr bwMode="auto">
          <a:xfrm flipH="1">
            <a:off x="7237413" y="1699667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73" name="Line 25"/>
          <p:cNvSpPr>
            <a:spLocks noChangeShapeType="1"/>
          </p:cNvSpPr>
          <p:nvPr/>
        </p:nvSpPr>
        <p:spPr bwMode="auto">
          <a:xfrm>
            <a:off x="7308850" y="1772692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74" name="Rectangle 26"/>
          <p:cNvSpPr>
            <a:spLocks noChangeArrowheads="1"/>
          </p:cNvSpPr>
          <p:nvPr/>
        </p:nvSpPr>
        <p:spPr bwMode="auto">
          <a:xfrm>
            <a:off x="7524750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6</a:t>
            </a:r>
          </a:p>
        </p:txBody>
      </p:sp>
      <p:sp>
        <p:nvSpPr>
          <p:cNvPr id="309275" name="Rectangle 27"/>
          <p:cNvSpPr>
            <a:spLocks noChangeArrowheads="1"/>
          </p:cNvSpPr>
          <p:nvPr/>
        </p:nvSpPr>
        <p:spPr bwMode="auto">
          <a:xfrm>
            <a:off x="4716463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1,2</a:t>
            </a:r>
          </a:p>
        </p:txBody>
      </p:sp>
      <p:sp>
        <p:nvSpPr>
          <p:cNvPr id="309276" name="Rectangle 28"/>
          <p:cNvSpPr>
            <a:spLocks noChangeArrowheads="1"/>
          </p:cNvSpPr>
          <p:nvPr/>
        </p:nvSpPr>
        <p:spPr bwMode="auto">
          <a:xfrm>
            <a:off x="53657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1,3</a:t>
            </a:r>
          </a:p>
        </p:txBody>
      </p:sp>
      <p:sp>
        <p:nvSpPr>
          <p:cNvPr id="309277" name="Rectangle 29"/>
          <p:cNvSpPr>
            <a:spLocks noChangeArrowheads="1"/>
          </p:cNvSpPr>
          <p:nvPr/>
        </p:nvSpPr>
        <p:spPr bwMode="auto">
          <a:xfrm>
            <a:off x="60134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2,3</a:t>
            </a:r>
          </a:p>
        </p:txBody>
      </p:sp>
      <p:sp>
        <p:nvSpPr>
          <p:cNvPr id="309278" name="Rectangle 30"/>
          <p:cNvSpPr>
            <a:spLocks noChangeArrowheads="1"/>
          </p:cNvSpPr>
          <p:nvPr/>
        </p:nvSpPr>
        <p:spPr bwMode="auto">
          <a:xfrm>
            <a:off x="66611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2,4</a:t>
            </a:r>
          </a:p>
        </p:txBody>
      </p:sp>
      <p:sp>
        <p:nvSpPr>
          <p:cNvPr id="309279" name="Rectangle 31"/>
          <p:cNvSpPr>
            <a:spLocks noChangeArrowheads="1"/>
          </p:cNvSpPr>
          <p:nvPr/>
        </p:nvSpPr>
        <p:spPr bwMode="auto">
          <a:xfrm>
            <a:off x="73088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3,4</a:t>
            </a:r>
          </a:p>
        </p:txBody>
      </p:sp>
      <p:sp>
        <p:nvSpPr>
          <p:cNvPr id="309280" name="Rectangle 32"/>
          <p:cNvSpPr>
            <a:spLocks noChangeArrowheads="1"/>
          </p:cNvSpPr>
          <p:nvPr/>
        </p:nvSpPr>
        <p:spPr bwMode="auto">
          <a:xfrm>
            <a:off x="79565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4,1</a:t>
            </a:r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 flipH="1">
            <a:off x="44291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2" name="Rectangle 34"/>
          <p:cNvSpPr>
            <a:spLocks noChangeArrowheads="1"/>
          </p:cNvSpPr>
          <p:nvPr/>
        </p:nvSpPr>
        <p:spPr bwMode="auto">
          <a:xfrm flipH="1">
            <a:off x="48609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3" name="Oval 35"/>
          <p:cNvSpPr>
            <a:spLocks noChangeArrowheads="1"/>
          </p:cNvSpPr>
          <p:nvPr/>
        </p:nvSpPr>
        <p:spPr bwMode="auto">
          <a:xfrm flipH="1">
            <a:off x="50053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4" name="Rectangle 36"/>
          <p:cNvSpPr>
            <a:spLocks noChangeArrowheads="1"/>
          </p:cNvSpPr>
          <p:nvPr/>
        </p:nvSpPr>
        <p:spPr bwMode="auto">
          <a:xfrm flipH="1">
            <a:off x="52927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5" name="Oval 37"/>
          <p:cNvSpPr>
            <a:spLocks noChangeArrowheads="1"/>
          </p:cNvSpPr>
          <p:nvPr/>
        </p:nvSpPr>
        <p:spPr bwMode="auto">
          <a:xfrm flipH="1">
            <a:off x="54371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6" name="Rectangle 38"/>
          <p:cNvSpPr>
            <a:spLocks noChangeArrowheads="1"/>
          </p:cNvSpPr>
          <p:nvPr/>
        </p:nvSpPr>
        <p:spPr bwMode="auto">
          <a:xfrm flipH="1">
            <a:off x="57245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7" name="Rectangle 39"/>
          <p:cNvSpPr>
            <a:spLocks noChangeArrowheads="1"/>
          </p:cNvSpPr>
          <p:nvPr/>
        </p:nvSpPr>
        <p:spPr bwMode="auto">
          <a:xfrm flipH="1">
            <a:off x="61563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8" name="Oval 40"/>
          <p:cNvSpPr>
            <a:spLocks noChangeArrowheads="1"/>
          </p:cNvSpPr>
          <p:nvPr/>
        </p:nvSpPr>
        <p:spPr bwMode="auto">
          <a:xfrm flipH="1">
            <a:off x="63007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9" name="Rectangle 41"/>
          <p:cNvSpPr>
            <a:spLocks noChangeArrowheads="1"/>
          </p:cNvSpPr>
          <p:nvPr/>
        </p:nvSpPr>
        <p:spPr bwMode="auto">
          <a:xfrm flipH="1">
            <a:off x="65897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0" name="Oval 42"/>
          <p:cNvSpPr>
            <a:spLocks noChangeArrowheads="1"/>
          </p:cNvSpPr>
          <p:nvPr/>
        </p:nvSpPr>
        <p:spPr bwMode="auto">
          <a:xfrm flipH="1">
            <a:off x="67341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1" name="Rectangle 43"/>
          <p:cNvSpPr>
            <a:spLocks noChangeArrowheads="1"/>
          </p:cNvSpPr>
          <p:nvPr/>
        </p:nvSpPr>
        <p:spPr bwMode="auto">
          <a:xfrm flipH="1">
            <a:off x="70215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2" name="Oval 44"/>
          <p:cNvSpPr>
            <a:spLocks noChangeArrowheads="1"/>
          </p:cNvSpPr>
          <p:nvPr/>
        </p:nvSpPr>
        <p:spPr bwMode="auto">
          <a:xfrm flipH="1">
            <a:off x="71659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3" name="Rectangle 45"/>
          <p:cNvSpPr>
            <a:spLocks noChangeArrowheads="1"/>
          </p:cNvSpPr>
          <p:nvPr/>
        </p:nvSpPr>
        <p:spPr bwMode="auto">
          <a:xfrm flipH="1">
            <a:off x="74533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4" name="Rectangle 46"/>
          <p:cNvSpPr>
            <a:spLocks noChangeArrowheads="1"/>
          </p:cNvSpPr>
          <p:nvPr/>
        </p:nvSpPr>
        <p:spPr bwMode="auto">
          <a:xfrm flipH="1">
            <a:off x="78851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5" name="Rectangle 47"/>
          <p:cNvSpPr>
            <a:spLocks noChangeArrowheads="1"/>
          </p:cNvSpPr>
          <p:nvPr/>
        </p:nvSpPr>
        <p:spPr bwMode="auto">
          <a:xfrm flipH="1">
            <a:off x="83169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6" name="Oval 48"/>
          <p:cNvSpPr>
            <a:spLocks noChangeArrowheads="1"/>
          </p:cNvSpPr>
          <p:nvPr/>
        </p:nvSpPr>
        <p:spPr bwMode="auto">
          <a:xfrm flipH="1">
            <a:off x="84613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7" name="Line 49"/>
          <p:cNvSpPr>
            <a:spLocks noChangeShapeType="1"/>
          </p:cNvSpPr>
          <p:nvPr/>
        </p:nvSpPr>
        <p:spPr bwMode="auto">
          <a:xfrm>
            <a:off x="4933950" y="4222205"/>
            <a:ext cx="14398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98" name="Line 50"/>
          <p:cNvSpPr>
            <a:spLocks noChangeShapeType="1"/>
          </p:cNvSpPr>
          <p:nvPr/>
        </p:nvSpPr>
        <p:spPr bwMode="auto">
          <a:xfrm flipH="1">
            <a:off x="5076825" y="422220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99" name="Line 51"/>
          <p:cNvSpPr>
            <a:spLocks noChangeShapeType="1"/>
          </p:cNvSpPr>
          <p:nvPr/>
        </p:nvSpPr>
        <p:spPr bwMode="auto">
          <a:xfrm>
            <a:off x="6229350" y="4222205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0" name="Line 52"/>
          <p:cNvSpPr>
            <a:spLocks noChangeShapeType="1"/>
          </p:cNvSpPr>
          <p:nvPr/>
        </p:nvSpPr>
        <p:spPr bwMode="auto">
          <a:xfrm flipH="1">
            <a:off x="6805613" y="4222205"/>
            <a:ext cx="714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1" name="Line 53"/>
          <p:cNvSpPr>
            <a:spLocks noChangeShapeType="1"/>
          </p:cNvSpPr>
          <p:nvPr/>
        </p:nvSpPr>
        <p:spPr bwMode="auto">
          <a:xfrm flipH="1">
            <a:off x="5508625" y="4222205"/>
            <a:ext cx="20161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2" name="Line 54"/>
          <p:cNvSpPr>
            <a:spLocks noChangeShapeType="1"/>
          </p:cNvSpPr>
          <p:nvPr/>
        </p:nvSpPr>
        <p:spPr bwMode="auto">
          <a:xfrm>
            <a:off x="8174038" y="4222205"/>
            <a:ext cx="3587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3" name="Line 55"/>
          <p:cNvSpPr>
            <a:spLocks noChangeShapeType="1"/>
          </p:cNvSpPr>
          <p:nvPr/>
        </p:nvSpPr>
        <p:spPr bwMode="auto">
          <a:xfrm flipV="1">
            <a:off x="5076825" y="3430042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4" name="Line 56"/>
          <p:cNvSpPr>
            <a:spLocks noChangeShapeType="1"/>
          </p:cNvSpPr>
          <p:nvPr/>
        </p:nvSpPr>
        <p:spPr bwMode="auto">
          <a:xfrm flipV="1">
            <a:off x="5508625" y="2709317"/>
            <a:ext cx="1512888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5" name="Line 57"/>
          <p:cNvSpPr>
            <a:spLocks noChangeShapeType="1"/>
          </p:cNvSpPr>
          <p:nvPr/>
        </p:nvSpPr>
        <p:spPr bwMode="auto">
          <a:xfrm flipH="1" flipV="1">
            <a:off x="5797550" y="2709317"/>
            <a:ext cx="5762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6" name="Line 58"/>
          <p:cNvSpPr>
            <a:spLocks noChangeShapeType="1"/>
          </p:cNvSpPr>
          <p:nvPr/>
        </p:nvSpPr>
        <p:spPr bwMode="auto">
          <a:xfrm flipH="1" flipV="1">
            <a:off x="6300788" y="3430042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7" name="Line 59"/>
          <p:cNvSpPr>
            <a:spLocks noChangeShapeType="1"/>
          </p:cNvSpPr>
          <p:nvPr/>
        </p:nvSpPr>
        <p:spPr bwMode="auto">
          <a:xfrm flipH="1" flipV="1">
            <a:off x="6516688" y="2709317"/>
            <a:ext cx="720725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8" name="Line 60"/>
          <p:cNvSpPr>
            <a:spLocks noChangeShapeType="1"/>
          </p:cNvSpPr>
          <p:nvPr/>
        </p:nvSpPr>
        <p:spPr bwMode="auto">
          <a:xfrm flipH="1" flipV="1">
            <a:off x="7740650" y="2709317"/>
            <a:ext cx="7921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Rectangle 1"/>
          <p:cNvSpPr/>
          <p:nvPr/>
        </p:nvSpPr>
        <p:spPr>
          <a:xfrm>
            <a:off x="2447925" y="6233197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err="1">
                <a:solidFill>
                  <a:srgbClr val="0409FF"/>
                </a:solidFill>
                <a:latin typeface="+mn-lt"/>
              </a:rPr>
              <a:t>Gustavson</a:t>
            </a:r>
            <a:r>
              <a:rPr lang="en-US" sz="1050" dirty="0">
                <a:solidFill>
                  <a:srgbClr val="0409FF"/>
                </a:solidFill>
                <a:latin typeface="+mn-lt"/>
              </a:rPr>
              <a:t>, F. Two fast algorithms for sparse matrices: Multiplication and permuted transposition. </a:t>
            </a:r>
            <a:r>
              <a:rPr lang="en-US" sz="1050" i="1" dirty="0">
                <a:solidFill>
                  <a:srgbClr val="0409FF"/>
                </a:solidFill>
                <a:latin typeface="+mn-lt"/>
              </a:rPr>
              <a:t>ACM Trans. Math. </a:t>
            </a:r>
            <a:r>
              <a:rPr lang="en-US" sz="1050" i="1" dirty="0" err="1">
                <a:solidFill>
                  <a:srgbClr val="0409FF"/>
                </a:solidFill>
                <a:latin typeface="+mn-lt"/>
              </a:rPr>
              <a:t>Softw</a:t>
            </a:r>
            <a:r>
              <a:rPr lang="en-US" sz="1050" i="1" dirty="0">
                <a:solidFill>
                  <a:srgbClr val="0409FF"/>
                </a:solidFill>
                <a:latin typeface="+mn-lt"/>
              </a:rPr>
              <a:t>. 4</a:t>
            </a:r>
            <a:r>
              <a:rPr lang="en-US" sz="1050" dirty="0">
                <a:solidFill>
                  <a:srgbClr val="0409FF"/>
                </a:solidFill>
                <a:latin typeface="+mn-lt"/>
              </a:rPr>
              <a:t>, 3, 250–269, </a:t>
            </a:r>
            <a:r>
              <a:rPr lang="en-US" sz="1050" b="1" dirty="0">
                <a:solidFill>
                  <a:srgbClr val="FF0000"/>
                </a:solidFill>
              </a:rPr>
              <a:t>1978</a:t>
            </a:r>
            <a:endParaRPr lang="en-US" sz="105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5835954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err="1"/>
              <a:t>Bipartites</a:t>
            </a:r>
            <a:r>
              <a:rPr lang="de-DE" dirty="0"/>
              <a:t> </a:t>
            </a:r>
            <a:r>
              <a:rPr lang="de-DE" dirty="0" err="1"/>
              <a:t>Matching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15325" cy="41735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2400" dirty="0"/>
              <a:t>Finde </a:t>
            </a:r>
            <a:r>
              <a:rPr lang="de-DE" sz="2400" dirty="0">
                <a:solidFill>
                  <a:srgbClr val="3C8C93"/>
                </a:solidFill>
              </a:rPr>
              <a:t>E‘⊆E</a:t>
            </a:r>
            <a:r>
              <a:rPr lang="de-DE" sz="2400" dirty="0"/>
              <a:t>, so dass </a:t>
            </a:r>
            <a:r>
              <a:rPr lang="de-DE" sz="2400" dirty="0">
                <a:solidFill>
                  <a:srgbClr val="3C8C93"/>
                </a:solidFill>
              </a:rPr>
              <a:t>∀</a:t>
            </a:r>
            <a:r>
              <a:rPr lang="de-DE" sz="2400" dirty="0" err="1">
                <a:solidFill>
                  <a:srgbClr val="3C8C93"/>
                </a:solidFill>
              </a:rPr>
              <a:t>v∈V</a:t>
            </a:r>
            <a:r>
              <a:rPr lang="de-DE" sz="2400" dirty="0">
                <a:solidFill>
                  <a:srgbClr val="3C8C93"/>
                </a:solidFill>
              </a:rPr>
              <a:t>: </a:t>
            </a:r>
            <a:r>
              <a:rPr lang="de-DE" sz="2400" dirty="0" err="1">
                <a:solidFill>
                  <a:srgbClr val="3C8C93"/>
                </a:solidFill>
              </a:rPr>
              <a:t>degree</a:t>
            </a:r>
            <a:r>
              <a:rPr lang="de-DE" sz="2400" dirty="0">
                <a:solidFill>
                  <a:srgbClr val="3C8C93"/>
                </a:solidFill>
              </a:rPr>
              <a:t>(v)≤1 bezüglich E‘</a:t>
            </a:r>
          </a:p>
          <a:p>
            <a:pPr lvl="1">
              <a:spcBef>
                <a:spcPts val="0"/>
              </a:spcBef>
            </a:pPr>
            <a:r>
              <a:rPr lang="de-DE" sz="1800" dirty="0"/>
              <a:t>1 Arbeiter kann zur selben Zeit nur 1 Aufgabe erledigen und 1 Aufgabe braucht nur max. von einem Arbeiter bearbeitet zu werden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2400" dirty="0"/>
              <a:t>Maximales </a:t>
            </a:r>
            <a:r>
              <a:rPr lang="de-DE" sz="2400" dirty="0" err="1"/>
              <a:t>bipartites</a:t>
            </a:r>
            <a:r>
              <a:rPr lang="de-DE" sz="2400" dirty="0"/>
              <a:t> </a:t>
            </a:r>
            <a:r>
              <a:rPr lang="de-DE" sz="2400" dirty="0" err="1"/>
              <a:t>Matching</a:t>
            </a:r>
            <a:r>
              <a:rPr lang="de-DE" sz="2400" dirty="0"/>
              <a:t>: </a:t>
            </a:r>
            <a:r>
              <a:rPr lang="de-DE" sz="2400" dirty="0">
                <a:solidFill>
                  <a:srgbClr val="3C8C93"/>
                </a:solidFill>
              </a:rPr>
              <a:t>|E‘|</a:t>
            </a:r>
            <a:r>
              <a:rPr lang="de-DE" sz="2400" dirty="0"/>
              <a:t> maximal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maximale Aufteilung der Aufgaben</a:t>
            </a:r>
          </a:p>
          <a:p>
            <a:pPr lvl="2">
              <a:spcBef>
                <a:spcPts val="0"/>
              </a:spcBef>
            </a:pPr>
            <a:r>
              <a:rPr lang="de-DE" sz="1600" dirty="0"/>
              <a:t>so wenig Aufgaben wie möglich bleiben liegen und </a:t>
            </a:r>
          </a:p>
          <a:p>
            <a:pPr lvl="2">
              <a:spcBef>
                <a:spcPts val="0"/>
              </a:spcBef>
            </a:pPr>
            <a:r>
              <a:rPr lang="de-DE" sz="1600" dirty="0"/>
              <a:t>so wenig Arbeiter wie möglich sind unbeschäftigt</a:t>
            </a:r>
          </a:p>
        </p:txBody>
      </p:sp>
      <p:sp>
        <p:nvSpPr>
          <p:cNvPr id="5" name="Oval 4"/>
          <p:cNvSpPr/>
          <p:nvPr/>
        </p:nvSpPr>
        <p:spPr>
          <a:xfrm>
            <a:off x="1573181" y="3542207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" name="Oval 4"/>
          <p:cNvSpPr/>
          <p:nvPr/>
        </p:nvSpPr>
        <p:spPr>
          <a:xfrm>
            <a:off x="1573181" y="4046263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" name="Oval 4"/>
          <p:cNvSpPr/>
          <p:nvPr/>
        </p:nvSpPr>
        <p:spPr>
          <a:xfrm>
            <a:off x="1573181" y="4550319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8" name="Oval 4"/>
          <p:cNvSpPr/>
          <p:nvPr/>
        </p:nvSpPr>
        <p:spPr>
          <a:xfrm>
            <a:off x="1573181" y="5054375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9" name="Oval 4"/>
          <p:cNvSpPr/>
          <p:nvPr/>
        </p:nvSpPr>
        <p:spPr>
          <a:xfrm>
            <a:off x="1573181" y="5558431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3564253" y="3686223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3564253" y="4262287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3564253" y="4838351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3564253" y="5414415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14" name="Straight Arrow Connector 9"/>
          <p:cNvCxnSpPr>
            <a:stCxn id="5" idx="6"/>
            <a:endCxn id="10" idx="2"/>
          </p:cNvCxnSpPr>
          <p:nvPr/>
        </p:nvCxnSpPr>
        <p:spPr>
          <a:xfrm>
            <a:off x="2030381" y="3770807"/>
            <a:ext cx="1533872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15" name="Straight Arrow Connector 9"/>
          <p:cNvCxnSpPr>
            <a:stCxn id="6" idx="6"/>
            <a:endCxn id="10" idx="2"/>
          </p:cNvCxnSpPr>
          <p:nvPr/>
        </p:nvCxnSpPr>
        <p:spPr>
          <a:xfrm flipV="1">
            <a:off x="2030381" y="3914823"/>
            <a:ext cx="1533872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6" name="Straight Arrow Connector 9"/>
          <p:cNvCxnSpPr>
            <a:stCxn id="5" idx="6"/>
            <a:endCxn id="12" idx="2"/>
          </p:cNvCxnSpPr>
          <p:nvPr/>
        </p:nvCxnSpPr>
        <p:spPr>
          <a:xfrm>
            <a:off x="2030381" y="3770807"/>
            <a:ext cx="1533872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7" name="Straight Arrow Connector 9"/>
          <p:cNvCxnSpPr>
            <a:stCxn id="6" idx="6"/>
            <a:endCxn id="12" idx="2"/>
          </p:cNvCxnSpPr>
          <p:nvPr/>
        </p:nvCxnSpPr>
        <p:spPr>
          <a:xfrm>
            <a:off x="2030381" y="4274863"/>
            <a:ext cx="1533872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8" name="Straight Arrow Connector 9"/>
          <p:cNvCxnSpPr>
            <a:stCxn id="11" idx="2"/>
            <a:endCxn id="7" idx="6"/>
          </p:cNvCxnSpPr>
          <p:nvPr/>
        </p:nvCxnSpPr>
        <p:spPr>
          <a:xfrm flipH="1">
            <a:off x="2030381" y="4490887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9" name="Straight Arrow Connector 9"/>
          <p:cNvCxnSpPr>
            <a:stCxn id="7" idx="6"/>
            <a:endCxn id="12" idx="2"/>
          </p:cNvCxnSpPr>
          <p:nvPr/>
        </p:nvCxnSpPr>
        <p:spPr>
          <a:xfrm>
            <a:off x="2030381" y="4778919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20" name="Straight Arrow Connector 9"/>
          <p:cNvCxnSpPr>
            <a:stCxn id="7" idx="6"/>
            <a:endCxn id="13" idx="2"/>
          </p:cNvCxnSpPr>
          <p:nvPr/>
        </p:nvCxnSpPr>
        <p:spPr>
          <a:xfrm>
            <a:off x="2030381" y="4778919"/>
            <a:ext cx="1533872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1" name="Straight Arrow Connector 9"/>
          <p:cNvCxnSpPr>
            <a:stCxn id="8" idx="6"/>
            <a:endCxn id="12" idx="2"/>
          </p:cNvCxnSpPr>
          <p:nvPr/>
        </p:nvCxnSpPr>
        <p:spPr>
          <a:xfrm flipV="1">
            <a:off x="2030381" y="5066951"/>
            <a:ext cx="1533872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2" name="Straight Arrow Connector 9"/>
          <p:cNvCxnSpPr>
            <a:stCxn id="9" idx="6"/>
            <a:endCxn id="12" idx="2"/>
          </p:cNvCxnSpPr>
          <p:nvPr/>
        </p:nvCxnSpPr>
        <p:spPr>
          <a:xfrm flipV="1">
            <a:off x="2030381" y="5066951"/>
            <a:ext cx="1533872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sp>
        <p:nvSpPr>
          <p:cNvPr id="25" name="Oval 4"/>
          <p:cNvSpPr/>
          <p:nvPr/>
        </p:nvSpPr>
        <p:spPr>
          <a:xfrm>
            <a:off x="5257331" y="3542207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6" name="Oval 4"/>
          <p:cNvSpPr/>
          <p:nvPr/>
        </p:nvSpPr>
        <p:spPr>
          <a:xfrm>
            <a:off x="5257331" y="4046263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7" name="Oval 4"/>
          <p:cNvSpPr/>
          <p:nvPr/>
        </p:nvSpPr>
        <p:spPr>
          <a:xfrm>
            <a:off x="5257331" y="4550319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8" name="Oval 4"/>
          <p:cNvSpPr/>
          <p:nvPr/>
        </p:nvSpPr>
        <p:spPr>
          <a:xfrm>
            <a:off x="5257331" y="5054375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9" name="Oval 4"/>
          <p:cNvSpPr/>
          <p:nvPr/>
        </p:nvSpPr>
        <p:spPr>
          <a:xfrm>
            <a:off x="5257331" y="5558431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0" name="Oval 4"/>
          <p:cNvSpPr/>
          <p:nvPr/>
        </p:nvSpPr>
        <p:spPr>
          <a:xfrm>
            <a:off x="7248403" y="3686223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1" name="Oval 4"/>
          <p:cNvSpPr/>
          <p:nvPr/>
        </p:nvSpPr>
        <p:spPr>
          <a:xfrm>
            <a:off x="7248403" y="4262287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2" name="Oval 4"/>
          <p:cNvSpPr/>
          <p:nvPr/>
        </p:nvSpPr>
        <p:spPr>
          <a:xfrm>
            <a:off x="7248403" y="4838351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3" name="Oval 4"/>
          <p:cNvSpPr/>
          <p:nvPr/>
        </p:nvSpPr>
        <p:spPr>
          <a:xfrm>
            <a:off x="7248403" y="5414415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34" name="Straight Arrow Connector 9"/>
          <p:cNvCxnSpPr>
            <a:stCxn id="25" idx="6"/>
            <a:endCxn id="30" idx="2"/>
          </p:cNvCxnSpPr>
          <p:nvPr/>
        </p:nvCxnSpPr>
        <p:spPr>
          <a:xfrm>
            <a:off x="5714531" y="3770807"/>
            <a:ext cx="1533872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35" name="Straight Arrow Connector 9"/>
          <p:cNvCxnSpPr>
            <a:stCxn id="26" idx="6"/>
            <a:endCxn id="30" idx="2"/>
          </p:cNvCxnSpPr>
          <p:nvPr/>
        </p:nvCxnSpPr>
        <p:spPr>
          <a:xfrm flipV="1">
            <a:off x="5714531" y="3914823"/>
            <a:ext cx="1533872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6" name="Straight Arrow Connector 9"/>
          <p:cNvCxnSpPr>
            <a:stCxn id="25" idx="6"/>
            <a:endCxn id="32" idx="2"/>
          </p:cNvCxnSpPr>
          <p:nvPr/>
        </p:nvCxnSpPr>
        <p:spPr>
          <a:xfrm>
            <a:off x="5714531" y="3770807"/>
            <a:ext cx="1533872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37" name="Straight Arrow Connector 9"/>
          <p:cNvCxnSpPr>
            <a:stCxn id="26" idx="6"/>
            <a:endCxn id="32" idx="2"/>
          </p:cNvCxnSpPr>
          <p:nvPr/>
        </p:nvCxnSpPr>
        <p:spPr>
          <a:xfrm>
            <a:off x="5714531" y="4274863"/>
            <a:ext cx="1533872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38" name="Straight Arrow Connector 9"/>
          <p:cNvCxnSpPr>
            <a:stCxn id="31" idx="2"/>
            <a:endCxn id="27" idx="6"/>
          </p:cNvCxnSpPr>
          <p:nvPr/>
        </p:nvCxnSpPr>
        <p:spPr>
          <a:xfrm flipH="1">
            <a:off x="5714531" y="4490887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9" name="Straight Arrow Connector 9"/>
          <p:cNvCxnSpPr>
            <a:stCxn id="27" idx="6"/>
            <a:endCxn id="32" idx="2"/>
          </p:cNvCxnSpPr>
          <p:nvPr/>
        </p:nvCxnSpPr>
        <p:spPr>
          <a:xfrm>
            <a:off x="5714531" y="4778919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40" name="Straight Arrow Connector 9"/>
          <p:cNvCxnSpPr>
            <a:stCxn id="27" idx="6"/>
            <a:endCxn id="33" idx="2"/>
          </p:cNvCxnSpPr>
          <p:nvPr/>
        </p:nvCxnSpPr>
        <p:spPr>
          <a:xfrm>
            <a:off x="5714531" y="4778919"/>
            <a:ext cx="1533872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41" name="Straight Arrow Connector 9"/>
          <p:cNvCxnSpPr>
            <a:stCxn id="28" idx="6"/>
            <a:endCxn id="32" idx="2"/>
          </p:cNvCxnSpPr>
          <p:nvPr/>
        </p:nvCxnSpPr>
        <p:spPr>
          <a:xfrm flipV="1">
            <a:off x="5714531" y="5066951"/>
            <a:ext cx="1533872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42" name="Straight Arrow Connector 9"/>
          <p:cNvCxnSpPr>
            <a:stCxn id="29" idx="6"/>
            <a:endCxn id="32" idx="2"/>
          </p:cNvCxnSpPr>
          <p:nvPr/>
        </p:nvCxnSpPr>
        <p:spPr>
          <a:xfrm flipV="1">
            <a:off x="5714531" y="5066951"/>
            <a:ext cx="1533872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sp>
        <p:nvSpPr>
          <p:cNvPr id="45" name="Textfeld 44"/>
          <p:cNvSpPr txBox="1"/>
          <p:nvPr/>
        </p:nvSpPr>
        <p:spPr>
          <a:xfrm>
            <a:off x="-36512" y="4595796"/>
            <a:ext cx="161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Nicht maximal:</a:t>
            </a:r>
          </a:p>
        </p:txBody>
      </p:sp>
      <p:sp>
        <p:nvSpPr>
          <p:cNvPr id="46" name="Rechteck 45"/>
          <p:cNvSpPr/>
          <p:nvPr/>
        </p:nvSpPr>
        <p:spPr>
          <a:xfrm>
            <a:off x="4236983" y="4595796"/>
            <a:ext cx="1049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Maximal:</a:t>
            </a:r>
          </a:p>
        </p:txBody>
      </p:sp>
      <p:sp>
        <p:nvSpPr>
          <p:cNvPr id="49" name="Rechteckige Legende 48"/>
          <p:cNvSpPr/>
          <p:nvPr/>
        </p:nvSpPr>
        <p:spPr>
          <a:xfrm>
            <a:off x="7879096" y="2996952"/>
            <a:ext cx="1008112" cy="3039342"/>
          </a:xfrm>
          <a:prstGeom prst="wedgeRectCallout">
            <a:avLst>
              <a:gd name="adj1" fmla="val -65822"/>
              <a:gd name="adj2" fmla="val -1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dirty="0"/>
              <a:t>Diese Aufgaben können nur von ein und demselben Arbeiter erledigt werden, daher kein größeres </a:t>
            </a:r>
            <a:r>
              <a:rPr lang="de-DE" sz="1400" dirty="0" err="1"/>
              <a:t>Bipartites</a:t>
            </a:r>
            <a:r>
              <a:rPr lang="de-DE" sz="1400" dirty="0"/>
              <a:t> </a:t>
            </a:r>
            <a:r>
              <a:rPr lang="de-DE" sz="1400" dirty="0" err="1"/>
              <a:t>Matching</a:t>
            </a:r>
            <a:r>
              <a:rPr lang="de-DE" sz="1400" dirty="0"/>
              <a:t> möglich!</a:t>
            </a:r>
          </a:p>
        </p:txBody>
      </p:sp>
      <p:sp>
        <p:nvSpPr>
          <p:cNvPr id="50" name="Rechteckige Legende 49"/>
          <p:cNvSpPr/>
          <p:nvPr/>
        </p:nvSpPr>
        <p:spPr>
          <a:xfrm>
            <a:off x="7879096" y="3005906"/>
            <a:ext cx="1008112" cy="3039342"/>
          </a:xfrm>
          <a:prstGeom prst="wedgeRectCallout">
            <a:avLst>
              <a:gd name="adj1" fmla="val -66548"/>
              <a:gd name="adj2" fmla="val 34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dirty="0">
                <a:solidFill>
                  <a:srgbClr val="000000"/>
                </a:solidFill>
              </a:rPr>
              <a:t>Diese Aufgaben können nur von ein und demselben Arbeiter erledigt werden, daher kein größeres </a:t>
            </a:r>
            <a:r>
              <a:rPr lang="de-DE" sz="1400" dirty="0" err="1">
                <a:solidFill>
                  <a:srgbClr val="000000"/>
                </a:solidFill>
              </a:rPr>
              <a:t>Bipartites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Matching</a:t>
            </a:r>
            <a:r>
              <a:rPr lang="de-DE" sz="1400" dirty="0">
                <a:solidFill>
                  <a:srgbClr val="000000"/>
                </a:solidFill>
              </a:rPr>
              <a:t> möglich!</a:t>
            </a:r>
          </a:p>
        </p:txBody>
      </p:sp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230</a:t>
            </a:fld>
            <a:endParaRPr lang="de-DE" dirty="0"/>
          </a:p>
        </p:txBody>
      </p:sp>
      <p:sp>
        <p:nvSpPr>
          <p:cNvPr id="52" name="Rechteck 51"/>
          <p:cNvSpPr/>
          <p:nvPr/>
        </p:nvSpPr>
        <p:spPr>
          <a:xfrm>
            <a:off x="1659305" y="6011996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endParaRPr lang="de-DE" dirty="0"/>
          </a:p>
        </p:txBody>
      </p:sp>
      <p:sp>
        <p:nvSpPr>
          <p:cNvPr id="53" name="Rechteck 52"/>
          <p:cNvSpPr/>
          <p:nvPr/>
        </p:nvSpPr>
        <p:spPr>
          <a:xfrm>
            <a:off x="3603521" y="5939988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2</a:t>
            </a:r>
            <a:endParaRPr lang="de-DE" dirty="0"/>
          </a:p>
        </p:txBody>
      </p:sp>
      <p:sp>
        <p:nvSpPr>
          <p:cNvPr id="54" name="Rechteck 53"/>
          <p:cNvSpPr/>
          <p:nvPr/>
        </p:nvSpPr>
        <p:spPr>
          <a:xfrm>
            <a:off x="5331713" y="6011996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endParaRPr lang="de-DE" dirty="0"/>
          </a:p>
        </p:txBody>
      </p:sp>
      <p:sp>
        <p:nvSpPr>
          <p:cNvPr id="55" name="Rechteck 54"/>
          <p:cNvSpPr/>
          <p:nvPr/>
        </p:nvSpPr>
        <p:spPr>
          <a:xfrm>
            <a:off x="7275929" y="5939988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0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5" grpId="0"/>
      <p:bldP spid="46" grpId="0"/>
      <p:bldP spid="49" grpId="0" animBg="1"/>
      <p:bldP spid="50" grpId="0" animBg="1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Mehrere Quellen und mehreren Senken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de-DE" sz="2400" dirty="0"/>
              <a:t>Reduzierung auf maximalen Fluss in Netzwerk mit </a:t>
            </a:r>
            <a:r>
              <a:rPr lang="de-DE" sz="2400" i="1" dirty="0"/>
              <a:t>einer</a:t>
            </a:r>
            <a:r>
              <a:rPr lang="de-DE" sz="2400" dirty="0"/>
              <a:t> Quelle und </a:t>
            </a:r>
            <a:r>
              <a:rPr lang="de-DE" sz="2400" i="1" dirty="0"/>
              <a:t>einer</a:t>
            </a:r>
            <a:r>
              <a:rPr lang="de-DE" sz="2400" dirty="0"/>
              <a:t> Senke durch Einführung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einer Superquelle, die mit allen Quellen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einer Supersenke, die von allen Senken </a:t>
            </a:r>
          </a:p>
          <a:p>
            <a:pPr marL="358775" indent="0">
              <a:spcBef>
                <a:spcPts val="0"/>
              </a:spcBef>
              <a:buNone/>
            </a:pPr>
            <a:r>
              <a:rPr lang="de-DE" sz="2400" dirty="0"/>
              <a:t>mit einer Kante mit unbeschränkter Kapazität verbunden ist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Anstatt Kanten mit unbeschränkter Kapazität kann man auch Kanten mit der Kapazität der entsprechenden Quelle bzw. Senke verwenden</a:t>
            </a:r>
          </a:p>
        </p:txBody>
      </p:sp>
      <p:sp>
        <p:nvSpPr>
          <p:cNvPr id="5" name="Oval 4"/>
          <p:cNvSpPr/>
          <p:nvPr/>
        </p:nvSpPr>
        <p:spPr>
          <a:xfrm>
            <a:off x="2285464" y="397991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r>
              <a:rPr kumimoji="0" lang="en-US" sz="16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1</a:t>
            </a:r>
          </a:p>
        </p:txBody>
      </p:sp>
      <p:sp>
        <p:nvSpPr>
          <p:cNvPr id="6" name="Oval 8"/>
          <p:cNvSpPr/>
          <p:nvPr/>
        </p:nvSpPr>
        <p:spPr>
          <a:xfrm>
            <a:off x="6220752" y="40770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t</a:t>
            </a:r>
            <a:r>
              <a:rPr kumimoji="0" lang="en-US" sz="16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1</a:t>
            </a:r>
          </a:p>
        </p:txBody>
      </p:sp>
      <p:sp>
        <p:nvSpPr>
          <p:cNvPr id="7" name="Oval 4"/>
          <p:cNvSpPr/>
          <p:nvPr/>
        </p:nvSpPr>
        <p:spPr>
          <a:xfrm>
            <a:off x="2285464" y="44839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r>
              <a:rPr kumimoji="0" lang="en-US" sz="16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2</a:t>
            </a:r>
          </a:p>
        </p:txBody>
      </p:sp>
      <p:sp>
        <p:nvSpPr>
          <p:cNvPr id="8" name="Oval 4"/>
          <p:cNvSpPr/>
          <p:nvPr/>
        </p:nvSpPr>
        <p:spPr>
          <a:xfrm>
            <a:off x="2285464" y="498802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r>
              <a:rPr kumimoji="0" lang="en-US" sz="16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3</a:t>
            </a:r>
          </a:p>
        </p:txBody>
      </p:sp>
      <p:sp>
        <p:nvSpPr>
          <p:cNvPr id="9" name="Oval 4"/>
          <p:cNvSpPr/>
          <p:nvPr/>
        </p:nvSpPr>
        <p:spPr>
          <a:xfrm>
            <a:off x="2285464" y="549208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r>
              <a:rPr kumimoji="0" lang="en-US" sz="16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4</a:t>
            </a:r>
          </a:p>
        </p:txBody>
      </p:sp>
      <p:sp>
        <p:nvSpPr>
          <p:cNvPr id="10" name="Oval 8"/>
          <p:cNvSpPr/>
          <p:nvPr/>
        </p:nvSpPr>
        <p:spPr>
          <a:xfrm>
            <a:off x="6220752" y="47251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t</a:t>
            </a:r>
            <a:r>
              <a:rPr kumimoji="0" lang="en-US" sz="16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2</a:t>
            </a:r>
          </a:p>
        </p:txBody>
      </p:sp>
      <p:sp>
        <p:nvSpPr>
          <p:cNvPr id="11" name="Oval 8"/>
          <p:cNvSpPr/>
          <p:nvPr/>
        </p:nvSpPr>
        <p:spPr>
          <a:xfrm>
            <a:off x="6220752" y="53446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t</a:t>
            </a:r>
            <a:r>
              <a:rPr kumimoji="0" lang="en-US" sz="16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3</a:t>
            </a:r>
          </a:p>
        </p:txBody>
      </p:sp>
      <p:sp>
        <p:nvSpPr>
          <p:cNvPr id="12" name="Oval 4"/>
          <p:cNvSpPr/>
          <p:nvPr/>
        </p:nvSpPr>
        <p:spPr>
          <a:xfrm>
            <a:off x="4229680" y="406449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4229680" y="47377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4" name="Oval 4"/>
          <p:cNvSpPr/>
          <p:nvPr/>
        </p:nvSpPr>
        <p:spPr>
          <a:xfrm>
            <a:off x="4229680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15" name="Straight Arrow Connector 10"/>
          <p:cNvCxnSpPr>
            <a:stCxn id="5" idx="6"/>
            <a:endCxn id="12" idx="2"/>
          </p:cNvCxnSpPr>
          <p:nvPr/>
        </p:nvCxnSpPr>
        <p:spPr>
          <a:xfrm>
            <a:off x="2742664" y="4208512"/>
            <a:ext cx="1487016" cy="8458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8" name="Straight Arrow Connector 10"/>
          <p:cNvCxnSpPr>
            <a:stCxn id="5" idx="6"/>
            <a:endCxn id="13" idx="2"/>
          </p:cNvCxnSpPr>
          <p:nvPr/>
        </p:nvCxnSpPr>
        <p:spPr>
          <a:xfrm>
            <a:off x="2742664" y="4208512"/>
            <a:ext cx="1487016" cy="75780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1" name="Straight Arrow Connector 10"/>
          <p:cNvCxnSpPr>
            <a:stCxn id="7" idx="6"/>
            <a:endCxn id="13" idx="2"/>
          </p:cNvCxnSpPr>
          <p:nvPr/>
        </p:nvCxnSpPr>
        <p:spPr>
          <a:xfrm>
            <a:off x="2742664" y="4712568"/>
            <a:ext cx="1487016" cy="25375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4" name="Straight Arrow Connector 10"/>
          <p:cNvCxnSpPr>
            <a:stCxn id="7" idx="6"/>
            <a:endCxn id="12" idx="2"/>
          </p:cNvCxnSpPr>
          <p:nvPr/>
        </p:nvCxnSpPr>
        <p:spPr>
          <a:xfrm flipV="1">
            <a:off x="2742664" y="4293096"/>
            <a:ext cx="1487016" cy="41947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7" name="Straight Arrow Connector 10"/>
          <p:cNvCxnSpPr>
            <a:stCxn id="8" idx="6"/>
            <a:endCxn id="14" idx="2"/>
          </p:cNvCxnSpPr>
          <p:nvPr/>
        </p:nvCxnSpPr>
        <p:spPr>
          <a:xfrm>
            <a:off x="2742664" y="5216624"/>
            <a:ext cx="1487016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0" name="Straight Arrow Connector 10"/>
          <p:cNvCxnSpPr>
            <a:stCxn id="9" idx="6"/>
            <a:endCxn id="13" idx="2"/>
          </p:cNvCxnSpPr>
          <p:nvPr/>
        </p:nvCxnSpPr>
        <p:spPr>
          <a:xfrm flipV="1">
            <a:off x="2742664" y="4966320"/>
            <a:ext cx="1487016" cy="75436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3" name="Straight Arrow Connector 10"/>
          <p:cNvCxnSpPr>
            <a:stCxn id="9" idx="6"/>
            <a:endCxn id="14" idx="2"/>
          </p:cNvCxnSpPr>
          <p:nvPr/>
        </p:nvCxnSpPr>
        <p:spPr>
          <a:xfrm flipV="1">
            <a:off x="2742664" y="5576664"/>
            <a:ext cx="1487016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6" name="Straight Arrow Connector 10"/>
          <p:cNvCxnSpPr>
            <a:stCxn id="12" idx="6"/>
            <a:endCxn id="6" idx="2"/>
          </p:cNvCxnSpPr>
          <p:nvPr/>
        </p:nvCxnSpPr>
        <p:spPr>
          <a:xfrm>
            <a:off x="4686880" y="4293096"/>
            <a:ext cx="1533872" cy="1257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9" name="Straight Arrow Connector 10"/>
          <p:cNvCxnSpPr>
            <a:stCxn id="13" idx="6"/>
            <a:endCxn id="10" idx="2"/>
          </p:cNvCxnSpPr>
          <p:nvPr/>
        </p:nvCxnSpPr>
        <p:spPr>
          <a:xfrm flipV="1">
            <a:off x="4686880" y="4953744"/>
            <a:ext cx="1533872" cy="1257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2" name="Straight Arrow Connector 10"/>
          <p:cNvCxnSpPr>
            <a:stCxn id="14" idx="6"/>
            <a:endCxn id="11" idx="2"/>
          </p:cNvCxnSpPr>
          <p:nvPr/>
        </p:nvCxnSpPr>
        <p:spPr>
          <a:xfrm flipV="1">
            <a:off x="4686880" y="5573236"/>
            <a:ext cx="1533872" cy="342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5" name="Straight Arrow Connector 10"/>
          <p:cNvCxnSpPr>
            <a:stCxn id="14" idx="6"/>
            <a:endCxn id="10" idx="2"/>
          </p:cNvCxnSpPr>
          <p:nvPr/>
        </p:nvCxnSpPr>
        <p:spPr>
          <a:xfrm flipV="1">
            <a:off x="4686880" y="4953744"/>
            <a:ext cx="1533872" cy="62292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8" name="Straight Arrow Connector 10"/>
          <p:cNvCxnSpPr>
            <a:stCxn id="13" idx="6"/>
            <a:endCxn id="6" idx="2"/>
          </p:cNvCxnSpPr>
          <p:nvPr/>
        </p:nvCxnSpPr>
        <p:spPr>
          <a:xfrm flipV="1">
            <a:off x="4686880" y="4305672"/>
            <a:ext cx="1533872" cy="66064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51" name="Oval 4"/>
          <p:cNvSpPr/>
          <p:nvPr/>
        </p:nvSpPr>
        <p:spPr>
          <a:xfrm>
            <a:off x="520940" y="4692352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52" name="Oval 8"/>
          <p:cNvSpPr/>
          <p:nvPr/>
        </p:nvSpPr>
        <p:spPr>
          <a:xfrm>
            <a:off x="8190120" y="4731432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t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53" name="TextBox 21"/>
          <p:cNvSpPr txBox="1">
            <a:spLocks noChangeArrowheads="1"/>
          </p:cNvSpPr>
          <p:nvPr/>
        </p:nvSpPr>
        <p:spPr bwMode="auto">
          <a:xfrm>
            <a:off x="3280026" y="3960830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16</a:t>
            </a:r>
          </a:p>
        </p:txBody>
      </p:sp>
      <p:sp>
        <p:nvSpPr>
          <p:cNvPr id="54" name="TextBox 21"/>
          <p:cNvSpPr txBox="1">
            <a:spLocks noChangeArrowheads="1"/>
          </p:cNvSpPr>
          <p:nvPr/>
        </p:nvSpPr>
        <p:spPr bwMode="auto">
          <a:xfrm>
            <a:off x="2645504" y="4229824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16</a:t>
            </a:r>
          </a:p>
        </p:txBody>
      </p:sp>
      <p:sp>
        <p:nvSpPr>
          <p:cNvPr id="55" name="TextBox 21"/>
          <p:cNvSpPr txBox="1">
            <a:spLocks noChangeArrowheads="1"/>
          </p:cNvSpPr>
          <p:nvPr/>
        </p:nvSpPr>
        <p:spPr bwMode="auto">
          <a:xfrm>
            <a:off x="2717512" y="4418139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8</a:t>
            </a:r>
          </a:p>
        </p:txBody>
      </p:sp>
      <p:sp>
        <p:nvSpPr>
          <p:cNvPr id="56" name="TextBox 21"/>
          <p:cNvSpPr txBox="1">
            <a:spLocks noChangeArrowheads="1"/>
          </p:cNvSpPr>
          <p:nvPr/>
        </p:nvSpPr>
        <p:spPr bwMode="auto">
          <a:xfrm>
            <a:off x="3015992" y="4746630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32</a:t>
            </a:r>
          </a:p>
        </p:txBody>
      </p:sp>
      <p:sp>
        <p:nvSpPr>
          <p:cNvPr id="57" name="TextBox 21"/>
          <p:cNvSpPr txBox="1">
            <a:spLocks noChangeArrowheads="1"/>
          </p:cNvSpPr>
          <p:nvPr/>
        </p:nvSpPr>
        <p:spPr bwMode="auto">
          <a:xfrm>
            <a:off x="2851650" y="5019774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64</a:t>
            </a:r>
          </a:p>
        </p:txBody>
      </p:sp>
      <p:sp>
        <p:nvSpPr>
          <p:cNvPr id="58" name="TextBox 21"/>
          <p:cNvSpPr txBox="1">
            <a:spLocks noChangeArrowheads="1"/>
          </p:cNvSpPr>
          <p:nvPr/>
        </p:nvSpPr>
        <p:spPr bwMode="auto">
          <a:xfrm>
            <a:off x="2759316" y="536060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4</a:t>
            </a:r>
          </a:p>
        </p:txBody>
      </p:sp>
      <p:sp>
        <p:nvSpPr>
          <p:cNvPr id="59" name="TextBox 21"/>
          <p:cNvSpPr txBox="1">
            <a:spLocks noChangeArrowheads="1"/>
          </p:cNvSpPr>
          <p:nvPr/>
        </p:nvSpPr>
        <p:spPr bwMode="auto">
          <a:xfrm>
            <a:off x="3217040" y="5582716"/>
            <a:ext cx="526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128</a:t>
            </a:r>
          </a:p>
        </p:txBody>
      </p:sp>
      <p:sp>
        <p:nvSpPr>
          <p:cNvPr id="60" name="TextBox 21"/>
          <p:cNvSpPr txBox="1">
            <a:spLocks noChangeArrowheads="1"/>
          </p:cNvSpPr>
          <p:nvPr/>
        </p:nvSpPr>
        <p:spPr bwMode="auto">
          <a:xfrm>
            <a:off x="5165784" y="403923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5</a:t>
            </a:r>
          </a:p>
        </p:txBody>
      </p:sp>
      <p:sp>
        <p:nvSpPr>
          <p:cNvPr id="61" name="TextBox 21"/>
          <p:cNvSpPr txBox="1">
            <a:spLocks noChangeArrowheads="1"/>
          </p:cNvSpPr>
          <p:nvPr/>
        </p:nvSpPr>
        <p:spPr bwMode="auto">
          <a:xfrm>
            <a:off x="5108878" y="4408076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10</a:t>
            </a:r>
          </a:p>
        </p:txBody>
      </p:sp>
      <p:sp>
        <p:nvSpPr>
          <p:cNvPr id="62" name="TextBox 21"/>
          <p:cNvSpPr txBox="1">
            <a:spLocks noChangeArrowheads="1"/>
          </p:cNvSpPr>
          <p:nvPr/>
        </p:nvSpPr>
        <p:spPr bwMode="auto">
          <a:xfrm>
            <a:off x="5247670" y="4674622"/>
            <a:ext cx="526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100</a:t>
            </a:r>
          </a:p>
        </p:txBody>
      </p:sp>
      <p:sp>
        <p:nvSpPr>
          <p:cNvPr id="63" name="TextBox 21"/>
          <p:cNvSpPr txBox="1">
            <a:spLocks noChangeArrowheads="1"/>
          </p:cNvSpPr>
          <p:nvPr/>
        </p:nvSpPr>
        <p:spPr bwMode="auto">
          <a:xfrm>
            <a:off x="4969516" y="5095927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50</a:t>
            </a:r>
          </a:p>
        </p:txBody>
      </p:sp>
      <p:sp>
        <p:nvSpPr>
          <p:cNvPr id="64" name="TextBox 21"/>
          <p:cNvSpPr txBox="1">
            <a:spLocks noChangeArrowheads="1"/>
          </p:cNvSpPr>
          <p:nvPr/>
        </p:nvSpPr>
        <p:spPr bwMode="auto">
          <a:xfrm>
            <a:off x="5361484" y="5521012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20</a:t>
            </a:r>
          </a:p>
        </p:txBody>
      </p:sp>
      <p:cxnSp>
        <p:nvCxnSpPr>
          <p:cNvPr id="65" name="Straight Arrow Connector 10"/>
          <p:cNvCxnSpPr>
            <a:stCxn id="51" idx="7"/>
            <a:endCxn id="5" idx="2"/>
          </p:cNvCxnSpPr>
          <p:nvPr/>
        </p:nvCxnSpPr>
        <p:spPr>
          <a:xfrm flipV="1">
            <a:off x="911185" y="4208512"/>
            <a:ext cx="1374279" cy="550795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68" name="Straight Arrow Connector 10"/>
          <p:cNvCxnSpPr>
            <a:stCxn id="51" idx="6"/>
            <a:endCxn id="7" idx="2"/>
          </p:cNvCxnSpPr>
          <p:nvPr/>
        </p:nvCxnSpPr>
        <p:spPr>
          <a:xfrm flipV="1">
            <a:off x="978140" y="4712568"/>
            <a:ext cx="1307324" cy="20838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1" name="Straight Arrow Connector 10"/>
          <p:cNvCxnSpPr>
            <a:stCxn id="51" idx="6"/>
            <a:endCxn id="8" idx="2"/>
          </p:cNvCxnSpPr>
          <p:nvPr/>
        </p:nvCxnSpPr>
        <p:spPr>
          <a:xfrm>
            <a:off x="978140" y="4920952"/>
            <a:ext cx="1307324" cy="29567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4" name="Straight Arrow Connector 10"/>
          <p:cNvCxnSpPr>
            <a:stCxn id="51" idx="5"/>
            <a:endCxn id="9" idx="2"/>
          </p:cNvCxnSpPr>
          <p:nvPr/>
        </p:nvCxnSpPr>
        <p:spPr>
          <a:xfrm>
            <a:off x="911185" y="5082597"/>
            <a:ext cx="1374279" cy="63808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7" name="Straight Arrow Connector 10"/>
          <p:cNvCxnSpPr>
            <a:stCxn id="6" idx="6"/>
            <a:endCxn id="52" idx="1"/>
          </p:cNvCxnSpPr>
          <p:nvPr/>
        </p:nvCxnSpPr>
        <p:spPr>
          <a:xfrm>
            <a:off x="6677952" y="4305672"/>
            <a:ext cx="1579123" cy="492715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0" name="Straight Arrow Connector 10"/>
          <p:cNvCxnSpPr>
            <a:stCxn id="10" idx="6"/>
            <a:endCxn id="52" idx="2"/>
          </p:cNvCxnSpPr>
          <p:nvPr/>
        </p:nvCxnSpPr>
        <p:spPr>
          <a:xfrm>
            <a:off x="6677952" y="4953744"/>
            <a:ext cx="1512168" cy="628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3" name="Straight Arrow Connector 10"/>
          <p:cNvCxnSpPr>
            <a:stCxn id="11" idx="6"/>
            <a:endCxn id="52" idx="3"/>
          </p:cNvCxnSpPr>
          <p:nvPr/>
        </p:nvCxnSpPr>
        <p:spPr>
          <a:xfrm flipV="1">
            <a:off x="6677952" y="5121677"/>
            <a:ext cx="1579123" cy="451559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86" name="Rechteck 85"/>
          <p:cNvSpPr/>
          <p:nvPr/>
        </p:nvSpPr>
        <p:spPr>
          <a:xfrm>
            <a:off x="384696" y="3861048"/>
            <a:ext cx="7296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004274"/>
                </a:solidFill>
                <a:latin typeface="Gill Sans MT"/>
              </a:rPr>
              <a:t>Super-</a:t>
            </a:r>
            <a:br>
              <a:rPr lang="en-US" sz="1600" kern="0" dirty="0">
                <a:solidFill>
                  <a:srgbClr val="004274"/>
                </a:solidFill>
                <a:latin typeface="Gill Sans MT"/>
              </a:rPr>
            </a:br>
            <a:r>
              <a:rPr lang="en-US" sz="1600" kern="0" dirty="0" err="1">
                <a:solidFill>
                  <a:srgbClr val="004274"/>
                </a:solidFill>
                <a:latin typeface="Gill Sans MT"/>
              </a:rPr>
              <a:t>quelle</a:t>
            </a:r>
            <a:endParaRPr lang="en-US" sz="1600" kern="0" baseline="-25000" dirty="0">
              <a:solidFill>
                <a:srgbClr val="004274"/>
              </a:solidFill>
              <a:latin typeface="Gill Sans MT"/>
            </a:endParaRPr>
          </a:p>
        </p:txBody>
      </p:sp>
      <p:sp>
        <p:nvSpPr>
          <p:cNvPr id="87" name="Rechteck 86"/>
          <p:cNvSpPr/>
          <p:nvPr/>
        </p:nvSpPr>
        <p:spPr>
          <a:xfrm>
            <a:off x="8029616" y="3877597"/>
            <a:ext cx="7296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004274"/>
                </a:solidFill>
                <a:latin typeface="Gill Sans MT"/>
              </a:rPr>
              <a:t>Super-</a:t>
            </a:r>
            <a:br>
              <a:rPr lang="en-US" sz="1600" kern="0" dirty="0">
                <a:solidFill>
                  <a:srgbClr val="004274"/>
                </a:solidFill>
                <a:latin typeface="Gill Sans MT"/>
              </a:rPr>
            </a:br>
            <a:r>
              <a:rPr lang="en-US" sz="1600" kern="0" dirty="0" err="1">
                <a:solidFill>
                  <a:srgbClr val="004274"/>
                </a:solidFill>
                <a:latin typeface="Gill Sans MT"/>
              </a:rPr>
              <a:t>senke</a:t>
            </a:r>
            <a:endParaRPr lang="en-US" sz="1600" kern="0" baseline="-25000" dirty="0">
              <a:solidFill>
                <a:srgbClr val="004274"/>
              </a:solidFill>
              <a:latin typeface="Gill Sans MT"/>
            </a:endParaRPr>
          </a:p>
        </p:txBody>
      </p:sp>
      <p:sp>
        <p:nvSpPr>
          <p:cNvPr id="88" name="TextBox 21"/>
          <p:cNvSpPr txBox="1">
            <a:spLocks noChangeArrowheads="1"/>
          </p:cNvSpPr>
          <p:nvPr/>
        </p:nvSpPr>
        <p:spPr bwMode="auto">
          <a:xfrm rot="20273064">
            <a:off x="1150113" y="4130051"/>
            <a:ext cx="1083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. 32</a:t>
            </a:r>
          </a:p>
        </p:txBody>
      </p:sp>
      <p:sp>
        <p:nvSpPr>
          <p:cNvPr id="89" name="TextBox 21"/>
          <p:cNvSpPr txBox="1">
            <a:spLocks noChangeArrowheads="1"/>
          </p:cNvSpPr>
          <p:nvPr/>
        </p:nvSpPr>
        <p:spPr bwMode="auto">
          <a:xfrm rot="21053302">
            <a:off x="1149744" y="4523077"/>
            <a:ext cx="1083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. 40</a:t>
            </a:r>
          </a:p>
        </p:txBody>
      </p:sp>
      <p:sp>
        <p:nvSpPr>
          <p:cNvPr id="90" name="TextBox 21"/>
          <p:cNvSpPr txBox="1">
            <a:spLocks noChangeArrowheads="1"/>
          </p:cNvSpPr>
          <p:nvPr/>
        </p:nvSpPr>
        <p:spPr bwMode="auto">
          <a:xfrm rot="641092">
            <a:off x="1219799" y="4825359"/>
            <a:ext cx="1083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. 64</a:t>
            </a:r>
          </a:p>
        </p:txBody>
      </p:sp>
      <p:sp>
        <p:nvSpPr>
          <p:cNvPr id="91" name="TextBox 21"/>
          <p:cNvSpPr txBox="1">
            <a:spLocks noChangeArrowheads="1"/>
          </p:cNvSpPr>
          <p:nvPr/>
        </p:nvSpPr>
        <p:spPr bwMode="auto">
          <a:xfrm rot="1481686">
            <a:off x="1118700" y="5191324"/>
            <a:ext cx="11978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. 132</a:t>
            </a:r>
          </a:p>
        </p:txBody>
      </p:sp>
      <p:sp>
        <p:nvSpPr>
          <p:cNvPr id="92" name="TextBox 21"/>
          <p:cNvSpPr txBox="1">
            <a:spLocks noChangeArrowheads="1"/>
          </p:cNvSpPr>
          <p:nvPr/>
        </p:nvSpPr>
        <p:spPr bwMode="auto">
          <a:xfrm rot="1051290">
            <a:off x="6732500" y="4226950"/>
            <a:ext cx="11407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 ∞ </a:t>
            </a: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. 15</a:t>
            </a:r>
          </a:p>
        </p:txBody>
      </p:sp>
      <p:sp>
        <p:nvSpPr>
          <p:cNvPr id="93" name="TextBox 21"/>
          <p:cNvSpPr txBox="1">
            <a:spLocks noChangeArrowheads="1"/>
          </p:cNvSpPr>
          <p:nvPr/>
        </p:nvSpPr>
        <p:spPr bwMode="auto">
          <a:xfrm>
            <a:off x="6729886" y="4674622"/>
            <a:ext cx="11978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. 150</a:t>
            </a:r>
          </a:p>
        </p:txBody>
      </p:sp>
      <p:sp>
        <p:nvSpPr>
          <p:cNvPr id="94" name="TextBox 21"/>
          <p:cNvSpPr txBox="1">
            <a:spLocks noChangeArrowheads="1"/>
          </p:cNvSpPr>
          <p:nvPr/>
        </p:nvSpPr>
        <p:spPr bwMode="auto">
          <a:xfrm rot="20647598">
            <a:off x="6833077" y="5104975"/>
            <a:ext cx="1083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. 20</a:t>
            </a:r>
          </a:p>
        </p:txBody>
      </p:sp>
      <p:sp>
        <p:nvSpPr>
          <p:cNvPr id="6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120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9458"/>
            <a:ext cx="8229600" cy="503238"/>
          </a:xfrm>
        </p:spPr>
        <p:txBody>
          <a:bodyPr/>
          <a:lstStyle/>
          <a:p>
            <a:r>
              <a:rPr lang="de-DE" dirty="0"/>
              <a:t>Lösung des maximalen </a:t>
            </a:r>
            <a:r>
              <a:rPr lang="de-DE" dirty="0" err="1"/>
              <a:t>Bipartiten</a:t>
            </a:r>
            <a:r>
              <a:rPr lang="de-DE" dirty="0"/>
              <a:t> </a:t>
            </a:r>
            <a:r>
              <a:rPr lang="de-DE" dirty="0" err="1"/>
              <a:t>Matchings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268760"/>
            <a:ext cx="4824536" cy="4968552"/>
          </a:xfrm>
        </p:spPr>
        <p:txBody>
          <a:bodyPr/>
          <a:lstStyle/>
          <a:p>
            <a:r>
              <a:rPr lang="de-DE" sz="2400" dirty="0"/>
              <a:t>Reduzierung auf das Problem des maximalen Flusses</a:t>
            </a:r>
          </a:p>
          <a:p>
            <a:pPr lvl="1"/>
            <a:r>
              <a:rPr lang="de-DE" sz="2000" dirty="0"/>
              <a:t>Transformation des </a:t>
            </a:r>
            <a:r>
              <a:rPr lang="de-DE" sz="2000" dirty="0" err="1"/>
              <a:t>bipartiten</a:t>
            </a:r>
            <a:r>
              <a:rPr lang="de-DE" sz="2000" dirty="0"/>
              <a:t> Graphen auf einen Graphen für den Netzwerkfluss</a:t>
            </a:r>
          </a:p>
          <a:p>
            <a:pPr lvl="2"/>
            <a:r>
              <a:rPr lang="de-DE" sz="1800" dirty="0"/>
              <a:t>Gerichtete Kanten von Knoten aus </a:t>
            </a:r>
            <a:r>
              <a:rPr lang="de-DE" sz="1800" dirty="0">
                <a:solidFill>
                  <a:srgbClr val="3C8C93"/>
                </a:solidFill>
              </a:rPr>
              <a:t>V</a:t>
            </a:r>
            <a:r>
              <a:rPr lang="de-DE" sz="1800" baseline="-25000" dirty="0">
                <a:solidFill>
                  <a:srgbClr val="3C8C93"/>
                </a:solidFill>
              </a:rPr>
              <a:t>1</a:t>
            </a:r>
            <a:r>
              <a:rPr lang="de-DE" sz="1800" dirty="0"/>
              <a:t> zu Knoten aus </a:t>
            </a:r>
            <a:r>
              <a:rPr lang="de-DE" sz="1800" dirty="0">
                <a:solidFill>
                  <a:srgbClr val="3C8C93"/>
                </a:solidFill>
              </a:rPr>
              <a:t>V</a:t>
            </a:r>
            <a:r>
              <a:rPr lang="de-DE" sz="1800" baseline="-25000" dirty="0">
                <a:solidFill>
                  <a:srgbClr val="3C8C93"/>
                </a:solidFill>
              </a:rPr>
              <a:t>2</a:t>
            </a:r>
            <a:r>
              <a:rPr lang="de-DE" sz="1800" dirty="0"/>
              <a:t> anstatt der </a:t>
            </a:r>
            <a:r>
              <a:rPr lang="de-DE" sz="1800" dirty="0" err="1"/>
              <a:t>ungerichteten</a:t>
            </a:r>
            <a:r>
              <a:rPr lang="de-DE" sz="1800" dirty="0"/>
              <a:t> Kanten des </a:t>
            </a:r>
            <a:r>
              <a:rPr lang="de-DE" sz="1800" dirty="0" err="1"/>
              <a:t>bipartiten</a:t>
            </a:r>
            <a:r>
              <a:rPr lang="de-DE" sz="1800" dirty="0"/>
              <a:t> Graphen</a:t>
            </a:r>
          </a:p>
          <a:p>
            <a:pPr lvl="2"/>
            <a:r>
              <a:rPr lang="de-DE" sz="1800" dirty="0"/>
              <a:t>Einführung einer Quelle, die mit allen Knoten aus </a:t>
            </a:r>
            <a:r>
              <a:rPr lang="de-DE" sz="1800" dirty="0">
                <a:solidFill>
                  <a:srgbClr val="3C8C93"/>
                </a:solidFill>
              </a:rPr>
              <a:t>V</a:t>
            </a:r>
            <a:r>
              <a:rPr lang="de-DE" sz="1800" baseline="-25000" dirty="0">
                <a:solidFill>
                  <a:srgbClr val="3C8C93"/>
                </a:solidFill>
              </a:rPr>
              <a:t>1</a:t>
            </a:r>
            <a:r>
              <a:rPr lang="de-DE" sz="1800" dirty="0"/>
              <a:t> verbunden ist</a:t>
            </a:r>
          </a:p>
          <a:p>
            <a:pPr lvl="2"/>
            <a:r>
              <a:rPr lang="de-DE" sz="1800" dirty="0"/>
              <a:t>Einführung einer Senke, die mit allen Knoten aus </a:t>
            </a:r>
            <a:r>
              <a:rPr lang="de-DE" sz="1800" dirty="0">
                <a:solidFill>
                  <a:srgbClr val="3C8C93"/>
                </a:solidFill>
              </a:rPr>
              <a:t>V</a:t>
            </a:r>
            <a:r>
              <a:rPr lang="de-DE" sz="1800" baseline="-25000" dirty="0">
                <a:solidFill>
                  <a:srgbClr val="3C8C93"/>
                </a:solidFill>
              </a:rPr>
              <a:t>2</a:t>
            </a:r>
            <a:r>
              <a:rPr lang="de-DE" sz="1800" dirty="0"/>
              <a:t> verbunden ist</a:t>
            </a:r>
          </a:p>
          <a:p>
            <a:pPr lvl="2"/>
            <a:r>
              <a:rPr lang="de-DE" sz="1800" dirty="0"/>
              <a:t>Maximale Kapazität jeder Kante ist 1</a:t>
            </a:r>
          </a:p>
        </p:txBody>
      </p:sp>
      <p:sp>
        <p:nvSpPr>
          <p:cNvPr id="5" name="Oval 4"/>
          <p:cNvSpPr/>
          <p:nvPr/>
        </p:nvSpPr>
        <p:spPr>
          <a:xfrm>
            <a:off x="6162937" y="1842046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Oval 4"/>
          <p:cNvSpPr/>
          <p:nvPr/>
        </p:nvSpPr>
        <p:spPr>
          <a:xfrm>
            <a:off x="6162937" y="2346102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Oval 4"/>
          <p:cNvSpPr/>
          <p:nvPr/>
        </p:nvSpPr>
        <p:spPr>
          <a:xfrm>
            <a:off x="6162937" y="2850158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Oval 4"/>
          <p:cNvSpPr/>
          <p:nvPr/>
        </p:nvSpPr>
        <p:spPr>
          <a:xfrm>
            <a:off x="6162937" y="3354214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Oval 4"/>
          <p:cNvSpPr/>
          <p:nvPr/>
        </p:nvSpPr>
        <p:spPr>
          <a:xfrm>
            <a:off x="6162937" y="385827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7755296" y="1986062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7755296" y="2562126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7755296" y="3138190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7755296" y="3714254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14" name="Straight Arrow Connector 9"/>
          <p:cNvCxnSpPr>
            <a:stCxn id="5" idx="6"/>
            <a:endCxn id="10" idx="2"/>
          </p:cNvCxnSpPr>
          <p:nvPr/>
        </p:nvCxnSpPr>
        <p:spPr>
          <a:xfrm>
            <a:off x="6620137" y="2070646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5" name="Straight Arrow Connector 9"/>
          <p:cNvCxnSpPr>
            <a:stCxn id="6" idx="6"/>
            <a:endCxn id="10" idx="2"/>
          </p:cNvCxnSpPr>
          <p:nvPr/>
        </p:nvCxnSpPr>
        <p:spPr>
          <a:xfrm flipV="1">
            <a:off x="6620137" y="2214662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6" name="Straight Arrow Connector 9"/>
          <p:cNvCxnSpPr>
            <a:stCxn id="5" idx="6"/>
            <a:endCxn id="12" idx="2"/>
          </p:cNvCxnSpPr>
          <p:nvPr/>
        </p:nvCxnSpPr>
        <p:spPr>
          <a:xfrm>
            <a:off x="6620137" y="2070646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7" name="Straight Arrow Connector 9"/>
          <p:cNvCxnSpPr>
            <a:stCxn id="6" idx="6"/>
            <a:endCxn id="12" idx="2"/>
          </p:cNvCxnSpPr>
          <p:nvPr/>
        </p:nvCxnSpPr>
        <p:spPr>
          <a:xfrm>
            <a:off x="6620137" y="2574702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8" name="Straight Arrow Connector 9"/>
          <p:cNvCxnSpPr>
            <a:stCxn id="11" idx="2"/>
            <a:endCxn id="7" idx="6"/>
          </p:cNvCxnSpPr>
          <p:nvPr/>
        </p:nvCxnSpPr>
        <p:spPr>
          <a:xfrm flipH="1">
            <a:off x="6620137" y="2790726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9" name="Straight Arrow Connector 9"/>
          <p:cNvCxnSpPr>
            <a:stCxn id="7" idx="6"/>
            <a:endCxn id="12" idx="2"/>
          </p:cNvCxnSpPr>
          <p:nvPr/>
        </p:nvCxnSpPr>
        <p:spPr>
          <a:xfrm>
            <a:off x="6620137" y="3078758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0" name="Straight Arrow Connector 9"/>
          <p:cNvCxnSpPr>
            <a:stCxn id="7" idx="6"/>
            <a:endCxn id="13" idx="2"/>
          </p:cNvCxnSpPr>
          <p:nvPr/>
        </p:nvCxnSpPr>
        <p:spPr>
          <a:xfrm>
            <a:off x="6620137" y="3078758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1" name="Straight Arrow Connector 9"/>
          <p:cNvCxnSpPr>
            <a:stCxn id="8" idx="6"/>
            <a:endCxn id="12" idx="2"/>
          </p:cNvCxnSpPr>
          <p:nvPr/>
        </p:nvCxnSpPr>
        <p:spPr>
          <a:xfrm flipV="1">
            <a:off x="6620137" y="3366790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2" name="Straight Arrow Connector 9"/>
          <p:cNvCxnSpPr>
            <a:stCxn id="9" idx="6"/>
            <a:endCxn id="12" idx="2"/>
          </p:cNvCxnSpPr>
          <p:nvPr/>
        </p:nvCxnSpPr>
        <p:spPr>
          <a:xfrm flipV="1">
            <a:off x="6620137" y="3366790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/>
              <p:cNvSpPr/>
              <p:nvPr/>
            </p:nvSpPr>
            <p:spPr>
              <a:xfrm>
                <a:off x="6122841" y="4315470"/>
                <a:ext cx="6607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de-DE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23" name="Rechtec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841" y="4315470"/>
                <a:ext cx="660794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/>
              <p:cNvSpPr/>
              <p:nvPr/>
            </p:nvSpPr>
            <p:spPr>
              <a:xfrm>
                <a:off x="7711642" y="4315470"/>
                <a:ext cx="6607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de-DE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642" y="4315470"/>
                <a:ext cx="660794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4"/>
          <p:cNvSpPr/>
          <p:nvPr/>
        </p:nvSpPr>
        <p:spPr>
          <a:xfrm>
            <a:off x="5176473" y="2850158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6" name="Oval 8"/>
          <p:cNvSpPr/>
          <p:nvPr/>
        </p:nvSpPr>
        <p:spPr>
          <a:xfrm>
            <a:off x="8550160" y="2856446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27" name="Straight Arrow Connector 10"/>
          <p:cNvCxnSpPr>
            <a:stCxn id="25" idx="7"/>
            <a:endCxn id="5" idx="3"/>
          </p:cNvCxnSpPr>
          <p:nvPr/>
        </p:nvCxnSpPr>
        <p:spPr>
          <a:xfrm flipV="1">
            <a:off x="5566718" y="2232291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8" name="Straight Arrow Connector 10"/>
          <p:cNvCxnSpPr>
            <a:stCxn id="10" idx="5"/>
            <a:endCxn id="26" idx="1"/>
          </p:cNvCxnSpPr>
          <p:nvPr/>
        </p:nvCxnSpPr>
        <p:spPr>
          <a:xfrm>
            <a:off x="8145541" y="2376307"/>
            <a:ext cx="471574" cy="54709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9" name="Rechteck 28"/>
          <p:cNvSpPr/>
          <p:nvPr/>
        </p:nvSpPr>
        <p:spPr>
          <a:xfrm>
            <a:off x="4788024" y="2442374"/>
            <a:ext cx="7897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>
                <a:solidFill>
                  <a:srgbClr val="000000"/>
                </a:solidFill>
                <a:latin typeface="+mn-lt"/>
              </a:rPr>
              <a:t>Quelle</a:t>
            </a:r>
            <a:endParaRPr lang="en-US" sz="1600" kern="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8413612" y="2420888"/>
            <a:ext cx="838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>
                <a:solidFill>
                  <a:srgbClr val="000000"/>
                </a:solidFill>
                <a:latin typeface="+mn-lt"/>
              </a:rPr>
              <a:t>Senke</a:t>
            </a:r>
            <a:endParaRPr lang="en-US" sz="1600" kern="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 rot="18840127">
            <a:off x="5678246" y="232976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32" name="TextBox 21"/>
          <p:cNvSpPr txBox="1">
            <a:spLocks noChangeArrowheads="1"/>
          </p:cNvSpPr>
          <p:nvPr/>
        </p:nvSpPr>
        <p:spPr bwMode="auto">
          <a:xfrm rot="2979835">
            <a:off x="8300187" y="2383179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cxnSp>
        <p:nvCxnSpPr>
          <p:cNvPr id="34" name="Straight Arrow Connector 10"/>
          <p:cNvCxnSpPr>
            <a:stCxn id="11" idx="6"/>
            <a:endCxn id="26" idx="2"/>
          </p:cNvCxnSpPr>
          <p:nvPr/>
        </p:nvCxnSpPr>
        <p:spPr>
          <a:xfrm>
            <a:off x="8212496" y="2790726"/>
            <a:ext cx="337664" cy="29432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7" name="Straight Arrow Connector 10"/>
          <p:cNvCxnSpPr>
            <a:stCxn id="12" idx="6"/>
            <a:endCxn id="26" idx="2"/>
          </p:cNvCxnSpPr>
          <p:nvPr/>
        </p:nvCxnSpPr>
        <p:spPr>
          <a:xfrm flipV="1">
            <a:off x="8212496" y="3085046"/>
            <a:ext cx="337664" cy="2817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0" name="Straight Arrow Connector 10"/>
          <p:cNvCxnSpPr>
            <a:stCxn id="13" idx="6"/>
            <a:endCxn id="26" idx="3"/>
          </p:cNvCxnSpPr>
          <p:nvPr/>
        </p:nvCxnSpPr>
        <p:spPr>
          <a:xfrm flipV="1">
            <a:off x="8212496" y="3246691"/>
            <a:ext cx="404619" cy="69616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5" name="Straight Arrow Connector 10"/>
          <p:cNvCxnSpPr>
            <a:stCxn id="25" idx="6"/>
            <a:endCxn id="6" idx="2"/>
          </p:cNvCxnSpPr>
          <p:nvPr/>
        </p:nvCxnSpPr>
        <p:spPr>
          <a:xfrm flipV="1">
            <a:off x="5633673" y="2574702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8" name="Straight Arrow Connector 10"/>
          <p:cNvCxnSpPr>
            <a:stCxn id="25" idx="6"/>
            <a:endCxn id="7" idx="2"/>
          </p:cNvCxnSpPr>
          <p:nvPr/>
        </p:nvCxnSpPr>
        <p:spPr>
          <a:xfrm>
            <a:off x="5633673" y="3078758"/>
            <a:ext cx="529264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51" name="Straight Arrow Connector 10"/>
          <p:cNvCxnSpPr>
            <a:stCxn id="25" idx="6"/>
            <a:endCxn id="8" idx="2"/>
          </p:cNvCxnSpPr>
          <p:nvPr/>
        </p:nvCxnSpPr>
        <p:spPr>
          <a:xfrm>
            <a:off x="5633673" y="3078758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55" name="Straight Arrow Connector 10"/>
          <p:cNvCxnSpPr>
            <a:stCxn id="25" idx="5"/>
            <a:endCxn id="9" idx="1"/>
          </p:cNvCxnSpPr>
          <p:nvPr/>
        </p:nvCxnSpPr>
        <p:spPr>
          <a:xfrm>
            <a:off x="5566718" y="3240403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58" name="TextBox 21"/>
          <p:cNvSpPr txBox="1">
            <a:spLocks noChangeArrowheads="1"/>
          </p:cNvSpPr>
          <p:nvPr/>
        </p:nvSpPr>
        <p:spPr bwMode="auto">
          <a:xfrm rot="18840127">
            <a:off x="5781497" y="2527944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59" name="TextBox 21"/>
          <p:cNvSpPr txBox="1">
            <a:spLocks noChangeArrowheads="1"/>
          </p:cNvSpPr>
          <p:nvPr/>
        </p:nvSpPr>
        <p:spPr bwMode="auto">
          <a:xfrm>
            <a:off x="5857696" y="279963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0" name="TextBox 21"/>
          <p:cNvSpPr txBox="1">
            <a:spLocks noChangeArrowheads="1"/>
          </p:cNvSpPr>
          <p:nvPr/>
        </p:nvSpPr>
        <p:spPr bwMode="auto">
          <a:xfrm rot="2624507">
            <a:off x="5841216" y="310347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1" name="TextBox 21"/>
          <p:cNvSpPr txBox="1">
            <a:spLocks noChangeArrowheads="1"/>
          </p:cNvSpPr>
          <p:nvPr/>
        </p:nvSpPr>
        <p:spPr bwMode="auto">
          <a:xfrm rot="2624507">
            <a:off x="5799749" y="333841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3" name="TextBox 21"/>
          <p:cNvSpPr txBox="1">
            <a:spLocks noChangeArrowheads="1"/>
          </p:cNvSpPr>
          <p:nvPr/>
        </p:nvSpPr>
        <p:spPr bwMode="auto">
          <a:xfrm rot="2569417">
            <a:off x="8230682" y="267130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4" name="TextBox 21"/>
          <p:cNvSpPr txBox="1">
            <a:spLocks noChangeArrowheads="1"/>
          </p:cNvSpPr>
          <p:nvPr/>
        </p:nvSpPr>
        <p:spPr bwMode="auto">
          <a:xfrm rot="19373816">
            <a:off x="8162056" y="297792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5" name="TextBox 21"/>
          <p:cNvSpPr txBox="1">
            <a:spLocks noChangeArrowheads="1"/>
          </p:cNvSpPr>
          <p:nvPr/>
        </p:nvSpPr>
        <p:spPr bwMode="auto">
          <a:xfrm rot="18035128">
            <a:off x="8233545" y="332753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cxnSp>
        <p:nvCxnSpPr>
          <p:cNvPr id="66" name="Straight Arrow Connector 10"/>
          <p:cNvCxnSpPr>
            <a:stCxn id="5" idx="6"/>
            <a:endCxn id="10" idx="2"/>
          </p:cNvCxnSpPr>
          <p:nvPr/>
        </p:nvCxnSpPr>
        <p:spPr>
          <a:xfrm>
            <a:off x="6620137" y="2070646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69" name="Straight Arrow Connector 10"/>
          <p:cNvCxnSpPr>
            <a:stCxn id="6" idx="6"/>
            <a:endCxn id="10" idx="2"/>
          </p:cNvCxnSpPr>
          <p:nvPr/>
        </p:nvCxnSpPr>
        <p:spPr>
          <a:xfrm flipV="1">
            <a:off x="6620137" y="2214662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2" name="Straight Arrow Connector 10"/>
          <p:cNvCxnSpPr>
            <a:stCxn id="5" idx="6"/>
            <a:endCxn id="12" idx="2"/>
          </p:cNvCxnSpPr>
          <p:nvPr/>
        </p:nvCxnSpPr>
        <p:spPr>
          <a:xfrm>
            <a:off x="6620137" y="2070646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5" name="Straight Arrow Connector 10"/>
          <p:cNvCxnSpPr>
            <a:stCxn id="6" idx="6"/>
            <a:endCxn id="12" idx="2"/>
          </p:cNvCxnSpPr>
          <p:nvPr/>
        </p:nvCxnSpPr>
        <p:spPr>
          <a:xfrm>
            <a:off x="6620137" y="2574702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8" name="Straight Arrow Connector 10"/>
          <p:cNvCxnSpPr>
            <a:stCxn id="7" idx="6"/>
          </p:cNvCxnSpPr>
          <p:nvPr/>
        </p:nvCxnSpPr>
        <p:spPr>
          <a:xfrm flipV="1">
            <a:off x="6620137" y="2790726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1" name="Straight Arrow Connector 10"/>
          <p:cNvCxnSpPr>
            <a:stCxn id="7" idx="6"/>
            <a:endCxn id="12" idx="2"/>
          </p:cNvCxnSpPr>
          <p:nvPr/>
        </p:nvCxnSpPr>
        <p:spPr>
          <a:xfrm>
            <a:off x="6620137" y="3078758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4" name="Straight Arrow Connector 10"/>
          <p:cNvCxnSpPr>
            <a:stCxn id="7" idx="6"/>
            <a:endCxn id="13" idx="2"/>
          </p:cNvCxnSpPr>
          <p:nvPr/>
        </p:nvCxnSpPr>
        <p:spPr>
          <a:xfrm>
            <a:off x="6620137" y="3078758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7" name="Straight Arrow Connector 10"/>
          <p:cNvCxnSpPr>
            <a:stCxn id="8" idx="6"/>
            <a:endCxn id="12" idx="2"/>
          </p:cNvCxnSpPr>
          <p:nvPr/>
        </p:nvCxnSpPr>
        <p:spPr>
          <a:xfrm flipV="1">
            <a:off x="6620137" y="3366790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90" name="Straight Arrow Connector 10"/>
          <p:cNvCxnSpPr>
            <a:stCxn id="9" idx="6"/>
            <a:endCxn id="12" idx="2"/>
          </p:cNvCxnSpPr>
          <p:nvPr/>
        </p:nvCxnSpPr>
        <p:spPr>
          <a:xfrm flipV="1">
            <a:off x="6620137" y="3366790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93" name="TextBox 21"/>
          <p:cNvSpPr txBox="1">
            <a:spLocks noChangeArrowheads="1"/>
          </p:cNvSpPr>
          <p:nvPr/>
        </p:nvSpPr>
        <p:spPr bwMode="auto">
          <a:xfrm rot="425452">
            <a:off x="6990069" y="1846404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4" name="TextBox 21"/>
          <p:cNvSpPr txBox="1">
            <a:spLocks noChangeArrowheads="1"/>
          </p:cNvSpPr>
          <p:nvPr/>
        </p:nvSpPr>
        <p:spPr bwMode="auto">
          <a:xfrm rot="2901815">
            <a:off x="6765788" y="209146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5" name="TextBox 21"/>
          <p:cNvSpPr txBox="1">
            <a:spLocks noChangeArrowheads="1"/>
          </p:cNvSpPr>
          <p:nvPr/>
        </p:nvSpPr>
        <p:spPr bwMode="auto">
          <a:xfrm rot="2100498">
            <a:off x="6808671" y="252897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6" name="TextBox 21"/>
          <p:cNvSpPr txBox="1">
            <a:spLocks noChangeArrowheads="1"/>
          </p:cNvSpPr>
          <p:nvPr/>
        </p:nvSpPr>
        <p:spPr bwMode="auto">
          <a:xfrm rot="20450318">
            <a:off x="6980784" y="216968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7" name="TextBox 21"/>
          <p:cNvSpPr txBox="1">
            <a:spLocks noChangeArrowheads="1"/>
          </p:cNvSpPr>
          <p:nvPr/>
        </p:nvSpPr>
        <p:spPr bwMode="auto">
          <a:xfrm rot="20715087">
            <a:off x="6674498" y="276722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8" name="TextBox 21"/>
          <p:cNvSpPr txBox="1">
            <a:spLocks noChangeArrowheads="1"/>
          </p:cNvSpPr>
          <p:nvPr/>
        </p:nvSpPr>
        <p:spPr bwMode="auto">
          <a:xfrm rot="845304">
            <a:off x="6984981" y="295340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9" name="TextBox 21"/>
          <p:cNvSpPr txBox="1">
            <a:spLocks noChangeArrowheads="1"/>
          </p:cNvSpPr>
          <p:nvPr/>
        </p:nvSpPr>
        <p:spPr bwMode="auto">
          <a:xfrm rot="2155492">
            <a:off x="6875180" y="312154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100" name="TextBox 21"/>
          <p:cNvSpPr txBox="1">
            <a:spLocks noChangeArrowheads="1"/>
          </p:cNvSpPr>
          <p:nvPr/>
        </p:nvSpPr>
        <p:spPr bwMode="auto">
          <a:xfrm rot="20934704">
            <a:off x="6617994" y="327815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101" name="TextBox 21"/>
          <p:cNvSpPr txBox="1">
            <a:spLocks noChangeArrowheads="1"/>
          </p:cNvSpPr>
          <p:nvPr/>
        </p:nvSpPr>
        <p:spPr bwMode="auto">
          <a:xfrm rot="19632253">
            <a:off x="6651932" y="368188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232</a:t>
            </a:fld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5906119" y="4509120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Arbeiter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7471481" y="450912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Aufgaben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196226" y="486858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7782649" y="486858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2</a:t>
            </a:r>
            <a:r>
              <a:rPr lang="de-DE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8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/>
      <p:bldP spid="30" grpId="0"/>
      <p:bldP spid="31" grpId="0"/>
      <p:bldP spid="32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10"/>
          <p:cNvCxnSpPr>
            <a:stCxn id="10" idx="5"/>
            <a:endCxn id="26" idx="1"/>
          </p:cNvCxnSpPr>
          <p:nvPr/>
        </p:nvCxnSpPr>
        <p:spPr>
          <a:xfrm>
            <a:off x="7656166" y="1898386"/>
            <a:ext cx="471574" cy="54709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468313" y="-27384"/>
                <a:ext cx="8229600" cy="1080120"/>
              </a:xfrm>
            </p:spPr>
            <p:txBody>
              <a:bodyPr/>
              <a:lstStyle/>
              <a:p>
                <a:r>
                  <a:rPr lang="de-DE" dirty="0"/>
                  <a:t>Maximaler Fluss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⇔</m:t>
                    </m:r>
                  </m:oMath>
                </a14:m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Maximales </a:t>
                </a:r>
                <a:r>
                  <a:rPr lang="de-DE" dirty="0" err="1"/>
                  <a:t>bipartites</a:t>
                </a:r>
                <a:r>
                  <a:rPr lang="de-DE" dirty="0"/>
                  <a:t> </a:t>
                </a:r>
                <a:r>
                  <a:rPr lang="de-DE" dirty="0" err="1"/>
                  <a:t>Matching</a:t>
                </a:r>
                <a:endParaRPr lang="de-DE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8313" y="-27384"/>
                <a:ext cx="8229600" cy="1080120"/>
              </a:xfrm>
              <a:blipFill rotWithShape="0">
                <a:blip r:embed="rId2"/>
                <a:stretch>
                  <a:fillRect l="-1926"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5673562" y="1364125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" name="Oval 4"/>
          <p:cNvSpPr/>
          <p:nvPr/>
        </p:nvSpPr>
        <p:spPr>
          <a:xfrm>
            <a:off x="5673562" y="1868181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" name="Oval 4"/>
          <p:cNvSpPr/>
          <p:nvPr/>
        </p:nvSpPr>
        <p:spPr>
          <a:xfrm>
            <a:off x="5673562" y="2372237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8" name="Oval 4"/>
          <p:cNvSpPr/>
          <p:nvPr/>
        </p:nvSpPr>
        <p:spPr>
          <a:xfrm>
            <a:off x="5673562" y="2876293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9" name="Oval 4"/>
          <p:cNvSpPr/>
          <p:nvPr/>
        </p:nvSpPr>
        <p:spPr>
          <a:xfrm>
            <a:off x="5673562" y="3380349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7265921" y="1508141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7265921" y="2084205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7265921" y="2660269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7265921" y="3236333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14" name="Straight Arrow Connector 9"/>
          <p:cNvCxnSpPr>
            <a:stCxn id="5" idx="6"/>
            <a:endCxn id="10" idx="2"/>
          </p:cNvCxnSpPr>
          <p:nvPr/>
        </p:nvCxnSpPr>
        <p:spPr>
          <a:xfrm>
            <a:off x="6130762" y="1592725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5" name="Straight Arrow Connector 9"/>
          <p:cNvCxnSpPr>
            <a:stCxn id="6" idx="6"/>
            <a:endCxn id="10" idx="2"/>
          </p:cNvCxnSpPr>
          <p:nvPr/>
        </p:nvCxnSpPr>
        <p:spPr>
          <a:xfrm flipV="1">
            <a:off x="6130762" y="1736741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6" name="Straight Arrow Connector 9"/>
          <p:cNvCxnSpPr>
            <a:stCxn id="5" idx="6"/>
            <a:endCxn id="12" idx="2"/>
          </p:cNvCxnSpPr>
          <p:nvPr/>
        </p:nvCxnSpPr>
        <p:spPr>
          <a:xfrm>
            <a:off x="6130762" y="1592725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7" name="Straight Arrow Connector 9"/>
          <p:cNvCxnSpPr>
            <a:stCxn id="6" idx="6"/>
            <a:endCxn id="12" idx="2"/>
          </p:cNvCxnSpPr>
          <p:nvPr/>
        </p:nvCxnSpPr>
        <p:spPr>
          <a:xfrm>
            <a:off x="6130762" y="2096781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8" name="Straight Arrow Connector 9"/>
          <p:cNvCxnSpPr>
            <a:stCxn id="11" idx="2"/>
            <a:endCxn id="7" idx="6"/>
          </p:cNvCxnSpPr>
          <p:nvPr/>
        </p:nvCxnSpPr>
        <p:spPr>
          <a:xfrm flipH="1">
            <a:off x="6130762" y="2312805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9" name="Straight Arrow Connector 9"/>
          <p:cNvCxnSpPr>
            <a:stCxn id="7" idx="6"/>
            <a:endCxn id="12" idx="2"/>
          </p:cNvCxnSpPr>
          <p:nvPr/>
        </p:nvCxnSpPr>
        <p:spPr>
          <a:xfrm>
            <a:off x="6130762" y="2600837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0" name="Straight Arrow Connector 9"/>
          <p:cNvCxnSpPr>
            <a:stCxn id="7" idx="6"/>
            <a:endCxn id="13" idx="2"/>
          </p:cNvCxnSpPr>
          <p:nvPr/>
        </p:nvCxnSpPr>
        <p:spPr>
          <a:xfrm>
            <a:off x="6130762" y="2600837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1" name="Straight Arrow Connector 9"/>
          <p:cNvCxnSpPr>
            <a:stCxn id="8" idx="6"/>
            <a:endCxn id="12" idx="2"/>
          </p:cNvCxnSpPr>
          <p:nvPr/>
        </p:nvCxnSpPr>
        <p:spPr>
          <a:xfrm flipV="1">
            <a:off x="6130762" y="2888869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2" name="Straight Arrow Connector 9"/>
          <p:cNvCxnSpPr>
            <a:stCxn id="9" idx="6"/>
            <a:endCxn id="12" idx="2"/>
          </p:cNvCxnSpPr>
          <p:nvPr/>
        </p:nvCxnSpPr>
        <p:spPr>
          <a:xfrm flipV="1">
            <a:off x="6130762" y="2888869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sp>
        <p:nvSpPr>
          <p:cNvPr id="25" name="Oval 4"/>
          <p:cNvSpPr/>
          <p:nvPr/>
        </p:nvSpPr>
        <p:spPr>
          <a:xfrm>
            <a:off x="4687098" y="2372237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6" name="Oval 8"/>
          <p:cNvSpPr/>
          <p:nvPr/>
        </p:nvSpPr>
        <p:spPr>
          <a:xfrm>
            <a:off x="8060785" y="2378525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27" name="Straight Arrow Connector 10"/>
          <p:cNvCxnSpPr>
            <a:stCxn id="25" idx="7"/>
            <a:endCxn id="5" idx="3"/>
          </p:cNvCxnSpPr>
          <p:nvPr/>
        </p:nvCxnSpPr>
        <p:spPr>
          <a:xfrm flipV="1">
            <a:off x="5077343" y="1754370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sp>
        <p:nvSpPr>
          <p:cNvPr id="31" name="TextBox 21"/>
          <p:cNvSpPr txBox="1">
            <a:spLocks noChangeArrowheads="1"/>
          </p:cNvSpPr>
          <p:nvPr/>
        </p:nvSpPr>
        <p:spPr bwMode="auto">
          <a:xfrm rot="18840127">
            <a:off x="5103111" y="1851841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cxnSp>
        <p:nvCxnSpPr>
          <p:cNvPr id="33" name="Straight Arrow Connector 10"/>
          <p:cNvCxnSpPr>
            <a:stCxn id="11" idx="6"/>
            <a:endCxn id="26" idx="2"/>
          </p:cNvCxnSpPr>
          <p:nvPr/>
        </p:nvCxnSpPr>
        <p:spPr>
          <a:xfrm>
            <a:off x="7723121" y="2312805"/>
            <a:ext cx="337664" cy="29432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4" name="Straight Arrow Connector 10"/>
          <p:cNvCxnSpPr>
            <a:stCxn id="12" idx="6"/>
            <a:endCxn id="26" idx="2"/>
          </p:cNvCxnSpPr>
          <p:nvPr/>
        </p:nvCxnSpPr>
        <p:spPr>
          <a:xfrm flipV="1">
            <a:off x="7723121" y="2607125"/>
            <a:ext cx="337664" cy="2817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5" name="Straight Arrow Connector 10"/>
          <p:cNvCxnSpPr>
            <a:stCxn id="13" idx="6"/>
            <a:endCxn id="26" idx="3"/>
          </p:cNvCxnSpPr>
          <p:nvPr/>
        </p:nvCxnSpPr>
        <p:spPr>
          <a:xfrm flipV="1">
            <a:off x="7723121" y="2768770"/>
            <a:ext cx="404619" cy="69616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6" name="Straight Arrow Connector 10"/>
          <p:cNvCxnSpPr>
            <a:stCxn id="25" idx="6"/>
            <a:endCxn id="6" idx="2"/>
          </p:cNvCxnSpPr>
          <p:nvPr/>
        </p:nvCxnSpPr>
        <p:spPr>
          <a:xfrm flipV="1">
            <a:off x="5144298" y="2096781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7" name="Straight Arrow Connector 10"/>
          <p:cNvCxnSpPr>
            <a:stCxn id="25" idx="6"/>
            <a:endCxn id="7" idx="2"/>
          </p:cNvCxnSpPr>
          <p:nvPr/>
        </p:nvCxnSpPr>
        <p:spPr>
          <a:xfrm>
            <a:off x="5144298" y="2600837"/>
            <a:ext cx="529264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8" name="Straight Arrow Connector 10"/>
          <p:cNvCxnSpPr>
            <a:stCxn id="25" idx="6"/>
            <a:endCxn id="8" idx="2"/>
          </p:cNvCxnSpPr>
          <p:nvPr/>
        </p:nvCxnSpPr>
        <p:spPr>
          <a:xfrm>
            <a:off x="5144298" y="2600837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9" name="Straight Arrow Connector 10"/>
          <p:cNvCxnSpPr>
            <a:stCxn id="25" idx="5"/>
            <a:endCxn id="9" idx="1"/>
          </p:cNvCxnSpPr>
          <p:nvPr/>
        </p:nvCxnSpPr>
        <p:spPr>
          <a:xfrm>
            <a:off x="5077343" y="2762482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sp>
        <p:nvSpPr>
          <p:cNvPr id="42" name="TextBox 21"/>
          <p:cNvSpPr txBox="1">
            <a:spLocks noChangeArrowheads="1"/>
          </p:cNvSpPr>
          <p:nvPr/>
        </p:nvSpPr>
        <p:spPr bwMode="auto">
          <a:xfrm rot="2624507">
            <a:off x="5266081" y="2625549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46" name="TextBox 21"/>
          <p:cNvSpPr txBox="1">
            <a:spLocks noChangeArrowheads="1"/>
          </p:cNvSpPr>
          <p:nvPr/>
        </p:nvSpPr>
        <p:spPr bwMode="auto">
          <a:xfrm rot="18035128">
            <a:off x="7658410" y="2849617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cxnSp>
        <p:nvCxnSpPr>
          <p:cNvPr id="47" name="Straight Arrow Connector 10"/>
          <p:cNvCxnSpPr>
            <a:stCxn id="5" idx="6"/>
            <a:endCxn id="10" idx="2"/>
          </p:cNvCxnSpPr>
          <p:nvPr/>
        </p:nvCxnSpPr>
        <p:spPr>
          <a:xfrm>
            <a:off x="6130762" y="1592725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48" name="Straight Arrow Connector 10"/>
          <p:cNvCxnSpPr>
            <a:stCxn id="6" idx="6"/>
            <a:endCxn id="10" idx="2"/>
          </p:cNvCxnSpPr>
          <p:nvPr/>
        </p:nvCxnSpPr>
        <p:spPr>
          <a:xfrm flipV="1">
            <a:off x="6130762" y="1736741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49" name="Straight Arrow Connector 10"/>
          <p:cNvCxnSpPr>
            <a:stCxn id="5" idx="6"/>
            <a:endCxn id="12" idx="2"/>
          </p:cNvCxnSpPr>
          <p:nvPr/>
        </p:nvCxnSpPr>
        <p:spPr>
          <a:xfrm>
            <a:off x="6130762" y="1592725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0" name="Straight Arrow Connector 10"/>
          <p:cNvCxnSpPr>
            <a:stCxn id="6" idx="6"/>
            <a:endCxn id="12" idx="2"/>
          </p:cNvCxnSpPr>
          <p:nvPr/>
        </p:nvCxnSpPr>
        <p:spPr>
          <a:xfrm>
            <a:off x="6130762" y="2096781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1" name="Straight Arrow Connector 10"/>
          <p:cNvCxnSpPr>
            <a:stCxn id="7" idx="6"/>
          </p:cNvCxnSpPr>
          <p:nvPr/>
        </p:nvCxnSpPr>
        <p:spPr>
          <a:xfrm flipV="1">
            <a:off x="6130762" y="2312805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52" name="Straight Arrow Connector 10"/>
          <p:cNvCxnSpPr>
            <a:stCxn id="7" idx="6"/>
            <a:endCxn id="12" idx="2"/>
          </p:cNvCxnSpPr>
          <p:nvPr/>
        </p:nvCxnSpPr>
        <p:spPr>
          <a:xfrm>
            <a:off x="6130762" y="2600837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3" name="Straight Arrow Connector 10"/>
          <p:cNvCxnSpPr>
            <a:stCxn id="7" idx="6"/>
            <a:endCxn id="13" idx="2"/>
          </p:cNvCxnSpPr>
          <p:nvPr/>
        </p:nvCxnSpPr>
        <p:spPr>
          <a:xfrm>
            <a:off x="6130762" y="2600837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4" name="Straight Arrow Connector 10"/>
          <p:cNvCxnSpPr>
            <a:stCxn id="8" idx="6"/>
            <a:endCxn id="12" idx="2"/>
          </p:cNvCxnSpPr>
          <p:nvPr/>
        </p:nvCxnSpPr>
        <p:spPr>
          <a:xfrm flipV="1">
            <a:off x="6130762" y="2888869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5" name="Straight Arrow Connector 10"/>
          <p:cNvCxnSpPr>
            <a:stCxn id="9" idx="6"/>
            <a:endCxn id="12" idx="2"/>
          </p:cNvCxnSpPr>
          <p:nvPr/>
        </p:nvCxnSpPr>
        <p:spPr>
          <a:xfrm flipV="1">
            <a:off x="6130762" y="2888869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sp>
        <p:nvSpPr>
          <p:cNvPr id="56" name="TextBox 21"/>
          <p:cNvSpPr txBox="1">
            <a:spLocks noChangeArrowheads="1"/>
          </p:cNvSpPr>
          <p:nvPr/>
        </p:nvSpPr>
        <p:spPr bwMode="auto">
          <a:xfrm rot="425452">
            <a:off x="6414934" y="1368483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57" name="TextBox 21"/>
          <p:cNvSpPr txBox="1">
            <a:spLocks noChangeArrowheads="1"/>
          </p:cNvSpPr>
          <p:nvPr/>
        </p:nvSpPr>
        <p:spPr bwMode="auto">
          <a:xfrm rot="2901815">
            <a:off x="6190653" y="1613545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58" name="TextBox 21"/>
          <p:cNvSpPr txBox="1">
            <a:spLocks noChangeArrowheads="1"/>
          </p:cNvSpPr>
          <p:nvPr/>
        </p:nvSpPr>
        <p:spPr bwMode="auto">
          <a:xfrm rot="2100498">
            <a:off x="6233536" y="2051049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1" name="TextBox 21"/>
          <p:cNvSpPr txBox="1">
            <a:spLocks noChangeArrowheads="1"/>
          </p:cNvSpPr>
          <p:nvPr/>
        </p:nvSpPr>
        <p:spPr bwMode="auto">
          <a:xfrm rot="845304">
            <a:off x="6409846" y="2475482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2" name="TextBox 21"/>
          <p:cNvSpPr txBox="1">
            <a:spLocks noChangeArrowheads="1"/>
          </p:cNvSpPr>
          <p:nvPr/>
        </p:nvSpPr>
        <p:spPr bwMode="auto">
          <a:xfrm rot="2155492">
            <a:off x="6300045" y="2643625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3" name="TextBox 21"/>
          <p:cNvSpPr txBox="1">
            <a:spLocks noChangeArrowheads="1"/>
          </p:cNvSpPr>
          <p:nvPr/>
        </p:nvSpPr>
        <p:spPr bwMode="auto">
          <a:xfrm rot="20934704">
            <a:off x="6042859" y="2800229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5" name="Oval 4"/>
          <p:cNvSpPr/>
          <p:nvPr/>
        </p:nvSpPr>
        <p:spPr>
          <a:xfrm>
            <a:off x="651656" y="1364125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6" name="Oval 4"/>
          <p:cNvSpPr/>
          <p:nvPr/>
        </p:nvSpPr>
        <p:spPr>
          <a:xfrm>
            <a:off x="651656" y="1868181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7" name="Oval 4"/>
          <p:cNvSpPr/>
          <p:nvPr/>
        </p:nvSpPr>
        <p:spPr>
          <a:xfrm>
            <a:off x="651656" y="2372237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8" name="Oval 4"/>
          <p:cNvSpPr/>
          <p:nvPr/>
        </p:nvSpPr>
        <p:spPr>
          <a:xfrm>
            <a:off x="651656" y="2876293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9" name="Oval 4"/>
          <p:cNvSpPr/>
          <p:nvPr/>
        </p:nvSpPr>
        <p:spPr>
          <a:xfrm>
            <a:off x="651656" y="3380349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0" name="Oval 4"/>
          <p:cNvSpPr/>
          <p:nvPr/>
        </p:nvSpPr>
        <p:spPr>
          <a:xfrm>
            <a:off x="2642728" y="1508141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1" name="Oval 4"/>
          <p:cNvSpPr/>
          <p:nvPr/>
        </p:nvSpPr>
        <p:spPr>
          <a:xfrm>
            <a:off x="2642728" y="2084205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2" name="Oval 4"/>
          <p:cNvSpPr/>
          <p:nvPr/>
        </p:nvSpPr>
        <p:spPr>
          <a:xfrm>
            <a:off x="2642728" y="2660269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3" name="Oval 4"/>
          <p:cNvSpPr/>
          <p:nvPr/>
        </p:nvSpPr>
        <p:spPr>
          <a:xfrm>
            <a:off x="2642728" y="3236333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74" name="Straight Arrow Connector 9"/>
          <p:cNvCxnSpPr>
            <a:stCxn id="65" idx="6"/>
            <a:endCxn id="70" idx="2"/>
          </p:cNvCxnSpPr>
          <p:nvPr/>
        </p:nvCxnSpPr>
        <p:spPr>
          <a:xfrm>
            <a:off x="1108856" y="1592725"/>
            <a:ext cx="1533872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75" name="Straight Arrow Connector 9"/>
          <p:cNvCxnSpPr>
            <a:stCxn id="66" idx="6"/>
            <a:endCxn id="70" idx="2"/>
          </p:cNvCxnSpPr>
          <p:nvPr/>
        </p:nvCxnSpPr>
        <p:spPr>
          <a:xfrm flipV="1">
            <a:off x="1108856" y="1736741"/>
            <a:ext cx="1533872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76" name="Straight Arrow Connector 9"/>
          <p:cNvCxnSpPr>
            <a:stCxn id="65" idx="6"/>
            <a:endCxn id="72" idx="2"/>
          </p:cNvCxnSpPr>
          <p:nvPr/>
        </p:nvCxnSpPr>
        <p:spPr>
          <a:xfrm>
            <a:off x="1108856" y="1592725"/>
            <a:ext cx="1533872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77" name="Straight Arrow Connector 9"/>
          <p:cNvCxnSpPr>
            <a:stCxn id="66" idx="6"/>
            <a:endCxn id="72" idx="2"/>
          </p:cNvCxnSpPr>
          <p:nvPr/>
        </p:nvCxnSpPr>
        <p:spPr>
          <a:xfrm>
            <a:off x="1108856" y="2096781"/>
            <a:ext cx="1533872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78" name="Straight Arrow Connector 9"/>
          <p:cNvCxnSpPr>
            <a:stCxn id="71" idx="2"/>
            <a:endCxn id="67" idx="6"/>
          </p:cNvCxnSpPr>
          <p:nvPr/>
        </p:nvCxnSpPr>
        <p:spPr>
          <a:xfrm flipH="1">
            <a:off x="1108856" y="2312805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79" name="Straight Arrow Connector 9"/>
          <p:cNvCxnSpPr>
            <a:stCxn id="67" idx="6"/>
            <a:endCxn id="72" idx="2"/>
          </p:cNvCxnSpPr>
          <p:nvPr/>
        </p:nvCxnSpPr>
        <p:spPr>
          <a:xfrm>
            <a:off x="1108856" y="2600837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80" name="Straight Arrow Connector 9"/>
          <p:cNvCxnSpPr>
            <a:stCxn id="67" idx="6"/>
            <a:endCxn id="73" idx="2"/>
          </p:cNvCxnSpPr>
          <p:nvPr/>
        </p:nvCxnSpPr>
        <p:spPr>
          <a:xfrm>
            <a:off x="1108856" y="2600837"/>
            <a:ext cx="1533872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81" name="Straight Arrow Connector 9"/>
          <p:cNvCxnSpPr>
            <a:stCxn id="68" idx="6"/>
            <a:endCxn id="72" idx="2"/>
          </p:cNvCxnSpPr>
          <p:nvPr/>
        </p:nvCxnSpPr>
        <p:spPr>
          <a:xfrm flipV="1">
            <a:off x="1108856" y="2888869"/>
            <a:ext cx="1533872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82" name="Straight Arrow Connector 9"/>
          <p:cNvCxnSpPr>
            <a:stCxn id="69" idx="6"/>
            <a:endCxn id="72" idx="2"/>
          </p:cNvCxnSpPr>
          <p:nvPr/>
        </p:nvCxnSpPr>
        <p:spPr>
          <a:xfrm flipV="1">
            <a:off x="1108856" y="2888869"/>
            <a:ext cx="1533872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sp>
        <p:nvSpPr>
          <p:cNvPr id="85" name="Pfeil nach links und rechts 84"/>
          <p:cNvSpPr/>
          <p:nvPr/>
        </p:nvSpPr>
        <p:spPr>
          <a:xfrm>
            <a:off x="3275856" y="2241978"/>
            <a:ext cx="1224136" cy="706323"/>
          </a:xfrm>
          <a:prstGeom prst="leftRightArrow">
            <a:avLst>
              <a:gd name="adj1" fmla="val 50000"/>
              <a:gd name="adj2" fmla="val 37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Box 21"/>
          <p:cNvSpPr txBox="1">
            <a:spLocks noChangeArrowheads="1"/>
          </p:cNvSpPr>
          <p:nvPr/>
        </p:nvSpPr>
        <p:spPr bwMode="auto">
          <a:xfrm rot="18840127">
            <a:off x="5206362" y="2050023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41" name="TextBox 21"/>
          <p:cNvSpPr txBox="1">
            <a:spLocks noChangeArrowheads="1"/>
          </p:cNvSpPr>
          <p:nvPr/>
        </p:nvSpPr>
        <p:spPr bwMode="auto">
          <a:xfrm>
            <a:off x="5220072" y="2321715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43" name="TextBox 21"/>
          <p:cNvSpPr txBox="1">
            <a:spLocks noChangeArrowheads="1"/>
          </p:cNvSpPr>
          <p:nvPr/>
        </p:nvSpPr>
        <p:spPr bwMode="auto">
          <a:xfrm rot="2624507">
            <a:off x="5127875" y="2775770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 rot="2569417">
            <a:off x="7655547" y="2193382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45" name="TextBox 21"/>
          <p:cNvSpPr txBox="1">
            <a:spLocks noChangeArrowheads="1"/>
          </p:cNvSpPr>
          <p:nvPr/>
        </p:nvSpPr>
        <p:spPr bwMode="auto">
          <a:xfrm rot="19373816">
            <a:off x="7586921" y="2500005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59" name="TextBox 21"/>
          <p:cNvSpPr txBox="1">
            <a:spLocks noChangeArrowheads="1"/>
          </p:cNvSpPr>
          <p:nvPr/>
        </p:nvSpPr>
        <p:spPr bwMode="auto">
          <a:xfrm rot="20450318">
            <a:off x="6486751" y="1647905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60" name="TextBox 21"/>
          <p:cNvSpPr txBox="1">
            <a:spLocks noChangeArrowheads="1"/>
          </p:cNvSpPr>
          <p:nvPr/>
        </p:nvSpPr>
        <p:spPr bwMode="auto">
          <a:xfrm rot="20715087">
            <a:off x="6099363" y="2289299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64" name="TextBox 21"/>
          <p:cNvSpPr txBox="1">
            <a:spLocks noChangeArrowheads="1"/>
          </p:cNvSpPr>
          <p:nvPr/>
        </p:nvSpPr>
        <p:spPr bwMode="auto">
          <a:xfrm rot="19632253">
            <a:off x="6076797" y="3203965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32" name="TextBox 21"/>
          <p:cNvSpPr txBox="1">
            <a:spLocks noChangeArrowheads="1"/>
          </p:cNvSpPr>
          <p:nvPr/>
        </p:nvSpPr>
        <p:spPr bwMode="auto">
          <a:xfrm rot="2979835">
            <a:off x="7725052" y="1905258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8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233</a:t>
            </a:fld>
            <a:endParaRPr lang="de-DE" dirty="0"/>
          </a:p>
        </p:txBody>
      </p:sp>
      <p:sp>
        <p:nvSpPr>
          <p:cNvPr id="87" name="Rechteck 86"/>
          <p:cNvSpPr/>
          <p:nvPr/>
        </p:nvSpPr>
        <p:spPr>
          <a:xfrm>
            <a:off x="4427984" y="2033683"/>
            <a:ext cx="7897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>
                <a:solidFill>
                  <a:srgbClr val="000000"/>
                </a:solidFill>
                <a:latin typeface="+mn-lt"/>
              </a:rPr>
              <a:t>Quelle</a:t>
            </a:r>
            <a:endParaRPr lang="en-US" sz="1600" kern="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8" name="Rechteck 87"/>
          <p:cNvSpPr/>
          <p:nvPr/>
        </p:nvSpPr>
        <p:spPr>
          <a:xfrm>
            <a:off x="8053572" y="2012197"/>
            <a:ext cx="838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>
                <a:solidFill>
                  <a:srgbClr val="000000"/>
                </a:solidFill>
                <a:latin typeface="+mn-lt"/>
              </a:rPr>
              <a:t>Senke</a:t>
            </a:r>
            <a:endParaRPr lang="en-US" sz="1600" kern="0" baseline="-250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02162" y="4437112"/>
            <a:ext cx="1797968" cy="1800944"/>
            <a:chOff x="3592761" y="4512042"/>
            <a:chExt cx="1797968" cy="1800944"/>
          </a:xfrm>
        </p:grpSpPr>
        <p:sp>
          <p:nvSpPr>
            <p:cNvPr id="89" name="Oval 3"/>
            <p:cNvSpPr/>
            <p:nvPr/>
          </p:nvSpPr>
          <p:spPr>
            <a:xfrm>
              <a:off x="4278561" y="4512042"/>
              <a:ext cx="457200" cy="457200"/>
            </a:xfrm>
            <a:prstGeom prst="ellipse">
              <a:avLst/>
            </a:prstGeom>
            <a:solidFill>
              <a:srgbClr val="BBE0E3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Gill Sans MT"/>
                </a:rPr>
                <a:t>a</a:t>
              </a:r>
            </a:p>
          </p:txBody>
        </p:sp>
        <p:sp>
          <p:nvSpPr>
            <p:cNvPr id="90" name="Oval 4"/>
            <p:cNvSpPr/>
            <p:nvPr/>
          </p:nvSpPr>
          <p:spPr>
            <a:xfrm>
              <a:off x="3592761" y="5211906"/>
              <a:ext cx="457200" cy="457200"/>
            </a:xfrm>
            <a:prstGeom prst="ellipse">
              <a:avLst/>
            </a:prstGeom>
            <a:solidFill>
              <a:srgbClr val="BBE0E3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Gill Sans MT"/>
                </a:rPr>
                <a:t>s</a:t>
              </a:r>
            </a:p>
          </p:txBody>
        </p:sp>
        <p:sp>
          <p:nvSpPr>
            <p:cNvPr id="95" name="Oval 5"/>
            <p:cNvSpPr/>
            <p:nvPr/>
          </p:nvSpPr>
          <p:spPr>
            <a:xfrm>
              <a:off x="4278561" y="5855786"/>
              <a:ext cx="457200" cy="457200"/>
            </a:xfrm>
            <a:prstGeom prst="ellipse">
              <a:avLst/>
            </a:prstGeom>
            <a:solidFill>
              <a:srgbClr val="BBE0E3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Gill Sans MT"/>
                </a:rPr>
                <a:t>b</a:t>
              </a:r>
            </a:p>
          </p:txBody>
        </p:sp>
        <p:sp>
          <p:nvSpPr>
            <p:cNvPr id="96" name="Oval 8"/>
            <p:cNvSpPr/>
            <p:nvPr/>
          </p:nvSpPr>
          <p:spPr>
            <a:xfrm>
              <a:off x="4933529" y="5211906"/>
              <a:ext cx="457200" cy="457200"/>
            </a:xfrm>
            <a:prstGeom prst="ellipse">
              <a:avLst/>
            </a:prstGeom>
            <a:solidFill>
              <a:srgbClr val="BBE0E3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Gill Sans MT"/>
                </a:rPr>
                <a:t>t</a:t>
              </a:r>
            </a:p>
          </p:txBody>
        </p:sp>
        <p:cxnSp>
          <p:nvCxnSpPr>
            <p:cNvPr id="97" name="Straight Arrow Connector 10"/>
            <p:cNvCxnSpPr>
              <a:stCxn id="97" idx="0"/>
              <a:endCxn id="96" idx="3"/>
            </p:cNvCxnSpPr>
            <p:nvPr/>
          </p:nvCxnSpPr>
          <p:spPr>
            <a:xfrm flipV="1">
              <a:off x="3821361" y="4902287"/>
              <a:ext cx="524155" cy="309619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98" name="Straight Arrow Connector 11"/>
            <p:cNvCxnSpPr>
              <a:stCxn id="97" idx="4"/>
              <a:endCxn id="98" idx="1"/>
            </p:cNvCxnSpPr>
            <p:nvPr/>
          </p:nvCxnSpPr>
          <p:spPr>
            <a:xfrm>
              <a:off x="3821361" y="5669106"/>
              <a:ext cx="524155" cy="25363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99" name="Straight Arrow Connector 13"/>
            <p:cNvCxnSpPr>
              <a:stCxn id="98" idx="7"/>
              <a:endCxn id="101" idx="4"/>
            </p:cNvCxnSpPr>
            <p:nvPr/>
          </p:nvCxnSpPr>
          <p:spPr>
            <a:xfrm flipV="1">
              <a:off x="4668806" y="5669106"/>
              <a:ext cx="493323" cy="25363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00" name="Straight Arrow Connector 14"/>
            <p:cNvCxnSpPr>
              <a:stCxn id="96" idx="5"/>
              <a:endCxn id="101" idx="0"/>
            </p:cNvCxnSpPr>
            <p:nvPr/>
          </p:nvCxnSpPr>
          <p:spPr>
            <a:xfrm>
              <a:off x="4668806" y="4902287"/>
              <a:ext cx="493323" cy="309619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01" name="Straight Arrow Connector 15"/>
            <p:cNvCxnSpPr>
              <a:stCxn id="98" idx="0"/>
              <a:endCxn id="96" idx="4"/>
            </p:cNvCxnSpPr>
            <p:nvPr/>
          </p:nvCxnSpPr>
          <p:spPr>
            <a:xfrm flipV="1">
              <a:off x="4507161" y="4969242"/>
              <a:ext cx="0" cy="88654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sp>
          <p:nvSpPr>
            <p:cNvPr id="102" name="TextBox 21"/>
            <p:cNvSpPr txBox="1">
              <a:spLocks noChangeArrowheads="1"/>
            </p:cNvSpPr>
            <p:nvPr/>
          </p:nvSpPr>
          <p:spPr bwMode="auto">
            <a:xfrm>
              <a:off x="3707904" y="4797152"/>
              <a:ext cx="5039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de-DE" sz="1600" dirty="0">
                  <a:solidFill>
                    <a:prstClr val="black"/>
                  </a:solidFill>
                  <a:latin typeface="Arial" charset="0"/>
                </a:rPr>
                <a:t>0/w</a:t>
              </a:r>
            </a:p>
          </p:txBody>
        </p:sp>
        <p:sp>
          <p:nvSpPr>
            <p:cNvPr id="103" name="TextBox 24"/>
            <p:cNvSpPr txBox="1">
              <a:spLocks noChangeArrowheads="1"/>
            </p:cNvSpPr>
            <p:nvPr/>
          </p:nvSpPr>
          <p:spPr bwMode="auto">
            <a:xfrm>
              <a:off x="4103489" y="5135706"/>
              <a:ext cx="470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de-DE" sz="1600" dirty="0">
                  <a:solidFill>
                    <a:prstClr val="black"/>
                  </a:solidFill>
                  <a:latin typeface="Arial" charset="0"/>
                </a:rPr>
                <a:t>0/1</a:t>
              </a:r>
            </a:p>
          </p:txBody>
        </p:sp>
        <p:sp>
          <p:nvSpPr>
            <p:cNvPr id="104" name="TextBox 33"/>
            <p:cNvSpPr txBox="1">
              <a:spLocks noChangeArrowheads="1"/>
            </p:cNvSpPr>
            <p:nvPr/>
          </p:nvSpPr>
          <p:spPr bwMode="auto">
            <a:xfrm>
              <a:off x="4789513" y="5767754"/>
              <a:ext cx="5039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de-DE" sz="1600" dirty="0">
                  <a:solidFill>
                    <a:prstClr val="black"/>
                  </a:solidFill>
                  <a:latin typeface="Arial" charset="0"/>
                </a:rPr>
                <a:t>0/w</a:t>
              </a:r>
            </a:p>
          </p:txBody>
        </p:sp>
        <p:sp>
          <p:nvSpPr>
            <p:cNvPr id="105" name="TextBox 42"/>
            <p:cNvSpPr txBox="1">
              <a:spLocks noChangeArrowheads="1"/>
            </p:cNvSpPr>
            <p:nvPr/>
          </p:nvSpPr>
          <p:spPr bwMode="auto">
            <a:xfrm>
              <a:off x="4717505" y="4733010"/>
              <a:ext cx="5039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de-DE" sz="1600" dirty="0">
                  <a:solidFill>
                    <a:prstClr val="black"/>
                  </a:solidFill>
                  <a:latin typeface="Arial" charset="0"/>
                </a:rPr>
                <a:t>0/w</a:t>
              </a:r>
            </a:p>
          </p:txBody>
        </p:sp>
        <p:sp>
          <p:nvSpPr>
            <p:cNvPr id="106" name="TextBox 44"/>
            <p:cNvSpPr txBox="1">
              <a:spLocks noChangeArrowheads="1"/>
            </p:cNvSpPr>
            <p:nvPr/>
          </p:nvSpPr>
          <p:spPr bwMode="auto">
            <a:xfrm>
              <a:off x="3707904" y="5753464"/>
              <a:ext cx="5039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de-DE" sz="1600" dirty="0">
                  <a:solidFill>
                    <a:prstClr val="black"/>
                  </a:solidFill>
                  <a:latin typeface="Arial" charset="0"/>
                </a:rPr>
                <a:t>0/w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647695" y="4607612"/>
            <a:ext cx="43989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bipartite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-match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(G) ∈ O(c ∙ 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n+m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))</a:t>
            </a:r>
          </a:p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c </a:t>
            </a:r>
            <a:r>
              <a:rPr lang="de-DE" sz="2400" dirty="0"/>
              <a:t>bestimmt durch min der </a:t>
            </a:r>
            <a:br>
              <a:rPr lang="de-DE" sz="2400" dirty="0"/>
            </a:br>
            <a:r>
              <a:rPr lang="de-DE" sz="2400" dirty="0"/>
              <a:t>Kantenkostensumme vom</a:t>
            </a:r>
          </a:p>
          <a:p>
            <a:r>
              <a:rPr lang="de-DE" sz="2400" dirty="0"/>
              <a:t>Ausgang von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de-DE" sz="2400" dirty="0"/>
              <a:t>oder Eingang in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400" dirty="0"/>
              <a:t> 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890648" y="4005064"/>
            <a:ext cx="2169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G=(V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∪ V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, E)</a:t>
            </a:r>
            <a:endParaRPr lang="en-US" sz="2800" dirty="0"/>
          </a:p>
        </p:txBody>
      </p:sp>
      <p:sp>
        <p:nvSpPr>
          <p:cNvPr id="107" name="Rectangle 106"/>
          <p:cNvSpPr/>
          <p:nvPr/>
        </p:nvSpPr>
        <p:spPr>
          <a:xfrm>
            <a:off x="5752111" y="392320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>
                <a:solidFill>
                  <a:srgbClr val="3C8C93"/>
                </a:solidFill>
              </a:rPr>
              <a:t>V</a:t>
            </a:r>
            <a:r>
              <a:rPr lang="de-DE" baseline="-25000">
                <a:solidFill>
                  <a:srgbClr val="3C8C93"/>
                </a:solidFill>
              </a:rPr>
              <a:t>1</a:t>
            </a:r>
            <a:r>
              <a:rPr lang="de-DE"/>
              <a:t> </a:t>
            </a:r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7338534" y="392320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2</a:t>
            </a:r>
            <a:r>
              <a:rPr lang="de-DE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96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4" grpId="0"/>
    </p:bld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Praktische Fragestellung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15325" cy="41735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2400" dirty="0"/>
              <a:t>Wie kann man durch Erhöhung der Kapazität an einer/wenigen Kanten den maximalen Fluss erhöhen?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Betrachte </a:t>
            </a:r>
            <a:r>
              <a:rPr lang="de-DE" sz="2000" dirty="0">
                <a:solidFill>
                  <a:srgbClr val="0409FF"/>
                </a:solidFill>
              </a:rPr>
              <a:t>Pfade</a:t>
            </a:r>
            <a:r>
              <a:rPr lang="de-DE" sz="2000" dirty="0"/>
              <a:t> von der Quelle zu der Senke, deren Fluss die </a:t>
            </a:r>
            <a:r>
              <a:rPr lang="de-DE" sz="2000" dirty="0">
                <a:solidFill>
                  <a:srgbClr val="0409FF"/>
                </a:solidFill>
              </a:rPr>
              <a:t>volle Kapazität einer Kante ausnutzen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Erhöhe die Kapazität der Kante(n), die die volle Kapazität ausnutzen, um das Minimum der Restkapazitäten der anderen Kanten des Pfades</a:t>
            </a:r>
          </a:p>
        </p:txBody>
      </p:sp>
      <p:sp>
        <p:nvSpPr>
          <p:cNvPr id="5" name="Oval 3"/>
          <p:cNvSpPr/>
          <p:nvPr/>
        </p:nvSpPr>
        <p:spPr>
          <a:xfrm>
            <a:off x="1453952" y="34241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768152" y="44909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453952" y="54815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2901752" y="34241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2901752" y="54815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663752" y="44909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1911152" y="3652738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920552" y="3890863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958652" y="4986238"/>
            <a:ext cx="600075" cy="5238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1911152" y="5710138"/>
            <a:ext cx="990600" cy="158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292277" y="4948138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254177" y="3852763"/>
            <a:ext cx="676275" cy="6000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957859" y="4680644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lg" len="lg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330253" y="4679850"/>
            <a:ext cx="1600200" cy="31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539677" y="4119463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807046" y="4680644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063552" y="334793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691952" y="381625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215952" y="4075013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177727" y="4379813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682552" y="441473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7" name="TextBox 32"/>
          <p:cNvSpPr txBox="1">
            <a:spLocks noChangeArrowheads="1"/>
          </p:cNvSpPr>
          <p:nvPr/>
        </p:nvSpPr>
        <p:spPr bwMode="auto">
          <a:xfrm>
            <a:off x="2139752" y="5681563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11/14</a:t>
            </a:r>
          </a:p>
        </p:txBody>
      </p:sp>
      <p:sp>
        <p:nvSpPr>
          <p:cNvPr id="28" name="TextBox 33"/>
          <p:cNvSpPr txBox="1">
            <a:spLocks noChangeArrowheads="1"/>
          </p:cNvSpPr>
          <p:nvPr/>
        </p:nvSpPr>
        <p:spPr bwMode="auto">
          <a:xfrm>
            <a:off x="3451027" y="5213250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2736652" y="452745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7/7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3435152" y="376545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19/50</a:t>
            </a:r>
          </a:p>
        </p:txBody>
      </p: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691952" y="521325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11/13</a:t>
            </a:r>
          </a:p>
        </p:txBody>
      </p:sp>
      <p:sp>
        <p:nvSpPr>
          <p:cNvPr id="32" name="Oval 3"/>
          <p:cNvSpPr/>
          <p:nvPr/>
        </p:nvSpPr>
        <p:spPr>
          <a:xfrm>
            <a:off x="5861248" y="34199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33" name="Oval 4"/>
          <p:cNvSpPr/>
          <p:nvPr/>
        </p:nvSpPr>
        <p:spPr>
          <a:xfrm>
            <a:off x="5175448" y="44867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34" name="Oval 5"/>
          <p:cNvSpPr/>
          <p:nvPr/>
        </p:nvSpPr>
        <p:spPr>
          <a:xfrm>
            <a:off x="5861248" y="54773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35" name="Oval 6"/>
          <p:cNvSpPr/>
          <p:nvPr/>
        </p:nvSpPr>
        <p:spPr>
          <a:xfrm>
            <a:off x="7309048" y="34199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36" name="Oval 7"/>
          <p:cNvSpPr/>
          <p:nvPr/>
        </p:nvSpPr>
        <p:spPr>
          <a:xfrm>
            <a:off x="7309048" y="54773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37" name="Oval 8"/>
          <p:cNvSpPr/>
          <p:nvPr/>
        </p:nvSpPr>
        <p:spPr>
          <a:xfrm>
            <a:off x="8071048" y="44867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38" name="Straight Arrow Connector 9"/>
          <p:cNvCxnSpPr>
            <a:stCxn id="32" idx="6"/>
            <a:endCxn id="35" idx="2"/>
          </p:cNvCxnSpPr>
          <p:nvPr/>
        </p:nvCxnSpPr>
        <p:spPr>
          <a:xfrm>
            <a:off x="6318448" y="364854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9" name="Straight Arrow Connector 10"/>
          <p:cNvCxnSpPr>
            <a:stCxn id="33" idx="0"/>
            <a:endCxn id="32" idx="3"/>
          </p:cNvCxnSpPr>
          <p:nvPr/>
        </p:nvCxnSpPr>
        <p:spPr>
          <a:xfrm rot="5400000" flipH="1" flipV="1">
            <a:off x="5327848" y="3886671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0" name="Straight Arrow Connector 11"/>
          <p:cNvCxnSpPr>
            <a:stCxn id="33" idx="4"/>
            <a:endCxn id="34" idx="1"/>
          </p:cNvCxnSpPr>
          <p:nvPr/>
        </p:nvCxnSpPr>
        <p:spPr>
          <a:xfrm rot="16200000" flipH="1">
            <a:off x="5365948" y="4982046"/>
            <a:ext cx="600075" cy="5238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12"/>
          <p:cNvCxnSpPr>
            <a:stCxn id="34" idx="6"/>
            <a:endCxn id="36" idx="2"/>
          </p:cNvCxnSpPr>
          <p:nvPr/>
        </p:nvCxnSpPr>
        <p:spPr>
          <a:xfrm>
            <a:off x="6318448" y="5705946"/>
            <a:ext cx="990600" cy="158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13"/>
          <p:cNvCxnSpPr>
            <a:stCxn id="36" idx="7"/>
            <a:endCxn id="37" idx="4"/>
          </p:cNvCxnSpPr>
          <p:nvPr/>
        </p:nvCxnSpPr>
        <p:spPr>
          <a:xfrm rot="5400000" flipH="1" flipV="1">
            <a:off x="7699573" y="4943946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14"/>
          <p:cNvCxnSpPr>
            <a:stCxn id="35" idx="5"/>
            <a:endCxn id="37" idx="0"/>
          </p:cNvCxnSpPr>
          <p:nvPr/>
        </p:nvCxnSpPr>
        <p:spPr>
          <a:xfrm rot="16200000" flipH="1">
            <a:off x="7661473" y="3848571"/>
            <a:ext cx="676275" cy="6000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15"/>
          <p:cNvCxnSpPr/>
          <p:nvPr/>
        </p:nvCxnSpPr>
        <p:spPr>
          <a:xfrm rot="5400000" flipH="1" flipV="1">
            <a:off x="5365155" y="4676452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5" name="Straight Arrow Connector 16"/>
          <p:cNvCxnSpPr>
            <a:stCxn id="36" idx="0"/>
            <a:endCxn id="35" idx="4"/>
          </p:cNvCxnSpPr>
          <p:nvPr/>
        </p:nvCxnSpPr>
        <p:spPr>
          <a:xfrm rot="5400000" flipH="1" flipV="1">
            <a:off x="6737549" y="4675658"/>
            <a:ext cx="1600200" cy="31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17"/>
          <p:cNvCxnSpPr>
            <a:stCxn id="35" idx="3"/>
            <a:endCxn id="34" idx="7"/>
          </p:cNvCxnSpPr>
          <p:nvPr/>
        </p:nvCxnSpPr>
        <p:spPr>
          <a:xfrm rot="5400000">
            <a:off x="5946973" y="4115271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7" name="Straight Arrow Connector 18"/>
          <p:cNvCxnSpPr/>
          <p:nvPr/>
        </p:nvCxnSpPr>
        <p:spPr>
          <a:xfrm rot="5400000" flipH="1" flipV="1">
            <a:off x="5214342" y="4676452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49" name="TextBox 20"/>
          <p:cNvSpPr txBox="1">
            <a:spLocks noChangeArrowheads="1"/>
          </p:cNvSpPr>
          <p:nvPr/>
        </p:nvSpPr>
        <p:spPr bwMode="auto">
          <a:xfrm>
            <a:off x="6470848" y="3343746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50" name="TextBox 21"/>
          <p:cNvSpPr txBox="1">
            <a:spLocks noChangeArrowheads="1"/>
          </p:cNvSpPr>
          <p:nvPr/>
        </p:nvSpPr>
        <p:spPr bwMode="auto">
          <a:xfrm>
            <a:off x="5099248" y="381205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51" name="TextBox 22"/>
          <p:cNvSpPr txBox="1">
            <a:spLocks noChangeArrowheads="1"/>
          </p:cNvSpPr>
          <p:nvPr/>
        </p:nvSpPr>
        <p:spPr bwMode="auto">
          <a:xfrm>
            <a:off x="6623248" y="407082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52" name="TextBox 23"/>
          <p:cNvSpPr txBox="1">
            <a:spLocks noChangeArrowheads="1"/>
          </p:cNvSpPr>
          <p:nvPr/>
        </p:nvSpPr>
        <p:spPr bwMode="auto">
          <a:xfrm>
            <a:off x="5585023" y="4375621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53" name="TextBox 24"/>
          <p:cNvSpPr txBox="1">
            <a:spLocks noChangeArrowheads="1"/>
          </p:cNvSpPr>
          <p:nvPr/>
        </p:nvSpPr>
        <p:spPr bwMode="auto">
          <a:xfrm>
            <a:off x="6089848" y="441054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54" name="TextBox 32"/>
          <p:cNvSpPr txBox="1">
            <a:spLocks noChangeArrowheads="1"/>
          </p:cNvSpPr>
          <p:nvPr/>
        </p:nvSpPr>
        <p:spPr bwMode="auto">
          <a:xfrm>
            <a:off x="6547048" y="5677371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13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/14</a:t>
            </a:r>
          </a:p>
        </p:txBody>
      </p:sp>
      <p:sp>
        <p:nvSpPr>
          <p:cNvPr id="55" name="TextBox 33"/>
          <p:cNvSpPr txBox="1">
            <a:spLocks noChangeArrowheads="1"/>
          </p:cNvSpPr>
          <p:nvPr/>
        </p:nvSpPr>
        <p:spPr bwMode="auto">
          <a:xfrm>
            <a:off x="7858323" y="5209058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56" name="TextBox 41"/>
          <p:cNvSpPr txBox="1">
            <a:spLocks noChangeArrowheads="1"/>
          </p:cNvSpPr>
          <p:nvPr/>
        </p:nvSpPr>
        <p:spPr bwMode="auto">
          <a:xfrm>
            <a:off x="7143948" y="4523258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9/9</a:t>
            </a:r>
          </a:p>
        </p:txBody>
      </p:sp>
      <p:sp>
        <p:nvSpPr>
          <p:cNvPr id="57" name="TextBox 42"/>
          <p:cNvSpPr txBox="1">
            <a:spLocks noChangeArrowheads="1"/>
          </p:cNvSpPr>
          <p:nvPr/>
        </p:nvSpPr>
        <p:spPr bwMode="auto">
          <a:xfrm>
            <a:off x="7842448" y="376125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21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/50</a:t>
            </a:r>
          </a:p>
        </p:txBody>
      </p:sp>
      <p:sp>
        <p:nvSpPr>
          <p:cNvPr id="58" name="TextBox 44"/>
          <p:cNvSpPr txBox="1">
            <a:spLocks noChangeArrowheads="1"/>
          </p:cNvSpPr>
          <p:nvPr/>
        </p:nvSpPr>
        <p:spPr bwMode="auto">
          <a:xfrm>
            <a:off x="5099248" y="520905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13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/13</a:t>
            </a:r>
          </a:p>
        </p:txBody>
      </p:sp>
      <p:sp>
        <p:nvSpPr>
          <p:cNvPr id="59" name="Pfeil nach rechts 58"/>
          <p:cNvSpPr/>
          <p:nvPr/>
        </p:nvSpPr>
        <p:spPr>
          <a:xfrm>
            <a:off x="4355976" y="4440485"/>
            <a:ext cx="504056" cy="512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6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8422302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99392"/>
            <a:ext cx="8229600" cy="1080120"/>
          </a:xfrm>
        </p:spPr>
        <p:txBody>
          <a:bodyPr/>
          <a:lstStyle/>
          <a:p>
            <a:r>
              <a:rPr lang="en-US" dirty="0" err="1"/>
              <a:t>Übersicht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Max-Flow-</a:t>
            </a:r>
            <a:r>
              <a:rPr lang="en-US" dirty="0" err="1"/>
              <a:t>Algorithmen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sz="2400" dirty="0"/>
              <a:t> </a:t>
            </a:r>
            <a:r>
              <a:rPr lang="en-US" sz="2400" b="0" i="0" dirty="0"/>
              <a:t>(n=|V|, e=|E|, U=max{c(e) </a:t>
            </a:r>
            <a:r>
              <a:rPr lang="en-US" sz="2400" b="0" i="0" dirty="0" err="1"/>
              <a:t>für</a:t>
            </a:r>
            <a:r>
              <a:rPr lang="en-US" sz="2400" b="0" i="0" dirty="0"/>
              <a:t> </a:t>
            </a:r>
            <a:r>
              <a:rPr lang="en-US" sz="2400" b="0" i="0" dirty="0" err="1"/>
              <a:t>alle</a:t>
            </a:r>
            <a:r>
              <a:rPr lang="en-US" sz="2400" b="0" i="0" dirty="0"/>
              <a:t> </a:t>
            </a:r>
            <a:r>
              <a:rPr lang="en-US" sz="2400" b="0" i="0" dirty="0" err="1"/>
              <a:t>e</a:t>
            </a:r>
            <a:r>
              <a:rPr lang="en-US" sz="2400" b="0" i="0" dirty="0" err="1">
                <a:latin typeface="cmsy10" charset="0"/>
              </a:rPr>
              <a:t>∈</a:t>
            </a:r>
            <a:r>
              <a:rPr lang="en-US" sz="2400" b="0" i="0" dirty="0" err="1"/>
              <a:t>E</a:t>
            </a:r>
            <a:r>
              <a:rPr lang="en-US" sz="2400" b="0" i="0" dirty="0"/>
              <a:t>})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93094"/>
            <a:ext cx="7826003" cy="551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733364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Probleme über Graphen zur </a:t>
            </a:r>
            <a:r>
              <a:rPr lang="de-DE" dirty="0">
                <a:solidFill>
                  <a:srgbClr val="0409FF"/>
                </a:solidFill>
              </a:rPr>
              <a:t>Modellierung von Anwendungsproblemen</a:t>
            </a:r>
          </a:p>
          <a:p>
            <a:r>
              <a:rPr lang="de-DE" dirty="0"/>
              <a:t>Verständnis für Probleme über Graphen</a:t>
            </a:r>
          </a:p>
          <a:p>
            <a:pPr lvl="1"/>
            <a:r>
              <a:rPr lang="de-DE" dirty="0"/>
              <a:t>Nicht immer muss man nach Wegen </a:t>
            </a:r>
            <a:r>
              <a:rPr lang="de-DE" i="1" dirty="0"/>
              <a:t>suchen</a:t>
            </a:r>
            <a:r>
              <a:rPr lang="de-DE" dirty="0"/>
              <a:t>...</a:t>
            </a:r>
          </a:p>
          <a:p>
            <a:pPr lvl="1"/>
            <a:r>
              <a:rPr lang="de-DE" dirty="0"/>
              <a:t>Manchmal reicht die Betrachtung von </a:t>
            </a:r>
            <a:r>
              <a:rPr lang="de-DE" dirty="0" err="1"/>
              <a:t>polynomial</a:t>
            </a:r>
            <a:r>
              <a:rPr lang="de-DE" dirty="0"/>
              <a:t> berechenbaren Eigenschaften des Graphen, um ein Problem zu entscheiden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3561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AF8C-413A-8449-A991-A8277659F703}" type="slidenum">
              <a:rPr lang="de-DE"/>
              <a:pPr/>
              <a:t>24</a:t>
            </a:fld>
            <a:endParaRPr lang="de-DE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6: Implizite Repräsentationen</a:t>
            </a:r>
          </a:p>
          <a:p>
            <a:pPr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k,l</a:t>
            </a:r>
            <a:r>
              <a:rPr lang="de-DE" sz="2800" dirty="0">
                <a:solidFill>
                  <a:schemeClr val="hlink"/>
                </a:solidFill>
              </a:rPr>
              <a:t>)-</a:t>
            </a:r>
            <a:r>
              <a:rPr lang="de-DE" sz="2800" dirty="0"/>
              <a:t>Gitter </a:t>
            </a:r>
            <a:r>
              <a:rPr lang="de-DE" sz="2800" dirty="0">
                <a:solidFill>
                  <a:schemeClr val="hlink"/>
                </a:solidFill>
              </a:rPr>
              <a:t>G=(V,E):</a:t>
            </a:r>
          </a:p>
          <a:p>
            <a:r>
              <a:rPr lang="de-DE" sz="2800" dirty="0">
                <a:solidFill>
                  <a:schemeClr val="hlink"/>
                </a:solidFill>
              </a:rPr>
              <a:t>V=[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×</a:t>
            </a:r>
            <a:r>
              <a:rPr lang="de-DE" sz="2800" dirty="0">
                <a:solidFill>
                  <a:schemeClr val="hlink"/>
                </a:solidFill>
              </a:rPr>
              <a:t>[l]</a:t>
            </a:r>
            <a:r>
              <a:rPr lang="de-DE" sz="2800" dirty="0"/>
              <a:t> (</a:t>
            </a:r>
            <a:r>
              <a:rPr lang="de-DE" sz="2800" dirty="0">
                <a:solidFill>
                  <a:schemeClr val="hlink"/>
                </a:solidFill>
              </a:rPr>
              <a:t>[a]={0,…,a-1}</a:t>
            </a:r>
            <a:r>
              <a:rPr lang="de-DE" sz="2800" dirty="0"/>
              <a:t> für </a:t>
            </a:r>
            <a:r>
              <a:rPr lang="de-DE" sz="2800" dirty="0">
                <a:solidFill>
                  <a:schemeClr val="hlink"/>
                </a:solidFill>
              </a:rPr>
              <a:t>a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∈ </a:t>
            </a:r>
            <a:r>
              <a:rPr lang="de-DE" sz="2800" dirty="0" err="1">
                <a:solidFill>
                  <a:schemeClr val="hlink"/>
                </a:solidFill>
              </a:rPr>
              <a:t>ℕ</a:t>
            </a:r>
            <a:r>
              <a:rPr lang="de-DE" sz="2800" dirty="0"/>
              <a:t>)</a:t>
            </a:r>
          </a:p>
          <a:p>
            <a:r>
              <a:rPr lang="de-DE" sz="2800" dirty="0">
                <a:solidFill>
                  <a:schemeClr val="hlink"/>
                </a:solidFill>
              </a:rPr>
              <a:t>E={((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),(</a:t>
            </a:r>
            <a:r>
              <a:rPr lang="de-DE" sz="2800" dirty="0" err="1">
                <a:solidFill>
                  <a:schemeClr val="hlink"/>
                </a:solidFill>
              </a:rPr>
              <a:t>x,y</a:t>
            </a:r>
            <a:r>
              <a:rPr lang="de-DE" sz="2800" dirty="0">
                <a:solidFill>
                  <a:schemeClr val="hlink"/>
                </a:solidFill>
              </a:rPr>
              <a:t>)) | (v=x </a:t>
            </a:r>
            <a:r>
              <a:rPr lang="en-US" sz="2000" dirty="0">
                <a:solidFill>
                  <a:schemeClr val="hlink"/>
                </a:solidFill>
                <a:latin typeface="cmsy10" charset="0"/>
              </a:rPr>
              <a:t>∧</a:t>
            </a:r>
            <a:r>
              <a:rPr lang="de-DE" sz="2800" dirty="0">
                <a:solidFill>
                  <a:schemeClr val="hlink"/>
                </a:solidFill>
              </a:rPr>
              <a:t> |</a:t>
            </a:r>
            <a:r>
              <a:rPr lang="de-DE" sz="2800" dirty="0" err="1">
                <a:solidFill>
                  <a:schemeClr val="hlink"/>
                </a:solidFill>
              </a:rPr>
              <a:t>w-y</a:t>
            </a:r>
            <a:r>
              <a:rPr lang="de-DE" sz="2800" dirty="0">
                <a:solidFill>
                  <a:schemeClr val="hlink"/>
                </a:solidFill>
              </a:rPr>
              <a:t>|=1) </a:t>
            </a:r>
            <a:r>
              <a:rPr lang="en-US" sz="1800" dirty="0">
                <a:solidFill>
                  <a:schemeClr val="hlink"/>
                </a:solidFill>
                <a:latin typeface="cmsy10" charset="0"/>
              </a:rPr>
              <a:t>∨</a:t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>
                <a:solidFill>
                  <a:schemeClr val="hlink"/>
                </a:solidFill>
              </a:rPr>
              <a:t>       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=</a:t>
            </a:r>
            <a:r>
              <a:rPr lang="de-DE" sz="2800" dirty="0" err="1">
                <a:solidFill>
                  <a:schemeClr val="hlink"/>
                </a:solidFill>
              </a:rPr>
              <a:t>y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000" dirty="0">
                <a:solidFill>
                  <a:schemeClr val="hlink"/>
                </a:solidFill>
                <a:latin typeface="cmsy10" charset="0"/>
              </a:rPr>
              <a:t>∧</a:t>
            </a:r>
            <a:r>
              <a:rPr lang="de-DE" sz="2800" dirty="0">
                <a:solidFill>
                  <a:schemeClr val="hlink"/>
                </a:solidFill>
              </a:rPr>
              <a:t> |v-x|=1)}</a:t>
            </a:r>
            <a:r>
              <a:rPr lang="de-DE" sz="2800" dirty="0"/>
              <a:t> </a:t>
            </a:r>
          </a:p>
        </p:txBody>
      </p:sp>
      <p:sp>
        <p:nvSpPr>
          <p:cNvPr id="310276" name="Oval 4"/>
          <p:cNvSpPr>
            <a:spLocks noChangeArrowheads="1"/>
          </p:cNvSpPr>
          <p:nvPr/>
        </p:nvSpPr>
        <p:spPr bwMode="auto">
          <a:xfrm>
            <a:off x="5364163" y="357301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77" name="Oval 5"/>
          <p:cNvSpPr>
            <a:spLocks noChangeArrowheads="1"/>
          </p:cNvSpPr>
          <p:nvPr/>
        </p:nvSpPr>
        <p:spPr bwMode="auto">
          <a:xfrm>
            <a:off x="5940425" y="357301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80" name="Line 8"/>
          <p:cNvSpPr>
            <a:spLocks noChangeShapeType="1"/>
          </p:cNvSpPr>
          <p:nvPr/>
        </p:nvSpPr>
        <p:spPr bwMode="auto">
          <a:xfrm>
            <a:off x="5508625" y="364445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1" name="Oval 9"/>
          <p:cNvSpPr>
            <a:spLocks noChangeArrowheads="1"/>
          </p:cNvSpPr>
          <p:nvPr/>
        </p:nvSpPr>
        <p:spPr bwMode="auto">
          <a:xfrm>
            <a:off x="6516688" y="357301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82" name="Line 10"/>
          <p:cNvSpPr>
            <a:spLocks noChangeShapeType="1"/>
          </p:cNvSpPr>
          <p:nvPr/>
        </p:nvSpPr>
        <p:spPr bwMode="auto">
          <a:xfrm>
            <a:off x="6084888" y="364445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3" name="Oval 11"/>
          <p:cNvSpPr>
            <a:spLocks noChangeArrowheads="1"/>
          </p:cNvSpPr>
          <p:nvPr/>
        </p:nvSpPr>
        <p:spPr bwMode="auto">
          <a:xfrm>
            <a:off x="7092950" y="357301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84" name="Line 12"/>
          <p:cNvSpPr>
            <a:spLocks noChangeShapeType="1"/>
          </p:cNvSpPr>
          <p:nvPr/>
        </p:nvSpPr>
        <p:spPr bwMode="auto">
          <a:xfrm>
            <a:off x="6661150" y="364445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5" name="Oval 13"/>
          <p:cNvSpPr>
            <a:spLocks noChangeArrowheads="1"/>
          </p:cNvSpPr>
          <p:nvPr/>
        </p:nvSpPr>
        <p:spPr bwMode="auto">
          <a:xfrm>
            <a:off x="7669213" y="357301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86" name="Line 14"/>
          <p:cNvSpPr>
            <a:spLocks noChangeShapeType="1"/>
          </p:cNvSpPr>
          <p:nvPr/>
        </p:nvSpPr>
        <p:spPr bwMode="auto">
          <a:xfrm>
            <a:off x="7237413" y="364445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7" name="Line 15"/>
          <p:cNvSpPr>
            <a:spLocks noChangeShapeType="1"/>
          </p:cNvSpPr>
          <p:nvPr/>
        </p:nvSpPr>
        <p:spPr bwMode="auto">
          <a:xfrm rot="5400000">
            <a:off x="5222082" y="3932585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8" name="Line 16"/>
          <p:cNvSpPr>
            <a:spLocks noChangeShapeType="1"/>
          </p:cNvSpPr>
          <p:nvPr/>
        </p:nvSpPr>
        <p:spPr bwMode="auto">
          <a:xfrm rot="5400000">
            <a:off x="5796757" y="3932585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9" name="Line 17"/>
          <p:cNvSpPr>
            <a:spLocks noChangeShapeType="1"/>
          </p:cNvSpPr>
          <p:nvPr/>
        </p:nvSpPr>
        <p:spPr bwMode="auto">
          <a:xfrm rot="5400000">
            <a:off x="6373019" y="3932585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0" name="Line 18"/>
          <p:cNvSpPr>
            <a:spLocks noChangeShapeType="1"/>
          </p:cNvSpPr>
          <p:nvPr/>
        </p:nvSpPr>
        <p:spPr bwMode="auto">
          <a:xfrm rot="5400000">
            <a:off x="6949282" y="3932585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1" name="Line 19"/>
          <p:cNvSpPr>
            <a:spLocks noChangeShapeType="1"/>
          </p:cNvSpPr>
          <p:nvPr/>
        </p:nvSpPr>
        <p:spPr bwMode="auto">
          <a:xfrm rot="5400000">
            <a:off x="7525544" y="3932585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2" name="Oval 20"/>
          <p:cNvSpPr>
            <a:spLocks noChangeArrowheads="1"/>
          </p:cNvSpPr>
          <p:nvPr/>
        </p:nvSpPr>
        <p:spPr bwMode="auto">
          <a:xfrm>
            <a:off x="5364163" y="414927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93" name="Oval 21"/>
          <p:cNvSpPr>
            <a:spLocks noChangeArrowheads="1"/>
          </p:cNvSpPr>
          <p:nvPr/>
        </p:nvSpPr>
        <p:spPr bwMode="auto">
          <a:xfrm>
            <a:off x="5940425" y="4149279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94" name="Line 22"/>
          <p:cNvSpPr>
            <a:spLocks noChangeShapeType="1"/>
          </p:cNvSpPr>
          <p:nvPr/>
        </p:nvSpPr>
        <p:spPr bwMode="auto">
          <a:xfrm>
            <a:off x="5508625" y="422071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5" name="Oval 23"/>
          <p:cNvSpPr>
            <a:spLocks noChangeArrowheads="1"/>
          </p:cNvSpPr>
          <p:nvPr/>
        </p:nvSpPr>
        <p:spPr bwMode="auto">
          <a:xfrm>
            <a:off x="6516688" y="414927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96" name="Line 24"/>
          <p:cNvSpPr>
            <a:spLocks noChangeShapeType="1"/>
          </p:cNvSpPr>
          <p:nvPr/>
        </p:nvSpPr>
        <p:spPr bwMode="auto">
          <a:xfrm>
            <a:off x="6084888" y="422071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7" name="Oval 25"/>
          <p:cNvSpPr>
            <a:spLocks noChangeArrowheads="1"/>
          </p:cNvSpPr>
          <p:nvPr/>
        </p:nvSpPr>
        <p:spPr bwMode="auto">
          <a:xfrm>
            <a:off x="7092950" y="4149279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98" name="Line 26"/>
          <p:cNvSpPr>
            <a:spLocks noChangeShapeType="1"/>
          </p:cNvSpPr>
          <p:nvPr/>
        </p:nvSpPr>
        <p:spPr bwMode="auto">
          <a:xfrm>
            <a:off x="6661150" y="422071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9" name="Oval 27"/>
          <p:cNvSpPr>
            <a:spLocks noChangeArrowheads="1"/>
          </p:cNvSpPr>
          <p:nvPr/>
        </p:nvSpPr>
        <p:spPr bwMode="auto">
          <a:xfrm>
            <a:off x="7669213" y="414927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00" name="Line 28"/>
          <p:cNvSpPr>
            <a:spLocks noChangeShapeType="1"/>
          </p:cNvSpPr>
          <p:nvPr/>
        </p:nvSpPr>
        <p:spPr bwMode="auto">
          <a:xfrm>
            <a:off x="7237413" y="422071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1" name="Line 29"/>
          <p:cNvSpPr>
            <a:spLocks noChangeShapeType="1"/>
          </p:cNvSpPr>
          <p:nvPr/>
        </p:nvSpPr>
        <p:spPr bwMode="auto">
          <a:xfrm rot="5400000">
            <a:off x="5222082" y="4508847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2" name="Line 30"/>
          <p:cNvSpPr>
            <a:spLocks noChangeShapeType="1"/>
          </p:cNvSpPr>
          <p:nvPr/>
        </p:nvSpPr>
        <p:spPr bwMode="auto">
          <a:xfrm rot="5400000">
            <a:off x="5796757" y="4508847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3" name="Line 31"/>
          <p:cNvSpPr>
            <a:spLocks noChangeShapeType="1"/>
          </p:cNvSpPr>
          <p:nvPr/>
        </p:nvSpPr>
        <p:spPr bwMode="auto">
          <a:xfrm rot="5400000">
            <a:off x="6373019" y="4508847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4" name="Line 32"/>
          <p:cNvSpPr>
            <a:spLocks noChangeShapeType="1"/>
          </p:cNvSpPr>
          <p:nvPr/>
        </p:nvSpPr>
        <p:spPr bwMode="auto">
          <a:xfrm rot="5400000">
            <a:off x="6949282" y="4508847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5" name="Line 33"/>
          <p:cNvSpPr>
            <a:spLocks noChangeShapeType="1"/>
          </p:cNvSpPr>
          <p:nvPr/>
        </p:nvSpPr>
        <p:spPr bwMode="auto">
          <a:xfrm rot="5400000">
            <a:off x="7525544" y="4508847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6" name="Line 34"/>
          <p:cNvSpPr>
            <a:spLocks noChangeShapeType="1"/>
          </p:cNvSpPr>
          <p:nvPr/>
        </p:nvSpPr>
        <p:spPr bwMode="auto">
          <a:xfrm rot="5400000">
            <a:off x="6373019" y="4508847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7" name="Oval 35"/>
          <p:cNvSpPr>
            <a:spLocks noChangeArrowheads="1"/>
          </p:cNvSpPr>
          <p:nvPr/>
        </p:nvSpPr>
        <p:spPr bwMode="auto">
          <a:xfrm>
            <a:off x="5364163" y="472554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08" name="Oval 36"/>
          <p:cNvSpPr>
            <a:spLocks noChangeArrowheads="1"/>
          </p:cNvSpPr>
          <p:nvPr/>
        </p:nvSpPr>
        <p:spPr bwMode="auto">
          <a:xfrm>
            <a:off x="5940425" y="472554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09" name="Line 37"/>
          <p:cNvSpPr>
            <a:spLocks noChangeShapeType="1"/>
          </p:cNvSpPr>
          <p:nvPr/>
        </p:nvSpPr>
        <p:spPr bwMode="auto">
          <a:xfrm>
            <a:off x="5508625" y="4796979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0" name="Oval 38"/>
          <p:cNvSpPr>
            <a:spLocks noChangeArrowheads="1"/>
          </p:cNvSpPr>
          <p:nvPr/>
        </p:nvSpPr>
        <p:spPr bwMode="auto">
          <a:xfrm>
            <a:off x="6516688" y="472554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11" name="Line 39"/>
          <p:cNvSpPr>
            <a:spLocks noChangeShapeType="1"/>
          </p:cNvSpPr>
          <p:nvPr/>
        </p:nvSpPr>
        <p:spPr bwMode="auto">
          <a:xfrm>
            <a:off x="6084888" y="4796979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2" name="Oval 40"/>
          <p:cNvSpPr>
            <a:spLocks noChangeArrowheads="1"/>
          </p:cNvSpPr>
          <p:nvPr/>
        </p:nvSpPr>
        <p:spPr bwMode="auto">
          <a:xfrm>
            <a:off x="7092950" y="472554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13" name="Line 41"/>
          <p:cNvSpPr>
            <a:spLocks noChangeShapeType="1"/>
          </p:cNvSpPr>
          <p:nvPr/>
        </p:nvSpPr>
        <p:spPr bwMode="auto">
          <a:xfrm>
            <a:off x="6661150" y="4796979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4" name="Oval 42"/>
          <p:cNvSpPr>
            <a:spLocks noChangeArrowheads="1"/>
          </p:cNvSpPr>
          <p:nvPr/>
        </p:nvSpPr>
        <p:spPr bwMode="auto">
          <a:xfrm>
            <a:off x="7669213" y="472554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15" name="Line 43"/>
          <p:cNvSpPr>
            <a:spLocks noChangeShapeType="1"/>
          </p:cNvSpPr>
          <p:nvPr/>
        </p:nvSpPr>
        <p:spPr bwMode="auto">
          <a:xfrm>
            <a:off x="7237413" y="4796979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6" name="Line 44"/>
          <p:cNvSpPr>
            <a:spLocks noChangeShapeType="1"/>
          </p:cNvSpPr>
          <p:nvPr/>
        </p:nvSpPr>
        <p:spPr bwMode="auto">
          <a:xfrm rot="5400000">
            <a:off x="5222082" y="5085110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7" name="Line 45"/>
          <p:cNvSpPr>
            <a:spLocks noChangeShapeType="1"/>
          </p:cNvSpPr>
          <p:nvPr/>
        </p:nvSpPr>
        <p:spPr bwMode="auto">
          <a:xfrm rot="5400000">
            <a:off x="5796757" y="5085110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8" name="Line 46"/>
          <p:cNvSpPr>
            <a:spLocks noChangeShapeType="1"/>
          </p:cNvSpPr>
          <p:nvPr/>
        </p:nvSpPr>
        <p:spPr bwMode="auto">
          <a:xfrm rot="5400000">
            <a:off x="6373019" y="5085110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9" name="Line 47"/>
          <p:cNvSpPr>
            <a:spLocks noChangeShapeType="1"/>
          </p:cNvSpPr>
          <p:nvPr/>
        </p:nvSpPr>
        <p:spPr bwMode="auto">
          <a:xfrm rot="5400000">
            <a:off x="6949282" y="5085110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0" name="Line 48"/>
          <p:cNvSpPr>
            <a:spLocks noChangeShapeType="1"/>
          </p:cNvSpPr>
          <p:nvPr/>
        </p:nvSpPr>
        <p:spPr bwMode="auto">
          <a:xfrm rot="5400000">
            <a:off x="7525544" y="5085110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1" name="Oval 49"/>
          <p:cNvSpPr>
            <a:spLocks noChangeArrowheads="1"/>
          </p:cNvSpPr>
          <p:nvPr/>
        </p:nvSpPr>
        <p:spPr bwMode="auto">
          <a:xfrm>
            <a:off x="5364163" y="5301804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2" name="Oval 50"/>
          <p:cNvSpPr>
            <a:spLocks noChangeArrowheads="1"/>
          </p:cNvSpPr>
          <p:nvPr/>
        </p:nvSpPr>
        <p:spPr bwMode="auto">
          <a:xfrm>
            <a:off x="5940425" y="5301804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3" name="Line 51"/>
          <p:cNvSpPr>
            <a:spLocks noChangeShapeType="1"/>
          </p:cNvSpPr>
          <p:nvPr/>
        </p:nvSpPr>
        <p:spPr bwMode="auto">
          <a:xfrm>
            <a:off x="5508625" y="5373241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4" name="Oval 52"/>
          <p:cNvSpPr>
            <a:spLocks noChangeArrowheads="1"/>
          </p:cNvSpPr>
          <p:nvPr/>
        </p:nvSpPr>
        <p:spPr bwMode="auto">
          <a:xfrm>
            <a:off x="6516688" y="5301804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5" name="Line 53"/>
          <p:cNvSpPr>
            <a:spLocks noChangeShapeType="1"/>
          </p:cNvSpPr>
          <p:nvPr/>
        </p:nvSpPr>
        <p:spPr bwMode="auto">
          <a:xfrm>
            <a:off x="6084888" y="5373241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6" name="Oval 54"/>
          <p:cNvSpPr>
            <a:spLocks noChangeArrowheads="1"/>
          </p:cNvSpPr>
          <p:nvPr/>
        </p:nvSpPr>
        <p:spPr bwMode="auto">
          <a:xfrm>
            <a:off x="7092950" y="5301804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7" name="Line 55"/>
          <p:cNvSpPr>
            <a:spLocks noChangeShapeType="1"/>
          </p:cNvSpPr>
          <p:nvPr/>
        </p:nvSpPr>
        <p:spPr bwMode="auto">
          <a:xfrm>
            <a:off x="6661150" y="5373241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8" name="Oval 56"/>
          <p:cNvSpPr>
            <a:spLocks noChangeArrowheads="1"/>
          </p:cNvSpPr>
          <p:nvPr/>
        </p:nvSpPr>
        <p:spPr bwMode="auto">
          <a:xfrm>
            <a:off x="7669213" y="5301804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9" name="Line 57"/>
          <p:cNvSpPr>
            <a:spLocks noChangeShapeType="1"/>
          </p:cNvSpPr>
          <p:nvPr/>
        </p:nvSpPr>
        <p:spPr bwMode="auto">
          <a:xfrm>
            <a:off x="7237413" y="5373241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30" name="Text Box 58"/>
          <p:cNvSpPr txBox="1">
            <a:spLocks noChangeArrowheads="1"/>
          </p:cNvSpPr>
          <p:nvPr/>
        </p:nvSpPr>
        <p:spPr bwMode="auto">
          <a:xfrm>
            <a:off x="1258888" y="4220716"/>
            <a:ext cx="37925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Beispiel: </a:t>
            </a:r>
            <a:r>
              <a:rPr lang="de-DE" sz="3200">
                <a:solidFill>
                  <a:schemeClr val="hlink"/>
                </a:solidFill>
              </a:rPr>
              <a:t>(5,4)-</a:t>
            </a:r>
            <a:r>
              <a:rPr lang="de-DE" sz="3200"/>
              <a:t>Gitter</a:t>
            </a:r>
          </a:p>
        </p:txBody>
      </p:sp>
    </p:spTree>
    <p:extLst>
      <p:ext uri="{BB962C8B-B14F-4D97-AF65-F5344CB8AC3E}">
        <p14:creationId xmlns:p14="http://schemas.microsoft.com/office/powerpoint/2010/main" val="885269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2365-FB0F-0940-9FAF-D67D213E2BFE}" type="slidenum">
              <a:rPr lang="de-DE"/>
              <a:pPr/>
              <a:t>25</a:t>
            </a:fld>
            <a:endParaRPr lang="de-DE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6: Implizite Repräsentationen</a:t>
            </a:r>
          </a:p>
          <a:p>
            <a:pPr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k,l</a:t>
            </a:r>
            <a:r>
              <a:rPr lang="de-DE" sz="2800" dirty="0">
                <a:solidFill>
                  <a:schemeClr val="hlink"/>
                </a:solidFill>
              </a:rPr>
              <a:t>)-</a:t>
            </a:r>
            <a:r>
              <a:rPr lang="de-DE" sz="2800" dirty="0"/>
              <a:t>Gitter </a:t>
            </a:r>
            <a:r>
              <a:rPr lang="de-DE" sz="2800" dirty="0">
                <a:solidFill>
                  <a:schemeClr val="hlink"/>
                </a:solidFill>
              </a:rPr>
              <a:t>G=(V,E):</a:t>
            </a:r>
          </a:p>
          <a:p>
            <a:r>
              <a:rPr lang="de-DE" sz="2800" dirty="0">
                <a:solidFill>
                  <a:schemeClr val="hlink"/>
                </a:solidFill>
              </a:rPr>
              <a:t>V=[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×</a:t>
            </a:r>
            <a:r>
              <a:rPr lang="de-DE" sz="2800" dirty="0">
                <a:solidFill>
                  <a:schemeClr val="hlink"/>
                </a:solidFill>
              </a:rPr>
              <a:t>[l]</a:t>
            </a:r>
            <a:r>
              <a:rPr lang="de-DE" sz="2800" dirty="0"/>
              <a:t> (</a:t>
            </a:r>
            <a:r>
              <a:rPr lang="de-DE" sz="2800" dirty="0">
                <a:solidFill>
                  <a:schemeClr val="hlink"/>
                </a:solidFill>
              </a:rPr>
              <a:t>[a]={0,…,a-1}</a:t>
            </a:r>
            <a:r>
              <a:rPr lang="de-DE" sz="2800" dirty="0"/>
              <a:t> für </a:t>
            </a:r>
            <a:r>
              <a:rPr lang="de-DE" sz="2800" dirty="0">
                <a:solidFill>
                  <a:schemeClr val="hlink"/>
                </a:solidFill>
              </a:rPr>
              <a:t>a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ℕ</a:t>
            </a:r>
            <a:r>
              <a:rPr lang="de-DE" sz="2800" dirty="0"/>
              <a:t>)</a:t>
            </a:r>
          </a:p>
          <a:p>
            <a:r>
              <a:rPr lang="de-DE" sz="2800" dirty="0">
                <a:solidFill>
                  <a:schemeClr val="hlink"/>
                </a:solidFill>
              </a:rPr>
              <a:t>E={((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),(</a:t>
            </a:r>
            <a:r>
              <a:rPr lang="de-DE" sz="2800" dirty="0" err="1">
                <a:solidFill>
                  <a:schemeClr val="hlink"/>
                </a:solidFill>
              </a:rPr>
              <a:t>x,y</a:t>
            </a:r>
            <a:r>
              <a:rPr lang="de-DE" sz="2800" dirty="0">
                <a:solidFill>
                  <a:schemeClr val="hlink"/>
                </a:solidFill>
              </a:rPr>
              <a:t>)) | (v=x </a:t>
            </a:r>
            <a:r>
              <a:rPr lang="en-US" sz="1800" dirty="0">
                <a:solidFill>
                  <a:schemeClr val="hlink"/>
                </a:solidFill>
                <a:latin typeface="cmsy10" charset="0"/>
              </a:rPr>
              <a:t>∧</a:t>
            </a:r>
            <a:r>
              <a:rPr lang="de-DE" sz="2800" dirty="0">
                <a:solidFill>
                  <a:schemeClr val="hlink"/>
                </a:solidFill>
              </a:rPr>
              <a:t> |</a:t>
            </a:r>
            <a:r>
              <a:rPr lang="de-DE" sz="2800" dirty="0" err="1">
                <a:solidFill>
                  <a:schemeClr val="hlink"/>
                </a:solidFill>
              </a:rPr>
              <a:t>w-y</a:t>
            </a:r>
            <a:r>
              <a:rPr lang="de-DE" sz="2800" dirty="0">
                <a:solidFill>
                  <a:schemeClr val="hlink"/>
                </a:solidFill>
              </a:rPr>
              <a:t>|=1) </a:t>
            </a:r>
            <a:r>
              <a:rPr lang="en-US" sz="1800" dirty="0">
                <a:solidFill>
                  <a:schemeClr val="hlink"/>
                </a:solidFill>
                <a:latin typeface="cmsy10" charset="0"/>
              </a:rPr>
              <a:t>∨</a:t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>
                <a:solidFill>
                  <a:schemeClr val="hlink"/>
                </a:solidFill>
              </a:rPr>
              <a:t>       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=</a:t>
            </a:r>
            <a:r>
              <a:rPr lang="de-DE" sz="2800" dirty="0" err="1">
                <a:solidFill>
                  <a:schemeClr val="hlink"/>
                </a:solidFill>
              </a:rPr>
              <a:t>y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1800" dirty="0">
                <a:solidFill>
                  <a:schemeClr val="hlink"/>
                </a:solidFill>
                <a:latin typeface="cmsy10" charset="0"/>
              </a:rPr>
              <a:t>∧</a:t>
            </a:r>
            <a:r>
              <a:rPr lang="de-DE" sz="2800" dirty="0">
                <a:solidFill>
                  <a:schemeClr val="hlink"/>
                </a:solidFill>
              </a:rPr>
              <a:t> |v-x|=1)}</a:t>
            </a:r>
            <a:r>
              <a:rPr lang="de-DE" sz="2800" dirty="0"/>
              <a:t> </a:t>
            </a:r>
          </a:p>
          <a:p>
            <a:endParaRPr lang="de-DE" sz="1600" dirty="0"/>
          </a:p>
          <a:p>
            <a:r>
              <a:rPr lang="de-DE" sz="2800" dirty="0"/>
              <a:t>Speicheraufwand: </a:t>
            </a:r>
            <a:r>
              <a:rPr lang="de-DE" sz="2800" dirty="0">
                <a:solidFill>
                  <a:schemeClr val="hlink"/>
                </a:solidFill>
              </a:rPr>
              <a:t>O(log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 + log l)</a:t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/>
              <a:t>(speichere Kantenregel sowie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und</a:t>
            </a:r>
            <a:r>
              <a:rPr lang="de-DE" sz="2800" dirty="0">
                <a:solidFill>
                  <a:schemeClr val="hlink"/>
                </a:solidFill>
              </a:rPr>
              <a:t> l</a:t>
            </a:r>
            <a:r>
              <a:rPr lang="de-DE" sz="2800" dirty="0"/>
              <a:t>)</a:t>
            </a:r>
          </a:p>
          <a:p>
            <a:r>
              <a:rPr lang="de-DE" sz="2800" dirty="0"/>
              <a:t>Find-Operation: </a:t>
            </a:r>
            <a:r>
              <a:rPr lang="de-DE" sz="2800" dirty="0">
                <a:solidFill>
                  <a:schemeClr val="hlink"/>
                </a:solidFill>
              </a:rPr>
              <a:t>O(1)</a:t>
            </a:r>
            <a:r>
              <a:rPr lang="de-DE" sz="2800" dirty="0"/>
              <a:t> Zeit (reine Rechnung)</a:t>
            </a:r>
          </a:p>
        </p:txBody>
      </p:sp>
    </p:spTree>
    <p:extLst>
      <p:ext uri="{BB962C8B-B14F-4D97-AF65-F5344CB8AC3E}">
        <p14:creationId xmlns:p14="http://schemas.microsoft.com/office/powerpoint/2010/main" val="1320032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5" name="Bild 4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767" y="-233829"/>
            <a:ext cx="13105456" cy="737181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Graphen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5807005"/>
            <a:ext cx="9144000" cy="64633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Traversierung</a:t>
            </a:r>
          </a:p>
        </p:txBody>
      </p:sp>
    </p:spTree>
    <p:extLst>
      <p:ext uri="{BB962C8B-B14F-4D97-AF65-F5344CB8AC3E}">
        <p14:creationId xmlns:p14="http://schemas.microsoft.com/office/powerpoint/2010/main" val="236333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543C-D3CC-B544-B7B2-1A9183C6109B}" type="slidenum">
              <a:rPr lang="de-DE"/>
              <a:pPr/>
              <a:t>27</a:t>
            </a:fld>
            <a:endParaRPr lang="de-DE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Graphdurchlauf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Zentrale Frage:</a:t>
            </a:r>
            <a:r>
              <a:rPr lang="de-DE"/>
              <a:t> Wie können wir die Knoten eines Graphen durchlaufen, so dass jeder Knoten mindestens einmal besucht wird?</a:t>
            </a:r>
          </a:p>
        </p:txBody>
      </p:sp>
      <p:sp>
        <p:nvSpPr>
          <p:cNvPr id="331780" name="Oval 4"/>
          <p:cNvSpPr>
            <a:spLocks noChangeArrowheads="1"/>
          </p:cNvSpPr>
          <p:nvPr/>
        </p:nvSpPr>
        <p:spPr bwMode="auto">
          <a:xfrm>
            <a:off x="2916238" y="29968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1" name="Oval 5"/>
          <p:cNvSpPr>
            <a:spLocks noChangeArrowheads="1"/>
          </p:cNvSpPr>
          <p:nvPr/>
        </p:nvSpPr>
        <p:spPr bwMode="auto">
          <a:xfrm>
            <a:off x="4716463" y="27809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2" name="Oval 6"/>
          <p:cNvSpPr>
            <a:spLocks noChangeArrowheads="1"/>
          </p:cNvSpPr>
          <p:nvPr/>
        </p:nvSpPr>
        <p:spPr bwMode="auto">
          <a:xfrm>
            <a:off x="3851275" y="400489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3" name="Oval 7"/>
          <p:cNvSpPr>
            <a:spLocks noChangeArrowheads="1"/>
          </p:cNvSpPr>
          <p:nvPr/>
        </p:nvSpPr>
        <p:spPr bwMode="auto">
          <a:xfrm>
            <a:off x="5219700" y="436525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4" name="Oval 8"/>
          <p:cNvSpPr>
            <a:spLocks noChangeArrowheads="1"/>
          </p:cNvSpPr>
          <p:nvPr/>
        </p:nvSpPr>
        <p:spPr bwMode="auto">
          <a:xfrm>
            <a:off x="6372225" y="32127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5" name="Oval 9"/>
          <p:cNvSpPr>
            <a:spLocks noChangeArrowheads="1"/>
          </p:cNvSpPr>
          <p:nvPr/>
        </p:nvSpPr>
        <p:spPr bwMode="auto">
          <a:xfrm>
            <a:off x="2195513" y="422079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6" name="Oval 10"/>
          <p:cNvSpPr>
            <a:spLocks noChangeArrowheads="1"/>
          </p:cNvSpPr>
          <p:nvPr/>
        </p:nvSpPr>
        <p:spPr bwMode="auto">
          <a:xfrm>
            <a:off x="3276600" y="494151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7" name="Oval 11"/>
          <p:cNvSpPr>
            <a:spLocks noChangeArrowheads="1"/>
          </p:cNvSpPr>
          <p:nvPr/>
        </p:nvSpPr>
        <p:spPr bwMode="auto">
          <a:xfrm>
            <a:off x="6877050" y="45081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8" name="Line 12"/>
          <p:cNvSpPr>
            <a:spLocks noChangeShapeType="1"/>
          </p:cNvSpPr>
          <p:nvPr/>
        </p:nvSpPr>
        <p:spPr bwMode="auto">
          <a:xfrm>
            <a:off x="2411413" y="4436690"/>
            <a:ext cx="865187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89" name="Line 13"/>
          <p:cNvSpPr>
            <a:spLocks noChangeShapeType="1"/>
          </p:cNvSpPr>
          <p:nvPr/>
        </p:nvSpPr>
        <p:spPr bwMode="auto">
          <a:xfrm flipV="1">
            <a:off x="3419475" y="4220790"/>
            <a:ext cx="4318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0" name="Line 14"/>
          <p:cNvSpPr>
            <a:spLocks noChangeShapeType="1"/>
          </p:cNvSpPr>
          <p:nvPr/>
        </p:nvSpPr>
        <p:spPr bwMode="auto">
          <a:xfrm flipV="1">
            <a:off x="2339975" y="3212728"/>
            <a:ext cx="576263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1" name="Line 15"/>
          <p:cNvSpPr>
            <a:spLocks noChangeShapeType="1"/>
          </p:cNvSpPr>
          <p:nvPr/>
        </p:nvSpPr>
        <p:spPr bwMode="auto">
          <a:xfrm>
            <a:off x="3132138" y="3212728"/>
            <a:ext cx="719137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2" name="Line 16"/>
          <p:cNvSpPr>
            <a:spLocks noChangeShapeType="1"/>
          </p:cNvSpPr>
          <p:nvPr/>
        </p:nvSpPr>
        <p:spPr bwMode="auto">
          <a:xfrm flipV="1">
            <a:off x="3132138" y="2852365"/>
            <a:ext cx="15113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3" name="Line 17"/>
          <p:cNvSpPr>
            <a:spLocks noChangeShapeType="1"/>
          </p:cNvSpPr>
          <p:nvPr/>
        </p:nvSpPr>
        <p:spPr bwMode="auto">
          <a:xfrm>
            <a:off x="4859338" y="2996828"/>
            <a:ext cx="433387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4" name="Line 18"/>
          <p:cNvSpPr>
            <a:spLocks noChangeShapeType="1"/>
          </p:cNvSpPr>
          <p:nvPr/>
        </p:nvSpPr>
        <p:spPr bwMode="auto">
          <a:xfrm>
            <a:off x="4067175" y="4149353"/>
            <a:ext cx="108108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5" name="Line 19"/>
          <p:cNvSpPr>
            <a:spLocks noChangeShapeType="1"/>
          </p:cNvSpPr>
          <p:nvPr/>
        </p:nvSpPr>
        <p:spPr bwMode="auto">
          <a:xfrm flipH="1" flipV="1">
            <a:off x="4932363" y="2925390"/>
            <a:ext cx="1439862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6" name="Line 20"/>
          <p:cNvSpPr>
            <a:spLocks noChangeShapeType="1"/>
          </p:cNvSpPr>
          <p:nvPr/>
        </p:nvSpPr>
        <p:spPr bwMode="auto">
          <a:xfrm>
            <a:off x="5435600" y="4508128"/>
            <a:ext cx="1368425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7" name="Line 21"/>
          <p:cNvSpPr>
            <a:spLocks noChangeShapeType="1"/>
          </p:cNvSpPr>
          <p:nvPr/>
        </p:nvSpPr>
        <p:spPr bwMode="auto">
          <a:xfrm>
            <a:off x="6516688" y="3428628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8" name="Line 22"/>
          <p:cNvSpPr>
            <a:spLocks noChangeShapeType="1"/>
          </p:cNvSpPr>
          <p:nvPr/>
        </p:nvSpPr>
        <p:spPr bwMode="auto">
          <a:xfrm flipH="1">
            <a:off x="3995738" y="2996828"/>
            <a:ext cx="720725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9" name="Line 23"/>
          <p:cNvSpPr>
            <a:spLocks noChangeShapeType="1"/>
          </p:cNvSpPr>
          <p:nvPr/>
        </p:nvSpPr>
        <p:spPr bwMode="auto">
          <a:xfrm flipV="1">
            <a:off x="5435600" y="3428628"/>
            <a:ext cx="936625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673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DEA4-A56C-C840-BED8-C24E1D5D7A94}" type="slidenum">
              <a:rPr lang="de-DE"/>
              <a:pPr/>
              <a:t>28</a:t>
            </a:fld>
            <a:endParaRPr lang="de-DE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Graphdurchlauf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Zentrale Frage:</a:t>
            </a:r>
            <a:r>
              <a:rPr lang="de-DE"/>
              <a:t> Wie können wir die Knoten eines Graphen durchlaufen, so dass jeder Knoten mindestens einmal besucht wird?</a:t>
            </a:r>
          </a:p>
          <a:p>
            <a:pPr>
              <a:buFontTx/>
              <a:buNone/>
            </a:pPr>
            <a:endParaRPr lang="de-DE"/>
          </a:p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Grundlegende Strategien:</a:t>
            </a:r>
          </a:p>
          <a:p>
            <a:r>
              <a:rPr lang="de-DE"/>
              <a:t>Breitensuche</a:t>
            </a:r>
          </a:p>
          <a:p>
            <a:r>
              <a:rPr lang="de-DE"/>
              <a:t>Tiefensuche</a:t>
            </a:r>
          </a:p>
        </p:txBody>
      </p:sp>
    </p:spTree>
    <p:extLst>
      <p:ext uri="{BB962C8B-B14F-4D97-AF65-F5344CB8AC3E}">
        <p14:creationId xmlns:p14="http://schemas.microsoft.com/office/powerpoint/2010/main" val="230975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BA83-FD72-244A-8113-6B4203F04FCB}" type="slidenum">
              <a:rPr lang="de-DE"/>
              <a:pPr/>
              <a:t>29</a:t>
            </a:fld>
            <a:endParaRPr lang="de-DE"/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Starte von einem Knoten </a:t>
            </a:r>
            <a:r>
              <a:rPr lang="de-DE">
                <a:solidFill>
                  <a:schemeClr val="hlink"/>
                </a:solidFill>
              </a:rPr>
              <a:t>s</a:t>
            </a:r>
          </a:p>
          <a:p>
            <a:r>
              <a:rPr lang="de-DE"/>
              <a:t>Exploriere Graph Distanz für Distanz</a:t>
            </a:r>
          </a:p>
        </p:txBody>
      </p:sp>
      <p:sp>
        <p:nvSpPr>
          <p:cNvPr id="333828" name="Oval 4"/>
          <p:cNvSpPr>
            <a:spLocks noChangeArrowheads="1"/>
          </p:cNvSpPr>
          <p:nvPr/>
        </p:nvSpPr>
        <p:spPr bwMode="auto">
          <a:xfrm>
            <a:off x="969963" y="508568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33829" name="Oval 5"/>
          <p:cNvSpPr>
            <a:spLocks noChangeArrowheads="1"/>
          </p:cNvSpPr>
          <p:nvPr/>
        </p:nvSpPr>
        <p:spPr bwMode="auto">
          <a:xfrm>
            <a:off x="1187450" y="379028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0" name="Oval 6"/>
          <p:cNvSpPr>
            <a:spLocks noChangeArrowheads="1"/>
          </p:cNvSpPr>
          <p:nvPr/>
        </p:nvSpPr>
        <p:spPr bwMode="auto">
          <a:xfrm>
            <a:off x="2338388" y="450941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1" name="Oval 7"/>
          <p:cNvSpPr>
            <a:spLocks noChangeArrowheads="1"/>
          </p:cNvSpPr>
          <p:nvPr/>
        </p:nvSpPr>
        <p:spPr bwMode="auto">
          <a:xfrm>
            <a:off x="3490913" y="544604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2" name="Oval 8"/>
          <p:cNvSpPr>
            <a:spLocks noChangeArrowheads="1"/>
          </p:cNvSpPr>
          <p:nvPr/>
        </p:nvSpPr>
        <p:spPr bwMode="auto">
          <a:xfrm>
            <a:off x="3995738" y="407761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3" name="Oval 9"/>
          <p:cNvSpPr>
            <a:spLocks noChangeArrowheads="1"/>
          </p:cNvSpPr>
          <p:nvPr/>
        </p:nvSpPr>
        <p:spPr bwMode="auto">
          <a:xfrm>
            <a:off x="5075238" y="523014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4" name="Oval 10"/>
          <p:cNvSpPr>
            <a:spLocks noChangeArrowheads="1"/>
          </p:cNvSpPr>
          <p:nvPr/>
        </p:nvSpPr>
        <p:spPr bwMode="auto">
          <a:xfrm>
            <a:off x="2843213" y="321401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5" name="Oval 11"/>
          <p:cNvSpPr>
            <a:spLocks noChangeArrowheads="1"/>
          </p:cNvSpPr>
          <p:nvPr/>
        </p:nvSpPr>
        <p:spPr bwMode="auto">
          <a:xfrm>
            <a:off x="4643438" y="314099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6" name="Oval 12"/>
          <p:cNvSpPr>
            <a:spLocks noChangeArrowheads="1"/>
          </p:cNvSpPr>
          <p:nvPr/>
        </p:nvSpPr>
        <p:spPr bwMode="auto">
          <a:xfrm>
            <a:off x="6154738" y="400618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7" name="Oval 13"/>
          <p:cNvSpPr>
            <a:spLocks noChangeArrowheads="1"/>
          </p:cNvSpPr>
          <p:nvPr/>
        </p:nvSpPr>
        <p:spPr bwMode="auto">
          <a:xfrm>
            <a:off x="7523163" y="350135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8" name="Line 14"/>
          <p:cNvSpPr>
            <a:spLocks noChangeShapeType="1"/>
          </p:cNvSpPr>
          <p:nvPr/>
        </p:nvSpPr>
        <p:spPr bwMode="auto">
          <a:xfrm flipV="1">
            <a:off x="1258888" y="4293517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39" name="Line 15"/>
          <p:cNvSpPr>
            <a:spLocks noChangeShapeType="1"/>
          </p:cNvSpPr>
          <p:nvPr/>
        </p:nvSpPr>
        <p:spPr bwMode="auto">
          <a:xfrm flipV="1">
            <a:off x="1474788" y="4869780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0" name="Line 16"/>
          <p:cNvSpPr>
            <a:spLocks noChangeShapeType="1"/>
          </p:cNvSpPr>
          <p:nvPr/>
        </p:nvSpPr>
        <p:spPr bwMode="auto">
          <a:xfrm flipV="1">
            <a:off x="1619250" y="3501355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1" name="Line 17"/>
          <p:cNvSpPr>
            <a:spLocks noChangeShapeType="1"/>
          </p:cNvSpPr>
          <p:nvPr/>
        </p:nvSpPr>
        <p:spPr bwMode="auto">
          <a:xfrm>
            <a:off x="2770188" y="4941217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2" name="Line 18"/>
          <p:cNvSpPr>
            <a:spLocks noChangeShapeType="1"/>
          </p:cNvSpPr>
          <p:nvPr/>
        </p:nvSpPr>
        <p:spPr bwMode="auto">
          <a:xfrm>
            <a:off x="2843213" y="4725317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3" name="Line 19"/>
          <p:cNvSpPr>
            <a:spLocks noChangeShapeType="1"/>
          </p:cNvSpPr>
          <p:nvPr/>
        </p:nvSpPr>
        <p:spPr bwMode="auto">
          <a:xfrm flipV="1">
            <a:off x="3995738" y="5590505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4" name="Line 20"/>
          <p:cNvSpPr>
            <a:spLocks noChangeShapeType="1"/>
          </p:cNvSpPr>
          <p:nvPr/>
        </p:nvSpPr>
        <p:spPr bwMode="auto">
          <a:xfrm>
            <a:off x="3275013" y="3645817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5" name="Line 21"/>
          <p:cNvSpPr>
            <a:spLocks noChangeShapeType="1"/>
          </p:cNvSpPr>
          <p:nvPr/>
        </p:nvSpPr>
        <p:spPr bwMode="auto">
          <a:xfrm flipV="1">
            <a:off x="3346450" y="3356892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6" name="Line 22"/>
          <p:cNvSpPr>
            <a:spLocks noChangeShapeType="1"/>
          </p:cNvSpPr>
          <p:nvPr/>
        </p:nvSpPr>
        <p:spPr bwMode="auto">
          <a:xfrm flipV="1">
            <a:off x="4498975" y="4293517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7" name="Line 23"/>
          <p:cNvSpPr>
            <a:spLocks noChangeShapeType="1"/>
          </p:cNvSpPr>
          <p:nvPr/>
        </p:nvSpPr>
        <p:spPr bwMode="auto">
          <a:xfrm flipV="1">
            <a:off x="5507038" y="4509417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8" name="Line 24"/>
          <p:cNvSpPr>
            <a:spLocks noChangeShapeType="1"/>
          </p:cNvSpPr>
          <p:nvPr/>
        </p:nvSpPr>
        <p:spPr bwMode="auto">
          <a:xfrm>
            <a:off x="5146675" y="3501355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9" name="Line 25"/>
          <p:cNvSpPr>
            <a:spLocks noChangeShapeType="1"/>
          </p:cNvSpPr>
          <p:nvPr/>
        </p:nvSpPr>
        <p:spPr bwMode="auto">
          <a:xfrm flipH="1">
            <a:off x="3851275" y="4582442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50" name="Line 26"/>
          <p:cNvSpPr>
            <a:spLocks noChangeShapeType="1"/>
          </p:cNvSpPr>
          <p:nvPr/>
        </p:nvSpPr>
        <p:spPr bwMode="auto">
          <a:xfrm flipV="1">
            <a:off x="6659563" y="3861717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51" name="Oval 27"/>
          <p:cNvSpPr>
            <a:spLocks noChangeArrowheads="1"/>
          </p:cNvSpPr>
          <p:nvPr/>
        </p:nvSpPr>
        <p:spPr bwMode="auto">
          <a:xfrm>
            <a:off x="7596188" y="494121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52" name="Line 28"/>
          <p:cNvSpPr>
            <a:spLocks noChangeShapeType="1"/>
          </p:cNvSpPr>
          <p:nvPr/>
        </p:nvSpPr>
        <p:spPr bwMode="auto">
          <a:xfrm>
            <a:off x="6588125" y="4437980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53" name="Line 29"/>
          <p:cNvSpPr>
            <a:spLocks noChangeShapeType="1"/>
          </p:cNvSpPr>
          <p:nvPr/>
        </p:nvSpPr>
        <p:spPr bwMode="auto">
          <a:xfrm flipH="1" flipV="1">
            <a:off x="1692275" y="4077617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54" name="Line 30"/>
          <p:cNvSpPr>
            <a:spLocks noChangeShapeType="1"/>
          </p:cNvSpPr>
          <p:nvPr/>
        </p:nvSpPr>
        <p:spPr bwMode="auto">
          <a:xfrm flipH="1">
            <a:off x="5651500" y="5303167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23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F4B5-1437-4748-9181-FD14E136059C}" type="slidenum">
              <a:rPr lang="de-DE"/>
              <a:pPr/>
              <a:t>3</a:t>
            </a:fld>
            <a:endParaRPr lang="de-DE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Graphen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Graph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G=(V, E)</a:t>
            </a:r>
            <a:r>
              <a:rPr lang="de-DE" dirty="0"/>
              <a:t> besteht aus</a:t>
            </a:r>
          </a:p>
          <a:p>
            <a:r>
              <a:rPr lang="de-DE" dirty="0"/>
              <a:t>Knotenmenge </a:t>
            </a:r>
            <a:r>
              <a:rPr lang="de-DE" dirty="0">
                <a:solidFill>
                  <a:schemeClr val="hlink"/>
                </a:solidFill>
              </a:rPr>
              <a:t>V</a:t>
            </a:r>
          </a:p>
          <a:p>
            <a:r>
              <a:rPr lang="de-DE" dirty="0"/>
              <a:t>Kantenmenge </a:t>
            </a:r>
            <a:r>
              <a:rPr lang="de-DE" dirty="0">
                <a:solidFill>
                  <a:schemeClr val="hlink"/>
                </a:solidFill>
              </a:rPr>
              <a:t>E</a:t>
            </a:r>
          </a:p>
        </p:txBody>
      </p:sp>
      <p:sp>
        <p:nvSpPr>
          <p:cNvPr id="289797" name="Oval 5"/>
          <p:cNvSpPr>
            <a:spLocks noChangeArrowheads="1"/>
          </p:cNvSpPr>
          <p:nvPr/>
        </p:nvSpPr>
        <p:spPr bwMode="auto">
          <a:xfrm>
            <a:off x="4572000" y="1820068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02" name="Line 10"/>
          <p:cNvSpPr>
            <a:spLocks noChangeShapeType="1"/>
          </p:cNvSpPr>
          <p:nvPr/>
        </p:nvSpPr>
        <p:spPr bwMode="auto">
          <a:xfrm flipH="1">
            <a:off x="1189038" y="3547268"/>
            <a:ext cx="21590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3" name="Line 11"/>
          <p:cNvSpPr>
            <a:spLocks noChangeShapeType="1"/>
          </p:cNvSpPr>
          <p:nvPr/>
        </p:nvSpPr>
        <p:spPr bwMode="auto">
          <a:xfrm flipH="1">
            <a:off x="2268538" y="3475831"/>
            <a:ext cx="504825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4" name="Line 12"/>
          <p:cNvSpPr>
            <a:spLocks noChangeShapeType="1"/>
          </p:cNvSpPr>
          <p:nvPr/>
        </p:nvSpPr>
        <p:spPr bwMode="auto">
          <a:xfrm flipV="1">
            <a:off x="1404938" y="3404393"/>
            <a:ext cx="13684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5" name="Line 13"/>
          <p:cNvSpPr>
            <a:spLocks noChangeShapeType="1"/>
          </p:cNvSpPr>
          <p:nvPr/>
        </p:nvSpPr>
        <p:spPr bwMode="auto">
          <a:xfrm>
            <a:off x="1116013" y="4555331"/>
            <a:ext cx="10810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6" name="Line 14"/>
          <p:cNvSpPr>
            <a:spLocks noChangeShapeType="1"/>
          </p:cNvSpPr>
          <p:nvPr/>
        </p:nvSpPr>
        <p:spPr bwMode="auto">
          <a:xfrm>
            <a:off x="2844800" y="3475831"/>
            <a:ext cx="43180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7" name="Line 15"/>
          <p:cNvSpPr>
            <a:spLocks noChangeShapeType="1"/>
          </p:cNvSpPr>
          <p:nvPr/>
        </p:nvSpPr>
        <p:spPr bwMode="auto">
          <a:xfrm flipV="1">
            <a:off x="2197100" y="4483893"/>
            <a:ext cx="10795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796" name="Oval 4"/>
          <p:cNvSpPr>
            <a:spLocks noChangeArrowheads="1"/>
          </p:cNvSpPr>
          <p:nvPr/>
        </p:nvSpPr>
        <p:spPr bwMode="auto">
          <a:xfrm>
            <a:off x="1331913" y="3404393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798" name="Oval 6"/>
          <p:cNvSpPr>
            <a:spLocks noChangeArrowheads="1"/>
          </p:cNvSpPr>
          <p:nvPr/>
        </p:nvSpPr>
        <p:spPr bwMode="auto">
          <a:xfrm>
            <a:off x="2700338" y="3331368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799" name="Oval 7"/>
          <p:cNvSpPr>
            <a:spLocks noChangeArrowheads="1"/>
          </p:cNvSpPr>
          <p:nvPr/>
        </p:nvSpPr>
        <p:spPr bwMode="auto">
          <a:xfrm>
            <a:off x="3205163" y="4339431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00" name="Oval 8"/>
          <p:cNvSpPr>
            <a:spLocks noChangeArrowheads="1"/>
          </p:cNvSpPr>
          <p:nvPr/>
        </p:nvSpPr>
        <p:spPr bwMode="auto">
          <a:xfrm>
            <a:off x="2124075" y="4771231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01" name="Oval 9"/>
          <p:cNvSpPr>
            <a:spLocks noChangeArrowheads="1"/>
          </p:cNvSpPr>
          <p:nvPr/>
        </p:nvSpPr>
        <p:spPr bwMode="auto">
          <a:xfrm>
            <a:off x="1044575" y="4412456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08" name="Text Box 16"/>
          <p:cNvSpPr txBox="1">
            <a:spLocks noChangeArrowheads="1"/>
          </p:cNvSpPr>
          <p:nvPr/>
        </p:nvSpPr>
        <p:spPr bwMode="auto">
          <a:xfrm>
            <a:off x="755650" y="5276056"/>
            <a:ext cx="289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ungerichteter Graph</a:t>
            </a:r>
          </a:p>
        </p:txBody>
      </p:sp>
      <p:sp>
        <p:nvSpPr>
          <p:cNvPr id="289809" name="Oval 17"/>
          <p:cNvSpPr>
            <a:spLocks noChangeArrowheads="1"/>
          </p:cNvSpPr>
          <p:nvPr/>
        </p:nvSpPr>
        <p:spPr bwMode="auto">
          <a:xfrm>
            <a:off x="5508625" y="2971006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0" name="Oval 18"/>
          <p:cNvSpPr>
            <a:spLocks noChangeArrowheads="1"/>
          </p:cNvSpPr>
          <p:nvPr/>
        </p:nvSpPr>
        <p:spPr bwMode="auto">
          <a:xfrm>
            <a:off x="7019925" y="3186906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1" name="Oval 19"/>
          <p:cNvSpPr>
            <a:spLocks noChangeArrowheads="1"/>
          </p:cNvSpPr>
          <p:nvPr/>
        </p:nvSpPr>
        <p:spPr bwMode="auto">
          <a:xfrm>
            <a:off x="5219700" y="4123531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2" name="Oval 20"/>
          <p:cNvSpPr>
            <a:spLocks noChangeArrowheads="1"/>
          </p:cNvSpPr>
          <p:nvPr/>
        </p:nvSpPr>
        <p:spPr bwMode="auto">
          <a:xfrm>
            <a:off x="6443663" y="4842668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3" name="Oval 21"/>
          <p:cNvSpPr>
            <a:spLocks noChangeArrowheads="1"/>
          </p:cNvSpPr>
          <p:nvPr/>
        </p:nvSpPr>
        <p:spPr bwMode="auto">
          <a:xfrm>
            <a:off x="7524750" y="4050506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4" name="Oval 22"/>
          <p:cNvSpPr>
            <a:spLocks noChangeArrowheads="1"/>
          </p:cNvSpPr>
          <p:nvPr/>
        </p:nvSpPr>
        <p:spPr bwMode="auto">
          <a:xfrm>
            <a:off x="6300788" y="3907631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6" name="Line 24"/>
          <p:cNvSpPr>
            <a:spLocks noChangeShapeType="1"/>
          </p:cNvSpPr>
          <p:nvPr/>
        </p:nvSpPr>
        <p:spPr bwMode="auto">
          <a:xfrm>
            <a:off x="5724525" y="3115468"/>
            <a:ext cx="576263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17" name="Line 25"/>
          <p:cNvSpPr>
            <a:spLocks noChangeShapeType="1"/>
          </p:cNvSpPr>
          <p:nvPr/>
        </p:nvSpPr>
        <p:spPr bwMode="auto">
          <a:xfrm flipV="1">
            <a:off x="5364163" y="3186906"/>
            <a:ext cx="2159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18" name="Line 26"/>
          <p:cNvSpPr>
            <a:spLocks noChangeShapeType="1"/>
          </p:cNvSpPr>
          <p:nvPr/>
        </p:nvSpPr>
        <p:spPr bwMode="auto">
          <a:xfrm flipV="1">
            <a:off x="6588125" y="3402806"/>
            <a:ext cx="504825" cy="1439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19" name="Line 27"/>
          <p:cNvSpPr>
            <a:spLocks noChangeShapeType="1"/>
          </p:cNvSpPr>
          <p:nvPr/>
        </p:nvSpPr>
        <p:spPr bwMode="auto">
          <a:xfrm>
            <a:off x="5435600" y="4267993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0" name="Line 28"/>
          <p:cNvSpPr>
            <a:spLocks noChangeShapeType="1"/>
          </p:cNvSpPr>
          <p:nvPr/>
        </p:nvSpPr>
        <p:spPr bwMode="auto">
          <a:xfrm flipH="1">
            <a:off x="6659563" y="4267993"/>
            <a:ext cx="8651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1" name="Line 29"/>
          <p:cNvSpPr>
            <a:spLocks noChangeShapeType="1"/>
          </p:cNvSpPr>
          <p:nvPr/>
        </p:nvSpPr>
        <p:spPr bwMode="auto">
          <a:xfrm>
            <a:off x="7235825" y="3402806"/>
            <a:ext cx="3603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2" name="Line 30"/>
          <p:cNvSpPr>
            <a:spLocks noChangeShapeType="1"/>
          </p:cNvSpPr>
          <p:nvPr/>
        </p:nvSpPr>
        <p:spPr bwMode="auto">
          <a:xfrm>
            <a:off x="5795963" y="3042443"/>
            <a:ext cx="1152525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3" name="Line 31"/>
          <p:cNvSpPr>
            <a:spLocks noChangeShapeType="1"/>
          </p:cNvSpPr>
          <p:nvPr/>
        </p:nvSpPr>
        <p:spPr bwMode="auto">
          <a:xfrm flipH="1">
            <a:off x="5508625" y="4050506"/>
            <a:ext cx="7921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4" name="Line 32"/>
          <p:cNvSpPr>
            <a:spLocks noChangeShapeType="1"/>
          </p:cNvSpPr>
          <p:nvPr/>
        </p:nvSpPr>
        <p:spPr bwMode="auto">
          <a:xfrm>
            <a:off x="6588125" y="4050506"/>
            <a:ext cx="86360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5" name="Text Box 33"/>
          <p:cNvSpPr txBox="1">
            <a:spLocks noChangeArrowheads="1"/>
          </p:cNvSpPr>
          <p:nvPr/>
        </p:nvSpPr>
        <p:spPr bwMode="auto">
          <a:xfrm>
            <a:off x="5148263" y="5276056"/>
            <a:ext cx="2557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gerichteter Graph</a:t>
            </a:r>
          </a:p>
        </p:txBody>
      </p:sp>
      <p:sp>
        <p:nvSpPr>
          <p:cNvPr id="289826" name="Line 34"/>
          <p:cNvSpPr>
            <a:spLocks noChangeShapeType="1"/>
          </p:cNvSpPr>
          <p:nvPr/>
        </p:nvSpPr>
        <p:spPr bwMode="auto">
          <a:xfrm>
            <a:off x="4427538" y="2420888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018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6988-62B2-F545-802A-908890196C03}" type="slidenum">
              <a:rPr lang="de-DE"/>
              <a:pPr/>
              <a:t>30</a:t>
            </a:fld>
            <a:endParaRPr lang="de-DE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Tiefensuche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3200" dirty="0"/>
              <a:t>Starte von einem Knoten </a:t>
            </a:r>
            <a:r>
              <a:rPr lang="de-DE" sz="3200" dirty="0">
                <a:solidFill>
                  <a:schemeClr val="hlink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de-DE" sz="3200" dirty="0"/>
              <a:t>Exploriere Graph in die Tiefe</a:t>
            </a:r>
            <a:br>
              <a:rPr lang="de-DE" sz="3200" dirty="0"/>
            </a:br>
            <a:r>
              <a:rPr lang="de-DE" sz="3200" dirty="0"/>
              <a:t>(      : aktuell,      : noch aktiv,      : fertig)</a:t>
            </a:r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3200" dirty="0"/>
              <a:t> </a:t>
            </a:r>
          </a:p>
        </p:txBody>
      </p:sp>
      <p:sp>
        <p:nvSpPr>
          <p:cNvPr id="334852" name="Oval 4"/>
          <p:cNvSpPr>
            <a:spLocks noChangeArrowheads="1"/>
          </p:cNvSpPr>
          <p:nvPr/>
        </p:nvSpPr>
        <p:spPr bwMode="auto">
          <a:xfrm>
            <a:off x="899592" y="5157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34853" name="Oval 5"/>
          <p:cNvSpPr>
            <a:spLocks noChangeArrowheads="1"/>
          </p:cNvSpPr>
          <p:nvPr/>
        </p:nvSpPr>
        <p:spPr bwMode="auto">
          <a:xfrm>
            <a:off x="1117079" y="3862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4" name="Oval 6"/>
          <p:cNvSpPr>
            <a:spLocks noChangeArrowheads="1"/>
          </p:cNvSpPr>
          <p:nvPr/>
        </p:nvSpPr>
        <p:spPr bwMode="auto">
          <a:xfrm>
            <a:off x="2268017" y="4581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5" name="Oval 7"/>
          <p:cNvSpPr>
            <a:spLocks noChangeArrowheads="1"/>
          </p:cNvSpPr>
          <p:nvPr/>
        </p:nvSpPr>
        <p:spPr bwMode="auto">
          <a:xfrm>
            <a:off x="3420542" y="5518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6" name="Oval 8"/>
          <p:cNvSpPr>
            <a:spLocks noChangeArrowheads="1"/>
          </p:cNvSpPr>
          <p:nvPr/>
        </p:nvSpPr>
        <p:spPr bwMode="auto">
          <a:xfrm>
            <a:off x="3925367" y="4149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7" name="Oval 9"/>
          <p:cNvSpPr>
            <a:spLocks noChangeArrowheads="1"/>
          </p:cNvSpPr>
          <p:nvPr/>
        </p:nvSpPr>
        <p:spPr bwMode="auto">
          <a:xfrm>
            <a:off x="5004867" y="5302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8" name="Oval 10"/>
          <p:cNvSpPr>
            <a:spLocks noChangeArrowheads="1"/>
          </p:cNvSpPr>
          <p:nvPr/>
        </p:nvSpPr>
        <p:spPr bwMode="auto">
          <a:xfrm>
            <a:off x="2772842" y="3286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9" name="Oval 11"/>
          <p:cNvSpPr>
            <a:spLocks noChangeArrowheads="1"/>
          </p:cNvSpPr>
          <p:nvPr/>
        </p:nvSpPr>
        <p:spPr bwMode="auto">
          <a:xfrm>
            <a:off x="4573067" y="3213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60" name="Oval 12"/>
          <p:cNvSpPr>
            <a:spLocks noChangeArrowheads="1"/>
          </p:cNvSpPr>
          <p:nvPr/>
        </p:nvSpPr>
        <p:spPr bwMode="auto">
          <a:xfrm>
            <a:off x="6084367" y="4078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61" name="Oval 13"/>
          <p:cNvSpPr>
            <a:spLocks noChangeArrowheads="1"/>
          </p:cNvSpPr>
          <p:nvPr/>
        </p:nvSpPr>
        <p:spPr bwMode="auto">
          <a:xfrm>
            <a:off x="7452792" y="3573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62" name="Line 14"/>
          <p:cNvSpPr>
            <a:spLocks noChangeShapeType="1"/>
          </p:cNvSpPr>
          <p:nvPr/>
        </p:nvSpPr>
        <p:spPr bwMode="auto">
          <a:xfrm flipV="1">
            <a:off x="1188517" y="4365525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3" name="Line 15"/>
          <p:cNvSpPr>
            <a:spLocks noChangeShapeType="1"/>
          </p:cNvSpPr>
          <p:nvPr/>
        </p:nvSpPr>
        <p:spPr bwMode="auto">
          <a:xfrm flipV="1">
            <a:off x="1404417" y="4941788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4" name="Line 16"/>
          <p:cNvSpPr>
            <a:spLocks noChangeShapeType="1"/>
          </p:cNvSpPr>
          <p:nvPr/>
        </p:nvSpPr>
        <p:spPr bwMode="auto">
          <a:xfrm flipV="1">
            <a:off x="1548879" y="3573363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5" name="Line 17"/>
          <p:cNvSpPr>
            <a:spLocks noChangeShapeType="1"/>
          </p:cNvSpPr>
          <p:nvPr/>
        </p:nvSpPr>
        <p:spPr bwMode="auto">
          <a:xfrm>
            <a:off x="2699817" y="5013225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6" name="Line 18"/>
          <p:cNvSpPr>
            <a:spLocks noChangeShapeType="1"/>
          </p:cNvSpPr>
          <p:nvPr/>
        </p:nvSpPr>
        <p:spPr bwMode="auto">
          <a:xfrm>
            <a:off x="2772842" y="47973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7" name="Line 19"/>
          <p:cNvSpPr>
            <a:spLocks noChangeShapeType="1"/>
          </p:cNvSpPr>
          <p:nvPr/>
        </p:nvSpPr>
        <p:spPr bwMode="auto">
          <a:xfrm flipV="1">
            <a:off x="3925367" y="5662513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8" name="Line 20"/>
          <p:cNvSpPr>
            <a:spLocks noChangeShapeType="1"/>
          </p:cNvSpPr>
          <p:nvPr/>
        </p:nvSpPr>
        <p:spPr bwMode="auto">
          <a:xfrm>
            <a:off x="3204642" y="3717825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9" name="Line 21"/>
          <p:cNvSpPr>
            <a:spLocks noChangeShapeType="1"/>
          </p:cNvSpPr>
          <p:nvPr/>
        </p:nvSpPr>
        <p:spPr bwMode="auto">
          <a:xfrm flipV="1">
            <a:off x="3276079" y="3428900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0" name="Line 22"/>
          <p:cNvSpPr>
            <a:spLocks noChangeShapeType="1"/>
          </p:cNvSpPr>
          <p:nvPr/>
        </p:nvSpPr>
        <p:spPr bwMode="auto">
          <a:xfrm flipV="1">
            <a:off x="4428604" y="43655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1" name="Line 23"/>
          <p:cNvSpPr>
            <a:spLocks noChangeShapeType="1"/>
          </p:cNvSpPr>
          <p:nvPr/>
        </p:nvSpPr>
        <p:spPr bwMode="auto">
          <a:xfrm flipV="1">
            <a:off x="5436667" y="4581425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2" name="Line 24"/>
          <p:cNvSpPr>
            <a:spLocks noChangeShapeType="1"/>
          </p:cNvSpPr>
          <p:nvPr/>
        </p:nvSpPr>
        <p:spPr bwMode="auto">
          <a:xfrm>
            <a:off x="5076304" y="35733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3" name="Line 25"/>
          <p:cNvSpPr>
            <a:spLocks noChangeShapeType="1"/>
          </p:cNvSpPr>
          <p:nvPr/>
        </p:nvSpPr>
        <p:spPr bwMode="auto">
          <a:xfrm flipH="1">
            <a:off x="3780904" y="46544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4" name="Line 26"/>
          <p:cNvSpPr>
            <a:spLocks noChangeShapeType="1"/>
          </p:cNvSpPr>
          <p:nvPr/>
        </p:nvSpPr>
        <p:spPr bwMode="auto">
          <a:xfrm flipV="1">
            <a:off x="6589192" y="3933725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5" name="Oval 27"/>
          <p:cNvSpPr>
            <a:spLocks noChangeArrowheads="1"/>
          </p:cNvSpPr>
          <p:nvPr/>
        </p:nvSpPr>
        <p:spPr bwMode="auto">
          <a:xfrm>
            <a:off x="7525817" y="5013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76" name="Line 28"/>
          <p:cNvSpPr>
            <a:spLocks noChangeShapeType="1"/>
          </p:cNvSpPr>
          <p:nvPr/>
        </p:nvSpPr>
        <p:spPr bwMode="auto">
          <a:xfrm>
            <a:off x="6517754" y="4509988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7" name="Line 29"/>
          <p:cNvSpPr>
            <a:spLocks noChangeShapeType="1"/>
          </p:cNvSpPr>
          <p:nvPr/>
        </p:nvSpPr>
        <p:spPr bwMode="auto">
          <a:xfrm flipH="1" flipV="1">
            <a:off x="1621904" y="4149625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8" name="Line 30"/>
          <p:cNvSpPr>
            <a:spLocks noChangeShapeType="1"/>
          </p:cNvSpPr>
          <p:nvPr/>
        </p:nvSpPr>
        <p:spPr bwMode="auto">
          <a:xfrm flipH="1">
            <a:off x="5581129" y="5375175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9" name="Oval 31"/>
          <p:cNvSpPr>
            <a:spLocks noChangeArrowheads="1"/>
          </p:cNvSpPr>
          <p:nvPr/>
        </p:nvSpPr>
        <p:spPr bwMode="auto">
          <a:xfrm>
            <a:off x="3058492" y="2204864"/>
            <a:ext cx="433388" cy="4333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80" name="Oval 32"/>
          <p:cNvSpPr>
            <a:spLocks noChangeArrowheads="1"/>
          </p:cNvSpPr>
          <p:nvPr/>
        </p:nvSpPr>
        <p:spPr bwMode="auto">
          <a:xfrm>
            <a:off x="1045642" y="2204864"/>
            <a:ext cx="433387" cy="4333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81" name="Oval 33"/>
          <p:cNvSpPr>
            <a:spLocks noChangeArrowheads="1"/>
          </p:cNvSpPr>
          <p:nvPr/>
        </p:nvSpPr>
        <p:spPr bwMode="auto">
          <a:xfrm>
            <a:off x="5650780" y="2204864"/>
            <a:ext cx="433388" cy="4333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8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2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12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112321"/>
            <a:ext cx="1008063" cy="196850"/>
          </a:xfrm>
        </p:spPr>
        <p:txBody>
          <a:bodyPr/>
          <a:lstStyle/>
          <a:p>
            <a:fld id="{4A6C9B50-3767-E34D-9EF9-60E7D3E80095}" type="slidenum">
              <a:rPr lang="de-DE"/>
              <a:pPr/>
              <a:t>31</a:t>
            </a:fld>
            <a:endParaRPr lang="de-DE"/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hlink"/>
                </a:solidFill>
              </a:rPr>
              <a:t>v.d</a:t>
            </a:r>
            <a:r>
              <a:rPr lang="de-DE" dirty="0"/>
              <a:t>: Distanz von Knoten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zu </a:t>
            </a:r>
            <a:r>
              <a:rPr lang="de-DE" dirty="0">
                <a:solidFill>
                  <a:schemeClr val="hlink"/>
                </a:solidFill>
              </a:rPr>
              <a:t>s 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s.d</a:t>
            </a:r>
            <a:r>
              <a:rPr lang="de-DE" dirty="0">
                <a:solidFill>
                  <a:schemeClr val="hlink"/>
                </a:solidFill>
              </a:rPr>
              <a:t> = 0</a:t>
            </a:r>
            <a:r>
              <a:rPr lang="de-DE" dirty="0"/>
              <a:t>)</a:t>
            </a:r>
          </a:p>
          <a:p>
            <a:r>
              <a:rPr lang="de-DE" dirty="0" err="1">
                <a:solidFill>
                  <a:schemeClr val="hlink"/>
                </a:solidFill>
              </a:rPr>
              <a:t>v.parent</a:t>
            </a:r>
            <a:r>
              <a:rPr lang="de-DE" dirty="0"/>
              <a:t>: Knoten, von dem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besucht</a:t>
            </a:r>
          </a:p>
        </p:txBody>
      </p:sp>
      <p:sp>
        <p:nvSpPr>
          <p:cNvPr id="335876" name="Oval 4"/>
          <p:cNvSpPr>
            <a:spLocks noChangeArrowheads="1"/>
          </p:cNvSpPr>
          <p:nvPr/>
        </p:nvSpPr>
        <p:spPr bwMode="auto">
          <a:xfrm>
            <a:off x="969963" y="522967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35877" name="Oval 5"/>
          <p:cNvSpPr>
            <a:spLocks noChangeArrowheads="1"/>
          </p:cNvSpPr>
          <p:nvPr/>
        </p:nvSpPr>
        <p:spPr bwMode="auto">
          <a:xfrm>
            <a:off x="1187450" y="3934271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5878" name="Oval 6"/>
          <p:cNvSpPr>
            <a:spLocks noChangeArrowheads="1"/>
          </p:cNvSpPr>
          <p:nvPr/>
        </p:nvSpPr>
        <p:spPr bwMode="auto">
          <a:xfrm>
            <a:off x="2338388" y="46534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5879" name="Oval 7"/>
          <p:cNvSpPr>
            <a:spLocks noChangeArrowheads="1"/>
          </p:cNvSpPr>
          <p:nvPr/>
        </p:nvSpPr>
        <p:spPr bwMode="auto">
          <a:xfrm>
            <a:off x="3490913" y="559003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5880" name="Oval 8"/>
          <p:cNvSpPr>
            <a:spLocks noChangeArrowheads="1"/>
          </p:cNvSpPr>
          <p:nvPr/>
        </p:nvSpPr>
        <p:spPr bwMode="auto">
          <a:xfrm>
            <a:off x="3995738" y="42216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5881" name="Oval 9"/>
          <p:cNvSpPr>
            <a:spLocks noChangeArrowheads="1"/>
          </p:cNvSpPr>
          <p:nvPr/>
        </p:nvSpPr>
        <p:spPr bwMode="auto">
          <a:xfrm>
            <a:off x="5075238" y="537413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5882" name="Oval 10"/>
          <p:cNvSpPr>
            <a:spLocks noChangeArrowheads="1"/>
          </p:cNvSpPr>
          <p:nvPr/>
        </p:nvSpPr>
        <p:spPr bwMode="auto">
          <a:xfrm>
            <a:off x="2843213" y="33580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5883" name="Oval 11"/>
          <p:cNvSpPr>
            <a:spLocks noChangeArrowheads="1"/>
          </p:cNvSpPr>
          <p:nvPr/>
        </p:nvSpPr>
        <p:spPr bwMode="auto">
          <a:xfrm>
            <a:off x="4643438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5884" name="Oval 12"/>
          <p:cNvSpPr>
            <a:spLocks noChangeArrowheads="1"/>
          </p:cNvSpPr>
          <p:nvPr/>
        </p:nvSpPr>
        <p:spPr bwMode="auto">
          <a:xfrm>
            <a:off x="6154738" y="415017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5885" name="Oval 13"/>
          <p:cNvSpPr>
            <a:spLocks noChangeArrowheads="1"/>
          </p:cNvSpPr>
          <p:nvPr/>
        </p:nvSpPr>
        <p:spPr bwMode="auto">
          <a:xfrm>
            <a:off x="7523163" y="36453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5886" name="Line 14"/>
          <p:cNvSpPr>
            <a:spLocks noChangeShapeType="1"/>
          </p:cNvSpPr>
          <p:nvPr/>
        </p:nvSpPr>
        <p:spPr bwMode="auto">
          <a:xfrm flipV="1">
            <a:off x="1258888" y="4437509"/>
            <a:ext cx="1444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87" name="Line 15"/>
          <p:cNvSpPr>
            <a:spLocks noChangeShapeType="1"/>
          </p:cNvSpPr>
          <p:nvPr/>
        </p:nvSpPr>
        <p:spPr bwMode="auto">
          <a:xfrm flipV="1">
            <a:off x="1474788" y="5013771"/>
            <a:ext cx="8636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88" name="Line 16"/>
          <p:cNvSpPr>
            <a:spLocks noChangeShapeType="1"/>
          </p:cNvSpPr>
          <p:nvPr/>
        </p:nvSpPr>
        <p:spPr bwMode="auto">
          <a:xfrm flipV="1">
            <a:off x="1619250" y="3645346"/>
            <a:ext cx="12239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89" name="Line 17"/>
          <p:cNvSpPr>
            <a:spLocks noChangeShapeType="1"/>
          </p:cNvSpPr>
          <p:nvPr/>
        </p:nvSpPr>
        <p:spPr bwMode="auto">
          <a:xfrm>
            <a:off x="2770188" y="5085209"/>
            <a:ext cx="792162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0" name="Line 18"/>
          <p:cNvSpPr>
            <a:spLocks noChangeShapeType="1"/>
          </p:cNvSpPr>
          <p:nvPr/>
        </p:nvSpPr>
        <p:spPr bwMode="auto">
          <a:xfrm>
            <a:off x="2843213" y="4869309"/>
            <a:ext cx="2232025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1" name="Line 19"/>
          <p:cNvSpPr>
            <a:spLocks noChangeShapeType="1"/>
          </p:cNvSpPr>
          <p:nvPr/>
        </p:nvSpPr>
        <p:spPr bwMode="auto">
          <a:xfrm flipV="1">
            <a:off x="3995738" y="5734496"/>
            <a:ext cx="1079500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2" name="Line 20"/>
          <p:cNvSpPr>
            <a:spLocks noChangeShapeType="1"/>
          </p:cNvSpPr>
          <p:nvPr/>
        </p:nvSpPr>
        <p:spPr bwMode="auto">
          <a:xfrm>
            <a:off x="3275013" y="3789809"/>
            <a:ext cx="7207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3" name="Line 21"/>
          <p:cNvSpPr>
            <a:spLocks noChangeShapeType="1"/>
          </p:cNvSpPr>
          <p:nvPr/>
        </p:nvSpPr>
        <p:spPr bwMode="auto">
          <a:xfrm flipV="1">
            <a:off x="3346450" y="350088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4" name="Line 22"/>
          <p:cNvSpPr>
            <a:spLocks noChangeShapeType="1"/>
          </p:cNvSpPr>
          <p:nvPr/>
        </p:nvSpPr>
        <p:spPr bwMode="auto">
          <a:xfrm flipV="1">
            <a:off x="4498975" y="4437509"/>
            <a:ext cx="15843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5" name="Line 23"/>
          <p:cNvSpPr>
            <a:spLocks noChangeShapeType="1"/>
          </p:cNvSpPr>
          <p:nvPr/>
        </p:nvSpPr>
        <p:spPr bwMode="auto">
          <a:xfrm flipV="1">
            <a:off x="5507038" y="4653409"/>
            <a:ext cx="7921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6" name="Line 24"/>
          <p:cNvSpPr>
            <a:spLocks noChangeShapeType="1"/>
          </p:cNvSpPr>
          <p:nvPr/>
        </p:nvSpPr>
        <p:spPr bwMode="auto">
          <a:xfrm>
            <a:off x="5146675" y="3645346"/>
            <a:ext cx="1008063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7" name="Line 25"/>
          <p:cNvSpPr>
            <a:spLocks noChangeShapeType="1"/>
          </p:cNvSpPr>
          <p:nvPr/>
        </p:nvSpPr>
        <p:spPr bwMode="auto">
          <a:xfrm flipH="1">
            <a:off x="3851275" y="4726434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8" name="Line 26"/>
          <p:cNvSpPr>
            <a:spLocks noChangeShapeType="1"/>
          </p:cNvSpPr>
          <p:nvPr/>
        </p:nvSpPr>
        <p:spPr bwMode="auto">
          <a:xfrm flipV="1">
            <a:off x="6659563" y="4005709"/>
            <a:ext cx="8636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9" name="Oval 27"/>
          <p:cNvSpPr>
            <a:spLocks noChangeArrowheads="1"/>
          </p:cNvSpPr>
          <p:nvPr/>
        </p:nvSpPr>
        <p:spPr bwMode="auto">
          <a:xfrm>
            <a:off x="7596188" y="50852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5900" name="Line 28"/>
          <p:cNvSpPr>
            <a:spLocks noChangeShapeType="1"/>
          </p:cNvSpPr>
          <p:nvPr/>
        </p:nvSpPr>
        <p:spPr bwMode="auto">
          <a:xfrm>
            <a:off x="6588125" y="4581971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901" name="Text Box 29"/>
          <p:cNvSpPr txBox="1">
            <a:spLocks noChangeArrowheads="1"/>
          </p:cNvSpPr>
          <p:nvPr/>
        </p:nvSpPr>
        <p:spPr bwMode="auto">
          <a:xfrm>
            <a:off x="468313" y="2781300"/>
            <a:ext cx="2101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Distanzen:</a:t>
            </a:r>
          </a:p>
        </p:txBody>
      </p:sp>
      <p:sp>
        <p:nvSpPr>
          <p:cNvPr id="335902" name="Line 30"/>
          <p:cNvSpPr>
            <a:spLocks noChangeShapeType="1"/>
          </p:cNvSpPr>
          <p:nvPr/>
        </p:nvSpPr>
        <p:spPr bwMode="auto">
          <a:xfrm flipH="1" flipV="1">
            <a:off x="1692275" y="4220021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903" name="Line 31"/>
          <p:cNvSpPr>
            <a:spLocks noChangeShapeType="1"/>
          </p:cNvSpPr>
          <p:nvPr/>
        </p:nvSpPr>
        <p:spPr bwMode="auto">
          <a:xfrm flipH="1">
            <a:off x="5651500" y="5445571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718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8CB9-D9D5-6E49-A836-4CEC390433DA}" type="slidenum">
              <a:rPr lang="de-DE"/>
              <a:pPr/>
              <a:t>32</a:t>
            </a:fld>
            <a:endParaRPr lang="de-DE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hlink"/>
                </a:solidFill>
              </a:rPr>
              <a:t>v.d</a:t>
            </a:r>
            <a:r>
              <a:rPr lang="de-DE" dirty="0"/>
              <a:t>: Distanz von Knoten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zu </a:t>
            </a:r>
            <a:r>
              <a:rPr lang="de-DE" dirty="0">
                <a:solidFill>
                  <a:schemeClr val="hlink"/>
                </a:solidFill>
              </a:rPr>
              <a:t>s 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s.d</a:t>
            </a:r>
            <a:r>
              <a:rPr lang="de-DE" dirty="0">
                <a:solidFill>
                  <a:schemeClr val="hlink"/>
                </a:solidFill>
              </a:rPr>
              <a:t> = 0</a:t>
            </a:r>
            <a:r>
              <a:rPr lang="de-DE" dirty="0"/>
              <a:t>)</a:t>
            </a:r>
          </a:p>
          <a:p>
            <a:r>
              <a:rPr lang="de-DE" dirty="0" err="1">
                <a:solidFill>
                  <a:schemeClr val="hlink"/>
                </a:solidFill>
              </a:rPr>
              <a:t>v.parent</a:t>
            </a:r>
            <a:r>
              <a:rPr lang="de-DE" dirty="0"/>
              <a:t>: Knoten, von dem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besucht</a:t>
            </a:r>
          </a:p>
        </p:txBody>
      </p:sp>
      <p:sp>
        <p:nvSpPr>
          <p:cNvPr id="336900" name="Oval 4"/>
          <p:cNvSpPr>
            <a:spLocks noChangeArrowheads="1"/>
          </p:cNvSpPr>
          <p:nvPr/>
        </p:nvSpPr>
        <p:spPr bwMode="auto">
          <a:xfrm>
            <a:off x="969963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36901" name="Oval 5"/>
          <p:cNvSpPr>
            <a:spLocks noChangeArrowheads="1"/>
          </p:cNvSpPr>
          <p:nvPr/>
        </p:nvSpPr>
        <p:spPr bwMode="auto">
          <a:xfrm>
            <a:off x="1187450" y="422275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6902" name="Oval 6"/>
          <p:cNvSpPr>
            <a:spLocks noChangeArrowheads="1"/>
          </p:cNvSpPr>
          <p:nvPr/>
        </p:nvSpPr>
        <p:spPr bwMode="auto">
          <a:xfrm>
            <a:off x="2338388" y="49418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6903" name="Oval 7"/>
          <p:cNvSpPr>
            <a:spLocks noChangeArrowheads="1"/>
          </p:cNvSpPr>
          <p:nvPr/>
        </p:nvSpPr>
        <p:spPr bwMode="auto">
          <a:xfrm>
            <a:off x="3490913" y="58785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6904" name="Oval 8"/>
          <p:cNvSpPr>
            <a:spLocks noChangeArrowheads="1"/>
          </p:cNvSpPr>
          <p:nvPr/>
        </p:nvSpPr>
        <p:spPr bwMode="auto">
          <a:xfrm>
            <a:off x="3995738" y="45100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6905" name="Oval 9"/>
          <p:cNvSpPr>
            <a:spLocks noChangeArrowheads="1"/>
          </p:cNvSpPr>
          <p:nvPr/>
        </p:nvSpPr>
        <p:spPr bwMode="auto">
          <a:xfrm>
            <a:off x="5075238" y="56626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6906" name="Oval 10"/>
          <p:cNvSpPr>
            <a:spLocks noChangeArrowheads="1"/>
          </p:cNvSpPr>
          <p:nvPr/>
        </p:nvSpPr>
        <p:spPr bwMode="auto">
          <a:xfrm>
            <a:off x="2843213" y="36464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6907" name="Oval 11"/>
          <p:cNvSpPr>
            <a:spLocks noChangeArrowheads="1"/>
          </p:cNvSpPr>
          <p:nvPr/>
        </p:nvSpPr>
        <p:spPr bwMode="auto">
          <a:xfrm>
            <a:off x="4643438" y="35734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6908" name="Oval 12"/>
          <p:cNvSpPr>
            <a:spLocks noChangeArrowheads="1"/>
          </p:cNvSpPr>
          <p:nvPr/>
        </p:nvSpPr>
        <p:spPr bwMode="auto">
          <a:xfrm>
            <a:off x="6154738" y="44386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6909" name="Oval 13"/>
          <p:cNvSpPr>
            <a:spLocks noChangeArrowheads="1"/>
          </p:cNvSpPr>
          <p:nvPr/>
        </p:nvSpPr>
        <p:spPr bwMode="auto">
          <a:xfrm>
            <a:off x="7523163" y="39338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6910" name="Line 14"/>
          <p:cNvSpPr>
            <a:spLocks noChangeShapeType="1"/>
          </p:cNvSpPr>
          <p:nvPr/>
        </p:nvSpPr>
        <p:spPr bwMode="auto">
          <a:xfrm flipV="1">
            <a:off x="1258888" y="4725988"/>
            <a:ext cx="1444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1" name="Line 15"/>
          <p:cNvSpPr>
            <a:spLocks noChangeShapeType="1"/>
          </p:cNvSpPr>
          <p:nvPr/>
        </p:nvSpPr>
        <p:spPr bwMode="auto">
          <a:xfrm flipV="1">
            <a:off x="1474788" y="5302250"/>
            <a:ext cx="863600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2" name="Line 16"/>
          <p:cNvSpPr>
            <a:spLocks noChangeShapeType="1"/>
          </p:cNvSpPr>
          <p:nvPr/>
        </p:nvSpPr>
        <p:spPr bwMode="auto">
          <a:xfrm flipV="1">
            <a:off x="1619250" y="3933825"/>
            <a:ext cx="122396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3" name="Line 17"/>
          <p:cNvSpPr>
            <a:spLocks noChangeShapeType="1"/>
          </p:cNvSpPr>
          <p:nvPr/>
        </p:nvSpPr>
        <p:spPr bwMode="auto">
          <a:xfrm>
            <a:off x="2770188" y="5373688"/>
            <a:ext cx="792162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4" name="Line 18"/>
          <p:cNvSpPr>
            <a:spLocks noChangeShapeType="1"/>
          </p:cNvSpPr>
          <p:nvPr/>
        </p:nvSpPr>
        <p:spPr bwMode="auto">
          <a:xfrm>
            <a:off x="2843213" y="5157788"/>
            <a:ext cx="2232025" cy="649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5" name="Line 19"/>
          <p:cNvSpPr>
            <a:spLocks noChangeShapeType="1"/>
          </p:cNvSpPr>
          <p:nvPr/>
        </p:nvSpPr>
        <p:spPr bwMode="auto">
          <a:xfrm>
            <a:off x="3275013" y="4078288"/>
            <a:ext cx="720725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6" name="Line 20"/>
          <p:cNvSpPr>
            <a:spLocks noChangeShapeType="1"/>
          </p:cNvSpPr>
          <p:nvPr/>
        </p:nvSpPr>
        <p:spPr bwMode="auto">
          <a:xfrm flipV="1">
            <a:off x="3346450" y="3789363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7" name="Line 21"/>
          <p:cNvSpPr>
            <a:spLocks noChangeShapeType="1"/>
          </p:cNvSpPr>
          <p:nvPr/>
        </p:nvSpPr>
        <p:spPr bwMode="auto">
          <a:xfrm flipV="1">
            <a:off x="5507038" y="4941888"/>
            <a:ext cx="7921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8" name="Line 22"/>
          <p:cNvSpPr>
            <a:spLocks noChangeShapeType="1"/>
          </p:cNvSpPr>
          <p:nvPr/>
        </p:nvSpPr>
        <p:spPr bwMode="auto">
          <a:xfrm flipV="1">
            <a:off x="6659563" y="4294188"/>
            <a:ext cx="86360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9" name="Oval 23"/>
          <p:cNvSpPr>
            <a:spLocks noChangeArrowheads="1"/>
          </p:cNvSpPr>
          <p:nvPr/>
        </p:nvSpPr>
        <p:spPr bwMode="auto">
          <a:xfrm>
            <a:off x="75961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6920" name="Line 24"/>
          <p:cNvSpPr>
            <a:spLocks noChangeShapeType="1"/>
          </p:cNvSpPr>
          <p:nvPr/>
        </p:nvSpPr>
        <p:spPr bwMode="auto">
          <a:xfrm>
            <a:off x="6588125" y="4870450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21" name="Text Box 25"/>
          <p:cNvSpPr txBox="1">
            <a:spLocks noChangeArrowheads="1"/>
          </p:cNvSpPr>
          <p:nvPr/>
        </p:nvSpPr>
        <p:spPr bwMode="auto">
          <a:xfrm>
            <a:off x="468313" y="2781300"/>
            <a:ext cx="6746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Mögliche Parent-Beziehungen in rot:</a:t>
            </a:r>
          </a:p>
        </p:txBody>
      </p:sp>
    </p:spTree>
    <p:extLst>
      <p:ext uri="{BB962C8B-B14F-4D97-AF65-F5344CB8AC3E}">
        <p14:creationId xmlns:p14="http://schemas.microsoft.com/office/powerpoint/2010/main" val="872897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1884-B2AB-0A44-B938-B7A225D9A0B6}" type="slidenum">
              <a:rPr lang="de-DE"/>
              <a:pPr/>
              <a:t>33</a:t>
            </a:fld>
            <a:endParaRPr lang="de-DE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Parent-Beziehung eindeutig:</a:t>
            </a:r>
            <a:r>
              <a:rPr lang="de-DE" sz="2800" dirty="0"/>
              <a:t> wenn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zum ersten Mal besucht wird, wird </a:t>
            </a:r>
            <a:r>
              <a:rPr lang="de-DE" sz="2800" dirty="0" err="1">
                <a:solidFill>
                  <a:schemeClr val="hlink"/>
                </a:solidFill>
              </a:rPr>
              <a:t>v.parent</a:t>
            </a:r>
            <a:r>
              <a:rPr lang="de-DE" sz="2800" dirty="0"/>
              <a:t> gesetzt und dadurch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2"/>
                </a:solidFill>
              </a:rPr>
              <a:t>markiert</a:t>
            </a:r>
            <a:r>
              <a:rPr lang="de-DE" sz="2800" dirty="0"/>
              <a:t>, so dass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nicht nochmal besucht wird</a:t>
            </a:r>
          </a:p>
        </p:txBody>
      </p:sp>
      <p:sp>
        <p:nvSpPr>
          <p:cNvPr id="337924" name="Oval 4"/>
          <p:cNvSpPr>
            <a:spLocks noChangeArrowheads="1"/>
          </p:cNvSpPr>
          <p:nvPr/>
        </p:nvSpPr>
        <p:spPr bwMode="auto">
          <a:xfrm>
            <a:off x="969963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37925" name="Oval 5"/>
          <p:cNvSpPr>
            <a:spLocks noChangeArrowheads="1"/>
          </p:cNvSpPr>
          <p:nvPr/>
        </p:nvSpPr>
        <p:spPr bwMode="auto">
          <a:xfrm>
            <a:off x="1187450" y="422275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7926" name="Oval 6"/>
          <p:cNvSpPr>
            <a:spLocks noChangeArrowheads="1"/>
          </p:cNvSpPr>
          <p:nvPr/>
        </p:nvSpPr>
        <p:spPr bwMode="auto">
          <a:xfrm>
            <a:off x="2338388" y="49418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7927" name="Oval 7"/>
          <p:cNvSpPr>
            <a:spLocks noChangeArrowheads="1"/>
          </p:cNvSpPr>
          <p:nvPr/>
        </p:nvSpPr>
        <p:spPr bwMode="auto">
          <a:xfrm>
            <a:off x="3490913" y="58785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7928" name="Oval 8"/>
          <p:cNvSpPr>
            <a:spLocks noChangeArrowheads="1"/>
          </p:cNvSpPr>
          <p:nvPr/>
        </p:nvSpPr>
        <p:spPr bwMode="auto">
          <a:xfrm>
            <a:off x="3995738" y="45100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7929" name="Oval 9"/>
          <p:cNvSpPr>
            <a:spLocks noChangeArrowheads="1"/>
          </p:cNvSpPr>
          <p:nvPr/>
        </p:nvSpPr>
        <p:spPr bwMode="auto">
          <a:xfrm>
            <a:off x="5075238" y="56626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7930" name="Oval 10"/>
          <p:cNvSpPr>
            <a:spLocks noChangeArrowheads="1"/>
          </p:cNvSpPr>
          <p:nvPr/>
        </p:nvSpPr>
        <p:spPr bwMode="auto">
          <a:xfrm>
            <a:off x="2843213" y="36464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7931" name="Oval 11"/>
          <p:cNvSpPr>
            <a:spLocks noChangeArrowheads="1"/>
          </p:cNvSpPr>
          <p:nvPr/>
        </p:nvSpPr>
        <p:spPr bwMode="auto">
          <a:xfrm>
            <a:off x="4643438" y="35734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7932" name="Oval 12"/>
          <p:cNvSpPr>
            <a:spLocks noChangeArrowheads="1"/>
          </p:cNvSpPr>
          <p:nvPr/>
        </p:nvSpPr>
        <p:spPr bwMode="auto">
          <a:xfrm>
            <a:off x="6154738" y="44386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7933" name="Oval 13"/>
          <p:cNvSpPr>
            <a:spLocks noChangeArrowheads="1"/>
          </p:cNvSpPr>
          <p:nvPr/>
        </p:nvSpPr>
        <p:spPr bwMode="auto">
          <a:xfrm>
            <a:off x="7523163" y="39338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7934" name="Line 14"/>
          <p:cNvSpPr>
            <a:spLocks noChangeShapeType="1"/>
          </p:cNvSpPr>
          <p:nvPr/>
        </p:nvSpPr>
        <p:spPr bwMode="auto">
          <a:xfrm flipV="1">
            <a:off x="1258888" y="4725988"/>
            <a:ext cx="1444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5" name="Line 15"/>
          <p:cNvSpPr>
            <a:spLocks noChangeShapeType="1"/>
          </p:cNvSpPr>
          <p:nvPr/>
        </p:nvSpPr>
        <p:spPr bwMode="auto">
          <a:xfrm flipV="1">
            <a:off x="1474788" y="5302250"/>
            <a:ext cx="863600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6" name="Line 16"/>
          <p:cNvSpPr>
            <a:spLocks noChangeShapeType="1"/>
          </p:cNvSpPr>
          <p:nvPr/>
        </p:nvSpPr>
        <p:spPr bwMode="auto">
          <a:xfrm flipV="1">
            <a:off x="1619250" y="3933825"/>
            <a:ext cx="122396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7" name="Line 17"/>
          <p:cNvSpPr>
            <a:spLocks noChangeShapeType="1"/>
          </p:cNvSpPr>
          <p:nvPr/>
        </p:nvSpPr>
        <p:spPr bwMode="auto">
          <a:xfrm>
            <a:off x="2770188" y="5373688"/>
            <a:ext cx="792162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8" name="Line 18"/>
          <p:cNvSpPr>
            <a:spLocks noChangeShapeType="1"/>
          </p:cNvSpPr>
          <p:nvPr/>
        </p:nvSpPr>
        <p:spPr bwMode="auto">
          <a:xfrm>
            <a:off x="2843213" y="5157788"/>
            <a:ext cx="2232025" cy="649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9" name="Line 19"/>
          <p:cNvSpPr>
            <a:spLocks noChangeShapeType="1"/>
          </p:cNvSpPr>
          <p:nvPr/>
        </p:nvSpPr>
        <p:spPr bwMode="auto">
          <a:xfrm>
            <a:off x="3275013" y="4078288"/>
            <a:ext cx="720725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40" name="Line 20"/>
          <p:cNvSpPr>
            <a:spLocks noChangeShapeType="1"/>
          </p:cNvSpPr>
          <p:nvPr/>
        </p:nvSpPr>
        <p:spPr bwMode="auto">
          <a:xfrm flipV="1">
            <a:off x="3346450" y="3789363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41" name="Line 21"/>
          <p:cNvSpPr>
            <a:spLocks noChangeShapeType="1"/>
          </p:cNvSpPr>
          <p:nvPr/>
        </p:nvSpPr>
        <p:spPr bwMode="auto">
          <a:xfrm flipV="1">
            <a:off x="5507038" y="4941888"/>
            <a:ext cx="7921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42" name="Line 22"/>
          <p:cNvSpPr>
            <a:spLocks noChangeShapeType="1"/>
          </p:cNvSpPr>
          <p:nvPr/>
        </p:nvSpPr>
        <p:spPr bwMode="auto">
          <a:xfrm flipV="1">
            <a:off x="6659563" y="4294188"/>
            <a:ext cx="86360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43" name="Oval 23"/>
          <p:cNvSpPr>
            <a:spLocks noChangeArrowheads="1"/>
          </p:cNvSpPr>
          <p:nvPr/>
        </p:nvSpPr>
        <p:spPr bwMode="auto">
          <a:xfrm>
            <a:off x="75961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7944" name="Line 24"/>
          <p:cNvSpPr>
            <a:spLocks noChangeShapeType="1"/>
          </p:cNvSpPr>
          <p:nvPr/>
        </p:nvSpPr>
        <p:spPr bwMode="auto">
          <a:xfrm>
            <a:off x="6588125" y="4870450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790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9DDE-5680-2247-94CD-2DF8C8B68D2F}" type="slidenum">
              <a:rPr lang="de-DE"/>
              <a:pPr/>
              <a:t>34</a:t>
            </a:fld>
            <a:endParaRPr lang="de-DE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752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Kantentypen: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rgbClr val="FF0000"/>
                </a:solidFill>
              </a:rPr>
              <a:t>Baumkante:</a:t>
            </a:r>
            <a:r>
              <a:rPr lang="de-DE" sz="2800" dirty="0"/>
              <a:t> zum Kind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accent2"/>
                </a:solidFill>
              </a:rPr>
              <a:t>Rückwärtskante:</a:t>
            </a:r>
            <a:r>
              <a:rPr lang="de-DE" sz="2800" dirty="0"/>
              <a:t> zu einem Vorfahr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hlink"/>
                </a:solidFill>
              </a:rPr>
              <a:t>Kreuzkante:</a:t>
            </a:r>
            <a:r>
              <a:rPr lang="de-DE" sz="2800" dirty="0"/>
              <a:t> alle sonstige Kanten</a:t>
            </a:r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</a:t>
            </a:r>
          </a:p>
        </p:txBody>
      </p:sp>
      <p:sp>
        <p:nvSpPr>
          <p:cNvPr id="338948" name="Oval 4"/>
          <p:cNvSpPr>
            <a:spLocks noChangeArrowheads="1"/>
          </p:cNvSpPr>
          <p:nvPr/>
        </p:nvSpPr>
        <p:spPr bwMode="auto">
          <a:xfrm>
            <a:off x="969963" y="55165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38949" name="Oval 5"/>
          <p:cNvSpPr>
            <a:spLocks noChangeArrowheads="1"/>
          </p:cNvSpPr>
          <p:nvPr/>
        </p:nvSpPr>
        <p:spPr bwMode="auto">
          <a:xfrm>
            <a:off x="1187450" y="4221163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8950" name="Oval 6"/>
          <p:cNvSpPr>
            <a:spLocks noChangeArrowheads="1"/>
          </p:cNvSpPr>
          <p:nvPr/>
        </p:nvSpPr>
        <p:spPr bwMode="auto">
          <a:xfrm>
            <a:off x="2338388" y="49403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8951" name="Oval 7"/>
          <p:cNvSpPr>
            <a:spLocks noChangeArrowheads="1"/>
          </p:cNvSpPr>
          <p:nvPr/>
        </p:nvSpPr>
        <p:spPr bwMode="auto">
          <a:xfrm>
            <a:off x="3490913" y="58769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8952" name="Oval 8"/>
          <p:cNvSpPr>
            <a:spLocks noChangeArrowheads="1"/>
          </p:cNvSpPr>
          <p:nvPr/>
        </p:nvSpPr>
        <p:spPr bwMode="auto">
          <a:xfrm>
            <a:off x="3995738" y="45085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8953" name="Oval 9"/>
          <p:cNvSpPr>
            <a:spLocks noChangeArrowheads="1"/>
          </p:cNvSpPr>
          <p:nvPr/>
        </p:nvSpPr>
        <p:spPr bwMode="auto">
          <a:xfrm>
            <a:off x="5075238" y="5661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8954" name="Oval 10"/>
          <p:cNvSpPr>
            <a:spLocks noChangeArrowheads="1"/>
          </p:cNvSpPr>
          <p:nvPr/>
        </p:nvSpPr>
        <p:spPr bwMode="auto">
          <a:xfrm>
            <a:off x="2843213" y="36449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8955" name="Oval 11"/>
          <p:cNvSpPr>
            <a:spLocks noChangeArrowheads="1"/>
          </p:cNvSpPr>
          <p:nvPr/>
        </p:nvSpPr>
        <p:spPr bwMode="auto">
          <a:xfrm>
            <a:off x="4643438" y="35718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8956" name="Oval 12"/>
          <p:cNvSpPr>
            <a:spLocks noChangeArrowheads="1"/>
          </p:cNvSpPr>
          <p:nvPr/>
        </p:nvSpPr>
        <p:spPr bwMode="auto">
          <a:xfrm>
            <a:off x="6154738" y="44370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8957" name="Oval 13"/>
          <p:cNvSpPr>
            <a:spLocks noChangeArrowheads="1"/>
          </p:cNvSpPr>
          <p:nvPr/>
        </p:nvSpPr>
        <p:spPr bwMode="auto">
          <a:xfrm>
            <a:off x="7523163" y="39322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 flipV="1">
            <a:off x="1258888" y="4724400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 flipV="1">
            <a:off x="1474788" y="5300663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0" name="Line 16"/>
          <p:cNvSpPr>
            <a:spLocks noChangeShapeType="1"/>
          </p:cNvSpPr>
          <p:nvPr/>
        </p:nvSpPr>
        <p:spPr bwMode="auto">
          <a:xfrm flipV="1">
            <a:off x="1619250" y="3932238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1" name="Line 17"/>
          <p:cNvSpPr>
            <a:spLocks noChangeShapeType="1"/>
          </p:cNvSpPr>
          <p:nvPr/>
        </p:nvSpPr>
        <p:spPr bwMode="auto">
          <a:xfrm>
            <a:off x="2770188" y="5372100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2" name="Line 18"/>
          <p:cNvSpPr>
            <a:spLocks noChangeShapeType="1"/>
          </p:cNvSpPr>
          <p:nvPr/>
        </p:nvSpPr>
        <p:spPr bwMode="auto">
          <a:xfrm>
            <a:off x="2843213" y="5156200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3" name="Line 19"/>
          <p:cNvSpPr>
            <a:spLocks noChangeShapeType="1"/>
          </p:cNvSpPr>
          <p:nvPr/>
        </p:nvSpPr>
        <p:spPr bwMode="auto">
          <a:xfrm flipV="1">
            <a:off x="3995738" y="6021388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4" name="Line 20"/>
          <p:cNvSpPr>
            <a:spLocks noChangeShapeType="1"/>
          </p:cNvSpPr>
          <p:nvPr/>
        </p:nvSpPr>
        <p:spPr bwMode="auto">
          <a:xfrm>
            <a:off x="3275013" y="4076700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5" name="Line 21"/>
          <p:cNvSpPr>
            <a:spLocks noChangeShapeType="1"/>
          </p:cNvSpPr>
          <p:nvPr/>
        </p:nvSpPr>
        <p:spPr bwMode="auto">
          <a:xfrm flipV="1">
            <a:off x="3346450" y="3787775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6" name="Line 22"/>
          <p:cNvSpPr>
            <a:spLocks noChangeShapeType="1"/>
          </p:cNvSpPr>
          <p:nvPr/>
        </p:nvSpPr>
        <p:spPr bwMode="auto">
          <a:xfrm flipV="1">
            <a:off x="4498975" y="4724400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7" name="Line 23"/>
          <p:cNvSpPr>
            <a:spLocks noChangeShapeType="1"/>
          </p:cNvSpPr>
          <p:nvPr/>
        </p:nvSpPr>
        <p:spPr bwMode="auto">
          <a:xfrm flipV="1">
            <a:off x="5507038" y="4940300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8" name="Line 24"/>
          <p:cNvSpPr>
            <a:spLocks noChangeShapeType="1"/>
          </p:cNvSpPr>
          <p:nvPr/>
        </p:nvSpPr>
        <p:spPr bwMode="auto">
          <a:xfrm>
            <a:off x="5146675" y="393223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9" name="Line 25"/>
          <p:cNvSpPr>
            <a:spLocks noChangeShapeType="1"/>
          </p:cNvSpPr>
          <p:nvPr/>
        </p:nvSpPr>
        <p:spPr bwMode="auto">
          <a:xfrm flipH="1">
            <a:off x="3851275" y="5013325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70" name="Line 26"/>
          <p:cNvSpPr>
            <a:spLocks noChangeShapeType="1"/>
          </p:cNvSpPr>
          <p:nvPr/>
        </p:nvSpPr>
        <p:spPr bwMode="auto">
          <a:xfrm flipV="1">
            <a:off x="6659563" y="4292600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71" name="Oval 27"/>
          <p:cNvSpPr>
            <a:spLocks noChangeArrowheads="1"/>
          </p:cNvSpPr>
          <p:nvPr/>
        </p:nvSpPr>
        <p:spPr bwMode="auto">
          <a:xfrm>
            <a:off x="7596188" y="53721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8972" name="Line 28"/>
          <p:cNvSpPr>
            <a:spLocks noChangeShapeType="1"/>
          </p:cNvSpPr>
          <p:nvPr/>
        </p:nvSpPr>
        <p:spPr bwMode="auto">
          <a:xfrm>
            <a:off x="6588125" y="4868863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73" name="Line 29"/>
          <p:cNvSpPr>
            <a:spLocks noChangeShapeType="1"/>
          </p:cNvSpPr>
          <p:nvPr/>
        </p:nvSpPr>
        <p:spPr bwMode="auto">
          <a:xfrm flipH="1" flipV="1">
            <a:off x="1692275" y="4508500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74" name="Line 30"/>
          <p:cNvSpPr>
            <a:spLocks noChangeShapeType="1"/>
          </p:cNvSpPr>
          <p:nvPr/>
        </p:nvSpPr>
        <p:spPr bwMode="auto">
          <a:xfrm flipH="1">
            <a:off x="5651500" y="5734050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743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1205-0EDD-E14E-A902-4A8621AB8F23}" type="slidenum">
              <a:rPr lang="de-DE"/>
              <a:pPr/>
              <a:t>35</a:t>
            </a:fld>
            <a:endParaRPr lang="de-DE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752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Kantentypen: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rgbClr val="FF0000"/>
                </a:solidFill>
              </a:rPr>
              <a:t>Baumkante:</a:t>
            </a:r>
            <a:r>
              <a:rPr lang="de-DE" sz="2800" dirty="0"/>
              <a:t> zum Kind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accent2"/>
                </a:solidFill>
              </a:rPr>
              <a:t>Rückwärtskante:</a:t>
            </a:r>
            <a:r>
              <a:rPr lang="de-DE" sz="2800" dirty="0"/>
              <a:t> zu einem Vorfahr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hlink"/>
                </a:solidFill>
              </a:rPr>
              <a:t>Kreuzkante:</a:t>
            </a:r>
            <a:r>
              <a:rPr lang="de-DE" sz="2800" dirty="0"/>
              <a:t> alle sonstige Kanten</a:t>
            </a:r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</a:t>
            </a:r>
          </a:p>
        </p:txBody>
      </p:sp>
      <p:sp>
        <p:nvSpPr>
          <p:cNvPr id="339972" name="Oval 4"/>
          <p:cNvSpPr>
            <a:spLocks noChangeArrowheads="1"/>
          </p:cNvSpPr>
          <p:nvPr/>
        </p:nvSpPr>
        <p:spPr bwMode="auto">
          <a:xfrm>
            <a:off x="969963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39973" name="Oval 5"/>
          <p:cNvSpPr>
            <a:spLocks noChangeArrowheads="1"/>
          </p:cNvSpPr>
          <p:nvPr/>
        </p:nvSpPr>
        <p:spPr bwMode="auto">
          <a:xfrm>
            <a:off x="1187450" y="422275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9974" name="Oval 6"/>
          <p:cNvSpPr>
            <a:spLocks noChangeArrowheads="1"/>
          </p:cNvSpPr>
          <p:nvPr/>
        </p:nvSpPr>
        <p:spPr bwMode="auto">
          <a:xfrm>
            <a:off x="2338388" y="49418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9975" name="Oval 7"/>
          <p:cNvSpPr>
            <a:spLocks noChangeArrowheads="1"/>
          </p:cNvSpPr>
          <p:nvPr/>
        </p:nvSpPr>
        <p:spPr bwMode="auto">
          <a:xfrm>
            <a:off x="3490913" y="58785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9976" name="Oval 8"/>
          <p:cNvSpPr>
            <a:spLocks noChangeArrowheads="1"/>
          </p:cNvSpPr>
          <p:nvPr/>
        </p:nvSpPr>
        <p:spPr bwMode="auto">
          <a:xfrm>
            <a:off x="3995738" y="45100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9977" name="Oval 9"/>
          <p:cNvSpPr>
            <a:spLocks noChangeArrowheads="1"/>
          </p:cNvSpPr>
          <p:nvPr/>
        </p:nvSpPr>
        <p:spPr bwMode="auto">
          <a:xfrm>
            <a:off x="5075238" y="56626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9978" name="Oval 10"/>
          <p:cNvSpPr>
            <a:spLocks noChangeArrowheads="1"/>
          </p:cNvSpPr>
          <p:nvPr/>
        </p:nvSpPr>
        <p:spPr bwMode="auto">
          <a:xfrm>
            <a:off x="2843213" y="36464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9979" name="Oval 11"/>
          <p:cNvSpPr>
            <a:spLocks noChangeArrowheads="1"/>
          </p:cNvSpPr>
          <p:nvPr/>
        </p:nvSpPr>
        <p:spPr bwMode="auto">
          <a:xfrm>
            <a:off x="4643438" y="35734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9980" name="Oval 12"/>
          <p:cNvSpPr>
            <a:spLocks noChangeArrowheads="1"/>
          </p:cNvSpPr>
          <p:nvPr/>
        </p:nvSpPr>
        <p:spPr bwMode="auto">
          <a:xfrm>
            <a:off x="6154738" y="44386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9981" name="Oval 13"/>
          <p:cNvSpPr>
            <a:spLocks noChangeArrowheads="1"/>
          </p:cNvSpPr>
          <p:nvPr/>
        </p:nvSpPr>
        <p:spPr bwMode="auto">
          <a:xfrm>
            <a:off x="7523163" y="39338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9982" name="Line 14"/>
          <p:cNvSpPr>
            <a:spLocks noChangeShapeType="1"/>
          </p:cNvSpPr>
          <p:nvPr/>
        </p:nvSpPr>
        <p:spPr bwMode="auto">
          <a:xfrm flipV="1">
            <a:off x="1258888" y="4725988"/>
            <a:ext cx="1444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3" name="Line 15"/>
          <p:cNvSpPr>
            <a:spLocks noChangeShapeType="1"/>
          </p:cNvSpPr>
          <p:nvPr/>
        </p:nvSpPr>
        <p:spPr bwMode="auto">
          <a:xfrm flipV="1">
            <a:off x="1474788" y="5302250"/>
            <a:ext cx="863600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4" name="Line 16"/>
          <p:cNvSpPr>
            <a:spLocks noChangeShapeType="1"/>
          </p:cNvSpPr>
          <p:nvPr/>
        </p:nvSpPr>
        <p:spPr bwMode="auto">
          <a:xfrm flipV="1">
            <a:off x="1619250" y="3933825"/>
            <a:ext cx="122396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5" name="Line 17"/>
          <p:cNvSpPr>
            <a:spLocks noChangeShapeType="1"/>
          </p:cNvSpPr>
          <p:nvPr/>
        </p:nvSpPr>
        <p:spPr bwMode="auto">
          <a:xfrm>
            <a:off x="2770188" y="5373688"/>
            <a:ext cx="792162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6" name="Line 18"/>
          <p:cNvSpPr>
            <a:spLocks noChangeShapeType="1"/>
          </p:cNvSpPr>
          <p:nvPr/>
        </p:nvSpPr>
        <p:spPr bwMode="auto">
          <a:xfrm>
            <a:off x="2843213" y="5157788"/>
            <a:ext cx="2232025" cy="649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7" name="Line 19"/>
          <p:cNvSpPr>
            <a:spLocks noChangeShapeType="1"/>
          </p:cNvSpPr>
          <p:nvPr/>
        </p:nvSpPr>
        <p:spPr bwMode="auto">
          <a:xfrm flipV="1">
            <a:off x="3995738" y="6022975"/>
            <a:ext cx="1079500" cy="714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8" name="Line 20"/>
          <p:cNvSpPr>
            <a:spLocks noChangeShapeType="1"/>
          </p:cNvSpPr>
          <p:nvPr/>
        </p:nvSpPr>
        <p:spPr bwMode="auto">
          <a:xfrm>
            <a:off x="3275013" y="4078288"/>
            <a:ext cx="720725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9" name="Line 21"/>
          <p:cNvSpPr>
            <a:spLocks noChangeShapeType="1"/>
          </p:cNvSpPr>
          <p:nvPr/>
        </p:nvSpPr>
        <p:spPr bwMode="auto">
          <a:xfrm flipV="1">
            <a:off x="3346450" y="3789363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0" name="Line 22"/>
          <p:cNvSpPr>
            <a:spLocks noChangeShapeType="1"/>
          </p:cNvSpPr>
          <p:nvPr/>
        </p:nvSpPr>
        <p:spPr bwMode="auto">
          <a:xfrm flipV="1">
            <a:off x="4498975" y="4725988"/>
            <a:ext cx="1584325" cy="7143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1" name="Line 23"/>
          <p:cNvSpPr>
            <a:spLocks noChangeShapeType="1"/>
          </p:cNvSpPr>
          <p:nvPr/>
        </p:nvSpPr>
        <p:spPr bwMode="auto">
          <a:xfrm flipV="1">
            <a:off x="5507038" y="4941888"/>
            <a:ext cx="7921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2" name="Line 24"/>
          <p:cNvSpPr>
            <a:spLocks noChangeShapeType="1"/>
          </p:cNvSpPr>
          <p:nvPr/>
        </p:nvSpPr>
        <p:spPr bwMode="auto">
          <a:xfrm>
            <a:off x="5146675" y="3933825"/>
            <a:ext cx="1008063" cy="57626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3" name="Line 25"/>
          <p:cNvSpPr>
            <a:spLocks noChangeShapeType="1"/>
          </p:cNvSpPr>
          <p:nvPr/>
        </p:nvSpPr>
        <p:spPr bwMode="auto">
          <a:xfrm flipH="1">
            <a:off x="3851275" y="5014913"/>
            <a:ext cx="287338" cy="863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4" name="Line 26"/>
          <p:cNvSpPr>
            <a:spLocks noChangeShapeType="1"/>
          </p:cNvSpPr>
          <p:nvPr/>
        </p:nvSpPr>
        <p:spPr bwMode="auto">
          <a:xfrm flipV="1">
            <a:off x="6659563" y="4294188"/>
            <a:ext cx="86360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5" name="Oval 27"/>
          <p:cNvSpPr>
            <a:spLocks noChangeArrowheads="1"/>
          </p:cNvSpPr>
          <p:nvPr/>
        </p:nvSpPr>
        <p:spPr bwMode="auto">
          <a:xfrm>
            <a:off x="75961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9996" name="Line 28"/>
          <p:cNvSpPr>
            <a:spLocks noChangeShapeType="1"/>
          </p:cNvSpPr>
          <p:nvPr/>
        </p:nvSpPr>
        <p:spPr bwMode="auto">
          <a:xfrm>
            <a:off x="6588125" y="4870450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7" name="Line 29"/>
          <p:cNvSpPr>
            <a:spLocks noChangeShapeType="1"/>
          </p:cNvSpPr>
          <p:nvPr/>
        </p:nvSpPr>
        <p:spPr bwMode="auto">
          <a:xfrm flipH="1" flipV="1">
            <a:off x="1692275" y="4508500"/>
            <a:ext cx="2303463" cy="215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8" name="Line 30"/>
          <p:cNvSpPr>
            <a:spLocks noChangeShapeType="1"/>
          </p:cNvSpPr>
          <p:nvPr/>
        </p:nvSpPr>
        <p:spPr bwMode="auto">
          <a:xfrm flipH="1">
            <a:off x="5651500" y="5734050"/>
            <a:ext cx="1944688" cy="142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261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Iteratoren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Sei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G=(V, E) </a:t>
            </a:r>
            <a:r>
              <a:rPr lang="de-DE" dirty="0"/>
              <a:t>ein Graph</a:t>
            </a:r>
          </a:p>
          <a:p>
            <a:r>
              <a:rPr lang="de-DE" dirty="0"/>
              <a:t>Iteration über Kanten:</a:t>
            </a:r>
          </a:p>
          <a:p>
            <a:pPr lvl="1"/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(u, v) in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edges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(G)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…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</a:p>
          <a:p>
            <a:pPr lvl="1"/>
            <a:r>
              <a:rPr lang="de-DE" dirty="0"/>
              <a:t>Finde alle von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/>
              <a:t> ausgehenden Kanten</a:t>
            </a:r>
          </a:p>
          <a:p>
            <a:pPr lvl="2"/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(_, v) in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edges_out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(u, G)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…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de-DE" dirty="0"/>
          </a:p>
          <a:p>
            <a:pPr lvl="1"/>
            <a:r>
              <a:rPr lang="de-DE" dirty="0"/>
              <a:t>Finde alle bei </a:t>
            </a:r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dirty="0"/>
              <a:t> eintreffenden Kanten</a:t>
            </a:r>
          </a:p>
          <a:p>
            <a:pPr lvl="2"/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(u, _) in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edges_in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(v, G)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…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de-DE" dirty="0"/>
          </a:p>
          <a:p>
            <a:r>
              <a:rPr lang="de-DE" dirty="0"/>
              <a:t>Iteration über Knoten: </a:t>
            </a:r>
          </a:p>
          <a:p>
            <a:pPr lvl="1"/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v in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nodes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(G)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…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273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F5E0-49EA-EE43-B80F-26DF31D547C4}" type="slidenum">
              <a:rPr lang="de-DE"/>
              <a:pPr/>
              <a:t>37</a:t>
            </a:fld>
            <a:endParaRPr lang="de-DE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Iteratoren</a:t>
            </a:r>
            <a:endParaRPr lang="de-DE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5841999" cy="3960267"/>
          </a:xfrm>
        </p:spPr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 (grob):</a:t>
            </a:r>
          </a:p>
          <a:p>
            <a:r>
              <a:rPr lang="en-GB" sz="2400" dirty="0">
                <a:solidFill>
                  <a:srgbClr val="795E26"/>
                </a:solidFill>
                <a:latin typeface="Courier New" panose="02070309020205020404" pitchFamily="49" charset="0"/>
              </a:rPr>
              <a:t>iterate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2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edges_out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(v, G))</a:t>
            </a:r>
            <a:r>
              <a:rPr lang="en-GB" sz="2400" dirty="0">
                <a:solidFill>
                  <a:srgbClr val="000000"/>
                </a:solidFill>
              </a:rPr>
              <a:t>: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O(1) </a:t>
            </a:r>
            <a:r>
              <a:rPr lang="de-DE" dirty="0"/>
              <a:t>(</a:t>
            </a:r>
            <a:r>
              <a:rPr lang="de-DE" dirty="0" err="1"/>
              <a:t>worst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)</a:t>
            </a:r>
          </a:p>
          <a:p>
            <a:r>
              <a:rPr lang="en-GB" sz="2400" dirty="0">
                <a:solidFill>
                  <a:srgbClr val="795E26"/>
                </a:solidFill>
                <a:latin typeface="Courier New" panose="02070309020205020404" pitchFamily="49" charset="0"/>
              </a:rPr>
              <a:t>iterate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2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edges_in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(v, G))</a:t>
            </a:r>
            <a:r>
              <a:rPr lang="en-GB" sz="2400" dirty="0">
                <a:solidFill>
                  <a:srgbClr val="000000"/>
                </a:solidFill>
              </a:rPr>
              <a:t>: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O(?) </a:t>
            </a:r>
            <a:r>
              <a:rPr lang="de-DE" dirty="0"/>
              <a:t>(</a:t>
            </a:r>
            <a:r>
              <a:rPr lang="de-DE" dirty="0" err="1"/>
              <a:t>worst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)</a:t>
            </a:r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6083077" y="191337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53" name="Oval 5"/>
          <p:cNvSpPr>
            <a:spLocks noChangeArrowheads="1"/>
          </p:cNvSpPr>
          <p:nvPr/>
        </p:nvSpPr>
        <p:spPr bwMode="auto">
          <a:xfrm>
            <a:off x="6227539" y="205624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54" name="Line 6"/>
          <p:cNvSpPr>
            <a:spLocks noChangeShapeType="1"/>
          </p:cNvSpPr>
          <p:nvPr/>
        </p:nvSpPr>
        <p:spPr bwMode="auto">
          <a:xfrm flipH="1">
            <a:off x="5938614" y="2129272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5651277" y="263251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1</a:t>
            </a:r>
          </a:p>
        </p:txBody>
      </p:sp>
      <p:sp>
        <p:nvSpPr>
          <p:cNvPr id="309256" name="Rectangle 8"/>
          <p:cNvSpPr>
            <a:spLocks noChangeArrowheads="1"/>
          </p:cNvSpPr>
          <p:nvPr/>
        </p:nvSpPr>
        <p:spPr bwMode="auto">
          <a:xfrm>
            <a:off x="5651277" y="335323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2</a:t>
            </a:r>
          </a:p>
        </p:txBody>
      </p:sp>
      <p:sp>
        <p:nvSpPr>
          <p:cNvPr id="309257" name="Line 9"/>
          <p:cNvSpPr>
            <a:spLocks noChangeShapeType="1"/>
          </p:cNvSpPr>
          <p:nvPr/>
        </p:nvSpPr>
        <p:spPr bwMode="auto">
          <a:xfrm>
            <a:off x="5940202" y="306431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8" name="Line 10"/>
          <p:cNvSpPr>
            <a:spLocks noChangeShapeType="1"/>
          </p:cNvSpPr>
          <p:nvPr/>
        </p:nvSpPr>
        <p:spPr bwMode="auto">
          <a:xfrm flipV="1">
            <a:off x="5795739" y="306431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9" name="Text Box 11"/>
          <p:cNvSpPr txBox="1">
            <a:spLocks noChangeArrowheads="1"/>
          </p:cNvSpPr>
          <p:nvPr/>
        </p:nvSpPr>
        <p:spPr bwMode="auto">
          <a:xfrm>
            <a:off x="5579839" y="1913372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9260" name="Rectangle 12"/>
          <p:cNvSpPr>
            <a:spLocks noChangeArrowheads="1"/>
          </p:cNvSpPr>
          <p:nvPr/>
        </p:nvSpPr>
        <p:spPr bwMode="auto">
          <a:xfrm>
            <a:off x="6514877" y="191337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1" name="Oval 13"/>
          <p:cNvSpPr>
            <a:spLocks noChangeArrowheads="1"/>
          </p:cNvSpPr>
          <p:nvPr/>
        </p:nvSpPr>
        <p:spPr bwMode="auto">
          <a:xfrm>
            <a:off x="6659339" y="205624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2" name="Line 14"/>
          <p:cNvSpPr>
            <a:spLocks noChangeShapeType="1"/>
          </p:cNvSpPr>
          <p:nvPr/>
        </p:nvSpPr>
        <p:spPr bwMode="auto">
          <a:xfrm flipH="1">
            <a:off x="6587902" y="2129272"/>
            <a:ext cx="14287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3" name="Rectangle 15"/>
          <p:cNvSpPr>
            <a:spLocks noChangeArrowheads="1"/>
          </p:cNvSpPr>
          <p:nvPr/>
        </p:nvSpPr>
        <p:spPr bwMode="auto">
          <a:xfrm>
            <a:off x="6372002" y="263251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3</a:t>
            </a:r>
          </a:p>
        </p:txBody>
      </p:sp>
      <p:sp>
        <p:nvSpPr>
          <p:cNvPr id="309264" name="Rectangle 16"/>
          <p:cNvSpPr>
            <a:spLocks noChangeArrowheads="1"/>
          </p:cNvSpPr>
          <p:nvPr/>
        </p:nvSpPr>
        <p:spPr bwMode="auto">
          <a:xfrm>
            <a:off x="6372002" y="335323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4</a:t>
            </a:r>
          </a:p>
        </p:txBody>
      </p:sp>
      <p:sp>
        <p:nvSpPr>
          <p:cNvPr id="309265" name="Line 17"/>
          <p:cNvSpPr>
            <a:spLocks noChangeShapeType="1"/>
          </p:cNvSpPr>
          <p:nvPr/>
        </p:nvSpPr>
        <p:spPr bwMode="auto">
          <a:xfrm>
            <a:off x="6660927" y="306431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6" name="Line 18"/>
          <p:cNvSpPr>
            <a:spLocks noChangeShapeType="1"/>
          </p:cNvSpPr>
          <p:nvPr/>
        </p:nvSpPr>
        <p:spPr bwMode="auto">
          <a:xfrm flipV="1">
            <a:off x="6514877" y="3065897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7" name="Rectangle 19"/>
          <p:cNvSpPr>
            <a:spLocks noChangeArrowheads="1"/>
          </p:cNvSpPr>
          <p:nvPr/>
        </p:nvSpPr>
        <p:spPr bwMode="auto">
          <a:xfrm>
            <a:off x="6946677" y="191337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8" name="Oval 20"/>
          <p:cNvSpPr>
            <a:spLocks noChangeArrowheads="1"/>
          </p:cNvSpPr>
          <p:nvPr/>
        </p:nvSpPr>
        <p:spPr bwMode="auto">
          <a:xfrm>
            <a:off x="7091139" y="205624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9" name="Line 21"/>
          <p:cNvSpPr>
            <a:spLocks noChangeShapeType="1"/>
          </p:cNvSpPr>
          <p:nvPr/>
        </p:nvSpPr>
        <p:spPr bwMode="auto">
          <a:xfrm>
            <a:off x="7162577" y="2129272"/>
            <a:ext cx="144462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70" name="Rectangle 22"/>
          <p:cNvSpPr>
            <a:spLocks noChangeArrowheads="1"/>
          </p:cNvSpPr>
          <p:nvPr/>
        </p:nvSpPr>
        <p:spPr bwMode="auto">
          <a:xfrm>
            <a:off x="7091139" y="263251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5</a:t>
            </a:r>
          </a:p>
        </p:txBody>
      </p:sp>
      <p:sp>
        <p:nvSpPr>
          <p:cNvPr id="309271" name="Rectangle 23"/>
          <p:cNvSpPr>
            <a:spLocks noChangeArrowheads="1"/>
          </p:cNvSpPr>
          <p:nvPr/>
        </p:nvSpPr>
        <p:spPr bwMode="auto">
          <a:xfrm flipH="1">
            <a:off x="7380064" y="191337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72" name="Oval 24"/>
          <p:cNvSpPr>
            <a:spLocks noChangeArrowheads="1"/>
          </p:cNvSpPr>
          <p:nvPr/>
        </p:nvSpPr>
        <p:spPr bwMode="auto">
          <a:xfrm flipH="1">
            <a:off x="7524527" y="2056247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73" name="Line 25"/>
          <p:cNvSpPr>
            <a:spLocks noChangeShapeType="1"/>
          </p:cNvSpPr>
          <p:nvPr/>
        </p:nvSpPr>
        <p:spPr bwMode="auto">
          <a:xfrm>
            <a:off x="7595964" y="2129272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74" name="Rectangle 26"/>
          <p:cNvSpPr>
            <a:spLocks noChangeArrowheads="1"/>
          </p:cNvSpPr>
          <p:nvPr/>
        </p:nvSpPr>
        <p:spPr bwMode="auto">
          <a:xfrm>
            <a:off x="7811864" y="263251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6</a:t>
            </a:r>
          </a:p>
        </p:txBody>
      </p:sp>
      <p:sp>
        <p:nvSpPr>
          <p:cNvPr id="309275" name="Rectangle 27"/>
          <p:cNvSpPr>
            <a:spLocks noChangeArrowheads="1"/>
          </p:cNvSpPr>
          <p:nvPr/>
        </p:nvSpPr>
        <p:spPr bwMode="auto">
          <a:xfrm>
            <a:off x="5003577" y="414698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1,2</a:t>
            </a:r>
          </a:p>
        </p:txBody>
      </p:sp>
      <p:sp>
        <p:nvSpPr>
          <p:cNvPr id="309276" name="Rectangle 28"/>
          <p:cNvSpPr>
            <a:spLocks noChangeArrowheads="1"/>
          </p:cNvSpPr>
          <p:nvPr/>
        </p:nvSpPr>
        <p:spPr bwMode="auto">
          <a:xfrm>
            <a:off x="5652864" y="414698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1,3</a:t>
            </a:r>
          </a:p>
        </p:txBody>
      </p:sp>
      <p:sp>
        <p:nvSpPr>
          <p:cNvPr id="309277" name="Rectangle 29"/>
          <p:cNvSpPr>
            <a:spLocks noChangeArrowheads="1"/>
          </p:cNvSpPr>
          <p:nvPr/>
        </p:nvSpPr>
        <p:spPr bwMode="auto">
          <a:xfrm>
            <a:off x="6300564" y="414698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2,3</a:t>
            </a:r>
          </a:p>
        </p:txBody>
      </p:sp>
      <p:sp>
        <p:nvSpPr>
          <p:cNvPr id="309278" name="Rectangle 30"/>
          <p:cNvSpPr>
            <a:spLocks noChangeArrowheads="1"/>
          </p:cNvSpPr>
          <p:nvPr/>
        </p:nvSpPr>
        <p:spPr bwMode="auto">
          <a:xfrm>
            <a:off x="6948264" y="414698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2,4</a:t>
            </a:r>
          </a:p>
        </p:txBody>
      </p:sp>
      <p:sp>
        <p:nvSpPr>
          <p:cNvPr id="309279" name="Rectangle 31"/>
          <p:cNvSpPr>
            <a:spLocks noChangeArrowheads="1"/>
          </p:cNvSpPr>
          <p:nvPr/>
        </p:nvSpPr>
        <p:spPr bwMode="auto">
          <a:xfrm>
            <a:off x="7595964" y="414698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3,4</a:t>
            </a:r>
          </a:p>
        </p:txBody>
      </p:sp>
      <p:sp>
        <p:nvSpPr>
          <p:cNvPr id="309280" name="Rectangle 32"/>
          <p:cNvSpPr>
            <a:spLocks noChangeArrowheads="1"/>
          </p:cNvSpPr>
          <p:nvPr/>
        </p:nvSpPr>
        <p:spPr bwMode="auto">
          <a:xfrm>
            <a:off x="8243664" y="414698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4,1</a:t>
            </a:r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 flipH="1">
            <a:off x="4716239" y="522648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2" name="Rectangle 34"/>
          <p:cNvSpPr>
            <a:spLocks noChangeArrowheads="1"/>
          </p:cNvSpPr>
          <p:nvPr/>
        </p:nvSpPr>
        <p:spPr bwMode="auto">
          <a:xfrm flipH="1">
            <a:off x="5148039" y="522648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3" name="Oval 35"/>
          <p:cNvSpPr>
            <a:spLocks noChangeArrowheads="1"/>
          </p:cNvSpPr>
          <p:nvPr/>
        </p:nvSpPr>
        <p:spPr bwMode="auto">
          <a:xfrm flipH="1">
            <a:off x="5292502" y="536936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4" name="Rectangle 36"/>
          <p:cNvSpPr>
            <a:spLocks noChangeArrowheads="1"/>
          </p:cNvSpPr>
          <p:nvPr/>
        </p:nvSpPr>
        <p:spPr bwMode="auto">
          <a:xfrm flipH="1">
            <a:off x="5579839" y="522648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5" name="Oval 37"/>
          <p:cNvSpPr>
            <a:spLocks noChangeArrowheads="1"/>
          </p:cNvSpPr>
          <p:nvPr/>
        </p:nvSpPr>
        <p:spPr bwMode="auto">
          <a:xfrm flipH="1">
            <a:off x="5724302" y="536936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6" name="Rectangle 38"/>
          <p:cNvSpPr>
            <a:spLocks noChangeArrowheads="1"/>
          </p:cNvSpPr>
          <p:nvPr/>
        </p:nvSpPr>
        <p:spPr bwMode="auto">
          <a:xfrm flipH="1">
            <a:off x="6011639" y="522648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7" name="Rectangle 39"/>
          <p:cNvSpPr>
            <a:spLocks noChangeArrowheads="1"/>
          </p:cNvSpPr>
          <p:nvPr/>
        </p:nvSpPr>
        <p:spPr bwMode="auto">
          <a:xfrm flipH="1">
            <a:off x="6443439" y="522648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8" name="Oval 40"/>
          <p:cNvSpPr>
            <a:spLocks noChangeArrowheads="1"/>
          </p:cNvSpPr>
          <p:nvPr/>
        </p:nvSpPr>
        <p:spPr bwMode="auto">
          <a:xfrm flipH="1">
            <a:off x="6587902" y="536936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9" name="Rectangle 41"/>
          <p:cNvSpPr>
            <a:spLocks noChangeArrowheads="1"/>
          </p:cNvSpPr>
          <p:nvPr/>
        </p:nvSpPr>
        <p:spPr bwMode="auto">
          <a:xfrm flipH="1">
            <a:off x="6876827" y="522648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0" name="Oval 42"/>
          <p:cNvSpPr>
            <a:spLocks noChangeArrowheads="1"/>
          </p:cNvSpPr>
          <p:nvPr/>
        </p:nvSpPr>
        <p:spPr bwMode="auto">
          <a:xfrm flipH="1">
            <a:off x="7021289" y="536936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1" name="Rectangle 43"/>
          <p:cNvSpPr>
            <a:spLocks noChangeArrowheads="1"/>
          </p:cNvSpPr>
          <p:nvPr/>
        </p:nvSpPr>
        <p:spPr bwMode="auto">
          <a:xfrm flipH="1">
            <a:off x="7308627" y="522648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2" name="Oval 44"/>
          <p:cNvSpPr>
            <a:spLocks noChangeArrowheads="1"/>
          </p:cNvSpPr>
          <p:nvPr/>
        </p:nvSpPr>
        <p:spPr bwMode="auto">
          <a:xfrm flipH="1">
            <a:off x="7453089" y="536936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3" name="Rectangle 45"/>
          <p:cNvSpPr>
            <a:spLocks noChangeArrowheads="1"/>
          </p:cNvSpPr>
          <p:nvPr/>
        </p:nvSpPr>
        <p:spPr bwMode="auto">
          <a:xfrm flipH="1">
            <a:off x="7740427" y="522648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4" name="Rectangle 46"/>
          <p:cNvSpPr>
            <a:spLocks noChangeArrowheads="1"/>
          </p:cNvSpPr>
          <p:nvPr/>
        </p:nvSpPr>
        <p:spPr bwMode="auto">
          <a:xfrm flipH="1">
            <a:off x="8172227" y="522648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5" name="Rectangle 47"/>
          <p:cNvSpPr>
            <a:spLocks noChangeArrowheads="1"/>
          </p:cNvSpPr>
          <p:nvPr/>
        </p:nvSpPr>
        <p:spPr bwMode="auto">
          <a:xfrm flipH="1">
            <a:off x="8604027" y="522648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6" name="Oval 48"/>
          <p:cNvSpPr>
            <a:spLocks noChangeArrowheads="1"/>
          </p:cNvSpPr>
          <p:nvPr/>
        </p:nvSpPr>
        <p:spPr bwMode="auto">
          <a:xfrm flipH="1">
            <a:off x="8748489" y="536936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7" name="Line 49"/>
          <p:cNvSpPr>
            <a:spLocks noChangeShapeType="1"/>
          </p:cNvSpPr>
          <p:nvPr/>
        </p:nvSpPr>
        <p:spPr bwMode="auto">
          <a:xfrm>
            <a:off x="5221064" y="4578785"/>
            <a:ext cx="14398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98" name="Line 50"/>
          <p:cNvSpPr>
            <a:spLocks noChangeShapeType="1"/>
          </p:cNvSpPr>
          <p:nvPr/>
        </p:nvSpPr>
        <p:spPr bwMode="auto">
          <a:xfrm flipH="1">
            <a:off x="5363939" y="457878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99" name="Line 51"/>
          <p:cNvSpPr>
            <a:spLocks noChangeShapeType="1"/>
          </p:cNvSpPr>
          <p:nvPr/>
        </p:nvSpPr>
        <p:spPr bwMode="auto">
          <a:xfrm>
            <a:off x="6516464" y="4578785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0" name="Line 52"/>
          <p:cNvSpPr>
            <a:spLocks noChangeShapeType="1"/>
          </p:cNvSpPr>
          <p:nvPr/>
        </p:nvSpPr>
        <p:spPr bwMode="auto">
          <a:xfrm flipH="1">
            <a:off x="7092727" y="4578785"/>
            <a:ext cx="714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1" name="Line 53"/>
          <p:cNvSpPr>
            <a:spLocks noChangeShapeType="1"/>
          </p:cNvSpPr>
          <p:nvPr/>
        </p:nvSpPr>
        <p:spPr bwMode="auto">
          <a:xfrm flipH="1">
            <a:off x="5795739" y="4578785"/>
            <a:ext cx="20161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2" name="Line 54"/>
          <p:cNvSpPr>
            <a:spLocks noChangeShapeType="1"/>
          </p:cNvSpPr>
          <p:nvPr/>
        </p:nvSpPr>
        <p:spPr bwMode="auto">
          <a:xfrm>
            <a:off x="8461152" y="4578785"/>
            <a:ext cx="3587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3" name="Line 55"/>
          <p:cNvSpPr>
            <a:spLocks noChangeShapeType="1"/>
          </p:cNvSpPr>
          <p:nvPr/>
        </p:nvSpPr>
        <p:spPr bwMode="auto">
          <a:xfrm flipV="1">
            <a:off x="5363939" y="3786622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4" name="Line 56"/>
          <p:cNvSpPr>
            <a:spLocks noChangeShapeType="1"/>
          </p:cNvSpPr>
          <p:nvPr/>
        </p:nvSpPr>
        <p:spPr bwMode="auto">
          <a:xfrm flipV="1">
            <a:off x="5795739" y="3065897"/>
            <a:ext cx="1512888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5" name="Line 57"/>
          <p:cNvSpPr>
            <a:spLocks noChangeShapeType="1"/>
          </p:cNvSpPr>
          <p:nvPr/>
        </p:nvSpPr>
        <p:spPr bwMode="auto">
          <a:xfrm flipH="1" flipV="1">
            <a:off x="6084664" y="3065897"/>
            <a:ext cx="5762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6" name="Line 58"/>
          <p:cNvSpPr>
            <a:spLocks noChangeShapeType="1"/>
          </p:cNvSpPr>
          <p:nvPr/>
        </p:nvSpPr>
        <p:spPr bwMode="auto">
          <a:xfrm flipH="1" flipV="1">
            <a:off x="6587902" y="3786622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7" name="Line 59"/>
          <p:cNvSpPr>
            <a:spLocks noChangeShapeType="1"/>
          </p:cNvSpPr>
          <p:nvPr/>
        </p:nvSpPr>
        <p:spPr bwMode="auto">
          <a:xfrm flipH="1" flipV="1">
            <a:off x="6803802" y="3065897"/>
            <a:ext cx="720725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8" name="Line 60"/>
          <p:cNvSpPr>
            <a:spLocks noChangeShapeType="1"/>
          </p:cNvSpPr>
          <p:nvPr/>
        </p:nvSpPr>
        <p:spPr bwMode="auto">
          <a:xfrm flipH="1" flipV="1">
            <a:off x="8027764" y="3065897"/>
            <a:ext cx="7921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" name="Oval 4">
            <a:extLst>
              <a:ext uri="{FF2B5EF4-FFF2-40B4-BE49-F238E27FC236}">
                <a16:creationId xmlns:a16="http://schemas.microsoft.com/office/drawing/2014/main" id="{6AC84FBF-3508-DAB9-C0FB-DADD26B9D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995" y="385806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64" name="Oval 5">
            <a:extLst>
              <a:ext uri="{FF2B5EF4-FFF2-40B4-BE49-F238E27FC236}">
                <a16:creationId xmlns:a16="http://schemas.microsoft.com/office/drawing/2014/main" id="{E03CD329-459F-924C-6CF7-99C8A4AFF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420" y="385806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65" name="Oval 6">
            <a:extLst>
              <a:ext uri="{FF2B5EF4-FFF2-40B4-BE49-F238E27FC236}">
                <a16:creationId xmlns:a16="http://schemas.microsoft.com/office/drawing/2014/main" id="{0B3F7547-E0A0-0319-2536-B926CAEC7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995" y="5008997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66" name="Oval 7">
            <a:extLst>
              <a:ext uri="{FF2B5EF4-FFF2-40B4-BE49-F238E27FC236}">
                <a16:creationId xmlns:a16="http://schemas.microsoft.com/office/drawing/2014/main" id="{C38B18AB-B4C4-5C9A-B3EF-04B3BE3DC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420" y="5008997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67" name="Line 8">
            <a:extLst>
              <a:ext uri="{FF2B5EF4-FFF2-40B4-BE49-F238E27FC236}">
                <a16:creationId xmlns:a16="http://schemas.microsoft.com/office/drawing/2014/main" id="{6B397661-1566-5B7B-D29C-4276222D58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1795" y="407396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" name="Line 9">
            <a:extLst>
              <a:ext uri="{FF2B5EF4-FFF2-40B4-BE49-F238E27FC236}">
                <a16:creationId xmlns:a16="http://schemas.microsoft.com/office/drawing/2014/main" id="{2C014257-89E1-ACA1-6653-C602C8E00D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4320" y="4289860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10">
            <a:extLst>
              <a:ext uri="{FF2B5EF4-FFF2-40B4-BE49-F238E27FC236}">
                <a16:creationId xmlns:a16="http://schemas.microsoft.com/office/drawing/2014/main" id="{E085FD85-8922-C74C-8336-EE2D4875BF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93382" y="5226485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11">
            <a:extLst>
              <a:ext uri="{FF2B5EF4-FFF2-40B4-BE49-F238E27FC236}">
                <a16:creationId xmlns:a16="http://schemas.microsoft.com/office/drawing/2014/main" id="{7FD7C432-F428-A63C-505C-A2588CA14A4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75895" y="4289860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2">
            <a:extLst>
              <a:ext uri="{FF2B5EF4-FFF2-40B4-BE49-F238E27FC236}">
                <a16:creationId xmlns:a16="http://schemas.microsoft.com/office/drawing/2014/main" id="{5DACE901-586A-267C-04FB-C3ED83B36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0357" y="4216835"/>
            <a:ext cx="10810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Line 13">
            <a:extLst>
              <a:ext uri="{FF2B5EF4-FFF2-40B4-BE49-F238E27FC236}">
                <a16:creationId xmlns:a16="http://schemas.microsoft.com/office/drawing/2014/main" id="{42FA2911-EFF1-0C08-5FED-E4168255A9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0357" y="4216835"/>
            <a:ext cx="10080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Text Box 80">
            <a:extLst>
              <a:ext uri="{FF2B5EF4-FFF2-40B4-BE49-F238E27FC236}">
                <a16:creationId xmlns:a16="http://schemas.microsoft.com/office/drawing/2014/main" id="{BBF4C50D-7CBC-4695-E66C-4DF039423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720" y="3713597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1</a:t>
            </a:r>
          </a:p>
        </p:txBody>
      </p:sp>
      <p:sp>
        <p:nvSpPr>
          <p:cNvPr id="74" name="Text Box 81">
            <a:extLst>
              <a:ext uri="{FF2B5EF4-FFF2-40B4-BE49-F238E27FC236}">
                <a16:creationId xmlns:a16="http://schemas.microsoft.com/office/drawing/2014/main" id="{7F0D461B-8D2F-67BD-E2F3-E32532CDE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820" y="4073960"/>
            <a:ext cx="395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2</a:t>
            </a:r>
          </a:p>
        </p:txBody>
      </p:sp>
      <p:sp>
        <p:nvSpPr>
          <p:cNvPr id="75" name="Text Box 82">
            <a:extLst>
              <a:ext uri="{FF2B5EF4-FFF2-40B4-BE49-F238E27FC236}">
                <a16:creationId xmlns:a16="http://schemas.microsoft.com/office/drawing/2014/main" id="{8498665F-30E2-9A8F-9BC5-7E44E98D8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320" y="4434322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3</a:t>
            </a:r>
          </a:p>
        </p:txBody>
      </p:sp>
      <p:sp>
        <p:nvSpPr>
          <p:cNvPr id="76" name="Text Box 83">
            <a:extLst>
              <a:ext uri="{FF2B5EF4-FFF2-40B4-BE49-F238E27FC236}">
                <a16:creationId xmlns:a16="http://schemas.microsoft.com/office/drawing/2014/main" id="{4917EC1E-E5D4-351C-C95C-984F2F1D1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082" y="4289860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4</a:t>
            </a:r>
          </a:p>
        </p:txBody>
      </p:sp>
      <p:sp>
        <p:nvSpPr>
          <p:cNvPr id="77" name="Text Box 84">
            <a:extLst>
              <a:ext uri="{FF2B5EF4-FFF2-40B4-BE49-F238E27FC236}">
                <a16:creationId xmlns:a16="http://schemas.microsoft.com/office/drawing/2014/main" id="{35F32B56-B0AE-C5C4-3D30-8CB21F0DB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157" y="5226485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5</a:t>
            </a:r>
          </a:p>
        </p:txBody>
      </p:sp>
      <p:sp>
        <p:nvSpPr>
          <p:cNvPr id="78" name="Text Box 85">
            <a:extLst>
              <a:ext uri="{FF2B5EF4-FFF2-40B4-BE49-F238E27FC236}">
                <a16:creationId xmlns:a16="http://schemas.microsoft.com/office/drawing/2014/main" id="{FC25F328-F68C-0B14-1153-E059AE6D7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095" y="4434322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36864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38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bfs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(s, g)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Breitensuche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ausgehend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von s in g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s.d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		 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s hat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Distanz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0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zu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sich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s.parent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s 	 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s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ist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sein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eigener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Vater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q =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make_queue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([s])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Queue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zu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besuchender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Knoten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while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!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empty_queue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(q) 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solange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q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nicht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leer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u = </a:t>
            </a: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dequeue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(q) 	    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nimm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Knoten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nach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FIFO Regel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for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(_, v) in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edges_out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(u, g)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  if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isnothing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v.parent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v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schon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besucht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?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        enqueue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(v, q) 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nein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,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dann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in q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hinten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einfuegen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v.d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u.d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v.parent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u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  end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900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CAC2-6E0A-094C-8F36-C408AE51561C}" type="slidenum">
              <a:rPr lang="de-DE"/>
              <a:pPr/>
              <a:t>39</a:t>
            </a:fld>
            <a:endParaRPr lang="de-DE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BFS(b)</a:t>
            </a:r>
          </a:p>
        </p:txBody>
      </p:sp>
      <p:sp>
        <p:nvSpPr>
          <p:cNvPr id="342019" name="Oval 3"/>
          <p:cNvSpPr>
            <a:spLocks noChangeArrowheads="1"/>
          </p:cNvSpPr>
          <p:nvPr/>
        </p:nvSpPr>
        <p:spPr bwMode="auto">
          <a:xfrm>
            <a:off x="1763713" y="48688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42020" name="Oval 4"/>
          <p:cNvSpPr>
            <a:spLocks noChangeArrowheads="1"/>
          </p:cNvSpPr>
          <p:nvPr/>
        </p:nvSpPr>
        <p:spPr bwMode="auto">
          <a:xfrm>
            <a:off x="2987675" y="41497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42021" name="Oval 5"/>
          <p:cNvSpPr>
            <a:spLocks noChangeArrowheads="1"/>
          </p:cNvSpPr>
          <p:nvPr/>
        </p:nvSpPr>
        <p:spPr bwMode="auto">
          <a:xfrm>
            <a:off x="4211638" y="35004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42022" name="Oval 6"/>
          <p:cNvSpPr>
            <a:spLocks noChangeArrowheads="1"/>
          </p:cNvSpPr>
          <p:nvPr/>
        </p:nvSpPr>
        <p:spPr bwMode="auto">
          <a:xfrm>
            <a:off x="5508625" y="27813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42023" name="Oval 7"/>
          <p:cNvSpPr>
            <a:spLocks noChangeArrowheads="1"/>
          </p:cNvSpPr>
          <p:nvPr/>
        </p:nvSpPr>
        <p:spPr bwMode="auto">
          <a:xfrm>
            <a:off x="680402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42024" name="Line 8"/>
          <p:cNvSpPr>
            <a:spLocks noChangeShapeType="1"/>
          </p:cNvSpPr>
          <p:nvPr/>
        </p:nvSpPr>
        <p:spPr bwMode="auto">
          <a:xfrm flipV="1">
            <a:off x="2268538" y="4508500"/>
            <a:ext cx="719137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25" name="Line 9"/>
          <p:cNvSpPr>
            <a:spLocks noChangeShapeType="1"/>
          </p:cNvSpPr>
          <p:nvPr/>
        </p:nvSpPr>
        <p:spPr bwMode="auto">
          <a:xfrm flipV="1">
            <a:off x="3492500" y="3860800"/>
            <a:ext cx="71913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26" name="Line 10"/>
          <p:cNvSpPr>
            <a:spLocks noChangeShapeType="1"/>
          </p:cNvSpPr>
          <p:nvPr/>
        </p:nvSpPr>
        <p:spPr bwMode="auto">
          <a:xfrm flipV="1">
            <a:off x="4716463" y="3213100"/>
            <a:ext cx="7921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27" name="Line 11"/>
          <p:cNvSpPr>
            <a:spLocks noChangeShapeType="1"/>
          </p:cNvSpPr>
          <p:nvPr/>
        </p:nvSpPr>
        <p:spPr bwMode="auto">
          <a:xfrm flipV="1">
            <a:off x="6011863" y="2492375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28" name="Oval 12"/>
          <p:cNvSpPr>
            <a:spLocks noChangeArrowheads="1"/>
          </p:cNvSpPr>
          <p:nvPr/>
        </p:nvSpPr>
        <p:spPr bwMode="auto">
          <a:xfrm>
            <a:off x="4211638" y="23495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42029" name="Line 13"/>
          <p:cNvSpPr>
            <a:spLocks noChangeShapeType="1"/>
          </p:cNvSpPr>
          <p:nvPr/>
        </p:nvSpPr>
        <p:spPr bwMode="auto">
          <a:xfrm flipH="1" flipV="1">
            <a:off x="4716463" y="2636838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0" name="Line 14"/>
          <p:cNvSpPr>
            <a:spLocks noChangeShapeType="1"/>
          </p:cNvSpPr>
          <p:nvPr/>
        </p:nvSpPr>
        <p:spPr bwMode="auto">
          <a:xfrm flipH="1">
            <a:off x="4427538" y="2852738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1" name="Oval 15"/>
          <p:cNvSpPr>
            <a:spLocks noChangeArrowheads="1"/>
          </p:cNvSpPr>
          <p:nvPr/>
        </p:nvSpPr>
        <p:spPr bwMode="auto">
          <a:xfrm>
            <a:off x="2916238" y="26368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42032" name="Oval 16"/>
          <p:cNvSpPr>
            <a:spLocks noChangeArrowheads="1"/>
          </p:cNvSpPr>
          <p:nvPr/>
        </p:nvSpPr>
        <p:spPr bwMode="auto">
          <a:xfrm>
            <a:off x="169227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42033" name="Line 17"/>
          <p:cNvSpPr>
            <a:spLocks noChangeShapeType="1"/>
          </p:cNvSpPr>
          <p:nvPr/>
        </p:nvSpPr>
        <p:spPr bwMode="auto">
          <a:xfrm flipV="1">
            <a:off x="3203575" y="3141663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4" name="Line 18"/>
          <p:cNvSpPr>
            <a:spLocks noChangeShapeType="1"/>
          </p:cNvSpPr>
          <p:nvPr/>
        </p:nvSpPr>
        <p:spPr bwMode="auto">
          <a:xfrm flipH="1" flipV="1">
            <a:off x="2051050" y="2636838"/>
            <a:ext cx="1008063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5" name="Line 19"/>
          <p:cNvSpPr>
            <a:spLocks noChangeShapeType="1"/>
          </p:cNvSpPr>
          <p:nvPr/>
        </p:nvSpPr>
        <p:spPr bwMode="auto">
          <a:xfrm>
            <a:off x="1908175" y="2636838"/>
            <a:ext cx="71438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6" name="Line 20"/>
          <p:cNvSpPr>
            <a:spLocks noChangeShapeType="1"/>
          </p:cNvSpPr>
          <p:nvPr/>
        </p:nvSpPr>
        <p:spPr bwMode="auto">
          <a:xfrm flipH="1" flipV="1">
            <a:off x="2195513" y="2420938"/>
            <a:ext cx="7921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42037" name="AutoShape 21"/>
          <p:cNvCxnSpPr>
            <a:cxnSpLocks noChangeShapeType="1"/>
            <a:stCxn id="342022" idx="0"/>
            <a:endCxn id="342031" idx="0"/>
          </p:cNvCxnSpPr>
          <p:nvPr/>
        </p:nvCxnSpPr>
        <p:spPr bwMode="auto">
          <a:xfrm rot="5400000" flipH="1">
            <a:off x="4392613" y="1412875"/>
            <a:ext cx="144462" cy="2592388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2038" name="Oval 22"/>
          <p:cNvSpPr>
            <a:spLocks noChangeArrowheads="1"/>
          </p:cNvSpPr>
          <p:nvPr/>
        </p:nvSpPr>
        <p:spPr bwMode="auto">
          <a:xfrm>
            <a:off x="4140200" y="4868863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42039" name="Line 23"/>
          <p:cNvSpPr>
            <a:spLocks noChangeShapeType="1"/>
          </p:cNvSpPr>
          <p:nvPr/>
        </p:nvSpPr>
        <p:spPr bwMode="auto">
          <a:xfrm flipH="1" flipV="1">
            <a:off x="3492500" y="4508500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40" name="Oval 24"/>
          <p:cNvSpPr>
            <a:spLocks noChangeArrowheads="1"/>
          </p:cNvSpPr>
          <p:nvPr/>
        </p:nvSpPr>
        <p:spPr bwMode="auto">
          <a:xfrm>
            <a:off x="755650" y="5876925"/>
            <a:ext cx="503238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2041" name="Text Box 25"/>
          <p:cNvSpPr txBox="1">
            <a:spLocks noChangeArrowheads="1"/>
          </p:cNvSpPr>
          <p:nvPr/>
        </p:nvSpPr>
        <p:spPr bwMode="auto">
          <a:xfrm>
            <a:off x="1258888" y="5876925"/>
            <a:ext cx="2827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: besucht, noch in </a:t>
            </a:r>
            <a:r>
              <a:rPr lang="de-DE" sz="2400">
                <a:solidFill>
                  <a:schemeClr val="hlink"/>
                </a:solidFill>
              </a:rPr>
              <a:t>q</a:t>
            </a:r>
          </a:p>
        </p:txBody>
      </p:sp>
      <p:sp>
        <p:nvSpPr>
          <p:cNvPr id="342042" name="Oval 26"/>
          <p:cNvSpPr>
            <a:spLocks noChangeArrowheads="1"/>
          </p:cNvSpPr>
          <p:nvPr/>
        </p:nvSpPr>
        <p:spPr bwMode="auto">
          <a:xfrm>
            <a:off x="4356100" y="5876925"/>
            <a:ext cx="503238" cy="5032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42043" name="Text Box 27"/>
          <p:cNvSpPr txBox="1">
            <a:spLocks noChangeArrowheads="1"/>
          </p:cNvSpPr>
          <p:nvPr/>
        </p:nvSpPr>
        <p:spPr bwMode="auto">
          <a:xfrm>
            <a:off x="4859338" y="5876925"/>
            <a:ext cx="3589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: besucht, nicht mehr in </a:t>
            </a:r>
            <a:r>
              <a:rPr lang="de-DE" sz="2400">
                <a:solidFill>
                  <a:schemeClr val="hlink"/>
                </a:solidFill>
              </a:rPr>
              <a:t>q</a:t>
            </a:r>
          </a:p>
        </p:txBody>
      </p:sp>
      <p:sp>
        <p:nvSpPr>
          <p:cNvPr id="342044" name="Text Box 28"/>
          <p:cNvSpPr txBox="1">
            <a:spLocks noChangeArrowheads="1"/>
          </p:cNvSpPr>
          <p:nvPr/>
        </p:nvSpPr>
        <p:spPr bwMode="auto">
          <a:xfrm>
            <a:off x="4643438" y="49418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(0,b)</a:t>
            </a:r>
          </a:p>
        </p:txBody>
      </p:sp>
      <p:sp>
        <p:nvSpPr>
          <p:cNvPr id="342045" name="Text Box 29"/>
          <p:cNvSpPr txBox="1">
            <a:spLocks noChangeArrowheads="1"/>
          </p:cNvSpPr>
          <p:nvPr/>
        </p:nvSpPr>
        <p:spPr bwMode="auto">
          <a:xfrm>
            <a:off x="2916238" y="4652963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(1,b)</a:t>
            </a:r>
          </a:p>
        </p:txBody>
      </p:sp>
      <p:sp>
        <p:nvSpPr>
          <p:cNvPr id="342046" name="Text Box 30"/>
          <p:cNvSpPr txBox="1">
            <a:spLocks noChangeArrowheads="1"/>
          </p:cNvSpPr>
          <p:nvPr/>
        </p:nvSpPr>
        <p:spPr bwMode="auto">
          <a:xfrm>
            <a:off x="1042988" y="49418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(2,c)</a:t>
            </a:r>
          </a:p>
        </p:txBody>
      </p:sp>
      <p:sp>
        <p:nvSpPr>
          <p:cNvPr id="342047" name="Text Box 31"/>
          <p:cNvSpPr txBox="1">
            <a:spLocks noChangeArrowheads="1"/>
          </p:cNvSpPr>
          <p:nvPr/>
        </p:nvSpPr>
        <p:spPr bwMode="auto">
          <a:xfrm>
            <a:off x="1042988" y="21336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(2,c)</a:t>
            </a:r>
          </a:p>
        </p:txBody>
      </p:sp>
      <p:sp>
        <p:nvSpPr>
          <p:cNvPr id="342048" name="Text Box 32"/>
          <p:cNvSpPr txBox="1">
            <a:spLocks noChangeArrowheads="1"/>
          </p:cNvSpPr>
          <p:nvPr/>
        </p:nvSpPr>
        <p:spPr bwMode="auto">
          <a:xfrm>
            <a:off x="3276600" y="242093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(2,c)</a:t>
            </a:r>
          </a:p>
        </p:txBody>
      </p:sp>
      <p:sp>
        <p:nvSpPr>
          <p:cNvPr id="342049" name="Text Box 33"/>
          <p:cNvSpPr txBox="1">
            <a:spLocks noChangeArrowheads="1"/>
          </p:cNvSpPr>
          <p:nvPr/>
        </p:nvSpPr>
        <p:spPr bwMode="auto">
          <a:xfrm>
            <a:off x="4211638" y="400526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(2,c)</a:t>
            </a:r>
          </a:p>
        </p:txBody>
      </p:sp>
      <p:sp>
        <p:nvSpPr>
          <p:cNvPr id="342050" name="Text Box 34"/>
          <p:cNvSpPr txBox="1">
            <a:spLocks noChangeArrowheads="1"/>
          </p:cNvSpPr>
          <p:nvPr/>
        </p:nvSpPr>
        <p:spPr bwMode="auto">
          <a:xfrm>
            <a:off x="5508625" y="3284538"/>
            <a:ext cx="59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(3,f)</a:t>
            </a:r>
          </a:p>
        </p:txBody>
      </p:sp>
      <p:sp>
        <p:nvSpPr>
          <p:cNvPr id="342051" name="Text Box 35"/>
          <p:cNvSpPr txBox="1">
            <a:spLocks noChangeArrowheads="1"/>
          </p:cNvSpPr>
          <p:nvPr/>
        </p:nvSpPr>
        <p:spPr bwMode="auto">
          <a:xfrm>
            <a:off x="4500563" y="27813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(4,g)</a:t>
            </a:r>
          </a:p>
        </p:txBody>
      </p:sp>
      <p:sp>
        <p:nvSpPr>
          <p:cNvPr id="342052" name="Text Box 36"/>
          <p:cNvSpPr txBox="1">
            <a:spLocks noChangeArrowheads="1"/>
          </p:cNvSpPr>
          <p:nvPr/>
        </p:nvSpPr>
        <p:spPr bwMode="auto">
          <a:xfrm>
            <a:off x="6732588" y="263683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(4,g)</a:t>
            </a:r>
          </a:p>
        </p:txBody>
      </p:sp>
      <p:sp>
        <p:nvSpPr>
          <p:cNvPr id="342053" name="Text Box 37"/>
          <p:cNvSpPr txBox="1">
            <a:spLocks noChangeArrowheads="1"/>
          </p:cNvSpPr>
          <p:nvPr/>
        </p:nvSpPr>
        <p:spPr bwMode="auto">
          <a:xfrm>
            <a:off x="5364163" y="4221163"/>
            <a:ext cx="28937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v.d</a:t>
            </a:r>
            <a:r>
              <a:rPr lang="de-DE" sz="2400" dirty="0">
                <a:solidFill>
                  <a:schemeClr val="hlink"/>
                </a:solidFill>
              </a:rPr>
              <a:t>, </a:t>
            </a:r>
            <a:r>
              <a:rPr lang="de-DE" sz="2400" dirty="0" err="1">
                <a:solidFill>
                  <a:schemeClr val="hlink"/>
                </a:solidFill>
              </a:rPr>
              <a:t>v.parent</a:t>
            </a:r>
            <a:r>
              <a:rPr lang="de-DE" sz="2400" dirty="0">
                <a:solidFill>
                  <a:schemeClr val="hlink"/>
                </a:solidFill>
              </a:rPr>
              <a:t>)-</a:t>
            </a:r>
            <a:r>
              <a:rPr lang="de-DE" sz="2400" dirty="0"/>
              <a:t>Werte</a:t>
            </a:r>
          </a:p>
        </p:txBody>
      </p:sp>
    </p:spTree>
    <p:extLst>
      <p:ext uri="{BB962C8B-B14F-4D97-AF65-F5344CB8AC3E}">
        <p14:creationId xmlns:p14="http://schemas.microsoft.com/office/powerpoint/2010/main" val="236634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4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4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4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4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44" grpId="0"/>
      <p:bldP spid="342045" grpId="0"/>
      <p:bldP spid="342046" grpId="0"/>
      <p:bldP spid="342047" grpId="0"/>
      <p:bldP spid="342048" grpId="0"/>
      <p:bldP spid="342049" grpId="0"/>
      <p:bldP spid="342050" grpId="0"/>
      <p:bldP spid="342051" grpId="0"/>
      <p:bldP spid="3420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947C-EB9F-694B-8B3C-0FB1998A8715}" type="slidenum">
              <a:rPr lang="de-DE"/>
              <a:pPr/>
              <a:t>4</a:t>
            </a:fld>
            <a:endParaRPr lang="de-DE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Graphen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800" dirty="0">
                <a:solidFill>
                  <a:schemeClr val="accent2"/>
                </a:solidFill>
              </a:rPr>
              <a:t>Ungerichteter Graph:</a:t>
            </a:r>
            <a:r>
              <a:rPr lang="de-DE" sz="2800" dirty="0"/>
              <a:t> Kante repräsentiert durch Menge </a:t>
            </a:r>
            <a:r>
              <a:rPr lang="de-DE" sz="2800" dirty="0">
                <a:solidFill>
                  <a:schemeClr val="hlink"/>
                </a:solidFill>
              </a:rPr>
              <a:t>{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}</a:t>
            </a:r>
            <a:r>
              <a:rPr lang="de-DE" sz="2800" dirty="0"/>
              <a:t> mit </a:t>
            </a:r>
            <a:r>
              <a:rPr lang="de-DE" sz="2800" dirty="0">
                <a:solidFill>
                  <a:schemeClr val="hlink"/>
                </a:solidFill>
              </a:rPr>
              <a:t>v,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  <a:latin typeface="cmsy10" charset="0"/>
              </a:rPr>
              <a:t>∈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</a:p>
          <a:p>
            <a:r>
              <a:rPr lang="de-DE" sz="2800" dirty="0">
                <a:solidFill>
                  <a:schemeClr val="accent2"/>
                </a:solidFill>
              </a:rPr>
              <a:t>Gerichteter Graph:</a:t>
            </a:r>
            <a:r>
              <a:rPr lang="de-DE" sz="2800" dirty="0"/>
              <a:t> Kante repräsentiert </a:t>
            </a:r>
            <a:r>
              <a:rPr lang="de-DE" sz="2800" dirty="0" err="1"/>
              <a:t>duch</a:t>
            </a:r>
            <a:r>
              <a:rPr lang="de-DE" sz="2800" dirty="0"/>
              <a:t> Paar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>
                <a:solidFill>
                  <a:schemeClr val="hlink"/>
                </a:solidFill>
              </a:rPr>
              <a:t> V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×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 (bedeutet  v         </a:t>
            </a:r>
            <a:r>
              <a:rPr lang="de-DE" sz="2800" dirty="0" err="1"/>
              <a:t>w</a:t>
            </a:r>
            <a:r>
              <a:rPr lang="de-DE" sz="2800" dirty="0"/>
              <a:t> )</a:t>
            </a:r>
            <a:r>
              <a:rPr lang="de-DE" dirty="0"/>
              <a:t> </a:t>
            </a:r>
            <a:endParaRPr lang="de-DE" dirty="0">
              <a:solidFill>
                <a:schemeClr val="hlink"/>
              </a:solidFill>
            </a:endParaRPr>
          </a:p>
        </p:txBody>
      </p:sp>
      <p:sp>
        <p:nvSpPr>
          <p:cNvPr id="290821" name="Line 5"/>
          <p:cNvSpPr>
            <a:spLocks noChangeShapeType="1"/>
          </p:cNvSpPr>
          <p:nvPr/>
        </p:nvSpPr>
        <p:spPr bwMode="auto">
          <a:xfrm flipH="1">
            <a:off x="1189038" y="3933254"/>
            <a:ext cx="21590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2" name="Line 6"/>
          <p:cNvSpPr>
            <a:spLocks noChangeShapeType="1"/>
          </p:cNvSpPr>
          <p:nvPr/>
        </p:nvSpPr>
        <p:spPr bwMode="auto">
          <a:xfrm flipH="1">
            <a:off x="2268538" y="3861817"/>
            <a:ext cx="504825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3" name="Line 7"/>
          <p:cNvSpPr>
            <a:spLocks noChangeShapeType="1"/>
          </p:cNvSpPr>
          <p:nvPr/>
        </p:nvSpPr>
        <p:spPr bwMode="auto">
          <a:xfrm flipV="1">
            <a:off x="1404938" y="3790379"/>
            <a:ext cx="13684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4" name="Line 8"/>
          <p:cNvSpPr>
            <a:spLocks noChangeShapeType="1"/>
          </p:cNvSpPr>
          <p:nvPr/>
        </p:nvSpPr>
        <p:spPr bwMode="auto">
          <a:xfrm>
            <a:off x="1116013" y="4941317"/>
            <a:ext cx="10810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5" name="Line 9"/>
          <p:cNvSpPr>
            <a:spLocks noChangeShapeType="1"/>
          </p:cNvSpPr>
          <p:nvPr/>
        </p:nvSpPr>
        <p:spPr bwMode="auto">
          <a:xfrm>
            <a:off x="2844800" y="3861817"/>
            <a:ext cx="43180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6" name="Line 10"/>
          <p:cNvSpPr>
            <a:spLocks noChangeShapeType="1"/>
          </p:cNvSpPr>
          <p:nvPr/>
        </p:nvSpPr>
        <p:spPr bwMode="auto">
          <a:xfrm flipV="1">
            <a:off x="2197100" y="4869879"/>
            <a:ext cx="10795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7" name="Oval 11"/>
          <p:cNvSpPr>
            <a:spLocks noChangeArrowheads="1"/>
          </p:cNvSpPr>
          <p:nvPr/>
        </p:nvSpPr>
        <p:spPr bwMode="auto">
          <a:xfrm>
            <a:off x="1331913" y="3790379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28" name="Oval 12"/>
          <p:cNvSpPr>
            <a:spLocks noChangeArrowheads="1"/>
          </p:cNvSpPr>
          <p:nvPr/>
        </p:nvSpPr>
        <p:spPr bwMode="auto">
          <a:xfrm>
            <a:off x="2700338" y="3717354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29" name="Oval 13"/>
          <p:cNvSpPr>
            <a:spLocks noChangeArrowheads="1"/>
          </p:cNvSpPr>
          <p:nvPr/>
        </p:nvSpPr>
        <p:spPr bwMode="auto">
          <a:xfrm>
            <a:off x="3205163" y="4725417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0" name="Oval 14"/>
          <p:cNvSpPr>
            <a:spLocks noChangeArrowheads="1"/>
          </p:cNvSpPr>
          <p:nvPr/>
        </p:nvSpPr>
        <p:spPr bwMode="auto">
          <a:xfrm>
            <a:off x="2124075" y="5157217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1" name="Oval 15"/>
          <p:cNvSpPr>
            <a:spLocks noChangeArrowheads="1"/>
          </p:cNvSpPr>
          <p:nvPr/>
        </p:nvSpPr>
        <p:spPr bwMode="auto">
          <a:xfrm>
            <a:off x="1044575" y="4798442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2" name="Text Box 16"/>
          <p:cNvSpPr txBox="1">
            <a:spLocks noChangeArrowheads="1"/>
          </p:cNvSpPr>
          <p:nvPr/>
        </p:nvSpPr>
        <p:spPr bwMode="auto">
          <a:xfrm>
            <a:off x="755650" y="5662042"/>
            <a:ext cx="289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ungerichteter Graph</a:t>
            </a:r>
          </a:p>
        </p:txBody>
      </p:sp>
      <p:sp>
        <p:nvSpPr>
          <p:cNvPr id="290833" name="Oval 17"/>
          <p:cNvSpPr>
            <a:spLocks noChangeArrowheads="1"/>
          </p:cNvSpPr>
          <p:nvPr/>
        </p:nvSpPr>
        <p:spPr bwMode="auto">
          <a:xfrm>
            <a:off x="5508625" y="3356992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4" name="Oval 18"/>
          <p:cNvSpPr>
            <a:spLocks noChangeArrowheads="1"/>
          </p:cNvSpPr>
          <p:nvPr/>
        </p:nvSpPr>
        <p:spPr bwMode="auto">
          <a:xfrm>
            <a:off x="7019925" y="3572892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5" name="Oval 19"/>
          <p:cNvSpPr>
            <a:spLocks noChangeArrowheads="1"/>
          </p:cNvSpPr>
          <p:nvPr/>
        </p:nvSpPr>
        <p:spPr bwMode="auto">
          <a:xfrm>
            <a:off x="5219700" y="4509517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6" name="Oval 20"/>
          <p:cNvSpPr>
            <a:spLocks noChangeArrowheads="1"/>
          </p:cNvSpPr>
          <p:nvPr/>
        </p:nvSpPr>
        <p:spPr bwMode="auto">
          <a:xfrm>
            <a:off x="6443663" y="5228654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7" name="Oval 21"/>
          <p:cNvSpPr>
            <a:spLocks noChangeArrowheads="1"/>
          </p:cNvSpPr>
          <p:nvPr/>
        </p:nvSpPr>
        <p:spPr bwMode="auto">
          <a:xfrm>
            <a:off x="7524750" y="4436492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8" name="Oval 22"/>
          <p:cNvSpPr>
            <a:spLocks noChangeArrowheads="1"/>
          </p:cNvSpPr>
          <p:nvPr/>
        </p:nvSpPr>
        <p:spPr bwMode="auto">
          <a:xfrm>
            <a:off x="6300788" y="4293617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9" name="Line 23"/>
          <p:cNvSpPr>
            <a:spLocks noChangeShapeType="1"/>
          </p:cNvSpPr>
          <p:nvPr/>
        </p:nvSpPr>
        <p:spPr bwMode="auto">
          <a:xfrm>
            <a:off x="5724525" y="3501454"/>
            <a:ext cx="576263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0" name="Line 24"/>
          <p:cNvSpPr>
            <a:spLocks noChangeShapeType="1"/>
          </p:cNvSpPr>
          <p:nvPr/>
        </p:nvSpPr>
        <p:spPr bwMode="auto">
          <a:xfrm flipV="1">
            <a:off x="5364163" y="3572892"/>
            <a:ext cx="2159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1" name="Line 25"/>
          <p:cNvSpPr>
            <a:spLocks noChangeShapeType="1"/>
          </p:cNvSpPr>
          <p:nvPr/>
        </p:nvSpPr>
        <p:spPr bwMode="auto">
          <a:xfrm flipV="1">
            <a:off x="6588125" y="3788792"/>
            <a:ext cx="504825" cy="1439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2" name="Line 26"/>
          <p:cNvSpPr>
            <a:spLocks noChangeShapeType="1"/>
          </p:cNvSpPr>
          <p:nvPr/>
        </p:nvSpPr>
        <p:spPr bwMode="auto">
          <a:xfrm>
            <a:off x="5435600" y="4653979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3" name="Line 27"/>
          <p:cNvSpPr>
            <a:spLocks noChangeShapeType="1"/>
          </p:cNvSpPr>
          <p:nvPr/>
        </p:nvSpPr>
        <p:spPr bwMode="auto">
          <a:xfrm flipH="1">
            <a:off x="6659563" y="4653979"/>
            <a:ext cx="8651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4" name="Line 28"/>
          <p:cNvSpPr>
            <a:spLocks noChangeShapeType="1"/>
          </p:cNvSpPr>
          <p:nvPr/>
        </p:nvSpPr>
        <p:spPr bwMode="auto">
          <a:xfrm>
            <a:off x="7235825" y="3788792"/>
            <a:ext cx="3603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5" name="Line 29"/>
          <p:cNvSpPr>
            <a:spLocks noChangeShapeType="1"/>
          </p:cNvSpPr>
          <p:nvPr/>
        </p:nvSpPr>
        <p:spPr bwMode="auto">
          <a:xfrm>
            <a:off x="5795963" y="3428429"/>
            <a:ext cx="1152525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6" name="Line 30"/>
          <p:cNvSpPr>
            <a:spLocks noChangeShapeType="1"/>
          </p:cNvSpPr>
          <p:nvPr/>
        </p:nvSpPr>
        <p:spPr bwMode="auto">
          <a:xfrm flipH="1">
            <a:off x="5508625" y="4436492"/>
            <a:ext cx="7921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7" name="Line 31"/>
          <p:cNvSpPr>
            <a:spLocks noChangeShapeType="1"/>
          </p:cNvSpPr>
          <p:nvPr/>
        </p:nvSpPr>
        <p:spPr bwMode="auto">
          <a:xfrm>
            <a:off x="6588125" y="4436492"/>
            <a:ext cx="86360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8" name="Text Box 32"/>
          <p:cNvSpPr txBox="1">
            <a:spLocks noChangeArrowheads="1"/>
          </p:cNvSpPr>
          <p:nvPr/>
        </p:nvSpPr>
        <p:spPr bwMode="auto">
          <a:xfrm>
            <a:off x="5148263" y="5662042"/>
            <a:ext cx="2557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gerichteter Graph</a:t>
            </a:r>
          </a:p>
        </p:txBody>
      </p:sp>
      <p:sp>
        <p:nvSpPr>
          <p:cNvPr id="290850" name="Line 34"/>
          <p:cNvSpPr>
            <a:spLocks noChangeShapeType="1"/>
          </p:cNvSpPr>
          <p:nvPr/>
        </p:nvSpPr>
        <p:spPr bwMode="auto">
          <a:xfrm>
            <a:off x="4787255" y="2852936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1010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579A-E13C-3C49-901C-8E7A1E81FAB3}" type="slidenum">
              <a:rPr lang="de-DE"/>
              <a:pPr/>
              <a:t>40</a:t>
            </a:fld>
            <a:endParaRPr lang="de-DE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BFS(a)</a:t>
            </a:r>
          </a:p>
        </p:txBody>
      </p:sp>
      <p:sp>
        <p:nvSpPr>
          <p:cNvPr id="343043" name="Oval 3"/>
          <p:cNvSpPr>
            <a:spLocks noChangeArrowheads="1"/>
          </p:cNvSpPr>
          <p:nvPr/>
        </p:nvSpPr>
        <p:spPr bwMode="auto">
          <a:xfrm>
            <a:off x="1763713" y="48688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43044" name="Oval 4"/>
          <p:cNvSpPr>
            <a:spLocks noChangeArrowheads="1"/>
          </p:cNvSpPr>
          <p:nvPr/>
        </p:nvSpPr>
        <p:spPr bwMode="auto">
          <a:xfrm>
            <a:off x="2987675" y="41497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43045" name="Oval 5"/>
          <p:cNvSpPr>
            <a:spLocks noChangeArrowheads="1"/>
          </p:cNvSpPr>
          <p:nvPr/>
        </p:nvSpPr>
        <p:spPr bwMode="auto">
          <a:xfrm>
            <a:off x="4211638" y="35004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43046" name="Oval 6"/>
          <p:cNvSpPr>
            <a:spLocks noChangeArrowheads="1"/>
          </p:cNvSpPr>
          <p:nvPr/>
        </p:nvSpPr>
        <p:spPr bwMode="auto">
          <a:xfrm>
            <a:off x="5508625" y="27813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43047" name="Oval 7"/>
          <p:cNvSpPr>
            <a:spLocks noChangeArrowheads="1"/>
          </p:cNvSpPr>
          <p:nvPr/>
        </p:nvSpPr>
        <p:spPr bwMode="auto">
          <a:xfrm>
            <a:off x="680402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43048" name="Line 8"/>
          <p:cNvSpPr>
            <a:spLocks noChangeShapeType="1"/>
          </p:cNvSpPr>
          <p:nvPr/>
        </p:nvSpPr>
        <p:spPr bwMode="auto">
          <a:xfrm flipV="1">
            <a:off x="2268538" y="4508500"/>
            <a:ext cx="719137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49" name="Line 9"/>
          <p:cNvSpPr>
            <a:spLocks noChangeShapeType="1"/>
          </p:cNvSpPr>
          <p:nvPr/>
        </p:nvSpPr>
        <p:spPr bwMode="auto">
          <a:xfrm flipV="1">
            <a:off x="3492500" y="3860800"/>
            <a:ext cx="71913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0" name="Line 10"/>
          <p:cNvSpPr>
            <a:spLocks noChangeShapeType="1"/>
          </p:cNvSpPr>
          <p:nvPr/>
        </p:nvSpPr>
        <p:spPr bwMode="auto">
          <a:xfrm flipV="1">
            <a:off x="4716463" y="3213100"/>
            <a:ext cx="7921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1" name="Line 11"/>
          <p:cNvSpPr>
            <a:spLocks noChangeShapeType="1"/>
          </p:cNvSpPr>
          <p:nvPr/>
        </p:nvSpPr>
        <p:spPr bwMode="auto">
          <a:xfrm flipV="1">
            <a:off x="6011863" y="2492375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2" name="Oval 12"/>
          <p:cNvSpPr>
            <a:spLocks noChangeArrowheads="1"/>
          </p:cNvSpPr>
          <p:nvPr/>
        </p:nvSpPr>
        <p:spPr bwMode="auto">
          <a:xfrm>
            <a:off x="4211638" y="23495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43053" name="Line 13"/>
          <p:cNvSpPr>
            <a:spLocks noChangeShapeType="1"/>
          </p:cNvSpPr>
          <p:nvPr/>
        </p:nvSpPr>
        <p:spPr bwMode="auto">
          <a:xfrm flipH="1" flipV="1">
            <a:off x="4716463" y="2636838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 flipH="1">
            <a:off x="4427538" y="2852738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5" name="Oval 15"/>
          <p:cNvSpPr>
            <a:spLocks noChangeArrowheads="1"/>
          </p:cNvSpPr>
          <p:nvPr/>
        </p:nvSpPr>
        <p:spPr bwMode="auto">
          <a:xfrm>
            <a:off x="2916238" y="26368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43056" name="Oval 16"/>
          <p:cNvSpPr>
            <a:spLocks noChangeArrowheads="1"/>
          </p:cNvSpPr>
          <p:nvPr/>
        </p:nvSpPr>
        <p:spPr bwMode="auto">
          <a:xfrm>
            <a:off x="169227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 flipV="1">
            <a:off x="3203575" y="3141663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H="1" flipV="1">
            <a:off x="2051050" y="2636838"/>
            <a:ext cx="1008063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>
            <a:off x="1908175" y="2636838"/>
            <a:ext cx="71438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0" name="Line 20"/>
          <p:cNvSpPr>
            <a:spLocks noChangeShapeType="1"/>
          </p:cNvSpPr>
          <p:nvPr/>
        </p:nvSpPr>
        <p:spPr bwMode="auto">
          <a:xfrm flipH="1" flipV="1">
            <a:off x="2195513" y="2420938"/>
            <a:ext cx="7921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43061" name="AutoShape 21"/>
          <p:cNvCxnSpPr>
            <a:cxnSpLocks noChangeShapeType="1"/>
            <a:stCxn id="343046" idx="0"/>
            <a:endCxn id="343055" idx="0"/>
          </p:cNvCxnSpPr>
          <p:nvPr/>
        </p:nvCxnSpPr>
        <p:spPr bwMode="auto">
          <a:xfrm rot="5400000" flipH="1">
            <a:off x="4392613" y="1412875"/>
            <a:ext cx="144462" cy="2592388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3062" name="Oval 22"/>
          <p:cNvSpPr>
            <a:spLocks noChangeArrowheads="1"/>
          </p:cNvSpPr>
          <p:nvPr/>
        </p:nvSpPr>
        <p:spPr bwMode="auto">
          <a:xfrm>
            <a:off x="4140200" y="4868863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43063" name="Line 23"/>
          <p:cNvSpPr>
            <a:spLocks noChangeShapeType="1"/>
          </p:cNvSpPr>
          <p:nvPr/>
        </p:nvSpPr>
        <p:spPr bwMode="auto">
          <a:xfrm flipH="1" flipV="1">
            <a:off x="3492500" y="4508500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4" name="Text Box 24"/>
          <p:cNvSpPr txBox="1">
            <a:spLocks noChangeArrowheads="1"/>
          </p:cNvSpPr>
          <p:nvPr/>
        </p:nvSpPr>
        <p:spPr bwMode="auto">
          <a:xfrm>
            <a:off x="2339975" y="49418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(0,a)</a:t>
            </a:r>
          </a:p>
        </p:txBody>
      </p:sp>
      <p:sp>
        <p:nvSpPr>
          <p:cNvPr id="343065" name="Text Box 25"/>
          <p:cNvSpPr txBox="1">
            <a:spLocks noChangeArrowheads="1"/>
          </p:cNvSpPr>
          <p:nvPr/>
        </p:nvSpPr>
        <p:spPr bwMode="auto">
          <a:xfrm>
            <a:off x="5364163" y="4221163"/>
            <a:ext cx="28232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v.d</a:t>
            </a:r>
            <a:r>
              <a:rPr lang="de-DE" sz="2400" dirty="0">
                <a:solidFill>
                  <a:schemeClr val="hlink"/>
                </a:solidFill>
              </a:rPr>
              <a:t>, </a:t>
            </a:r>
            <a:r>
              <a:rPr lang="de-DE" sz="2400" dirty="0" err="1">
                <a:solidFill>
                  <a:schemeClr val="hlink"/>
                </a:solidFill>
              </a:rPr>
              <a:t>v.parent</a:t>
            </a:r>
            <a:r>
              <a:rPr lang="de-DE" sz="2400" dirty="0">
                <a:solidFill>
                  <a:schemeClr val="hlink"/>
                </a:solidFill>
              </a:rPr>
              <a:t>)-</a:t>
            </a:r>
            <a:r>
              <a:rPr lang="de-DE" sz="2400" dirty="0"/>
              <a:t>Werte</a:t>
            </a:r>
          </a:p>
        </p:txBody>
      </p:sp>
      <p:sp>
        <p:nvSpPr>
          <p:cNvPr id="343066" name="Text Box 26"/>
          <p:cNvSpPr txBox="1">
            <a:spLocks noChangeArrowheads="1"/>
          </p:cNvSpPr>
          <p:nvPr/>
        </p:nvSpPr>
        <p:spPr bwMode="auto">
          <a:xfrm>
            <a:off x="900113" y="5805488"/>
            <a:ext cx="535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Von </a:t>
            </a:r>
            <a:r>
              <a:rPr lang="de-DE" sz="2400">
                <a:solidFill>
                  <a:schemeClr val="hlink"/>
                </a:solidFill>
              </a:rPr>
              <a:t>a</a:t>
            </a:r>
            <a:r>
              <a:rPr lang="de-DE" sz="2400"/>
              <a:t> kein anderer Knoten erreichbar.</a:t>
            </a:r>
          </a:p>
        </p:txBody>
      </p:sp>
    </p:spTree>
    <p:extLst>
      <p:ext uri="{BB962C8B-B14F-4D97-AF65-F5344CB8AC3E}">
        <p14:creationId xmlns:p14="http://schemas.microsoft.com/office/powerpoint/2010/main" val="221352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64" grpId="0"/>
      <p:bldP spid="34306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F3C7-C456-C347-B8A0-89F077C605BE}" type="slidenum">
              <a:rPr lang="de-DE"/>
              <a:pPr/>
              <a:t>41</a:t>
            </a:fld>
            <a:endParaRPr lang="de-DE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Tiefensuche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3200" dirty="0"/>
              <a:t>Starte von einem Knoten </a:t>
            </a:r>
            <a:r>
              <a:rPr lang="de-DE" sz="3200" dirty="0">
                <a:solidFill>
                  <a:schemeClr val="hlink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de-DE" sz="3200" dirty="0"/>
              <a:t>Exploriere Graph in die Tiefe</a:t>
            </a:r>
            <a:br>
              <a:rPr lang="de-DE" sz="3200" dirty="0"/>
            </a:br>
            <a:r>
              <a:rPr lang="de-DE" sz="3200" dirty="0"/>
              <a:t>(      : aktuell,      : noch aktiv,      : fertig)</a:t>
            </a:r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3200" dirty="0"/>
              <a:t> </a:t>
            </a:r>
          </a:p>
        </p:txBody>
      </p:sp>
      <p:sp>
        <p:nvSpPr>
          <p:cNvPr id="344068" name="Oval 4"/>
          <p:cNvSpPr>
            <a:spLocks noChangeArrowheads="1"/>
          </p:cNvSpPr>
          <p:nvPr/>
        </p:nvSpPr>
        <p:spPr bwMode="auto">
          <a:xfrm>
            <a:off x="969963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a</a:t>
            </a:r>
          </a:p>
        </p:txBody>
      </p:sp>
      <p:sp>
        <p:nvSpPr>
          <p:cNvPr id="344069" name="Oval 5"/>
          <p:cNvSpPr>
            <a:spLocks noChangeArrowheads="1"/>
          </p:cNvSpPr>
          <p:nvPr/>
        </p:nvSpPr>
        <p:spPr bwMode="auto">
          <a:xfrm>
            <a:off x="1187450" y="4078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44070" name="Oval 6"/>
          <p:cNvSpPr>
            <a:spLocks noChangeArrowheads="1"/>
          </p:cNvSpPr>
          <p:nvPr/>
        </p:nvSpPr>
        <p:spPr bwMode="auto">
          <a:xfrm>
            <a:off x="2338388" y="4797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44071" name="Oval 7"/>
          <p:cNvSpPr>
            <a:spLocks noChangeArrowheads="1"/>
          </p:cNvSpPr>
          <p:nvPr/>
        </p:nvSpPr>
        <p:spPr bwMode="auto">
          <a:xfrm>
            <a:off x="3490913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344072" name="Oval 8"/>
          <p:cNvSpPr>
            <a:spLocks noChangeArrowheads="1"/>
          </p:cNvSpPr>
          <p:nvPr/>
        </p:nvSpPr>
        <p:spPr bwMode="auto">
          <a:xfrm>
            <a:off x="3995738" y="4365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44073" name="Oval 9"/>
          <p:cNvSpPr>
            <a:spLocks noChangeArrowheads="1"/>
          </p:cNvSpPr>
          <p:nvPr/>
        </p:nvSpPr>
        <p:spPr bwMode="auto">
          <a:xfrm>
            <a:off x="5075238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344074" name="Oval 10"/>
          <p:cNvSpPr>
            <a:spLocks noChangeArrowheads="1"/>
          </p:cNvSpPr>
          <p:nvPr/>
        </p:nvSpPr>
        <p:spPr bwMode="auto">
          <a:xfrm>
            <a:off x="2843213" y="3502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44075" name="Oval 11"/>
          <p:cNvSpPr>
            <a:spLocks noChangeArrowheads="1"/>
          </p:cNvSpPr>
          <p:nvPr/>
        </p:nvSpPr>
        <p:spPr bwMode="auto">
          <a:xfrm>
            <a:off x="4643438" y="3429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344076" name="Oval 12"/>
          <p:cNvSpPr>
            <a:spLocks noChangeArrowheads="1"/>
          </p:cNvSpPr>
          <p:nvPr/>
        </p:nvSpPr>
        <p:spPr bwMode="auto">
          <a:xfrm>
            <a:off x="6154738" y="4294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44077" name="Oval 13"/>
          <p:cNvSpPr>
            <a:spLocks noChangeArrowheads="1"/>
          </p:cNvSpPr>
          <p:nvPr/>
        </p:nvSpPr>
        <p:spPr bwMode="auto">
          <a:xfrm>
            <a:off x="7523163" y="3789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344078" name="Line 14"/>
          <p:cNvSpPr>
            <a:spLocks noChangeShapeType="1"/>
          </p:cNvSpPr>
          <p:nvPr/>
        </p:nvSpPr>
        <p:spPr bwMode="auto">
          <a:xfrm flipV="1">
            <a:off x="1258888" y="4581525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79" name="Line 15"/>
          <p:cNvSpPr>
            <a:spLocks noChangeShapeType="1"/>
          </p:cNvSpPr>
          <p:nvPr/>
        </p:nvSpPr>
        <p:spPr bwMode="auto">
          <a:xfrm flipV="1">
            <a:off x="1474788" y="5157788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0" name="Line 16"/>
          <p:cNvSpPr>
            <a:spLocks noChangeShapeType="1"/>
          </p:cNvSpPr>
          <p:nvPr/>
        </p:nvSpPr>
        <p:spPr bwMode="auto">
          <a:xfrm flipV="1">
            <a:off x="1619250" y="3789363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1" name="Line 17"/>
          <p:cNvSpPr>
            <a:spLocks noChangeShapeType="1"/>
          </p:cNvSpPr>
          <p:nvPr/>
        </p:nvSpPr>
        <p:spPr bwMode="auto">
          <a:xfrm>
            <a:off x="2770188" y="5229225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2" name="Line 18"/>
          <p:cNvSpPr>
            <a:spLocks noChangeShapeType="1"/>
          </p:cNvSpPr>
          <p:nvPr/>
        </p:nvSpPr>
        <p:spPr bwMode="auto">
          <a:xfrm>
            <a:off x="2843213" y="50133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3" name="Line 19"/>
          <p:cNvSpPr>
            <a:spLocks noChangeShapeType="1"/>
          </p:cNvSpPr>
          <p:nvPr/>
        </p:nvSpPr>
        <p:spPr bwMode="auto">
          <a:xfrm flipV="1">
            <a:off x="3995738" y="5878513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4" name="Line 20"/>
          <p:cNvSpPr>
            <a:spLocks noChangeShapeType="1"/>
          </p:cNvSpPr>
          <p:nvPr/>
        </p:nvSpPr>
        <p:spPr bwMode="auto">
          <a:xfrm>
            <a:off x="3275013" y="3933825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5" name="Line 21"/>
          <p:cNvSpPr>
            <a:spLocks noChangeShapeType="1"/>
          </p:cNvSpPr>
          <p:nvPr/>
        </p:nvSpPr>
        <p:spPr bwMode="auto">
          <a:xfrm flipV="1">
            <a:off x="3346450" y="3644900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6" name="Line 22"/>
          <p:cNvSpPr>
            <a:spLocks noChangeShapeType="1"/>
          </p:cNvSpPr>
          <p:nvPr/>
        </p:nvSpPr>
        <p:spPr bwMode="auto">
          <a:xfrm flipV="1">
            <a:off x="4498975" y="45815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7" name="Line 23"/>
          <p:cNvSpPr>
            <a:spLocks noChangeShapeType="1"/>
          </p:cNvSpPr>
          <p:nvPr/>
        </p:nvSpPr>
        <p:spPr bwMode="auto">
          <a:xfrm flipV="1">
            <a:off x="5507038" y="4797425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8" name="Line 24"/>
          <p:cNvSpPr>
            <a:spLocks noChangeShapeType="1"/>
          </p:cNvSpPr>
          <p:nvPr/>
        </p:nvSpPr>
        <p:spPr bwMode="auto">
          <a:xfrm>
            <a:off x="5146675" y="37893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9" name="Line 25"/>
          <p:cNvSpPr>
            <a:spLocks noChangeShapeType="1"/>
          </p:cNvSpPr>
          <p:nvPr/>
        </p:nvSpPr>
        <p:spPr bwMode="auto">
          <a:xfrm flipH="1">
            <a:off x="3851275" y="48704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0" name="Line 26"/>
          <p:cNvSpPr>
            <a:spLocks noChangeShapeType="1"/>
          </p:cNvSpPr>
          <p:nvPr/>
        </p:nvSpPr>
        <p:spPr bwMode="auto">
          <a:xfrm flipV="1">
            <a:off x="6659563" y="4149725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1" name="Oval 27"/>
          <p:cNvSpPr>
            <a:spLocks noChangeArrowheads="1"/>
          </p:cNvSpPr>
          <p:nvPr/>
        </p:nvSpPr>
        <p:spPr bwMode="auto">
          <a:xfrm>
            <a:off x="7596188" y="5229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344092" name="Line 28"/>
          <p:cNvSpPr>
            <a:spLocks noChangeShapeType="1"/>
          </p:cNvSpPr>
          <p:nvPr/>
        </p:nvSpPr>
        <p:spPr bwMode="auto">
          <a:xfrm>
            <a:off x="6588125" y="4725988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3" name="Line 29"/>
          <p:cNvSpPr>
            <a:spLocks noChangeShapeType="1"/>
          </p:cNvSpPr>
          <p:nvPr/>
        </p:nvSpPr>
        <p:spPr bwMode="auto">
          <a:xfrm flipH="1" flipV="1">
            <a:off x="1692275" y="4365625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4" name="Line 30"/>
          <p:cNvSpPr>
            <a:spLocks noChangeShapeType="1"/>
          </p:cNvSpPr>
          <p:nvPr/>
        </p:nvSpPr>
        <p:spPr bwMode="auto">
          <a:xfrm flipH="1">
            <a:off x="5651500" y="5591175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5" name="Oval 31"/>
          <p:cNvSpPr>
            <a:spLocks noChangeArrowheads="1"/>
          </p:cNvSpPr>
          <p:nvPr/>
        </p:nvSpPr>
        <p:spPr bwMode="auto">
          <a:xfrm>
            <a:off x="2986484" y="2212472"/>
            <a:ext cx="433388" cy="4333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96" name="Oval 32"/>
          <p:cNvSpPr>
            <a:spLocks noChangeArrowheads="1"/>
          </p:cNvSpPr>
          <p:nvPr/>
        </p:nvSpPr>
        <p:spPr bwMode="auto">
          <a:xfrm>
            <a:off x="1083025" y="2212472"/>
            <a:ext cx="433387" cy="4333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97" name="Oval 33"/>
          <p:cNvSpPr>
            <a:spLocks noChangeArrowheads="1"/>
          </p:cNvSpPr>
          <p:nvPr/>
        </p:nvSpPr>
        <p:spPr bwMode="auto">
          <a:xfrm>
            <a:off x="5506764" y="2212472"/>
            <a:ext cx="433388" cy="4333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0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2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12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624B-5FE9-604C-A1BC-7CCE53ECB053}" type="slidenum">
              <a:rPr lang="de-DE"/>
              <a:pPr/>
              <a:t>42</a:t>
            </a:fld>
            <a:endParaRPr lang="de-DE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3200" dirty="0"/>
              <a:t>Exploriere Graph in die Tiefe</a:t>
            </a:r>
            <a:br>
              <a:rPr lang="de-DE" sz="3200" dirty="0"/>
            </a:br>
            <a:r>
              <a:rPr lang="de-DE" sz="3200" dirty="0"/>
              <a:t>(      : aktuell,      : noch aktiv,      : fertig)</a:t>
            </a:r>
          </a:p>
          <a:p>
            <a:pPr>
              <a:lnSpc>
                <a:spcPct val="90000"/>
              </a:lnSpc>
            </a:pPr>
            <a:r>
              <a:rPr lang="de-DE" sz="3200" dirty="0"/>
              <a:t>Paare</a:t>
            </a:r>
            <a:r>
              <a:rPr lang="de-DE" sz="3200" dirty="0">
                <a:solidFill>
                  <a:schemeClr val="hlink"/>
                </a:solidFill>
              </a:rPr>
              <a:t> (</a:t>
            </a:r>
            <a:r>
              <a:rPr lang="de-DE" sz="3200" dirty="0" err="1">
                <a:solidFill>
                  <a:schemeClr val="hlink"/>
                </a:solidFill>
              </a:rPr>
              <a:t>i,j</a:t>
            </a:r>
            <a:r>
              <a:rPr lang="de-DE" sz="3200" dirty="0">
                <a:solidFill>
                  <a:schemeClr val="hlink"/>
                </a:solidFill>
              </a:rPr>
              <a:t>): i: </a:t>
            </a:r>
            <a:r>
              <a:rPr lang="de-DE" sz="3200" dirty="0" err="1"/>
              <a:t>dfsNum</a:t>
            </a:r>
            <a:r>
              <a:rPr lang="de-DE" sz="3200" dirty="0"/>
              <a:t>,</a:t>
            </a:r>
            <a:r>
              <a:rPr lang="de-DE" sz="3200" dirty="0">
                <a:solidFill>
                  <a:schemeClr val="hlink"/>
                </a:solidFill>
              </a:rPr>
              <a:t> </a:t>
            </a:r>
            <a:r>
              <a:rPr lang="de-DE" sz="3200" dirty="0" err="1">
                <a:solidFill>
                  <a:schemeClr val="hlink"/>
                </a:solidFill>
              </a:rPr>
              <a:t>j</a:t>
            </a:r>
            <a:r>
              <a:rPr lang="de-DE" sz="3200" dirty="0">
                <a:solidFill>
                  <a:schemeClr val="hlink"/>
                </a:solidFill>
              </a:rPr>
              <a:t>: </a:t>
            </a:r>
            <a:r>
              <a:rPr lang="de-DE" sz="3200" dirty="0" err="1"/>
              <a:t>finishTime</a:t>
            </a: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3200" dirty="0"/>
              <a:t> </a:t>
            </a:r>
          </a:p>
        </p:txBody>
      </p:sp>
      <p:sp>
        <p:nvSpPr>
          <p:cNvPr id="347140" name="Oval 4"/>
          <p:cNvSpPr>
            <a:spLocks noChangeArrowheads="1"/>
          </p:cNvSpPr>
          <p:nvPr/>
        </p:nvSpPr>
        <p:spPr bwMode="auto">
          <a:xfrm>
            <a:off x="969963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a</a:t>
            </a:r>
          </a:p>
        </p:txBody>
      </p:sp>
      <p:sp>
        <p:nvSpPr>
          <p:cNvPr id="347141" name="Oval 5"/>
          <p:cNvSpPr>
            <a:spLocks noChangeArrowheads="1"/>
          </p:cNvSpPr>
          <p:nvPr/>
        </p:nvSpPr>
        <p:spPr bwMode="auto">
          <a:xfrm>
            <a:off x="1187450" y="4078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47142" name="Oval 6"/>
          <p:cNvSpPr>
            <a:spLocks noChangeArrowheads="1"/>
          </p:cNvSpPr>
          <p:nvPr/>
        </p:nvSpPr>
        <p:spPr bwMode="auto">
          <a:xfrm>
            <a:off x="2338388" y="4797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47143" name="Oval 7"/>
          <p:cNvSpPr>
            <a:spLocks noChangeArrowheads="1"/>
          </p:cNvSpPr>
          <p:nvPr/>
        </p:nvSpPr>
        <p:spPr bwMode="auto">
          <a:xfrm>
            <a:off x="3490913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347144" name="Oval 8"/>
          <p:cNvSpPr>
            <a:spLocks noChangeArrowheads="1"/>
          </p:cNvSpPr>
          <p:nvPr/>
        </p:nvSpPr>
        <p:spPr bwMode="auto">
          <a:xfrm>
            <a:off x="3995738" y="4365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47145" name="Oval 9"/>
          <p:cNvSpPr>
            <a:spLocks noChangeArrowheads="1"/>
          </p:cNvSpPr>
          <p:nvPr/>
        </p:nvSpPr>
        <p:spPr bwMode="auto">
          <a:xfrm>
            <a:off x="5075238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347146" name="Oval 10"/>
          <p:cNvSpPr>
            <a:spLocks noChangeArrowheads="1"/>
          </p:cNvSpPr>
          <p:nvPr/>
        </p:nvSpPr>
        <p:spPr bwMode="auto">
          <a:xfrm>
            <a:off x="2843213" y="3502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47147" name="Oval 11"/>
          <p:cNvSpPr>
            <a:spLocks noChangeArrowheads="1"/>
          </p:cNvSpPr>
          <p:nvPr/>
        </p:nvSpPr>
        <p:spPr bwMode="auto">
          <a:xfrm>
            <a:off x="4643438" y="3429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347148" name="Oval 12"/>
          <p:cNvSpPr>
            <a:spLocks noChangeArrowheads="1"/>
          </p:cNvSpPr>
          <p:nvPr/>
        </p:nvSpPr>
        <p:spPr bwMode="auto">
          <a:xfrm>
            <a:off x="6154738" y="4294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47149" name="Oval 13"/>
          <p:cNvSpPr>
            <a:spLocks noChangeArrowheads="1"/>
          </p:cNvSpPr>
          <p:nvPr/>
        </p:nvSpPr>
        <p:spPr bwMode="auto">
          <a:xfrm>
            <a:off x="7523163" y="3789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347150" name="Line 14"/>
          <p:cNvSpPr>
            <a:spLocks noChangeShapeType="1"/>
          </p:cNvSpPr>
          <p:nvPr/>
        </p:nvSpPr>
        <p:spPr bwMode="auto">
          <a:xfrm flipV="1">
            <a:off x="1258888" y="4581525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 flipV="1">
            <a:off x="1474788" y="5157788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2" name="Line 16"/>
          <p:cNvSpPr>
            <a:spLocks noChangeShapeType="1"/>
          </p:cNvSpPr>
          <p:nvPr/>
        </p:nvSpPr>
        <p:spPr bwMode="auto">
          <a:xfrm flipV="1">
            <a:off x="1619250" y="3789363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3" name="Line 17"/>
          <p:cNvSpPr>
            <a:spLocks noChangeShapeType="1"/>
          </p:cNvSpPr>
          <p:nvPr/>
        </p:nvSpPr>
        <p:spPr bwMode="auto">
          <a:xfrm>
            <a:off x="2770188" y="5229225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4" name="Line 18"/>
          <p:cNvSpPr>
            <a:spLocks noChangeShapeType="1"/>
          </p:cNvSpPr>
          <p:nvPr/>
        </p:nvSpPr>
        <p:spPr bwMode="auto">
          <a:xfrm>
            <a:off x="2843213" y="50133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 flipV="1">
            <a:off x="3995738" y="5878513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6" name="Line 20"/>
          <p:cNvSpPr>
            <a:spLocks noChangeShapeType="1"/>
          </p:cNvSpPr>
          <p:nvPr/>
        </p:nvSpPr>
        <p:spPr bwMode="auto">
          <a:xfrm>
            <a:off x="3275013" y="3933825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7" name="Line 21"/>
          <p:cNvSpPr>
            <a:spLocks noChangeShapeType="1"/>
          </p:cNvSpPr>
          <p:nvPr/>
        </p:nvSpPr>
        <p:spPr bwMode="auto">
          <a:xfrm flipV="1">
            <a:off x="3346450" y="3644900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8" name="Line 22"/>
          <p:cNvSpPr>
            <a:spLocks noChangeShapeType="1"/>
          </p:cNvSpPr>
          <p:nvPr/>
        </p:nvSpPr>
        <p:spPr bwMode="auto">
          <a:xfrm flipV="1">
            <a:off x="4498975" y="45815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9" name="Line 23"/>
          <p:cNvSpPr>
            <a:spLocks noChangeShapeType="1"/>
          </p:cNvSpPr>
          <p:nvPr/>
        </p:nvSpPr>
        <p:spPr bwMode="auto">
          <a:xfrm flipV="1">
            <a:off x="5507038" y="4797425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0" name="Line 24"/>
          <p:cNvSpPr>
            <a:spLocks noChangeShapeType="1"/>
          </p:cNvSpPr>
          <p:nvPr/>
        </p:nvSpPr>
        <p:spPr bwMode="auto">
          <a:xfrm>
            <a:off x="5146675" y="37893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1" name="Line 25"/>
          <p:cNvSpPr>
            <a:spLocks noChangeShapeType="1"/>
          </p:cNvSpPr>
          <p:nvPr/>
        </p:nvSpPr>
        <p:spPr bwMode="auto">
          <a:xfrm flipH="1">
            <a:off x="3851275" y="48704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2" name="Line 26"/>
          <p:cNvSpPr>
            <a:spLocks noChangeShapeType="1"/>
          </p:cNvSpPr>
          <p:nvPr/>
        </p:nvSpPr>
        <p:spPr bwMode="auto">
          <a:xfrm flipV="1">
            <a:off x="6659563" y="4149725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3" name="Oval 27"/>
          <p:cNvSpPr>
            <a:spLocks noChangeArrowheads="1"/>
          </p:cNvSpPr>
          <p:nvPr/>
        </p:nvSpPr>
        <p:spPr bwMode="auto">
          <a:xfrm>
            <a:off x="7596188" y="5229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347164" name="Line 28"/>
          <p:cNvSpPr>
            <a:spLocks noChangeShapeType="1"/>
          </p:cNvSpPr>
          <p:nvPr/>
        </p:nvSpPr>
        <p:spPr bwMode="auto">
          <a:xfrm>
            <a:off x="6588125" y="4725988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5" name="Line 29"/>
          <p:cNvSpPr>
            <a:spLocks noChangeShapeType="1"/>
          </p:cNvSpPr>
          <p:nvPr/>
        </p:nvSpPr>
        <p:spPr bwMode="auto">
          <a:xfrm flipH="1" flipV="1">
            <a:off x="1692275" y="4365625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6" name="Line 30"/>
          <p:cNvSpPr>
            <a:spLocks noChangeShapeType="1"/>
          </p:cNvSpPr>
          <p:nvPr/>
        </p:nvSpPr>
        <p:spPr bwMode="auto">
          <a:xfrm flipH="1">
            <a:off x="5651500" y="5591175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7" name="Oval 31"/>
          <p:cNvSpPr>
            <a:spLocks noChangeArrowheads="1"/>
          </p:cNvSpPr>
          <p:nvPr/>
        </p:nvSpPr>
        <p:spPr bwMode="auto">
          <a:xfrm>
            <a:off x="2986484" y="1700808"/>
            <a:ext cx="433388" cy="4333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68" name="Oval 32"/>
          <p:cNvSpPr>
            <a:spLocks noChangeArrowheads="1"/>
          </p:cNvSpPr>
          <p:nvPr/>
        </p:nvSpPr>
        <p:spPr bwMode="auto">
          <a:xfrm>
            <a:off x="1059818" y="1700808"/>
            <a:ext cx="433387" cy="4333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69" name="Oval 33"/>
          <p:cNvSpPr>
            <a:spLocks noChangeArrowheads="1"/>
          </p:cNvSpPr>
          <p:nvPr/>
        </p:nvSpPr>
        <p:spPr bwMode="auto">
          <a:xfrm>
            <a:off x="5508104" y="1700808"/>
            <a:ext cx="433388" cy="4333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70" name="Text Box 34"/>
          <p:cNvSpPr txBox="1">
            <a:spLocks noChangeArrowheads="1"/>
          </p:cNvSpPr>
          <p:nvPr/>
        </p:nvSpPr>
        <p:spPr bwMode="auto">
          <a:xfrm>
            <a:off x="879475" y="5897563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(1,       )</a:t>
            </a:r>
          </a:p>
        </p:txBody>
      </p:sp>
      <p:sp>
        <p:nvSpPr>
          <p:cNvPr id="347171" name="Text Box 35"/>
          <p:cNvSpPr txBox="1">
            <a:spLocks noChangeArrowheads="1"/>
          </p:cNvSpPr>
          <p:nvPr/>
        </p:nvSpPr>
        <p:spPr bwMode="auto">
          <a:xfrm>
            <a:off x="2195513" y="53736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(2,    )</a:t>
            </a:r>
          </a:p>
        </p:txBody>
      </p:sp>
      <p:sp>
        <p:nvSpPr>
          <p:cNvPr id="347172" name="Text Box 36"/>
          <p:cNvSpPr txBox="1">
            <a:spLocks noChangeArrowheads="1"/>
          </p:cNvSpPr>
          <p:nvPr/>
        </p:nvSpPr>
        <p:spPr bwMode="auto">
          <a:xfrm>
            <a:off x="3419475" y="62372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(3,    )</a:t>
            </a:r>
          </a:p>
        </p:txBody>
      </p:sp>
      <p:sp>
        <p:nvSpPr>
          <p:cNvPr id="347173" name="Text Box 37"/>
          <p:cNvSpPr txBox="1">
            <a:spLocks noChangeArrowheads="1"/>
          </p:cNvSpPr>
          <p:nvPr/>
        </p:nvSpPr>
        <p:spPr bwMode="auto">
          <a:xfrm>
            <a:off x="5003800" y="60213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(4,    )</a:t>
            </a:r>
          </a:p>
        </p:txBody>
      </p:sp>
      <p:sp>
        <p:nvSpPr>
          <p:cNvPr id="347174" name="Text Box 38"/>
          <p:cNvSpPr txBox="1">
            <a:spLocks noChangeArrowheads="1"/>
          </p:cNvSpPr>
          <p:nvPr/>
        </p:nvSpPr>
        <p:spPr bwMode="auto">
          <a:xfrm>
            <a:off x="6156325" y="48688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(5,    )</a:t>
            </a:r>
          </a:p>
        </p:txBody>
      </p:sp>
      <p:sp>
        <p:nvSpPr>
          <p:cNvPr id="347175" name="Text Box 39"/>
          <p:cNvSpPr txBox="1">
            <a:spLocks noChangeArrowheads="1"/>
          </p:cNvSpPr>
          <p:nvPr/>
        </p:nvSpPr>
        <p:spPr bwMode="auto">
          <a:xfrm>
            <a:off x="7451725" y="4292600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(6,   )</a:t>
            </a:r>
          </a:p>
        </p:txBody>
      </p:sp>
      <p:sp>
        <p:nvSpPr>
          <p:cNvPr id="347176" name="Text Box 40"/>
          <p:cNvSpPr txBox="1">
            <a:spLocks noChangeArrowheads="1"/>
          </p:cNvSpPr>
          <p:nvPr/>
        </p:nvSpPr>
        <p:spPr bwMode="auto">
          <a:xfrm>
            <a:off x="7740650" y="4292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47177" name="Text Box 41"/>
          <p:cNvSpPr txBox="1">
            <a:spLocks noChangeArrowheads="1"/>
          </p:cNvSpPr>
          <p:nvPr/>
        </p:nvSpPr>
        <p:spPr bwMode="auto">
          <a:xfrm>
            <a:off x="7524750" y="573405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(7,    )</a:t>
            </a:r>
          </a:p>
        </p:txBody>
      </p:sp>
      <p:sp>
        <p:nvSpPr>
          <p:cNvPr id="347178" name="Text Box 42"/>
          <p:cNvSpPr txBox="1">
            <a:spLocks noChangeArrowheads="1"/>
          </p:cNvSpPr>
          <p:nvPr/>
        </p:nvSpPr>
        <p:spPr bwMode="auto">
          <a:xfrm>
            <a:off x="7812088" y="57340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47179" name="Text Box 43"/>
          <p:cNvSpPr txBox="1">
            <a:spLocks noChangeArrowheads="1"/>
          </p:cNvSpPr>
          <p:nvPr/>
        </p:nvSpPr>
        <p:spPr bwMode="auto">
          <a:xfrm>
            <a:off x="6443663" y="48688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47180" name="Text Box 44"/>
          <p:cNvSpPr txBox="1">
            <a:spLocks noChangeArrowheads="1"/>
          </p:cNvSpPr>
          <p:nvPr/>
        </p:nvSpPr>
        <p:spPr bwMode="auto">
          <a:xfrm>
            <a:off x="5292725" y="60213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47181" name="Text Box 45"/>
          <p:cNvSpPr txBox="1">
            <a:spLocks noChangeArrowheads="1"/>
          </p:cNvSpPr>
          <p:nvPr/>
        </p:nvSpPr>
        <p:spPr bwMode="auto">
          <a:xfrm>
            <a:off x="3708400" y="6237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47182" name="Text Box 46"/>
          <p:cNvSpPr txBox="1">
            <a:spLocks noChangeArrowheads="1"/>
          </p:cNvSpPr>
          <p:nvPr/>
        </p:nvSpPr>
        <p:spPr bwMode="auto">
          <a:xfrm>
            <a:off x="2484438" y="537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6</a:t>
            </a:r>
          </a:p>
        </p:txBody>
      </p:sp>
      <p:sp>
        <p:nvSpPr>
          <p:cNvPr id="347183" name="Text Box 47"/>
          <p:cNvSpPr txBox="1">
            <a:spLocks noChangeArrowheads="1"/>
          </p:cNvSpPr>
          <p:nvPr/>
        </p:nvSpPr>
        <p:spPr bwMode="auto">
          <a:xfrm>
            <a:off x="1403350" y="4508500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(8,       )</a:t>
            </a:r>
          </a:p>
        </p:txBody>
      </p:sp>
      <p:sp>
        <p:nvSpPr>
          <p:cNvPr id="347184" name="Text Box 48"/>
          <p:cNvSpPr txBox="1">
            <a:spLocks noChangeArrowheads="1"/>
          </p:cNvSpPr>
          <p:nvPr/>
        </p:nvSpPr>
        <p:spPr bwMode="auto">
          <a:xfrm>
            <a:off x="2700338" y="40052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(9,    )</a:t>
            </a:r>
          </a:p>
        </p:txBody>
      </p:sp>
      <p:sp>
        <p:nvSpPr>
          <p:cNvPr id="347185" name="Text Box 49"/>
          <p:cNvSpPr txBox="1">
            <a:spLocks noChangeArrowheads="1"/>
          </p:cNvSpPr>
          <p:nvPr/>
        </p:nvSpPr>
        <p:spPr bwMode="auto">
          <a:xfrm>
            <a:off x="4140200" y="4797425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(10,    )</a:t>
            </a:r>
          </a:p>
        </p:txBody>
      </p:sp>
      <p:sp>
        <p:nvSpPr>
          <p:cNvPr id="347186" name="Text Box 50"/>
          <p:cNvSpPr txBox="1">
            <a:spLocks noChangeArrowheads="1"/>
          </p:cNvSpPr>
          <p:nvPr/>
        </p:nvSpPr>
        <p:spPr bwMode="auto">
          <a:xfrm>
            <a:off x="457200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7</a:t>
            </a:r>
          </a:p>
        </p:txBody>
      </p:sp>
      <p:sp>
        <p:nvSpPr>
          <p:cNvPr id="347187" name="Text Box 51"/>
          <p:cNvSpPr txBox="1">
            <a:spLocks noChangeArrowheads="1"/>
          </p:cNvSpPr>
          <p:nvPr/>
        </p:nvSpPr>
        <p:spPr bwMode="auto">
          <a:xfrm>
            <a:off x="4500563" y="3933825"/>
            <a:ext cx="8450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(11,     )</a:t>
            </a:r>
          </a:p>
        </p:txBody>
      </p:sp>
      <p:sp>
        <p:nvSpPr>
          <p:cNvPr id="347188" name="Text Box 52"/>
          <p:cNvSpPr txBox="1">
            <a:spLocks noChangeArrowheads="1"/>
          </p:cNvSpPr>
          <p:nvPr/>
        </p:nvSpPr>
        <p:spPr bwMode="auto">
          <a:xfrm>
            <a:off x="4932363" y="39338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8</a:t>
            </a: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2987675" y="400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9</a:t>
            </a:r>
          </a:p>
        </p:txBody>
      </p:sp>
      <p:sp>
        <p:nvSpPr>
          <p:cNvPr id="347190" name="Text Box 54"/>
          <p:cNvSpPr txBox="1">
            <a:spLocks noChangeArrowheads="1"/>
          </p:cNvSpPr>
          <p:nvPr/>
        </p:nvSpPr>
        <p:spPr bwMode="auto">
          <a:xfrm>
            <a:off x="1692275" y="45085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10</a:t>
            </a:r>
          </a:p>
        </p:txBody>
      </p:sp>
      <p:sp>
        <p:nvSpPr>
          <p:cNvPr id="347191" name="Text Box 55"/>
          <p:cNvSpPr txBox="1">
            <a:spLocks noChangeArrowheads="1"/>
          </p:cNvSpPr>
          <p:nvPr/>
        </p:nvSpPr>
        <p:spPr bwMode="auto">
          <a:xfrm>
            <a:off x="1187450" y="58769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69900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4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4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4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6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4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4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4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4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4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4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4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34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7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34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6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20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34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9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33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34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1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46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34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5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59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34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500"/>
                                        <p:tgtEl>
                                          <p:spTgt spid="34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1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34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70" grpId="0"/>
      <p:bldP spid="347171" grpId="0"/>
      <p:bldP spid="347172" grpId="0"/>
      <p:bldP spid="347173" grpId="0"/>
      <p:bldP spid="347174" grpId="0"/>
      <p:bldP spid="347175" grpId="0"/>
      <p:bldP spid="347176" grpId="0"/>
      <p:bldP spid="347177" grpId="0"/>
      <p:bldP spid="347178" grpId="0"/>
      <p:bldP spid="347179" grpId="0"/>
      <p:bldP spid="347180" grpId="0"/>
      <p:bldP spid="347181" grpId="0"/>
      <p:bldP spid="347182" grpId="0"/>
      <p:bldP spid="347183" grpId="0"/>
      <p:bldP spid="347184" grpId="0"/>
      <p:bldP spid="347185" grpId="0"/>
      <p:bldP spid="347186" grpId="0"/>
      <p:bldP spid="347187" grpId="0"/>
      <p:bldP spid="347188" grpId="0"/>
      <p:bldP spid="347189" grpId="0"/>
      <p:bldP spid="347190" grpId="0"/>
      <p:bldP spid="34719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3810-0F82-5747-ADE0-2789E2C44903}" type="slidenum">
              <a:rPr lang="de-DE"/>
              <a:pPr/>
              <a:t>43</a:t>
            </a:fld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Tiefensuche – Design Pattern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408" y="1183492"/>
            <a:ext cx="7927505" cy="5400675"/>
          </a:xfrm>
        </p:spPr>
        <p:txBody>
          <a:bodyPr/>
          <a:lstStyle/>
          <a:p>
            <a:pPr marL="0" indent="0">
              <a:buNone/>
            </a:pPr>
            <a:r>
              <a:rPr lang="en-GB" sz="15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5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dfs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(g)</a:t>
            </a:r>
          </a:p>
          <a:p>
            <a:pPr marL="0" indent="0">
              <a:buNone/>
            </a:pPr>
            <a:r>
              <a:rPr lang="en-GB" sz="150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v in </a:t>
            </a:r>
            <a:r>
              <a:rPr lang="en-GB" sz="1500" dirty="0">
                <a:solidFill>
                  <a:srgbClr val="795E26"/>
                </a:solidFill>
                <a:latin typeface="Courier New" panose="02070309020205020404" pitchFamily="49" charset="0"/>
              </a:rPr>
              <a:t>nodes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(g)   </a:t>
            </a:r>
            <a:r>
              <a:rPr lang="en-GB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v.marked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500" dirty="0">
                <a:solidFill>
                  <a:srgbClr val="0000FF"/>
                </a:solidFill>
                <a:latin typeface="Courier New" panose="02070309020205020404" pitchFamily="49" charset="0"/>
              </a:rPr>
              <a:t>false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500" dirty="0">
                <a:solidFill>
                  <a:srgbClr val="AF00DB"/>
                </a:solidFill>
                <a:latin typeface="Courier New" panose="02070309020205020404" pitchFamily="49" charset="0"/>
              </a:rPr>
              <a:t>end </a:t>
            </a:r>
            <a:r>
              <a:rPr lang="en-GB" sz="15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5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Knoten</a:t>
            </a:r>
            <a:r>
              <a:rPr lang="en-GB" sz="15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5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entmarkieren</a:t>
            </a:r>
            <a:endParaRPr lang="en-GB" sz="15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500" dirty="0">
                <a:solidFill>
                  <a:srgbClr val="FF0000"/>
                </a:solidFill>
                <a:latin typeface="Courier New" panose="02070309020205020404" pitchFamily="49" charset="0"/>
              </a:rPr>
              <a:t>  </a:t>
            </a:r>
            <a:r>
              <a:rPr lang="en-GB" sz="15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init</a:t>
            </a:r>
            <a:r>
              <a:rPr lang="en-GB" sz="1500" b="1" dirty="0">
                <a:solidFill>
                  <a:srgbClr val="FF0000"/>
                </a:solidFill>
                <a:latin typeface="Courier New" panose="02070309020205020404" pitchFamily="49" charset="0"/>
              </a:rPr>
              <a:t>()</a:t>
            </a:r>
            <a:endParaRPr lang="en-GB" sz="15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50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s in </a:t>
            </a:r>
            <a:r>
              <a:rPr lang="en-GB" sz="1500" dirty="0">
                <a:solidFill>
                  <a:srgbClr val="795E26"/>
                </a:solidFill>
                <a:latin typeface="Courier New" panose="02070309020205020404" pitchFamily="49" charset="0"/>
              </a:rPr>
              <a:t>nodes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(g) </a:t>
            </a:r>
            <a:r>
              <a:rPr lang="en-GB" sz="1500" dirty="0">
                <a:solidFill>
                  <a:srgbClr val="008000"/>
                </a:solidFill>
                <a:latin typeface="Courier New" panose="02070309020205020404" pitchFamily="49" charset="0"/>
              </a:rPr>
              <a:t># alle </a:t>
            </a:r>
            <a:r>
              <a:rPr lang="en-GB" sz="15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Knoten</a:t>
            </a:r>
            <a:r>
              <a:rPr lang="en-GB" sz="15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500" dirty="0" err="1">
                <a:solidFill>
                  <a:srgbClr val="008000"/>
                </a:solidFill>
                <a:latin typeface="Courier New" panose="02070309020205020404" pitchFamily="49" charset="0"/>
              </a:rPr>
              <a:t>besuchen</a:t>
            </a:r>
            <a:endParaRPr lang="en-GB" sz="15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500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!</a:t>
            </a:r>
            <a:r>
              <a:rPr lang="en-GB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s.marked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s.marked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500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endParaRPr lang="en-GB" sz="15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500" dirty="0">
                <a:solidFill>
                  <a:srgbClr val="008000"/>
                </a:solidFill>
                <a:latin typeface="Courier New" panose="02070309020205020404" pitchFamily="49" charset="0"/>
              </a:rPr>
              <a:t>      </a:t>
            </a:r>
            <a:r>
              <a:rPr lang="en-GB" sz="1500" b="1" dirty="0">
                <a:solidFill>
                  <a:srgbClr val="FF0000"/>
                </a:solidFill>
                <a:latin typeface="Courier New" panose="02070309020205020404" pitchFamily="49" charset="0"/>
              </a:rPr>
              <a:t>root(s)</a:t>
            </a:r>
          </a:p>
          <a:p>
            <a:pPr marL="0" indent="0">
              <a:buNone/>
            </a:pP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sz="15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dfs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(s, s, g) </a:t>
            </a:r>
            <a:r>
              <a:rPr lang="en-GB" sz="1500" dirty="0">
                <a:solidFill>
                  <a:srgbClr val="008000"/>
                </a:solidFill>
                <a:latin typeface="Courier New" panose="02070309020205020404" pitchFamily="49" charset="0"/>
              </a:rPr>
              <a:t># s </a:t>
            </a:r>
            <a:r>
              <a:rPr lang="en-GB" sz="15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Startknoten</a:t>
            </a:r>
            <a:endParaRPr lang="en-GB" sz="15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5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500" dirty="0">
                <a:solidFill>
                  <a:srgbClr val="AF00DB"/>
                </a:solidFill>
                <a:latin typeface="Courier New" panose="02070309020205020404" pitchFamily="49" charset="0"/>
              </a:rPr>
              <a:t>end </a:t>
            </a:r>
            <a:r>
              <a:rPr lang="en-GB" sz="15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 marL="0" indent="0">
              <a:buNone/>
            </a:pPr>
            <a:endParaRPr lang="en-GB" sz="15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5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5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dfs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(u, v, g) </a:t>
            </a:r>
            <a:r>
              <a:rPr lang="en-GB" sz="1500" dirty="0">
                <a:solidFill>
                  <a:srgbClr val="008000"/>
                </a:solidFill>
                <a:latin typeface="Courier New" panose="02070309020205020404" pitchFamily="49" charset="0"/>
              </a:rPr>
              <a:t># u </a:t>
            </a:r>
            <a:r>
              <a:rPr lang="en-GB" sz="1500" dirty="0" err="1">
                <a:solidFill>
                  <a:srgbClr val="008000"/>
                </a:solidFill>
                <a:latin typeface="Courier New" panose="02070309020205020404" pitchFamily="49" charset="0"/>
              </a:rPr>
              <a:t>ist</a:t>
            </a:r>
            <a:r>
              <a:rPr lang="en-GB" sz="15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500" dirty="0" err="1">
                <a:solidFill>
                  <a:srgbClr val="008000"/>
                </a:solidFill>
                <a:latin typeface="Courier New" panose="02070309020205020404" pitchFamily="49" charset="0"/>
              </a:rPr>
              <a:t>Vater</a:t>
            </a:r>
            <a:r>
              <a:rPr lang="en-GB" sz="1500" dirty="0">
                <a:solidFill>
                  <a:srgbClr val="008000"/>
                </a:solidFill>
                <a:latin typeface="Courier New" panose="02070309020205020404" pitchFamily="49" charset="0"/>
              </a:rPr>
              <a:t> von v</a:t>
            </a:r>
            <a:endParaRPr lang="en-GB" sz="15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50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(_, w) in </a:t>
            </a:r>
            <a:r>
              <a:rPr lang="en-GB" sz="1500" dirty="0" err="1">
                <a:solidFill>
                  <a:srgbClr val="795E26"/>
                </a:solidFill>
                <a:latin typeface="Courier New" panose="02070309020205020404" pitchFamily="49" charset="0"/>
              </a:rPr>
              <a:t>edges_out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(v, g)</a:t>
            </a:r>
          </a:p>
          <a:p>
            <a:pPr marL="0" indent="0">
              <a:buNone/>
            </a:pPr>
            <a:r>
              <a:rPr lang="en-GB" sz="1500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w.marked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GB" sz="15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handle_non_tree_edge</a:t>
            </a:r>
            <a:r>
              <a:rPr lang="en-GB" sz="1500" b="1" dirty="0">
                <a:solidFill>
                  <a:srgbClr val="FF0000"/>
                </a:solidFill>
                <a:latin typeface="Courier New" panose="02070309020205020404" pitchFamily="49" charset="0"/>
              </a:rPr>
              <a:t>(v, w)</a:t>
            </a:r>
          </a:p>
          <a:p>
            <a:pPr marL="0" indent="0">
              <a:buNone/>
            </a:pPr>
            <a:r>
              <a:rPr lang="en-GB" sz="1500" dirty="0">
                <a:solidFill>
                  <a:srgbClr val="AF00DB"/>
                </a:solidFill>
                <a:latin typeface="Courier New" panose="02070309020205020404" pitchFamily="49" charset="0"/>
              </a:rPr>
              <a:t>    else</a:t>
            </a:r>
            <a:r>
              <a:rPr lang="en-GB" sz="1500" dirty="0">
                <a:solidFill>
                  <a:srgbClr val="008000"/>
                </a:solidFill>
                <a:latin typeface="Courier New" panose="02070309020205020404" pitchFamily="49" charset="0"/>
              </a:rPr>
              <a:t>   </a:t>
            </a:r>
            <a:r>
              <a:rPr lang="en-GB" sz="15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traverse_tree_edge</a:t>
            </a:r>
            <a:r>
              <a:rPr lang="en-GB" sz="1500" b="1" dirty="0">
                <a:solidFill>
                  <a:srgbClr val="FF0000"/>
                </a:solidFill>
                <a:latin typeface="Courier New" panose="02070309020205020404" pitchFamily="49" charset="0"/>
              </a:rPr>
              <a:t>(v, w)</a:t>
            </a:r>
          </a:p>
          <a:p>
            <a:pPr marL="0" indent="0">
              <a:buNone/>
            </a:pP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w.marked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500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1500" dirty="0">
                <a:solidFill>
                  <a:srgbClr val="795E26"/>
                </a:solidFill>
                <a:latin typeface="Courier New" panose="02070309020205020404" pitchFamily="49" charset="0"/>
              </a:rPr>
              <a:t>      </a:t>
            </a:r>
            <a:r>
              <a:rPr lang="en-GB" sz="15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dfs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(v, w, g)</a:t>
            </a:r>
          </a:p>
          <a:p>
            <a:pPr marL="0" indent="0">
              <a:buNone/>
            </a:pPr>
            <a:r>
              <a:rPr lang="en-GB" sz="15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5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15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500" dirty="0">
                <a:solidFill>
                  <a:srgbClr val="FF0000"/>
                </a:solidFill>
                <a:latin typeface="Courier New" panose="02070309020205020404" pitchFamily="49" charset="0"/>
              </a:rPr>
              <a:t>  </a:t>
            </a:r>
            <a:r>
              <a:rPr lang="en-GB" sz="1500" b="1" dirty="0">
                <a:solidFill>
                  <a:srgbClr val="FF0000"/>
                </a:solidFill>
                <a:latin typeface="Courier New" panose="02070309020205020404" pitchFamily="49" charset="0"/>
              </a:rPr>
              <a:t>backtrack(u, v)</a:t>
            </a:r>
          </a:p>
          <a:p>
            <a:pPr marL="0" indent="0">
              <a:buNone/>
            </a:pPr>
            <a:r>
              <a:rPr lang="en-GB" sz="15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GB" sz="15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1980709" y="6025601"/>
            <a:ext cx="5204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/>
              <a:t>Prozeduren in rot: noch zu spezifizieren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EB8839EB-71B6-8E45-BCEE-33DECCED1B66}"/>
              </a:ext>
            </a:extLst>
          </p:cNvPr>
          <p:cNvSpPr/>
          <p:nvPr/>
        </p:nvSpPr>
        <p:spPr>
          <a:xfrm>
            <a:off x="4788024" y="4823309"/>
            <a:ext cx="3549218" cy="1080120"/>
          </a:xfrm>
          <a:prstGeom prst="cloudCallout">
            <a:avLst>
              <a:gd name="adj1" fmla="val -98854"/>
              <a:gd name="adj2" fmla="val 101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Könnte man das auch iterativ lösen?</a:t>
            </a:r>
          </a:p>
        </p:txBody>
      </p:sp>
    </p:spTree>
    <p:extLst>
      <p:ext uri="{BB962C8B-B14F-4D97-AF65-F5344CB8AC3E}">
        <p14:creationId xmlns:p14="http://schemas.microsoft.com/office/powerpoint/2010/main" val="359475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CBC4-8F04-B541-BF58-496FE4DEF306}" type="slidenum">
              <a:rPr lang="de-DE"/>
              <a:pPr/>
              <a:t>44</a:t>
            </a:fld>
            <a:endParaRPr lang="de-DE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DFS-Nummerierung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07440"/>
            <a:ext cx="8229600" cy="539021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000" dirty="0">
                <a:solidFill>
                  <a:schemeClr val="accent2"/>
                </a:solidFill>
              </a:rPr>
              <a:t>Variablen:</a:t>
            </a: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chemeClr val="hlink"/>
                </a:solidFill>
              </a:rPr>
              <a:t>v.dfsNum</a:t>
            </a:r>
            <a:r>
              <a:rPr lang="de-DE" sz="2000" dirty="0"/>
              <a:t>: für jeden Knoten </a:t>
            </a:r>
            <a:r>
              <a:rPr lang="de-DE" sz="2000" dirty="0">
                <a:solidFill>
                  <a:schemeClr val="hlink"/>
                </a:solidFill>
              </a:rPr>
              <a:t>v ∈ V</a:t>
            </a:r>
            <a:r>
              <a:rPr lang="de-DE" sz="2000" dirty="0"/>
              <a:t>    </a:t>
            </a:r>
            <a:r>
              <a:rPr lang="de-DE" sz="2000" dirty="0">
                <a:solidFill>
                  <a:srgbClr val="FF0000"/>
                </a:solidFill>
              </a:rPr>
              <a:t>// Zeitpunkt wenn Knoten </a:t>
            </a: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chemeClr val="hlink"/>
                </a:solidFill>
              </a:rPr>
              <a:t>v.finishTime</a:t>
            </a:r>
            <a:r>
              <a:rPr lang="de-DE" sz="2000" dirty="0"/>
              <a:t>: für jeden Knoten </a:t>
            </a:r>
            <a:r>
              <a:rPr lang="de-DE" sz="2000" dirty="0">
                <a:solidFill>
                  <a:schemeClr val="hlink"/>
                </a:solidFill>
              </a:rPr>
              <a:t>v ∈ V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FF0000"/>
                </a:solidFill>
              </a:rPr>
              <a:t>// Zeitpunkt wenn Knoten           </a:t>
            </a:r>
            <a:r>
              <a:rPr lang="en-US" sz="2000" dirty="0">
                <a:solidFill>
                  <a:srgbClr val="FF0000"/>
                </a:solidFill>
                <a:latin typeface="cmsy10" charset="0"/>
              </a:rPr>
              <a:t>⟶</a:t>
            </a: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chemeClr val="hlink"/>
                </a:solidFill>
              </a:rPr>
              <a:t>dfsPos</a:t>
            </a:r>
            <a:r>
              <a:rPr lang="de-DE" sz="2000" dirty="0">
                <a:solidFill>
                  <a:schemeClr val="hlink"/>
                </a:solidFill>
              </a:rPr>
              <a:t>, </a:t>
            </a:r>
            <a:r>
              <a:rPr lang="de-DE" sz="2000" dirty="0" err="1">
                <a:solidFill>
                  <a:schemeClr val="hlink"/>
                </a:solidFill>
              </a:rPr>
              <a:t>finishingTime</a:t>
            </a:r>
            <a:r>
              <a:rPr lang="de-DE" sz="2000" dirty="0"/>
              <a:t>:</a:t>
            </a:r>
            <a:r>
              <a:rPr lang="de-DE" sz="2000" dirty="0">
                <a:solidFill>
                  <a:schemeClr val="hlink"/>
                </a:solidFill>
              </a:rPr>
              <a:t> </a:t>
            </a:r>
            <a:r>
              <a:rPr lang="de-DE" sz="2000" dirty="0" err="1">
                <a:solidFill>
                  <a:schemeClr val="hlink"/>
                </a:solidFill>
              </a:rPr>
              <a:t>ℕ</a:t>
            </a:r>
            <a:r>
              <a:rPr lang="de-DE" sz="2000" dirty="0"/>
              <a:t>                      </a:t>
            </a:r>
            <a:r>
              <a:rPr lang="de-DE" sz="2000" dirty="0">
                <a:solidFill>
                  <a:srgbClr val="FF0000"/>
                </a:solidFill>
              </a:rPr>
              <a:t>// Zähler</a:t>
            </a:r>
          </a:p>
          <a:p>
            <a:pPr>
              <a:lnSpc>
                <a:spcPct val="80000"/>
              </a:lnSpc>
            </a:pPr>
            <a:endParaRPr lang="de-DE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>
                <a:solidFill>
                  <a:schemeClr val="accent2"/>
                </a:solidFill>
              </a:rPr>
              <a:t>Prozeduren:</a:t>
            </a:r>
          </a:p>
          <a:p>
            <a:r>
              <a:rPr lang="en-GB" sz="18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init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()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dfsPos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finishingTime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de-DE" sz="1800" dirty="0">
              <a:solidFill>
                <a:srgbClr val="FF0000"/>
              </a:solidFill>
            </a:endParaRPr>
          </a:p>
          <a:p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root(s)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s.dfsNum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dfsPos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dfsPos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dfsPos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de-DE" sz="1800" dirty="0">
              <a:solidFill>
                <a:schemeClr val="hlink"/>
              </a:solidFill>
            </a:endParaRPr>
          </a:p>
          <a:p>
            <a:r>
              <a:rPr lang="en-GB" sz="18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traverse_tree_edge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(v, w)</a:t>
            </a:r>
          </a:p>
          <a:p>
            <a:pPr marL="457200" lvl="1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w.dfsNum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dfsPos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dfsPos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dfsPos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8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handle_non_tree_edge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(v, w)</a:t>
            </a:r>
            <a:endParaRPr lang="de-DE" sz="2000" b="1" dirty="0">
              <a:solidFill>
                <a:schemeClr val="hlink"/>
              </a:solidFill>
            </a:endParaRPr>
          </a:p>
          <a:p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backtrack(u, v)</a:t>
            </a:r>
            <a:b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v.finishTime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finishingTime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finishingTime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finishingTime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de-DE" sz="1800" dirty="0"/>
          </a:p>
        </p:txBody>
      </p:sp>
      <p:sp>
        <p:nvSpPr>
          <p:cNvPr id="346116" name="Oval 4"/>
          <p:cNvSpPr>
            <a:spLocks noChangeArrowheads="1"/>
          </p:cNvSpPr>
          <p:nvPr/>
        </p:nvSpPr>
        <p:spPr bwMode="auto">
          <a:xfrm>
            <a:off x="7605724" y="1485478"/>
            <a:ext cx="288925" cy="2873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46117" name="Oval 5"/>
          <p:cNvSpPr>
            <a:spLocks noChangeArrowheads="1"/>
          </p:cNvSpPr>
          <p:nvPr/>
        </p:nvSpPr>
        <p:spPr bwMode="auto">
          <a:xfrm>
            <a:off x="7605724" y="1836749"/>
            <a:ext cx="288925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6118" name="Oval 6"/>
          <p:cNvSpPr>
            <a:spLocks noChangeArrowheads="1"/>
          </p:cNvSpPr>
          <p:nvPr/>
        </p:nvSpPr>
        <p:spPr bwMode="auto">
          <a:xfrm>
            <a:off x="8459539" y="1836749"/>
            <a:ext cx="288925" cy="2873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046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0B6C-F724-8042-AF1C-AC01B5475DEA}" type="slidenum">
              <a:rPr lang="de-DE"/>
              <a:pPr/>
              <a:t>45</a:t>
            </a:fld>
            <a:endParaRPr lang="de-DE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/>
              <a:t>Ordnung </a:t>
            </a:r>
            <a:r>
              <a:rPr lang="de-DE" sz="2800" dirty="0">
                <a:solidFill>
                  <a:schemeClr val="hlink"/>
                </a:solidFill>
              </a:rPr>
              <a:t>&lt; </a:t>
            </a:r>
            <a:r>
              <a:rPr lang="de-DE" sz="2800" dirty="0"/>
              <a:t>auf den Knoten:</a:t>
            </a:r>
            <a:br>
              <a:rPr lang="de-DE" sz="2800" dirty="0"/>
            </a:br>
            <a:r>
              <a:rPr lang="de-DE" sz="2800" dirty="0"/>
              <a:t>          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 &lt; v </a:t>
            </a:r>
            <a:r>
              <a:rPr lang="de-DE" sz="2800" dirty="0" err="1"/>
              <a:t>gdw</a:t>
            </a:r>
            <a:r>
              <a:rPr lang="de-DE" sz="2800" dirty="0"/>
              <a:t>.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u.dfsNum</a:t>
            </a:r>
            <a:r>
              <a:rPr lang="de-DE" sz="2800" dirty="0">
                <a:solidFill>
                  <a:schemeClr val="hlink"/>
                </a:solidFill>
              </a:rPr>
              <a:t> &lt; </a:t>
            </a:r>
            <a:r>
              <a:rPr lang="de-DE" sz="2800" dirty="0" err="1">
                <a:solidFill>
                  <a:schemeClr val="hlink"/>
                </a:solidFill>
              </a:rPr>
              <a:t>v.dfsNum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Lemma 1:</a:t>
            </a:r>
            <a:r>
              <a:rPr lang="de-DE" sz="2800" dirty="0"/>
              <a:t> Die Knoten im DFS-</a:t>
            </a:r>
            <a:r>
              <a:rPr lang="de-DE" sz="2800" dirty="0" err="1"/>
              <a:t>Rekursionsstack</a:t>
            </a:r>
            <a:r>
              <a:rPr lang="de-DE" sz="2800" dirty="0"/>
              <a:t> </a:t>
            </a:r>
            <a:br>
              <a:rPr lang="de-DE" sz="2800" dirty="0"/>
            </a:br>
            <a:r>
              <a:rPr lang="de-DE" sz="2800" dirty="0"/>
              <a:t>(alle      Knoten) sind sortiert bezüglich </a:t>
            </a:r>
            <a:r>
              <a:rPr lang="de-DE" sz="2800" dirty="0">
                <a:solidFill>
                  <a:schemeClr val="hlink"/>
                </a:solidFill>
              </a:rPr>
              <a:t>&lt;</a:t>
            </a:r>
            <a:r>
              <a:rPr lang="de-DE" sz="2800" dirty="0"/>
              <a:t>.</a:t>
            </a:r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Beweis:</a:t>
            </a:r>
            <a:br>
              <a:rPr lang="de-DE" sz="2800" dirty="0">
                <a:solidFill>
                  <a:schemeClr val="accent2"/>
                </a:solidFill>
              </a:rPr>
            </a:b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dfsPos</a:t>
            </a:r>
            <a:r>
              <a:rPr lang="de-DE" sz="2800" dirty="0"/>
              <a:t> wird nach jeder Zuweisung von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dfsNum</a:t>
            </a:r>
            <a:r>
              <a:rPr lang="de-DE" sz="2800" dirty="0"/>
              <a:t> erhöht. Jeder neue aktive Knoten hat also immer die höchste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dfsNum</a:t>
            </a:r>
            <a:r>
              <a:rPr lang="de-DE" sz="2800" dirty="0"/>
              <a:t>.</a:t>
            </a:r>
          </a:p>
        </p:txBody>
      </p:sp>
      <p:sp>
        <p:nvSpPr>
          <p:cNvPr id="348164" name="Oval 4"/>
          <p:cNvSpPr>
            <a:spLocks noChangeArrowheads="1"/>
          </p:cNvSpPr>
          <p:nvPr/>
        </p:nvSpPr>
        <p:spPr bwMode="auto">
          <a:xfrm>
            <a:off x="1548929" y="3140968"/>
            <a:ext cx="358775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912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EA5B-6193-1D47-A11C-D2B341EE2DC9}" type="slidenum">
              <a:rPr lang="de-DE"/>
              <a:pPr/>
              <a:t>46</a:t>
            </a:fld>
            <a:endParaRPr lang="de-DE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Überprüfung von Lemma 1:</a:t>
            </a:r>
          </a:p>
          <a:p>
            <a:pPr>
              <a:lnSpc>
                <a:spcPct val="90000"/>
              </a:lnSpc>
            </a:pPr>
            <a:r>
              <a:rPr lang="de-DE" sz="2800" dirty="0" err="1"/>
              <a:t>Rekursionsstack</a:t>
            </a:r>
            <a:r>
              <a:rPr lang="de-DE" sz="2800" dirty="0"/>
              <a:t>: roter Pfad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Paare</a:t>
            </a:r>
            <a:r>
              <a:rPr lang="de-DE" sz="2800" dirty="0">
                <a:solidFill>
                  <a:schemeClr val="hlink"/>
                </a:solidFill>
              </a:rPr>
              <a:t> (</a:t>
            </a:r>
            <a:r>
              <a:rPr lang="de-DE" sz="2800" dirty="0" err="1">
                <a:solidFill>
                  <a:schemeClr val="hlink"/>
                </a:solidFill>
              </a:rPr>
              <a:t>i,j</a:t>
            </a:r>
            <a:r>
              <a:rPr lang="de-DE" sz="2800" dirty="0">
                <a:solidFill>
                  <a:schemeClr val="hlink"/>
                </a:solidFill>
              </a:rPr>
              <a:t>): i: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dfsNum</a:t>
            </a:r>
            <a:r>
              <a:rPr lang="de-DE" sz="2800" dirty="0"/>
              <a:t>,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: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finishTime</a:t>
            </a:r>
            <a:endParaRPr lang="de-DE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</a:t>
            </a:r>
          </a:p>
        </p:txBody>
      </p:sp>
      <p:sp>
        <p:nvSpPr>
          <p:cNvPr id="349188" name="Oval 4"/>
          <p:cNvSpPr>
            <a:spLocks noChangeArrowheads="1"/>
          </p:cNvSpPr>
          <p:nvPr/>
        </p:nvSpPr>
        <p:spPr bwMode="auto">
          <a:xfrm>
            <a:off x="969963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49189" name="Oval 5"/>
          <p:cNvSpPr>
            <a:spLocks noChangeArrowheads="1"/>
          </p:cNvSpPr>
          <p:nvPr/>
        </p:nvSpPr>
        <p:spPr bwMode="auto">
          <a:xfrm>
            <a:off x="1187450" y="4078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0" name="Oval 6"/>
          <p:cNvSpPr>
            <a:spLocks noChangeArrowheads="1"/>
          </p:cNvSpPr>
          <p:nvPr/>
        </p:nvSpPr>
        <p:spPr bwMode="auto">
          <a:xfrm>
            <a:off x="2338388" y="4797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1" name="Oval 7"/>
          <p:cNvSpPr>
            <a:spLocks noChangeArrowheads="1"/>
          </p:cNvSpPr>
          <p:nvPr/>
        </p:nvSpPr>
        <p:spPr bwMode="auto">
          <a:xfrm>
            <a:off x="3490913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2" name="Oval 8"/>
          <p:cNvSpPr>
            <a:spLocks noChangeArrowheads="1"/>
          </p:cNvSpPr>
          <p:nvPr/>
        </p:nvSpPr>
        <p:spPr bwMode="auto">
          <a:xfrm>
            <a:off x="3995738" y="4365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3" name="Oval 9"/>
          <p:cNvSpPr>
            <a:spLocks noChangeArrowheads="1"/>
          </p:cNvSpPr>
          <p:nvPr/>
        </p:nvSpPr>
        <p:spPr bwMode="auto">
          <a:xfrm>
            <a:off x="5075238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4" name="Oval 10"/>
          <p:cNvSpPr>
            <a:spLocks noChangeArrowheads="1"/>
          </p:cNvSpPr>
          <p:nvPr/>
        </p:nvSpPr>
        <p:spPr bwMode="auto">
          <a:xfrm>
            <a:off x="2843213" y="3502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5" name="Oval 11"/>
          <p:cNvSpPr>
            <a:spLocks noChangeArrowheads="1"/>
          </p:cNvSpPr>
          <p:nvPr/>
        </p:nvSpPr>
        <p:spPr bwMode="auto">
          <a:xfrm>
            <a:off x="4643438" y="3429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6" name="Oval 12"/>
          <p:cNvSpPr>
            <a:spLocks noChangeArrowheads="1"/>
          </p:cNvSpPr>
          <p:nvPr/>
        </p:nvSpPr>
        <p:spPr bwMode="auto">
          <a:xfrm>
            <a:off x="6154738" y="4294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7" name="Oval 13"/>
          <p:cNvSpPr>
            <a:spLocks noChangeArrowheads="1"/>
          </p:cNvSpPr>
          <p:nvPr/>
        </p:nvSpPr>
        <p:spPr bwMode="auto">
          <a:xfrm>
            <a:off x="7523163" y="3789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8" name="Line 14"/>
          <p:cNvSpPr>
            <a:spLocks noChangeShapeType="1"/>
          </p:cNvSpPr>
          <p:nvPr/>
        </p:nvSpPr>
        <p:spPr bwMode="auto">
          <a:xfrm flipV="1">
            <a:off x="1258888" y="4581525"/>
            <a:ext cx="1444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9" name="Line 15"/>
          <p:cNvSpPr>
            <a:spLocks noChangeShapeType="1"/>
          </p:cNvSpPr>
          <p:nvPr/>
        </p:nvSpPr>
        <p:spPr bwMode="auto">
          <a:xfrm flipV="1">
            <a:off x="1474788" y="5157788"/>
            <a:ext cx="863600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0" name="Line 16"/>
          <p:cNvSpPr>
            <a:spLocks noChangeShapeType="1"/>
          </p:cNvSpPr>
          <p:nvPr/>
        </p:nvSpPr>
        <p:spPr bwMode="auto">
          <a:xfrm flipV="1">
            <a:off x="1619250" y="3789363"/>
            <a:ext cx="1223963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1" name="Line 17"/>
          <p:cNvSpPr>
            <a:spLocks noChangeShapeType="1"/>
          </p:cNvSpPr>
          <p:nvPr/>
        </p:nvSpPr>
        <p:spPr bwMode="auto">
          <a:xfrm>
            <a:off x="2770188" y="5229225"/>
            <a:ext cx="792162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2" name="Line 18"/>
          <p:cNvSpPr>
            <a:spLocks noChangeShapeType="1"/>
          </p:cNvSpPr>
          <p:nvPr/>
        </p:nvSpPr>
        <p:spPr bwMode="auto">
          <a:xfrm>
            <a:off x="2843213" y="50133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3" name="Line 19"/>
          <p:cNvSpPr>
            <a:spLocks noChangeShapeType="1"/>
          </p:cNvSpPr>
          <p:nvPr/>
        </p:nvSpPr>
        <p:spPr bwMode="auto">
          <a:xfrm flipV="1">
            <a:off x="3995738" y="5878513"/>
            <a:ext cx="1079500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4" name="Line 20"/>
          <p:cNvSpPr>
            <a:spLocks noChangeShapeType="1"/>
          </p:cNvSpPr>
          <p:nvPr/>
        </p:nvSpPr>
        <p:spPr bwMode="auto">
          <a:xfrm>
            <a:off x="3275013" y="3933825"/>
            <a:ext cx="720725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5" name="Line 21"/>
          <p:cNvSpPr>
            <a:spLocks noChangeShapeType="1"/>
          </p:cNvSpPr>
          <p:nvPr/>
        </p:nvSpPr>
        <p:spPr bwMode="auto">
          <a:xfrm flipV="1">
            <a:off x="3346450" y="3644900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6" name="Line 22"/>
          <p:cNvSpPr>
            <a:spLocks noChangeShapeType="1"/>
          </p:cNvSpPr>
          <p:nvPr/>
        </p:nvSpPr>
        <p:spPr bwMode="auto">
          <a:xfrm flipV="1">
            <a:off x="4498975" y="45815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7" name="Line 23"/>
          <p:cNvSpPr>
            <a:spLocks noChangeShapeType="1"/>
          </p:cNvSpPr>
          <p:nvPr/>
        </p:nvSpPr>
        <p:spPr bwMode="auto">
          <a:xfrm flipV="1">
            <a:off x="5507038" y="4797425"/>
            <a:ext cx="7921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8" name="Line 24"/>
          <p:cNvSpPr>
            <a:spLocks noChangeShapeType="1"/>
          </p:cNvSpPr>
          <p:nvPr/>
        </p:nvSpPr>
        <p:spPr bwMode="auto">
          <a:xfrm>
            <a:off x="5146675" y="37893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9" name="Line 25"/>
          <p:cNvSpPr>
            <a:spLocks noChangeShapeType="1"/>
          </p:cNvSpPr>
          <p:nvPr/>
        </p:nvSpPr>
        <p:spPr bwMode="auto">
          <a:xfrm flipH="1">
            <a:off x="3851275" y="48704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0" name="Line 26"/>
          <p:cNvSpPr>
            <a:spLocks noChangeShapeType="1"/>
          </p:cNvSpPr>
          <p:nvPr/>
        </p:nvSpPr>
        <p:spPr bwMode="auto">
          <a:xfrm flipV="1">
            <a:off x="6659563" y="4149725"/>
            <a:ext cx="86360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1" name="Oval 27"/>
          <p:cNvSpPr>
            <a:spLocks noChangeArrowheads="1"/>
          </p:cNvSpPr>
          <p:nvPr/>
        </p:nvSpPr>
        <p:spPr bwMode="auto">
          <a:xfrm>
            <a:off x="7596188" y="5229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212" name="Line 28"/>
          <p:cNvSpPr>
            <a:spLocks noChangeShapeType="1"/>
          </p:cNvSpPr>
          <p:nvPr/>
        </p:nvSpPr>
        <p:spPr bwMode="auto">
          <a:xfrm>
            <a:off x="6588125" y="4725988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3" name="Line 29"/>
          <p:cNvSpPr>
            <a:spLocks noChangeShapeType="1"/>
          </p:cNvSpPr>
          <p:nvPr/>
        </p:nvSpPr>
        <p:spPr bwMode="auto">
          <a:xfrm flipH="1" flipV="1">
            <a:off x="1692275" y="4365625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4" name="Line 30"/>
          <p:cNvSpPr>
            <a:spLocks noChangeShapeType="1"/>
          </p:cNvSpPr>
          <p:nvPr/>
        </p:nvSpPr>
        <p:spPr bwMode="auto">
          <a:xfrm flipH="1">
            <a:off x="5651500" y="5591175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5" name="Text Box 31"/>
          <p:cNvSpPr txBox="1">
            <a:spLocks noChangeArrowheads="1"/>
          </p:cNvSpPr>
          <p:nvPr/>
        </p:nvSpPr>
        <p:spPr bwMode="auto">
          <a:xfrm>
            <a:off x="879475" y="5897563"/>
            <a:ext cx="775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(1,      )</a:t>
            </a:r>
          </a:p>
        </p:txBody>
      </p:sp>
      <p:sp>
        <p:nvSpPr>
          <p:cNvPr id="349216" name="Text Box 32"/>
          <p:cNvSpPr txBox="1">
            <a:spLocks noChangeArrowheads="1"/>
          </p:cNvSpPr>
          <p:nvPr/>
        </p:nvSpPr>
        <p:spPr bwMode="auto">
          <a:xfrm>
            <a:off x="2195513" y="53736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(2,    )</a:t>
            </a:r>
          </a:p>
        </p:txBody>
      </p:sp>
      <p:sp>
        <p:nvSpPr>
          <p:cNvPr id="349217" name="Text Box 33"/>
          <p:cNvSpPr txBox="1">
            <a:spLocks noChangeArrowheads="1"/>
          </p:cNvSpPr>
          <p:nvPr/>
        </p:nvSpPr>
        <p:spPr bwMode="auto">
          <a:xfrm>
            <a:off x="3419475" y="62372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(3,    )</a:t>
            </a:r>
          </a:p>
        </p:txBody>
      </p:sp>
      <p:sp>
        <p:nvSpPr>
          <p:cNvPr id="349218" name="Text Box 34"/>
          <p:cNvSpPr txBox="1">
            <a:spLocks noChangeArrowheads="1"/>
          </p:cNvSpPr>
          <p:nvPr/>
        </p:nvSpPr>
        <p:spPr bwMode="auto">
          <a:xfrm>
            <a:off x="5003800" y="60213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(4,    )</a:t>
            </a:r>
          </a:p>
        </p:txBody>
      </p:sp>
      <p:sp>
        <p:nvSpPr>
          <p:cNvPr id="349219" name="Text Box 35"/>
          <p:cNvSpPr txBox="1">
            <a:spLocks noChangeArrowheads="1"/>
          </p:cNvSpPr>
          <p:nvPr/>
        </p:nvSpPr>
        <p:spPr bwMode="auto">
          <a:xfrm>
            <a:off x="6156325" y="48688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(5,    )</a:t>
            </a:r>
          </a:p>
        </p:txBody>
      </p:sp>
      <p:sp>
        <p:nvSpPr>
          <p:cNvPr id="349220" name="Text Box 36"/>
          <p:cNvSpPr txBox="1">
            <a:spLocks noChangeArrowheads="1"/>
          </p:cNvSpPr>
          <p:nvPr/>
        </p:nvSpPr>
        <p:spPr bwMode="auto">
          <a:xfrm>
            <a:off x="7451725" y="429260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(6,    )</a:t>
            </a:r>
          </a:p>
        </p:txBody>
      </p:sp>
      <p:sp>
        <p:nvSpPr>
          <p:cNvPr id="349221" name="Text Box 37"/>
          <p:cNvSpPr txBox="1">
            <a:spLocks noChangeArrowheads="1"/>
          </p:cNvSpPr>
          <p:nvPr/>
        </p:nvSpPr>
        <p:spPr bwMode="auto">
          <a:xfrm>
            <a:off x="7740650" y="4292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49222" name="Text Box 38"/>
          <p:cNvSpPr txBox="1">
            <a:spLocks noChangeArrowheads="1"/>
          </p:cNvSpPr>
          <p:nvPr/>
        </p:nvSpPr>
        <p:spPr bwMode="auto">
          <a:xfrm>
            <a:off x="7524750" y="573405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(7,    )</a:t>
            </a:r>
          </a:p>
        </p:txBody>
      </p:sp>
      <p:sp>
        <p:nvSpPr>
          <p:cNvPr id="349223" name="Text Box 39"/>
          <p:cNvSpPr txBox="1">
            <a:spLocks noChangeArrowheads="1"/>
          </p:cNvSpPr>
          <p:nvPr/>
        </p:nvSpPr>
        <p:spPr bwMode="auto">
          <a:xfrm>
            <a:off x="7812088" y="57340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49224" name="Text Box 40"/>
          <p:cNvSpPr txBox="1">
            <a:spLocks noChangeArrowheads="1"/>
          </p:cNvSpPr>
          <p:nvPr/>
        </p:nvSpPr>
        <p:spPr bwMode="auto">
          <a:xfrm>
            <a:off x="6443663" y="48688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49225" name="Text Box 41"/>
          <p:cNvSpPr txBox="1">
            <a:spLocks noChangeArrowheads="1"/>
          </p:cNvSpPr>
          <p:nvPr/>
        </p:nvSpPr>
        <p:spPr bwMode="auto">
          <a:xfrm>
            <a:off x="5292725" y="60213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49226" name="Text Box 42"/>
          <p:cNvSpPr txBox="1">
            <a:spLocks noChangeArrowheads="1"/>
          </p:cNvSpPr>
          <p:nvPr/>
        </p:nvSpPr>
        <p:spPr bwMode="auto">
          <a:xfrm>
            <a:off x="3708400" y="6237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49227" name="Text Box 43"/>
          <p:cNvSpPr txBox="1">
            <a:spLocks noChangeArrowheads="1"/>
          </p:cNvSpPr>
          <p:nvPr/>
        </p:nvSpPr>
        <p:spPr bwMode="auto">
          <a:xfrm>
            <a:off x="2484438" y="537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6</a:t>
            </a:r>
          </a:p>
        </p:txBody>
      </p:sp>
      <p:sp>
        <p:nvSpPr>
          <p:cNvPr id="349228" name="Text Box 44"/>
          <p:cNvSpPr txBox="1">
            <a:spLocks noChangeArrowheads="1"/>
          </p:cNvSpPr>
          <p:nvPr/>
        </p:nvSpPr>
        <p:spPr bwMode="auto">
          <a:xfrm>
            <a:off x="1403350" y="4508500"/>
            <a:ext cx="775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(8,      )</a:t>
            </a:r>
          </a:p>
        </p:txBody>
      </p:sp>
      <p:sp>
        <p:nvSpPr>
          <p:cNvPr id="349229" name="Text Box 45"/>
          <p:cNvSpPr txBox="1">
            <a:spLocks noChangeArrowheads="1"/>
          </p:cNvSpPr>
          <p:nvPr/>
        </p:nvSpPr>
        <p:spPr bwMode="auto">
          <a:xfrm>
            <a:off x="2700338" y="40052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(9,    )</a:t>
            </a:r>
          </a:p>
        </p:txBody>
      </p:sp>
      <p:sp>
        <p:nvSpPr>
          <p:cNvPr id="349230" name="Text Box 46"/>
          <p:cNvSpPr txBox="1">
            <a:spLocks noChangeArrowheads="1"/>
          </p:cNvSpPr>
          <p:nvPr/>
        </p:nvSpPr>
        <p:spPr bwMode="auto">
          <a:xfrm>
            <a:off x="4140200" y="4797425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(10,    )</a:t>
            </a:r>
          </a:p>
        </p:txBody>
      </p:sp>
      <p:sp>
        <p:nvSpPr>
          <p:cNvPr id="349231" name="Text Box 47"/>
          <p:cNvSpPr txBox="1">
            <a:spLocks noChangeArrowheads="1"/>
          </p:cNvSpPr>
          <p:nvPr/>
        </p:nvSpPr>
        <p:spPr bwMode="auto">
          <a:xfrm>
            <a:off x="457200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7</a:t>
            </a:r>
          </a:p>
        </p:txBody>
      </p:sp>
      <p:sp>
        <p:nvSpPr>
          <p:cNvPr id="349232" name="Text Box 48"/>
          <p:cNvSpPr txBox="1">
            <a:spLocks noChangeArrowheads="1"/>
          </p:cNvSpPr>
          <p:nvPr/>
        </p:nvSpPr>
        <p:spPr bwMode="auto">
          <a:xfrm>
            <a:off x="4500563" y="3933825"/>
            <a:ext cx="8450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(11,     )</a:t>
            </a:r>
          </a:p>
        </p:txBody>
      </p:sp>
      <p:sp>
        <p:nvSpPr>
          <p:cNvPr id="349233" name="Text Box 49"/>
          <p:cNvSpPr txBox="1">
            <a:spLocks noChangeArrowheads="1"/>
          </p:cNvSpPr>
          <p:nvPr/>
        </p:nvSpPr>
        <p:spPr bwMode="auto">
          <a:xfrm>
            <a:off x="4932363" y="39338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8</a:t>
            </a:r>
          </a:p>
        </p:txBody>
      </p:sp>
      <p:sp>
        <p:nvSpPr>
          <p:cNvPr id="349234" name="Text Box 50"/>
          <p:cNvSpPr txBox="1">
            <a:spLocks noChangeArrowheads="1"/>
          </p:cNvSpPr>
          <p:nvPr/>
        </p:nvSpPr>
        <p:spPr bwMode="auto">
          <a:xfrm>
            <a:off x="2987675" y="400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9</a:t>
            </a:r>
          </a:p>
        </p:txBody>
      </p:sp>
      <p:sp>
        <p:nvSpPr>
          <p:cNvPr id="349235" name="Text Box 51"/>
          <p:cNvSpPr txBox="1">
            <a:spLocks noChangeArrowheads="1"/>
          </p:cNvSpPr>
          <p:nvPr/>
        </p:nvSpPr>
        <p:spPr bwMode="auto">
          <a:xfrm>
            <a:off x="1692275" y="45085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10</a:t>
            </a:r>
          </a:p>
        </p:txBody>
      </p:sp>
      <p:sp>
        <p:nvSpPr>
          <p:cNvPr id="349236" name="Text Box 52"/>
          <p:cNvSpPr txBox="1">
            <a:spLocks noChangeArrowheads="1"/>
          </p:cNvSpPr>
          <p:nvPr/>
        </p:nvSpPr>
        <p:spPr bwMode="auto">
          <a:xfrm>
            <a:off x="1187450" y="58769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948818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33E9-A35C-5A4E-8698-0F3B5FD6BC97}" type="slidenum">
              <a:rPr lang="de-DE"/>
              <a:pPr/>
              <a:t>47</a:t>
            </a:fld>
            <a:endParaRPr lang="de-DE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400" dirty="0">
                <a:solidFill>
                  <a:srgbClr val="FF0000"/>
                </a:solidFill>
              </a:rPr>
              <a:t>Baumkante:</a:t>
            </a:r>
            <a:r>
              <a:rPr lang="de-DE" sz="2400" dirty="0"/>
              <a:t> zum Kind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rgbClr val="FF6600"/>
                </a:solidFill>
              </a:rPr>
              <a:t>Vorwärtskante:</a:t>
            </a:r>
            <a:r>
              <a:rPr lang="de-DE" sz="2400" dirty="0"/>
              <a:t> zu einem Nachkommen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accent2"/>
                </a:solidFill>
              </a:rPr>
              <a:t>Rückwärtskante:</a:t>
            </a:r>
            <a:r>
              <a:rPr lang="de-DE" sz="2400" dirty="0"/>
              <a:t> zu einem Vorfahr (siehe </a:t>
            </a:r>
            <a:r>
              <a:rPr lang="de-DE" sz="2000" dirty="0" err="1">
                <a:solidFill>
                  <a:srgbClr val="FF0000"/>
                </a:solidFill>
              </a:rPr>
              <a:t>handle_non_tree_edge</a:t>
            </a:r>
            <a:r>
              <a:rPr lang="de-DE" sz="2400" dirty="0"/>
              <a:t>)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hlink"/>
                </a:solidFill>
              </a:rPr>
              <a:t>Kreuzkante:</a:t>
            </a:r>
            <a:r>
              <a:rPr lang="de-DE" sz="2400" dirty="0"/>
              <a:t> alle sonstige Kanten (siehe </a:t>
            </a:r>
            <a:r>
              <a:rPr lang="de-DE" sz="2000" dirty="0" err="1">
                <a:solidFill>
                  <a:srgbClr val="FF0000"/>
                </a:solidFill>
              </a:rPr>
              <a:t>handle_non_tree_edge</a:t>
            </a:r>
            <a:r>
              <a:rPr lang="de-DE" sz="2400" dirty="0"/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de-DE" sz="2400" dirty="0"/>
          </a:p>
          <a:p>
            <a:pPr>
              <a:lnSpc>
                <a:spcPct val="90000"/>
              </a:lnSpc>
            </a:pPr>
            <a:endParaRPr lang="de-DE" sz="24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de-DE" sz="2400" dirty="0"/>
          </a:p>
          <a:p>
            <a:pPr>
              <a:lnSpc>
                <a:spcPct val="90000"/>
              </a:lnSpc>
            </a:pPr>
            <a:endParaRPr lang="de-DE" sz="2400" dirty="0"/>
          </a:p>
          <a:p>
            <a:pPr>
              <a:lnSpc>
                <a:spcPct val="90000"/>
              </a:lnSpc>
            </a:pPr>
            <a:endParaRPr lang="de-DE" sz="2400" dirty="0"/>
          </a:p>
          <a:p>
            <a:pPr>
              <a:lnSpc>
                <a:spcPct val="90000"/>
              </a:lnSpc>
            </a:pPr>
            <a:endParaRPr lang="de-DE" sz="2400" dirty="0"/>
          </a:p>
          <a:p>
            <a:pPr>
              <a:lnSpc>
                <a:spcPct val="90000"/>
              </a:lnSpc>
            </a:pPr>
            <a:endParaRPr lang="de-DE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/>
              <a:t> </a:t>
            </a:r>
          </a:p>
        </p:txBody>
      </p:sp>
      <p:sp>
        <p:nvSpPr>
          <p:cNvPr id="350212" name="Oval 4"/>
          <p:cNvSpPr>
            <a:spLocks noChangeArrowheads="1"/>
          </p:cNvSpPr>
          <p:nvPr/>
        </p:nvSpPr>
        <p:spPr bwMode="auto">
          <a:xfrm>
            <a:off x="969963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50213" name="Oval 5"/>
          <p:cNvSpPr>
            <a:spLocks noChangeArrowheads="1"/>
          </p:cNvSpPr>
          <p:nvPr/>
        </p:nvSpPr>
        <p:spPr bwMode="auto">
          <a:xfrm>
            <a:off x="1187450" y="4078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4" name="Oval 6"/>
          <p:cNvSpPr>
            <a:spLocks noChangeArrowheads="1"/>
          </p:cNvSpPr>
          <p:nvPr/>
        </p:nvSpPr>
        <p:spPr bwMode="auto">
          <a:xfrm>
            <a:off x="2338388" y="4797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5" name="Oval 7"/>
          <p:cNvSpPr>
            <a:spLocks noChangeArrowheads="1"/>
          </p:cNvSpPr>
          <p:nvPr/>
        </p:nvSpPr>
        <p:spPr bwMode="auto">
          <a:xfrm>
            <a:off x="3490913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6" name="Oval 8"/>
          <p:cNvSpPr>
            <a:spLocks noChangeArrowheads="1"/>
          </p:cNvSpPr>
          <p:nvPr/>
        </p:nvSpPr>
        <p:spPr bwMode="auto">
          <a:xfrm>
            <a:off x="3995738" y="4365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7" name="Oval 9"/>
          <p:cNvSpPr>
            <a:spLocks noChangeArrowheads="1"/>
          </p:cNvSpPr>
          <p:nvPr/>
        </p:nvSpPr>
        <p:spPr bwMode="auto">
          <a:xfrm>
            <a:off x="5075238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8" name="Oval 10"/>
          <p:cNvSpPr>
            <a:spLocks noChangeArrowheads="1"/>
          </p:cNvSpPr>
          <p:nvPr/>
        </p:nvSpPr>
        <p:spPr bwMode="auto">
          <a:xfrm>
            <a:off x="2843213" y="3502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9" name="Oval 11"/>
          <p:cNvSpPr>
            <a:spLocks noChangeArrowheads="1"/>
          </p:cNvSpPr>
          <p:nvPr/>
        </p:nvSpPr>
        <p:spPr bwMode="auto">
          <a:xfrm>
            <a:off x="4643438" y="3429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20" name="Oval 12"/>
          <p:cNvSpPr>
            <a:spLocks noChangeArrowheads="1"/>
          </p:cNvSpPr>
          <p:nvPr/>
        </p:nvSpPr>
        <p:spPr bwMode="auto">
          <a:xfrm>
            <a:off x="6154738" y="4294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21" name="Oval 13"/>
          <p:cNvSpPr>
            <a:spLocks noChangeArrowheads="1"/>
          </p:cNvSpPr>
          <p:nvPr/>
        </p:nvSpPr>
        <p:spPr bwMode="auto">
          <a:xfrm>
            <a:off x="7523163" y="3789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22" name="Line 14"/>
          <p:cNvSpPr>
            <a:spLocks noChangeShapeType="1"/>
          </p:cNvSpPr>
          <p:nvPr/>
        </p:nvSpPr>
        <p:spPr bwMode="auto">
          <a:xfrm flipV="1">
            <a:off x="1258888" y="4581525"/>
            <a:ext cx="1444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3" name="Line 15"/>
          <p:cNvSpPr>
            <a:spLocks noChangeShapeType="1"/>
          </p:cNvSpPr>
          <p:nvPr/>
        </p:nvSpPr>
        <p:spPr bwMode="auto">
          <a:xfrm flipV="1">
            <a:off x="1474788" y="5157788"/>
            <a:ext cx="863600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4" name="Line 16"/>
          <p:cNvSpPr>
            <a:spLocks noChangeShapeType="1"/>
          </p:cNvSpPr>
          <p:nvPr/>
        </p:nvSpPr>
        <p:spPr bwMode="auto">
          <a:xfrm flipV="1">
            <a:off x="1619250" y="3789363"/>
            <a:ext cx="1223963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5" name="Line 17"/>
          <p:cNvSpPr>
            <a:spLocks noChangeShapeType="1"/>
          </p:cNvSpPr>
          <p:nvPr/>
        </p:nvSpPr>
        <p:spPr bwMode="auto">
          <a:xfrm>
            <a:off x="2770188" y="5229225"/>
            <a:ext cx="792162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6" name="Line 18"/>
          <p:cNvSpPr>
            <a:spLocks noChangeShapeType="1"/>
          </p:cNvSpPr>
          <p:nvPr/>
        </p:nvSpPr>
        <p:spPr bwMode="auto">
          <a:xfrm>
            <a:off x="2843213" y="5013325"/>
            <a:ext cx="2232025" cy="6492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7" name="Line 19"/>
          <p:cNvSpPr>
            <a:spLocks noChangeShapeType="1"/>
          </p:cNvSpPr>
          <p:nvPr/>
        </p:nvSpPr>
        <p:spPr bwMode="auto">
          <a:xfrm flipV="1">
            <a:off x="3995738" y="5878513"/>
            <a:ext cx="1079500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8" name="Line 20"/>
          <p:cNvSpPr>
            <a:spLocks noChangeShapeType="1"/>
          </p:cNvSpPr>
          <p:nvPr/>
        </p:nvSpPr>
        <p:spPr bwMode="auto">
          <a:xfrm>
            <a:off x="3275013" y="3933825"/>
            <a:ext cx="720725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9" name="Line 21"/>
          <p:cNvSpPr>
            <a:spLocks noChangeShapeType="1"/>
          </p:cNvSpPr>
          <p:nvPr/>
        </p:nvSpPr>
        <p:spPr bwMode="auto">
          <a:xfrm flipV="1">
            <a:off x="3346450" y="3644900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0" name="Line 22"/>
          <p:cNvSpPr>
            <a:spLocks noChangeShapeType="1"/>
          </p:cNvSpPr>
          <p:nvPr/>
        </p:nvSpPr>
        <p:spPr bwMode="auto">
          <a:xfrm flipV="1">
            <a:off x="4498975" y="4581525"/>
            <a:ext cx="1584325" cy="714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1" name="Line 23"/>
          <p:cNvSpPr>
            <a:spLocks noChangeShapeType="1"/>
          </p:cNvSpPr>
          <p:nvPr/>
        </p:nvSpPr>
        <p:spPr bwMode="auto">
          <a:xfrm flipV="1">
            <a:off x="5507038" y="4797425"/>
            <a:ext cx="7921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2" name="Line 24"/>
          <p:cNvSpPr>
            <a:spLocks noChangeShapeType="1"/>
          </p:cNvSpPr>
          <p:nvPr/>
        </p:nvSpPr>
        <p:spPr bwMode="auto">
          <a:xfrm>
            <a:off x="5146675" y="3789363"/>
            <a:ext cx="1008063" cy="5762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3" name="Line 25"/>
          <p:cNvSpPr>
            <a:spLocks noChangeShapeType="1"/>
          </p:cNvSpPr>
          <p:nvPr/>
        </p:nvSpPr>
        <p:spPr bwMode="auto">
          <a:xfrm flipH="1">
            <a:off x="3851275" y="4870450"/>
            <a:ext cx="287338" cy="863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4" name="Line 26"/>
          <p:cNvSpPr>
            <a:spLocks noChangeShapeType="1"/>
          </p:cNvSpPr>
          <p:nvPr/>
        </p:nvSpPr>
        <p:spPr bwMode="auto">
          <a:xfrm flipV="1">
            <a:off x="6659563" y="4149725"/>
            <a:ext cx="86360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5" name="Oval 27"/>
          <p:cNvSpPr>
            <a:spLocks noChangeArrowheads="1"/>
          </p:cNvSpPr>
          <p:nvPr/>
        </p:nvSpPr>
        <p:spPr bwMode="auto">
          <a:xfrm>
            <a:off x="7596188" y="5229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36" name="Line 28"/>
          <p:cNvSpPr>
            <a:spLocks noChangeShapeType="1"/>
          </p:cNvSpPr>
          <p:nvPr/>
        </p:nvSpPr>
        <p:spPr bwMode="auto">
          <a:xfrm>
            <a:off x="6588125" y="4725988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7" name="Line 29"/>
          <p:cNvSpPr>
            <a:spLocks noChangeShapeType="1"/>
          </p:cNvSpPr>
          <p:nvPr/>
        </p:nvSpPr>
        <p:spPr bwMode="auto">
          <a:xfrm flipH="1" flipV="1">
            <a:off x="1692275" y="4365625"/>
            <a:ext cx="2303463" cy="215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8" name="Line 30"/>
          <p:cNvSpPr>
            <a:spLocks noChangeShapeType="1"/>
          </p:cNvSpPr>
          <p:nvPr/>
        </p:nvSpPr>
        <p:spPr bwMode="auto">
          <a:xfrm flipH="1">
            <a:off x="5651500" y="5591175"/>
            <a:ext cx="1944688" cy="142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9" name="Text Box 31"/>
          <p:cNvSpPr txBox="1">
            <a:spLocks noChangeArrowheads="1"/>
          </p:cNvSpPr>
          <p:nvPr/>
        </p:nvSpPr>
        <p:spPr bwMode="auto">
          <a:xfrm>
            <a:off x="879475" y="5897563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(1,       )</a:t>
            </a:r>
          </a:p>
        </p:txBody>
      </p:sp>
      <p:sp>
        <p:nvSpPr>
          <p:cNvPr id="350240" name="Text Box 32"/>
          <p:cNvSpPr txBox="1">
            <a:spLocks noChangeArrowheads="1"/>
          </p:cNvSpPr>
          <p:nvPr/>
        </p:nvSpPr>
        <p:spPr bwMode="auto">
          <a:xfrm>
            <a:off x="2195513" y="53736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(2,   )</a:t>
            </a:r>
          </a:p>
        </p:txBody>
      </p:sp>
      <p:sp>
        <p:nvSpPr>
          <p:cNvPr id="350241" name="Text Box 33"/>
          <p:cNvSpPr txBox="1">
            <a:spLocks noChangeArrowheads="1"/>
          </p:cNvSpPr>
          <p:nvPr/>
        </p:nvSpPr>
        <p:spPr bwMode="auto">
          <a:xfrm>
            <a:off x="3419475" y="62372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(3,    )</a:t>
            </a:r>
          </a:p>
        </p:txBody>
      </p:sp>
      <p:sp>
        <p:nvSpPr>
          <p:cNvPr id="350242" name="Text Box 34"/>
          <p:cNvSpPr txBox="1">
            <a:spLocks noChangeArrowheads="1"/>
          </p:cNvSpPr>
          <p:nvPr/>
        </p:nvSpPr>
        <p:spPr bwMode="auto">
          <a:xfrm>
            <a:off x="5003800" y="60213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(4,    )</a:t>
            </a:r>
          </a:p>
        </p:txBody>
      </p:sp>
      <p:sp>
        <p:nvSpPr>
          <p:cNvPr id="350243" name="Text Box 35"/>
          <p:cNvSpPr txBox="1">
            <a:spLocks noChangeArrowheads="1"/>
          </p:cNvSpPr>
          <p:nvPr/>
        </p:nvSpPr>
        <p:spPr bwMode="auto">
          <a:xfrm>
            <a:off x="6156325" y="48688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(5,    )</a:t>
            </a:r>
          </a:p>
        </p:txBody>
      </p:sp>
      <p:sp>
        <p:nvSpPr>
          <p:cNvPr id="350244" name="Text Box 36"/>
          <p:cNvSpPr txBox="1">
            <a:spLocks noChangeArrowheads="1"/>
          </p:cNvSpPr>
          <p:nvPr/>
        </p:nvSpPr>
        <p:spPr bwMode="auto">
          <a:xfrm>
            <a:off x="7451725" y="429260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(6,    )</a:t>
            </a:r>
          </a:p>
        </p:txBody>
      </p:sp>
      <p:sp>
        <p:nvSpPr>
          <p:cNvPr id="350245" name="Text Box 37"/>
          <p:cNvSpPr txBox="1">
            <a:spLocks noChangeArrowheads="1"/>
          </p:cNvSpPr>
          <p:nvPr/>
        </p:nvSpPr>
        <p:spPr bwMode="auto">
          <a:xfrm>
            <a:off x="7740650" y="4292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50246" name="Text Box 38"/>
          <p:cNvSpPr txBox="1">
            <a:spLocks noChangeArrowheads="1"/>
          </p:cNvSpPr>
          <p:nvPr/>
        </p:nvSpPr>
        <p:spPr bwMode="auto">
          <a:xfrm>
            <a:off x="7524750" y="573405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(7,    )</a:t>
            </a:r>
          </a:p>
        </p:txBody>
      </p:sp>
      <p:sp>
        <p:nvSpPr>
          <p:cNvPr id="350247" name="Text Box 39"/>
          <p:cNvSpPr txBox="1">
            <a:spLocks noChangeArrowheads="1"/>
          </p:cNvSpPr>
          <p:nvPr/>
        </p:nvSpPr>
        <p:spPr bwMode="auto">
          <a:xfrm>
            <a:off x="7812088" y="57340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50248" name="Text Box 40"/>
          <p:cNvSpPr txBox="1">
            <a:spLocks noChangeArrowheads="1"/>
          </p:cNvSpPr>
          <p:nvPr/>
        </p:nvSpPr>
        <p:spPr bwMode="auto">
          <a:xfrm>
            <a:off x="6443663" y="48688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50249" name="Text Box 41"/>
          <p:cNvSpPr txBox="1">
            <a:spLocks noChangeArrowheads="1"/>
          </p:cNvSpPr>
          <p:nvPr/>
        </p:nvSpPr>
        <p:spPr bwMode="auto">
          <a:xfrm>
            <a:off x="5292725" y="60213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50250" name="Text Box 42"/>
          <p:cNvSpPr txBox="1">
            <a:spLocks noChangeArrowheads="1"/>
          </p:cNvSpPr>
          <p:nvPr/>
        </p:nvSpPr>
        <p:spPr bwMode="auto">
          <a:xfrm>
            <a:off x="3708400" y="6237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50251" name="Text Box 43"/>
          <p:cNvSpPr txBox="1">
            <a:spLocks noChangeArrowheads="1"/>
          </p:cNvSpPr>
          <p:nvPr/>
        </p:nvSpPr>
        <p:spPr bwMode="auto">
          <a:xfrm>
            <a:off x="2484438" y="537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6</a:t>
            </a:r>
          </a:p>
        </p:txBody>
      </p:sp>
      <p:sp>
        <p:nvSpPr>
          <p:cNvPr id="350252" name="Text Box 44"/>
          <p:cNvSpPr txBox="1">
            <a:spLocks noChangeArrowheads="1"/>
          </p:cNvSpPr>
          <p:nvPr/>
        </p:nvSpPr>
        <p:spPr bwMode="auto">
          <a:xfrm>
            <a:off x="1403350" y="4508500"/>
            <a:ext cx="775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(8,      )</a:t>
            </a:r>
          </a:p>
        </p:txBody>
      </p:sp>
      <p:sp>
        <p:nvSpPr>
          <p:cNvPr id="350253" name="Text Box 45"/>
          <p:cNvSpPr txBox="1">
            <a:spLocks noChangeArrowheads="1"/>
          </p:cNvSpPr>
          <p:nvPr/>
        </p:nvSpPr>
        <p:spPr bwMode="auto">
          <a:xfrm>
            <a:off x="2700338" y="40052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(9,    )</a:t>
            </a:r>
          </a:p>
        </p:txBody>
      </p:sp>
      <p:sp>
        <p:nvSpPr>
          <p:cNvPr id="350254" name="Text Box 46"/>
          <p:cNvSpPr txBox="1">
            <a:spLocks noChangeArrowheads="1"/>
          </p:cNvSpPr>
          <p:nvPr/>
        </p:nvSpPr>
        <p:spPr bwMode="auto">
          <a:xfrm>
            <a:off x="4140200" y="4797425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(10,    )</a:t>
            </a:r>
          </a:p>
        </p:txBody>
      </p:sp>
      <p:sp>
        <p:nvSpPr>
          <p:cNvPr id="350255" name="Text Box 47"/>
          <p:cNvSpPr txBox="1">
            <a:spLocks noChangeArrowheads="1"/>
          </p:cNvSpPr>
          <p:nvPr/>
        </p:nvSpPr>
        <p:spPr bwMode="auto">
          <a:xfrm>
            <a:off x="457200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7</a:t>
            </a:r>
          </a:p>
        </p:txBody>
      </p:sp>
      <p:sp>
        <p:nvSpPr>
          <p:cNvPr id="350256" name="Text Box 48"/>
          <p:cNvSpPr txBox="1">
            <a:spLocks noChangeArrowheads="1"/>
          </p:cNvSpPr>
          <p:nvPr/>
        </p:nvSpPr>
        <p:spPr bwMode="auto">
          <a:xfrm>
            <a:off x="4500563" y="3933825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(11,    )</a:t>
            </a:r>
          </a:p>
        </p:txBody>
      </p:sp>
      <p:sp>
        <p:nvSpPr>
          <p:cNvPr id="350257" name="Text Box 49"/>
          <p:cNvSpPr txBox="1">
            <a:spLocks noChangeArrowheads="1"/>
          </p:cNvSpPr>
          <p:nvPr/>
        </p:nvSpPr>
        <p:spPr bwMode="auto">
          <a:xfrm>
            <a:off x="4932363" y="39338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8</a:t>
            </a:r>
          </a:p>
        </p:txBody>
      </p:sp>
      <p:sp>
        <p:nvSpPr>
          <p:cNvPr id="350258" name="Text Box 50"/>
          <p:cNvSpPr txBox="1">
            <a:spLocks noChangeArrowheads="1"/>
          </p:cNvSpPr>
          <p:nvPr/>
        </p:nvSpPr>
        <p:spPr bwMode="auto">
          <a:xfrm>
            <a:off x="2987675" y="400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9</a:t>
            </a:r>
          </a:p>
        </p:txBody>
      </p:sp>
      <p:sp>
        <p:nvSpPr>
          <p:cNvPr id="350259" name="Text Box 51"/>
          <p:cNvSpPr txBox="1">
            <a:spLocks noChangeArrowheads="1"/>
          </p:cNvSpPr>
          <p:nvPr/>
        </p:nvSpPr>
        <p:spPr bwMode="auto">
          <a:xfrm>
            <a:off x="1692275" y="45085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10</a:t>
            </a:r>
          </a:p>
        </p:txBody>
      </p:sp>
      <p:sp>
        <p:nvSpPr>
          <p:cNvPr id="350260" name="Text Box 52"/>
          <p:cNvSpPr txBox="1">
            <a:spLocks noChangeArrowheads="1"/>
          </p:cNvSpPr>
          <p:nvPr/>
        </p:nvSpPr>
        <p:spPr bwMode="auto">
          <a:xfrm>
            <a:off x="1187450" y="58769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231168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BCF4-1471-2F4A-AC1B-2E169EC5925D}" type="slidenum">
              <a:rPr lang="de-DE"/>
              <a:pPr/>
              <a:t>48</a:t>
            </a:fld>
            <a:endParaRPr lang="de-DE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/>
              <a:t>Beobachtung für </a:t>
            </a:r>
            <a:br>
              <a:rPr lang="de-DE" dirty="0"/>
            </a:br>
            <a:r>
              <a:rPr lang="de-DE" dirty="0"/>
              <a:t>Kante </a:t>
            </a:r>
            <a:r>
              <a:rPr lang="de-DE" dirty="0">
                <a:solidFill>
                  <a:schemeClr val="hlink"/>
                </a:solidFill>
              </a:rPr>
              <a:t>(v,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):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</p:txBody>
      </p:sp>
      <p:graphicFrame>
        <p:nvGraphicFramePr>
          <p:cNvPr id="35123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477537"/>
              </p:ext>
            </p:extLst>
          </p:nvPr>
        </p:nvGraphicFramePr>
        <p:xfrm>
          <a:off x="3330432" y="1124744"/>
          <a:ext cx="5184578" cy="2360616"/>
        </p:xfrm>
        <a:graphic>
          <a:graphicData uri="http://schemas.openxmlformats.org/drawingml/2006/table">
            <a:tbl>
              <a:tblPr/>
              <a:tblGrid>
                <a:gridCol w="1727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Kantentyp</a:t>
                      </a:r>
                    </a:p>
                  </a:txBody>
                  <a:tcPr marL="57860" marR="57860" marT="30087" marB="30087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v.dfsNum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&lt;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w.dfsNum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57860" marR="57860" marT="30087" marB="30087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v.finishTime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&gt;</a:t>
                      </a:r>
                      <a:b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w.finishTime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57860" marR="57860" marT="30087" marB="30087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Baum &amp; Vorwärts</a:t>
                      </a:r>
                    </a:p>
                  </a:txBody>
                  <a:tcPr marL="57860" marR="57860" marT="30087" marB="30087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57860" marR="57860" marT="30087" marB="30087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57860" marR="57860" marT="30087" marB="30087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Rückwärts</a:t>
                      </a:r>
                    </a:p>
                  </a:txBody>
                  <a:tcPr marL="57860" marR="57860" marT="30087" marB="30087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57860" marR="57860" marT="30087" marB="30087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57860" marR="57860" marT="30087" marB="30087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Kreuz</a:t>
                      </a:r>
                    </a:p>
                  </a:txBody>
                  <a:tcPr marL="57860" marR="57860" marT="30087" marB="30087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57860" marR="57860" marT="30087" marB="30087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57860" marR="57860" marT="30087" marB="30087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" name="Oval 4">
            <a:extLst>
              <a:ext uri="{FF2B5EF4-FFF2-40B4-BE49-F238E27FC236}">
                <a16:creationId xmlns:a16="http://schemas.microsoft.com/office/drawing/2014/main" id="{AECE0422-A45F-E644-898F-40F4B7AC1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963" y="5508436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57" name="Oval 5">
            <a:extLst>
              <a:ext uri="{FF2B5EF4-FFF2-40B4-BE49-F238E27FC236}">
                <a16:creationId xmlns:a16="http://schemas.microsoft.com/office/drawing/2014/main" id="{D1A1A397-602F-354D-8174-B08CE0EF4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4213036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8" name="Oval 6">
            <a:extLst>
              <a:ext uri="{FF2B5EF4-FFF2-40B4-BE49-F238E27FC236}">
                <a16:creationId xmlns:a16="http://schemas.microsoft.com/office/drawing/2014/main" id="{48D8C440-F21C-2845-B35D-42413A313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88" y="4932173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DBA1F9F9-D5B8-B741-9C81-CAE856003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586879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0" name="Oval 8">
            <a:extLst>
              <a:ext uri="{FF2B5EF4-FFF2-40B4-BE49-F238E27FC236}">
                <a16:creationId xmlns:a16="http://schemas.microsoft.com/office/drawing/2014/main" id="{701F9FF0-C863-924B-A984-CC523751E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500373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" name="Oval 9">
            <a:extLst>
              <a:ext uri="{FF2B5EF4-FFF2-40B4-BE49-F238E27FC236}">
                <a16:creationId xmlns:a16="http://schemas.microsoft.com/office/drawing/2014/main" id="{39399018-A060-1443-B09C-47926D745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565289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D63293FD-002D-C54B-AC23-06DAC8DEE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3636773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" name="Oval 11">
            <a:extLst>
              <a:ext uri="{FF2B5EF4-FFF2-40B4-BE49-F238E27FC236}">
                <a16:creationId xmlns:a16="http://schemas.microsoft.com/office/drawing/2014/main" id="{5BCB9566-6981-CD44-8F6C-9CC60C6CE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56374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4" name="Oval 12">
            <a:extLst>
              <a:ext uri="{FF2B5EF4-FFF2-40B4-BE49-F238E27FC236}">
                <a16:creationId xmlns:a16="http://schemas.microsoft.com/office/drawing/2014/main" id="{3466131B-7843-134D-BAB6-733CA9A9F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738" y="4428936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5" name="Oval 13">
            <a:extLst>
              <a:ext uri="{FF2B5EF4-FFF2-40B4-BE49-F238E27FC236}">
                <a16:creationId xmlns:a16="http://schemas.microsoft.com/office/drawing/2014/main" id="{D65BE33E-C9C7-AB4C-8D3C-0E7942E9A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163" y="3924111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25C80A81-629B-CE4A-A3E1-3660989132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58888" y="4716273"/>
            <a:ext cx="1444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9AE40AC6-23E7-6040-A23B-727CD92AAE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4788" y="5292536"/>
            <a:ext cx="863600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53B6A2AF-DDE0-6D46-A04E-8548CF21F1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9250" y="3924111"/>
            <a:ext cx="1223963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14D58500-5B65-C742-BC74-3C3DDBBFEA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0188" y="5363973"/>
            <a:ext cx="792162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B2EFB576-9970-5B45-B603-8D98A69E09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5148073"/>
            <a:ext cx="2232025" cy="6492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7E4266B7-AD17-464B-AEF8-14C4BFD26F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5738" y="6013261"/>
            <a:ext cx="1079500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Line 20">
            <a:extLst>
              <a:ext uri="{FF2B5EF4-FFF2-40B4-BE49-F238E27FC236}">
                <a16:creationId xmlns:a16="http://schemas.microsoft.com/office/drawing/2014/main" id="{54A2F8B4-4772-AE4B-ABFA-60D1DE1771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5013" y="4068573"/>
            <a:ext cx="720725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21">
            <a:extLst>
              <a:ext uri="{FF2B5EF4-FFF2-40B4-BE49-F238E27FC236}">
                <a16:creationId xmlns:a16="http://schemas.microsoft.com/office/drawing/2014/main" id="{C6B8F227-CD0F-EA49-BCA2-19BCB33E89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6450" y="3779648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22">
            <a:extLst>
              <a:ext uri="{FF2B5EF4-FFF2-40B4-BE49-F238E27FC236}">
                <a16:creationId xmlns:a16="http://schemas.microsoft.com/office/drawing/2014/main" id="{C783821E-77FB-8D43-A25D-08B9F1EF89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8975" y="4716273"/>
            <a:ext cx="1584325" cy="714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23">
            <a:extLst>
              <a:ext uri="{FF2B5EF4-FFF2-40B4-BE49-F238E27FC236}">
                <a16:creationId xmlns:a16="http://schemas.microsoft.com/office/drawing/2014/main" id="{114956B9-08E0-3D49-8AE6-2D9D6A9D57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7038" y="4932173"/>
            <a:ext cx="7921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24">
            <a:extLst>
              <a:ext uri="{FF2B5EF4-FFF2-40B4-BE49-F238E27FC236}">
                <a16:creationId xmlns:a16="http://schemas.microsoft.com/office/drawing/2014/main" id="{72EA3834-7D7B-6340-9C50-688BDD3F8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6675" y="3924111"/>
            <a:ext cx="1008063" cy="5762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25">
            <a:extLst>
              <a:ext uri="{FF2B5EF4-FFF2-40B4-BE49-F238E27FC236}">
                <a16:creationId xmlns:a16="http://schemas.microsoft.com/office/drawing/2014/main" id="{0CF9D448-89EC-8E4E-A7CF-CC1F8BD51E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51275" y="5005198"/>
            <a:ext cx="287338" cy="863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" name="Line 26">
            <a:extLst>
              <a:ext uri="{FF2B5EF4-FFF2-40B4-BE49-F238E27FC236}">
                <a16:creationId xmlns:a16="http://schemas.microsoft.com/office/drawing/2014/main" id="{91D14A9D-59F7-C34D-AB5F-5B12A7E0C7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9563" y="4284473"/>
            <a:ext cx="86360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" name="Oval 27">
            <a:extLst>
              <a:ext uri="{FF2B5EF4-FFF2-40B4-BE49-F238E27FC236}">
                <a16:creationId xmlns:a16="http://schemas.microsoft.com/office/drawing/2014/main" id="{E9C0453C-BBE2-E146-AD46-B58F0BC71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363973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0" name="Line 28">
            <a:extLst>
              <a:ext uri="{FF2B5EF4-FFF2-40B4-BE49-F238E27FC236}">
                <a16:creationId xmlns:a16="http://schemas.microsoft.com/office/drawing/2014/main" id="{2E280523-43C1-D44B-A574-9093B61E3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25" y="4860736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" name="Line 29">
            <a:extLst>
              <a:ext uri="{FF2B5EF4-FFF2-40B4-BE49-F238E27FC236}">
                <a16:creationId xmlns:a16="http://schemas.microsoft.com/office/drawing/2014/main" id="{6227AECB-D673-2842-96E3-A18509AF03C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92275" y="4500373"/>
            <a:ext cx="2303463" cy="215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" name="Line 30">
            <a:extLst>
              <a:ext uri="{FF2B5EF4-FFF2-40B4-BE49-F238E27FC236}">
                <a16:creationId xmlns:a16="http://schemas.microsoft.com/office/drawing/2014/main" id="{33F0D29C-9C98-D643-8EB4-4B74C9DE41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5725923"/>
            <a:ext cx="1944688" cy="142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" name="Text Box 31">
            <a:extLst>
              <a:ext uri="{FF2B5EF4-FFF2-40B4-BE49-F238E27FC236}">
                <a16:creationId xmlns:a16="http://schemas.microsoft.com/office/drawing/2014/main" id="{00A435E1-0DE9-ED4F-81B5-E7FED1136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6032311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(1,       )</a:t>
            </a:r>
          </a:p>
        </p:txBody>
      </p:sp>
      <p:sp>
        <p:nvSpPr>
          <p:cNvPr id="84" name="Text Box 32">
            <a:extLst>
              <a:ext uri="{FF2B5EF4-FFF2-40B4-BE49-F238E27FC236}">
                <a16:creationId xmlns:a16="http://schemas.microsoft.com/office/drawing/2014/main" id="{10158648-2759-4A41-B36B-BFF56770A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508436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(2,   )</a:t>
            </a:r>
          </a:p>
        </p:txBody>
      </p:sp>
      <p:sp>
        <p:nvSpPr>
          <p:cNvPr id="85" name="Text Box 33">
            <a:extLst>
              <a:ext uri="{FF2B5EF4-FFF2-40B4-BE49-F238E27FC236}">
                <a16:creationId xmlns:a16="http://schemas.microsoft.com/office/drawing/2014/main" id="{FC10ED48-69D2-5F4A-BC2F-8BCEFB4DF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6372036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(3,    )</a:t>
            </a:r>
          </a:p>
        </p:txBody>
      </p:sp>
      <p:sp>
        <p:nvSpPr>
          <p:cNvPr id="86" name="Text Box 34">
            <a:extLst>
              <a:ext uri="{FF2B5EF4-FFF2-40B4-BE49-F238E27FC236}">
                <a16:creationId xmlns:a16="http://schemas.microsoft.com/office/drawing/2014/main" id="{98A40911-5601-3B4A-BD41-7E342C1CC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6156136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(4,    )</a:t>
            </a:r>
          </a:p>
        </p:txBody>
      </p:sp>
      <p:sp>
        <p:nvSpPr>
          <p:cNvPr id="87" name="Text Box 35">
            <a:extLst>
              <a:ext uri="{FF2B5EF4-FFF2-40B4-BE49-F238E27FC236}">
                <a16:creationId xmlns:a16="http://schemas.microsoft.com/office/drawing/2014/main" id="{120531D1-FE97-0440-956D-9A2F948E5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003611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(5,    )</a:t>
            </a:r>
          </a:p>
        </p:txBody>
      </p:sp>
      <p:sp>
        <p:nvSpPr>
          <p:cNvPr id="88" name="Text Box 36">
            <a:extLst>
              <a:ext uri="{FF2B5EF4-FFF2-40B4-BE49-F238E27FC236}">
                <a16:creationId xmlns:a16="http://schemas.microsoft.com/office/drawing/2014/main" id="{6F5B64A4-F777-3F4D-952E-92B216726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442734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(6,    )</a:t>
            </a:r>
          </a:p>
        </p:txBody>
      </p:sp>
      <p:sp>
        <p:nvSpPr>
          <p:cNvPr id="89" name="Text Box 37">
            <a:extLst>
              <a:ext uri="{FF2B5EF4-FFF2-40B4-BE49-F238E27FC236}">
                <a16:creationId xmlns:a16="http://schemas.microsoft.com/office/drawing/2014/main" id="{400CCB88-3C43-F048-A165-03E4625F4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442734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90" name="Text Box 38">
            <a:extLst>
              <a:ext uri="{FF2B5EF4-FFF2-40B4-BE49-F238E27FC236}">
                <a16:creationId xmlns:a16="http://schemas.microsoft.com/office/drawing/2014/main" id="{61AE0A01-9049-FE40-8FE8-C1DB097A1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586879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(7,    )</a:t>
            </a:r>
          </a:p>
        </p:txBody>
      </p:sp>
      <p:sp>
        <p:nvSpPr>
          <p:cNvPr id="91" name="Text Box 39">
            <a:extLst>
              <a:ext uri="{FF2B5EF4-FFF2-40B4-BE49-F238E27FC236}">
                <a16:creationId xmlns:a16="http://schemas.microsoft.com/office/drawing/2014/main" id="{D5E99A4F-6BA1-BB42-98FE-E37E8AA77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586879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92" name="Text Box 40">
            <a:extLst>
              <a:ext uri="{FF2B5EF4-FFF2-40B4-BE49-F238E27FC236}">
                <a16:creationId xmlns:a16="http://schemas.microsoft.com/office/drawing/2014/main" id="{91CFCE0A-AFC0-134F-B45C-87D300912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5003611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93" name="Text Box 41">
            <a:extLst>
              <a:ext uri="{FF2B5EF4-FFF2-40B4-BE49-F238E27FC236}">
                <a16:creationId xmlns:a16="http://schemas.microsoft.com/office/drawing/2014/main" id="{DFCC4ABE-3604-FC4C-96BF-63E1170E7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615613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94" name="Text Box 42">
            <a:extLst>
              <a:ext uri="{FF2B5EF4-FFF2-40B4-BE49-F238E27FC236}">
                <a16:creationId xmlns:a16="http://schemas.microsoft.com/office/drawing/2014/main" id="{76C7D605-1A45-A848-AD63-3AD40E7ED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637203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95" name="Text Box 43">
            <a:extLst>
              <a:ext uri="{FF2B5EF4-FFF2-40B4-BE49-F238E27FC236}">
                <a16:creationId xmlns:a16="http://schemas.microsoft.com/office/drawing/2014/main" id="{372C6425-0DF1-4A47-84DC-EC0998A55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50843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6</a:t>
            </a:r>
          </a:p>
        </p:txBody>
      </p:sp>
      <p:sp>
        <p:nvSpPr>
          <p:cNvPr id="96" name="Text Box 44">
            <a:extLst>
              <a:ext uri="{FF2B5EF4-FFF2-40B4-BE49-F238E27FC236}">
                <a16:creationId xmlns:a16="http://schemas.microsoft.com/office/drawing/2014/main" id="{D0E8DCD4-B126-104D-951B-36A4CD18B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643248"/>
            <a:ext cx="775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(8,      )</a:t>
            </a:r>
          </a:p>
        </p:txBody>
      </p:sp>
      <p:sp>
        <p:nvSpPr>
          <p:cNvPr id="97" name="Text Box 45">
            <a:extLst>
              <a:ext uri="{FF2B5EF4-FFF2-40B4-BE49-F238E27FC236}">
                <a16:creationId xmlns:a16="http://schemas.microsoft.com/office/drawing/2014/main" id="{4AD217A3-E84E-E440-AA31-8E496B6EC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140011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(9,    )</a:t>
            </a:r>
          </a:p>
        </p:txBody>
      </p:sp>
      <p:sp>
        <p:nvSpPr>
          <p:cNvPr id="98" name="Text Box 46">
            <a:extLst>
              <a:ext uri="{FF2B5EF4-FFF2-40B4-BE49-F238E27FC236}">
                <a16:creationId xmlns:a16="http://schemas.microsoft.com/office/drawing/2014/main" id="{2D67567B-6E85-494D-8E34-0FE2293FD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932173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(10,    )</a:t>
            </a:r>
          </a:p>
        </p:txBody>
      </p:sp>
      <p:sp>
        <p:nvSpPr>
          <p:cNvPr id="99" name="Text Box 47">
            <a:extLst>
              <a:ext uri="{FF2B5EF4-FFF2-40B4-BE49-F238E27FC236}">
                <a16:creationId xmlns:a16="http://schemas.microsoft.com/office/drawing/2014/main" id="{A193487C-4146-604C-8D43-E517FA1E8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93217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7</a:t>
            </a:r>
          </a:p>
        </p:txBody>
      </p:sp>
      <p:sp>
        <p:nvSpPr>
          <p:cNvPr id="100" name="Text Box 48">
            <a:extLst>
              <a:ext uri="{FF2B5EF4-FFF2-40B4-BE49-F238E27FC236}">
                <a16:creationId xmlns:a16="http://schemas.microsoft.com/office/drawing/2014/main" id="{4ACE63B3-751D-8E44-85D7-ABF51A65A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068573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(11,    )</a:t>
            </a:r>
          </a:p>
        </p:txBody>
      </p:sp>
      <p:sp>
        <p:nvSpPr>
          <p:cNvPr id="101" name="Text Box 49">
            <a:extLst>
              <a:ext uri="{FF2B5EF4-FFF2-40B4-BE49-F238E27FC236}">
                <a16:creationId xmlns:a16="http://schemas.microsoft.com/office/drawing/2014/main" id="{28B3CB44-C0E7-B144-8A6A-5EA580CE1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06857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8</a:t>
            </a:r>
          </a:p>
        </p:txBody>
      </p:sp>
      <p:sp>
        <p:nvSpPr>
          <p:cNvPr id="102" name="Text Box 50">
            <a:extLst>
              <a:ext uri="{FF2B5EF4-FFF2-40B4-BE49-F238E27FC236}">
                <a16:creationId xmlns:a16="http://schemas.microsoft.com/office/drawing/2014/main" id="{C5282FD2-8D15-A04F-9758-27BCB4C77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4140011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9</a:t>
            </a:r>
          </a:p>
        </p:txBody>
      </p:sp>
      <p:sp>
        <p:nvSpPr>
          <p:cNvPr id="103" name="Text Box 51">
            <a:extLst>
              <a:ext uri="{FF2B5EF4-FFF2-40B4-BE49-F238E27FC236}">
                <a16:creationId xmlns:a16="http://schemas.microsoft.com/office/drawing/2014/main" id="{58A0A19F-EF75-F643-B7B3-4D7C299A5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43248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10</a:t>
            </a:r>
          </a:p>
        </p:txBody>
      </p:sp>
      <p:sp>
        <p:nvSpPr>
          <p:cNvPr id="104" name="Text Box 52">
            <a:extLst>
              <a:ext uri="{FF2B5EF4-FFF2-40B4-BE49-F238E27FC236}">
                <a16:creationId xmlns:a16="http://schemas.microsoft.com/office/drawing/2014/main" id="{58D4A618-4DF0-D748-A69A-667FFC864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6011673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3153843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2039-8E8A-3E41-B9B3-FA9233B2EE22}" type="slidenum">
              <a:rPr lang="de-DE"/>
              <a:pPr/>
              <a:t>49</a:t>
            </a:fld>
            <a:endParaRPr lang="de-DE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DAGs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781550"/>
          </a:xfrm>
        </p:spPr>
        <p:txBody>
          <a:bodyPr/>
          <a:lstStyle/>
          <a:p>
            <a:r>
              <a:rPr lang="de-DE" dirty="0"/>
              <a:t>Erkennung eines </a:t>
            </a:r>
            <a:r>
              <a:rPr lang="de-DE" dirty="0">
                <a:solidFill>
                  <a:srgbClr val="FF0000"/>
                </a:solidFill>
              </a:rPr>
              <a:t>azyklischen</a:t>
            </a:r>
            <a:r>
              <a:rPr lang="de-DE" dirty="0"/>
              <a:t> gerichteten Graphen </a:t>
            </a:r>
            <a:br>
              <a:rPr lang="de-DE" dirty="0"/>
            </a:br>
            <a:r>
              <a:rPr lang="de-DE" dirty="0"/>
              <a:t>(engl. DAG)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>
              <a:buFontTx/>
              <a:buNone/>
            </a:pPr>
            <a:r>
              <a:rPr lang="de-DE" dirty="0"/>
              <a:t>   Merkmal: keine gerichteten Kreise</a:t>
            </a:r>
          </a:p>
          <a:p>
            <a:pPr>
              <a:buFontTx/>
              <a:buNone/>
            </a:pPr>
            <a:endParaRPr lang="de-DE" dirty="0"/>
          </a:p>
          <a:p>
            <a:pPr>
              <a:buNone/>
            </a:pPr>
            <a:r>
              <a:rPr lang="de-DE" dirty="0">
                <a:solidFill>
                  <a:schemeClr val="accent2"/>
                </a:solidFill>
              </a:rPr>
              <a:t>Anwendung der DFS-Nummerierung:</a:t>
            </a:r>
          </a:p>
          <a:p>
            <a:pPr>
              <a:buFontTx/>
              <a:buNone/>
            </a:pPr>
            <a:r>
              <a:rPr lang="de-DE" dirty="0"/>
              <a:t>In einem DAG gibt es keine Rückwärtskanten</a:t>
            </a:r>
          </a:p>
          <a:p>
            <a:pPr>
              <a:buFontTx/>
              <a:buNone/>
            </a:pPr>
            <a:r>
              <a:rPr lang="de-DE" dirty="0"/>
              <a:t>   </a:t>
            </a:r>
          </a:p>
        </p:txBody>
      </p:sp>
      <p:sp>
        <p:nvSpPr>
          <p:cNvPr id="353284" name="Oval 4"/>
          <p:cNvSpPr>
            <a:spLocks noChangeArrowheads="1"/>
          </p:cNvSpPr>
          <p:nvPr/>
        </p:nvSpPr>
        <p:spPr bwMode="auto">
          <a:xfrm>
            <a:off x="1042988" y="28540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5" name="Oval 5"/>
          <p:cNvSpPr>
            <a:spLocks noChangeArrowheads="1"/>
          </p:cNvSpPr>
          <p:nvPr/>
        </p:nvSpPr>
        <p:spPr bwMode="auto">
          <a:xfrm>
            <a:off x="2195513" y="24222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6" name="Oval 6"/>
          <p:cNvSpPr>
            <a:spLocks noChangeArrowheads="1"/>
          </p:cNvSpPr>
          <p:nvPr/>
        </p:nvSpPr>
        <p:spPr bwMode="auto">
          <a:xfrm>
            <a:off x="3276600" y="213330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7" name="Oval 7"/>
          <p:cNvSpPr>
            <a:spLocks noChangeArrowheads="1"/>
          </p:cNvSpPr>
          <p:nvPr/>
        </p:nvSpPr>
        <p:spPr bwMode="auto">
          <a:xfrm>
            <a:off x="4356100" y="213330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8" name="Oval 8"/>
          <p:cNvSpPr>
            <a:spLocks noChangeArrowheads="1"/>
          </p:cNvSpPr>
          <p:nvPr/>
        </p:nvSpPr>
        <p:spPr bwMode="auto">
          <a:xfrm>
            <a:off x="3851275" y="278100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9" name="Oval 9"/>
          <p:cNvSpPr>
            <a:spLocks noChangeArrowheads="1"/>
          </p:cNvSpPr>
          <p:nvPr/>
        </p:nvSpPr>
        <p:spPr bwMode="auto">
          <a:xfrm>
            <a:off x="2627313" y="364619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90" name="Oval 10"/>
          <p:cNvSpPr>
            <a:spLocks noChangeArrowheads="1"/>
          </p:cNvSpPr>
          <p:nvPr/>
        </p:nvSpPr>
        <p:spPr bwMode="auto">
          <a:xfrm>
            <a:off x="4067175" y="364619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91" name="Oval 11"/>
          <p:cNvSpPr>
            <a:spLocks noChangeArrowheads="1"/>
          </p:cNvSpPr>
          <p:nvPr/>
        </p:nvSpPr>
        <p:spPr bwMode="auto">
          <a:xfrm>
            <a:off x="7812088" y="292546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92" name="Oval 12"/>
          <p:cNvSpPr>
            <a:spLocks noChangeArrowheads="1"/>
          </p:cNvSpPr>
          <p:nvPr/>
        </p:nvSpPr>
        <p:spPr bwMode="auto">
          <a:xfrm>
            <a:off x="5508625" y="364619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93" name="Line 13"/>
          <p:cNvSpPr>
            <a:spLocks noChangeShapeType="1"/>
          </p:cNvSpPr>
          <p:nvPr/>
        </p:nvSpPr>
        <p:spPr bwMode="auto">
          <a:xfrm flipV="1">
            <a:off x="1258888" y="2565103"/>
            <a:ext cx="936625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4" name="Line 14"/>
          <p:cNvSpPr>
            <a:spLocks noChangeShapeType="1"/>
          </p:cNvSpPr>
          <p:nvPr/>
        </p:nvSpPr>
        <p:spPr bwMode="auto">
          <a:xfrm flipV="1">
            <a:off x="2484438" y="2277765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5" name="Line 15"/>
          <p:cNvSpPr>
            <a:spLocks noChangeShapeType="1"/>
          </p:cNvSpPr>
          <p:nvPr/>
        </p:nvSpPr>
        <p:spPr bwMode="auto">
          <a:xfrm>
            <a:off x="3492500" y="2206328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6" name="Line 16"/>
          <p:cNvSpPr>
            <a:spLocks noChangeShapeType="1"/>
          </p:cNvSpPr>
          <p:nvPr/>
        </p:nvSpPr>
        <p:spPr bwMode="auto">
          <a:xfrm>
            <a:off x="2484438" y="2638128"/>
            <a:ext cx="13668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7" name="Line 17"/>
          <p:cNvSpPr>
            <a:spLocks noChangeShapeType="1"/>
          </p:cNvSpPr>
          <p:nvPr/>
        </p:nvSpPr>
        <p:spPr bwMode="auto">
          <a:xfrm>
            <a:off x="1258888" y="3069928"/>
            <a:ext cx="12969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8" name="Line 18"/>
          <p:cNvSpPr>
            <a:spLocks noChangeShapeType="1"/>
          </p:cNvSpPr>
          <p:nvPr/>
        </p:nvSpPr>
        <p:spPr bwMode="auto">
          <a:xfrm>
            <a:off x="6948488" y="3069928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9" name="Line 19"/>
          <p:cNvSpPr>
            <a:spLocks noChangeShapeType="1"/>
          </p:cNvSpPr>
          <p:nvPr/>
        </p:nvSpPr>
        <p:spPr bwMode="auto">
          <a:xfrm flipV="1">
            <a:off x="2916238" y="3789065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0" name="Line 20"/>
          <p:cNvSpPr>
            <a:spLocks noChangeShapeType="1"/>
          </p:cNvSpPr>
          <p:nvPr/>
        </p:nvSpPr>
        <p:spPr bwMode="auto">
          <a:xfrm flipV="1">
            <a:off x="4356100" y="3789065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1" name="Line 21"/>
          <p:cNvSpPr>
            <a:spLocks noChangeShapeType="1"/>
          </p:cNvSpPr>
          <p:nvPr/>
        </p:nvSpPr>
        <p:spPr bwMode="auto">
          <a:xfrm flipV="1">
            <a:off x="5795963" y="3214390"/>
            <a:ext cx="86360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2" name="Line 22"/>
          <p:cNvSpPr>
            <a:spLocks noChangeShapeType="1"/>
          </p:cNvSpPr>
          <p:nvPr/>
        </p:nvSpPr>
        <p:spPr bwMode="auto">
          <a:xfrm>
            <a:off x="5651500" y="2636540"/>
            <a:ext cx="86518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3" name="Oval 23"/>
          <p:cNvSpPr>
            <a:spLocks noChangeArrowheads="1"/>
          </p:cNvSpPr>
          <p:nvPr/>
        </p:nvSpPr>
        <p:spPr bwMode="auto">
          <a:xfrm>
            <a:off x="6659563" y="292546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304" name="Oval 24"/>
          <p:cNvSpPr>
            <a:spLocks noChangeArrowheads="1"/>
          </p:cNvSpPr>
          <p:nvPr/>
        </p:nvSpPr>
        <p:spPr bwMode="auto">
          <a:xfrm>
            <a:off x="5364163" y="249366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305" name="Line 25"/>
          <p:cNvSpPr>
            <a:spLocks noChangeShapeType="1"/>
          </p:cNvSpPr>
          <p:nvPr/>
        </p:nvSpPr>
        <p:spPr bwMode="auto">
          <a:xfrm>
            <a:off x="4643438" y="2277765"/>
            <a:ext cx="7207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6" name="Line 26"/>
          <p:cNvSpPr>
            <a:spLocks noChangeShapeType="1"/>
          </p:cNvSpPr>
          <p:nvPr/>
        </p:nvSpPr>
        <p:spPr bwMode="auto">
          <a:xfrm flipV="1">
            <a:off x="4140200" y="2709565"/>
            <a:ext cx="11525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7" name="Line 27"/>
          <p:cNvSpPr>
            <a:spLocks noChangeShapeType="1"/>
          </p:cNvSpPr>
          <p:nvPr/>
        </p:nvSpPr>
        <p:spPr bwMode="auto">
          <a:xfrm>
            <a:off x="4140200" y="2996903"/>
            <a:ext cx="13684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8" name="Oval 28"/>
          <p:cNvSpPr>
            <a:spLocks noChangeArrowheads="1"/>
          </p:cNvSpPr>
          <p:nvPr/>
        </p:nvSpPr>
        <p:spPr bwMode="auto">
          <a:xfrm>
            <a:off x="7092950" y="198884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309" name="Line 29"/>
          <p:cNvSpPr>
            <a:spLocks noChangeShapeType="1"/>
          </p:cNvSpPr>
          <p:nvPr/>
        </p:nvSpPr>
        <p:spPr bwMode="auto">
          <a:xfrm flipV="1">
            <a:off x="5651500" y="2133303"/>
            <a:ext cx="144145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82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8709-BEC1-764B-A1DD-0B22C233FD4B}" type="slidenum">
              <a:rPr lang="de-DE"/>
              <a:pPr/>
              <a:t>5</a:t>
            </a:fld>
            <a:endParaRPr lang="de-DE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Graphen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>
                <a:solidFill>
                  <a:srgbClr val="FF0000"/>
                </a:solidFill>
              </a:rPr>
              <a:t>Ungerichtete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chemeClr val="accent2"/>
                </a:solidFill>
              </a:rPr>
              <a:t>Graphen: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Symmetrische</a:t>
            </a:r>
            <a:r>
              <a:rPr lang="de-DE" dirty="0"/>
              <a:t> Beziehungen jeglicher Art </a:t>
            </a:r>
          </a:p>
          <a:p>
            <a:pPr lvl="1"/>
            <a:r>
              <a:rPr lang="de-DE" dirty="0"/>
              <a:t>z.B. </a:t>
            </a:r>
            <a:r>
              <a:rPr lang="de-DE" dirty="0">
                <a:solidFill>
                  <a:schemeClr val="hlink"/>
                </a:solidFill>
              </a:rPr>
              <a:t>{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}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 E</a:t>
            </a:r>
            <a:r>
              <a:rPr lang="de-DE" dirty="0"/>
              <a:t> genau dann, wenn Distanz zwischen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und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maximal 1 km</a:t>
            </a:r>
          </a:p>
          <a:p>
            <a:r>
              <a:rPr lang="de-DE" dirty="0">
                <a:solidFill>
                  <a:srgbClr val="FF0000"/>
                </a:solidFill>
              </a:rPr>
              <a:t>Gerichtete</a:t>
            </a:r>
            <a:r>
              <a:rPr lang="de-DE" dirty="0">
                <a:solidFill>
                  <a:schemeClr val="accent2"/>
                </a:solidFill>
              </a:rPr>
              <a:t> Graphen: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Asymmetrische </a:t>
            </a:r>
            <a:r>
              <a:rPr lang="de-DE" dirty="0"/>
              <a:t>Beziehungen </a:t>
            </a:r>
          </a:p>
          <a:p>
            <a:pPr lvl="1"/>
            <a:r>
              <a:rPr lang="de-DE" dirty="0"/>
              <a:t>z.B.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)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 E</a:t>
            </a:r>
            <a:r>
              <a:rPr lang="de-DE" dirty="0"/>
              <a:t> genau dann, wenn Person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einer Person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eine Nachricht sendet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>
                <a:solidFill>
                  <a:schemeClr val="accent2"/>
                </a:solidFill>
              </a:rPr>
              <a:t>Grad eines Knotens: </a:t>
            </a:r>
            <a:r>
              <a:rPr lang="de-DE" dirty="0"/>
              <a:t>Anzahl der ausgehenden Kanten</a:t>
            </a:r>
          </a:p>
        </p:txBody>
      </p:sp>
    </p:spTree>
    <p:extLst>
      <p:ext uri="{BB962C8B-B14F-4D97-AF65-F5344CB8AC3E}">
        <p14:creationId xmlns:p14="http://schemas.microsoft.com/office/powerpoint/2010/main" val="33595618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8782-9279-DC4A-9AE9-401DD28D324E}" type="slidenum">
              <a:rPr lang="de-DE"/>
              <a:pPr/>
              <a:t>50</a:t>
            </a:fld>
            <a:endParaRPr lang="de-DE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DFS-Nummerierung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Behauptung:</a:t>
            </a:r>
            <a:r>
              <a:rPr lang="de-DE" dirty="0"/>
              <a:t> Folgende Aussagen sind äquivalent: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G ist ein DAG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DFS enthält keine Rückwärtskante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∀</a:t>
            </a:r>
            <a:r>
              <a:rPr lang="de-DE" dirty="0">
                <a:solidFill>
                  <a:schemeClr val="hlink"/>
                </a:solidFill>
              </a:rPr>
              <a:t>(v,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)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 </a:t>
            </a:r>
            <a:r>
              <a:rPr lang="de-DE" dirty="0">
                <a:solidFill>
                  <a:schemeClr val="hlink"/>
                </a:solidFill>
              </a:rPr>
              <a:t>E : </a:t>
            </a:r>
            <a:r>
              <a:rPr lang="de-DE" dirty="0" err="1">
                <a:solidFill>
                  <a:schemeClr val="hlink"/>
                </a:solidFill>
              </a:rPr>
              <a:t>v.finishTime</a:t>
            </a:r>
            <a:r>
              <a:rPr lang="de-DE" dirty="0">
                <a:solidFill>
                  <a:schemeClr val="hlink"/>
                </a:solidFill>
              </a:rPr>
              <a:t> &gt; </a:t>
            </a:r>
            <a:r>
              <a:rPr lang="de-DE" dirty="0" err="1">
                <a:solidFill>
                  <a:schemeClr val="hlink"/>
                </a:solidFill>
              </a:rPr>
              <a:t>w.finishTime</a:t>
            </a:r>
            <a:endParaRPr lang="de-DE" dirty="0">
              <a:solidFill>
                <a:schemeClr val="hlink"/>
              </a:solidFill>
            </a:endParaRP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 </a:t>
            </a:r>
            <a:r>
              <a:rPr lang="de-DE" dirty="0"/>
              <a:t>( 2. </a:t>
            </a:r>
            <a:r>
              <a:rPr lang="en-US" dirty="0">
                <a:latin typeface="cmsy10" charset="0"/>
              </a:rPr>
              <a:t>⇔</a:t>
            </a:r>
            <a:r>
              <a:rPr lang="de-DE" dirty="0"/>
              <a:t> 3. )</a:t>
            </a:r>
            <a:r>
              <a:rPr lang="de-DE" dirty="0">
                <a:solidFill>
                  <a:schemeClr val="accent2"/>
                </a:solidFill>
              </a:rPr>
              <a:t>:</a:t>
            </a:r>
          </a:p>
          <a:p>
            <a:pPr marL="609600" indent="-609600">
              <a:buFontTx/>
              <a:buNone/>
            </a:pPr>
            <a:r>
              <a:rPr lang="de-DE" dirty="0"/>
              <a:t>2. </a:t>
            </a:r>
            <a:r>
              <a:rPr lang="en-US" dirty="0">
                <a:latin typeface="cmsy10" charset="0"/>
              </a:rPr>
              <a:t>⇔</a:t>
            </a:r>
            <a:r>
              <a:rPr lang="de-DE" dirty="0"/>
              <a:t> 3.: folgt aus Tabelle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338416"/>
              </p:ext>
            </p:extLst>
          </p:nvPr>
        </p:nvGraphicFramePr>
        <p:xfrm>
          <a:off x="4644008" y="3933056"/>
          <a:ext cx="3312367" cy="1799731"/>
        </p:xfrm>
        <a:graphic>
          <a:graphicData uri="http://schemas.openxmlformats.org/drawingml/2006/table">
            <a:tbl>
              <a:tblPr/>
              <a:tblGrid>
                <a:gridCol w="1103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Kantentyp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v.dfsNum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&lt; </a:t>
                      </a:r>
                      <a:r>
                        <a:rPr kumimoji="0" 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w.dfsNum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v.finishTime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&gt;</a:t>
                      </a:r>
                      <a:b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w.finishTime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Baum &amp; Vorwärts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Rückwärts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Kreuz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7883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6E58-D076-154B-BA23-3A779E012529}" type="slidenum">
              <a:rPr lang="de-DE"/>
              <a:pPr/>
              <a:t>51</a:t>
            </a:fld>
            <a:endParaRPr lang="de-DE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Behauptung:</a:t>
            </a:r>
            <a:r>
              <a:rPr lang="de-DE" dirty="0"/>
              <a:t> Folgende Aussagen sind äquivalent :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G ist ein DAG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DFS enthält keine Rückwärtskante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∀</a:t>
            </a:r>
            <a:r>
              <a:rPr lang="de-DE" dirty="0">
                <a:solidFill>
                  <a:schemeClr val="hlink"/>
                </a:solidFill>
              </a:rPr>
              <a:t>(v,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)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 </a:t>
            </a:r>
            <a:r>
              <a:rPr lang="de-DE" dirty="0">
                <a:solidFill>
                  <a:schemeClr val="hlink"/>
                </a:solidFill>
              </a:rPr>
              <a:t>E : </a:t>
            </a:r>
            <a:r>
              <a:rPr lang="de-DE" dirty="0" err="1">
                <a:solidFill>
                  <a:schemeClr val="hlink"/>
                </a:solidFill>
              </a:rPr>
              <a:t>v.finishTime</a:t>
            </a:r>
            <a:r>
              <a:rPr lang="de-DE" dirty="0">
                <a:solidFill>
                  <a:schemeClr val="hlink"/>
                </a:solidFill>
              </a:rPr>
              <a:t> &gt; </a:t>
            </a:r>
            <a:r>
              <a:rPr lang="de-DE" dirty="0" err="1">
                <a:solidFill>
                  <a:schemeClr val="hlink"/>
                </a:solidFill>
              </a:rPr>
              <a:t>w.finishTime</a:t>
            </a:r>
            <a:endParaRPr lang="de-DE" dirty="0">
              <a:solidFill>
                <a:schemeClr val="hlink"/>
              </a:solidFill>
            </a:endParaRPr>
          </a:p>
          <a:p>
            <a:pPr marL="609600" indent="-609600">
              <a:buNone/>
            </a:pPr>
            <a:r>
              <a:rPr lang="de-DE" dirty="0">
                <a:solidFill>
                  <a:schemeClr val="accent2"/>
                </a:solidFill>
              </a:rPr>
              <a:t>Beweis </a:t>
            </a:r>
            <a:r>
              <a:rPr lang="de-DE" dirty="0"/>
              <a:t>( 1. </a:t>
            </a:r>
            <a:r>
              <a:rPr lang="en-US" dirty="0">
                <a:latin typeface="cmsy10" charset="0"/>
              </a:rPr>
              <a:t>⇒ </a:t>
            </a:r>
            <a:r>
              <a:rPr lang="de-DE" dirty="0"/>
              <a:t>2. )</a:t>
            </a:r>
            <a:r>
              <a:rPr lang="de-DE" dirty="0">
                <a:solidFill>
                  <a:schemeClr val="accent2"/>
                </a:solidFill>
              </a:rPr>
              <a:t>:</a:t>
            </a: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kontrapositiv</a:t>
            </a:r>
            <a:r>
              <a:rPr lang="de-DE" dirty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2. </a:t>
            </a:r>
            <a:r>
              <a:rPr lang="en-US" dirty="0">
                <a:latin typeface="cmsy10" charset="0"/>
              </a:rPr>
              <a:t>⇒</a:t>
            </a:r>
            <a:r>
              <a:rPr lang="de-DE" dirty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1.</a:t>
            </a:r>
          </a:p>
        </p:txBody>
      </p:sp>
      <p:sp>
        <p:nvSpPr>
          <p:cNvPr id="355332" name="Oval 4"/>
          <p:cNvSpPr>
            <a:spLocks noChangeArrowheads="1"/>
          </p:cNvSpPr>
          <p:nvPr/>
        </p:nvSpPr>
        <p:spPr bwMode="auto">
          <a:xfrm>
            <a:off x="1547813" y="501367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3" name="Oval 5"/>
          <p:cNvSpPr>
            <a:spLocks noChangeArrowheads="1"/>
          </p:cNvSpPr>
          <p:nvPr/>
        </p:nvSpPr>
        <p:spPr bwMode="auto">
          <a:xfrm>
            <a:off x="2555875" y="472633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4" name="Oval 6"/>
          <p:cNvSpPr>
            <a:spLocks noChangeArrowheads="1"/>
          </p:cNvSpPr>
          <p:nvPr/>
        </p:nvSpPr>
        <p:spPr bwMode="auto">
          <a:xfrm>
            <a:off x="3708400" y="494223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5" name="Oval 7"/>
          <p:cNvSpPr>
            <a:spLocks noChangeArrowheads="1"/>
          </p:cNvSpPr>
          <p:nvPr/>
        </p:nvSpPr>
        <p:spPr bwMode="auto">
          <a:xfrm>
            <a:off x="4716463" y="458187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6" name="Oval 8"/>
          <p:cNvSpPr>
            <a:spLocks noChangeArrowheads="1"/>
          </p:cNvSpPr>
          <p:nvPr/>
        </p:nvSpPr>
        <p:spPr bwMode="auto">
          <a:xfrm>
            <a:off x="6011863" y="443741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7" name="Oval 9"/>
          <p:cNvSpPr>
            <a:spLocks noChangeArrowheads="1"/>
          </p:cNvSpPr>
          <p:nvPr/>
        </p:nvSpPr>
        <p:spPr bwMode="auto">
          <a:xfrm>
            <a:off x="6877050" y="515813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8" name="Line 10"/>
          <p:cNvSpPr>
            <a:spLocks noChangeShapeType="1"/>
          </p:cNvSpPr>
          <p:nvPr/>
        </p:nvSpPr>
        <p:spPr bwMode="auto">
          <a:xfrm flipV="1">
            <a:off x="1763713" y="4869210"/>
            <a:ext cx="720725" cy="217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39" name="Line 11"/>
          <p:cNvSpPr>
            <a:spLocks noChangeShapeType="1"/>
          </p:cNvSpPr>
          <p:nvPr/>
        </p:nvSpPr>
        <p:spPr bwMode="auto">
          <a:xfrm>
            <a:off x="2843213" y="4870797"/>
            <a:ext cx="792162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0" name="Line 12"/>
          <p:cNvSpPr>
            <a:spLocks noChangeShapeType="1"/>
          </p:cNvSpPr>
          <p:nvPr/>
        </p:nvSpPr>
        <p:spPr bwMode="auto">
          <a:xfrm flipV="1">
            <a:off x="3995738" y="4726335"/>
            <a:ext cx="64770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1" name="Line 13"/>
          <p:cNvSpPr>
            <a:spLocks noChangeShapeType="1"/>
          </p:cNvSpPr>
          <p:nvPr/>
        </p:nvSpPr>
        <p:spPr bwMode="auto">
          <a:xfrm flipV="1">
            <a:off x="5003800" y="4510435"/>
            <a:ext cx="936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2" name="Line 14"/>
          <p:cNvSpPr>
            <a:spLocks noChangeShapeType="1"/>
          </p:cNvSpPr>
          <p:nvPr/>
        </p:nvSpPr>
        <p:spPr bwMode="auto">
          <a:xfrm>
            <a:off x="6227763" y="4653310"/>
            <a:ext cx="649287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3" name="Line 15"/>
          <p:cNvSpPr>
            <a:spLocks noChangeShapeType="1"/>
          </p:cNvSpPr>
          <p:nvPr/>
        </p:nvSpPr>
        <p:spPr bwMode="auto">
          <a:xfrm flipH="1" flipV="1">
            <a:off x="3995738" y="5158135"/>
            <a:ext cx="2808287" cy="1444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4" name="Oval 16"/>
          <p:cNvSpPr>
            <a:spLocks noChangeArrowheads="1"/>
          </p:cNvSpPr>
          <p:nvPr/>
        </p:nvSpPr>
        <p:spPr bwMode="auto">
          <a:xfrm>
            <a:off x="3419475" y="4221510"/>
            <a:ext cx="4321175" cy="16557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5345" name="Text Box 17"/>
          <p:cNvSpPr txBox="1">
            <a:spLocks noChangeArrowheads="1"/>
          </p:cNvSpPr>
          <p:nvPr/>
        </p:nvSpPr>
        <p:spPr bwMode="auto">
          <a:xfrm>
            <a:off x="4284663" y="5374035"/>
            <a:ext cx="2405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gerichteter Kreis</a:t>
            </a:r>
          </a:p>
        </p:txBody>
      </p:sp>
    </p:spTree>
    <p:extLst>
      <p:ext uri="{BB962C8B-B14F-4D97-AF65-F5344CB8AC3E}">
        <p14:creationId xmlns:p14="http://schemas.microsoft.com/office/powerpoint/2010/main" val="39046415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fld id="{D9B99576-EA41-E341-86E5-A65D492AF576}" type="slidenum">
              <a:rPr lang="de-DE"/>
              <a:pPr/>
              <a:t>52</a:t>
            </a:fld>
            <a:endParaRPr lang="de-DE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229600" cy="49688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Behauptung:</a:t>
            </a:r>
            <a:r>
              <a:rPr lang="de-DE" dirty="0"/>
              <a:t> Folgende Aussagen sind äquivalent :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G ist ein DAG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DFS enthält keine Rückwärtskante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∀</a:t>
            </a:r>
            <a:r>
              <a:rPr lang="de-DE" dirty="0">
                <a:solidFill>
                  <a:schemeClr val="hlink"/>
                </a:solidFill>
              </a:rPr>
              <a:t>(v,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)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 </a:t>
            </a:r>
            <a:r>
              <a:rPr lang="de-DE" dirty="0">
                <a:solidFill>
                  <a:schemeClr val="hlink"/>
                </a:solidFill>
              </a:rPr>
              <a:t>E : </a:t>
            </a:r>
            <a:r>
              <a:rPr lang="de-DE" dirty="0" err="1">
                <a:solidFill>
                  <a:schemeClr val="hlink"/>
                </a:solidFill>
              </a:rPr>
              <a:t>v.finishTime</a:t>
            </a:r>
            <a:r>
              <a:rPr lang="de-DE" dirty="0">
                <a:solidFill>
                  <a:schemeClr val="hlink"/>
                </a:solidFill>
              </a:rPr>
              <a:t> &gt; </a:t>
            </a:r>
            <a:r>
              <a:rPr lang="de-DE" dirty="0" err="1">
                <a:solidFill>
                  <a:schemeClr val="hlink"/>
                </a:solidFill>
              </a:rPr>
              <a:t>w.finishTime</a:t>
            </a:r>
            <a:endParaRPr lang="de-DE" dirty="0">
              <a:solidFill>
                <a:schemeClr val="hlink"/>
              </a:solidFill>
            </a:endParaRP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 </a:t>
            </a:r>
            <a:r>
              <a:rPr lang="de-DE" dirty="0"/>
              <a:t>( 2. </a:t>
            </a:r>
            <a:r>
              <a:rPr lang="en-US" dirty="0">
                <a:latin typeface="cmsy10" charset="0"/>
              </a:rPr>
              <a:t>⇒ </a:t>
            </a:r>
            <a:r>
              <a:rPr lang="de-DE" dirty="0"/>
              <a:t>1. )</a:t>
            </a:r>
            <a:r>
              <a:rPr lang="de-DE" dirty="0">
                <a:solidFill>
                  <a:schemeClr val="accent2"/>
                </a:solidFill>
              </a:rPr>
              <a:t>:</a:t>
            </a: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kontrapositiv</a:t>
            </a:r>
            <a:r>
              <a:rPr lang="de-DE" dirty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1. </a:t>
            </a:r>
            <a:r>
              <a:rPr lang="en-US" dirty="0">
                <a:latin typeface="cmsy10" charset="0"/>
              </a:rPr>
              <a:t>⇒</a:t>
            </a:r>
            <a:r>
              <a:rPr lang="de-DE" dirty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2.</a:t>
            </a:r>
          </a:p>
        </p:txBody>
      </p:sp>
      <p:sp>
        <p:nvSpPr>
          <p:cNvPr id="356356" name="Oval 4"/>
          <p:cNvSpPr>
            <a:spLocks noChangeArrowheads="1"/>
          </p:cNvSpPr>
          <p:nvPr/>
        </p:nvSpPr>
        <p:spPr bwMode="auto">
          <a:xfrm>
            <a:off x="4140200" y="544547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57" name="Oval 5"/>
          <p:cNvSpPr>
            <a:spLocks noChangeArrowheads="1"/>
          </p:cNvSpPr>
          <p:nvPr/>
        </p:nvSpPr>
        <p:spPr bwMode="auto">
          <a:xfrm>
            <a:off x="2339975" y="501367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58" name="Oval 6"/>
          <p:cNvSpPr>
            <a:spLocks noChangeArrowheads="1"/>
          </p:cNvSpPr>
          <p:nvPr/>
        </p:nvSpPr>
        <p:spPr bwMode="auto">
          <a:xfrm>
            <a:off x="3348038" y="465330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59" name="Oval 7"/>
          <p:cNvSpPr>
            <a:spLocks noChangeArrowheads="1"/>
          </p:cNvSpPr>
          <p:nvPr/>
        </p:nvSpPr>
        <p:spPr bwMode="auto">
          <a:xfrm>
            <a:off x="4643438" y="45088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60" name="Oval 8"/>
          <p:cNvSpPr>
            <a:spLocks noChangeArrowheads="1"/>
          </p:cNvSpPr>
          <p:nvPr/>
        </p:nvSpPr>
        <p:spPr bwMode="auto">
          <a:xfrm>
            <a:off x="5508625" y="522957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61" name="Line 9"/>
          <p:cNvSpPr>
            <a:spLocks noChangeShapeType="1"/>
          </p:cNvSpPr>
          <p:nvPr/>
        </p:nvSpPr>
        <p:spPr bwMode="auto">
          <a:xfrm flipH="1" flipV="1">
            <a:off x="2627313" y="5229572"/>
            <a:ext cx="14398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2" name="Line 10"/>
          <p:cNvSpPr>
            <a:spLocks noChangeShapeType="1"/>
          </p:cNvSpPr>
          <p:nvPr/>
        </p:nvSpPr>
        <p:spPr bwMode="auto">
          <a:xfrm flipH="1">
            <a:off x="4427538" y="5445472"/>
            <a:ext cx="10810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3" name="Line 11"/>
          <p:cNvSpPr>
            <a:spLocks noChangeShapeType="1"/>
          </p:cNvSpPr>
          <p:nvPr/>
        </p:nvSpPr>
        <p:spPr bwMode="auto">
          <a:xfrm flipV="1">
            <a:off x="2627313" y="4797772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4" name="Line 12"/>
          <p:cNvSpPr>
            <a:spLocks noChangeShapeType="1"/>
          </p:cNvSpPr>
          <p:nvPr/>
        </p:nvSpPr>
        <p:spPr bwMode="auto">
          <a:xfrm flipV="1">
            <a:off x="3635375" y="4581872"/>
            <a:ext cx="9366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5" name="Line 13"/>
          <p:cNvSpPr>
            <a:spLocks noChangeShapeType="1"/>
          </p:cNvSpPr>
          <p:nvPr/>
        </p:nvSpPr>
        <p:spPr bwMode="auto">
          <a:xfrm>
            <a:off x="4859338" y="4724747"/>
            <a:ext cx="6492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6" name="Text Box 14"/>
          <p:cNvSpPr txBox="1">
            <a:spLocks noChangeArrowheads="1"/>
          </p:cNvSpPr>
          <p:nvPr/>
        </p:nvSpPr>
        <p:spPr bwMode="auto">
          <a:xfrm>
            <a:off x="6372225" y="4437409"/>
            <a:ext cx="2354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Eine davon </a:t>
            </a:r>
            <a:br>
              <a:rPr lang="de-DE" sz="2400"/>
            </a:br>
            <a:r>
              <a:rPr lang="de-DE" sz="2400"/>
              <a:t>Rückwärtskante</a:t>
            </a:r>
          </a:p>
        </p:txBody>
      </p:sp>
      <p:sp>
        <p:nvSpPr>
          <p:cNvPr id="356367" name="Line 15"/>
          <p:cNvSpPr>
            <a:spLocks noChangeShapeType="1"/>
          </p:cNvSpPr>
          <p:nvPr/>
        </p:nvSpPr>
        <p:spPr bwMode="auto">
          <a:xfrm>
            <a:off x="1690688" y="4724747"/>
            <a:ext cx="5762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8" name="Line 16"/>
          <p:cNvSpPr>
            <a:spLocks noChangeShapeType="1"/>
          </p:cNvSpPr>
          <p:nvPr/>
        </p:nvSpPr>
        <p:spPr bwMode="auto">
          <a:xfrm flipV="1">
            <a:off x="4932363" y="4437409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9" name="Line 17"/>
          <p:cNvSpPr>
            <a:spLocks noChangeShapeType="1"/>
          </p:cNvSpPr>
          <p:nvPr/>
        </p:nvSpPr>
        <p:spPr bwMode="auto">
          <a:xfrm flipV="1">
            <a:off x="1690688" y="5229572"/>
            <a:ext cx="5762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70" name="Line 18"/>
          <p:cNvSpPr>
            <a:spLocks noChangeShapeType="1"/>
          </p:cNvSpPr>
          <p:nvPr/>
        </p:nvSpPr>
        <p:spPr bwMode="auto">
          <a:xfrm flipH="1">
            <a:off x="4356100" y="4869209"/>
            <a:ext cx="1944688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71" name="Oval 19"/>
          <p:cNvSpPr>
            <a:spLocks noChangeArrowheads="1"/>
          </p:cNvSpPr>
          <p:nvPr/>
        </p:nvSpPr>
        <p:spPr bwMode="auto">
          <a:xfrm>
            <a:off x="2124075" y="4365972"/>
            <a:ext cx="3960813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2177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C8F0-3CB3-9444-995A-050CDCAEFF04}" type="slidenum">
              <a:rPr lang="de-DE"/>
              <a:pPr/>
              <a:t>53</a:t>
            </a:fld>
            <a:endParaRPr lang="de-DE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DFS-Nummerierung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229600" cy="49688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Behauptung:</a:t>
            </a:r>
            <a:r>
              <a:rPr lang="de-DE" dirty="0"/>
              <a:t> Folgende Aussagen sind äquivalent :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G ist ein DAG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DFS enthält keine Rückwärtskante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∀</a:t>
            </a:r>
            <a:r>
              <a:rPr lang="de-DE" dirty="0">
                <a:solidFill>
                  <a:schemeClr val="hlink"/>
                </a:solidFill>
              </a:rPr>
              <a:t>(v,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)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 </a:t>
            </a:r>
            <a:r>
              <a:rPr lang="de-DE" dirty="0">
                <a:solidFill>
                  <a:schemeClr val="hlink"/>
                </a:solidFill>
              </a:rPr>
              <a:t>E : </a:t>
            </a:r>
            <a:r>
              <a:rPr lang="de-DE" dirty="0" err="1">
                <a:solidFill>
                  <a:schemeClr val="hlink"/>
                </a:solidFill>
              </a:rPr>
              <a:t>v.finishTime</a:t>
            </a:r>
            <a:r>
              <a:rPr lang="de-DE" dirty="0">
                <a:solidFill>
                  <a:schemeClr val="hlink"/>
                </a:solidFill>
              </a:rPr>
              <a:t> &gt; </a:t>
            </a:r>
            <a:r>
              <a:rPr lang="de-DE" dirty="0" err="1">
                <a:solidFill>
                  <a:schemeClr val="hlink"/>
                </a:solidFill>
              </a:rPr>
              <a:t>w.finishTime</a:t>
            </a:r>
            <a:endParaRPr lang="de-DE" dirty="0">
              <a:solidFill>
                <a:schemeClr val="hlink"/>
              </a:solidFill>
            </a:endParaRP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 </a:t>
            </a:r>
            <a:r>
              <a:rPr lang="de-DE" dirty="0"/>
              <a:t>( 2. </a:t>
            </a:r>
            <a:r>
              <a:rPr lang="en-US" dirty="0">
                <a:latin typeface="cmsy10" charset="0"/>
              </a:rPr>
              <a:t>⇒ </a:t>
            </a:r>
            <a:r>
              <a:rPr lang="de-DE" dirty="0"/>
              <a:t>1. )</a:t>
            </a:r>
            <a:r>
              <a:rPr lang="de-DE" dirty="0">
                <a:solidFill>
                  <a:schemeClr val="accent2"/>
                </a:solidFill>
              </a:rPr>
              <a:t>:</a:t>
            </a: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Kontrapositiv</a:t>
            </a:r>
          </a:p>
          <a:p>
            <a:pPr marL="609600" indent="-609600">
              <a:buFontTx/>
              <a:buNone/>
            </a:pPr>
            <a:r>
              <a:rPr lang="de-DE" dirty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1. </a:t>
            </a:r>
            <a:r>
              <a:rPr lang="en-US" dirty="0">
                <a:latin typeface="cmsy10" charset="0"/>
              </a:rPr>
              <a:t>⇒</a:t>
            </a:r>
            <a:r>
              <a:rPr lang="de-DE" dirty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2.</a:t>
            </a:r>
          </a:p>
        </p:txBody>
      </p:sp>
      <p:sp>
        <p:nvSpPr>
          <p:cNvPr id="357380" name="Oval 4"/>
          <p:cNvSpPr>
            <a:spLocks noChangeArrowheads="1"/>
          </p:cNvSpPr>
          <p:nvPr/>
        </p:nvSpPr>
        <p:spPr bwMode="auto">
          <a:xfrm>
            <a:off x="2989064" y="540908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1" name="Oval 5"/>
          <p:cNvSpPr>
            <a:spLocks noChangeArrowheads="1"/>
          </p:cNvSpPr>
          <p:nvPr/>
        </p:nvSpPr>
        <p:spPr bwMode="auto">
          <a:xfrm>
            <a:off x="1188839" y="497728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2" name="Oval 6"/>
          <p:cNvSpPr>
            <a:spLocks noChangeArrowheads="1"/>
          </p:cNvSpPr>
          <p:nvPr/>
        </p:nvSpPr>
        <p:spPr bwMode="auto">
          <a:xfrm>
            <a:off x="2196902" y="461692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3" name="Oval 7"/>
          <p:cNvSpPr>
            <a:spLocks noChangeArrowheads="1"/>
          </p:cNvSpPr>
          <p:nvPr/>
        </p:nvSpPr>
        <p:spPr bwMode="auto">
          <a:xfrm>
            <a:off x="3492302" y="447245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4" name="Oval 8"/>
          <p:cNvSpPr>
            <a:spLocks noChangeArrowheads="1"/>
          </p:cNvSpPr>
          <p:nvPr/>
        </p:nvSpPr>
        <p:spPr bwMode="auto">
          <a:xfrm>
            <a:off x="4357489" y="519318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5" name="Line 9"/>
          <p:cNvSpPr>
            <a:spLocks noChangeShapeType="1"/>
          </p:cNvSpPr>
          <p:nvPr/>
        </p:nvSpPr>
        <p:spPr bwMode="auto">
          <a:xfrm flipH="1" flipV="1">
            <a:off x="1476177" y="5193184"/>
            <a:ext cx="14398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86" name="Line 10"/>
          <p:cNvSpPr>
            <a:spLocks noChangeShapeType="1"/>
          </p:cNvSpPr>
          <p:nvPr/>
        </p:nvSpPr>
        <p:spPr bwMode="auto">
          <a:xfrm flipH="1">
            <a:off x="3276402" y="5409084"/>
            <a:ext cx="10810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87" name="Line 11"/>
          <p:cNvSpPr>
            <a:spLocks noChangeShapeType="1"/>
          </p:cNvSpPr>
          <p:nvPr/>
        </p:nvSpPr>
        <p:spPr bwMode="auto">
          <a:xfrm flipV="1">
            <a:off x="1476177" y="4761384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88" name="Line 12"/>
          <p:cNvSpPr>
            <a:spLocks noChangeShapeType="1"/>
          </p:cNvSpPr>
          <p:nvPr/>
        </p:nvSpPr>
        <p:spPr bwMode="auto">
          <a:xfrm flipV="1">
            <a:off x="2484239" y="4545484"/>
            <a:ext cx="936625" cy="142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89" name="Line 13"/>
          <p:cNvSpPr>
            <a:spLocks noChangeShapeType="1"/>
          </p:cNvSpPr>
          <p:nvPr/>
        </p:nvSpPr>
        <p:spPr bwMode="auto">
          <a:xfrm>
            <a:off x="3708202" y="4688359"/>
            <a:ext cx="6492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0" name="Text Box 14"/>
          <p:cNvSpPr txBox="1">
            <a:spLocks noChangeArrowheads="1"/>
          </p:cNvSpPr>
          <p:nvPr/>
        </p:nvSpPr>
        <p:spPr bwMode="auto">
          <a:xfrm>
            <a:off x="5148064" y="3308791"/>
            <a:ext cx="17940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Annahme: Erster </a:t>
            </a:r>
            <a:br>
              <a:rPr lang="de-DE"/>
            </a:br>
            <a:r>
              <a:rPr lang="de-DE"/>
              <a:t>von DFS besuch-</a:t>
            </a:r>
            <a:br>
              <a:rPr lang="de-DE"/>
            </a:br>
            <a:r>
              <a:rPr lang="de-DE"/>
              <a:t>ter Knoten im</a:t>
            </a:r>
            <a:br>
              <a:rPr lang="de-DE"/>
            </a:br>
            <a:r>
              <a:rPr lang="de-DE"/>
              <a:t>Kreis</a:t>
            </a:r>
          </a:p>
        </p:txBody>
      </p:sp>
      <p:sp>
        <p:nvSpPr>
          <p:cNvPr id="357391" name="Line 15"/>
          <p:cNvSpPr>
            <a:spLocks noChangeShapeType="1"/>
          </p:cNvSpPr>
          <p:nvPr/>
        </p:nvSpPr>
        <p:spPr bwMode="auto">
          <a:xfrm>
            <a:off x="539552" y="4688359"/>
            <a:ext cx="5762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2" name="Line 16"/>
          <p:cNvSpPr>
            <a:spLocks noChangeShapeType="1"/>
          </p:cNvSpPr>
          <p:nvPr/>
        </p:nvSpPr>
        <p:spPr bwMode="auto">
          <a:xfrm flipV="1">
            <a:off x="3781227" y="4401021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3" name="Line 17"/>
          <p:cNvSpPr>
            <a:spLocks noChangeShapeType="1"/>
          </p:cNvSpPr>
          <p:nvPr/>
        </p:nvSpPr>
        <p:spPr bwMode="auto">
          <a:xfrm flipV="1">
            <a:off x="539552" y="5193184"/>
            <a:ext cx="5762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4" name="Line 18"/>
          <p:cNvSpPr>
            <a:spLocks noChangeShapeType="1"/>
          </p:cNvSpPr>
          <p:nvPr/>
        </p:nvSpPr>
        <p:spPr bwMode="auto">
          <a:xfrm flipH="1">
            <a:off x="3635896" y="3645023"/>
            <a:ext cx="1512168" cy="86409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5" name="Oval 19"/>
          <p:cNvSpPr>
            <a:spLocks noChangeArrowheads="1"/>
          </p:cNvSpPr>
          <p:nvPr/>
        </p:nvSpPr>
        <p:spPr bwMode="auto">
          <a:xfrm>
            <a:off x="972939" y="4329584"/>
            <a:ext cx="3960813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7396" name="Freeform 20"/>
          <p:cNvSpPr>
            <a:spLocks/>
          </p:cNvSpPr>
          <p:nvPr/>
        </p:nvSpPr>
        <p:spPr bwMode="auto">
          <a:xfrm>
            <a:off x="1933377" y="4761384"/>
            <a:ext cx="2195512" cy="1331912"/>
          </a:xfrm>
          <a:custGeom>
            <a:avLst/>
            <a:gdLst>
              <a:gd name="T0" fmla="*/ 1028 w 1383"/>
              <a:gd name="T1" fmla="*/ 0 h 839"/>
              <a:gd name="T2" fmla="*/ 1164 w 1383"/>
              <a:gd name="T3" fmla="*/ 136 h 839"/>
              <a:gd name="T4" fmla="*/ 1164 w 1383"/>
              <a:gd name="T5" fmla="*/ 363 h 839"/>
              <a:gd name="T6" fmla="*/ 1345 w 1383"/>
              <a:gd name="T7" fmla="*/ 589 h 839"/>
              <a:gd name="T8" fmla="*/ 937 w 1383"/>
              <a:gd name="T9" fmla="*/ 816 h 839"/>
              <a:gd name="T10" fmla="*/ 257 w 1383"/>
              <a:gd name="T11" fmla="*/ 725 h 839"/>
              <a:gd name="T12" fmla="*/ 30 w 1383"/>
              <a:gd name="T13" fmla="*/ 499 h 839"/>
              <a:gd name="T14" fmla="*/ 75 w 1383"/>
              <a:gd name="T15" fmla="*/ 181 h 839"/>
              <a:gd name="T16" fmla="*/ 166 w 1383"/>
              <a:gd name="T17" fmla="*/ 45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3" h="839">
                <a:moveTo>
                  <a:pt x="1028" y="0"/>
                </a:moveTo>
                <a:cubicBezTo>
                  <a:pt x="1084" y="37"/>
                  <a:pt x="1141" y="75"/>
                  <a:pt x="1164" y="136"/>
                </a:cubicBezTo>
                <a:cubicBezTo>
                  <a:pt x="1187" y="197"/>
                  <a:pt x="1134" y="288"/>
                  <a:pt x="1164" y="363"/>
                </a:cubicBezTo>
                <a:cubicBezTo>
                  <a:pt x="1194" y="438"/>
                  <a:pt x="1383" y="514"/>
                  <a:pt x="1345" y="589"/>
                </a:cubicBezTo>
                <a:cubicBezTo>
                  <a:pt x="1307" y="664"/>
                  <a:pt x="1118" y="793"/>
                  <a:pt x="937" y="816"/>
                </a:cubicBezTo>
                <a:cubicBezTo>
                  <a:pt x="756" y="839"/>
                  <a:pt x="408" y="778"/>
                  <a:pt x="257" y="725"/>
                </a:cubicBezTo>
                <a:cubicBezTo>
                  <a:pt x="106" y="672"/>
                  <a:pt x="60" y="590"/>
                  <a:pt x="30" y="499"/>
                </a:cubicBezTo>
                <a:cubicBezTo>
                  <a:pt x="0" y="408"/>
                  <a:pt x="52" y="257"/>
                  <a:pt x="75" y="181"/>
                </a:cubicBezTo>
                <a:cubicBezTo>
                  <a:pt x="98" y="105"/>
                  <a:pt x="132" y="75"/>
                  <a:pt x="166" y="4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7" name="Text Box 21"/>
          <p:cNvSpPr txBox="1">
            <a:spLocks noChangeArrowheads="1"/>
          </p:cNvSpPr>
          <p:nvPr/>
        </p:nvSpPr>
        <p:spPr bwMode="auto">
          <a:xfrm>
            <a:off x="2916039" y="5696421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DFS</a:t>
            </a:r>
          </a:p>
        </p:txBody>
      </p:sp>
      <p:sp>
        <p:nvSpPr>
          <p:cNvPr id="357398" name="Text Box 22"/>
          <p:cNvSpPr txBox="1">
            <a:spLocks noChangeArrowheads="1"/>
          </p:cNvSpPr>
          <p:nvPr/>
        </p:nvSpPr>
        <p:spPr bwMode="auto">
          <a:xfrm>
            <a:off x="2843808" y="3356992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Rückwärtskante</a:t>
            </a:r>
          </a:p>
        </p:txBody>
      </p:sp>
      <p:graphicFrame>
        <p:nvGraphicFramePr>
          <p:cNvPr id="2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066708"/>
              </p:ext>
            </p:extLst>
          </p:nvPr>
        </p:nvGraphicFramePr>
        <p:xfrm>
          <a:off x="5724128" y="4509120"/>
          <a:ext cx="3312367" cy="1799731"/>
        </p:xfrm>
        <a:graphic>
          <a:graphicData uri="http://schemas.openxmlformats.org/drawingml/2006/table">
            <a:tbl>
              <a:tblPr/>
              <a:tblGrid>
                <a:gridCol w="1103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Kantentyp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v.dfsNum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&lt; </a:t>
                      </a:r>
                      <a:r>
                        <a:rPr kumimoji="0" 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w.dfsNum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v.finishTime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&gt;</a:t>
                      </a:r>
                      <a:b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w.finishTime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Baum &amp; Vorwärts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Rückwärts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Kreuz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Line 18"/>
          <p:cNvSpPr>
            <a:spLocks noChangeShapeType="1"/>
          </p:cNvSpPr>
          <p:nvPr/>
        </p:nvSpPr>
        <p:spPr bwMode="auto">
          <a:xfrm flipH="1">
            <a:off x="2915816" y="3717033"/>
            <a:ext cx="576064" cy="86409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2365177" y="47434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</a:t>
            </a:r>
          </a:p>
        </p:txBody>
      </p:sp>
      <p:sp>
        <p:nvSpPr>
          <p:cNvPr id="27" name="Textfeld 26"/>
          <p:cNvSpPr txBox="1"/>
          <p:nvPr/>
        </p:nvSpPr>
        <p:spPr>
          <a:xfrm flipH="1">
            <a:off x="3175618" y="4715852"/>
            <a:ext cx="31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</a:t>
            </a:r>
            <a:endParaRPr lang="de-DE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770C4B-4091-4F4D-A78B-17147D9E5083}"/>
              </a:ext>
            </a:extLst>
          </p:cNvPr>
          <p:cNvSpPr/>
          <p:nvPr/>
        </p:nvSpPr>
        <p:spPr>
          <a:xfrm>
            <a:off x="5364088" y="5409084"/>
            <a:ext cx="4077470" cy="431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4462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90" grpId="0"/>
      <p:bldP spid="357394" grpId="0" animBg="1"/>
      <p:bldP spid="357396" grpId="0" animBg="1"/>
      <p:bldP spid="357397" grpId="0"/>
      <p:bldP spid="357398" grpId="0"/>
      <p:bldP spid="26" grpId="0" animBg="1"/>
      <p:bldP spid="2" grpId="0"/>
      <p:bldP spid="27" grpId="0"/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B3AC-4D9A-8F46-B068-E01094F2FC08}" type="slidenum">
              <a:rPr lang="de-DE"/>
              <a:pPr/>
              <a:t>54</a:t>
            </a:fld>
            <a:endParaRPr lang="de-DE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Definition:</a:t>
            </a:r>
            <a:r>
              <a:rPr lang="de-DE" dirty="0"/>
              <a:t> Sei </a:t>
            </a:r>
            <a:r>
              <a:rPr lang="de-DE" dirty="0">
                <a:solidFill>
                  <a:schemeClr val="hlink"/>
                </a:solidFill>
              </a:rPr>
              <a:t>G=(V,E)</a:t>
            </a:r>
            <a:r>
              <a:rPr lang="de-DE" dirty="0"/>
              <a:t> ein gerichteter Graph.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U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⊆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ist eine </a:t>
            </a:r>
            <a:r>
              <a:rPr lang="de-DE" dirty="0">
                <a:solidFill>
                  <a:srgbClr val="FF0000"/>
                </a:solidFill>
              </a:rPr>
              <a:t>starke Zusammenhangskomponente</a:t>
            </a:r>
            <a:r>
              <a:rPr lang="de-DE" dirty="0"/>
              <a:t> (ZHK) von </a:t>
            </a:r>
            <a:r>
              <a:rPr lang="de-DE" dirty="0">
                <a:solidFill>
                  <a:schemeClr val="hlink"/>
                </a:solidFill>
              </a:rPr>
              <a:t>V </a:t>
            </a:r>
            <a:r>
              <a:rPr lang="en-US" dirty="0" err="1"/>
              <a:t>gdw</a:t>
            </a:r>
            <a:r>
              <a:rPr lang="en-US" dirty="0"/>
              <a:t>. </a:t>
            </a:r>
            <a:r>
              <a:rPr lang="de-DE" dirty="0"/>
              <a:t>für alle </a:t>
            </a:r>
            <a:r>
              <a:rPr lang="de-DE" dirty="0" err="1">
                <a:solidFill>
                  <a:schemeClr val="hlink"/>
                </a:solidFill>
              </a:rPr>
              <a:t>u</a:t>
            </a:r>
            <a:r>
              <a:rPr lang="de-DE" dirty="0">
                <a:solidFill>
                  <a:schemeClr val="hlink"/>
                </a:solidFill>
              </a:rPr>
              <a:t>, v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 U</a:t>
            </a:r>
            <a:r>
              <a:rPr lang="de-DE" dirty="0"/>
              <a:t> gibt es einen gerichteten Weg von </a:t>
            </a:r>
            <a:r>
              <a:rPr lang="de-DE" dirty="0" err="1">
                <a:solidFill>
                  <a:schemeClr val="hlink"/>
                </a:solidFill>
              </a:rPr>
              <a:t>u</a:t>
            </a:r>
            <a:r>
              <a:rPr lang="de-DE" dirty="0"/>
              <a:t> nach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in </a:t>
            </a:r>
            <a:r>
              <a:rPr lang="de-DE" dirty="0">
                <a:solidFill>
                  <a:schemeClr val="hlink"/>
                </a:solidFill>
              </a:rPr>
              <a:t>G </a:t>
            </a:r>
            <a:r>
              <a:rPr lang="de-DE" dirty="0"/>
              <a:t>und</a:t>
            </a:r>
            <a:r>
              <a:rPr lang="de-DE" dirty="0">
                <a:solidFill>
                  <a:schemeClr val="hlink"/>
                </a:solidFill>
              </a:rPr>
              <a:t> U </a:t>
            </a:r>
            <a:r>
              <a:rPr lang="de-DE" dirty="0"/>
              <a:t>maximal</a:t>
            </a:r>
          </a:p>
        </p:txBody>
      </p:sp>
      <p:sp>
        <p:nvSpPr>
          <p:cNvPr id="358404" name="Oval 4"/>
          <p:cNvSpPr>
            <a:spLocks noChangeArrowheads="1"/>
          </p:cNvSpPr>
          <p:nvPr/>
        </p:nvSpPr>
        <p:spPr bwMode="auto">
          <a:xfrm>
            <a:off x="4859338" y="49403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5" name="Oval 5"/>
          <p:cNvSpPr>
            <a:spLocks noChangeArrowheads="1"/>
          </p:cNvSpPr>
          <p:nvPr/>
        </p:nvSpPr>
        <p:spPr bwMode="auto">
          <a:xfrm>
            <a:off x="2987675" y="40767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6" name="Oval 6"/>
          <p:cNvSpPr>
            <a:spLocks noChangeArrowheads="1"/>
          </p:cNvSpPr>
          <p:nvPr/>
        </p:nvSpPr>
        <p:spPr bwMode="auto">
          <a:xfrm>
            <a:off x="3995738" y="371633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7" name="Oval 7"/>
          <p:cNvSpPr>
            <a:spLocks noChangeArrowheads="1"/>
          </p:cNvSpPr>
          <p:nvPr/>
        </p:nvSpPr>
        <p:spPr bwMode="auto">
          <a:xfrm>
            <a:off x="5291138" y="35718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8" name="Oval 8"/>
          <p:cNvSpPr>
            <a:spLocks noChangeArrowheads="1"/>
          </p:cNvSpPr>
          <p:nvPr/>
        </p:nvSpPr>
        <p:spPr bwMode="auto">
          <a:xfrm>
            <a:off x="6156325" y="42926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9" name="Line 9"/>
          <p:cNvSpPr>
            <a:spLocks noChangeShapeType="1"/>
          </p:cNvSpPr>
          <p:nvPr/>
        </p:nvSpPr>
        <p:spPr bwMode="auto">
          <a:xfrm flipH="1" flipV="1">
            <a:off x="3275013" y="4292600"/>
            <a:ext cx="15128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0" name="Line 10"/>
          <p:cNvSpPr>
            <a:spLocks noChangeShapeType="1"/>
          </p:cNvSpPr>
          <p:nvPr/>
        </p:nvSpPr>
        <p:spPr bwMode="auto">
          <a:xfrm flipH="1">
            <a:off x="5075238" y="4508500"/>
            <a:ext cx="1081087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1" name="Line 11"/>
          <p:cNvSpPr>
            <a:spLocks noChangeShapeType="1"/>
          </p:cNvSpPr>
          <p:nvPr/>
        </p:nvSpPr>
        <p:spPr bwMode="auto">
          <a:xfrm flipV="1">
            <a:off x="3275013" y="3860800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2" name="Line 12"/>
          <p:cNvSpPr>
            <a:spLocks noChangeShapeType="1"/>
          </p:cNvSpPr>
          <p:nvPr/>
        </p:nvSpPr>
        <p:spPr bwMode="auto">
          <a:xfrm flipV="1">
            <a:off x="4283075" y="3644900"/>
            <a:ext cx="9366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3" name="Line 13"/>
          <p:cNvSpPr>
            <a:spLocks noChangeShapeType="1"/>
          </p:cNvSpPr>
          <p:nvPr/>
        </p:nvSpPr>
        <p:spPr bwMode="auto">
          <a:xfrm>
            <a:off x="5507038" y="3787775"/>
            <a:ext cx="6492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4" name="Line 14"/>
          <p:cNvSpPr>
            <a:spLocks noChangeShapeType="1"/>
          </p:cNvSpPr>
          <p:nvPr/>
        </p:nvSpPr>
        <p:spPr bwMode="auto">
          <a:xfrm>
            <a:off x="2338388" y="3787775"/>
            <a:ext cx="5762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5" name="Line 15"/>
          <p:cNvSpPr>
            <a:spLocks noChangeShapeType="1"/>
          </p:cNvSpPr>
          <p:nvPr/>
        </p:nvSpPr>
        <p:spPr bwMode="auto">
          <a:xfrm flipV="1">
            <a:off x="5580063" y="3500437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6" name="Line 16"/>
          <p:cNvSpPr>
            <a:spLocks noChangeShapeType="1"/>
          </p:cNvSpPr>
          <p:nvPr/>
        </p:nvSpPr>
        <p:spPr bwMode="auto">
          <a:xfrm flipV="1">
            <a:off x="2338388" y="4292600"/>
            <a:ext cx="5762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7" name="Oval 17"/>
          <p:cNvSpPr>
            <a:spLocks noChangeArrowheads="1"/>
          </p:cNvSpPr>
          <p:nvPr/>
        </p:nvSpPr>
        <p:spPr bwMode="auto">
          <a:xfrm>
            <a:off x="2771775" y="3429000"/>
            <a:ext cx="3960813" cy="18716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18" name="Oval 18"/>
          <p:cNvSpPr>
            <a:spLocks noChangeArrowheads="1"/>
          </p:cNvSpPr>
          <p:nvPr/>
        </p:nvSpPr>
        <p:spPr bwMode="auto">
          <a:xfrm>
            <a:off x="4787900" y="42195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19" name="Line 19"/>
          <p:cNvSpPr>
            <a:spLocks noChangeShapeType="1"/>
          </p:cNvSpPr>
          <p:nvPr/>
        </p:nvSpPr>
        <p:spPr bwMode="auto">
          <a:xfrm flipH="1" flipV="1">
            <a:off x="4211638" y="3932237"/>
            <a:ext cx="576262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20" name="Line 20"/>
          <p:cNvSpPr>
            <a:spLocks noChangeShapeType="1"/>
          </p:cNvSpPr>
          <p:nvPr/>
        </p:nvSpPr>
        <p:spPr bwMode="auto">
          <a:xfrm flipH="1">
            <a:off x="5003800" y="3787775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21" name="Line 21"/>
          <p:cNvSpPr>
            <a:spLocks noChangeShapeType="1"/>
          </p:cNvSpPr>
          <p:nvPr/>
        </p:nvSpPr>
        <p:spPr bwMode="auto">
          <a:xfrm>
            <a:off x="6443663" y="4364037"/>
            <a:ext cx="792162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22" name="Text Box 22"/>
          <p:cNvSpPr txBox="1">
            <a:spLocks noChangeArrowheads="1"/>
          </p:cNvSpPr>
          <p:nvPr/>
        </p:nvSpPr>
        <p:spPr bwMode="auto">
          <a:xfrm>
            <a:off x="6269038" y="49403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9279050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8AE2-C9A9-7047-B3B8-1D234A761965}" type="slidenum">
              <a:rPr lang="de-DE"/>
              <a:pPr/>
              <a:t>55</a:t>
            </a:fld>
            <a:endParaRPr lang="de-DE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Beobachtung:</a:t>
            </a:r>
            <a:r>
              <a:rPr lang="de-DE"/>
              <a:t> Schrumpft man starke ZHKs zu einzelnen Knoten, dann ergibt sich DAG.</a:t>
            </a:r>
          </a:p>
        </p:txBody>
      </p:sp>
      <p:sp>
        <p:nvSpPr>
          <p:cNvPr id="359428" name="Oval 4"/>
          <p:cNvSpPr>
            <a:spLocks noChangeArrowheads="1"/>
          </p:cNvSpPr>
          <p:nvPr/>
        </p:nvSpPr>
        <p:spPr bwMode="auto">
          <a:xfrm>
            <a:off x="4572000" y="39321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29" name="Oval 5"/>
          <p:cNvSpPr>
            <a:spLocks noChangeArrowheads="1"/>
          </p:cNvSpPr>
          <p:nvPr/>
        </p:nvSpPr>
        <p:spPr bwMode="auto">
          <a:xfrm>
            <a:off x="2700338" y="30685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30" name="Oval 6"/>
          <p:cNvSpPr>
            <a:spLocks noChangeArrowheads="1"/>
          </p:cNvSpPr>
          <p:nvPr/>
        </p:nvSpPr>
        <p:spPr bwMode="auto">
          <a:xfrm>
            <a:off x="3708400" y="27082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31" name="Oval 7"/>
          <p:cNvSpPr>
            <a:spLocks noChangeArrowheads="1"/>
          </p:cNvSpPr>
          <p:nvPr/>
        </p:nvSpPr>
        <p:spPr bwMode="auto">
          <a:xfrm>
            <a:off x="5003800" y="25637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32" name="Oval 8"/>
          <p:cNvSpPr>
            <a:spLocks noChangeArrowheads="1"/>
          </p:cNvSpPr>
          <p:nvPr/>
        </p:nvSpPr>
        <p:spPr bwMode="auto">
          <a:xfrm>
            <a:off x="5868988" y="32844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33" name="Line 9"/>
          <p:cNvSpPr>
            <a:spLocks noChangeShapeType="1"/>
          </p:cNvSpPr>
          <p:nvPr/>
        </p:nvSpPr>
        <p:spPr bwMode="auto">
          <a:xfrm flipH="1" flipV="1">
            <a:off x="2987675" y="3284488"/>
            <a:ext cx="1512888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4" name="Line 10"/>
          <p:cNvSpPr>
            <a:spLocks noChangeShapeType="1"/>
          </p:cNvSpPr>
          <p:nvPr/>
        </p:nvSpPr>
        <p:spPr bwMode="auto">
          <a:xfrm flipH="1">
            <a:off x="4787900" y="3500388"/>
            <a:ext cx="1081088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5" name="Line 11"/>
          <p:cNvSpPr>
            <a:spLocks noChangeShapeType="1"/>
          </p:cNvSpPr>
          <p:nvPr/>
        </p:nvSpPr>
        <p:spPr bwMode="auto">
          <a:xfrm flipV="1">
            <a:off x="2987675" y="2852688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6" name="Line 12"/>
          <p:cNvSpPr>
            <a:spLocks noChangeShapeType="1"/>
          </p:cNvSpPr>
          <p:nvPr/>
        </p:nvSpPr>
        <p:spPr bwMode="auto">
          <a:xfrm flipV="1">
            <a:off x="3995738" y="2636788"/>
            <a:ext cx="9366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7" name="Line 13"/>
          <p:cNvSpPr>
            <a:spLocks noChangeShapeType="1"/>
          </p:cNvSpPr>
          <p:nvPr/>
        </p:nvSpPr>
        <p:spPr bwMode="auto">
          <a:xfrm>
            <a:off x="5219700" y="2779663"/>
            <a:ext cx="6492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8" name="Line 14"/>
          <p:cNvSpPr>
            <a:spLocks noChangeShapeType="1"/>
          </p:cNvSpPr>
          <p:nvPr/>
        </p:nvSpPr>
        <p:spPr bwMode="auto">
          <a:xfrm>
            <a:off x="2051050" y="2779663"/>
            <a:ext cx="5762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9" name="Line 15"/>
          <p:cNvSpPr>
            <a:spLocks noChangeShapeType="1"/>
          </p:cNvSpPr>
          <p:nvPr/>
        </p:nvSpPr>
        <p:spPr bwMode="auto">
          <a:xfrm flipV="1">
            <a:off x="5292725" y="2492325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0" name="Line 16"/>
          <p:cNvSpPr>
            <a:spLocks noChangeShapeType="1"/>
          </p:cNvSpPr>
          <p:nvPr/>
        </p:nvSpPr>
        <p:spPr bwMode="auto">
          <a:xfrm flipV="1">
            <a:off x="2051050" y="3284488"/>
            <a:ext cx="576263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1" name="Oval 17"/>
          <p:cNvSpPr>
            <a:spLocks noChangeArrowheads="1"/>
          </p:cNvSpPr>
          <p:nvPr/>
        </p:nvSpPr>
        <p:spPr bwMode="auto">
          <a:xfrm>
            <a:off x="2484438" y="2420888"/>
            <a:ext cx="3960812" cy="18716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42" name="Oval 18"/>
          <p:cNvSpPr>
            <a:spLocks noChangeArrowheads="1"/>
          </p:cNvSpPr>
          <p:nvPr/>
        </p:nvSpPr>
        <p:spPr bwMode="auto">
          <a:xfrm>
            <a:off x="4500563" y="32114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43" name="Line 19"/>
          <p:cNvSpPr>
            <a:spLocks noChangeShapeType="1"/>
          </p:cNvSpPr>
          <p:nvPr/>
        </p:nvSpPr>
        <p:spPr bwMode="auto">
          <a:xfrm flipH="1" flipV="1">
            <a:off x="3924300" y="2924125"/>
            <a:ext cx="576263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4" name="Line 20"/>
          <p:cNvSpPr>
            <a:spLocks noChangeShapeType="1"/>
          </p:cNvSpPr>
          <p:nvPr/>
        </p:nvSpPr>
        <p:spPr bwMode="auto">
          <a:xfrm flipH="1">
            <a:off x="4716463" y="2779663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5" name="Line 21"/>
          <p:cNvSpPr>
            <a:spLocks noChangeShapeType="1"/>
          </p:cNvSpPr>
          <p:nvPr/>
        </p:nvSpPr>
        <p:spPr bwMode="auto">
          <a:xfrm>
            <a:off x="6156325" y="3355925"/>
            <a:ext cx="792163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6" name="Line 22"/>
          <p:cNvSpPr>
            <a:spLocks noChangeShapeType="1"/>
          </p:cNvSpPr>
          <p:nvPr/>
        </p:nvSpPr>
        <p:spPr bwMode="auto">
          <a:xfrm flipH="1">
            <a:off x="4500563" y="4437013"/>
            <a:ext cx="0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7" name="Oval 23"/>
          <p:cNvSpPr>
            <a:spLocks noChangeArrowheads="1"/>
          </p:cNvSpPr>
          <p:nvPr/>
        </p:nvSpPr>
        <p:spPr bwMode="auto">
          <a:xfrm>
            <a:off x="4067175" y="5084713"/>
            <a:ext cx="8636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ZHK</a:t>
            </a:r>
          </a:p>
        </p:txBody>
      </p:sp>
      <p:sp>
        <p:nvSpPr>
          <p:cNvPr id="359448" name="Line 24"/>
          <p:cNvSpPr>
            <a:spLocks noChangeShapeType="1"/>
          </p:cNvSpPr>
          <p:nvPr/>
        </p:nvSpPr>
        <p:spPr bwMode="auto">
          <a:xfrm>
            <a:off x="3492500" y="4940250"/>
            <a:ext cx="5762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9" name="Line 25"/>
          <p:cNvSpPr>
            <a:spLocks noChangeShapeType="1"/>
          </p:cNvSpPr>
          <p:nvPr/>
        </p:nvSpPr>
        <p:spPr bwMode="auto">
          <a:xfrm flipV="1">
            <a:off x="3492500" y="5445075"/>
            <a:ext cx="576263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50" name="Line 26"/>
          <p:cNvSpPr>
            <a:spLocks noChangeShapeType="1"/>
          </p:cNvSpPr>
          <p:nvPr/>
        </p:nvSpPr>
        <p:spPr bwMode="auto">
          <a:xfrm flipV="1">
            <a:off x="4716463" y="4940250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51" name="Line 27"/>
          <p:cNvSpPr>
            <a:spLocks noChangeShapeType="1"/>
          </p:cNvSpPr>
          <p:nvPr/>
        </p:nvSpPr>
        <p:spPr bwMode="auto">
          <a:xfrm>
            <a:off x="4932363" y="5445075"/>
            <a:ext cx="792162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0059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3A12-C30D-264C-9210-5C8EF0F93DA9}" type="slidenum">
              <a:rPr lang="de-DE"/>
              <a:pPr/>
              <a:t>56</a:t>
            </a:fld>
            <a:endParaRPr lang="de-DE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 - Beispiel</a:t>
            </a:r>
          </a:p>
        </p:txBody>
      </p:sp>
      <p:sp>
        <p:nvSpPr>
          <p:cNvPr id="360451" name="Oval 3"/>
          <p:cNvSpPr>
            <a:spLocks noChangeArrowheads="1"/>
          </p:cNvSpPr>
          <p:nvPr/>
        </p:nvSpPr>
        <p:spPr bwMode="auto">
          <a:xfrm>
            <a:off x="1763713" y="48688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60452" name="Oval 4"/>
          <p:cNvSpPr>
            <a:spLocks noChangeArrowheads="1"/>
          </p:cNvSpPr>
          <p:nvPr/>
        </p:nvSpPr>
        <p:spPr bwMode="auto">
          <a:xfrm>
            <a:off x="2987675" y="41497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60453" name="Oval 5"/>
          <p:cNvSpPr>
            <a:spLocks noChangeArrowheads="1"/>
          </p:cNvSpPr>
          <p:nvPr/>
        </p:nvSpPr>
        <p:spPr bwMode="auto">
          <a:xfrm>
            <a:off x="4211638" y="35004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60454" name="Oval 6"/>
          <p:cNvSpPr>
            <a:spLocks noChangeArrowheads="1"/>
          </p:cNvSpPr>
          <p:nvPr/>
        </p:nvSpPr>
        <p:spPr bwMode="auto">
          <a:xfrm>
            <a:off x="5508625" y="27813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60455" name="Oval 7"/>
          <p:cNvSpPr>
            <a:spLocks noChangeArrowheads="1"/>
          </p:cNvSpPr>
          <p:nvPr/>
        </p:nvSpPr>
        <p:spPr bwMode="auto">
          <a:xfrm>
            <a:off x="680402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60456" name="Line 8"/>
          <p:cNvSpPr>
            <a:spLocks noChangeShapeType="1"/>
          </p:cNvSpPr>
          <p:nvPr/>
        </p:nvSpPr>
        <p:spPr bwMode="auto">
          <a:xfrm flipV="1">
            <a:off x="2268538" y="4508500"/>
            <a:ext cx="719137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57" name="Line 9"/>
          <p:cNvSpPr>
            <a:spLocks noChangeShapeType="1"/>
          </p:cNvSpPr>
          <p:nvPr/>
        </p:nvSpPr>
        <p:spPr bwMode="auto">
          <a:xfrm flipV="1">
            <a:off x="3492500" y="3860800"/>
            <a:ext cx="71913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58" name="Line 10"/>
          <p:cNvSpPr>
            <a:spLocks noChangeShapeType="1"/>
          </p:cNvSpPr>
          <p:nvPr/>
        </p:nvSpPr>
        <p:spPr bwMode="auto">
          <a:xfrm flipV="1">
            <a:off x="4716463" y="3213100"/>
            <a:ext cx="7921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59" name="Line 11"/>
          <p:cNvSpPr>
            <a:spLocks noChangeShapeType="1"/>
          </p:cNvSpPr>
          <p:nvPr/>
        </p:nvSpPr>
        <p:spPr bwMode="auto">
          <a:xfrm flipV="1">
            <a:off x="6011863" y="2492375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0" name="Oval 12"/>
          <p:cNvSpPr>
            <a:spLocks noChangeArrowheads="1"/>
          </p:cNvSpPr>
          <p:nvPr/>
        </p:nvSpPr>
        <p:spPr bwMode="auto">
          <a:xfrm>
            <a:off x="4211638" y="23495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60461" name="Line 13"/>
          <p:cNvSpPr>
            <a:spLocks noChangeShapeType="1"/>
          </p:cNvSpPr>
          <p:nvPr/>
        </p:nvSpPr>
        <p:spPr bwMode="auto">
          <a:xfrm flipH="1" flipV="1">
            <a:off x="4716463" y="2636838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2" name="Line 14"/>
          <p:cNvSpPr>
            <a:spLocks noChangeShapeType="1"/>
          </p:cNvSpPr>
          <p:nvPr/>
        </p:nvSpPr>
        <p:spPr bwMode="auto">
          <a:xfrm flipH="1">
            <a:off x="4427538" y="2852738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3" name="Oval 15"/>
          <p:cNvSpPr>
            <a:spLocks noChangeArrowheads="1"/>
          </p:cNvSpPr>
          <p:nvPr/>
        </p:nvSpPr>
        <p:spPr bwMode="auto">
          <a:xfrm>
            <a:off x="2916238" y="26368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60464" name="Oval 16"/>
          <p:cNvSpPr>
            <a:spLocks noChangeArrowheads="1"/>
          </p:cNvSpPr>
          <p:nvPr/>
        </p:nvSpPr>
        <p:spPr bwMode="auto">
          <a:xfrm>
            <a:off x="169227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60465" name="Line 17"/>
          <p:cNvSpPr>
            <a:spLocks noChangeShapeType="1"/>
          </p:cNvSpPr>
          <p:nvPr/>
        </p:nvSpPr>
        <p:spPr bwMode="auto">
          <a:xfrm flipV="1">
            <a:off x="3203575" y="3141663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6" name="Line 18"/>
          <p:cNvSpPr>
            <a:spLocks noChangeShapeType="1"/>
          </p:cNvSpPr>
          <p:nvPr/>
        </p:nvSpPr>
        <p:spPr bwMode="auto">
          <a:xfrm flipH="1" flipV="1">
            <a:off x="2051050" y="2636838"/>
            <a:ext cx="1008063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7" name="Line 19"/>
          <p:cNvSpPr>
            <a:spLocks noChangeShapeType="1"/>
          </p:cNvSpPr>
          <p:nvPr/>
        </p:nvSpPr>
        <p:spPr bwMode="auto">
          <a:xfrm>
            <a:off x="1908175" y="2636838"/>
            <a:ext cx="71438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8" name="Line 20"/>
          <p:cNvSpPr>
            <a:spLocks noChangeShapeType="1"/>
          </p:cNvSpPr>
          <p:nvPr/>
        </p:nvSpPr>
        <p:spPr bwMode="auto">
          <a:xfrm flipH="1" flipV="1">
            <a:off x="2195513" y="2420938"/>
            <a:ext cx="7921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60469" name="AutoShape 21"/>
          <p:cNvCxnSpPr>
            <a:cxnSpLocks noChangeShapeType="1"/>
            <a:stCxn id="360454" idx="0"/>
            <a:endCxn id="360463" idx="0"/>
          </p:cNvCxnSpPr>
          <p:nvPr/>
        </p:nvCxnSpPr>
        <p:spPr bwMode="auto">
          <a:xfrm rot="5400000" flipH="1">
            <a:off x="4392613" y="1412875"/>
            <a:ext cx="144462" cy="2592388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0470" name="Oval 22"/>
          <p:cNvSpPr>
            <a:spLocks noChangeArrowheads="1"/>
          </p:cNvSpPr>
          <p:nvPr/>
        </p:nvSpPr>
        <p:spPr bwMode="auto">
          <a:xfrm>
            <a:off x="4140200" y="4868863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60471" name="Line 23"/>
          <p:cNvSpPr>
            <a:spLocks noChangeShapeType="1"/>
          </p:cNvSpPr>
          <p:nvPr/>
        </p:nvSpPr>
        <p:spPr bwMode="auto">
          <a:xfrm flipH="1" flipV="1">
            <a:off x="3492500" y="4508500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72" name="Oval 24"/>
          <p:cNvSpPr>
            <a:spLocks noChangeArrowheads="1"/>
          </p:cNvSpPr>
          <p:nvPr/>
        </p:nvSpPr>
        <p:spPr bwMode="auto">
          <a:xfrm rot="-1562588">
            <a:off x="2124075" y="1844675"/>
            <a:ext cx="4110038" cy="2849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73" name="Oval 25"/>
          <p:cNvSpPr>
            <a:spLocks noChangeArrowheads="1"/>
          </p:cNvSpPr>
          <p:nvPr/>
        </p:nvSpPr>
        <p:spPr bwMode="auto">
          <a:xfrm>
            <a:off x="1547813" y="198913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74" name="Oval 26"/>
          <p:cNvSpPr>
            <a:spLocks noChangeArrowheads="1"/>
          </p:cNvSpPr>
          <p:nvPr/>
        </p:nvSpPr>
        <p:spPr bwMode="auto">
          <a:xfrm>
            <a:off x="1619250" y="4724400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75" name="Oval 27"/>
          <p:cNvSpPr>
            <a:spLocks noChangeArrowheads="1"/>
          </p:cNvSpPr>
          <p:nvPr/>
        </p:nvSpPr>
        <p:spPr bwMode="auto">
          <a:xfrm>
            <a:off x="3995738" y="4724400"/>
            <a:ext cx="7921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76" name="Oval 28"/>
          <p:cNvSpPr>
            <a:spLocks noChangeArrowheads="1"/>
          </p:cNvSpPr>
          <p:nvPr/>
        </p:nvSpPr>
        <p:spPr bwMode="auto">
          <a:xfrm>
            <a:off x="6659563" y="198913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44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72" grpId="0" animBg="1"/>
      <p:bldP spid="360473" grpId="0" animBg="1"/>
      <p:bldP spid="360474" grpId="0" animBg="1"/>
      <p:bldP spid="360475" grpId="0" animBg="1"/>
      <p:bldP spid="36047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BBAF-53CC-D64C-8CA3-E04825C6E709}" type="slidenum">
              <a:rPr lang="de-DE"/>
              <a:pPr/>
              <a:t>57</a:t>
            </a:fld>
            <a:endParaRPr lang="de-DE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 - Beispiel</a:t>
            </a:r>
          </a:p>
        </p:txBody>
      </p:sp>
      <p:sp>
        <p:nvSpPr>
          <p:cNvPr id="361475" name="Oval 3"/>
          <p:cNvSpPr>
            <a:spLocks noChangeArrowheads="1"/>
          </p:cNvSpPr>
          <p:nvPr/>
        </p:nvSpPr>
        <p:spPr bwMode="auto">
          <a:xfrm rot="-1562588">
            <a:off x="2124075" y="1844675"/>
            <a:ext cx="4110038" cy="2849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76" name="Oval 4"/>
          <p:cNvSpPr>
            <a:spLocks noChangeArrowheads="1"/>
          </p:cNvSpPr>
          <p:nvPr/>
        </p:nvSpPr>
        <p:spPr bwMode="auto">
          <a:xfrm>
            <a:off x="1547813" y="198913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77" name="Oval 5"/>
          <p:cNvSpPr>
            <a:spLocks noChangeArrowheads="1"/>
          </p:cNvSpPr>
          <p:nvPr/>
        </p:nvSpPr>
        <p:spPr bwMode="auto">
          <a:xfrm>
            <a:off x="1619250" y="4724400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78" name="Oval 6"/>
          <p:cNvSpPr>
            <a:spLocks noChangeArrowheads="1"/>
          </p:cNvSpPr>
          <p:nvPr/>
        </p:nvSpPr>
        <p:spPr bwMode="auto">
          <a:xfrm>
            <a:off x="4211638" y="515778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79" name="Oval 7"/>
          <p:cNvSpPr>
            <a:spLocks noChangeArrowheads="1"/>
          </p:cNvSpPr>
          <p:nvPr/>
        </p:nvSpPr>
        <p:spPr bwMode="auto">
          <a:xfrm>
            <a:off x="6659563" y="198913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80" name="Line 8"/>
          <p:cNvSpPr>
            <a:spLocks noChangeShapeType="1"/>
          </p:cNvSpPr>
          <p:nvPr/>
        </p:nvSpPr>
        <p:spPr bwMode="auto">
          <a:xfrm flipH="1" flipV="1">
            <a:off x="2268538" y="2636838"/>
            <a:ext cx="28733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1" name="Line 9"/>
          <p:cNvSpPr>
            <a:spLocks noChangeShapeType="1"/>
          </p:cNvSpPr>
          <p:nvPr/>
        </p:nvSpPr>
        <p:spPr bwMode="auto">
          <a:xfrm>
            <a:off x="1908175" y="2781300"/>
            <a:ext cx="71438" cy="1943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2" name="Line 10"/>
          <p:cNvSpPr>
            <a:spLocks noChangeShapeType="1"/>
          </p:cNvSpPr>
          <p:nvPr/>
        </p:nvSpPr>
        <p:spPr bwMode="auto">
          <a:xfrm flipH="1">
            <a:off x="2339975" y="4581525"/>
            <a:ext cx="360363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3" name="Line 11"/>
          <p:cNvSpPr>
            <a:spLocks noChangeShapeType="1"/>
          </p:cNvSpPr>
          <p:nvPr/>
        </p:nvSpPr>
        <p:spPr bwMode="auto">
          <a:xfrm flipV="1">
            <a:off x="6084888" y="2492375"/>
            <a:ext cx="574675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4" name="Line 12"/>
          <p:cNvSpPr>
            <a:spLocks noChangeShapeType="1"/>
          </p:cNvSpPr>
          <p:nvPr/>
        </p:nvSpPr>
        <p:spPr bwMode="auto">
          <a:xfrm flipH="1" flipV="1">
            <a:off x="4356100" y="4724400"/>
            <a:ext cx="144463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5" name="Text Box 13"/>
          <p:cNvSpPr txBox="1">
            <a:spLocks noChangeArrowheads="1"/>
          </p:cNvSpPr>
          <p:nvPr/>
        </p:nvSpPr>
        <p:spPr bwMode="auto">
          <a:xfrm>
            <a:off x="6280150" y="4260850"/>
            <a:ext cx="954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/>
              <a:t>DAG</a:t>
            </a:r>
          </a:p>
        </p:txBody>
      </p:sp>
    </p:spTree>
    <p:extLst>
      <p:ext uri="{BB962C8B-B14F-4D97-AF65-F5344CB8AC3E}">
        <p14:creationId xmlns:p14="http://schemas.microsoft.com/office/powerpoint/2010/main" val="23186211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AB64-E73A-E54D-AC0C-CE988DB314F2}" type="slidenum">
              <a:rPr lang="de-DE"/>
              <a:pPr/>
              <a:t>58</a:t>
            </a:fld>
            <a:endParaRPr lang="de-DE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Ziel:</a:t>
            </a:r>
            <a:r>
              <a:rPr lang="de-DE" dirty="0"/>
              <a:t> Finde alle starken ZHKs im Graphen in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n+m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Zeit 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: #Knoten, </a:t>
            </a:r>
            <a:r>
              <a:rPr lang="de-DE" dirty="0">
                <a:solidFill>
                  <a:schemeClr val="hlink"/>
                </a:solidFill>
              </a:rPr>
              <a:t>m</a:t>
            </a:r>
            <a:r>
              <a:rPr lang="de-DE" dirty="0"/>
              <a:t>: #Kanten)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Strategie:</a:t>
            </a:r>
            <a:r>
              <a:rPr lang="de-DE" dirty="0"/>
              <a:t> Verwende DFS-Verfahren mit</a:t>
            </a:r>
            <a:br>
              <a:rPr lang="de-DE" dirty="0"/>
            </a:br>
            <a:r>
              <a:rPr lang="de-DE" dirty="0" err="1">
                <a:solidFill>
                  <a:schemeClr val="hlink"/>
                </a:solidFill>
              </a:rPr>
              <a:t>component</a:t>
            </a:r>
            <a:r>
              <a:rPr lang="de-DE" dirty="0"/>
              <a:t> für jeden Knoten </a:t>
            </a:r>
            <a:r>
              <a:rPr lang="de-DE" dirty="0">
                <a:solidFill>
                  <a:schemeClr val="hlink"/>
                </a:solidFill>
              </a:rPr>
              <a:t>v ∈ V</a:t>
            </a:r>
            <a:r>
              <a:rPr lang="de-DE" dirty="0"/>
              <a:t> </a:t>
            </a:r>
            <a:endParaRPr lang="de-DE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endParaRPr lang="de-DE" sz="1600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Am Ende:</a:t>
            </a:r>
            <a:r>
              <a:rPr lang="de-DE" dirty="0"/>
              <a:t> </a:t>
            </a:r>
            <a:r>
              <a:rPr lang="de-DE" dirty="0" err="1">
                <a:solidFill>
                  <a:schemeClr val="hlink"/>
                </a:solidFill>
              </a:rPr>
              <a:t>v.component</a:t>
            </a:r>
            <a:r>
              <a:rPr lang="de-DE" dirty="0">
                <a:solidFill>
                  <a:schemeClr val="hlink"/>
                </a:solidFill>
              </a:rPr>
              <a:t> = </a:t>
            </a:r>
            <a:r>
              <a:rPr lang="de-DE" dirty="0" err="1">
                <a:solidFill>
                  <a:schemeClr val="hlink"/>
                </a:solidFill>
              </a:rPr>
              <a:t>w.component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⇔</a:t>
            </a:r>
            <a:r>
              <a:rPr lang="de-DE" dirty="0">
                <a:solidFill>
                  <a:schemeClr val="hlink"/>
                </a:solidFill>
              </a:rPr>
              <a:t> </a:t>
            </a:r>
            <a:br>
              <a:rPr lang="de-DE" dirty="0">
                <a:solidFill>
                  <a:schemeClr val="hlink"/>
                </a:solidFill>
              </a:rPr>
            </a:b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und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sind in derselben starken ZHK </a:t>
            </a:r>
          </a:p>
        </p:txBody>
      </p:sp>
      <p:sp>
        <p:nvSpPr>
          <p:cNvPr id="2" name="Rechteck 1"/>
          <p:cNvSpPr/>
          <p:nvPr/>
        </p:nvSpPr>
        <p:spPr>
          <a:xfrm>
            <a:off x="2664296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Robert </a:t>
            </a:r>
            <a:r>
              <a:rPr lang="de-DE" sz="1200" dirty="0" err="1">
                <a:solidFill>
                  <a:srgbClr val="0000FF"/>
                </a:solidFill>
              </a:rPr>
              <a:t>Tarjan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i="1" dirty="0" err="1">
                <a:solidFill>
                  <a:srgbClr val="0000FF"/>
                </a:solidFill>
              </a:rPr>
              <a:t>Depth</a:t>
            </a:r>
            <a:r>
              <a:rPr lang="de-DE" sz="1200" i="1" dirty="0">
                <a:solidFill>
                  <a:srgbClr val="0000FF"/>
                </a:solidFill>
              </a:rPr>
              <a:t>-first </a:t>
            </a:r>
            <a:r>
              <a:rPr lang="de-DE" sz="1200" i="1" dirty="0" err="1">
                <a:solidFill>
                  <a:srgbClr val="0000FF"/>
                </a:solidFill>
              </a:rPr>
              <a:t>search</a:t>
            </a:r>
            <a:r>
              <a:rPr lang="de-DE" sz="1200" i="1" dirty="0">
                <a:solidFill>
                  <a:srgbClr val="0000FF"/>
                </a:solidFill>
              </a:rPr>
              <a:t> </a:t>
            </a:r>
            <a:r>
              <a:rPr lang="de-DE" sz="1200" i="1" dirty="0" err="1">
                <a:solidFill>
                  <a:srgbClr val="0000FF"/>
                </a:solidFill>
              </a:rPr>
              <a:t>and</a:t>
            </a:r>
            <a:r>
              <a:rPr lang="de-DE" sz="1200" i="1" dirty="0">
                <a:solidFill>
                  <a:srgbClr val="0000FF"/>
                </a:solidFill>
              </a:rPr>
              <a:t> linear </a:t>
            </a:r>
            <a:r>
              <a:rPr lang="de-DE" sz="1200" i="1" dirty="0" err="1">
                <a:solidFill>
                  <a:srgbClr val="0000FF"/>
                </a:solidFill>
              </a:rPr>
              <a:t>graph</a:t>
            </a:r>
            <a:r>
              <a:rPr lang="de-DE" sz="1200" i="1" dirty="0">
                <a:solidFill>
                  <a:srgbClr val="0000FF"/>
                </a:solidFill>
              </a:rPr>
              <a:t> </a:t>
            </a:r>
            <a:r>
              <a:rPr lang="de-DE" sz="1200" i="1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In: </a:t>
            </a:r>
            <a:r>
              <a:rPr lang="de-DE" sz="1200" i="1" dirty="0">
                <a:solidFill>
                  <a:srgbClr val="0000FF"/>
                </a:solidFill>
              </a:rPr>
              <a:t>SIAM Journal on Computing</a:t>
            </a:r>
            <a:r>
              <a:rPr lang="de-DE" sz="1200" dirty="0">
                <a:solidFill>
                  <a:srgbClr val="0000FF"/>
                </a:solidFill>
              </a:rPr>
              <a:t>. Bd. 1, Nr. 2, S. 146-160, </a:t>
            </a:r>
            <a:r>
              <a:rPr lang="de-DE" sz="12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41801970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A16E-B06E-5D43-8628-313F0371A301}" type="slidenum">
              <a:rPr lang="de-DE"/>
              <a:pPr/>
              <a:t>59</a:t>
            </a:fld>
            <a:endParaRPr lang="de-DE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2400" dirty="0"/>
              <a:t>Betrachte DFS auf </a:t>
            </a:r>
            <a:r>
              <a:rPr lang="de-DE" sz="2400" dirty="0">
                <a:solidFill>
                  <a:schemeClr val="hlink"/>
                </a:solidFill>
              </a:rPr>
              <a:t>G=(V,E)</a:t>
            </a:r>
          </a:p>
          <a:p>
            <a:pPr>
              <a:lnSpc>
                <a:spcPct val="90000"/>
              </a:lnSpc>
            </a:pPr>
            <a:r>
              <a:rPr lang="de-DE" sz="2400" dirty="0"/>
              <a:t>Sei </a:t>
            </a:r>
            <a:r>
              <a:rPr lang="de-DE" sz="2400" dirty="0" err="1">
                <a:solidFill>
                  <a:schemeClr val="hlink"/>
                </a:solidFill>
              </a:rPr>
              <a:t>G</a:t>
            </a:r>
            <a:r>
              <a:rPr lang="de-DE" sz="2400" baseline="-25000" dirty="0" err="1">
                <a:solidFill>
                  <a:schemeClr val="hlink"/>
                </a:solidFill>
              </a:rPr>
              <a:t>c</a:t>
            </a:r>
            <a:r>
              <a:rPr lang="de-DE" sz="2400" dirty="0">
                <a:solidFill>
                  <a:schemeClr val="hlink"/>
                </a:solidFill>
              </a:rPr>
              <a:t>=(</a:t>
            </a:r>
            <a:r>
              <a:rPr lang="de-DE" sz="2400" dirty="0" err="1">
                <a:solidFill>
                  <a:schemeClr val="hlink"/>
                </a:solidFill>
              </a:rPr>
              <a:t>V</a:t>
            </a:r>
            <a:r>
              <a:rPr lang="de-DE" sz="2400" baseline="-25000" dirty="0" err="1">
                <a:solidFill>
                  <a:schemeClr val="hlink"/>
                </a:solidFill>
              </a:rPr>
              <a:t>c</a:t>
            </a:r>
            <a:r>
              <a:rPr lang="de-DE" sz="2400" dirty="0" err="1">
                <a:solidFill>
                  <a:schemeClr val="hlink"/>
                </a:solidFill>
              </a:rPr>
              <a:t>,E</a:t>
            </a:r>
            <a:r>
              <a:rPr lang="de-DE" sz="2400" baseline="-25000" dirty="0" err="1">
                <a:solidFill>
                  <a:schemeClr val="hlink"/>
                </a:solidFill>
              </a:rPr>
              <a:t>c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r>
              <a:rPr lang="de-DE" sz="2400" dirty="0"/>
              <a:t> bereits besuchter Teilgraph von </a:t>
            </a:r>
            <a:r>
              <a:rPr lang="de-DE" sz="2400" dirty="0">
                <a:solidFill>
                  <a:schemeClr val="hlink"/>
                </a:solidFill>
              </a:rPr>
              <a:t>G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accent2"/>
                </a:solidFill>
              </a:rPr>
              <a:t>Ziel:</a:t>
            </a:r>
            <a:r>
              <a:rPr lang="de-DE" sz="2400" dirty="0"/>
              <a:t> bewahre starke ZHKs in </a:t>
            </a:r>
            <a:r>
              <a:rPr lang="de-DE" sz="2400" dirty="0" err="1">
                <a:solidFill>
                  <a:schemeClr val="hlink"/>
                </a:solidFill>
              </a:rPr>
              <a:t>G</a:t>
            </a:r>
            <a:r>
              <a:rPr lang="de-DE" sz="2400" baseline="-25000" dirty="0" err="1">
                <a:solidFill>
                  <a:schemeClr val="hlink"/>
                </a:solidFill>
              </a:rPr>
              <a:t>c</a:t>
            </a:r>
            <a:endParaRPr lang="de-DE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accent2"/>
                </a:solidFill>
              </a:rPr>
              <a:t>Idee:</a:t>
            </a:r>
          </a:p>
          <a:p>
            <a:pPr lvl="1">
              <a:lnSpc>
                <a:spcPct val="90000"/>
              </a:lnSpc>
            </a:pPr>
            <a:r>
              <a:rPr lang="de-DE" sz="2200" dirty="0"/>
              <a:t>a)</a:t>
            </a:r>
            <a:br>
              <a:rPr lang="de-DE" sz="2200" dirty="0"/>
            </a:br>
            <a:br>
              <a:rPr lang="de-DE" sz="2200" dirty="0"/>
            </a:br>
            <a:br>
              <a:rPr lang="de-DE" sz="2200" dirty="0"/>
            </a:br>
            <a:br>
              <a:rPr lang="de-DE" sz="2200" dirty="0"/>
            </a:br>
            <a:endParaRPr lang="de-DE" sz="2200" dirty="0"/>
          </a:p>
          <a:p>
            <a:pPr lvl="1">
              <a:lnSpc>
                <a:spcPct val="90000"/>
              </a:lnSpc>
            </a:pPr>
            <a:r>
              <a:rPr lang="de-DE" sz="2200" dirty="0"/>
              <a:t>b)</a:t>
            </a:r>
            <a:br>
              <a:rPr lang="de-DE" sz="2200" dirty="0"/>
            </a:br>
            <a:endParaRPr lang="de-DE" sz="2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/>
              <a:t>  </a:t>
            </a:r>
          </a:p>
        </p:txBody>
      </p:sp>
      <p:sp>
        <p:nvSpPr>
          <p:cNvPr id="363524" name="Oval 4"/>
          <p:cNvSpPr>
            <a:spLocks noChangeArrowheads="1"/>
          </p:cNvSpPr>
          <p:nvPr/>
        </p:nvSpPr>
        <p:spPr bwMode="auto">
          <a:xfrm>
            <a:off x="2124075" y="3068712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5" name="Oval 5"/>
          <p:cNvSpPr>
            <a:spLocks noChangeArrowheads="1"/>
          </p:cNvSpPr>
          <p:nvPr/>
        </p:nvSpPr>
        <p:spPr bwMode="auto">
          <a:xfrm>
            <a:off x="4284663" y="2852812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6" name="Oval 6"/>
          <p:cNvSpPr>
            <a:spLocks noChangeArrowheads="1"/>
          </p:cNvSpPr>
          <p:nvPr/>
        </p:nvSpPr>
        <p:spPr bwMode="auto">
          <a:xfrm>
            <a:off x="3419475" y="3573537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7" name="Oval 7"/>
          <p:cNvSpPr>
            <a:spLocks noChangeArrowheads="1"/>
          </p:cNvSpPr>
          <p:nvPr/>
        </p:nvSpPr>
        <p:spPr bwMode="auto">
          <a:xfrm>
            <a:off x="5867400" y="3357637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8" name="Oval 8"/>
          <p:cNvSpPr>
            <a:spLocks noChangeArrowheads="1"/>
          </p:cNvSpPr>
          <p:nvPr/>
        </p:nvSpPr>
        <p:spPr bwMode="auto">
          <a:xfrm>
            <a:off x="5435600" y="3214762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9" name="Line 9"/>
          <p:cNvSpPr>
            <a:spLocks noChangeShapeType="1"/>
          </p:cNvSpPr>
          <p:nvPr/>
        </p:nvSpPr>
        <p:spPr bwMode="auto">
          <a:xfrm flipV="1">
            <a:off x="2843213" y="3068712"/>
            <a:ext cx="144145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0" name="Line 10"/>
          <p:cNvSpPr>
            <a:spLocks noChangeShapeType="1"/>
          </p:cNvSpPr>
          <p:nvPr/>
        </p:nvSpPr>
        <p:spPr bwMode="auto">
          <a:xfrm>
            <a:off x="5076825" y="3140150"/>
            <a:ext cx="4318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1" name="Line 11"/>
          <p:cNvSpPr>
            <a:spLocks noChangeShapeType="1"/>
          </p:cNvSpPr>
          <p:nvPr/>
        </p:nvSpPr>
        <p:spPr bwMode="auto">
          <a:xfrm flipV="1">
            <a:off x="3851275" y="3284612"/>
            <a:ext cx="5048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2" name="Line 12"/>
          <p:cNvSpPr>
            <a:spLocks noChangeShapeType="1"/>
          </p:cNvSpPr>
          <p:nvPr/>
        </p:nvSpPr>
        <p:spPr bwMode="auto">
          <a:xfrm>
            <a:off x="2843213" y="3500512"/>
            <a:ext cx="5762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3" name="Line 13"/>
          <p:cNvSpPr>
            <a:spLocks noChangeShapeType="1"/>
          </p:cNvSpPr>
          <p:nvPr/>
        </p:nvSpPr>
        <p:spPr bwMode="auto">
          <a:xfrm flipH="1">
            <a:off x="3851275" y="3500512"/>
            <a:ext cx="2016125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4" name="Text Box 14"/>
          <p:cNvSpPr txBox="1">
            <a:spLocks noChangeArrowheads="1"/>
          </p:cNvSpPr>
          <p:nvPr/>
        </p:nvSpPr>
        <p:spPr bwMode="auto">
          <a:xfrm>
            <a:off x="4932363" y="3716412"/>
            <a:ext cx="271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 &amp; Kante</a:t>
            </a:r>
          </a:p>
        </p:txBody>
      </p:sp>
      <p:sp>
        <p:nvSpPr>
          <p:cNvPr id="363535" name="Oval 15"/>
          <p:cNvSpPr>
            <a:spLocks noChangeArrowheads="1"/>
          </p:cNvSpPr>
          <p:nvPr/>
        </p:nvSpPr>
        <p:spPr bwMode="auto">
          <a:xfrm>
            <a:off x="3059113" y="2708350"/>
            <a:ext cx="3384550" cy="165735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36" name="Text Box 16"/>
          <p:cNvSpPr txBox="1">
            <a:spLocks noChangeArrowheads="1"/>
          </p:cNvSpPr>
          <p:nvPr/>
        </p:nvSpPr>
        <p:spPr bwMode="auto">
          <a:xfrm>
            <a:off x="5867400" y="2636912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neue ZHK</a:t>
            </a:r>
          </a:p>
        </p:txBody>
      </p:sp>
      <p:sp>
        <p:nvSpPr>
          <p:cNvPr id="363537" name="Oval 17"/>
          <p:cNvSpPr>
            <a:spLocks noChangeArrowheads="1"/>
          </p:cNvSpPr>
          <p:nvPr/>
        </p:nvSpPr>
        <p:spPr bwMode="auto">
          <a:xfrm>
            <a:off x="2051050" y="4940375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38" name="Oval 18"/>
          <p:cNvSpPr>
            <a:spLocks noChangeArrowheads="1"/>
          </p:cNvSpPr>
          <p:nvPr/>
        </p:nvSpPr>
        <p:spPr bwMode="auto">
          <a:xfrm>
            <a:off x="3562350" y="5372175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39" name="Oval 19"/>
          <p:cNvSpPr>
            <a:spLocks noChangeArrowheads="1"/>
          </p:cNvSpPr>
          <p:nvPr/>
        </p:nvSpPr>
        <p:spPr bwMode="auto">
          <a:xfrm>
            <a:off x="4859338" y="4868937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40" name="Oval 20"/>
          <p:cNvSpPr>
            <a:spLocks noChangeArrowheads="1"/>
          </p:cNvSpPr>
          <p:nvPr/>
        </p:nvSpPr>
        <p:spPr bwMode="auto">
          <a:xfrm>
            <a:off x="5291138" y="5013400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41" name="Line 21"/>
          <p:cNvSpPr>
            <a:spLocks noChangeShapeType="1"/>
          </p:cNvSpPr>
          <p:nvPr/>
        </p:nvSpPr>
        <p:spPr bwMode="auto">
          <a:xfrm>
            <a:off x="5507038" y="5084837"/>
            <a:ext cx="7921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42" name="Oval 22"/>
          <p:cNvSpPr>
            <a:spLocks noChangeArrowheads="1"/>
          </p:cNvSpPr>
          <p:nvPr/>
        </p:nvSpPr>
        <p:spPr bwMode="auto">
          <a:xfrm>
            <a:off x="6299200" y="5013400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43" name="Oval 23"/>
          <p:cNvSpPr>
            <a:spLocks noChangeArrowheads="1"/>
          </p:cNvSpPr>
          <p:nvPr/>
        </p:nvSpPr>
        <p:spPr bwMode="auto">
          <a:xfrm>
            <a:off x="6154738" y="4868937"/>
            <a:ext cx="503237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44" name="Text Box 24"/>
          <p:cNvSpPr txBox="1">
            <a:spLocks noChangeArrowheads="1"/>
          </p:cNvSpPr>
          <p:nvPr/>
        </p:nvSpPr>
        <p:spPr bwMode="auto">
          <a:xfrm>
            <a:off x="6731000" y="4940375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neue ZHK</a:t>
            </a:r>
          </a:p>
        </p:txBody>
      </p:sp>
      <p:sp>
        <p:nvSpPr>
          <p:cNvPr id="363545" name="Line 25"/>
          <p:cNvSpPr>
            <a:spLocks noChangeShapeType="1"/>
          </p:cNvSpPr>
          <p:nvPr/>
        </p:nvSpPr>
        <p:spPr bwMode="auto">
          <a:xfrm>
            <a:off x="2770188" y="5300737"/>
            <a:ext cx="792162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46" name="Line 26"/>
          <p:cNvSpPr>
            <a:spLocks noChangeShapeType="1"/>
          </p:cNvSpPr>
          <p:nvPr/>
        </p:nvSpPr>
        <p:spPr bwMode="auto">
          <a:xfrm flipV="1">
            <a:off x="4354513" y="5300737"/>
            <a:ext cx="5762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47" name="Line 27"/>
          <p:cNvSpPr>
            <a:spLocks noChangeShapeType="1"/>
          </p:cNvSpPr>
          <p:nvPr/>
        </p:nvSpPr>
        <p:spPr bwMode="auto">
          <a:xfrm>
            <a:off x="2843213" y="5084837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48" name="Text Box 28"/>
          <p:cNvSpPr txBox="1">
            <a:spLocks noChangeArrowheads="1"/>
          </p:cNvSpPr>
          <p:nvPr/>
        </p:nvSpPr>
        <p:spPr bwMode="auto">
          <a:xfrm>
            <a:off x="4211638" y="3284612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kein DAG</a:t>
            </a:r>
          </a:p>
        </p:txBody>
      </p:sp>
    </p:spTree>
    <p:extLst>
      <p:ext uri="{BB962C8B-B14F-4D97-AF65-F5344CB8AC3E}">
        <p14:creationId xmlns:p14="http://schemas.microsoft.com/office/powerpoint/2010/main" val="339073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33" grpId="0" animBg="1"/>
      <p:bldP spid="363535" grpId="0" animBg="1"/>
      <p:bldP spid="363536" grpId="0"/>
      <p:bldP spid="363537" grpId="0" animBg="1"/>
      <p:bldP spid="363538" grpId="0" animBg="1"/>
      <p:bldP spid="363539" grpId="0" animBg="1"/>
      <p:bldP spid="363540" grpId="0" animBg="1"/>
      <p:bldP spid="363541" grpId="0" animBg="1"/>
      <p:bldP spid="363542" grpId="0" animBg="1"/>
      <p:bldP spid="363543" grpId="0" animBg="1"/>
      <p:bldP spid="363544" grpId="0"/>
      <p:bldP spid="363545" grpId="0" animBg="1"/>
      <p:bldP spid="363546" grpId="0" animBg="1"/>
      <p:bldP spid="363547" grpId="0" animBg="1"/>
      <p:bldP spid="3635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2FC7-8726-E544-BED1-4C371A45FCFF}" type="slidenum">
              <a:rPr lang="de-DE"/>
              <a:pPr/>
              <a:t>6</a:t>
            </a:fld>
            <a:endParaRPr lang="de-DE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Graphen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Im Folgenden: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nur gerichtete Graphen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/>
              <a:t>Modellierung eines </a:t>
            </a:r>
            <a:r>
              <a:rPr lang="de-DE" dirty="0" err="1"/>
              <a:t>ungerichteten</a:t>
            </a:r>
            <a:r>
              <a:rPr lang="de-DE" dirty="0"/>
              <a:t> Graphen als gerichteter Graph: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: aktuelle Anzahl Knoten </a:t>
            </a:r>
          </a:p>
          <a:p>
            <a:r>
              <a:rPr lang="de-DE" dirty="0">
                <a:solidFill>
                  <a:schemeClr val="hlink"/>
                </a:solidFill>
              </a:rPr>
              <a:t>m</a:t>
            </a:r>
            <a:r>
              <a:rPr lang="de-DE" dirty="0">
                <a:solidFill>
                  <a:schemeClr val="accent2"/>
                </a:solidFill>
              </a:rPr>
              <a:t>: </a:t>
            </a:r>
            <a:r>
              <a:rPr lang="de-DE" dirty="0"/>
              <a:t>aktuelle Anzahl Kanten</a:t>
            </a:r>
          </a:p>
        </p:txBody>
      </p:sp>
      <p:sp>
        <p:nvSpPr>
          <p:cNvPr id="292868" name="Oval 4"/>
          <p:cNvSpPr>
            <a:spLocks noChangeArrowheads="1"/>
          </p:cNvSpPr>
          <p:nvPr/>
        </p:nvSpPr>
        <p:spPr bwMode="auto">
          <a:xfrm>
            <a:off x="1909763" y="2851473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69" name="Oval 5"/>
          <p:cNvSpPr>
            <a:spLocks noChangeArrowheads="1"/>
          </p:cNvSpPr>
          <p:nvPr/>
        </p:nvSpPr>
        <p:spPr bwMode="auto">
          <a:xfrm>
            <a:off x="3349625" y="2851473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70" name="Line 6"/>
          <p:cNvSpPr>
            <a:spLocks noChangeShapeType="1"/>
          </p:cNvSpPr>
          <p:nvPr/>
        </p:nvSpPr>
        <p:spPr bwMode="auto">
          <a:xfrm>
            <a:off x="2125663" y="2924498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2871" name="Oval 7"/>
          <p:cNvSpPr>
            <a:spLocks noChangeArrowheads="1"/>
          </p:cNvSpPr>
          <p:nvPr/>
        </p:nvSpPr>
        <p:spPr bwMode="auto">
          <a:xfrm>
            <a:off x="5076825" y="2851473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72" name="Oval 8"/>
          <p:cNvSpPr>
            <a:spLocks noChangeArrowheads="1"/>
          </p:cNvSpPr>
          <p:nvPr/>
        </p:nvSpPr>
        <p:spPr bwMode="auto">
          <a:xfrm>
            <a:off x="6589713" y="2851473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73" name="Line 9"/>
          <p:cNvSpPr>
            <a:spLocks noChangeShapeType="1"/>
          </p:cNvSpPr>
          <p:nvPr/>
        </p:nvSpPr>
        <p:spPr bwMode="auto">
          <a:xfrm>
            <a:off x="5292725" y="2924498"/>
            <a:ext cx="1296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2874" name="Line 10"/>
          <p:cNvSpPr>
            <a:spLocks noChangeShapeType="1"/>
          </p:cNvSpPr>
          <p:nvPr/>
        </p:nvSpPr>
        <p:spPr bwMode="auto">
          <a:xfrm flipH="1">
            <a:off x="5292725" y="2995935"/>
            <a:ext cx="1296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2875" name="Line 11"/>
          <p:cNvSpPr>
            <a:spLocks noChangeShapeType="1"/>
          </p:cNvSpPr>
          <p:nvPr/>
        </p:nvSpPr>
        <p:spPr bwMode="auto">
          <a:xfrm>
            <a:off x="4068763" y="2995935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2876" name="Text Box 12"/>
          <p:cNvSpPr txBox="1">
            <a:spLocks noChangeArrowheads="1"/>
          </p:cNvSpPr>
          <p:nvPr/>
        </p:nvSpPr>
        <p:spPr bwMode="auto">
          <a:xfrm>
            <a:off x="611188" y="3284984"/>
            <a:ext cx="789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err="1"/>
              <a:t>Ungerichtete</a:t>
            </a:r>
            <a:r>
              <a:rPr lang="de-DE" sz="2400" dirty="0"/>
              <a:t> Kante ersetzt durch zwei gerichtete Kanten.</a:t>
            </a:r>
          </a:p>
        </p:txBody>
      </p:sp>
    </p:spTree>
    <p:extLst>
      <p:ext uri="{BB962C8B-B14F-4D97-AF65-F5344CB8AC3E}">
        <p14:creationId xmlns:p14="http://schemas.microsoft.com/office/powerpoint/2010/main" val="14089255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AEA2-8BD9-FA40-B105-700FC809380C}" type="slidenum">
              <a:rPr lang="de-DE"/>
              <a:pPr/>
              <a:t>60</a:t>
            </a:fld>
            <a:endParaRPr lang="de-DE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/>
              <a:t>Warum ZHKs zu einer zusammenfassbar?</a:t>
            </a:r>
          </a:p>
          <a:p>
            <a:pPr marL="609600" indent="-609600">
              <a:buFontTx/>
              <a:buNone/>
            </a:pPr>
            <a:endParaRPr lang="de-DE"/>
          </a:p>
          <a:p>
            <a:pPr marL="609600" indent="-609600">
              <a:buFontTx/>
              <a:buNone/>
            </a:pPr>
            <a:endParaRPr lang="de-DE"/>
          </a:p>
          <a:p>
            <a:pPr marL="609600" indent="-609600">
              <a:buFontTx/>
              <a:buNone/>
            </a:pPr>
            <a:endParaRPr lang="de-DE"/>
          </a:p>
          <a:p>
            <a:pPr marL="609600" indent="-609600">
              <a:buFontTx/>
              <a:buNone/>
            </a:pPr>
            <a:r>
              <a:rPr lang="de-DE"/>
              <a:t>Grund:</a:t>
            </a:r>
          </a:p>
        </p:txBody>
      </p:sp>
      <p:sp>
        <p:nvSpPr>
          <p:cNvPr id="364548" name="Oval 4"/>
          <p:cNvSpPr>
            <a:spLocks noChangeArrowheads="1"/>
          </p:cNvSpPr>
          <p:nvPr/>
        </p:nvSpPr>
        <p:spPr bwMode="auto">
          <a:xfrm>
            <a:off x="1620838" y="2204616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49" name="Oval 5"/>
          <p:cNvSpPr>
            <a:spLocks noChangeArrowheads="1"/>
          </p:cNvSpPr>
          <p:nvPr/>
        </p:nvSpPr>
        <p:spPr bwMode="auto">
          <a:xfrm>
            <a:off x="3781425" y="1988716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50" name="Oval 6"/>
          <p:cNvSpPr>
            <a:spLocks noChangeArrowheads="1"/>
          </p:cNvSpPr>
          <p:nvPr/>
        </p:nvSpPr>
        <p:spPr bwMode="auto">
          <a:xfrm>
            <a:off x="2916238" y="2709441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51" name="Oval 7"/>
          <p:cNvSpPr>
            <a:spLocks noChangeArrowheads="1"/>
          </p:cNvSpPr>
          <p:nvPr/>
        </p:nvSpPr>
        <p:spPr bwMode="auto">
          <a:xfrm>
            <a:off x="5364163" y="2493541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52" name="Oval 8"/>
          <p:cNvSpPr>
            <a:spLocks noChangeArrowheads="1"/>
          </p:cNvSpPr>
          <p:nvPr/>
        </p:nvSpPr>
        <p:spPr bwMode="auto">
          <a:xfrm>
            <a:off x="4932363" y="2350666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53" name="Line 9"/>
          <p:cNvSpPr>
            <a:spLocks noChangeShapeType="1"/>
          </p:cNvSpPr>
          <p:nvPr/>
        </p:nvSpPr>
        <p:spPr bwMode="auto">
          <a:xfrm flipV="1">
            <a:off x="2339975" y="2204616"/>
            <a:ext cx="144145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4" name="Line 10"/>
          <p:cNvSpPr>
            <a:spLocks noChangeShapeType="1"/>
          </p:cNvSpPr>
          <p:nvPr/>
        </p:nvSpPr>
        <p:spPr bwMode="auto">
          <a:xfrm>
            <a:off x="4573588" y="2276054"/>
            <a:ext cx="4318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5" name="Line 11"/>
          <p:cNvSpPr>
            <a:spLocks noChangeShapeType="1"/>
          </p:cNvSpPr>
          <p:nvPr/>
        </p:nvSpPr>
        <p:spPr bwMode="auto">
          <a:xfrm flipV="1">
            <a:off x="3348038" y="2420516"/>
            <a:ext cx="5048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6" name="Line 12"/>
          <p:cNvSpPr>
            <a:spLocks noChangeShapeType="1"/>
          </p:cNvSpPr>
          <p:nvPr/>
        </p:nvSpPr>
        <p:spPr bwMode="auto">
          <a:xfrm>
            <a:off x="2339975" y="2636416"/>
            <a:ext cx="5762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7" name="Line 13"/>
          <p:cNvSpPr>
            <a:spLocks noChangeShapeType="1"/>
          </p:cNvSpPr>
          <p:nvPr/>
        </p:nvSpPr>
        <p:spPr bwMode="auto">
          <a:xfrm flipH="1">
            <a:off x="3348038" y="2636416"/>
            <a:ext cx="2016125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8" name="Text Box 14"/>
          <p:cNvSpPr txBox="1">
            <a:spLocks noChangeArrowheads="1"/>
          </p:cNvSpPr>
          <p:nvPr/>
        </p:nvSpPr>
        <p:spPr bwMode="auto">
          <a:xfrm>
            <a:off x="4429125" y="2852316"/>
            <a:ext cx="271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 &amp; Kante</a:t>
            </a:r>
          </a:p>
        </p:txBody>
      </p:sp>
      <p:sp>
        <p:nvSpPr>
          <p:cNvPr id="364559" name="Oval 15"/>
          <p:cNvSpPr>
            <a:spLocks noChangeArrowheads="1"/>
          </p:cNvSpPr>
          <p:nvPr/>
        </p:nvSpPr>
        <p:spPr bwMode="auto">
          <a:xfrm>
            <a:off x="2555875" y="1844254"/>
            <a:ext cx="3384550" cy="165735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0" name="Text Box 16"/>
          <p:cNvSpPr txBox="1">
            <a:spLocks noChangeArrowheads="1"/>
          </p:cNvSpPr>
          <p:nvPr/>
        </p:nvSpPr>
        <p:spPr bwMode="auto">
          <a:xfrm>
            <a:off x="5364163" y="1772816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neue ZHK</a:t>
            </a:r>
          </a:p>
        </p:txBody>
      </p:sp>
      <p:sp>
        <p:nvSpPr>
          <p:cNvPr id="364561" name="Text Box 17"/>
          <p:cNvSpPr txBox="1">
            <a:spLocks noChangeArrowheads="1"/>
          </p:cNvSpPr>
          <p:nvPr/>
        </p:nvSpPr>
        <p:spPr bwMode="auto">
          <a:xfrm>
            <a:off x="3708400" y="2420516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kein DAG</a:t>
            </a:r>
          </a:p>
        </p:txBody>
      </p:sp>
      <p:sp>
        <p:nvSpPr>
          <p:cNvPr id="364562" name="Oval 18"/>
          <p:cNvSpPr>
            <a:spLocks noChangeArrowheads="1"/>
          </p:cNvSpPr>
          <p:nvPr/>
        </p:nvSpPr>
        <p:spPr bwMode="auto">
          <a:xfrm>
            <a:off x="5580063" y="4797004"/>
            <a:ext cx="1800225" cy="936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ZHK</a:t>
            </a:r>
          </a:p>
        </p:txBody>
      </p:sp>
      <p:sp>
        <p:nvSpPr>
          <p:cNvPr id="364563" name="Oval 19"/>
          <p:cNvSpPr>
            <a:spLocks noChangeArrowheads="1"/>
          </p:cNvSpPr>
          <p:nvPr/>
        </p:nvSpPr>
        <p:spPr bwMode="auto">
          <a:xfrm>
            <a:off x="2700338" y="4941466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4" name="Oval 20"/>
          <p:cNvSpPr>
            <a:spLocks noChangeArrowheads="1"/>
          </p:cNvSpPr>
          <p:nvPr/>
        </p:nvSpPr>
        <p:spPr bwMode="auto">
          <a:xfrm>
            <a:off x="3779838" y="4509666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5" name="Oval 21"/>
          <p:cNvSpPr>
            <a:spLocks noChangeArrowheads="1"/>
          </p:cNvSpPr>
          <p:nvPr/>
        </p:nvSpPr>
        <p:spPr bwMode="auto">
          <a:xfrm>
            <a:off x="4932363" y="4438229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6" name="Oval 22"/>
          <p:cNvSpPr>
            <a:spLocks noChangeArrowheads="1"/>
          </p:cNvSpPr>
          <p:nvPr/>
        </p:nvSpPr>
        <p:spPr bwMode="auto">
          <a:xfrm>
            <a:off x="6084888" y="4941466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7" name="Oval 23"/>
          <p:cNvSpPr>
            <a:spLocks noChangeArrowheads="1"/>
          </p:cNvSpPr>
          <p:nvPr/>
        </p:nvSpPr>
        <p:spPr bwMode="auto">
          <a:xfrm>
            <a:off x="3563938" y="4077866"/>
            <a:ext cx="1800225" cy="936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ZHK</a:t>
            </a:r>
          </a:p>
        </p:txBody>
      </p:sp>
      <p:sp>
        <p:nvSpPr>
          <p:cNvPr id="364568" name="Oval 24"/>
          <p:cNvSpPr>
            <a:spLocks noChangeArrowheads="1"/>
          </p:cNvSpPr>
          <p:nvPr/>
        </p:nvSpPr>
        <p:spPr bwMode="auto">
          <a:xfrm>
            <a:off x="1476375" y="4797004"/>
            <a:ext cx="1800225" cy="936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ZHK</a:t>
            </a:r>
          </a:p>
        </p:txBody>
      </p:sp>
      <p:sp>
        <p:nvSpPr>
          <p:cNvPr id="364569" name="Oval 25"/>
          <p:cNvSpPr>
            <a:spLocks noChangeArrowheads="1"/>
          </p:cNvSpPr>
          <p:nvPr/>
        </p:nvSpPr>
        <p:spPr bwMode="auto">
          <a:xfrm>
            <a:off x="5795963" y="5301829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70" name="Oval 26"/>
          <p:cNvSpPr>
            <a:spLocks noChangeArrowheads="1"/>
          </p:cNvSpPr>
          <p:nvPr/>
        </p:nvSpPr>
        <p:spPr bwMode="auto">
          <a:xfrm>
            <a:off x="2771775" y="5301829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71" name="Oval 27"/>
          <p:cNvSpPr>
            <a:spLocks noChangeArrowheads="1"/>
          </p:cNvSpPr>
          <p:nvPr/>
        </p:nvSpPr>
        <p:spPr bwMode="auto">
          <a:xfrm>
            <a:off x="1763713" y="5230391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72" name="Oval 28"/>
          <p:cNvSpPr>
            <a:spLocks noChangeArrowheads="1"/>
          </p:cNvSpPr>
          <p:nvPr/>
        </p:nvSpPr>
        <p:spPr bwMode="auto">
          <a:xfrm>
            <a:off x="6948488" y="5230391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73" name="Text Box 29"/>
          <p:cNvSpPr txBox="1">
            <a:spLocks noChangeArrowheads="1"/>
          </p:cNvSpPr>
          <p:nvPr/>
        </p:nvSpPr>
        <p:spPr bwMode="auto">
          <a:xfrm>
            <a:off x="1619250" y="4941466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64574" name="Text Box 30"/>
          <p:cNvSpPr txBox="1">
            <a:spLocks noChangeArrowheads="1"/>
          </p:cNvSpPr>
          <p:nvPr/>
        </p:nvSpPr>
        <p:spPr bwMode="auto">
          <a:xfrm>
            <a:off x="6877050" y="4870029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</a:t>
            </a:r>
          </a:p>
        </p:txBody>
      </p:sp>
      <p:sp>
        <p:nvSpPr>
          <p:cNvPr id="364575" name="Line 31"/>
          <p:cNvSpPr>
            <a:spLocks noChangeShapeType="1"/>
          </p:cNvSpPr>
          <p:nvPr/>
        </p:nvSpPr>
        <p:spPr bwMode="auto">
          <a:xfrm flipV="1">
            <a:off x="2916238" y="4654129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76" name="Line 32"/>
          <p:cNvSpPr>
            <a:spLocks noChangeShapeType="1"/>
          </p:cNvSpPr>
          <p:nvPr/>
        </p:nvSpPr>
        <p:spPr bwMode="auto">
          <a:xfrm>
            <a:off x="5148263" y="4581104"/>
            <a:ext cx="936625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77" name="Line 33"/>
          <p:cNvSpPr>
            <a:spLocks noChangeShapeType="1"/>
          </p:cNvSpPr>
          <p:nvPr/>
        </p:nvSpPr>
        <p:spPr bwMode="auto">
          <a:xfrm flipH="1">
            <a:off x="2987675" y="5446291"/>
            <a:ext cx="2808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64578" name="AutoShape 34"/>
          <p:cNvCxnSpPr>
            <a:cxnSpLocks noChangeShapeType="1"/>
            <a:stCxn id="364564" idx="0"/>
            <a:endCxn id="364565" idx="0"/>
          </p:cNvCxnSpPr>
          <p:nvPr/>
        </p:nvCxnSpPr>
        <p:spPr bwMode="auto">
          <a:xfrm rot="16200000">
            <a:off x="4428332" y="3897685"/>
            <a:ext cx="71437" cy="1152525"/>
          </a:xfrm>
          <a:prstGeom prst="curvedConnector3">
            <a:avLst>
              <a:gd name="adj1" fmla="val 415551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4579" name="AutoShape 35"/>
          <p:cNvCxnSpPr>
            <a:cxnSpLocks noChangeShapeType="1"/>
            <a:stCxn id="364566" idx="7"/>
            <a:endCxn id="364572" idx="1"/>
          </p:cNvCxnSpPr>
          <p:nvPr/>
        </p:nvCxnSpPr>
        <p:spPr bwMode="auto">
          <a:xfrm rot="5400000" flipV="1">
            <a:off x="6480175" y="4762079"/>
            <a:ext cx="288925" cy="711200"/>
          </a:xfrm>
          <a:prstGeom prst="curvedConnector3">
            <a:avLst>
              <a:gd name="adj1" fmla="val -5495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4580" name="AutoShape 36"/>
          <p:cNvCxnSpPr>
            <a:cxnSpLocks noChangeShapeType="1"/>
            <a:stCxn id="364572" idx="3"/>
            <a:endCxn id="364569" idx="5"/>
          </p:cNvCxnSpPr>
          <p:nvPr/>
        </p:nvCxnSpPr>
        <p:spPr bwMode="auto">
          <a:xfrm rot="5400000">
            <a:off x="6444457" y="4951785"/>
            <a:ext cx="71437" cy="1000125"/>
          </a:xfrm>
          <a:prstGeom prst="curvedConnector3">
            <a:avLst>
              <a:gd name="adj1" fmla="val 280000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4581" name="AutoShape 37"/>
          <p:cNvCxnSpPr>
            <a:cxnSpLocks noChangeShapeType="1"/>
            <a:stCxn id="364571" idx="7"/>
            <a:endCxn id="364563" idx="1"/>
          </p:cNvCxnSpPr>
          <p:nvPr/>
        </p:nvCxnSpPr>
        <p:spPr bwMode="auto">
          <a:xfrm rot="16200000">
            <a:off x="2195513" y="4725566"/>
            <a:ext cx="288925" cy="784225"/>
          </a:xfrm>
          <a:prstGeom prst="curvedConnector3">
            <a:avLst>
              <a:gd name="adj1" fmla="val 104944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4582" name="AutoShape 38"/>
          <p:cNvCxnSpPr>
            <a:cxnSpLocks noChangeShapeType="1"/>
            <a:stCxn id="364570" idx="3"/>
            <a:endCxn id="364571" idx="5"/>
          </p:cNvCxnSpPr>
          <p:nvPr/>
        </p:nvCxnSpPr>
        <p:spPr bwMode="auto">
          <a:xfrm rot="16200000" flipV="1">
            <a:off x="2339975" y="5024017"/>
            <a:ext cx="71437" cy="855662"/>
          </a:xfrm>
          <a:prstGeom prst="curvedConnector3">
            <a:avLst>
              <a:gd name="adj1" fmla="val -186667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4583" name="Text Box 39"/>
          <p:cNvSpPr txBox="1">
            <a:spLocks noChangeArrowheads="1"/>
          </p:cNvSpPr>
          <p:nvPr/>
        </p:nvSpPr>
        <p:spPr bwMode="auto">
          <a:xfrm>
            <a:off x="5580063" y="3861966"/>
            <a:ext cx="267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für alle </a:t>
            </a:r>
            <a:r>
              <a:rPr lang="de-DE">
                <a:solidFill>
                  <a:schemeClr val="hlink"/>
                </a:solidFill>
              </a:rPr>
              <a:t>v,w</a:t>
            </a:r>
            <a:r>
              <a:rPr lang="de-DE"/>
              <a:t>: Weg von</a:t>
            </a:r>
            <a:br>
              <a:rPr lang="de-DE"/>
            </a:br>
            <a:r>
              <a:rPr lang="de-DE">
                <a:solidFill>
                  <a:schemeClr val="hlink"/>
                </a:solidFill>
              </a:rPr>
              <a:t>v</a:t>
            </a:r>
            <a:r>
              <a:rPr lang="de-DE"/>
              <a:t> nach </a:t>
            </a:r>
            <a:r>
              <a:rPr lang="de-DE">
                <a:solidFill>
                  <a:schemeClr val="hlink"/>
                </a:solidFill>
              </a:rPr>
              <a:t>w</a:t>
            </a:r>
            <a:r>
              <a:rPr lang="de-DE"/>
              <a:t> und umgekehrt</a:t>
            </a:r>
          </a:p>
        </p:txBody>
      </p:sp>
    </p:spTree>
    <p:extLst>
      <p:ext uri="{BB962C8B-B14F-4D97-AF65-F5344CB8AC3E}">
        <p14:creationId xmlns:p14="http://schemas.microsoft.com/office/powerpoint/2010/main" val="40008017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63AF-81AE-6A46-8C5B-C154D026EFE4}" type="slidenum">
              <a:rPr lang="de-DE"/>
              <a:pPr/>
              <a:t>61</a:t>
            </a:fld>
            <a:endParaRPr lang="de-DE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Starke ZHKs - Beispiel</a:t>
            </a:r>
          </a:p>
        </p:txBody>
      </p:sp>
      <p:sp>
        <p:nvSpPr>
          <p:cNvPr id="365571" name="Oval 3"/>
          <p:cNvSpPr>
            <a:spLocks noChangeArrowheads="1"/>
          </p:cNvSpPr>
          <p:nvPr/>
        </p:nvSpPr>
        <p:spPr bwMode="auto">
          <a:xfrm>
            <a:off x="1763713" y="450852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65572" name="Oval 4"/>
          <p:cNvSpPr>
            <a:spLocks noChangeArrowheads="1"/>
          </p:cNvSpPr>
          <p:nvPr/>
        </p:nvSpPr>
        <p:spPr bwMode="auto">
          <a:xfrm>
            <a:off x="2987675" y="3789387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65573" name="Oval 5"/>
          <p:cNvSpPr>
            <a:spLocks noChangeArrowheads="1"/>
          </p:cNvSpPr>
          <p:nvPr/>
        </p:nvSpPr>
        <p:spPr bwMode="auto">
          <a:xfrm>
            <a:off x="4211638" y="314010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65574" name="Oval 6"/>
          <p:cNvSpPr>
            <a:spLocks noChangeArrowheads="1"/>
          </p:cNvSpPr>
          <p:nvPr/>
        </p:nvSpPr>
        <p:spPr bwMode="auto">
          <a:xfrm>
            <a:off x="5508625" y="2420962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65575" name="Oval 7"/>
          <p:cNvSpPr>
            <a:spLocks noChangeArrowheads="1"/>
          </p:cNvSpPr>
          <p:nvPr/>
        </p:nvSpPr>
        <p:spPr bwMode="auto">
          <a:xfrm>
            <a:off x="6804025" y="1773262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65576" name="Line 8"/>
          <p:cNvSpPr>
            <a:spLocks noChangeShapeType="1"/>
          </p:cNvSpPr>
          <p:nvPr/>
        </p:nvSpPr>
        <p:spPr bwMode="auto">
          <a:xfrm flipV="1">
            <a:off x="2268538" y="4148162"/>
            <a:ext cx="719137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77" name="Line 9"/>
          <p:cNvSpPr>
            <a:spLocks noChangeShapeType="1"/>
          </p:cNvSpPr>
          <p:nvPr/>
        </p:nvSpPr>
        <p:spPr bwMode="auto">
          <a:xfrm flipV="1">
            <a:off x="3492500" y="3500462"/>
            <a:ext cx="71913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78" name="Line 10"/>
          <p:cNvSpPr>
            <a:spLocks noChangeShapeType="1"/>
          </p:cNvSpPr>
          <p:nvPr/>
        </p:nvSpPr>
        <p:spPr bwMode="auto">
          <a:xfrm flipV="1">
            <a:off x="4716463" y="2852762"/>
            <a:ext cx="7921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79" name="Line 11"/>
          <p:cNvSpPr>
            <a:spLocks noChangeShapeType="1"/>
          </p:cNvSpPr>
          <p:nvPr/>
        </p:nvSpPr>
        <p:spPr bwMode="auto">
          <a:xfrm flipV="1">
            <a:off x="6011863" y="2132037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0" name="Oval 12"/>
          <p:cNvSpPr>
            <a:spLocks noChangeArrowheads="1"/>
          </p:cNvSpPr>
          <p:nvPr/>
        </p:nvSpPr>
        <p:spPr bwMode="auto">
          <a:xfrm>
            <a:off x="4211638" y="198916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65581" name="Line 13"/>
          <p:cNvSpPr>
            <a:spLocks noChangeShapeType="1"/>
          </p:cNvSpPr>
          <p:nvPr/>
        </p:nvSpPr>
        <p:spPr bwMode="auto">
          <a:xfrm flipH="1" flipV="1">
            <a:off x="4716463" y="2276500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2" name="Line 14"/>
          <p:cNvSpPr>
            <a:spLocks noChangeShapeType="1"/>
          </p:cNvSpPr>
          <p:nvPr/>
        </p:nvSpPr>
        <p:spPr bwMode="auto">
          <a:xfrm flipH="1">
            <a:off x="4427538" y="2492400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3" name="Oval 15"/>
          <p:cNvSpPr>
            <a:spLocks noChangeArrowheads="1"/>
          </p:cNvSpPr>
          <p:nvPr/>
        </p:nvSpPr>
        <p:spPr bwMode="auto">
          <a:xfrm>
            <a:off x="2916238" y="227650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65584" name="Oval 16"/>
          <p:cNvSpPr>
            <a:spLocks noChangeArrowheads="1"/>
          </p:cNvSpPr>
          <p:nvPr/>
        </p:nvSpPr>
        <p:spPr bwMode="auto">
          <a:xfrm>
            <a:off x="1692275" y="1773262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65585" name="Line 17"/>
          <p:cNvSpPr>
            <a:spLocks noChangeShapeType="1"/>
          </p:cNvSpPr>
          <p:nvPr/>
        </p:nvSpPr>
        <p:spPr bwMode="auto">
          <a:xfrm flipV="1">
            <a:off x="3203575" y="2781325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6" name="Line 18"/>
          <p:cNvSpPr>
            <a:spLocks noChangeShapeType="1"/>
          </p:cNvSpPr>
          <p:nvPr/>
        </p:nvSpPr>
        <p:spPr bwMode="auto">
          <a:xfrm flipH="1" flipV="1">
            <a:off x="2051050" y="2276500"/>
            <a:ext cx="1008063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7" name="Line 19"/>
          <p:cNvSpPr>
            <a:spLocks noChangeShapeType="1"/>
          </p:cNvSpPr>
          <p:nvPr/>
        </p:nvSpPr>
        <p:spPr bwMode="auto">
          <a:xfrm>
            <a:off x="1908175" y="2276500"/>
            <a:ext cx="71438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8" name="Line 20"/>
          <p:cNvSpPr>
            <a:spLocks noChangeShapeType="1"/>
          </p:cNvSpPr>
          <p:nvPr/>
        </p:nvSpPr>
        <p:spPr bwMode="auto">
          <a:xfrm flipH="1" flipV="1">
            <a:off x="2195513" y="2060600"/>
            <a:ext cx="7921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65589" name="AutoShape 21"/>
          <p:cNvCxnSpPr>
            <a:cxnSpLocks noChangeShapeType="1"/>
            <a:stCxn id="365574" idx="0"/>
            <a:endCxn id="365583" idx="0"/>
          </p:cNvCxnSpPr>
          <p:nvPr/>
        </p:nvCxnSpPr>
        <p:spPr bwMode="auto">
          <a:xfrm rot="5400000" flipH="1">
            <a:off x="4392613" y="1052537"/>
            <a:ext cx="144462" cy="2592388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5590" name="Oval 22"/>
          <p:cNvSpPr>
            <a:spLocks noChangeArrowheads="1"/>
          </p:cNvSpPr>
          <p:nvPr/>
        </p:nvSpPr>
        <p:spPr bwMode="auto">
          <a:xfrm>
            <a:off x="4140200" y="4508525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65591" name="Line 23"/>
          <p:cNvSpPr>
            <a:spLocks noChangeShapeType="1"/>
          </p:cNvSpPr>
          <p:nvPr/>
        </p:nvSpPr>
        <p:spPr bwMode="auto">
          <a:xfrm flipH="1" flipV="1">
            <a:off x="3492500" y="4148162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92" name="Oval 24"/>
          <p:cNvSpPr>
            <a:spLocks noChangeArrowheads="1"/>
          </p:cNvSpPr>
          <p:nvPr/>
        </p:nvSpPr>
        <p:spPr bwMode="auto">
          <a:xfrm>
            <a:off x="3995738" y="4364062"/>
            <a:ext cx="7921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3" name="Oval 25"/>
          <p:cNvSpPr>
            <a:spLocks noChangeArrowheads="1"/>
          </p:cNvSpPr>
          <p:nvPr/>
        </p:nvSpPr>
        <p:spPr bwMode="auto">
          <a:xfrm>
            <a:off x="2843213" y="3644925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4" name="Oval 26"/>
          <p:cNvSpPr>
            <a:spLocks noChangeArrowheads="1"/>
          </p:cNvSpPr>
          <p:nvPr/>
        </p:nvSpPr>
        <p:spPr bwMode="auto">
          <a:xfrm>
            <a:off x="1619250" y="4364062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5" name="Oval 27"/>
          <p:cNvSpPr>
            <a:spLocks noChangeArrowheads="1"/>
          </p:cNvSpPr>
          <p:nvPr/>
        </p:nvSpPr>
        <p:spPr bwMode="auto">
          <a:xfrm>
            <a:off x="2771775" y="2132037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6" name="Oval 28"/>
          <p:cNvSpPr>
            <a:spLocks noChangeArrowheads="1"/>
          </p:cNvSpPr>
          <p:nvPr/>
        </p:nvSpPr>
        <p:spPr bwMode="auto">
          <a:xfrm rot="-239444">
            <a:off x="2551113" y="1846287"/>
            <a:ext cx="1296987" cy="28019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7" name="Oval 29"/>
          <p:cNvSpPr>
            <a:spLocks noChangeArrowheads="1"/>
          </p:cNvSpPr>
          <p:nvPr/>
        </p:nvSpPr>
        <p:spPr bwMode="auto">
          <a:xfrm>
            <a:off x="1547813" y="1628800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8" name="Oval 30"/>
          <p:cNvSpPr>
            <a:spLocks noChangeArrowheads="1"/>
          </p:cNvSpPr>
          <p:nvPr/>
        </p:nvSpPr>
        <p:spPr bwMode="auto">
          <a:xfrm>
            <a:off x="4067175" y="2997225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9" name="Oval 31"/>
          <p:cNvSpPr>
            <a:spLocks noChangeArrowheads="1"/>
          </p:cNvSpPr>
          <p:nvPr/>
        </p:nvSpPr>
        <p:spPr bwMode="auto">
          <a:xfrm>
            <a:off x="5364163" y="2276500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600" name="Oval 32"/>
          <p:cNvSpPr>
            <a:spLocks noChangeArrowheads="1"/>
          </p:cNvSpPr>
          <p:nvPr/>
        </p:nvSpPr>
        <p:spPr bwMode="auto">
          <a:xfrm rot="-1562588">
            <a:off x="2124075" y="1450281"/>
            <a:ext cx="4110038" cy="2849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601" name="Oval 33"/>
          <p:cNvSpPr>
            <a:spLocks noChangeArrowheads="1"/>
          </p:cNvSpPr>
          <p:nvPr/>
        </p:nvSpPr>
        <p:spPr bwMode="auto">
          <a:xfrm>
            <a:off x="4067175" y="1844700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602" name="Oval 34"/>
          <p:cNvSpPr>
            <a:spLocks noChangeArrowheads="1"/>
          </p:cNvSpPr>
          <p:nvPr/>
        </p:nvSpPr>
        <p:spPr bwMode="auto">
          <a:xfrm>
            <a:off x="6659563" y="1628800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603" name="Text Box 35"/>
          <p:cNvSpPr txBox="1">
            <a:spLocks noChangeArrowheads="1"/>
          </p:cNvSpPr>
          <p:nvPr/>
        </p:nvSpPr>
        <p:spPr bwMode="auto">
          <a:xfrm>
            <a:off x="1042988" y="5445150"/>
            <a:ext cx="708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Problem: wie fasst man ZHKs effizient zusammen?</a:t>
            </a:r>
          </a:p>
        </p:txBody>
      </p:sp>
    </p:spTree>
    <p:extLst>
      <p:ext uri="{BB962C8B-B14F-4D97-AF65-F5344CB8AC3E}">
        <p14:creationId xmlns:p14="http://schemas.microsoft.com/office/powerpoint/2010/main" val="7377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6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6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65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65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6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6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6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365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365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365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6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6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7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365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1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6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4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0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4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14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0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0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36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92" grpId="0" animBg="1"/>
      <p:bldP spid="365593" grpId="0" animBg="1"/>
      <p:bldP spid="365593" grpId="1" animBg="1"/>
      <p:bldP spid="365594" grpId="0" animBg="1"/>
      <p:bldP spid="365595" grpId="0" animBg="1"/>
      <p:bldP spid="365595" grpId="1" animBg="1"/>
      <p:bldP spid="365596" grpId="0" animBg="1"/>
      <p:bldP spid="365596" grpId="1" animBg="1"/>
      <p:bldP spid="365597" grpId="0" animBg="1"/>
      <p:bldP spid="365598" grpId="0" animBg="1"/>
      <p:bldP spid="365598" grpId="1" animBg="1"/>
      <p:bldP spid="365599" grpId="0" animBg="1"/>
      <p:bldP spid="365599" grpId="1" animBg="1"/>
      <p:bldP spid="365600" grpId="0" animBg="1"/>
      <p:bldP spid="365601" grpId="0" animBg="1"/>
      <p:bldP spid="365601" grpId="1" animBg="1"/>
      <p:bldP spid="365602" grpId="0" animBg="1"/>
      <p:bldP spid="36560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B95-F830-0840-A742-1FBE225C14EC}" type="slidenum">
              <a:rPr lang="de-DE"/>
              <a:pPr/>
              <a:t>62</a:t>
            </a:fld>
            <a:endParaRPr lang="de-DE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3200" dirty="0">
                <a:solidFill>
                  <a:schemeClr val="accent2"/>
                </a:solidFill>
              </a:rPr>
              <a:t>Definition:</a:t>
            </a:r>
          </a:p>
          <a:p>
            <a:r>
              <a:rPr lang="de-DE" sz="3200" dirty="0"/>
              <a:t>          : </a:t>
            </a:r>
            <a:r>
              <a:rPr lang="de-DE" sz="3200" dirty="0">
                <a:solidFill>
                  <a:srgbClr val="FF0000"/>
                </a:solidFill>
              </a:rPr>
              <a:t>unfertiger</a:t>
            </a:r>
            <a:r>
              <a:rPr lang="de-DE" sz="3200" dirty="0"/>
              <a:t> Knoten</a:t>
            </a:r>
          </a:p>
          <a:p>
            <a:r>
              <a:rPr lang="de-DE" sz="3200" dirty="0"/>
              <a:t>    : </a:t>
            </a:r>
            <a:r>
              <a:rPr lang="de-DE" sz="3200" dirty="0">
                <a:solidFill>
                  <a:srgbClr val="FF0000"/>
                </a:solidFill>
              </a:rPr>
              <a:t>fertiger</a:t>
            </a:r>
            <a:r>
              <a:rPr lang="de-DE" sz="3200" dirty="0"/>
              <a:t> Knoten</a:t>
            </a:r>
          </a:p>
          <a:p>
            <a:r>
              <a:rPr lang="de-DE" sz="3200" dirty="0"/>
              <a:t>Eine ZHK in </a:t>
            </a:r>
            <a:r>
              <a:rPr lang="de-DE" sz="3200" dirty="0">
                <a:solidFill>
                  <a:schemeClr val="hlink"/>
                </a:solidFill>
              </a:rPr>
              <a:t>G</a:t>
            </a:r>
            <a:r>
              <a:rPr lang="de-DE" sz="3200" dirty="0"/>
              <a:t> heißt </a:t>
            </a:r>
            <a:r>
              <a:rPr lang="de-DE" sz="3200" dirty="0">
                <a:solidFill>
                  <a:srgbClr val="FF0000"/>
                </a:solidFill>
              </a:rPr>
              <a:t>offen</a:t>
            </a:r>
            <a:r>
              <a:rPr lang="de-DE" sz="3200" dirty="0"/>
              <a:t>, falls sie noch unfertige Knoten enthält. Sonst heißt sie </a:t>
            </a:r>
            <a:br>
              <a:rPr lang="de-DE" sz="3200" dirty="0"/>
            </a:br>
            <a:r>
              <a:rPr lang="de-DE" sz="3200" dirty="0"/>
              <a:t>(und ihre Knoten) </a:t>
            </a:r>
            <a:r>
              <a:rPr lang="de-DE" sz="3200" dirty="0">
                <a:solidFill>
                  <a:srgbClr val="FF0000"/>
                </a:solidFill>
              </a:rPr>
              <a:t>geschlossen</a:t>
            </a:r>
            <a:r>
              <a:rPr lang="de-DE" sz="3200" dirty="0"/>
              <a:t>.</a:t>
            </a:r>
          </a:p>
          <a:p>
            <a:r>
              <a:rPr lang="de-DE" sz="3200" dirty="0">
                <a:solidFill>
                  <a:srgbClr val="FF0000"/>
                </a:solidFill>
              </a:rPr>
              <a:t>Repräsentant</a:t>
            </a:r>
            <a:r>
              <a:rPr lang="de-DE" sz="3200" dirty="0"/>
              <a:t> einer ZHK: Knoten mit kleinster </a:t>
            </a:r>
            <a:r>
              <a:rPr lang="de-DE" sz="3200" dirty="0" err="1">
                <a:solidFill>
                  <a:schemeClr val="hlink"/>
                </a:solidFill>
              </a:rPr>
              <a:t>dfsNum</a:t>
            </a:r>
            <a:r>
              <a:rPr lang="de-DE" sz="3200" dirty="0"/>
              <a:t>.</a:t>
            </a:r>
          </a:p>
        </p:txBody>
      </p:sp>
      <p:sp>
        <p:nvSpPr>
          <p:cNvPr id="366596" name="Oval 4"/>
          <p:cNvSpPr>
            <a:spLocks noChangeArrowheads="1"/>
          </p:cNvSpPr>
          <p:nvPr/>
        </p:nvSpPr>
        <p:spPr bwMode="auto">
          <a:xfrm>
            <a:off x="798962" y="1894405"/>
            <a:ext cx="358775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6597" name="Oval 5"/>
          <p:cNvSpPr>
            <a:spLocks noChangeArrowheads="1"/>
          </p:cNvSpPr>
          <p:nvPr/>
        </p:nvSpPr>
        <p:spPr bwMode="auto">
          <a:xfrm>
            <a:off x="798962" y="2542105"/>
            <a:ext cx="358775" cy="3603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6598" name="Oval 6"/>
          <p:cNvSpPr>
            <a:spLocks noChangeArrowheads="1"/>
          </p:cNvSpPr>
          <p:nvPr/>
        </p:nvSpPr>
        <p:spPr bwMode="auto">
          <a:xfrm>
            <a:off x="1375224" y="1894405"/>
            <a:ext cx="358775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1106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3E6A-3ED6-F749-A715-B26D61A700E5}" type="slidenum">
              <a:rPr lang="de-DE"/>
              <a:pPr/>
              <a:t>63</a:t>
            </a:fld>
            <a:endParaRPr lang="de-DE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Beobachtungen </a:t>
            </a:r>
            <a:r>
              <a:rPr lang="de-DE" dirty="0">
                <a:solidFill>
                  <a:srgbClr val="FF0000"/>
                </a:solidFill>
              </a:rPr>
              <a:t>(Invarianten)</a:t>
            </a:r>
            <a:r>
              <a:rPr lang="de-DE" dirty="0">
                <a:solidFill>
                  <a:schemeClr val="accent2"/>
                </a:solidFill>
              </a:rPr>
              <a:t>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Alle Kanten aus geschlossenen Knoten führen zu geschlossenen Knoten.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Der Pfad zum aktuellen Knoten enthält die Repräsentanten aller offenen ZHKs.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Betrachte die Knoten in </a:t>
            </a:r>
            <a:br>
              <a:rPr lang="de-DE" dirty="0"/>
            </a:br>
            <a:r>
              <a:rPr lang="de-DE" dirty="0"/>
              <a:t>offenen ZHKs sortiert </a:t>
            </a:r>
            <a:br>
              <a:rPr lang="de-DE" dirty="0"/>
            </a:br>
            <a:r>
              <a:rPr lang="de-DE" dirty="0"/>
              <a:t>nach DFS-Nummern: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Die Repräsentanten </a:t>
            </a:r>
            <a:br>
              <a:rPr lang="de-DE" dirty="0"/>
            </a:br>
            <a:r>
              <a:rPr lang="de-DE" dirty="0"/>
              <a:t>partitionieren diese </a:t>
            </a:r>
            <a:br>
              <a:rPr lang="de-DE" dirty="0"/>
            </a:br>
            <a:r>
              <a:rPr lang="de-DE" dirty="0"/>
              <a:t>Folge in die offenen ZHKs.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de-DE" dirty="0"/>
          </a:p>
          <a:p>
            <a:pPr marL="609600" indent="-609600">
              <a:lnSpc>
                <a:spcPct val="90000"/>
              </a:lnSpc>
            </a:pPr>
            <a:endParaRPr lang="de-DE" dirty="0"/>
          </a:p>
        </p:txBody>
      </p:sp>
      <p:pic>
        <p:nvPicPr>
          <p:cNvPr id="2" name="Bild 1" descr="Screen Shot 2015-06-12 at 09.40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4355976" cy="291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8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6595D-3421-9940-8750-CC7D19C01A9F}" type="slidenum">
              <a:rPr lang="de-DE"/>
              <a:pPr/>
              <a:t>64</a:t>
            </a:fld>
            <a:endParaRPr lang="de-DE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Wir betrachten verschiedene Fälle</a:t>
            </a:r>
          </a:p>
          <a:p>
            <a:endParaRPr lang="de-DE"/>
          </a:p>
        </p:txBody>
      </p:sp>
      <p:sp>
        <p:nvSpPr>
          <p:cNvPr id="369668" name="Oval 4"/>
          <p:cNvSpPr>
            <a:spLocks noChangeArrowheads="1"/>
          </p:cNvSpPr>
          <p:nvPr/>
        </p:nvSpPr>
        <p:spPr bwMode="auto">
          <a:xfrm>
            <a:off x="1331913" y="41483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69" name="Oval 5"/>
          <p:cNvSpPr>
            <a:spLocks noChangeArrowheads="1"/>
          </p:cNvSpPr>
          <p:nvPr/>
        </p:nvSpPr>
        <p:spPr bwMode="auto">
          <a:xfrm>
            <a:off x="1979613" y="37165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0" name="Oval 6"/>
          <p:cNvSpPr>
            <a:spLocks noChangeArrowheads="1"/>
          </p:cNvSpPr>
          <p:nvPr/>
        </p:nvSpPr>
        <p:spPr bwMode="auto">
          <a:xfrm>
            <a:off x="2484438" y="41483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1" name="Oval 7"/>
          <p:cNvSpPr>
            <a:spLocks noChangeArrowheads="1"/>
          </p:cNvSpPr>
          <p:nvPr/>
        </p:nvSpPr>
        <p:spPr bwMode="auto">
          <a:xfrm>
            <a:off x="2700338" y="472459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2" name="Oval 8"/>
          <p:cNvSpPr>
            <a:spLocks noChangeArrowheads="1"/>
          </p:cNvSpPr>
          <p:nvPr/>
        </p:nvSpPr>
        <p:spPr bwMode="auto">
          <a:xfrm>
            <a:off x="3421063" y="45801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3" name="Oval 9"/>
          <p:cNvSpPr>
            <a:spLocks noChangeArrowheads="1"/>
          </p:cNvSpPr>
          <p:nvPr/>
        </p:nvSpPr>
        <p:spPr bwMode="auto">
          <a:xfrm>
            <a:off x="4356100" y="443726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4" name="Oval 10"/>
          <p:cNvSpPr>
            <a:spLocks noChangeArrowheads="1"/>
          </p:cNvSpPr>
          <p:nvPr/>
        </p:nvSpPr>
        <p:spPr bwMode="auto">
          <a:xfrm>
            <a:off x="4573588" y="378956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5" name="Oval 11"/>
          <p:cNvSpPr>
            <a:spLocks noChangeArrowheads="1"/>
          </p:cNvSpPr>
          <p:nvPr/>
        </p:nvSpPr>
        <p:spPr bwMode="auto">
          <a:xfrm>
            <a:off x="5221288" y="3645099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6" name="Line 12"/>
          <p:cNvSpPr>
            <a:spLocks noChangeShapeType="1"/>
          </p:cNvSpPr>
          <p:nvPr/>
        </p:nvSpPr>
        <p:spPr bwMode="auto">
          <a:xfrm flipV="1">
            <a:off x="1476375" y="3860999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77" name="Line 13"/>
          <p:cNvSpPr>
            <a:spLocks noChangeShapeType="1"/>
          </p:cNvSpPr>
          <p:nvPr/>
        </p:nvSpPr>
        <p:spPr bwMode="auto">
          <a:xfrm>
            <a:off x="2124075" y="3860999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78" name="Line 14"/>
          <p:cNvSpPr>
            <a:spLocks noChangeShapeType="1"/>
          </p:cNvSpPr>
          <p:nvPr/>
        </p:nvSpPr>
        <p:spPr bwMode="auto">
          <a:xfrm>
            <a:off x="2628900" y="4292799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79" name="Line 15"/>
          <p:cNvSpPr>
            <a:spLocks noChangeShapeType="1"/>
          </p:cNvSpPr>
          <p:nvPr/>
        </p:nvSpPr>
        <p:spPr bwMode="auto">
          <a:xfrm flipV="1">
            <a:off x="2844800" y="4653161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80" name="Line 16"/>
          <p:cNvSpPr>
            <a:spLocks noChangeShapeType="1"/>
          </p:cNvSpPr>
          <p:nvPr/>
        </p:nvSpPr>
        <p:spPr bwMode="auto">
          <a:xfrm flipV="1">
            <a:off x="3563938" y="4508699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81" name="Line 17"/>
          <p:cNvSpPr>
            <a:spLocks noChangeShapeType="1"/>
          </p:cNvSpPr>
          <p:nvPr/>
        </p:nvSpPr>
        <p:spPr bwMode="auto">
          <a:xfrm flipV="1">
            <a:off x="4429125" y="3934024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82" name="Line 18"/>
          <p:cNvSpPr>
            <a:spLocks noChangeShapeType="1"/>
          </p:cNvSpPr>
          <p:nvPr/>
        </p:nvSpPr>
        <p:spPr bwMode="auto">
          <a:xfrm flipV="1">
            <a:off x="2124075" y="3500636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83" name="Oval 19"/>
          <p:cNvSpPr>
            <a:spLocks noChangeArrowheads="1"/>
          </p:cNvSpPr>
          <p:nvPr/>
        </p:nvSpPr>
        <p:spPr bwMode="auto">
          <a:xfrm>
            <a:off x="2484438" y="2852936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69684" name="Oval 20"/>
          <p:cNvSpPr>
            <a:spLocks noChangeArrowheads="1"/>
          </p:cNvSpPr>
          <p:nvPr/>
        </p:nvSpPr>
        <p:spPr bwMode="auto">
          <a:xfrm>
            <a:off x="2197100" y="3860999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85" name="Oval 21"/>
          <p:cNvSpPr>
            <a:spLocks noChangeArrowheads="1"/>
          </p:cNvSpPr>
          <p:nvPr/>
        </p:nvSpPr>
        <p:spPr bwMode="auto">
          <a:xfrm rot="-1165313">
            <a:off x="3978275" y="3478411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86" name="Oval 22"/>
          <p:cNvSpPr>
            <a:spLocks noChangeArrowheads="1"/>
          </p:cNvSpPr>
          <p:nvPr/>
        </p:nvSpPr>
        <p:spPr bwMode="auto">
          <a:xfrm>
            <a:off x="1908175" y="3645099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87" name="Oval 23"/>
          <p:cNvSpPr>
            <a:spLocks noChangeArrowheads="1"/>
          </p:cNvSpPr>
          <p:nvPr/>
        </p:nvSpPr>
        <p:spPr bwMode="auto">
          <a:xfrm>
            <a:off x="1260475" y="4076899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88" name="Text Box 24"/>
          <p:cNvSpPr txBox="1">
            <a:spLocks noChangeArrowheads="1"/>
          </p:cNvSpPr>
          <p:nvPr/>
        </p:nvSpPr>
        <p:spPr bwMode="auto">
          <a:xfrm>
            <a:off x="2176463" y="5321499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69689" name="Line 25"/>
          <p:cNvSpPr>
            <a:spLocks noChangeShapeType="1"/>
          </p:cNvSpPr>
          <p:nvPr/>
        </p:nvSpPr>
        <p:spPr bwMode="auto">
          <a:xfrm flipH="1" flipV="1">
            <a:off x="1547813" y="4508699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0" name="Line 26"/>
          <p:cNvSpPr>
            <a:spLocks noChangeShapeType="1"/>
          </p:cNvSpPr>
          <p:nvPr/>
        </p:nvSpPr>
        <p:spPr bwMode="auto">
          <a:xfrm flipH="1" flipV="1">
            <a:off x="2052638" y="4076899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1" name="Line 27"/>
          <p:cNvSpPr>
            <a:spLocks noChangeShapeType="1"/>
          </p:cNvSpPr>
          <p:nvPr/>
        </p:nvSpPr>
        <p:spPr bwMode="auto">
          <a:xfrm flipV="1">
            <a:off x="2484438" y="4437261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2" name="Line 28"/>
          <p:cNvSpPr>
            <a:spLocks noChangeShapeType="1"/>
          </p:cNvSpPr>
          <p:nvPr/>
        </p:nvSpPr>
        <p:spPr bwMode="auto">
          <a:xfrm flipV="1">
            <a:off x="3708400" y="4653161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3" name="Line 29"/>
          <p:cNvSpPr>
            <a:spLocks noChangeShapeType="1"/>
          </p:cNvSpPr>
          <p:nvPr/>
        </p:nvSpPr>
        <p:spPr bwMode="auto">
          <a:xfrm flipV="1">
            <a:off x="4716463" y="3718124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4" name="Line 30"/>
          <p:cNvSpPr>
            <a:spLocks noChangeShapeType="1"/>
          </p:cNvSpPr>
          <p:nvPr/>
        </p:nvSpPr>
        <p:spPr bwMode="auto">
          <a:xfrm>
            <a:off x="5672138" y="4418211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5" name="Text Box 31"/>
          <p:cNvSpPr txBox="1">
            <a:spLocks noChangeArrowheads="1"/>
          </p:cNvSpPr>
          <p:nvPr/>
        </p:nvSpPr>
        <p:spPr bwMode="auto">
          <a:xfrm>
            <a:off x="6156325" y="4797624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69696" name="Line 32"/>
          <p:cNvSpPr>
            <a:spLocks noChangeShapeType="1"/>
          </p:cNvSpPr>
          <p:nvPr/>
        </p:nvSpPr>
        <p:spPr bwMode="auto">
          <a:xfrm flipH="1" flipV="1">
            <a:off x="4789488" y="3934024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7" name="Text Box 33"/>
          <p:cNvSpPr txBox="1">
            <a:spLocks noChangeArrowheads="1"/>
          </p:cNvSpPr>
          <p:nvPr/>
        </p:nvSpPr>
        <p:spPr bwMode="auto">
          <a:xfrm>
            <a:off x="6229350" y="3860999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69698" name="Line 34"/>
          <p:cNvSpPr>
            <a:spLocks noChangeShapeType="1"/>
          </p:cNvSpPr>
          <p:nvPr/>
        </p:nvSpPr>
        <p:spPr bwMode="auto">
          <a:xfrm>
            <a:off x="4500563" y="4581724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9" name="Oval 35"/>
          <p:cNvSpPr>
            <a:spLocks noChangeArrowheads="1"/>
          </p:cNvSpPr>
          <p:nvPr/>
        </p:nvSpPr>
        <p:spPr bwMode="auto">
          <a:xfrm>
            <a:off x="4645025" y="5013524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700" name="Text Box 36"/>
          <p:cNvSpPr txBox="1">
            <a:spLocks noChangeArrowheads="1"/>
          </p:cNvSpPr>
          <p:nvPr/>
        </p:nvSpPr>
        <p:spPr bwMode="auto">
          <a:xfrm>
            <a:off x="4789488" y="5084961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69701" name="Text Box 37"/>
          <p:cNvSpPr txBox="1">
            <a:spLocks noChangeArrowheads="1"/>
          </p:cNvSpPr>
          <p:nvPr/>
        </p:nvSpPr>
        <p:spPr bwMode="auto">
          <a:xfrm>
            <a:off x="5868988" y="2997399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69702" name="Line 38"/>
          <p:cNvSpPr>
            <a:spLocks noChangeShapeType="1"/>
          </p:cNvSpPr>
          <p:nvPr/>
        </p:nvSpPr>
        <p:spPr bwMode="auto">
          <a:xfrm flipH="1">
            <a:off x="5437188" y="3284736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7910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F8196-DDF0-154E-8D10-F217E28842E1}" type="slidenum">
              <a:rPr lang="de-DE"/>
              <a:pPr/>
              <a:t>65</a:t>
            </a:fld>
            <a:endParaRPr lang="de-DE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1: Kante zu unfertigem Knoten</a:t>
            </a:r>
          </a:p>
          <a:p>
            <a:endParaRPr lang="de-DE"/>
          </a:p>
        </p:txBody>
      </p:sp>
      <p:sp>
        <p:nvSpPr>
          <p:cNvPr id="370692" name="Oval 4"/>
          <p:cNvSpPr>
            <a:spLocks noChangeArrowheads="1"/>
          </p:cNvSpPr>
          <p:nvPr/>
        </p:nvSpPr>
        <p:spPr bwMode="auto">
          <a:xfrm>
            <a:off x="1331913" y="41483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3" name="Oval 5"/>
          <p:cNvSpPr>
            <a:spLocks noChangeArrowheads="1"/>
          </p:cNvSpPr>
          <p:nvPr/>
        </p:nvSpPr>
        <p:spPr bwMode="auto">
          <a:xfrm>
            <a:off x="1979613" y="37165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4" name="Oval 6"/>
          <p:cNvSpPr>
            <a:spLocks noChangeArrowheads="1"/>
          </p:cNvSpPr>
          <p:nvPr/>
        </p:nvSpPr>
        <p:spPr bwMode="auto">
          <a:xfrm>
            <a:off x="2484438" y="41483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5" name="Oval 7"/>
          <p:cNvSpPr>
            <a:spLocks noChangeArrowheads="1"/>
          </p:cNvSpPr>
          <p:nvPr/>
        </p:nvSpPr>
        <p:spPr bwMode="auto">
          <a:xfrm>
            <a:off x="2700338" y="472459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6" name="Oval 8"/>
          <p:cNvSpPr>
            <a:spLocks noChangeArrowheads="1"/>
          </p:cNvSpPr>
          <p:nvPr/>
        </p:nvSpPr>
        <p:spPr bwMode="auto">
          <a:xfrm>
            <a:off x="3421063" y="45801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7" name="Line 9"/>
          <p:cNvSpPr>
            <a:spLocks noChangeShapeType="1"/>
          </p:cNvSpPr>
          <p:nvPr/>
        </p:nvSpPr>
        <p:spPr bwMode="auto">
          <a:xfrm flipV="1">
            <a:off x="1476375" y="3860999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698" name="Line 10"/>
          <p:cNvSpPr>
            <a:spLocks noChangeShapeType="1"/>
          </p:cNvSpPr>
          <p:nvPr/>
        </p:nvSpPr>
        <p:spPr bwMode="auto">
          <a:xfrm>
            <a:off x="2124075" y="3860999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>
            <a:off x="2628900" y="4292799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0" name="Line 12"/>
          <p:cNvSpPr>
            <a:spLocks noChangeShapeType="1"/>
          </p:cNvSpPr>
          <p:nvPr/>
        </p:nvSpPr>
        <p:spPr bwMode="auto">
          <a:xfrm flipV="1">
            <a:off x="2844800" y="4653161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1" name="Line 13"/>
          <p:cNvSpPr>
            <a:spLocks noChangeShapeType="1"/>
          </p:cNvSpPr>
          <p:nvPr/>
        </p:nvSpPr>
        <p:spPr bwMode="auto">
          <a:xfrm flipV="1">
            <a:off x="3563938" y="4508699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2" name="Line 14"/>
          <p:cNvSpPr>
            <a:spLocks noChangeShapeType="1"/>
          </p:cNvSpPr>
          <p:nvPr/>
        </p:nvSpPr>
        <p:spPr bwMode="auto">
          <a:xfrm flipV="1">
            <a:off x="2124075" y="3500636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3" name="Oval 15"/>
          <p:cNvSpPr>
            <a:spLocks noChangeArrowheads="1"/>
          </p:cNvSpPr>
          <p:nvPr/>
        </p:nvSpPr>
        <p:spPr bwMode="auto">
          <a:xfrm>
            <a:off x="2484438" y="2852936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0704" name="Oval 16"/>
          <p:cNvSpPr>
            <a:spLocks noChangeArrowheads="1"/>
          </p:cNvSpPr>
          <p:nvPr/>
        </p:nvSpPr>
        <p:spPr bwMode="auto">
          <a:xfrm>
            <a:off x="2197100" y="3860999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5" name="Oval 17"/>
          <p:cNvSpPr>
            <a:spLocks noChangeArrowheads="1"/>
          </p:cNvSpPr>
          <p:nvPr/>
        </p:nvSpPr>
        <p:spPr bwMode="auto">
          <a:xfrm rot="-1165313">
            <a:off x="3978275" y="3478411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6" name="Oval 18"/>
          <p:cNvSpPr>
            <a:spLocks noChangeArrowheads="1"/>
          </p:cNvSpPr>
          <p:nvPr/>
        </p:nvSpPr>
        <p:spPr bwMode="auto">
          <a:xfrm>
            <a:off x="1908175" y="3645099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7" name="Oval 19"/>
          <p:cNvSpPr>
            <a:spLocks noChangeArrowheads="1"/>
          </p:cNvSpPr>
          <p:nvPr/>
        </p:nvSpPr>
        <p:spPr bwMode="auto">
          <a:xfrm>
            <a:off x="1260475" y="4076899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8" name="Text Box 20"/>
          <p:cNvSpPr txBox="1">
            <a:spLocks noChangeArrowheads="1"/>
          </p:cNvSpPr>
          <p:nvPr/>
        </p:nvSpPr>
        <p:spPr bwMode="auto">
          <a:xfrm>
            <a:off x="2176463" y="5321499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0709" name="Line 21"/>
          <p:cNvSpPr>
            <a:spLocks noChangeShapeType="1"/>
          </p:cNvSpPr>
          <p:nvPr/>
        </p:nvSpPr>
        <p:spPr bwMode="auto">
          <a:xfrm flipH="1" flipV="1">
            <a:off x="1547813" y="4508699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0" name="Line 22"/>
          <p:cNvSpPr>
            <a:spLocks noChangeShapeType="1"/>
          </p:cNvSpPr>
          <p:nvPr/>
        </p:nvSpPr>
        <p:spPr bwMode="auto">
          <a:xfrm flipH="1" flipV="1">
            <a:off x="2052638" y="4076899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1" name="Line 23"/>
          <p:cNvSpPr>
            <a:spLocks noChangeShapeType="1"/>
          </p:cNvSpPr>
          <p:nvPr/>
        </p:nvSpPr>
        <p:spPr bwMode="auto">
          <a:xfrm flipV="1">
            <a:off x="2484438" y="4437261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2" name="Line 24"/>
          <p:cNvSpPr>
            <a:spLocks noChangeShapeType="1"/>
          </p:cNvSpPr>
          <p:nvPr/>
        </p:nvSpPr>
        <p:spPr bwMode="auto">
          <a:xfrm flipV="1">
            <a:off x="3708400" y="4653161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3" name="Line 25"/>
          <p:cNvSpPr>
            <a:spLocks noChangeShapeType="1"/>
          </p:cNvSpPr>
          <p:nvPr/>
        </p:nvSpPr>
        <p:spPr bwMode="auto">
          <a:xfrm>
            <a:off x="5672138" y="4418211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4" name="Text Box 26"/>
          <p:cNvSpPr txBox="1">
            <a:spLocks noChangeArrowheads="1"/>
          </p:cNvSpPr>
          <p:nvPr/>
        </p:nvSpPr>
        <p:spPr bwMode="auto">
          <a:xfrm>
            <a:off x="6156325" y="4797624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0715" name="Line 27"/>
          <p:cNvSpPr>
            <a:spLocks noChangeShapeType="1"/>
          </p:cNvSpPr>
          <p:nvPr/>
        </p:nvSpPr>
        <p:spPr bwMode="auto">
          <a:xfrm flipH="1">
            <a:off x="2844800" y="3860999"/>
            <a:ext cx="1800225" cy="8651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6" name="Oval 28"/>
          <p:cNvSpPr>
            <a:spLocks noChangeArrowheads="1"/>
          </p:cNvSpPr>
          <p:nvPr/>
        </p:nvSpPr>
        <p:spPr bwMode="auto">
          <a:xfrm rot="-687328">
            <a:off x="1973263" y="3510161"/>
            <a:ext cx="3887787" cy="14382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17" name="Oval 29"/>
          <p:cNvSpPr>
            <a:spLocks noChangeArrowheads="1"/>
          </p:cNvSpPr>
          <p:nvPr/>
        </p:nvSpPr>
        <p:spPr bwMode="auto">
          <a:xfrm>
            <a:off x="4356100" y="443726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18" name="Oval 30"/>
          <p:cNvSpPr>
            <a:spLocks noChangeArrowheads="1"/>
          </p:cNvSpPr>
          <p:nvPr/>
        </p:nvSpPr>
        <p:spPr bwMode="auto">
          <a:xfrm>
            <a:off x="4573588" y="378956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19" name="Oval 31"/>
          <p:cNvSpPr>
            <a:spLocks noChangeArrowheads="1"/>
          </p:cNvSpPr>
          <p:nvPr/>
        </p:nvSpPr>
        <p:spPr bwMode="auto">
          <a:xfrm>
            <a:off x="5221288" y="3645099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20" name="Line 32"/>
          <p:cNvSpPr>
            <a:spLocks noChangeShapeType="1"/>
          </p:cNvSpPr>
          <p:nvPr/>
        </p:nvSpPr>
        <p:spPr bwMode="auto">
          <a:xfrm flipV="1">
            <a:off x="4429125" y="3934024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21" name="Line 33"/>
          <p:cNvSpPr>
            <a:spLocks noChangeShapeType="1"/>
          </p:cNvSpPr>
          <p:nvPr/>
        </p:nvSpPr>
        <p:spPr bwMode="auto">
          <a:xfrm flipV="1">
            <a:off x="4716463" y="3718124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22" name="Line 34"/>
          <p:cNvSpPr>
            <a:spLocks noChangeShapeType="1"/>
          </p:cNvSpPr>
          <p:nvPr/>
        </p:nvSpPr>
        <p:spPr bwMode="auto">
          <a:xfrm flipH="1" flipV="1">
            <a:off x="4789488" y="3934024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23" name="Text Box 35"/>
          <p:cNvSpPr txBox="1">
            <a:spLocks noChangeArrowheads="1"/>
          </p:cNvSpPr>
          <p:nvPr/>
        </p:nvSpPr>
        <p:spPr bwMode="auto">
          <a:xfrm>
            <a:off x="6229350" y="3860999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0724" name="Line 36"/>
          <p:cNvSpPr>
            <a:spLocks noChangeShapeType="1"/>
          </p:cNvSpPr>
          <p:nvPr/>
        </p:nvSpPr>
        <p:spPr bwMode="auto">
          <a:xfrm>
            <a:off x="4500563" y="4581724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25" name="Oval 37"/>
          <p:cNvSpPr>
            <a:spLocks noChangeArrowheads="1"/>
          </p:cNvSpPr>
          <p:nvPr/>
        </p:nvSpPr>
        <p:spPr bwMode="auto">
          <a:xfrm>
            <a:off x="4645025" y="5013524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26" name="Text Box 38"/>
          <p:cNvSpPr txBox="1">
            <a:spLocks noChangeArrowheads="1"/>
          </p:cNvSpPr>
          <p:nvPr/>
        </p:nvSpPr>
        <p:spPr bwMode="auto">
          <a:xfrm>
            <a:off x="4789488" y="5084961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0727" name="Text Box 39"/>
          <p:cNvSpPr txBox="1">
            <a:spLocks noChangeArrowheads="1"/>
          </p:cNvSpPr>
          <p:nvPr/>
        </p:nvSpPr>
        <p:spPr bwMode="auto">
          <a:xfrm>
            <a:off x="5868988" y="2997399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0728" name="Line 40"/>
          <p:cNvSpPr>
            <a:spLocks noChangeShapeType="1"/>
          </p:cNvSpPr>
          <p:nvPr/>
        </p:nvSpPr>
        <p:spPr bwMode="auto">
          <a:xfrm flipH="1">
            <a:off x="5437188" y="3284736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96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70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70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7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70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04" grpId="0" animBg="1"/>
      <p:bldP spid="370705" grpId="0" animBg="1"/>
      <p:bldP spid="370712" grpId="0" animBg="1"/>
      <p:bldP spid="37071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5F5C-C031-C441-B9D7-54818A5D0BF0}" type="slidenum">
              <a:rPr lang="de-DE"/>
              <a:pPr/>
              <a:t>66</a:t>
            </a:fld>
            <a:endParaRPr lang="de-DE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2: Kante zu geschlossenem Knoten</a:t>
            </a:r>
          </a:p>
          <a:p>
            <a:endParaRPr lang="de-DE"/>
          </a:p>
        </p:txBody>
      </p:sp>
      <p:sp>
        <p:nvSpPr>
          <p:cNvPr id="371716" name="Oval 4"/>
          <p:cNvSpPr>
            <a:spLocks noChangeArrowheads="1"/>
          </p:cNvSpPr>
          <p:nvPr/>
        </p:nvSpPr>
        <p:spPr bwMode="auto">
          <a:xfrm>
            <a:off x="1331913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17" name="Oval 5"/>
          <p:cNvSpPr>
            <a:spLocks noChangeArrowheads="1"/>
          </p:cNvSpPr>
          <p:nvPr/>
        </p:nvSpPr>
        <p:spPr bwMode="auto">
          <a:xfrm>
            <a:off x="1979613" y="37885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18" name="Oval 6"/>
          <p:cNvSpPr>
            <a:spLocks noChangeArrowheads="1"/>
          </p:cNvSpPr>
          <p:nvPr/>
        </p:nvSpPr>
        <p:spPr bwMode="auto">
          <a:xfrm>
            <a:off x="2484438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19" name="Oval 7"/>
          <p:cNvSpPr>
            <a:spLocks noChangeArrowheads="1"/>
          </p:cNvSpPr>
          <p:nvPr/>
        </p:nvSpPr>
        <p:spPr bwMode="auto">
          <a:xfrm>
            <a:off x="2700338" y="4796607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0" name="Oval 8"/>
          <p:cNvSpPr>
            <a:spLocks noChangeArrowheads="1"/>
          </p:cNvSpPr>
          <p:nvPr/>
        </p:nvSpPr>
        <p:spPr bwMode="auto">
          <a:xfrm>
            <a:off x="3421063" y="46521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1" name="Line 9"/>
          <p:cNvSpPr>
            <a:spLocks noChangeShapeType="1"/>
          </p:cNvSpPr>
          <p:nvPr/>
        </p:nvSpPr>
        <p:spPr bwMode="auto">
          <a:xfrm flipV="1">
            <a:off x="1476375" y="3933007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2" name="Line 10"/>
          <p:cNvSpPr>
            <a:spLocks noChangeShapeType="1"/>
          </p:cNvSpPr>
          <p:nvPr/>
        </p:nvSpPr>
        <p:spPr bwMode="auto">
          <a:xfrm>
            <a:off x="2124075" y="3933007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3" name="Line 11"/>
          <p:cNvSpPr>
            <a:spLocks noChangeShapeType="1"/>
          </p:cNvSpPr>
          <p:nvPr/>
        </p:nvSpPr>
        <p:spPr bwMode="auto">
          <a:xfrm>
            <a:off x="2628900" y="4364807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4" name="Line 12"/>
          <p:cNvSpPr>
            <a:spLocks noChangeShapeType="1"/>
          </p:cNvSpPr>
          <p:nvPr/>
        </p:nvSpPr>
        <p:spPr bwMode="auto">
          <a:xfrm flipV="1">
            <a:off x="2844800" y="4725169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5" name="Line 13"/>
          <p:cNvSpPr>
            <a:spLocks noChangeShapeType="1"/>
          </p:cNvSpPr>
          <p:nvPr/>
        </p:nvSpPr>
        <p:spPr bwMode="auto">
          <a:xfrm flipV="1">
            <a:off x="3563938" y="4580707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6" name="Line 14"/>
          <p:cNvSpPr>
            <a:spLocks noChangeShapeType="1"/>
          </p:cNvSpPr>
          <p:nvPr/>
        </p:nvSpPr>
        <p:spPr bwMode="auto">
          <a:xfrm flipV="1">
            <a:off x="2124075" y="3572644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7" name="Oval 15"/>
          <p:cNvSpPr>
            <a:spLocks noChangeArrowheads="1"/>
          </p:cNvSpPr>
          <p:nvPr/>
        </p:nvSpPr>
        <p:spPr bwMode="auto">
          <a:xfrm>
            <a:off x="2484438" y="2924944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1728" name="Oval 16"/>
          <p:cNvSpPr>
            <a:spLocks noChangeArrowheads="1"/>
          </p:cNvSpPr>
          <p:nvPr/>
        </p:nvSpPr>
        <p:spPr bwMode="auto">
          <a:xfrm>
            <a:off x="2197100" y="3933007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9" name="Oval 17"/>
          <p:cNvSpPr>
            <a:spLocks noChangeArrowheads="1"/>
          </p:cNvSpPr>
          <p:nvPr/>
        </p:nvSpPr>
        <p:spPr bwMode="auto">
          <a:xfrm rot="-1165313">
            <a:off x="3978275" y="3550419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30" name="Oval 18"/>
          <p:cNvSpPr>
            <a:spLocks noChangeArrowheads="1"/>
          </p:cNvSpPr>
          <p:nvPr/>
        </p:nvSpPr>
        <p:spPr bwMode="auto">
          <a:xfrm>
            <a:off x="1908175" y="37171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31" name="Oval 19"/>
          <p:cNvSpPr>
            <a:spLocks noChangeArrowheads="1"/>
          </p:cNvSpPr>
          <p:nvPr/>
        </p:nvSpPr>
        <p:spPr bwMode="auto">
          <a:xfrm>
            <a:off x="1260475" y="41489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32" name="Text Box 20"/>
          <p:cNvSpPr txBox="1">
            <a:spLocks noChangeArrowheads="1"/>
          </p:cNvSpPr>
          <p:nvPr/>
        </p:nvSpPr>
        <p:spPr bwMode="auto">
          <a:xfrm>
            <a:off x="2176463" y="5393507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1733" name="Line 21"/>
          <p:cNvSpPr>
            <a:spLocks noChangeShapeType="1"/>
          </p:cNvSpPr>
          <p:nvPr/>
        </p:nvSpPr>
        <p:spPr bwMode="auto">
          <a:xfrm flipH="1" flipV="1">
            <a:off x="1547813" y="4580707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4" name="Line 22"/>
          <p:cNvSpPr>
            <a:spLocks noChangeShapeType="1"/>
          </p:cNvSpPr>
          <p:nvPr/>
        </p:nvSpPr>
        <p:spPr bwMode="auto">
          <a:xfrm flipH="1" flipV="1">
            <a:off x="2052638" y="4148907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5" name="Line 23"/>
          <p:cNvSpPr>
            <a:spLocks noChangeShapeType="1"/>
          </p:cNvSpPr>
          <p:nvPr/>
        </p:nvSpPr>
        <p:spPr bwMode="auto">
          <a:xfrm flipV="1">
            <a:off x="2484438" y="4509269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6" name="Line 24"/>
          <p:cNvSpPr>
            <a:spLocks noChangeShapeType="1"/>
          </p:cNvSpPr>
          <p:nvPr/>
        </p:nvSpPr>
        <p:spPr bwMode="auto">
          <a:xfrm flipV="1">
            <a:off x="3708400" y="4725169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7" name="Line 25"/>
          <p:cNvSpPr>
            <a:spLocks noChangeShapeType="1"/>
          </p:cNvSpPr>
          <p:nvPr/>
        </p:nvSpPr>
        <p:spPr bwMode="auto">
          <a:xfrm>
            <a:off x="5672138" y="4490219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8" name="Text Box 26"/>
          <p:cNvSpPr txBox="1">
            <a:spLocks noChangeArrowheads="1"/>
          </p:cNvSpPr>
          <p:nvPr/>
        </p:nvSpPr>
        <p:spPr bwMode="auto">
          <a:xfrm>
            <a:off x="6156325" y="4869632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1739" name="Oval 27"/>
          <p:cNvSpPr>
            <a:spLocks noChangeArrowheads="1"/>
          </p:cNvSpPr>
          <p:nvPr/>
        </p:nvSpPr>
        <p:spPr bwMode="auto">
          <a:xfrm>
            <a:off x="4356100" y="4509269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40" name="Oval 28"/>
          <p:cNvSpPr>
            <a:spLocks noChangeArrowheads="1"/>
          </p:cNvSpPr>
          <p:nvPr/>
        </p:nvSpPr>
        <p:spPr bwMode="auto">
          <a:xfrm>
            <a:off x="4573588" y="3861569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41" name="Oval 29"/>
          <p:cNvSpPr>
            <a:spLocks noChangeArrowheads="1"/>
          </p:cNvSpPr>
          <p:nvPr/>
        </p:nvSpPr>
        <p:spPr bwMode="auto">
          <a:xfrm>
            <a:off x="5221288" y="3717107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42" name="Line 30"/>
          <p:cNvSpPr>
            <a:spLocks noChangeShapeType="1"/>
          </p:cNvSpPr>
          <p:nvPr/>
        </p:nvSpPr>
        <p:spPr bwMode="auto">
          <a:xfrm flipV="1">
            <a:off x="4429125" y="4006032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43" name="Line 31"/>
          <p:cNvSpPr>
            <a:spLocks noChangeShapeType="1"/>
          </p:cNvSpPr>
          <p:nvPr/>
        </p:nvSpPr>
        <p:spPr bwMode="auto">
          <a:xfrm flipV="1">
            <a:off x="4716463" y="3790132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44" name="Line 32"/>
          <p:cNvSpPr>
            <a:spLocks noChangeShapeType="1"/>
          </p:cNvSpPr>
          <p:nvPr/>
        </p:nvSpPr>
        <p:spPr bwMode="auto">
          <a:xfrm flipH="1" flipV="1">
            <a:off x="4789488" y="4006032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45" name="Text Box 33"/>
          <p:cNvSpPr txBox="1">
            <a:spLocks noChangeArrowheads="1"/>
          </p:cNvSpPr>
          <p:nvPr/>
        </p:nvSpPr>
        <p:spPr bwMode="auto">
          <a:xfrm>
            <a:off x="6229350" y="3933007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1746" name="Line 34"/>
          <p:cNvSpPr>
            <a:spLocks noChangeShapeType="1"/>
          </p:cNvSpPr>
          <p:nvPr/>
        </p:nvSpPr>
        <p:spPr bwMode="auto">
          <a:xfrm>
            <a:off x="4500563" y="4653732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47" name="Oval 35"/>
          <p:cNvSpPr>
            <a:spLocks noChangeArrowheads="1"/>
          </p:cNvSpPr>
          <p:nvPr/>
        </p:nvSpPr>
        <p:spPr bwMode="auto">
          <a:xfrm>
            <a:off x="4645025" y="5085532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48" name="Text Box 36"/>
          <p:cNvSpPr txBox="1">
            <a:spLocks noChangeArrowheads="1"/>
          </p:cNvSpPr>
          <p:nvPr/>
        </p:nvSpPr>
        <p:spPr bwMode="auto">
          <a:xfrm>
            <a:off x="4789488" y="5156969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1749" name="Text Box 37"/>
          <p:cNvSpPr txBox="1">
            <a:spLocks noChangeArrowheads="1"/>
          </p:cNvSpPr>
          <p:nvPr/>
        </p:nvSpPr>
        <p:spPr bwMode="auto">
          <a:xfrm>
            <a:off x="5868988" y="3069407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1750" name="Line 38"/>
          <p:cNvSpPr>
            <a:spLocks noChangeShapeType="1"/>
          </p:cNvSpPr>
          <p:nvPr/>
        </p:nvSpPr>
        <p:spPr bwMode="auto">
          <a:xfrm flipH="1">
            <a:off x="5437188" y="3356744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51" name="Line 39"/>
          <p:cNvSpPr>
            <a:spLocks noChangeShapeType="1"/>
          </p:cNvSpPr>
          <p:nvPr/>
        </p:nvSpPr>
        <p:spPr bwMode="auto">
          <a:xfrm flipH="1" flipV="1">
            <a:off x="4141788" y="3501207"/>
            <a:ext cx="431800" cy="3603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2348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E702-279A-114E-AD45-125ABA065CFC}" type="slidenum">
              <a:rPr lang="de-DE"/>
              <a:pPr/>
              <a:t>67</a:t>
            </a:fld>
            <a:endParaRPr lang="de-DE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3: Kante zu fertigem Knoten</a:t>
            </a:r>
          </a:p>
          <a:p>
            <a:endParaRPr lang="de-DE"/>
          </a:p>
        </p:txBody>
      </p:sp>
      <p:sp>
        <p:nvSpPr>
          <p:cNvPr id="372740" name="Oval 4"/>
          <p:cNvSpPr>
            <a:spLocks noChangeArrowheads="1"/>
          </p:cNvSpPr>
          <p:nvPr/>
        </p:nvSpPr>
        <p:spPr bwMode="auto">
          <a:xfrm>
            <a:off x="1331913" y="42923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1" name="Oval 5"/>
          <p:cNvSpPr>
            <a:spLocks noChangeArrowheads="1"/>
          </p:cNvSpPr>
          <p:nvPr/>
        </p:nvSpPr>
        <p:spPr bwMode="auto">
          <a:xfrm>
            <a:off x="1979613" y="38605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2" name="Oval 6"/>
          <p:cNvSpPr>
            <a:spLocks noChangeArrowheads="1"/>
          </p:cNvSpPr>
          <p:nvPr/>
        </p:nvSpPr>
        <p:spPr bwMode="auto">
          <a:xfrm>
            <a:off x="2484438" y="42923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3" name="Oval 7"/>
          <p:cNvSpPr>
            <a:spLocks noChangeArrowheads="1"/>
          </p:cNvSpPr>
          <p:nvPr/>
        </p:nvSpPr>
        <p:spPr bwMode="auto">
          <a:xfrm>
            <a:off x="2700338" y="4868615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4" name="Oval 8"/>
          <p:cNvSpPr>
            <a:spLocks noChangeArrowheads="1"/>
          </p:cNvSpPr>
          <p:nvPr/>
        </p:nvSpPr>
        <p:spPr bwMode="auto">
          <a:xfrm>
            <a:off x="3421063" y="47241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5" name="Line 9"/>
          <p:cNvSpPr>
            <a:spLocks noChangeShapeType="1"/>
          </p:cNvSpPr>
          <p:nvPr/>
        </p:nvSpPr>
        <p:spPr bwMode="auto">
          <a:xfrm flipV="1">
            <a:off x="1476375" y="4005015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46" name="Line 10"/>
          <p:cNvSpPr>
            <a:spLocks noChangeShapeType="1"/>
          </p:cNvSpPr>
          <p:nvPr/>
        </p:nvSpPr>
        <p:spPr bwMode="auto">
          <a:xfrm>
            <a:off x="2124075" y="4005015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47" name="Line 11"/>
          <p:cNvSpPr>
            <a:spLocks noChangeShapeType="1"/>
          </p:cNvSpPr>
          <p:nvPr/>
        </p:nvSpPr>
        <p:spPr bwMode="auto">
          <a:xfrm>
            <a:off x="2628900" y="4436815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48" name="Line 12"/>
          <p:cNvSpPr>
            <a:spLocks noChangeShapeType="1"/>
          </p:cNvSpPr>
          <p:nvPr/>
        </p:nvSpPr>
        <p:spPr bwMode="auto">
          <a:xfrm flipV="1">
            <a:off x="2844800" y="4797177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49" name="Line 13"/>
          <p:cNvSpPr>
            <a:spLocks noChangeShapeType="1"/>
          </p:cNvSpPr>
          <p:nvPr/>
        </p:nvSpPr>
        <p:spPr bwMode="auto">
          <a:xfrm flipV="1">
            <a:off x="3563938" y="4652715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50" name="Line 14"/>
          <p:cNvSpPr>
            <a:spLocks noChangeShapeType="1"/>
          </p:cNvSpPr>
          <p:nvPr/>
        </p:nvSpPr>
        <p:spPr bwMode="auto">
          <a:xfrm flipV="1">
            <a:off x="2124075" y="3644652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51" name="Oval 15"/>
          <p:cNvSpPr>
            <a:spLocks noChangeArrowheads="1"/>
          </p:cNvSpPr>
          <p:nvPr/>
        </p:nvSpPr>
        <p:spPr bwMode="auto">
          <a:xfrm>
            <a:off x="2484438" y="2996952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2752" name="Oval 16"/>
          <p:cNvSpPr>
            <a:spLocks noChangeArrowheads="1"/>
          </p:cNvSpPr>
          <p:nvPr/>
        </p:nvSpPr>
        <p:spPr bwMode="auto">
          <a:xfrm>
            <a:off x="2197100" y="4005015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53" name="Oval 17"/>
          <p:cNvSpPr>
            <a:spLocks noChangeArrowheads="1"/>
          </p:cNvSpPr>
          <p:nvPr/>
        </p:nvSpPr>
        <p:spPr bwMode="auto">
          <a:xfrm rot="-1165313">
            <a:off x="3978275" y="3622427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54" name="Oval 18"/>
          <p:cNvSpPr>
            <a:spLocks noChangeArrowheads="1"/>
          </p:cNvSpPr>
          <p:nvPr/>
        </p:nvSpPr>
        <p:spPr bwMode="auto">
          <a:xfrm>
            <a:off x="1908175" y="37891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55" name="Oval 19"/>
          <p:cNvSpPr>
            <a:spLocks noChangeArrowheads="1"/>
          </p:cNvSpPr>
          <p:nvPr/>
        </p:nvSpPr>
        <p:spPr bwMode="auto">
          <a:xfrm>
            <a:off x="1260475" y="42209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56" name="Text Box 20"/>
          <p:cNvSpPr txBox="1">
            <a:spLocks noChangeArrowheads="1"/>
          </p:cNvSpPr>
          <p:nvPr/>
        </p:nvSpPr>
        <p:spPr bwMode="auto">
          <a:xfrm>
            <a:off x="2176463" y="5465515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2757" name="Line 21"/>
          <p:cNvSpPr>
            <a:spLocks noChangeShapeType="1"/>
          </p:cNvSpPr>
          <p:nvPr/>
        </p:nvSpPr>
        <p:spPr bwMode="auto">
          <a:xfrm flipH="1" flipV="1">
            <a:off x="1547813" y="4652715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58" name="Line 22"/>
          <p:cNvSpPr>
            <a:spLocks noChangeShapeType="1"/>
          </p:cNvSpPr>
          <p:nvPr/>
        </p:nvSpPr>
        <p:spPr bwMode="auto">
          <a:xfrm flipH="1" flipV="1">
            <a:off x="2052638" y="4220915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59" name="Line 23"/>
          <p:cNvSpPr>
            <a:spLocks noChangeShapeType="1"/>
          </p:cNvSpPr>
          <p:nvPr/>
        </p:nvSpPr>
        <p:spPr bwMode="auto">
          <a:xfrm flipV="1">
            <a:off x="2484438" y="4581277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0" name="Line 24"/>
          <p:cNvSpPr>
            <a:spLocks noChangeShapeType="1"/>
          </p:cNvSpPr>
          <p:nvPr/>
        </p:nvSpPr>
        <p:spPr bwMode="auto">
          <a:xfrm flipV="1">
            <a:off x="3708400" y="4797177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1" name="Line 25"/>
          <p:cNvSpPr>
            <a:spLocks noChangeShapeType="1"/>
          </p:cNvSpPr>
          <p:nvPr/>
        </p:nvSpPr>
        <p:spPr bwMode="auto">
          <a:xfrm>
            <a:off x="5672138" y="4562227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2" name="Text Box 26"/>
          <p:cNvSpPr txBox="1">
            <a:spLocks noChangeArrowheads="1"/>
          </p:cNvSpPr>
          <p:nvPr/>
        </p:nvSpPr>
        <p:spPr bwMode="auto">
          <a:xfrm>
            <a:off x="6156325" y="4941640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2763" name="Oval 27"/>
          <p:cNvSpPr>
            <a:spLocks noChangeArrowheads="1"/>
          </p:cNvSpPr>
          <p:nvPr/>
        </p:nvSpPr>
        <p:spPr bwMode="auto">
          <a:xfrm>
            <a:off x="4356100" y="4581277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64" name="Oval 28"/>
          <p:cNvSpPr>
            <a:spLocks noChangeArrowheads="1"/>
          </p:cNvSpPr>
          <p:nvPr/>
        </p:nvSpPr>
        <p:spPr bwMode="auto">
          <a:xfrm>
            <a:off x="4573588" y="3933577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65" name="Oval 29"/>
          <p:cNvSpPr>
            <a:spLocks noChangeArrowheads="1"/>
          </p:cNvSpPr>
          <p:nvPr/>
        </p:nvSpPr>
        <p:spPr bwMode="auto">
          <a:xfrm>
            <a:off x="5221288" y="3789115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66" name="Line 30"/>
          <p:cNvSpPr>
            <a:spLocks noChangeShapeType="1"/>
          </p:cNvSpPr>
          <p:nvPr/>
        </p:nvSpPr>
        <p:spPr bwMode="auto">
          <a:xfrm flipV="1">
            <a:off x="4429125" y="4078040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7" name="Line 31"/>
          <p:cNvSpPr>
            <a:spLocks noChangeShapeType="1"/>
          </p:cNvSpPr>
          <p:nvPr/>
        </p:nvSpPr>
        <p:spPr bwMode="auto">
          <a:xfrm flipV="1">
            <a:off x="4716463" y="3862140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8" name="Line 32"/>
          <p:cNvSpPr>
            <a:spLocks noChangeShapeType="1"/>
          </p:cNvSpPr>
          <p:nvPr/>
        </p:nvSpPr>
        <p:spPr bwMode="auto">
          <a:xfrm flipH="1" flipV="1">
            <a:off x="4789488" y="4078040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9" name="Text Box 33"/>
          <p:cNvSpPr txBox="1">
            <a:spLocks noChangeArrowheads="1"/>
          </p:cNvSpPr>
          <p:nvPr/>
        </p:nvSpPr>
        <p:spPr bwMode="auto">
          <a:xfrm>
            <a:off x="6229350" y="4005015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2770" name="Line 34"/>
          <p:cNvSpPr>
            <a:spLocks noChangeShapeType="1"/>
          </p:cNvSpPr>
          <p:nvPr/>
        </p:nvSpPr>
        <p:spPr bwMode="auto">
          <a:xfrm>
            <a:off x="4500563" y="4725740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71" name="Oval 35"/>
          <p:cNvSpPr>
            <a:spLocks noChangeArrowheads="1"/>
          </p:cNvSpPr>
          <p:nvPr/>
        </p:nvSpPr>
        <p:spPr bwMode="auto">
          <a:xfrm>
            <a:off x="4645025" y="5157540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72" name="Text Box 36"/>
          <p:cNvSpPr txBox="1">
            <a:spLocks noChangeArrowheads="1"/>
          </p:cNvSpPr>
          <p:nvPr/>
        </p:nvSpPr>
        <p:spPr bwMode="auto">
          <a:xfrm>
            <a:off x="4789488" y="5228977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2773" name="Text Box 37"/>
          <p:cNvSpPr txBox="1">
            <a:spLocks noChangeArrowheads="1"/>
          </p:cNvSpPr>
          <p:nvPr/>
        </p:nvSpPr>
        <p:spPr bwMode="auto">
          <a:xfrm>
            <a:off x="5868988" y="3141415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2774" name="Line 38"/>
          <p:cNvSpPr>
            <a:spLocks noChangeShapeType="1"/>
          </p:cNvSpPr>
          <p:nvPr/>
        </p:nvSpPr>
        <p:spPr bwMode="auto">
          <a:xfrm flipH="1">
            <a:off x="5437188" y="3428752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75" name="Line 39"/>
          <p:cNvSpPr>
            <a:spLocks noChangeShapeType="1"/>
          </p:cNvSpPr>
          <p:nvPr/>
        </p:nvSpPr>
        <p:spPr bwMode="auto">
          <a:xfrm>
            <a:off x="4716463" y="4076452"/>
            <a:ext cx="503237" cy="2889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76" name="Oval 40"/>
          <p:cNvSpPr>
            <a:spLocks noChangeArrowheads="1"/>
          </p:cNvSpPr>
          <p:nvPr/>
        </p:nvSpPr>
        <p:spPr bwMode="auto">
          <a:xfrm>
            <a:off x="5219700" y="4293940"/>
            <a:ext cx="144463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9640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01EB-A7F3-E642-9E4A-BF43CF244FF7}" type="slidenum">
              <a:rPr lang="de-DE"/>
              <a:pPr/>
              <a:t>68</a:t>
            </a:fld>
            <a:endParaRPr lang="de-DE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4: Kante zu nicht exploriertem Knoten</a:t>
            </a:r>
          </a:p>
          <a:p>
            <a:endParaRPr lang="de-DE"/>
          </a:p>
        </p:txBody>
      </p:sp>
      <p:sp>
        <p:nvSpPr>
          <p:cNvPr id="373764" name="Oval 4"/>
          <p:cNvSpPr>
            <a:spLocks noChangeArrowheads="1"/>
          </p:cNvSpPr>
          <p:nvPr/>
        </p:nvSpPr>
        <p:spPr bwMode="auto">
          <a:xfrm>
            <a:off x="1331913" y="42923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5" name="Oval 5"/>
          <p:cNvSpPr>
            <a:spLocks noChangeArrowheads="1"/>
          </p:cNvSpPr>
          <p:nvPr/>
        </p:nvSpPr>
        <p:spPr bwMode="auto">
          <a:xfrm>
            <a:off x="1979613" y="38605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6" name="Oval 6"/>
          <p:cNvSpPr>
            <a:spLocks noChangeArrowheads="1"/>
          </p:cNvSpPr>
          <p:nvPr/>
        </p:nvSpPr>
        <p:spPr bwMode="auto">
          <a:xfrm>
            <a:off x="2484438" y="42923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7" name="Oval 7"/>
          <p:cNvSpPr>
            <a:spLocks noChangeArrowheads="1"/>
          </p:cNvSpPr>
          <p:nvPr/>
        </p:nvSpPr>
        <p:spPr bwMode="auto">
          <a:xfrm>
            <a:off x="2700338" y="4868615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8" name="Oval 8"/>
          <p:cNvSpPr>
            <a:spLocks noChangeArrowheads="1"/>
          </p:cNvSpPr>
          <p:nvPr/>
        </p:nvSpPr>
        <p:spPr bwMode="auto">
          <a:xfrm>
            <a:off x="3421063" y="47241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9" name="Line 9"/>
          <p:cNvSpPr>
            <a:spLocks noChangeShapeType="1"/>
          </p:cNvSpPr>
          <p:nvPr/>
        </p:nvSpPr>
        <p:spPr bwMode="auto">
          <a:xfrm flipV="1">
            <a:off x="1476375" y="4005015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0" name="Line 10"/>
          <p:cNvSpPr>
            <a:spLocks noChangeShapeType="1"/>
          </p:cNvSpPr>
          <p:nvPr/>
        </p:nvSpPr>
        <p:spPr bwMode="auto">
          <a:xfrm>
            <a:off x="2124075" y="4005015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1" name="Line 11"/>
          <p:cNvSpPr>
            <a:spLocks noChangeShapeType="1"/>
          </p:cNvSpPr>
          <p:nvPr/>
        </p:nvSpPr>
        <p:spPr bwMode="auto">
          <a:xfrm>
            <a:off x="2628900" y="4436815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2" name="Line 12"/>
          <p:cNvSpPr>
            <a:spLocks noChangeShapeType="1"/>
          </p:cNvSpPr>
          <p:nvPr/>
        </p:nvSpPr>
        <p:spPr bwMode="auto">
          <a:xfrm flipV="1">
            <a:off x="2844800" y="4797177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3" name="Line 13"/>
          <p:cNvSpPr>
            <a:spLocks noChangeShapeType="1"/>
          </p:cNvSpPr>
          <p:nvPr/>
        </p:nvSpPr>
        <p:spPr bwMode="auto">
          <a:xfrm flipV="1">
            <a:off x="3563938" y="4652715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4" name="Line 14"/>
          <p:cNvSpPr>
            <a:spLocks noChangeShapeType="1"/>
          </p:cNvSpPr>
          <p:nvPr/>
        </p:nvSpPr>
        <p:spPr bwMode="auto">
          <a:xfrm flipV="1">
            <a:off x="2124075" y="3644652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5" name="Oval 15"/>
          <p:cNvSpPr>
            <a:spLocks noChangeArrowheads="1"/>
          </p:cNvSpPr>
          <p:nvPr/>
        </p:nvSpPr>
        <p:spPr bwMode="auto">
          <a:xfrm>
            <a:off x="2484438" y="2996952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3776" name="Oval 16"/>
          <p:cNvSpPr>
            <a:spLocks noChangeArrowheads="1"/>
          </p:cNvSpPr>
          <p:nvPr/>
        </p:nvSpPr>
        <p:spPr bwMode="auto">
          <a:xfrm>
            <a:off x="2197100" y="4005015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77" name="Oval 17"/>
          <p:cNvSpPr>
            <a:spLocks noChangeArrowheads="1"/>
          </p:cNvSpPr>
          <p:nvPr/>
        </p:nvSpPr>
        <p:spPr bwMode="auto">
          <a:xfrm rot="-1165313">
            <a:off x="3978275" y="3622427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78" name="Oval 18"/>
          <p:cNvSpPr>
            <a:spLocks noChangeArrowheads="1"/>
          </p:cNvSpPr>
          <p:nvPr/>
        </p:nvSpPr>
        <p:spPr bwMode="auto">
          <a:xfrm>
            <a:off x="1908175" y="37891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79" name="Oval 19"/>
          <p:cNvSpPr>
            <a:spLocks noChangeArrowheads="1"/>
          </p:cNvSpPr>
          <p:nvPr/>
        </p:nvSpPr>
        <p:spPr bwMode="auto">
          <a:xfrm>
            <a:off x="1260475" y="42209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80" name="Text Box 20"/>
          <p:cNvSpPr txBox="1">
            <a:spLocks noChangeArrowheads="1"/>
          </p:cNvSpPr>
          <p:nvPr/>
        </p:nvSpPr>
        <p:spPr bwMode="auto">
          <a:xfrm>
            <a:off x="2176463" y="5465515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3781" name="Line 21"/>
          <p:cNvSpPr>
            <a:spLocks noChangeShapeType="1"/>
          </p:cNvSpPr>
          <p:nvPr/>
        </p:nvSpPr>
        <p:spPr bwMode="auto">
          <a:xfrm flipH="1" flipV="1">
            <a:off x="1547813" y="4652715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2" name="Line 22"/>
          <p:cNvSpPr>
            <a:spLocks noChangeShapeType="1"/>
          </p:cNvSpPr>
          <p:nvPr/>
        </p:nvSpPr>
        <p:spPr bwMode="auto">
          <a:xfrm flipH="1" flipV="1">
            <a:off x="2052638" y="4220915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3" name="Line 23"/>
          <p:cNvSpPr>
            <a:spLocks noChangeShapeType="1"/>
          </p:cNvSpPr>
          <p:nvPr/>
        </p:nvSpPr>
        <p:spPr bwMode="auto">
          <a:xfrm flipV="1">
            <a:off x="2484438" y="4581277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4" name="Line 24"/>
          <p:cNvSpPr>
            <a:spLocks noChangeShapeType="1"/>
          </p:cNvSpPr>
          <p:nvPr/>
        </p:nvSpPr>
        <p:spPr bwMode="auto">
          <a:xfrm flipV="1">
            <a:off x="3708400" y="4797177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5" name="Line 25"/>
          <p:cNvSpPr>
            <a:spLocks noChangeShapeType="1"/>
          </p:cNvSpPr>
          <p:nvPr/>
        </p:nvSpPr>
        <p:spPr bwMode="auto">
          <a:xfrm>
            <a:off x="5672138" y="4562227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6" name="Text Box 26"/>
          <p:cNvSpPr txBox="1">
            <a:spLocks noChangeArrowheads="1"/>
          </p:cNvSpPr>
          <p:nvPr/>
        </p:nvSpPr>
        <p:spPr bwMode="auto">
          <a:xfrm>
            <a:off x="6156325" y="4941640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3787" name="Oval 27"/>
          <p:cNvSpPr>
            <a:spLocks noChangeArrowheads="1"/>
          </p:cNvSpPr>
          <p:nvPr/>
        </p:nvSpPr>
        <p:spPr bwMode="auto">
          <a:xfrm>
            <a:off x="4356100" y="4581277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88" name="Oval 28"/>
          <p:cNvSpPr>
            <a:spLocks noChangeArrowheads="1"/>
          </p:cNvSpPr>
          <p:nvPr/>
        </p:nvSpPr>
        <p:spPr bwMode="auto">
          <a:xfrm>
            <a:off x="4573588" y="3933577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89" name="Oval 29"/>
          <p:cNvSpPr>
            <a:spLocks noChangeArrowheads="1"/>
          </p:cNvSpPr>
          <p:nvPr/>
        </p:nvSpPr>
        <p:spPr bwMode="auto">
          <a:xfrm>
            <a:off x="5221288" y="3789115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90" name="Line 30"/>
          <p:cNvSpPr>
            <a:spLocks noChangeShapeType="1"/>
          </p:cNvSpPr>
          <p:nvPr/>
        </p:nvSpPr>
        <p:spPr bwMode="auto">
          <a:xfrm flipV="1">
            <a:off x="4429125" y="4078040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1" name="Line 31"/>
          <p:cNvSpPr>
            <a:spLocks noChangeShapeType="1"/>
          </p:cNvSpPr>
          <p:nvPr/>
        </p:nvSpPr>
        <p:spPr bwMode="auto">
          <a:xfrm flipV="1">
            <a:off x="4716463" y="3862140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2" name="Line 32"/>
          <p:cNvSpPr>
            <a:spLocks noChangeShapeType="1"/>
          </p:cNvSpPr>
          <p:nvPr/>
        </p:nvSpPr>
        <p:spPr bwMode="auto">
          <a:xfrm flipH="1" flipV="1">
            <a:off x="4789488" y="4078040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3" name="Text Box 33"/>
          <p:cNvSpPr txBox="1">
            <a:spLocks noChangeArrowheads="1"/>
          </p:cNvSpPr>
          <p:nvPr/>
        </p:nvSpPr>
        <p:spPr bwMode="auto">
          <a:xfrm>
            <a:off x="6229350" y="4005015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3794" name="Line 34"/>
          <p:cNvSpPr>
            <a:spLocks noChangeShapeType="1"/>
          </p:cNvSpPr>
          <p:nvPr/>
        </p:nvSpPr>
        <p:spPr bwMode="auto">
          <a:xfrm>
            <a:off x="4500563" y="4725740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5" name="Oval 35"/>
          <p:cNvSpPr>
            <a:spLocks noChangeArrowheads="1"/>
          </p:cNvSpPr>
          <p:nvPr/>
        </p:nvSpPr>
        <p:spPr bwMode="auto">
          <a:xfrm>
            <a:off x="4645025" y="5157540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96" name="Text Box 36"/>
          <p:cNvSpPr txBox="1">
            <a:spLocks noChangeArrowheads="1"/>
          </p:cNvSpPr>
          <p:nvPr/>
        </p:nvSpPr>
        <p:spPr bwMode="auto">
          <a:xfrm>
            <a:off x="4789488" y="5228977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3797" name="Text Box 37"/>
          <p:cNvSpPr txBox="1">
            <a:spLocks noChangeArrowheads="1"/>
          </p:cNvSpPr>
          <p:nvPr/>
        </p:nvSpPr>
        <p:spPr bwMode="auto">
          <a:xfrm>
            <a:off x="5868988" y="3141415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3798" name="Line 38"/>
          <p:cNvSpPr>
            <a:spLocks noChangeShapeType="1"/>
          </p:cNvSpPr>
          <p:nvPr/>
        </p:nvSpPr>
        <p:spPr bwMode="auto">
          <a:xfrm flipH="1">
            <a:off x="5437188" y="3428752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9" name="Line 39"/>
          <p:cNvSpPr>
            <a:spLocks noChangeShapeType="1"/>
          </p:cNvSpPr>
          <p:nvPr/>
        </p:nvSpPr>
        <p:spPr bwMode="auto">
          <a:xfrm flipV="1">
            <a:off x="4643438" y="3357315"/>
            <a:ext cx="433387" cy="576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800" name="Oval 40"/>
          <p:cNvSpPr>
            <a:spLocks noChangeArrowheads="1"/>
          </p:cNvSpPr>
          <p:nvPr/>
        </p:nvSpPr>
        <p:spPr bwMode="auto">
          <a:xfrm>
            <a:off x="5076825" y="3212852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801" name="Oval 41"/>
          <p:cNvSpPr>
            <a:spLocks noChangeArrowheads="1"/>
          </p:cNvSpPr>
          <p:nvPr/>
        </p:nvSpPr>
        <p:spPr bwMode="auto">
          <a:xfrm>
            <a:off x="5003800" y="31414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64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80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1275-0A43-3F40-A81C-864DB4443D39}" type="slidenum">
              <a:rPr lang="de-DE"/>
              <a:pPr/>
              <a:t>69</a:t>
            </a:fld>
            <a:endParaRPr lang="de-DE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5: Knoten exploriert</a:t>
            </a:r>
          </a:p>
          <a:p>
            <a:endParaRPr lang="de-DE"/>
          </a:p>
        </p:txBody>
      </p:sp>
      <p:sp>
        <p:nvSpPr>
          <p:cNvPr id="374788" name="Oval 4"/>
          <p:cNvSpPr>
            <a:spLocks noChangeArrowheads="1"/>
          </p:cNvSpPr>
          <p:nvPr/>
        </p:nvSpPr>
        <p:spPr bwMode="auto">
          <a:xfrm>
            <a:off x="1331913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89" name="Oval 5"/>
          <p:cNvSpPr>
            <a:spLocks noChangeArrowheads="1"/>
          </p:cNvSpPr>
          <p:nvPr/>
        </p:nvSpPr>
        <p:spPr bwMode="auto">
          <a:xfrm>
            <a:off x="1979613" y="37885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90" name="Oval 6"/>
          <p:cNvSpPr>
            <a:spLocks noChangeArrowheads="1"/>
          </p:cNvSpPr>
          <p:nvPr/>
        </p:nvSpPr>
        <p:spPr bwMode="auto">
          <a:xfrm>
            <a:off x="2484438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91" name="Oval 7"/>
          <p:cNvSpPr>
            <a:spLocks noChangeArrowheads="1"/>
          </p:cNvSpPr>
          <p:nvPr/>
        </p:nvSpPr>
        <p:spPr bwMode="auto">
          <a:xfrm>
            <a:off x="2700338" y="4796607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92" name="Oval 8"/>
          <p:cNvSpPr>
            <a:spLocks noChangeArrowheads="1"/>
          </p:cNvSpPr>
          <p:nvPr/>
        </p:nvSpPr>
        <p:spPr bwMode="auto">
          <a:xfrm>
            <a:off x="3421063" y="46521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93" name="Line 9"/>
          <p:cNvSpPr>
            <a:spLocks noChangeShapeType="1"/>
          </p:cNvSpPr>
          <p:nvPr/>
        </p:nvSpPr>
        <p:spPr bwMode="auto">
          <a:xfrm flipV="1">
            <a:off x="1476375" y="3933007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4" name="Line 10"/>
          <p:cNvSpPr>
            <a:spLocks noChangeShapeType="1"/>
          </p:cNvSpPr>
          <p:nvPr/>
        </p:nvSpPr>
        <p:spPr bwMode="auto">
          <a:xfrm>
            <a:off x="2124075" y="3933007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5" name="Line 11"/>
          <p:cNvSpPr>
            <a:spLocks noChangeShapeType="1"/>
          </p:cNvSpPr>
          <p:nvPr/>
        </p:nvSpPr>
        <p:spPr bwMode="auto">
          <a:xfrm>
            <a:off x="2628900" y="4364807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6" name="Line 12"/>
          <p:cNvSpPr>
            <a:spLocks noChangeShapeType="1"/>
          </p:cNvSpPr>
          <p:nvPr/>
        </p:nvSpPr>
        <p:spPr bwMode="auto">
          <a:xfrm flipV="1">
            <a:off x="2844800" y="4725169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7" name="Line 13"/>
          <p:cNvSpPr>
            <a:spLocks noChangeShapeType="1"/>
          </p:cNvSpPr>
          <p:nvPr/>
        </p:nvSpPr>
        <p:spPr bwMode="auto">
          <a:xfrm flipV="1">
            <a:off x="3563938" y="4580707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8" name="Line 14"/>
          <p:cNvSpPr>
            <a:spLocks noChangeShapeType="1"/>
          </p:cNvSpPr>
          <p:nvPr/>
        </p:nvSpPr>
        <p:spPr bwMode="auto">
          <a:xfrm flipV="1">
            <a:off x="2124075" y="3572644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9" name="Oval 15"/>
          <p:cNvSpPr>
            <a:spLocks noChangeArrowheads="1"/>
          </p:cNvSpPr>
          <p:nvPr/>
        </p:nvSpPr>
        <p:spPr bwMode="auto">
          <a:xfrm>
            <a:off x="2484438" y="2924944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4800" name="Oval 16"/>
          <p:cNvSpPr>
            <a:spLocks noChangeArrowheads="1"/>
          </p:cNvSpPr>
          <p:nvPr/>
        </p:nvSpPr>
        <p:spPr bwMode="auto">
          <a:xfrm>
            <a:off x="2197100" y="3933007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01" name="Oval 17"/>
          <p:cNvSpPr>
            <a:spLocks noChangeArrowheads="1"/>
          </p:cNvSpPr>
          <p:nvPr/>
        </p:nvSpPr>
        <p:spPr bwMode="auto">
          <a:xfrm rot="-1165313">
            <a:off x="3978275" y="3550419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02" name="Oval 18"/>
          <p:cNvSpPr>
            <a:spLocks noChangeArrowheads="1"/>
          </p:cNvSpPr>
          <p:nvPr/>
        </p:nvSpPr>
        <p:spPr bwMode="auto">
          <a:xfrm>
            <a:off x="1908175" y="37171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03" name="Oval 19"/>
          <p:cNvSpPr>
            <a:spLocks noChangeArrowheads="1"/>
          </p:cNvSpPr>
          <p:nvPr/>
        </p:nvSpPr>
        <p:spPr bwMode="auto">
          <a:xfrm>
            <a:off x="1260475" y="41489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04" name="Text Box 20"/>
          <p:cNvSpPr txBox="1">
            <a:spLocks noChangeArrowheads="1"/>
          </p:cNvSpPr>
          <p:nvPr/>
        </p:nvSpPr>
        <p:spPr bwMode="auto">
          <a:xfrm>
            <a:off x="2176463" y="5393507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4805" name="Line 21"/>
          <p:cNvSpPr>
            <a:spLocks noChangeShapeType="1"/>
          </p:cNvSpPr>
          <p:nvPr/>
        </p:nvSpPr>
        <p:spPr bwMode="auto">
          <a:xfrm flipH="1" flipV="1">
            <a:off x="1547813" y="4580707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06" name="Line 22"/>
          <p:cNvSpPr>
            <a:spLocks noChangeShapeType="1"/>
          </p:cNvSpPr>
          <p:nvPr/>
        </p:nvSpPr>
        <p:spPr bwMode="auto">
          <a:xfrm flipH="1" flipV="1">
            <a:off x="2052638" y="4148907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07" name="Line 23"/>
          <p:cNvSpPr>
            <a:spLocks noChangeShapeType="1"/>
          </p:cNvSpPr>
          <p:nvPr/>
        </p:nvSpPr>
        <p:spPr bwMode="auto">
          <a:xfrm flipV="1">
            <a:off x="2484438" y="4509269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08" name="Line 24"/>
          <p:cNvSpPr>
            <a:spLocks noChangeShapeType="1"/>
          </p:cNvSpPr>
          <p:nvPr/>
        </p:nvSpPr>
        <p:spPr bwMode="auto">
          <a:xfrm flipV="1">
            <a:off x="3708400" y="4725169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09" name="Line 25"/>
          <p:cNvSpPr>
            <a:spLocks noChangeShapeType="1"/>
          </p:cNvSpPr>
          <p:nvPr/>
        </p:nvSpPr>
        <p:spPr bwMode="auto">
          <a:xfrm>
            <a:off x="5672138" y="4490219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0" name="Text Box 26"/>
          <p:cNvSpPr txBox="1">
            <a:spLocks noChangeArrowheads="1"/>
          </p:cNvSpPr>
          <p:nvPr/>
        </p:nvSpPr>
        <p:spPr bwMode="auto">
          <a:xfrm>
            <a:off x="6156325" y="4869632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4811" name="Oval 27"/>
          <p:cNvSpPr>
            <a:spLocks noChangeArrowheads="1"/>
          </p:cNvSpPr>
          <p:nvPr/>
        </p:nvSpPr>
        <p:spPr bwMode="auto">
          <a:xfrm>
            <a:off x="4356100" y="4509269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12" name="Oval 28"/>
          <p:cNvSpPr>
            <a:spLocks noChangeArrowheads="1"/>
          </p:cNvSpPr>
          <p:nvPr/>
        </p:nvSpPr>
        <p:spPr bwMode="auto">
          <a:xfrm>
            <a:off x="4573588" y="3861569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13" name="Oval 29"/>
          <p:cNvSpPr>
            <a:spLocks noChangeArrowheads="1"/>
          </p:cNvSpPr>
          <p:nvPr/>
        </p:nvSpPr>
        <p:spPr bwMode="auto">
          <a:xfrm>
            <a:off x="5221288" y="3717107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14" name="Line 30"/>
          <p:cNvSpPr>
            <a:spLocks noChangeShapeType="1"/>
          </p:cNvSpPr>
          <p:nvPr/>
        </p:nvSpPr>
        <p:spPr bwMode="auto">
          <a:xfrm flipV="1">
            <a:off x="4429125" y="4006032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5" name="Line 31"/>
          <p:cNvSpPr>
            <a:spLocks noChangeShapeType="1"/>
          </p:cNvSpPr>
          <p:nvPr/>
        </p:nvSpPr>
        <p:spPr bwMode="auto">
          <a:xfrm flipV="1">
            <a:off x="4716463" y="3790132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6" name="Line 32"/>
          <p:cNvSpPr>
            <a:spLocks noChangeShapeType="1"/>
          </p:cNvSpPr>
          <p:nvPr/>
        </p:nvSpPr>
        <p:spPr bwMode="auto">
          <a:xfrm flipH="1" flipV="1">
            <a:off x="4789488" y="4006032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7" name="Text Box 33"/>
          <p:cNvSpPr txBox="1">
            <a:spLocks noChangeArrowheads="1"/>
          </p:cNvSpPr>
          <p:nvPr/>
        </p:nvSpPr>
        <p:spPr bwMode="auto">
          <a:xfrm>
            <a:off x="6229350" y="3933007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4818" name="Line 34"/>
          <p:cNvSpPr>
            <a:spLocks noChangeShapeType="1"/>
          </p:cNvSpPr>
          <p:nvPr/>
        </p:nvSpPr>
        <p:spPr bwMode="auto">
          <a:xfrm>
            <a:off x="4500563" y="4653732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9" name="Oval 35"/>
          <p:cNvSpPr>
            <a:spLocks noChangeArrowheads="1"/>
          </p:cNvSpPr>
          <p:nvPr/>
        </p:nvSpPr>
        <p:spPr bwMode="auto">
          <a:xfrm>
            <a:off x="4645025" y="5085532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20" name="Text Box 36"/>
          <p:cNvSpPr txBox="1">
            <a:spLocks noChangeArrowheads="1"/>
          </p:cNvSpPr>
          <p:nvPr/>
        </p:nvSpPr>
        <p:spPr bwMode="auto">
          <a:xfrm>
            <a:off x="4789488" y="5156969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4821" name="Text Box 37"/>
          <p:cNvSpPr txBox="1">
            <a:spLocks noChangeArrowheads="1"/>
          </p:cNvSpPr>
          <p:nvPr/>
        </p:nvSpPr>
        <p:spPr bwMode="auto">
          <a:xfrm>
            <a:off x="5868988" y="3069407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4822" name="Line 38"/>
          <p:cNvSpPr>
            <a:spLocks noChangeShapeType="1"/>
          </p:cNvSpPr>
          <p:nvPr/>
        </p:nvSpPr>
        <p:spPr bwMode="auto">
          <a:xfrm flipH="1">
            <a:off x="5437188" y="3356744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23" name="Line 39"/>
          <p:cNvSpPr>
            <a:spLocks noChangeShapeType="1"/>
          </p:cNvSpPr>
          <p:nvPr/>
        </p:nvSpPr>
        <p:spPr bwMode="auto">
          <a:xfrm flipH="1">
            <a:off x="4643438" y="4077469"/>
            <a:ext cx="15128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77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74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816" grpId="0" animBg="1"/>
      <p:bldP spid="3748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5442-2180-D64F-8350-5B4307BD36E1}" type="slidenum">
              <a:rPr lang="de-DE"/>
              <a:pPr/>
              <a:t>7</a:t>
            </a:fld>
            <a:endParaRPr lang="de-DE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Graphen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de-DE" dirty="0">
                <a:solidFill>
                  <a:schemeClr val="accent2"/>
                </a:solidFill>
                <a:latin typeface="Symbol" charset="0"/>
                <a:sym typeface="Symbol" charset="0"/>
              </a:rPr>
              <a:t>𝛿</a:t>
            </a:r>
            <a:r>
              <a:rPr lang="de-DE" dirty="0">
                <a:solidFill>
                  <a:schemeClr val="accent2"/>
                </a:solidFill>
              </a:rPr>
              <a:t>(</a:t>
            </a:r>
            <a:r>
              <a:rPr lang="de-DE" dirty="0" err="1">
                <a:solidFill>
                  <a:schemeClr val="accent2"/>
                </a:solidFill>
              </a:rPr>
              <a:t>v,w</a:t>
            </a:r>
            <a:r>
              <a:rPr lang="de-DE" dirty="0">
                <a:solidFill>
                  <a:schemeClr val="accent2"/>
                </a:solidFill>
              </a:rPr>
              <a:t>)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</a:rPr>
              <a:t>Distanz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	Länge eines kürzesten gerichteten Weges</a:t>
            </a:r>
            <a:br>
              <a:rPr lang="de-DE" dirty="0"/>
            </a:br>
            <a:r>
              <a:rPr lang="de-DE" dirty="0"/>
              <a:t>	von </a:t>
            </a:r>
            <a:r>
              <a:rPr lang="de-DE" dirty="0" err="1">
                <a:solidFill>
                  <a:schemeClr val="accent2"/>
                </a:solidFill>
              </a:rPr>
              <a:t>w</a:t>
            </a:r>
            <a:r>
              <a:rPr lang="de-DE" dirty="0"/>
              <a:t> zu </a:t>
            </a:r>
            <a:r>
              <a:rPr lang="de-DE" dirty="0">
                <a:solidFill>
                  <a:schemeClr val="accent2"/>
                </a:solidFill>
              </a:rPr>
              <a:t>v</a:t>
            </a:r>
            <a:r>
              <a:rPr lang="de-DE" dirty="0"/>
              <a:t> in </a:t>
            </a:r>
            <a:r>
              <a:rPr lang="de-DE" dirty="0">
                <a:solidFill>
                  <a:schemeClr val="accent2"/>
                </a:solidFill>
              </a:rPr>
              <a:t>G, ∞ </a:t>
            </a:r>
            <a:r>
              <a:rPr lang="de-DE" dirty="0"/>
              <a:t>wenn</a:t>
            </a:r>
            <a:r>
              <a:rPr lang="de-DE" dirty="0">
                <a:solidFill>
                  <a:schemeClr val="accent2"/>
                </a:solidFill>
              </a:rPr>
              <a:t> v </a:t>
            </a:r>
            <a:r>
              <a:rPr lang="de-DE" dirty="0">
                <a:solidFill>
                  <a:srgbClr val="000000"/>
                </a:solidFill>
              </a:rPr>
              <a:t>von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w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nicht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erreichbar</a:t>
            </a:r>
          </a:p>
          <a:p>
            <a:r>
              <a:rPr lang="de-DE" dirty="0">
                <a:solidFill>
                  <a:schemeClr val="accent2"/>
                </a:solidFill>
              </a:rPr>
              <a:t>D=</a:t>
            </a:r>
            <a:r>
              <a:rPr lang="de-DE" dirty="0" err="1">
                <a:solidFill>
                  <a:schemeClr val="accent2"/>
                </a:solidFill>
              </a:rPr>
              <a:t>max</a:t>
            </a:r>
            <a:r>
              <a:rPr lang="de-DE" baseline="-25000" dirty="0" err="1">
                <a:solidFill>
                  <a:schemeClr val="accent2"/>
                </a:solidFill>
              </a:rPr>
              <a:t>v,w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>
                <a:solidFill>
                  <a:schemeClr val="accent2"/>
                </a:solidFill>
                <a:latin typeface="Symbol" charset="0"/>
                <a:sym typeface="Symbol" charset="0"/>
              </a:rPr>
              <a:t>𝛿</a:t>
            </a:r>
            <a:r>
              <a:rPr lang="de-DE" dirty="0">
                <a:solidFill>
                  <a:schemeClr val="accent2"/>
                </a:solidFill>
              </a:rPr>
              <a:t>(</a:t>
            </a:r>
            <a:r>
              <a:rPr lang="de-DE" dirty="0" err="1">
                <a:solidFill>
                  <a:schemeClr val="accent2"/>
                </a:solidFill>
              </a:rPr>
              <a:t>v,w</a:t>
            </a:r>
            <a:r>
              <a:rPr lang="de-DE" dirty="0">
                <a:solidFill>
                  <a:schemeClr val="accent2"/>
                </a:solidFill>
              </a:rPr>
              <a:t>)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</a:rPr>
              <a:t>Durchmesser</a:t>
            </a:r>
            <a:r>
              <a:rPr lang="de-DE" dirty="0"/>
              <a:t> von </a:t>
            </a:r>
            <a:r>
              <a:rPr lang="de-DE" dirty="0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317445" name="Line 5"/>
          <p:cNvSpPr>
            <a:spLocks noChangeShapeType="1"/>
          </p:cNvSpPr>
          <p:nvPr/>
        </p:nvSpPr>
        <p:spPr bwMode="auto">
          <a:xfrm flipV="1">
            <a:off x="2209800" y="3491334"/>
            <a:ext cx="1371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46" name="Line 6"/>
          <p:cNvSpPr>
            <a:spLocks noChangeShapeType="1"/>
          </p:cNvSpPr>
          <p:nvPr/>
        </p:nvSpPr>
        <p:spPr bwMode="auto">
          <a:xfrm>
            <a:off x="2209800" y="4405734"/>
            <a:ext cx="1066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47" name="Line 7"/>
          <p:cNvSpPr>
            <a:spLocks noChangeShapeType="1"/>
          </p:cNvSpPr>
          <p:nvPr/>
        </p:nvSpPr>
        <p:spPr bwMode="auto">
          <a:xfrm flipV="1">
            <a:off x="3505200" y="4481934"/>
            <a:ext cx="1143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48" name="Line 8"/>
          <p:cNvSpPr>
            <a:spLocks noChangeShapeType="1"/>
          </p:cNvSpPr>
          <p:nvPr/>
        </p:nvSpPr>
        <p:spPr bwMode="auto">
          <a:xfrm>
            <a:off x="3810000" y="3567534"/>
            <a:ext cx="838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49" name="Line 9"/>
          <p:cNvSpPr>
            <a:spLocks noChangeShapeType="1"/>
          </p:cNvSpPr>
          <p:nvPr/>
        </p:nvSpPr>
        <p:spPr bwMode="auto">
          <a:xfrm flipV="1">
            <a:off x="4876800" y="3872334"/>
            <a:ext cx="1524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50" name="Line 10"/>
          <p:cNvSpPr>
            <a:spLocks noChangeShapeType="1"/>
          </p:cNvSpPr>
          <p:nvPr/>
        </p:nvSpPr>
        <p:spPr bwMode="auto">
          <a:xfrm>
            <a:off x="4876800" y="4558134"/>
            <a:ext cx="1066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51" name="Line 11"/>
          <p:cNvSpPr>
            <a:spLocks noChangeShapeType="1"/>
          </p:cNvSpPr>
          <p:nvPr/>
        </p:nvSpPr>
        <p:spPr bwMode="auto">
          <a:xfrm flipH="1">
            <a:off x="6096000" y="3948534"/>
            <a:ext cx="3810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52" name="Oval 12"/>
          <p:cNvSpPr>
            <a:spLocks noChangeArrowheads="1"/>
          </p:cNvSpPr>
          <p:nvPr/>
        </p:nvSpPr>
        <p:spPr bwMode="auto">
          <a:xfrm>
            <a:off x="1981200" y="41771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3" name="Oval 13"/>
          <p:cNvSpPr>
            <a:spLocks noChangeArrowheads="1"/>
          </p:cNvSpPr>
          <p:nvPr/>
        </p:nvSpPr>
        <p:spPr bwMode="auto">
          <a:xfrm>
            <a:off x="3581400" y="33389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4" name="Oval 14"/>
          <p:cNvSpPr>
            <a:spLocks noChangeArrowheads="1"/>
          </p:cNvSpPr>
          <p:nvPr/>
        </p:nvSpPr>
        <p:spPr bwMode="auto">
          <a:xfrm>
            <a:off x="4648200" y="43295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5" name="Oval 15"/>
          <p:cNvSpPr>
            <a:spLocks noChangeArrowheads="1"/>
          </p:cNvSpPr>
          <p:nvPr/>
        </p:nvSpPr>
        <p:spPr bwMode="auto">
          <a:xfrm>
            <a:off x="3276600" y="50915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6" name="Oval 16"/>
          <p:cNvSpPr>
            <a:spLocks noChangeArrowheads="1"/>
          </p:cNvSpPr>
          <p:nvPr/>
        </p:nvSpPr>
        <p:spPr bwMode="auto">
          <a:xfrm>
            <a:off x="5943600" y="52439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7" name="Oval 17"/>
          <p:cNvSpPr>
            <a:spLocks noChangeArrowheads="1"/>
          </p:cNvSpPr>
          <p:nvPr/>
        </p:nvSpPr>
        <p:spPr bwMode="auto">
          <a:xfrm>
            <a:off x="6372225" y="37453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8" name="Text Box 18"/>
          <p:cNvSpPr txBox="1">
            <a:spLocks noChangeArrowheads="1"/>
          </p:cNvSpPr>
          <p:nvPr/>
        </p:nvSpPr>
        <p:spPr bwMode="auto">
          <a:xfrm>
            <a:off x="1508125" y="3988222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17460" name="Text Box 20"/>
          <p:cNvSpPr txBox="1">
            <a:spLocks noChangeArrowheads="1"/>
          </p:cNvSpPr>
          <p:nvPr/>
        </p:nvSpPr>
        <p:spPr bwMode="auto">
          <a:xfrm>
            <a:off x="3505200" y="3646909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317461" name="Text Box 21"/>
          <p:cNvSpPr txBox="1">
            <a:spLocks noChangeArrowheads="1"/>
          </p:cNvSpPr>
          <p:nvPr/>
        </p:nvSpPr>
        <p:spPr bwMode="auto">
          <a:xfrm>
            <a:off x="4643438" y="3818359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17462" name="Text Box 22"/>
          <p:cNvSpPr txBox="1">
            <a:spLocks noChangeArrowheads="1"/>
          </p:cNvSpPr>
          <p:nvPr/>
        </p:nvSpPr>
        <p:spPr bwMode="auto">
          <a:xfrm>
            <a:off x="6918325" y="4547022"/>
            <a:ext cx="847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D=4</a:t>
            </a:r>
          </a:p>
        </p:txBody>
      </p:sp>
      <p:sp>
        <p:nvSpPr>
          <p:cNvPr id="317463" name="Text Box 23"/>
          <p:cNvSpPr txBox="1">
            <a:spLocks noChangeArrowheads="1"/>
          </p:cNvSpPr>
          <p:nvPr/>
        </p:nvSpPr>
        <p:spPr bwMode="auto">
          <a:xfrm>
            <a:off x="3203575" y="4537497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317464" name="Oval 24"/>
          <p:cNvSpPr>
            <a:spLocks noChangeArrowheads="1"/>
          </p:cNvSpPr>
          <p:nvPr/>
        </p:nvSpPr>
        <p:spPr bwMode="auto">
          <a:xfrm>
            <a:off x="3203575" y="5042322"/>
            <a:ext cx="358775" cy="360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65" name="Oval 25"/>
          <p:cNvSpPr>
            <a:spLocks noChangeArrowheads="1"/>
          </p:cNvSpPr>
          <p:nvPr/>
        </p:nvSpPr>
        <p:spPr bwMode="auto">
          <a:xfrm>
            <a:off x="6300788" y="3673897"/>
            <a:ext cx="358775" cy="360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781800" y="3626966"/>
            <a:ext cx="3834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6228184" y="5271591"/>
            <a:ext cx="3345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accent2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72058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4" grpId="0" animBg="1"/>
      <p:bldP spid="31746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DF8F-81BB-034C-BBAC-EA9265CD25CE}" type="slidenum">
              <a:rPr lang="de-DE"/>
              <a:pPr/>
              <a:t>70</a:t>
            </a:fld>
            <a:endParaRPr lang="de-DE"/>
          </a:p>
        </p:txBody>
      </p:sp>
      <p:sp>
        <p:nvSpPr>
          <p:cNvPr id="375810" name="Oval 2"/>
          <p:cNvSpPr>
            <a:spLocks noChangeArrowheads="1"/>
          </p:cNvSpPr>
          <p:nvPr/>
        </p:nvSpPr>
        <p:spPr bwMode="auto">
          <a:xfrm rot="-1165313">
            <a:off x="3995738" y="3572644"/>
            <a:ext cx="1873250" cy="1223963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5: Knoten exploriert</a:t>
            </a:r>
          </a:p>
          <a:p>
            <a:endParaRPr lang="de-DE"/>
          </a:p>
        </p:txBody>
      </p:sp>
      <p:sp>
        <p:nvSpPr>
          <p:cNvPr id="375813" name="Oval 5"/>
          <p:cNvSpPr>
            <a:spLocks noChangeArrowheads="1"/>
          </p:cNvSpPr>
          <p:nvPr/>
        </p:nvSpPr>
        <p:spPr bwMode="auto">
          <a:xfrm>
            <a:off x="1331913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4" name="Oval 6"/>
          <p:cNvSpPr>
            <a:spLocks noChangeArrowheads="1"/>
          </p:cNvSpPr>
          <p:nvPr/>
        </p:nvSpPr>
        <p:spPr bwMode="auto">
          <a:xfrm>
            <a:off x="1979613" y="37885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5" name="Oval 7"/>
          <p:cNvSpPr>
            <a:spLocks noChangeArrowheads="1"/>
          </p:cNvSpPr>
          <p:nvPr/>
        </p:nvSpPr>
        <p:spPr bwMode="auto">
          <a:xfrm>
            <a:off x="2484438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6" name="Oval 8"/>
          <p:cNvSpPr>
            <a:spLocks noChangeArrowheads="1"/>
          </p:cNvSpPr>
          <p:nvPr/>
        </p:nvSpPr>
        <p:spPr bwMode="auto">
          <a:xfrm>
            <a:off x="2700338" y="4796607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7" name="Oval 9"/>
          <p:cNvSpPr>
            <a:spLocks noChangeArrowheads="1"/>
          </p:cNvSpPr>
          <p:nvPr/>
        </p:nvSpPr>
        <p:spPr bwMode="auto">
          <a:xfrm>
            <a:off x="3421063" y="46521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8" name="Line 10"/>
          <p:cNvSpPr>
            <a:spLocks noChangeShapeType="1"/>
          </p:cNvSpPr>
          <p:nvPr/>
        </p:nvSpPr>
        <p:spPr bwMode="auto">
          <a:xfrm flipV="1">
            <a:off x="1476375" y="3933007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19" name="Line 11"/>
          <p:cNvSpPr>
            <a:spLocks noChangeShapeType="1"/>
          </p:cNvSpPr>
          <p:nvPr/>
        </p:nvSpPr>
        <p:spPr bwMode="auto">
          <a:xfrm>
            <a:off x="2124075" y="3933007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0" name="Line 12"/>
          <p:cNvSpPr>
            <a:spLocks noChangeShapeType="1"/>
          </p:cNvSpPr>
          <p:nvPr/>
        </p:nvSpPr>
        <p:spPr bwMode="auto">
          <a:xfrm>
            <a:off x="2628900" y="4364807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1" name="Line 13"/>
          <p:cNvSpPr>
            <a:spLocks noChangeShapeType="1"/>
          </p:cNvSpPr>
          <p:nvPr/>
        </p:nvSpPr>
        <p:spPr bwMode="auto">
          <a:xfrm flipV="1">
            <a:off x="2844800" y="4725169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2" name="Line 14"/>
          <p:cNvSpPr>
            <a:spLocks noChangeShapeType="1"/>
          </p:cNvSpPr>
          <p:nvPr/>
        </p:nvSpPr>
        <p:spPr bwMode="auto">
          <a:xfrm flipV="1">
            <a:off x="3563938" y="4580707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3" name="Line 15"/>
          <p:cNvSpPr>
            <a:spLocks noChangeShapeType="1"/>
          </p:cNvSpPr>
          <p:nvPr/>
        </p:nvSpPr>
        <p:spPr bwMode="auto">
          <a:xfrm flipV="1">
            <a:off x="2124075" y="3572644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4" name="Oval 16"/>
          <p:cNvSpPr>
            <a:spLocks noChangeArrowheads="1"/>
          </p:cNvSpPr>
          <p:nvPr/>
        </p:nvSpPr>
        <p:spPr bwMode="auto">
          <a:xfrm>
            <a:off x="2484438" y="2924944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5825" name="Oval 17"/>
          <p:cNvSpPr>
            <a:spLocks noChangeArrowheads="1"/>
          </p:cNvSpPr>
          <p:nvPr/>
        </p:nvSpPr>
        <p:spPr bwMode="auto">
          <a:xfrm>
            <a:off x="2197100" y="3933007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26" name="Oval 18"/>
          <p:cNvSpPr>
            <a:spLocks noChangeArrowheads="1"/>
          </p:cNvSpPr>
          <p:nvPr/>
        </p:nvSpPr>
        <p:spPr bwMode="auto">
          <a:xfrm rot="-1165313">
            <a:off x="3978275" y="3550419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27" name="Oval 19"/>
          <p:cNvSpPr>
            <a:spLocks noChangeArrowheads="1"/>
          </p:cNvSpPr>
          <p:nvPr/>
        </p:nvSpPr>
        <p:spPr bwMode="auto">
          <a:xfrm>
            <a:off x="1908175" y="37171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28" name="Oval 20"/>
          <p:cNvSpPr>
            <a:spLocks noChangeArrowheads="1"/>
          </p:cNvSpPr>
          <p:nvPr/>
        </p:nvSpPr>
        <p:spPr bwMode="auto">
          <a:xfrm>
            <a:off x="1260475" y="41489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29" name="Text Box 21"/>
          <p:cNvSpPr txBox="1">
            <a:spLocks noChangeArrowheads="1"/>
          </p:cNvSpPr>
          <p:nvPr/>
        </p:nvSpPr>
        <p:spPr bwMode="auto">
          <a:xfrm>
            <a:off x="2176463" y="5393507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5830" name="Line 22"/>
          <p:cNvSpPr>
            <a:spLocks noChangeShapeType="1"/>
          </p:cNvSpPr>
          <p:nvPr/>
        </p:nvSpPr>
        <p:spPr bwMode="auto">
          <a:xfrm flipH="1" flipV="1">
            <a:off x="1547813" y="4580707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1" name="Line 23"/>
          <p:cNvSpPr>
            <a:spLocks noChangeShapeType="1"/>
          </p:cNvSpPr>
          <p:nvPr/>
        </p:nvSpPr>
        <p:spPr bwMode="auto">
          <a:xfrm flipH="1" flipV="1">
            <a:off x="2052638" y="4148907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2" name="Line 24"/>
          <p:cNvSpPr>
            <a:spLocks noChangeShapeType="1"/>
          </p:cNvSpPr>
          <p:nvPr/>
        </p:nvSpPr>
        <p:spPr bwMode="auto">
          <a:xfrm flipV="1">
            <a:off x="2484438" y="4509269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3" name="Line 25"/>
          <p:cNvSpPr>
            <a:spLocks noChangeShapeType="1"/>
          </p:cNvSpPr>
          <p:nvPr/>
        </p:nvSpPr>
        <p:spPr bwMode="auto">
          <a:xfrm flipV="1">
            <a:off x="3708400" y="4725169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4" name="Line 26"/>
          <p:cNvSpPr>
            <a:spLocks noChangeShapeType="1"/>
          </p:cNvSpPr>
          <p:nvPr/>
        </p:nvSpPr>
        <p:spPr bwMode="auto">
          <a:xfrm>
            <a:off x="5672138" y="4490219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5" name="Text Box 27"/>
          <p:cNvSpPr txBox="1">
            <a:spLocks noChangeArrowheads="1"/>
          </p:cNvSpPr>
          <p:nvPr/>
        </p:nvSpPr>
        <p:spPr bwMode="auto">
          <a:xfrm>
            <a:off x="6156325" y="4869632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5836" name="Oval 28"/>
          <p:cNvSpPr>
            <a:spLocks noChangeArrowheads="1"/>
          </p:cNvSpPr>
          <p:nvPr/>
        </p:nvSpPr>
        <p:spPr bwMode="auto">
          <a:xfrm>
            <a:off x="4356100" y="4509269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37" name="Oval 29"/>
          <p:cNvSpPr>
            <a:spLocks noChangeArrowheads="1"/>
          </p:cNvSpPr>
          <p:nvPr/>
        </p:nvSpPr>
        <p:spPr bwMode="auto">
          <a:xfrm>
            <a:off x="4573588" y="3861569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38" name="Oval 30"/>
          <p:cNvSpPr>
            <a:spLocks noChangeArrowheads="1"/>
          </p:cNvSpPr>
          <p:nvPr/>
        </p:nvSpPr>
        <p:spPr bwMode="auto">
          <a:xfrm>
            <a:off x="5221288" y="3717107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39" name="Line 31"/>
          <p:cNvSpPr>
            <a:spLocks noChangeShapeType="1"/>
          </p:cNvSpPr>
          <p:nvPr/>
        </p:nvSpPr>
        <p:spPr bwMode="auto">
          <a:xfrm flipV="1">
            <a:off x="4429125" y="4006032"/>
            <a:ext cx="2159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0" name="Line 32"/>
          <p:cNvSpPr>
            <a:spLocks noChangeShapeType="1"/>
          </p:cNvSpPr>
          <p:nvPr/>
        </p:nvSpPr>
        <p:spPr bwMode="auto">
          <a:xfrm flipV="1">
            <a:off x="4716463" y="3790132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1" name="Text Box 33"/>
          <p:cNvSpPr txBox="1">
            <a:spLocks noChangeArrowheads="1"/>
          </p:cNvSpPr>
          <p:nvPr/>
        </p:nvSpPr>
        <p:spPr bwMode="auto">
          <a:xfrm>
            <a:off x="6229350" y="3933007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5842" name="Text Box 34"/>
          <p:cNvSpPr txBox="1">
            <a:spLocks noChangeArrowheads="1"/>
          </p:cNvSpPr>
          <p:nvPr/>
        </p:nvSpPr>
        <p:spPr bwMode="auto">
          <a:xfrm>
            <a:off x="5868988" y="3069407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5843" name="Line 35"/>
          <p:cNvSpPr>
            <a:spLocks noChangeShapeType="1"/>
          </p:cNvSpPr>
          <p:nvPr/>
        </p:nvSpPr>
        <p:spPr bwMode="auto">
          <a:xfrm flipH="1">
            <a:off x="5437188" y="3356744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4" name="Line 36"/>
          <p:cNvSpPr>
            <a:spLocks noChangeShapeType="1"/>
          </p:cNvSpPr>
          <p:nvPr/>
        </p:nvSpPr>
        <p:spPr bwMode="auto">
          <a:xfrm flipH="1">
            <a:off x="4643438" y="4077469"/>
            <a:ext cx="15128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5" name="Line 37"/>
          <p:cNvSpPr>
            <a:spLocks noChangeShapeType="1"/>
          </p:cNvSpPr>
          <p:nvPr/>
        </p:nvSpPr>
        <p:spPr bwMode="auto">
          <a:xfrm flipH="1">
            <a:off x="3563938" y="4077469"/>
            <a:ext cx="259238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6" name="Text Box 38"/>
          <p:cNvSpPr txBox="1">
            <a:spLocks noChangeArrowheads="1"/>
          </p:cNvSpPr>
          <p:nvPr/>
        </p:nvSpPr>
        <p:spPr bwMode="auto">
          <a:xfrm>
            <a:off x="5867400" y="3069407"/>
            <a:ext cx="244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geschlossener Knoten</a:t>
            </a:r>
          </a:p>
        </p:txBody>
      </p:sp>
      <p:sp>
        <p:nvSpPr>
          <p:cNvPr id="375847" name="Text Box 39"/>
          <p:cNvSpPr txBox="1">
            <a:spLocks noChangeArrowheads="1"/>
          </p:cNvSpPr>
          <p:nvPr/>
        </p:nvSpPr>
        <p:spPr bwMode="auto">
          <a:xfrm>
            <a:off x="6084888" y="4869632"/>
            <a:ext cx="210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geschlossene ZHK</a:t>
            </a:r>
          </a:p>
        </p:txBody>
      </p:sp>
    </p:spTree>
    <p:extLst>
      <p:ext uri="{BB962C8B-B14F-4D97-AF65-F5344CB8AC3E}">
        <p14:creationId xmlns:p14="http://schemas.microsoft.com/office/powerpoint/2010/main" val="172106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75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75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75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7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75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7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75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75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0" grpId="0" animBg="1"/>
      <p:bldP spid="375826" grpId="0" animBg="1"/>
      <p:bldP spid="375833" grpId="0" animBg="1"/>
      <p:bldP spid="375835" grpId="0"/>
      <p:bldP spid="375842" grpId="0"/>
      <p:bldP spid="375844" grpId="0" animBg="1"/>
      <p:bldP spid="375845" grpId="0" animBg="1"/>
      <p:bldP spid="375846" grpId="0"/>
      <p:bldP spid="37584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31F5-EFA4-B640-A409-7FA0010ADAFF}" type="slidenum">
              <a:rPr lang="de-DE"/>
              <a:pPr/>
              <a:t>71</a:t>
            </a:fld>
            <a:endParaRPr lang="de-DE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Behauptung:</a:t>
            </a:r>
            <a:r>
              <a:rPr lang="de-DE" dirty="0"/>
              <a:t> Eine </a:t>
            </a:r>
            <a:r>
              <a:rPr lang="de-DE" i="1" dirty="0"/>
              <a:t>geschlossene</a:t>
            </a:r>
            <a:r>
              <a:rPr lang="de-DE" dirty="0"/>
              <a:t> ZHK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/>
              <a:t> im besuchten Teilgraphen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/>
              <a:t>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de-DE" dirty="0"/>
              <a:t> ist eine ZHK in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br>
              <a:rPr lang="de-DE" dirty="0"/>
            </a:br>
            <a:r>
              <a:rPr lang="de-DE" dirty="0"/>
              <a:t>(die geschlossene ZHK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/>
              <a:t> ist maximal)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Überlegung: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: geschlossener Knoten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: ZHK in</a:t>
            </a:r>
            <a:r>
              <a:rPr lang="de-DE" dirty="0">
                <a:solidFill>
                  <a:schemeClr val="hlink"/>
                </a:solidFill>
              </a:rPr>
              <a:t> G</a:t>
            </a:r>
            <a:r>
              <a:rPr lang="de-DE" dirty="0"/>
              <a:t>, die</a:t>
            </a:r>
            <a:r>
              <a:rPr lang="de-DE" dirty="0">
                <a:solidFill>
                  <a:schemeClr val="hlink"/>
                </a:solidFill>
              </a:rPr>
              <a:t> v</a:t>
            </a:r>
            <a:r>
              <a:rPr lang="de-DE" dirty="0"/>
              <a:t> enthält</a:t>
            </a:r>
          </a:p>
          <a:p>
            <a:pPr>
              <a:lnSpc>
                <a:spcPct val="90000"/>
              </a:lnSpc>
            </a:pPr>
            <a:r>
              <a:rPr lang="de-DE" dirty="0" err="1">
                <a:solidFill>
                  <a:schemeClr val="hlink"/>
                </a:solidFill>
              </a:rPr>
              <a:t>S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/>
              <a:t>: ZHK in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/>
              <a:t>, die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enthält</a:t>
            </a:r>
          </a:p>
          <a:p>
            <a:pPr>
              <a:lnSpc>
                <a:spcPct val="90000"/>
              </a:lnSpc>
            </a:pPr>
            <a:r>
              <a:rPr lang="de-DE" dirty="0"/>
              <a:t>Es gilt: </a:t>
            </a:r>
            <a:r>
              <a:rPr lang="de-DE" dirty="0" err="1">
                <a:solidFill>
                  <a:schemeClr val="hlink"/>
                </a:solidFill>
              </a:rPr>
              <a:t>S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dirty="0">
                <a:solidFill>
                  <a:schemeClr val="hlink"/>
                </a:solidFill>
              </a:rPr>
              <a:t> S </a:t>
            </a:r>
            <a:r>
              <a:rPr lang="de-DE" dirty="0"/>
              <a:t>(v erreicht jeden Knoten in der ZHK)</a:t>
            </a:r>
          </a:p>
          <a:p>
            <a:pPr>
              <a:lnSpc>
                <a:spcPct val="90000"/>
              </a:lnSpc>
            </a:pPr>
            <a:r>
              <a:rPr lang="de-DE" dirty="0"/>
              <a:t>Zu zeigen (</a:t>
            </a:r>
            <a:r>
              <a:rPr lang="de-DE" dirty="0" err="1"/>
              <a:t>Maximalität</a:t>
            </a:r>
            <a:r>
              <a:rPr lang="de-DE" dirty="0"/>
              <a:t>): </a:t>
            </a:r>
            <a:r>
              <a:rPr lang="de-DE" dirty="0">
                <a:solidFill>
                  <a:schemeClr val="hlink"/>
                </a:solidFill>
              </a:rPr>
              <a:t>S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S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endParaRPr lang="de-DE" baseline="-25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081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0491-5E7B-C341-803C-7DF5A6574823}" type="slidenum">
              <a:rPr lang="de-DE"/>
              <a:pPr/>
              <a:t>72</a:t>
            </a:fld>
            <a:endParaRPr lang="de-DE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781550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Begründung für </a:t>
            </a:r>
            <a:r>
              <a:rPr lang="de-DE" sz="2800" dirty="0">
                <a:solidFill>
                  <a:schemeClr val="hlink"/>
                </a:solidFill>
              </a:rPr>
              <a:t>S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S</a:t>
            </a:r>
            <a:r>
              <a:rPr lang="de-DE" sz="2800" baseline="-25000" dirty="0" err="1">
                <a:solidFill>
                  <a:schemeClr val="hlink"/>
                </a:solidFill>
              </a:rPr>
              <a:t>c</a:t>
            </a:r>
            <a:r>
              <a:rPr lang="de-DE" sz="2800" baseline="-25000" dirty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accent2"/>
                </a:solidFill>
              </a:rPr>
              <a:t>:</a:t>
            </a:r>
          </a:p>
          <a:p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: beliebiger Knoten in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</a:p>
          <a:p>
            <a:r>
              <a:rPr lang="de-DE" sz="2800" dirty="0"/>
              <a:t>Es gibt gerichteten Kreis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durch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und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endParaRPr lang="de-DE" sz="2800" dirty="0">
              <a:solidFill>
                <a:schemeClr val="hlink"/>
              </a:solidFill>
            </a:endParaRPr>
          </a:p>
          <a:p>
            <a:r>
              <a:rPr lang="de-DE" sz="2800" dirty="0">
                <a:solidFill>
                  <a:srgbClr val="000000"/>
                </a:solidFill>
              </a:rPr>
              <a:t>Nutze </a:t>
            </a:r>
            <a:r>
              <a:rPr lang="de-DE" sz="2800" dirty="0">
                <a:solidFill>
                  <a:schemeClr val="accent2"/>
                </a:solidFill>
              </a:rPr>
              <a:t>Invariante 1:</a:t>
            </a:r>
            <a:r>
              <a:rPr lang="de-DE" sz="2800" dirty="0"/>
              <a:t> alle Knoten in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geschlossen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Da alle Kanten geschlossener Knoten exploriert worden sind, ist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in </a:t>
            </a:r>
            <a:r>
              <a:rPr lang="de-DE" sz="2800" dirty="0" err="1">
                <a:solidFill>
                  <a:schemeClr val="hlink"/>
                </a:solidFill>
              </a:rPr>
              <a:t>G</a:t>
            </a:r>
            <a:r>
              <a:rPr lang="de-DE" sz="2800" baseline="-25000" dirty="0" err="1">
                <a:solidFill>
                  <a:schemeClr val="hlink"/>
                </a:solidFill>
              </a:rPr>
              <a:t>c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und daher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S</a:t>
            </a:r>
            <a:r>
              <a:rPr lang="de-DE" sz="2800" baseline="-25000" dirty="0" err="1">
                <a:solidFill>
                  <a:schemeClr val="hlink"/>
                </a:solidFill>
              </a:rPr>
              <a:t>c</a:t>
            </a:r>
            <a:endParaRPr lang="de-DE" sz="2800" baseline="-25000" dirty="0">
              <a:solidFill>
                <a:schemeClr val="hlink"/>
              </a:solidFill>
            </a:endParaRPr>
          </a:p>
        </p:txBody>
      </p:sp>
      <p:sp>
        <p:nvSpPr>
          <p:cNvPr id="377860" name="Oval 4"/>
          <p:cNvSpPr>
            <a:spLocks noChangeArrowheads="1"/>
          </p:cNvSpPr>
          <p:nvPr/>
        </p:nvSpPr>
        <p:spPr bwMode="auto">
          <a:xfrm>
            <a:off x="5940425" y="1440210"/>
            <a:ext cx="2232025" cy="863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1" name="Oval 5"/>
          <p:cNvSpPr>
            <a:spLocks noChangeArrowheads="1"/>
          </p:cNvSpPr>
          <p:nvPr/>
        </p:nvSpPr>
        <p:spPr bwMode="auto">
          <a:xfrm>
            <a:off x="6372225" y="180057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2" name="Oval 6"/>
          <p:cNvSpPr>
            <a:spLocks noChangeArrowheads="1"/>
          </p:cNvSpPr>
          <p:nvPr/>
        </p:nvSpPr>
        <p:spPr bwMode="auto">
          <a:xfrm>
            <a:off x="7524750" y="180057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3" name="Text Box 7"/>
          <p:cNvSpPr txBox="1">
            <a:spLocks noChangeArrowheads="1"/>
          </p:cNvSpPr>
          <p:nvPr/>
        </p:nvSpPr>
        <p:spPr bwMode="auto">
          <a:xfrm>
            <a:off x="6372225" y="144021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77864" name="Text Box 8"/>
          <p:cNvSpPr txBox="1">
            <a:spLocks noChangeArrowheads="1"/>
          </p:cNvSpPr>
          <p:nvPr/>
        </p:nvSpPr>
        <p:spPr bwMode="auto">
          <a:xfrm>
            <a:off x="7380288" y="144021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</a:t>
            </a:r>
          </a:p>
        </p:txBody>
      </p:sp>
      <p:sp>
        <p:nvSpPr>
          <p:cNvPr id="377865" name="Oval 9"/>
          <p:cNvSpPr>
            <a:spLocks noChangeArrowheads="1"/>
          </p:cNvSpPr>
          <p:nvPr/>
        </p:nvSpPr>
        <p:spPr bwMode="auto">
          <a:xfrm>
            <a:off x="2843213" y="417706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6" name="Text Box 10"/>
          <p:cNvSpPr txBox="1">
            <a:spLocks noChangeArrowheads="1"/>
          </p:cNvSpPr>
          <p:nvPr/>
        </p:nvSpPr>
        <p:spPr bwMode="auto">
          <a:xfrm>
            <a:off x="2843213" y="374526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77867" name="Oval 11"/>
          <p:cNvSpPr>
            <a:spLocks noChangeArrowheads="1"/>
          </p:cNvSpPr>
          <p:nvPr/>
        </p:nvSpPr>
        <p:spPr bwMode="auto">
          <a:xfrm>
            <a:off x="5651500" y="396116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8" name="Text Box 12"/>
          <p:cNvSpPr txBox="1">
            <a:spLocks noChangeArrowheads="1"/>
          </p:cNvSpPr>
          <p:nvPr/>
        </p:nvSpPr>
        <p:spPr bwMode="auto">
          <a:xfrm>
            <a:off x="5580063" y="360238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</a:t>
            </a:r>
          </a:p>
        </p:txBody>
      </p:sp>
      <p:sp>
        <p:nvSpPr>
          <p:cNvPr id="377869" name="Oval 13"/>
          <p:cNvSpPr>
            <a:spLocks noChangeArrowheads="1"/>
          </p:cNvSpPr>
          <p:nvPr/>
        </p:nvSpPr>
        <p:spPr bwMode="auto">
          <a:xfrm>
            <a:off x="3490913" y="3673823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70" name="Oval 14"/>
          <p:cNvSpPr>
            <a:spLocks noChangeArrowheads="1"/>
          </p:cNvSpPr>
          <p:nvPr/>
        </p:nvSpPr>
        <p:spPr bwMode="auto">
          <a:xfrm>
            <a:off x="4716463" y="3602385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71" name="Oval 15"/>
          <p:cNvSpPr>
            <a:spLocks noChangeArrowheads="1"/>
          </p:cNvSpPr>
          <p:nvPr/>
        </p:nvSpPr>
        <p:spPr bwMode="auto">
          <a:xfrm>
            <a:off x="4283075" y="439296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72" name="Line 16"/>
          <p:cNvSpPr>
            <a:spLocks noChangeShapeType="1"/>
          </p:cNvSpPr>
          <p:nvPr/>
        </p:nvSpPr>
        <p:spPr bwMode="auto">
          <a:xfrm flipV="1">
            <a:off x="3059113" y="3889723"/>
            <a:ext cx="4318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3" name="Line 17"/>
          <p:cNvSpPr>
            <a:spLocks noChangeShapeType="1"/>
          </p:cNvSpPr>
          <p:nvPr/>
        </p:nvSpPr>
        <p:spPr bwMode="auto">
          <a:xfrm>
            <a:off x="3708400" y="374526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4" name="Line 18"/>
          <p:cNvSpPr>
            <a:spLocks noChangeShapeType="1"/>
          </p:cNvSpPr>
          <p:nvPr/>
        </p:nvSpPr>
        <p:spPr bwMode="auto">
          <a:xfrm>
            <a:off x="4932363" y="3745260"/>
            <a:ext cx="7191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5" name="Line 19"/>
          <p:cNvSpPr>
            <a:spLocks noChangeShapeType="1"/>
          </p:cNvSpPr>
          <p:nvPr/>
        </p:nvSpPr>
        <p:spPr bwMode="auto">
          <a:xfrm flipH="1">
            <a:off x="4498975" y="4177060"/>
            <a:ext cx="1152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6" name="Line 20"/>
          <p:cNvSpPr>
            <a:spLocks noChangeShapeType="1"/>
          </p:cNvSpPr>
          <p:nvPr/>
        </p:nvSpPr>
        <p:spPr bwMode="auto">
          <a:xfrm flipH="1" flipV="1">
            <a:off x="3059113" y="4321523"/>
            <a:ext cx="1223962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7" name="Text Box 21"/>
          <p:cNvSpPr txBox="1">
            <a:spLocks noChangeArrowheads="1"/>
          </p:cNvSpPr>
          <p:nvPr/>
        </p:nvSpPr>
        <p:spPr bwMode="auto">
          <a:xfrm>
            <a:off x="4211638" y="388972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C</a:t>
            </a:r>
          </a:p>
        </p:txBody>
      </p:sp>
      <p:sp>
        <p:nvSpPr>
          <p:cNvPr id="377878" name="Text Box 22"/>
          <p:cNvSpPr txBox="1">
            <a:spLocks noChangeArrowheads="1"/>
          </p:cNvSpPr>
          <p:nvPr/>
        </p:nvSpPr>
        <p:spPr bwMode="auto">
          <a:xfrm>
            <a:off x="6877050" y="172913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1375302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EFE-BAFA-2A46-90BF-20BB1F9C82C4}" type="slidenum">
              <a:rPr lang="de-DE"/>
              <a:pPr/>
              <a:t>73</a:t>
            </a:fld>
            <a:endParaRPr lang="de-DE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Invarianten 2 und 3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dirty="0"/>
              <a:t>Der Pfad zum aktuellen Knoten enthält die Repräsentanten aller offenen ZHKs 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oReps</a:t>
            </a:r>
            <a:r>
              <a:rPr lang="de-DE" dirty="0"/>
              <a:t>)</a:t>
            </a:r>
            <a:br>
              <a:rPr lang="de-DE" dirty="0"/>
            </a:br>
            <a:br>
              <a:rPr lang="de-DE" dirty="0"/>
            </a:br>
            <a:endParaRPr lang="de-DE" dirty="0"/>
          </a:p>
          <a:p>
            <a:pPr>
              <a:lnSpc>
                <a:spcPct val="90000"/>
              </a:lnSpc>
            </a:pPr>
            <a:r>
              <a:rPr lang="de-DE" dirty="0"/>
              <a:t>Betrachte die Knoten in offenen ZHKs sortiert nach DFS-Nummern. Die Repräsentanten partitionieren diese Folge in die offenen ZHKs 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oNodes</a:t>
            </a:r>
            <a:r>
              <a:rPr lang="de-DE" dirty="0"/>
              <a:t>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de-DE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de-DE" dirty="0"/>
          </a:p>
          <a:p>
            <a:pPr marL="0" indent="0">
              <a:lnSpc>
                <a:spcPct val="90000"/>
              </a:lnSpc>
              <a:buNone/>
            </a:pPr>
            <a:r>
              <a:rPr lang="de-DE" dirty="0">
                <a:solidFill>
                  <a:schemeClr val="hlink"/>
                </a:solidFill>
              </a:rPr>
              <a:t>Stack</a:t>
            </a:r>
            <a:r>
              <a:rPr lang="de-DE" dirty="0"/>
              <a:t> ausreichend für beide Folgen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oNodes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sei allerdings ein Stack mit Element-Test)</a:t>
            </a:r>
          </a:p>
          <a:p>
            <a:pPr marL="0" indent="0">
              <a:lnSpc>
                <a:spcPct val="90000"/>
              </a:lnSpc>
              <a:buNone/>
            </a:pPr>
            <a:endParaRPr lang="de-DE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de-DE" dirty="0"/>
          </a:p>
          <a:p>
            <a:pPr marL="609600" indent="-609600">
              <a:lnSpc>
                <a:spcPct val="90000"/>
              </a:lnSpc>
            </a:pPr>
            <a:endParaRPr lang="de-DE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43960" y="2060848"/>
            <a:ext cx="360362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48785" y="2060848"/>
            <a:ext cx="360362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52022" y="2060848"/>
            <a:ext cx="360363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756847" y="2060848"/>
            <a:ext cx="360363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243960" y="4005510"/>
            <a:ext cx="360362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748785" y="400551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252022" y="4005510"/>
            <a:ext cx="360363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756847" y="400551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260085" y="400551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764910" y="4005510"/>
            <a:ext cx="360362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3174465" y="3861048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292080" y="400551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796905" y="400551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300142" y="400551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6804967" y="4005510"/>
            <a:ext cx="360363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7308205" y="400551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7813030" y="400551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4694383" y="3861048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6733788" y="3861048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8248166" y="3861048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3156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765F3D61-C13F-AFD0-77EB-2C619403E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360" y="1157373"/>
            <a:ext cx="7927505" cy="534185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GB" sz="1500" kern="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500" kern="0" dirty="0" err="1">
                <a:solidFill>
                  <a:srgbClr val="795E26"/>
                </a:solidFill>
                <a:latin typeface="Courier New" panose="02070309020205020404" pitchFamily="49" charset="0"/>
              </a:rPr>
              <a:t>dfs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(g)</a:t>
            </a: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v in </a:t>
            </a:r>
            <a:r>
              <a:rPr lang="en-GB" sz="1500" kern="0" dirty="0">
                <a:solidFill>
                  <a:srgbClr val="795E26"/>
                </a:solidFill>
                <a:latin typeface="Courier New" panose="02070309020205020404" pitchFamily="49" charset="0"/>
              </a:rPr>
              <a:t>nodes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(g)   </a:t>
            </a:r>
            <a:r>
              <a:rPr lang="en-GB" sz="1500" kern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v.marked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500" kern="0" dirty="0">
                <a:solidFill>
                  <a:srgbClr val="0000FF"/>
                </a:solidFill>
                <a:latin typeface="Courier New" panose="02070309020205020404" pitchFamily="49" charset="0"/>
              </a:rPr>
              <a:t>false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500" kern="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1500" kern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FF0000"/>
                </a:solidFill>
                <a:latin typeface="Courier New" panose="02070309020205020404" pitchFamily="49" charset="0"/>
              </a:rPr>
              <a:t>  </a:t>
            </a:r>
            <a:r>
              <a:rPr lang="en-GB" sz="1500" b="1" kern="0" dirty="0" err="1">
                <a:solidFill>
                  <a:srgbClr val="FF0000"/>
                </a:solidFill>
                <a:latin typeface="Courier New" panose="02070309020205020404" pitchFamily="49" charset="0"/>
              </a:rPr>
              <a:t>init</a:t>
            </a:r>
            <a:r>
              <a:rPr lang="en-GB" sz="1500" b="1" kern="0" dirty="0">
                <a:solidFill>
                  <a:srgbClr val="FF0000"/>
                </a:solidFill>
                <a:latin typeface="Courier New" panose="02070309020205020404" pitchFamily="49" charset="0"/>
              </a:rPr>
              <a:t>()</a:t>
            </a:r>
            <a:endParaRPr lang="en-GB" sz="1500" b="1" kern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s in </a:t>
            </a:r>
            <a:r>
              <a:rPr lang="en-GB" sz="1500" kern="0" dirty="0">
                <a:solidFill>
                  <a:srgbClr val="795E26"/>
                </a:solidFill>
                <a:latin typeface="Courier New" panose="02070309020205020404" pitchFamily="49" charset="0"/>
              </a:rPr>
              <a:t>nodes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(g)</a:t>
            </a: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!</a:t>
            </a:r>
            <a:r>
              <a:rPr lang="en-GB" sz="1500" kern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s.marked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sz="1500" kern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s.marked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500" kern="0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endParaRPr lang="en-GB" sz="1500" kern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008000"/>
                </a:solidFill>
                <a:latin typeface="Courier New" panose="02070309020205020404" pitchFamily="49" charset="0"/>
              </a:rPr>
              <a:t>      </a:t>
            </a:r>
            <a:r>
              <a:rPr lang="en-GB" sz="1500" b="1" kern="0" dirty="0">
                <a:solidFill>
                  <a:srgbClr val="FF0000"/>
                </a:solidFill>
                <a:latin typeface="Courier New" panose="02070309020205020404" pitchFamily="49" charset="0"/>
              </a:rPr>
              <a:t>root(s)</a:t>
            </a: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sz="1500" kern="0" dirty="0" err="1">
                <a:solidFill>
                  <a:srgbClr val="795E26"/>
                </a:solidFill>
                <a:latin typeface="Courier New" panose="02070309020205020404" pitchFamily="49" charset="0"/>
              </a:rPr>
              <a:t>dfs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(s, s, g)</a:t>
            </a: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500" kern="0" dirty="0">
                <a:solidFill>
                  <a:srgbClr val="AF00DB"/>
                </a:solidFill>
                <a:latin typeface="Courier New" panose="02070309020205020404" pitchFamily="49" charset="0"/>
              </a:rPr>
              <a:t>end </a:t>
            </a:r>
            <a:r>
              <a:rPr lang="en-GB" sz="1500" kern="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 marL="0" indent="0">
              <a:buFontTx/>
              <a:buNone/>
            </a:pPr>
            <a:endParaRPr lang="en-GB" sz="1500" kern="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500" kern="0" dirty="0" err="1">
                <a:solidFill>
                  <a:srgbClr val="795E26"/>
                </a:solidFill>
                <a:latin typeface="Courier New" panose="02070309020205020404" pitchFamily="49" charset="0"/>
              </a:rPr>
              <a:t>dfs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(u, v, g)</a:t>
            </a: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(_, w) in </a:t>
            </a:r>
            <a:r>
              <a:rPr lang="en-GB" sz="1500" kern="0" dirty="0" err="1">
                <a:solidFill>
                  <a:srgbClr val="795E26"/>
                </a:solidFill>
                <a:latin typeface="Courier New" panose="02070309020205020404" pitchFamily="49" charset="0"/>
              </a:rPr>
              <a:t>edges_out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(v, g)</a:t>
            </a: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500" kern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w.marked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GB" sz="1500" b="1" kern="0" dirty="0" err="1">
                <a:solidFill>
                  <a:srgbClr val="FF0000"/>
                </a:solidFill>
                <a:latin typeface="Courier New" panose="02070309020205020404" pitchFamily="49" charset="0"/>
              </a:rPr>
              <a:t>handle_non_tree_edge</a:t>
            </a:r>
            <a:r>
              <a:rPr lang="en-GB" sz="1500" b="1" kern="0" dirty="0">
                <a:solidFill>
                  <a:srgbClr val="FF0000"/>
                </a:solidFill>
                <a:latin typeface="Courier New" panose="02070309020205020404" pitchFamily="49" charset="0"/>
              </a:rPr>
              <a:t>(v, w)</a:t>
            </a: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AF00DB"/>
                </a:solidFill>
                <a:latin typeface="Courier New" panose="02070309020205020404" pitchFamily="49" charset="0"/>
              </a:rPr>
              <a:t>    else</a:t>
            </a:r>
            <a:r>
              <a:rPr lang="en-GB" sz="1500" kern="0" dirty="0">
                <a:solidFill>
                  <a:srgbClr val="008000"/>
                </a:solidFill>
                <a:latin typeface="Courier New" panose="02070309020205020404" pitchFamily="49" charset="0"/>
              </a:rPr>
              <a:t>   </a:t>
            </a:r>
            <a:r>
              <a:rPr lang="en-GB" sz="1500" b="1" kern="0" dirty="0" err="1">
                <a:solidFill>
                  <a:srgbClr val="FF0000"/>
                </a:solidFill>
                <a:latin typeface="Courier New" panose="02070309020205020404" pitchFamily="49" charset="0"/>
              </a:rPr>
              <a:t>traverse_tree_edge</a:t>
            </a:r>
            <a:r>
              <a:rPr lang="en-GB" sz="1500" b="1" kern="0" dirty="0">
                <a:solidFill>
                  <a:srgbClr val="FF0000"/>
                </a:solidFill>
                <a:latin typeface="Courier New" panose="02070309020205020404" pitchFamily="49" charset="0"/>
              </a:rPr>
              <a:t>(v, w)</a:t>
            </a: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sz="1500" kern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w.marked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500" kern="0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795E26"/>
                </a:solidFill>
                <a:latin typeface="Courier New" panose="02070309020205020404" pitchFamily="49" charset="0"/>
              </a:rPr>
              <a:t>      </a:t>
            </a:r>
            <a:r>
              <a:rPr lang="en-GB" sz="1500" kern="0" dirty="0" err="1">
                <a:solidFill>
                  <a:srgbClr val="795E26"/>
                </a:solidFill>
                <a:latin typeface="Courier New" panose="02070309020205020404" pitchFamily="49" charset="0"/>
              </a:rPr>
              <a:t>dfs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(v, w, g)</a:t>
            </a: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500" kern="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1500" kern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FF0000"/>
                </a:solidFill>
                <a:latin typeface="Courier New" panose="02070309020205020404" pitchFamily="49" charset="0"/>
              </a:rPr>
              <a:t>  </a:t>
            </a:r>
            <a:r>
              <a:rPr lang="en-GB" sz="1500" b="1" kern="0" dirty="0">
                <a:solidFill>
                  <a:srgbClr val="FF0000"/>
                </a:solidFill>
                <a:latin typeface="Courier New" panose="02070309020205020404" pitchFamily="49" charset="0"/>
              </a:rPr>
              <a:t>backtrack(u, v)</a:t>
            </a: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GB" sz="1500" kern="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3810-0F82-5747-ADE0-2789E2C44903}" type="slidenum">
              <a:rPr lang="de-DE"/>
              <a:pPr/>
              <a:t>74</a:t>
            </a:fld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Wiederholung: Tiefensuche-Schema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3759806" y="5776182"/>
            <a:ext cx="5204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/>
              <a:t>Prozeduren in rot: noch zu spezifizieren</a:t>
            </a:r>
          </a:p>
        </p:txBody>
      </p:sp>
    </p:spTree>
    <p:extLst>
      <p:ext uri="{BB962C8B-B14F-4D97-AF65-F5344CB8AC3E}">
        <p14:creationId xmlns:p14="http://schemas.microsoft.com/office/powerpoint/2010/main" val="4596628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C2E9-477E-5D41-ADBF-EAD9F504A243}" type="slidenum">
              <a:rPr lang="de-DE"/>
              <a:pPr/>
              <a:t>75</a:t>
            </a:fld>
            <a:endParaRPr lang="de-DE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oReps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make_stack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oNodes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make_stack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dfsPos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DE" sz="1800" dirty="0">
                <a:solidFill>
                  <a:srgbClr val="0986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de-DE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root(s)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traverse_tree_edge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nothing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 s)</a:t>
            </a:r>
            <a:endParaRPr lang="de-DE" sz="1800" dirty="0">
              <a:solidFill>
                <a:schemeClr val="hlink"/>
              </a:solidFill>
            </a:endParaRPr>
          </a:p>
          <a:p>
            <a:r>
              <a:rPr lang="en-GB" sz="18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traverse_tree_edge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(v, w)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push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(w,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oReps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neue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ZHK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push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(w,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oNodes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neuer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offener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Knoten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w.dfsNum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dfsPos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dfsPos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dfsPos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810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B82C-D969-8B49-8589-45445194B546}" type="slidenum">
              <a:rPr lang="de-DE"/>
              <a:pPr/>
              <a:t>76</a:t>
            </a:fld>
            <a:endParaRPr lang="de-DE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Starke ZHKs - Beispiel</a:t>
            </a:r>
          </a:p>
        </p:txBody>
      </p:sp>
      <p:sp>
        <p:nvSpPr>
          <p:cNvPr id="384003" name="Oval 3"/>
          <p:cNvSpPr>
            <a:spLocks noChangeArrowheads="1"/>
          </p:cNvSpPr>
          <p:nvPr/>
        </p:nvSpPr>
        <p:spPr bwMode="auto">
          <a:xfrm>
            <a:off x="396012" y="436450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84004" name="Oval 4"/>
          <p:cNvSpPr>
            <a:spLocks noChangeArrowheads="1"/>
          </p:cNvSpPr>
          <p:nvPr/>
        </p:nvSpPr>
        <p:spPr bwMode="auto">
          <a:xfrm>
            <a:off x="1619975" y="364537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84005" name="Oval 5"/>
          <p:cNvSpPr>
            <a:spLocks noChangeArrowheads="1"/>
          </p:cNvSpPr>
          <p:nvPr/>
        </p:nvSpPr>
        <p:spPr bwMode="auto">
          <a:xfrm>
            <a:off x="2843937" y="299608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84006" name="Oval 6"/>
          <p:cNvSpPr>
            <a:spLocks noChangeArrowheads="1"/>
          </p:cNvSpPr>
          <p:nvPr/>
        </p:nvSpPr>
        <p:spPr bwMode="auto">
          <a:xfrm>
            <a:off x="4140925" y="22769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84007" name="Oval 7"/>
          <p:cNvSpPr>
            <a:spLocks noChangeArrowheads="1"/>
          </p:cNvSpPr>
          <p:nvPr/>
        </p:nvSpPr>
        <p:spPr bwMode="auto">
          <a:xfrm>
            <a:off x="5436325" y="16292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84008" name="Line 8"/>
          <p:cNvSpPr>
            <a:spLocks noChangeShapeType="1"/>
          </p:cNvSpPr>
          <p:nvPr/>
        </p:nvSpPr>
        <p:spPr bwMode="auto">
          <a:xfrm flipV="1">
            <a:off x="900837" y="4004146"/>
            <a:ext cx="719138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09" name="Line 9"/>
          <p:cNvSpPr>
            <a:spLocks noChangeShapeType="1"/>
          </p:cNvSpPr>
          <p:nvPr/>
        </p:nvSpPr>
        <p:spPr bwMode="auto">
          <a:xfrm flipV="1">
            <a:off x="2124800" y="3356446"/>
            <a:ext cx="719137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0" name="Line 10"/>
          <p:cNvSpPr>
            <a:spLocks noChangeShapeType="1"/>
          </p:cNvSpPr>
          <p:nvPr/>
        </p:nvSpPr>
        <p:spPr bwMode="auto">
          <a:xfrm flipV="1">
            <a:off x="3348762" y="2708746"/>
            <a:ext cx="7921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1" name="Line 11"/>
          <p:cNvSpPr>
            <a:spLocks noChangeShapeType="1"/>
          </p:cNvSpPr>
          <p:nvPr/>
        </p:nvSpPr>
        <p:spPr bwMode="auto">
          <a:xfrm flipV="1">
            <a:off x="4644162" y="1988021"/>
            <a:ext cx="865188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2" name="Oval 12"/>
          <p:cNvSpPr>
            <a:spLocks noChangeArrowheads="1"/>
          </p:cNvSpPr>
          <p:nvPr/>
        </p:nvSpPr>
        <p:spPr bwMode="auto">
          <a:xfrm>
            <a:off x="2843937" y="1845146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84013" name="Line 13"/>
          <p:cNvSpPr>
            <a:spLocks noChangeShapeType="1"/>
          </p:cNvSpPr>
          <p:nvPr/>
        </p:nvSpPr>
        <p:spPr bwMode="auto">
          <a:xfrm flipH="1" flipV="1">
            <a:off x="3348762" y="2132484"/>
            <a:ext cx="7921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4" name="Line 14"/>
          <p:cNvSpPr>
            <a:spLocks noChangeShapeType="1"/>
          </p:cNvSpPr>
          <p:nvPr/>
        </p:nvSpPr>
        <p:spPr bwMode="auto">
          <a:xfrm flipH="1">
            <a:off x="3059837" y="2348384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5" name="Oval 15"/>
          <p:cNvSpPr>
            <a:spLocks noChangeArrowheads="1"/>
          </p:cNvSpPr>
          <p:nvPr/>
        </p:nvSpPr>
        <p:spPr bwMode="auto">
          <a:xfrm>
            <a:off x="1548537" y="213248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84016" name="Oval 16"/>
          <p:cNvSpPr>
            <a:spLocks noChangeArrowheads="1"/>
          </p:cNvSpPr>
          <p:nvPr/>
        </p:nvSpPr>
        <p:spPr bwMode="auto">
          <a:xfrm>
            <a:off x="324575" y="16292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84017" name="Line 17"/>
          <p:cNvSpPr>
            <a:spLocks noChangeShapeType="1"/>
          </p:cNvSpPr>
          <p:nvPr/>
        </p:nvSpPr>
        <p:spPr bwMode="auto">
          <a:xfrm flipV="1">
            <a:off x="1835875" y="2637309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8" name="Line 18"/>
          <p:cNvSpPr>
            <a:spLocks noChangeShapeType="1"/>
          </p:cNvSpPr>
          <p:nvPr/>
        </p:nvSpPr>
        <p:spPr bwMode="auto">
          <a:xfrm flipH="1" flipV="1">
            <a:off x="683350" y="2132484"/>
            <a:ext cx="1008062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9" name="Line 19"/>
          <p:cNvSpPr>
            <a:spLocks noChangeShapeType="1"/>
          </p:cNvSpPr>
          <p:nvPr/>
        </p:nvSpPr>
        <p:spPr bwMode="auto">
          <a:xfrm>
            <a:off x="540475" y="2132484"/>
            <a:ext cx="71437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0" name="Line 20"/>
          <p:cNvSpPr>
            <a:spLocks noChangeShapeType="1"/>
          </p:cNvSpPr>
          <p:nvPr/>
        </p:nvSpPr>
        <p:spPr bwMode="auto">
          <a:xfrm flipH="1" flipV="1">
            <a:off x="827812" y="1916584"/>
            <a:ext cx="792163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84021" name="AutoShape 21"/>
          <p:cNvCxnSpPr>
            <a:cxnSpLocks noChangeShapeType="1"/>
            <a:stCxn id="384006" idx="0"/>
            <a:endCxn id="384015" idx="0"/>
          </p:cNvCxnSpPr>
          <p:nvPr/>
        </p:nvCxnSpPr>
        <p:spPr bwMode="auto">
          <a:xfrm rot="5400000" flipH="1">
            <a:off x="3024913" y="908521"/>
            <a:ext cx="144462" cy="2592387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4022" name="Oval 22"/>
          <p:cNvSpPr>
            <a:spLocks noChangeArrowheads="1"/>
          </p:cNvSpPr>
          <p:nvPr/>
        </p:nvSpPr>
        <p:spPr bwMode="auto">
          <a:xfrm>
            <a:off x="2772500" y="43645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84023" name="Line 23"/>
          <p:cNvSpPr>
            <a:spLocks noChangeShapeType="1"/>
          </p:cNvSpPr>
          <p:nvPr/>
        </p:nvSpPr>
        <p:spPr bwMode="auto">
          <a:xfrm flipH="1" flipV="1">
            <a:off x="2124800" y="4004146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4" name="Oval 24"/>
          <p:cNvSpPr>
            <a:spLocks noChangeArrowheads="1"/>
          </p:cNvSpPr>
          <p:nvPr/>
        </p:nvSpPr>
        <p:spPr bwMode="auto">
          <a:xfrm>
            <a:off x="2628037" y="4220046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5" name="Oval 25"/>
          <p:cNvSpPr>
            <a:spLocks noChangeArrowheads="1"/>
          </p:cNvSpPr>
          <p:nvPr/>
        </p:nvSpPr>
        <p:spPr bwMode="auto">
          <a:xfrm>
            <a:off x="1475512" y="3500909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6" name="Oval 26"/>
          <p:cNvSpPr>
            <a:spLocks noChangeArrowheads="1"/>
          </p:cNvSpPr>
          <p:nvPr/>
        </p:nvSpPr>
        <p:spPr bwMode="auto">
          <a:xfrm>
            <a:off x="251550" y="4220046"/>
            <a:ext cx="7921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7" name="Oval 27"/>
          <p:cNvSpPr>
            <a:spLocks noChangeArrowheads="1"/>
          </p:cNvSpPr>
          <p:nvPr/>
        </p:nvSpPr>
        <p:spPr bwMode="auto">
          <a:xfrm>
            <a:off x="1404075" y="1988021"/>
            <a:ext cx="7921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8" name="Oval 28"/>
          <p:cNvSpPr>
            <a:spLocks noChangeArrowheads="1"/>
          </p:cNvSpPr>
          <p:nvPr/>
        </p:nvSpPr>
        <p:spPr bwMode="auto">
          <a:xfrm rot="-239444">
            <a:off x="1183412" y="1702271"/>
            <a:ext cx="1296988" cy="28019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9" name="Oval 29"/>
          <p:cNvSpPr>
            <a:spLocks noChangeArrowheads="1"/>
          </p:cNvSpPr>
          <p:nvPr/>
        </p:nvSpPr>
        <p:spPr bwMode="auto">
          <a:xfrm>
            <a:off x="180112" y="1484784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0" name="Oval 30"/>
          <p:cNvSpPr>
            <a:spLocks noChangeArrowheads="1"/>
          </p:cNvSpPr>
          <p:nvPr/>
        </p:nvSpPr>
        <p:spPr bwMode="auto">
          <a:xfrm>
            <a:off x="2699475" y="2853209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1" name="Oval 31"/>
          <p:cNvSpPr>
            <a:spLocks noChangeArrowheads="1"/>
          </p:cNvSpPr>
          <p:nvPr/>
        </p:nvSpPr>
        <p:spPr bwMode="auto">
          <a:xfrm>
            <a:off x="3996462" y="2132484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2" name="Oval 32"/>
          <p:cNvSpPr>
            <a:spLocks noChangeArrowheads="1"/>
          </p:cNvSpPr>
          <p:nvPr/>
        </p:nvSpPr>
        <p:spPr bwMode="auto">
          <a:xfrm rot="-1562588">
            <a:off x="765154" y="1262012"/>
            <a:ext cx="4110037" cy="2849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3" name="Oval 33"/>
          <p:cNvSpPr>
            <a:spLocks noChangeArrowheads="1"/>
          </p:cNvSpPr>
          <p:nvPr/>
        </p:nvSpPr>
        <p:spPr bwMode="auto">
          <a:xfrm>
            <a:off x="2699475" y="1700684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4" name="Oval 34"/>
          <p:cNvSpPr>
            <a:spLocks noChangeArrowheads="1"/>
          </p:cNvSpPr>
          <p:nvPr/>
        </p:nvSpPr>
        <p:spPr bwMode="auto">
          <a:xfrm>
            <a:off x="5291862" y="1484784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6" name="Text Box 36"/>
          <p:cNvSpPr txBox="1">
            <a:spLocks noChangeArrowheads="1"/>
          </p:cNvSpPr>
          <p:nvPr/>
        </p:nvSpPr>
        <p:spPr bwMode="auto">
          <a:xfrm>
            <a:off x="465862" y="5801073"/>
            <a:ext cx="11721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/>
              <a:t>oNodes</a:t>
            </a:r>
            <a:endParaRPr lang="en-US" sz="2400" dirty="0"/>
          </a:p>
        </p:txBody>
      </p:sp>
      <p:sp>
        <p:nvSpPr>
          <p:cNvPr id="384037" name="Text Box 37"/>
          <p:cNvSpPr txBox="1">
            <a:spLocks noChangeArrowheads="1"/>
          </p:cNvSpPr>
          <p:nvPr/>
        </p:nvSpPr>
        <p:spPr bwMode="auto">
          <a:xfrm>
            <a:off x="4770176" y="5799609"/>
            <a:ext cx="9685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/>
              <a:t>oReps</a:t>
            </a:r>
            <a:endParaRPr lang="en-US" sz="2400" dirty="0"/>
          </a:p>
        </p:txBody>
      </p:sp>
      <p:sp>
        <p:nvSpPr>
          <p:cNvPr id="384038" name="Rectangle 38"/>
          <p:cNvSpPr>
            <a:spLocks noChangeArrowheads="1"/>
          </p:cNvSpPr>
          <p:nvPr/>
        </p:nvSpPr>
        <p:spPr bwMode="auto">
          <a:xfrm>
            <a:off x="538887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84039" name="Rectangle 39"/>
          <p:cNvSpPr>
            <a:spLocks noChangeArrowheads="1"/>
          </p:cNvSpPr>
          <p:nvPr/>
        </p:nvSpPr>
        <p:spPr bwMode="auto">
          <a:xfrm>
            <a:off x="970687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84040" name="Rectangle 40"/>
          <p:cNvSpPr>
            <a:spLocks noChangeArrowheads="1"/>
          </p:cNvSpPr>
          <p:nvPr/>
        </p:nvSpPr>
        <p:spPr bwMode="auto">
          <a:xfrm>
            <a:off x="1402487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84041" name="Rectangle 41"/>
          <p:cNvSpPr>
            <a:spLocks noChangeArrowheads="1"/>
          </p:cNvSpPr>
          <p:nvPr/>
        </p:nvSpPr>
        <p:spPr bwMode="auto">
          <a:xfrm>
            <a:off x="1402487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84042" name="Rectangle 42"/>
          <p:cNvSpPr>
            <a:spLocks noChangeArrowheads="1"/>
          </p:cNvSpPr>
          <p:nvPr/>
        </p:nvSpPr>
        <p:spPr bwMode="auto">
          <a:xfrm>
            <a:off x="1834287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384043" name="Rectangle 43"/>
          <p:cNvSpPr>
            <a:spLocks noChangeArrowheads="1"/>
          </p:cNvSpPr>
          <p:nvPr/>
        </p:nvSpPr>
        <p:spPr bwMode="auto">
          <a:xfrm>
            <a:off x="4858475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84044" name="Rectangle 44"/>
          <p:cNvSpPr>
            <a:spLocks noChangeArrowheads="1"/>
          </p:cNvSpPr>
          <p:nvPr/>
        </p:nvSpPr>
        <p:spPr bwMode="auto">
          <a:xfrm>
            <a:off x="5290275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84045" name="Rectangle 45"/>
          <p:cNvSpPr>
            <a:spLocks noChangeArrowheads="1"/>
          </p:cNvSpPr>
          <p:nvPr/>
        </p:nvSpPr>
        <p:spPr bwMode="auto">
          <a:xfrm>
            <a:off x="5722075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84046" name="Line 46"/>
          <p:cNvSpPr>
            <a:spLocks noChangeShapeType="1"/>
          </p:cNvSpPr>
          <p:nvPr/>
        </p:nvSpPr>
        <p:spPr bwMode="auto">
          <a:xfrm>
            <a:off x="465862" y="5228109"/>
            <a:ext cx="309721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47" name="Line 47"/>
          <p:cNvSpPr>
            <a:spLocks noChangeShapeType="1"/>
          </p:cNvSpPr>
          <p:nvPr/>
        </p:nvSpPr>
        <p:spPr bwMode="auto">
          <a:xfrm flipH="1">
            <a:off x="465862" y="5228109"/>
            <a:ext cx="0" cy="5032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48" name="Line 48"/>
          <p:cNvSpPr>
            <a:spLocks noChangeShapeType="1"/>
          </p:cNvSpPr>
          <p:nvPr/>
        </p:nvSpPr>
        <p:spPr bwMode="auto">
          <a:xfrm>
            <a:off x="465862" y="5731346"/>
            <a:ext cx="309721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49" name="Line 49"/>
          <p:cNvSpPr>
            <a:spLocks noChangeShapeType="1"/>
          </p:cNvSpPr>
          <p:nvPr/>
        </p:nvSpPr>
        <p:spPr bwMode="auto">
          <a:xfrm>
            <a:off x="4785450" y="5226521"/>
            <a:ext cx="194468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50" name="Line 50"/>
          <p:cNvSpPr>
            <a:spLocks noChangeShapeType="1"/>
          </p:cNvSpPr>
          <p:nvPr/>
        </p:nvSpPr>
        <p:spPr bwMode="auto">
          <a:xfrm flipH="1">
            <a:off x="4785450" y="5226521"/>
            <a:ext cx="0" cy="5032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51" name="Line 51"/>
          <p:cNvSpPr>
            <a:spLocks noChangeShapeType="1"/>
          </p:cNvSpPr>
          <p:nvPr/>
        </p:nvSpPr>
        <p:spPr bwMode="auto">
          <a:xfrm>
            <a:off x="4785450" y="5729759"/>
            <a:ext cx="1944687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52" name="Rectangle 52"/>
          <p:cNvSpPr>
            <a:spLocks noChangeArrowheads="1"/>
          </p:cNvSpPr>
          <p:nvPr/>
        </p:nvSpPr>
        <p:spPr bwMode="auto">
          <a:xfrm>
            <a:off x="5723662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84054" name="Rectangle 54"/>
          <p:cNvSpPr>
            <a:spLocks noChangeArrowheads="1"/>
          </p:cNvSpPr>
          <p:nvPr/>
        </p:nvSpPr>
        <p:spPr bwMode="auto">
          <a:xfrm>
            <a:off x="5723662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384055" name="Rectangle 55"/>
          <p:cNvSpPr>
            <a:spLocks noChangeArrowheads="1"/>
          </p:cNvSpPr>
          <p:nvPr/>
        </p:nvSpPr>
        <p:spPr bwMode="auto">
          <a:xfrm>
            <a:off x="2266087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384056" name="Rectangle 56"/>
          <p:cNvSpPr>
            <a:spLocks noChangeArrowheads="1"/>
          </p:cNvSpPr>
          <p:nvPr/>
        </p:nvSpPr>
        <p:spPr bwMode="auto">
          <a:xfrm>
            <a:off x="1834287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84057" name="Rectangle 57"/>
          <p:cNvSpPr>
            <a:spLocks noChangeArrowheads="1"/>
          </p:cNvSpPr>
          <p:nvPr/>
        </p:nvSpPr>
        <p:spPr bwMode="auto">
          <a:xfrm>
            <a:off x="5723662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84058" name="Rectangle 58"/>
          <p:cNvSpPr>
            <a:spLocks noChangeArrowheads="1"/>
          </p:cNvSpPr>
          <p:nvPr/>
        </p:nvSpPr>
        <p:spPr bwMode="auto">
          <a:xfrm>
            <a:off x="6155462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384059" name="Rectangle 59"/>
          <p:cNvSpPr>
            <a:spLocks noChangeArrowheads="1"/>
          </p:cNvSpPr>
          <p:nvPr/>
        </p:nvSpPr>
        <p:spPr bwMode="auto">
          <a:xfrm>
            <a:off x="2699475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384060" name="Rectangle 60"/>
          <p:cNvSpPr>
            <a:spLocks noChangeArrowheads="1"/>
          </p:cNvSpPr>
          <p:nvPr/>
        </p:nvSpPr>
        <p:spPr bwMode="auto">
          <a:xfrm>
            <a:off x="5723662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384061" name="Rectangle 61"/>
          <p:cNvSpPr>
            <a:spLocks noChangeArrowheads="1"/>
          </p:cNvSpPr>
          <p:nvPr/>
        </p:nvSpPr>
        <p:spPr bwMode="auto">
          <a:xfrm>
            <a:off x="3131275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  <p:sp>
        <p:nvSpPr>
          <p:cNvPr id="384062" name="Rectangle 62"/>
          <p:cNvSpPr>
            <a:spLocks noChangeArrowheads="1"/>
          </p:cNvSpPr>
          <p:nvPr/>
        </p:nvSpPr>
        <p:spPr bwMode="auto">
          <a:xfrm>
            <a:off x="5723662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B728A6-3543-504A-B8F1-AA8A0C734DB9}"/>
              </a:ext>
            </a:extLst>
          </p:cNvPr>
          <p:cNvSpPr/>
          <p:nvPr/>
        </p:nvSpPr>
        <p:spPr>
          <a:xfrm>
            <a:off x="5206963" y="3429000"/>
            <a:ext cx="4764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handle_non_tree_edge</a:t>
            </a:r>
            <a:r>
              <a:rPr lang="en-GB" sz="1200" b="1" dirty="0">
                <a:solidFill>
                  <a:srgbClr val="FF0000"/>
                </a:solidFill>
                <a:latin typeface="Courier New" panose="02070309020205020404" pitchFamily="49" charset="0"/>
              </a:rPr>
              <a:t>(v, w)</a:t>
            </a:r>
            <a:br>
              <a:rPr lang="en-GB" sz="1200" b="1" dirty="0">
                <a:solidFill>
                  <a:srgbClr val="FF0000"/>
                </a:solidFill>
                <a:latin typeface="Courier New" panose="02070309020205020404" pitchFamily="49" charset="0"/>
              </a:rPr>
            </a:b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200" dirty="0">
                <a:solidFill>
                  <a:srgbClr val="AF00DB"/>
                </a:solidFill>
                <a:latin typeface="Courier New" panose="02070309020205020404" pitchFamily="49" charset="0"/>
              </a:rPr>
              <a:t>if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w in 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oNodes</a:t>
            </a:r>
            <a:endParaRPr lang="en-GB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200" dirty="0">
                <a:solidFill>
                  <a:srgbClr val="AF00DB"/>
                </a:solidFill>
                <a:latin typeface="Courier New" panose="02070309020205020404" pitchFamily="49" charset="0"/>
              </a:rPr>
              <a:t>    while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w.dfsNum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&lt;</a:t>
            </a:r>
          </a:p>
          <a:p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</a:t>
            </a:r>
            <a:r>
              <a:rPr lang="en-GB" sz="1200" dirty="0">
                <a:solidFill>
                  <a:srgbClr val="795E26"/>
                </a:solidFill>
                <a:latin typeface="Courier New" panose="02070309020205020404" pitchFamily="49" charset="0"/>
              </a:rPr>
              <a:t>top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oReps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).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dfsNum</a:t>
            </a:r>
            <a:endParaRPr lang="en-GB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200" dirty="0">
                <a:solidFill>
                  <a:srgbClr val="795E26"/>
                </a:solidFill>
                <a:latin typeface="Courier New" panose="02070309020205020404" pitchFamily="49" charset="0"/>
              </a:rPr>
              <a:t>      pop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oReps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sz="12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2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de-DE" sz="1200" dirty="0">
              <a:solidFill>
                <a:schemeClr val="hlin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55B209-F204-224C-8363-3C77A535A1CA}"/>
              </a:ext>
            </a:extLst>
          </p:cNvPr>
          <p:cNvSpPr/>
          <p:nvPr/>
        </p:nvSpPr>
        <p:spPr>
          <a:xfrm>
            <a:off x="6515824" y="1750229"/>
            <a:ext cx="37458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  <a:latin typeface="Courier New" panose="02070309020205020404" pitchFamily="49" charset="0"/>
              </a:rPr>
              <a:t>backtrack(u, v)</a:t>
            </a:r>
            <a:b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200" dirty="0">
                <a:solidFill>
                  <a:srgbClr val="AF00DB"/>
                </a:solidFill>
                <a:latin typeface="Courier New" panose="02070309020205020404" pitchFamily="49" charset="0"/>
              </a:rPr>
              <a:t>if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v == </a:t>
            </a:r>
            <a:r>
              <a:rPr lang="en-GB" sz="1200" dirty="0">
                <a:solidFill>
                  <a:srgbClr val="795E26"/>
                </a:solidFill>
                <a:latin typeface="Courier New" panose="02070309020205020404" pitchFamily="49" charset="0"/>
              </a:rPr>
              <a:t>top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oReps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sz="1200" dirty="0">
                <a:solidFill>
                  <a:srgbClr val="795E26"/>
                </a:solidFill>
                <a:latin typeface="Courier New" panose="02070309020205020404" pitchFamily="49" charset="0"/>
              </a:rPr>
              <a:t>    pop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oReps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200" dirty="0">
                <a:solidFill>
                  <a:srgbClr val="AF00DB"/>
                </a:solidFill>
                <a:latin typeface="Courier New" panose="02070309020205020404" pitchFamily="49" charset="0"/>
              </a:rPr>
              <a:t>while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200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endParaRPr lang="en-GB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w = </a:t>
            </a:r>
            <a:r>
              <a:rPr lang="en-GB" sz="1200" dirty="0">
                <a:solidFill>
                  <a:srgbClr val="795E26"/>
                </a:solidFill>
                <a:latin typeface="Courier New" panose="02070309020205020404" pitchFamily="49" charset="0"/>
              </a:rPr>
              <a:t>pop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oNodes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w.component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= v </a:t>
            </a:r>
          </a:p>
          <a:p>
            <a:r>
              <a:rPr lang="en-GB" sz="1200" dirty="0">
                <a:solidFill>
                  <a:srgbClr val="AF00DB"/>
                </a:solidFill>
                <a:latin typeface="Courier New" panose="02070309020205020404" pitchFamily="49" charset="0"/>
              </a:rPr>
              <a:t>      if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w == v  </a:t>
            </a:r>
            <a:r>
              <a:rPr lang="en-GB" sz="1200" dirty="0">
                <a:solidFill>
                  <a:srgbClr val="AF00DB"/>
                </a:solidFill>
                <a:latin typeface="Courier New" panose="02070309020205020404" pitchFamily="49" charset="0"/>
              </a:rPr>
              <a:t>break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2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2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2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de-DE" sz="1200" dirty="0">
              <a:solidFill>
                <a:schemeClr val="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648216-6E3C-26F9-07E6-26F89B801423}"/>
              </a:ext>
            </a:extLst>
          </p:cNvPr>
          <p:cNvSpPr txBox="1"/>
          <p:nvPr/>
        </p:nvSpPr>
        <p:spPr>
          <a:xfrm>
            <a:off x="5315770" y="247469"/>
            <a:ext cx="4689088" cy="9387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traverse_tree_edge</a:t>
            </a:r>
            <a:r>
              <a:rPr lang="en-GB" sz="1100" b="1" dirty="0">
                <a:solidFill>
                  <a:srgbClr val="FF0000"/>
                </a:solidFill>
                <a:latin typeface="Courier New" panose="02070309020205020404" pitchFamily="49" charset="0"/>
              </a:rPr>
              <a:t>(v, w)</a:t>
            </a:r>
            <a:br>
              <a:rPr lang="en-GB" sz="11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100" dirty="0">
                <a:solidFill>
                  <a:srgbClr val="795E26"/>
                </a:solidFill>
                <a:latin typeface="Courier New" panose="02070309020205020404" pitchFamily="49" charset="0"/>
              </a:rPr>
              <a:t>push</a:t>
            </a:r>
            <a:r>
              <a:rPr lang="en-GB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(w, </a:t>
            </a:r>
            <a:r>
              <a:rPr lang="en-GB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oReps</a:t>
            </a:r>
            <a:r>
              <a:rPr lang="en-GB" sz="1100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en-GB" sz="11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1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neue</a:t>
            </a:r>
            <a:r>
              <a:rPr lang="en-GB" sz="1100" dirty="0">
                <a:solidFill>
                  <a:srgbClr val="008000"/>
                </a:solidFill>
                <a:latin typeface="Courier New" panose="02070309020205020404" pitchFamily="49" charset="0"/>
              </a:rPr>
              <a:t> ZHK</a:t>
            </a:r>
            <a:br>
              <a:rPr lang="en-GB" sz="11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100" dirty="0">
                <a:solidFill>
                  <a:srgbClr val="795E26"/>
                </a:solidFill>
                <a:latin typeface="Courier New" panose="02070309020205020404" pitchFamily="49" charset="0"/>
              </a:rPr>
              <a:t>push</a:t>
            </a:r>
            <a:r>
              <a:rPr lang="en-GB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(w, </a:t>
            </a:r>
            <a:r>
              <a:rPr lang="en-GB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oNodes</a:t>
            </a:r>
            <a:r>
              <a:rPr lang="en-GB" sz="1100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en-GB" sz="11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1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neuer</a:t>
            </a:r>
            <a:r>
              <a:rPr lang="en-GB" sz="11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100" dirty="0" err="1">
                <a:solidFill>
                  <a:srgbClr val="008000"/>
                </a:solidFill>
                <a:latin typeface="Courier New" panose="02070309020205020404" pitchFamily="49" charset="0"/>
              </a:rPr>
              <a:t>offener</a:t>
            </a:r>
            <a:r>
              <a:rPr lang="en-GB" sz="11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1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Knoten</a:t>
            </a:r>
            <a:br>
              <a:rPr lang="en-GB" sz="11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w.dfsNum</a:t>
            </a:r>
            <a:r>
              <a:rPr lang="en-GB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dfsPos</a:t>
            </a:r>
            <a:br>
              <a:rPr lang="en-GB" sz="11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dfsPos</a:t>
            </a:r>
            <a:r>
              <a:rPr lang="en-GB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dfsPos</a:t>
            </a:r>
            <a:r>
              <a:rPr lang="en-GB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GB" sz="11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DE" sz="1100" dirty="0"/>
          </a:p>
        </p:txBody>
      </p:sp>
    </p:spTree>
    <p:extLst>
      <p:ext uri="{BB962C8B-B14F-4D97-AF65-F5344CB8AC3E}">
        <p14:creationId xmlns:p14="http://schemas.microsoft.com/office/powerpoint/2010/main" val="143878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8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8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8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8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8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8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8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8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8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84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84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8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84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8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8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8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38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384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38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8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8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38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8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38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384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384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384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38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3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384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384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7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38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38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2" dur="500"/>
                                        <p:tgtEl>
                                          <p:spTgt spid="384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5" dur="500"/>
                                        <p:tgtEl>
                                          <p:spTgt spid="384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0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0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54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38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38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38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8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9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6" dur="500"/>
                                        <p:tgtEl>
                                          <p:spTgt spid="384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9" dur="500"/>
                                        <p:tgtEl>
                                          <p:spTgt spid="384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5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89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5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8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99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09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3" dur="500"/>
                                        <p:tgtEl>
                                          <p:spTgt spid="384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7" dur="500"/>
                                        <p:tgtEl>
                                          <p:spTgt spid="384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1" dur="500"/>
                                        <p:tgtEl>
                                          <p:spTgt spid="384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5" dur="500"/>
                                        <p:tgtEl>
                                          <p:spTgt spid="384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9" dur="500"/>
                                        <p:tgtEl>
                                          <p:spTgt spid="38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2" dur="500"/>
                                        <p:tgtEl>
                                          <p:spTgt spid="38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 nodeType="clickPar">
                      <p:stCondLst>
                        <p:cond delay="indefinite"/>
                      </p:stCondLst>
                      <p:childTnLst>
                        <p:par>
                          <p:cTn id="3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7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1" dur="500"/>
                                        <p:tgtEl>
                                          <p:spTgt spid="384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4" dur="500"/>
                                        <p:tgtEl>
                                          <p:spTgt spid="384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24" grpId="0" animBg="1"/>
      <p:bldP spid="384025" grpId="0" animBg="1"/>
      <p:bldP spid="384025" grpId="1" animBg="1"/>
      <p:bldP spid="384026" grpId="0" animBg="1"/>
      <p:bldP spid="384027" grpId="0" animBg="1"/>
      <p:bldP spid="384027" grpId="1" animBg="1"/>
      <p:bldP spid="384028" grpId="0" animBg="1"/>
      <p:bldP spid="384028" grpId="1" animBg="1"/>
      <p:bldP spid="384029" grpId="0" animBg="1"/>
      <p:bldP spid="384030" grpId="0" animBg="1"/>
      <p:bldP spid="384030" grpId="1" animBg="1"/>
      <p:bldP spid="384031" grpId="0" animBg="1"/>
      <p:bldP spid="384031" grpId="1" animBg="1"/>
      <p:bldP spid="384032" grpId="0" animBg="1"/>
      <p:bldP spid="384033" grpId="0" animBg="1"/>
      <p:bldP spid="384033" grpId="1" animBg="1"/>
      <p:bldP spid="384034" grpId="0" animBg="1"/>
      <p:bldP spid="384038" grpId="0" animBg="1"/>
      <p:bldP spid="384038" grpId="1" animBg="1"/>
      <p:bldP spid="384039" grpId="0" animBg="1"/>
      <p:bldP spid="384039" grpId="1" animBg="1"/>
      <p:bldP spid="384040" grpId="0" animBg="1"/>
      <p:bldP spid="384040" grpId="1" animBg="1"/>
      <p:bldP spid="384041" grpId="0" animBg="1"/>
      <p:bldP spid="384041" grpId="1" animBg="1"/>
      <p:bldP spid="384042" grpId="0" animBg="1"/>
      <p:bldP spid="384042" grpId="1" animBg="1"/>
      <p:bldP spid="384043" grpId="0" animBg="1"/>
      <p:bldP spid="384043" grpId="1" animBg="1"/>
      <p:bldP spid="384044" grpId="0" animBg="1"/>
      <p:bldP spid="384044" grpId="1" animBg="1"/>
      <p:bldP spid="384045" grpId="0" animBg="1"/>
      <p:bldP spid="384045" grpId="1" animBg="1"/>
      <p:bldP spid="384052" grpId="0" animBg="1"/>
      <p:bldP spid="384052" grpId="1" animBg="1"/>
      <p:bldP spid="384054" grpId="0" animBg="1"/>
      <p:bldP spid="384054" grpId="1" animBg="1"/>
      <p:bldP spid="384055" grpId="0" animBg="1"/>
      <p:bldP spid="384055" grpId="1" animBg="1"/>
      <p:bldP spid="384056" grpId="0" animBg="1"/>
      <p:bldP spid="384056" grpId="1" animBg="1"/>
      <p:bldP spid="384057" grpId="0" animBg="1"/>
      <p:bldP spid="384057" grpId="1" animBg="1"/>
      <p:bldP spid="384058" grpId="0" animBg="1"/>
      <p:bldP spid="384058" grpId="1" animBg="1"/>
      <p:bldP spid="384059" grpId="0" animBg="1"/>
      <p:bldP spid="384059" grpId="1" animBg="1"/>
      <p:bldP spid="384060" grpId="0" animBg="1"/>
      <p:bldP spid="384060" grpId="1" animBg="1"/>
      <p:bldP spid="384061" grpId="0" animBg="1"/>
      <p:bldP spid="384061" grpId="1" animBg="1"/>
      <p:bldP spid="384062" grpId="0" animBg="1"/>
      <p:bldP spid="384062" grpId="1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3EE5-691B-714E-9B16-240ADA71269A}" type="slidenum">
              <a:rPr lang="de-DE"/>
              <a:pPr/>
              <a:t>77</a:t>
            </a:fld>
            <a:endParaRPr lang="de-DE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Behauptung:</a:t>
            </a:r>
            <a:r>
              <a:rPr lang="de-DE" dirty="0"/>
              <a:t> Der DFS-basierte Algorithmus für starke ZHKs benötigt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n+m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Zeit.</a:t>
            </a: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Beweis:</a:t>
            </a:r>
            <a:endParaRPr lang="de-DE" dirty="0"/>
          </a:p>
          <a:p>
            <a:r>
              <a:rPr lang="de-DE" dirty="0" err="1">
                <a:solidFill>
                  <a:schemeClr val="accent2"/>
                </a:solidFill>
              </a:rPr>
              <a:t>init</a:t>
            </a:r>
            <a:r>
              <a:rPr lang="de-DE" dirty="0">
                <a:solidFill>
                  <a:schemeClr val="accent2"/>
                </a:solidFill>
              </a:rPr>
              <a:t>, root, </a:t>
            </a:r>
            <a:r>
              <a:rPr lang="de-DE" dirty="0" err="1">
                <a:solidFill>
                  <a:schemeClr val="accent2"/>
                </a:solidFill>
              </a:rPr>
              <a:t>traverse_tree_edge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r>
              <a:rPr lang="de-DE" dirty="0"/>
              <a:t> Zeit </a:t>
            </a:r>
            <a:r>
              <a:rPr lang="de-DE" dirty="0">
                <a:solidFill>
                  <a:schemeClr val="hlink"/>
                </a:solidFill>
              </a:rPr>
              <a:t>O(1)</a:t>
            </a:r>
          </a:p>
          <a:p>
            <a:r>
              <a:rPr lang="de-DE" dirty="0" err="1">
                <a:solidFill>
                  <a:schemeClr val="accent2"/>
                </a:solidFill>
              </a:rPr>
              <a:t>backtrack</a:t>
            </a:r>
            <a:r>
              <a:rPr lang="de-DE" dirty="0">
                <a:solidFill>
                  <a:schemeClr val="accent2"/>
                </a:solidFill>
              </a:rPr>
              <a:t>, </a:t>
            </a:r>
            <a:r>
              <a:rPr lang="de-DE" dirty="0" err="1">
                <a:solidFill>
                  <a:schemeClr val="accent2"/>
                </a:solidFill>
              </a:rPr>
              <a:t>handle_non_tree_edge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r>
              <a:rPr lang="de-DE" dirty="0"/>
              <a:t> da jeder Knoten nur höchstens einmal in </a:t>
            </a:r>
            <a:r>
              <a:rPr lang="de-DE" dirty="0" err="1">
                <a:solidFill>
                  <a:schemeClr val="hlink"/>
                </a:solidFill>
              </a:rPr>
              <a:t>oReps</a:t>
            </a:r>
            <a:r>
              <a:rPr lang="de-DE" dirty="0"/>
              <a:t> und </a:t>
            </a:r>
            <a:r>
              <a:rPr lang="de-DE" dirty="0" err="1">
                <a:solidFill>
                  <a:schemeClr val="hlink"/>
                </a:solidFill>
              </a:rPr>
              <a:t>oNodes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landet, insgesamt Zeit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r>
              <a:rPr lang="de-DE" dirty="0"/>
              <a:t>DFS-Gerüst: Zeit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n+m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D929522D-2EAB-A54D-A7D5-51548C66628C}"/>
              </a:ext>
            </a:extLst>
          </p:cNvPr>
          <p:cNvSpPr/>
          <p:nvPr/>
        </p:nvSpPr>
        <p:spPr>
          <a:xfrm>
            <a:off x="4797301" y="4039386"/>
            <a:ext cx="3672408" cy="1656730"/>
          </a:xfrm>
          <a:prstGeom prst="cloudCallout">
            <a:avLst>
              <a:gd name="adj1" fmla="val -50771"/>
              <a:gd name="adj2" fmla="val -531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Wie realisieren wir einen Stack mit Element-Test, der in O(1) läuft?</a:t>
            </a:r>
          </a:p>
        </p:txBody>
      </p:sp>
    </p:spTree>
    <p:extLst>
      <p:ext uri="{BB962C8B-B14F-4D97-AF65-F5344CB8AC3E}">
        <p14:creationId xmlns:p14="http://schemas.microsoft.com/office/powerpoint/2010/main" val="178081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1A39-0CFD-4641-9794-AA2CC8D6FEEA}" type="slidenum">
              <a:rPr lang="de-DE"/>
              <a:pPr/>
              <a:t>78</a:t>
            </a:fld>
            <a:endParaRPr lang="de-DE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Zentrale Frage: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Wie komme ich am schnellsten von A nach B in einem Graphen, in dem Kanten Kosten zugeordnet werden?</a:t>
            </a:r>
          </a:p>
          <a:p>
            <a:pPr>
              <a:buFontTx/>
              <a:buNone/>
            </a:pPr>
            <a:endParaRPr lang="de-DE" sz="1800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Fälle:</a:t>
            </a:r>
          </a:p>
          <a:p>
            <a:r>
              <a:rPr lang="de-DE" dirty="0"/>
              <a:t>Kantenkosten 1</a:t>
            </a:r>
          </a:p>
          <a:p>
            <a:r>
              <a:rPr lang="de-DE" dirty="0"/>
              <a:t>DAG, beliebige Kantenkosten</a:t>
            </a:r>
          </a:p>
          <a:p>
            <a:r>
              <a:rPr lang="de-DE" dirty="0"/>
              <a:t>Beliebiger Graph, positive Kantenkosten</a:t>
            </a:r>
          </a:p>
          <a:p>
            <a:r>
              <a:rPr lang="de-DE" dirty="0"/>
              <a:t>Beliebiger Graph, beliebige Kosten</a:t>
            </a:r>
          </a:p>
        </p:txBody>
      </p:sp>
    </p:spTree>
    <p:extLst>
      <p:ext uri="{BB962C8B-B14F-4D97-AF65-F5344CB8AC3E}">
        <p14:creationId xmlns:p14="http://schemas.microsoft.com/office/powerpoint/2010/main" val="21383442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236-600B-9F49-B588-DCD8566B3710}" type="slidenum">
              <a:rPr lang="de-DE"/>
              <a:pPr/>
              <a:t>79</a:t>
            </a:fld>
            <a:endParaRPr lang="de-DE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Zentrale Frage: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Wie komme ich am schnellsten von A nach B?</a:t>
            </a:r>
          </a:p>
        </p:txBody>
      </p:sp>
      <p:sp>
        <p:nvSpPr>
          <p:cNvPr id="313348" name="Oval 4"/>
          <p:cNvSpPr>
            <a:spLocks noChangeArrowheads="1"/>
          </p:cNvSpPr>
          <p:nvPr/>
        </p:nvSpPr>
        <p:spPr bwMode="auto">
          <a:xfrm>
            <a:off x="2844800" y="278080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49" name="Oval 5"/>
          <p:cNvSpPr>
            <a:spLocks noChangeArrowheads="1"/>
          </p:cNvSpPr>
          <p:nvPr/>
        </p:nvSpPr>
        <p:spPr bwMode="auto">
          <a:xfrm>
            <a:off x="4645025" y="256490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0" name="Oval 6"/>
          <p:cNvSpPr>
            <a:spLocks noChangeArrowheads="1"/>
          </p:cNvSpPr>
          <p:nvPr/>
        </p:nvSpPr>
        <p:spPr bwMode="auto">
          <a:xfrm>
            <a:off x="3779838" y="378886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1" name="Oval 7"/>
          <p:cNvSpPr>
            <a:spLocks noChangeArrowheads="1"/>
          </p:cNvSpPr>
          <p:nvPr/>
        </p:nvSpPr>
        <p:spPr bwMode="auto">
          <a:xfrm>
            <a:off x="5148263" y="414922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2" name="Oval 8"/>
          <p:cNvSpPr>
            <a:spLocks noChangeArrowheads="1"/>
          </p:cNvSpPr>
          <p:nvPr/>
        </p:nvSpPr>
        <p:spPr bwMode="auto">
          <a:xfrm>
            <a:off x="6300788" y="299670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3" name="Oval 9"/>
          <p:cNvSpPr>
            <a:spLocks noChangeArrowheads="1"/>
          </p:cNvSpPr>
          <p:nvPr/>
        </p:nvSpPr>
        <p:spPr bwMode="auto">
          <a:xfrm>
            <a:off x="2124075" y="400476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4" name="Oval 10"/>
          <p:cNvSpPr>
            <a:spLocks noChangeArrowheads="1"/>
          </p:cNvSpPr>
          <p:nvPr/>
        </p:nvSpPr>
        <p:spPr bwMode="auto">
          <a:xfrm>
            <a:off x="3205163" y="472549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5" name="Oval 11"/>
          <p:cNvSpPr>
            <a:spLocks noChangeArrowheads="1"/>
          </p:cNvSpPr>
          <p:nvPr/>
        </p:nvSpPr>
        <p:spPr bwMode="auto">
          <a:xfrm>
            <a:off x="6805613" y="429210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6" name="Line 12"/>
          <p:cNvSpPr>
            <a:spLocks noChangeShapeType="1"/>
          </p:cNvSpPr>
          <p:nvPr/>
        </p:nvSpPr>
        <p:spPr bwMode="auto">
          <a:xfrm>
            <a:off x="2339975" y="4220667"/>
            <a:ext cx="865188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7" name="Line 13"/>
          <p:cNvSpPr>
            <a:spLocks noChangeShapeType="1"/>
          </p:cNvSpPr>
          <p:nvPr/>
        </p:nvSpPr>
        <p:spPr bwMode="auto">
          <a:xfrm flipV="1">
            <a:off x="3348038" y="4004767"/>
            <a:ext cx="4318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8" name="Line 14"/>
          <p:cNvSpPr>
            <a:spLocks noChangeShapeType="1"/>
          </p:cNvSpPr>
          <p:nvPr/>
        </p:nvSpPr>
        <p:spPr bwMode="auto">
          <a:xfrm flipV="1">
            <a:off x="2268538" y="2996704"/>
            <a:ext cx="576262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9" name="Line 15"/>
          <p:cNvSpPr>
            <a:spLocks noChangeShapeType="1"/>
          </p:cNvSpPr>
          <p:nvPr/>
        </p:nvSpPr>
        <p:spPr bwMode="auto">
          <a:xfrm>
            <a:off x="3060700" y="2996704"/>
            <a:ext cx="719138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0" name="Line 16"/>
          <p:cNvSpPr>
            <a:spLocks noChangeShapeType="1"/>
          </p:cNvSpPr>
          <p:nvPr/>
        </p:nvSpPr>
        <p:spPr bwMode="auto">
          <a:xfrm flipV="1">
            <a:off x="3060700" y="2636342"/>
            <a:ext cx="15113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1" name="Line 17"/>
          <p:cNvSpPr>
            <a:spLocks noChangeShapeType="1"/>
          </p:cNvSpPr>
          <p:nvPr/>
        </p:nvSpPr>
        <p:spPr bwMode="auto">
          <a:xfrm>
            <a:off x="4787900" y="2780804"/>
            <a:ext cx="433388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2" name="Line 18"/>
          <p:cNvSpPr>
            <a:spLocks noChangeShapeType="1"/>
          </p:cNvSpPr>
          <p:nvPr/>
        </p:nvSpPr>
        <p:spPr bwMode="auto">
          <a:xfrm>
            <a:off x="3995738" y="3933329"/>
            <a:ext cx="108108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3" name="Line 19"/>
          <p:cNvSpPr>
            <a:spLocks noChangeShapeType="1"/>
          </p:cNvSpPr>
          <p:nvPr/>
        </p:nvSpPr>
        <p:spPr bwMode="auto">
          <a:xfrm flipH="1" flipV="1">
            <a:off x="4860925" y="2709367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4" name="Line 20"/>
          <p:cNvSpPr>
            <a:spLocks noChangeShapeType="1"/>
          </p:cNvSpPr>
          <p:nvPr/>
        </p:nvSpPr>
        <p:spPr bwMode="auto">
          <a:xfrm>
            <a:off x="5364163" y="4292104"/>
            <a:ext cx="1368425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5" name="Line 21"/>
          <p:cNvSpPr>
            <a:spLocks noChangeShapeType="1"/>
          </p:cNvSpPr>
          <p:nvPr/>
        </p:nvSpPr>
        <p:spPr bwMode="auto">
          <a:xfrm>
            <a:off x="6445250" y="3212604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6" name="Line 22"/>
          <p:cNvSpPr>
            <a:spLocks noChangeShapeType="1"/>
          </p:cNvSpPr>
          <p:nvPr/>
        </p:nvSpPr>
        <p:spPr bwMode="auto">
          <a:xfrm flipH="1">
            <a:off x="3924300" y="2780804"/>
            <a:ext cx="720725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7" name="Line 23"/>
          <p:cNvSpPr>
            <a:spLocks noChangeShapeType="1"/>
          </p:cNvSpPr>
          <p:nvPr/>
        </p:nvSpPr>
        <p:spPr bwMode="auto">
          <a:xfrm flipV="1">
            <a:off x="5364163" y="3212604"/>
            <a:ext cx="936625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8" name="Text Box 24"/>
          <p:cNvSpPr txBox="1">
            <a:spLocks noChangeArrowheads="1"/>
          </p:cNvSpPr>
          <p:nvPr/>
        </p:nvSpPr>
        <p:spPr bwMode="auto">
          <a:xfrm>
            <a:off x="1619250" y="3860304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A</a:t>
            </a:r>
          </a:p>
        </p:txBody>
      </p:sp>
      <p:sp>
        <p:nvSpPr>
          <p:cNvPr id="313369" name="Text Box 25"/>
          <p:cNvSpPr txBox="1">
            <a:spLocks noChangeArrowheads="1"/>
          </p:cNvSpPr>
          <p:nvPr/>
        </p:nvSpPr>
        <p:spPr bwMode="auto">
          <a:xfrm>
            <a:off x="6732588" y="2780804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3926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133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133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05CF-7874-2843-9215-95E67E640937}" type="slidenum">
              <a:rPr lang="de-DE"/>
              <a:pPr/>
              <a:t>8</a:t>
            </a:fld>
            <a:endParaRPr lang="de-DE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Graphen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G</a:t>
            </a:r>
            <a:r>
              <a:rPr lang="de-DE" sz="2800" dirty="0"/>
              <a:t> heißt </a:t>
            </a:r>
          </a:p>
          <a:p>
            <a:r>
              <a:rPr lang="de-DE" sz="2800" dirty="0">
                <a:solidFill>
                  <a:schemeClr val="accent2"/>
                </a:solidFill>
              </a:rPr>
              <a:t>(schwach) zusammenhängend</a:t>
            </a:r>
            <a:r>
              <a:rPr lang="de-DE" sz="2800" dirty="0"/>
              <a:t>: </a:t>
            </a:r>
            <a:br>
              <a:rPr lang="de-DE" sz="2800" dirty="0"/>
            </a:br>
            <a:r>
              <a:rPr lang="de-DE" sz="2800" dirty="0"/>
              <a:t>Durchmesser </a:t>
            </a:r>
            <a:r>
              <a:rPr lang="de-DE" sz="2800" dirty="0">
                <a:solidFill>
                  <a:schemeClr val="hlink"/>
                </a:solidFill>
              </a:rPr>
              <a:t>D</a:t>
            </a:r>
            <a:r>
              <a:rPr lang="de-DE" sz="2800" dirty="0"/>
              <a:t> endlich, wenn alle Kanten als </a:t>
            </a:r>
            <a:r>
              <a:rPr lang="de-DE" sz="2800" dirty="0" err="1"/>
              <a:t>ungerichtet</a:t>
            </a:r>
            <a:r>
              <a:rPr lang="de-DE" sz="2800" dirty="0"/>
              <a:t> betrachtet werden</a:t>
            </a:r>
            <a:endParaRPr lang="de-DE" sz="2800" dirty="0">
              <a:solidFill>
                <a:schemeClr val="accent2"/>
              </a:solidFill>
            </a:endParaRPr>
          </a:p>
          <a:p>
            <a:r>
              <a:rPr lang="de-DE" sz="2800" dirty="0">
                <a:solidFill>
                  <a:schemeClr val="accent2"/>
                </a:solidFill>
              </a:rPr>
              <a:t>stark zusammenhängend</a:t>
            </a:r>
            <a:r>
              <a:rPr lang="de-DE" sz="2800" dirty="0"/>
              <a:t>: wenn </a:t>
            </a:r>
            <a:r>
              <a:rPr lang="de-DE" sz="2800" dirty="0">
                <a:solidFill>
                  <a:schemeClr val="hlink"/>
                </a:solidFill>
              </a:rPr>
              <a:t>D</a:t>
            </a:r>
            <a:r>
              <a:rPr lang="de-DE" sz="2800" dirty="0"/>
              <a:t> endlich</a:t>
            </a:r>
          </a:p>
        </p:txBody>
      </p:sp>
      <p:sp>
        <p:nvSpPr>
          <p:cNvPr id="329732" name="Line 4"/>
          <p:cNvSpPr>
            <a:spLocks noChangeShapeType="1"/>
          </p:cNvSpPr>
          <p:nvPr/>
        </p:nvSpPr>
        <p:spPr bwMode="auto">
          <a:xfrm flipV="1">
            <a:off x="2209800" y="3983831"/>
            <a:ext cx="1371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3" name="Line 5"/>
          <p:cNvSpPr>
            <a:spLocks noChangeShapeType="1"/>
          </p:cNvSpPr>
          <p:nvPr/>
        </p:nvSpPr>
        <p:spPr bwMode="auto">
          <a:xfrm>
            <a:off x="2209800" y="4898231"/>
            <a:ext cx="1066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4" name="Line 6"/>
          <p:cNvSpPr>
            <a:spLocks noChangeShapeType="1"/>
          </p:cNvSpPr>
          <p:nvPr/>
        </p:nvSpPr>
        <p:spPr bwMode="auto">
          <a:xfrm flipV="1">
            <a:off x="3505200" y="4974431"/>
            <a:ext cx="1143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5" name="Line 7"/>
          <p:cNvSpPr>
            <a:spLocks noChangeShapeType="1"/>
          </p:cNvSpPr>
          <p:nvPr/>
        </p:nvSpPr>
        <p:spPr bwMode="auto">
          <a:xfrm>
            <a:off x="3810000" y="4060031"/>
            <a:ext cx="838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6" name="Line 8"/>
          <p:cNvSpPr>
            <a:spLocks noChangeShapeType="1"/>
          </p:cNvSpPr>
          <p:nvPr/>
        </p:nvSpPr>
        <p:spPr bwMode="auto">
          <a:xfrm flipV="1">
            <a:off x="4876800" y="4364831"/>
            <a:ext cx="1524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7" name="Line 9"/>
          <p:cNvSpPr>
            <a:spLocks noChangeShapeType="1"/>
          </p:cNvSpPr>
          <p:nvPr/>
        </p:nvSpPr>
        <p:spPr bwMode="auto">
          <a:xfrm>
            <a:off x="4876800" y="5050631"/>
            <a:ext cx="1066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8" name="Line 10"/>
          <p:cNvSpPr>
            <a:spLocks noChangeShapeType="1"/>
          </p:cNvSpPr>
          <p:nvPr/>
        </p:nvSpPr>
        <p:spPr bwMode="auto">
          <a:xfrm flipH="1">
            <a:off x="6096000" y="4441031"/>
            <a:ext cx="3810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9" name="Oval 11"/>
          <p:cNvSpPr>
            <a:spLocks noChangeArrowheads="1"/>
          </p:cNvSpPr>
          <p:nvPr/>
        </p:nvSpPr>
        <p:spPr bwMode="auto">
          <a:xfrm>
            <a:off x="1981200" y="46696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0" name="Oval 12"/>
          <p:cNvSpPr>
            <a:spLocks noChangeArrowheads="1"/>
          </p:cNvSpPr>
          <p:nvPr/>
        </p:nvSpPr>
        <p:spPr bwMode="auto">
          <a:xfrm>
            <a:off x="3581400" y="38314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1" name="Oval 13"/>
          <p:cNvSpPr>
            <a:spLocks noChangeArrowheads="1"/>
          </p:cNvSpPr>
          <p:nvPr/>
        </p:nvSpPr>
        <p:spPr bwMode="auto">
          <a:xfrm>
            <a:off x="4648200" y="48220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2" name="Oval 14"/>
          <p:cNvSpPr>
            <a:spLocks noChangeArrowheads="1"/>
          </p:cNvSpPr>
          <p:nvPr/>
        </p:nvSpPr>
        <p:spPr bwMode="auto">
          <a:xfrm>
            <a:off x="3276600" y="55840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3" name="Oval 15"/>
          <p:cNvSpPr>
            <a:spLocks noChangeArrowheads="1"/>
          </p:cNvSpPr>
          <p:nvPr/>
        </p:nvSpPr>
        <p:spPr bwMode="auto">
          <a:xfrm>
            <a:off x="5943600" y="57364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4" name="Oval 16"/>
          <p:cNvSpPr>
            <a:spLocks noChangeArrowheads="1"/>
          </p:cNvSpPr>
          <p:nvPr/>
        </p:nvSpPr>
        <p:spPr bwMode="auto">
          <a:xfrm>
            <a:off x="6372225" y="42378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5" name="Text Box 17"/>
          <p:cNvSpPr txBox="1">
            <a:spLocks noChangeArrowheads="1"/>
          </p:cNvSpPr>
          <p:nvPr/>
        </p:nvSpPr>
        <p:spPr bwMode="auto">
          <a:xfrm>
            <a:off x="1508125" y="4480719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29746" name="Text Box 18"/>
          <p:cNvSpPr txBox="1">
            <a:spLocks noChangeArrowheads="1"/>
          </p:cNvSpPr>
          <p:nvPr/>
        </p:nvSpPr>
        <p:spPr bwMode="auto">
          <a:xfrm>
            <a:off x="6781800" y="3987006"/>
            <a:ext cx="3834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329747" name="Text Box 19"/>
          <p:cNvSpPr txBox="1">
            <a:spLocks noChangeArrowheads="1"/>
          </p:cNvSpPr>
          <p:nvPr/>
        </p:nvSpPr>
        <p:spPr bwMode="auto">
          <a:xfrm>
            <a:off x="3505200" y="4139406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329748" name="Text Box 20"/>
          <p:cNvSpPr txBox="1">
            <a:spLocks noChangeArrowheads="1"/>
          </p:cNvSpPr>
          <p:nvPr/>
        </p:nvSpPr>
        <p:spPr bwMode="auto">
          <a:xfrm>
            <a:off x="4643438" y="4310856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29750" name="Text Box 22"/>
          <p:cNvSpPr txBox="1">
            <a:spLocks noChangeArrowheads="1"/>
          </p:cNvSpPr>
          <p:nvPr/>
        </p:nvSpPr>
        <p:spPr bwMode="auto">
          <a:xfrm>
            <a:off x="3203575" y="5029994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6228184" y="5631631"/>
            <a:ext cx="3345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accent2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02306423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43A0-A8DB-434D-9F3C-9C29952CACE8}" type="slidenum">
              <a:rPr lang="de-DE"/>
              <a:pPr/>
              <a:t>80</a:t>
            </a:fld>
            <a:endParaRPr lang="de-DE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Kürzeste-Wege-Problem:</a:t>
            </a:r>
          </a:p>
          <a:p>
            <a:pPr>
              <a:lnSpc>
                <a:spcPct val="90000"/>
              </a:lnSpc>
            </a:pPr>
            <a:r>
              <a:rPr lang="de-DE" dirty="0"/>
              <a:t>gerichteter Graph </a:t>
            </a:r>
            <a:r>
              <a:rPr lang="de-DE" dirty="0">
                <a:solidFill>
                  <a:schemeClr val="hlink"/>
                </a:solidFill>
              </a:rPr>
              <a:t>G = (V, E)</a:t>
            </a:r>
          </a:p>
          <a:p>
            <a:pPr>
              <a:lnSpc>
                <a:spcPct val="90000"/>
              </a:lnSpc>
            </a:pPr>
            <a:r>
              <a:rPr lang="de-DE" dirty="0"/>
              <a:t>Kantenkosten </a:t>
            </a:r>
            <a:r>
              <a:rPr lang="de-DE" dirty="0">
                <a:solidFill>
                  <a:schemeClr val="hlink"/>
                </a:solidFill>
              </a:rPr>
              <a:t>c : E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dirty="0" err="1">
                <a:solidFill>
                  <a:schemeClr val="hlink"/>
                </a:solidFill>
              </a:rPr>
              <a:t>ℝ</a:t>
            </a: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16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chemeClr val="accent2"/>
                </a:solidFill>
              </a:rPr>
              <a:t>SSSP</a:t>
            </a:r>
            <a:r>
              <a:rPr lang="de-DE" dirty="0"/>
              <a:t> (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shortest</a:t>
            </a:r>
            <a:r>
              <a:rPr lang="de-DE" dirty="0"/>
              <a:t> </a:t>
            </a:r>
            <a:r>
              <a:rPr lang="de-DE" dirty="0" err="1"/>
              <a:t>path</a:t>
            </a:r>
            <a:r>
              <a:rPr lang="de-DE" dirty="0"/>
              <a:t>):</a:t>
            </a:r>
            <a:br>
              <a:rPr lang="de-DE" dirty="0"/>
            </a:br>
            <a:r>
              <a:rPr lang="de-DE" dirty="0"/>
              <a:t>Kürzeste Wege von einer Quelle zu allen anderen Knoten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chemeClr val="accent2"/>
                </a:solidFill>
              </a:rPr>
              <a:t>APSP</a:t>
            </a:r>
            <a:r>
              <a:rPr lang="de-DE" dirty="0"/>
              <a:t> (all </a:t>
            </a:r>
            <a:r>
              <a:rPr lang="de-DE" dirty="0" err="1"/>
              <a:t>pairs</a:t>
            </a:r>
            <a:r>
              <a:rPr lang="de-DE" dirty="0"/>
              <a:t> </a:t>
            </a:r>
            <a:r>
              <a:rPr lang="de-DE" dirty="0" err="1"/>
              <a:t>shortest</a:t>
            </a:r>
            <a:r>
              <a:rPr lang="de-DE" dirty="0"/>
              <a:t> </a:t>
            </a:r>
            <a:r>
              <a:rPr lang="de-DE" dirty="0" err="1"/>
              <a:t>path</a:t>
            </a:r>
            <a:r>
              <a:rPr lang="de-DE" dirty="0"/>
              <a:t>):</a:t>
            </a:r>
            <a:br>
              <a:rPr lang="de-DE" dirty="0"/>
            </a:br>
            <a:r>
              <a:rPr lang="de-DE" dirty="0"/>
              <a:t>Kürzeste Wege zwischen allen Paaren</a:t>
            </a:r>
          </a:p>
        </p:txBody>
      </p:sp>
      <p:sp>
        <p:nvSpPr>
          <p:cNvPr id="2" name="Rechteck 1"/>
          <p:cNvSpPr/>
          <p:nvPr/>
        </p:nvSpPr>
        <p:spPr>
          <a:xfrm>
            <a:off x="2592288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H. C. Joksch. </a:t>
            </a:r>
            <a:r>
              <a:rPr lang="de-DE" sz="1200" i="1" dirty="0">
                <a:solidFill>
                  <a:srgbClr val="0000FF"/>
                </a:solidFill>
              </a:rPr>
              <a:t>The </a:t>
            </a:r>
            <a:r>
              <a:rPr lang="de-DE" sz="1200" i="1" dirty="0" err="1">
                <a:solidFill>
                  <a:srgbClr val="0000FF"/>
                </a:solidFill>
              </a:rPr>
              <a:t>shortest</a:t>
            </a:r>
            <a:r>
              <a:rPr lang="de-DE" sz="1200" i="1" dirty="0">
                <a:solidFill>
                  <a:srgbClr val="0000FF"/>
                </a:solidFill>
              </a:rPr>
              <a:t> route </a:t>
            </a:r>
            <a:r>
              <a:rPr lang="de-DE" sz="1200" i="1" dirty="0" err="1">
                <a:solidFill>
                  <a:srgbClr val="0000FF"/>
                </a:solidFill>
              </a:rPr>
              <a:t>problem</a:t>
            </a:r>
            <a:r>
              <a:rPr lang="de-DE" sz="1200" i="1" dirty="0">
                <a:solidFill>
                  <a:srgbClr val="0000FF"/>
                </a:solidFill>
              </a:rPr>
              <a:t> </a:t>
            </a:r>
            <a:r>
              <a:rPr lang="de-DE" sz="1200" i="1" dirty="0" err="1">
                <a:solidFill>
                  <a:srgbClr val="0000FF"/>
                </a:solidFill>
              </a:rPr>
              <a:t>with</a:t>
            </a:r>
            <a:r>
              <a:rPr lang="de-DE" sz="1200" i="1" dirty="0">
                <a:solidFill>
                  <a:srgbClr val="0000FF"/>
                </a:solidFill>
              </a:rPr>
              <a:t> </a:t>
            </a:r>
            <a:r>
              <a:rPr lang="de-DE" sz="1200" i="1" dirty="0" err="1">
                <a:solidFill>
                  <a:srgbClr val="0000FF"/>
                </a:solidFill>
              </a:rPr>
              <a:t>constraints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J. Math. Analysis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Applications</a:t>
            </a:r>
            <a:r>
              <a:rPr lang="de-DE" sz="1200" dirty="0">
                <a:solidFill>
                  <a:srgbClr val="0000FF"/>
                </a:solidFill>
              </a:rPr>
              <a:t>. 14, Seite 191–197, </a:t>
            </a:r>
            <a:r>
              <a:rPr lang="de-DE" sz="1200" b="1" dirty="0">
                <a:solidFill>
                  <a:srgbClr val="FF0000"/>
                </a:solidFill>
              </a:rPr>
              <a:t>1966</a:t>
            </a:r>
          </a:p>
        </p:txBody>
      </p:sp>
    </p:spTree>
    <p:extLst>
      <p:ext uri="{BB962C8B-B14F-4D97-AF65-F5344CB8AC3E}">
        <p14:creationId xmlns:p14="http://schemas.microsoft.com/office/powerpoint/2010/main" val="17134795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18CB-260A-0449-ACC6-DFE9B5C61BF7}" type="slidenum">
              <a:rPr lang="de-DE"/>
              <a:pPr/>
              <a:t>81</a:t>
            </a:fld>
            <a:endParaRPr lang="de-DE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80932" name="Oval 4"/>
          <p:cNvSpPr>
            <a:spLocks noChangeArrowheads="1"/>
          </p:cNvSpPr>
          <p:nvPr/>
        </p:nvSpPr>
        <p:spPr bwMode="auto">
          <a:xfrm>
            <a:off x="1981200" y="1342231"/>
            <a:ext cx="503238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-</a:t>
            </a:r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80933" name="Oval 5"/>
          <p:cNvSpPr>
            <a:spLocks noChangeArrowheads="1"/>
          </p:cNvSpPr>
          <p:nvPr/>
        </p:nvSpPr>
        <p:spPr bwMode="auto">
          <a:xfrm>
            <a:off x="1981200" y="2566194"/>
            <a:ext cx="503238" cy="5032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+</a:t>
            </a:r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80934" name="Oval 6"/>
          <p:cNvSpPr>
            <a:spLocks noChangeArrowheads="1"/>
          </p:cNvSpPr>
          <p:nvPr/>
        </p:nvSpPr>
        <p:spPr bwMode="auto">
          <a:xfrm>
            <a:off x="4429125" y="2566194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80935" name="Oval 7"/>
          <p:cNvSpPr>
            <a:spLocks noChangeArrowheads="1"/>
          </p:cNvSpPr>
          <p:nvPr/>
        </p:nvSpPr>
        <p:spPr bwMode="auto">
          <a:xfrm>
            <a:off x="3205163" y="1342231"/>
            <a:ext cx="503237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-</a:t>
            </a:r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80936" name="Oval 8"/>
          <p:cNvSpPr>
            <a:spLocks noChangeArrowheads="1"/>
          </p:cNvSpPr>
          <p:nvPr/>
        </p:nvSpPr>
        <p:spPr bwMode="auto">
          <a:xfrm>
            <a:off x="4429125" y="1342231"/>
            <a:ext cx="503238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-</a:t>
            </a:r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80937" name="Oval 9"/>
          <p:cNvSpPr>
            <a:spLocks noChangeArrowheads="1"/>
          </p:cNvSpPr>
          <p:nvPr/>
        </p:nvSpPr>
        <p:spPr bwMode="auto">
          <a:xfrm>
            <a:off x="3205163" y="2566194"/>
            <a:ext cx="503237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-</a:t>
            </a:r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80938" name="Oval 10"/>
          <p:cNvSpPr>
            <a:spLocks noChangeArrowheads="1"/>
          </p:cNvSpPr>
          <p:nvPr/>
        </p:nvSpPr>
        <p:spPr bwMode="auto">
          <a:xfrm>
            <a:off x="5581650" y="1342231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0939" name="Oval 11"/>
          <p:cNvSpPr>
            <a:spLocks noChangeArrowheads="1"/>
          </p:cNvSpPr>
          <p:nvPr/>
        </p:nvSpPr>
        <p:spPr bwMode="auto">
          <a:xfrm>
            <a:off x="6805613" y="1342231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-3</a:t>
            </a:r>
          </a:p>
        </p:txBody>
      </p:sp>
      <p:sp>
        <p:nvSpPr>
          <p:cNvPr id="380940" name="Oval 12"/>
          <p:cNvSpPr>
            <a:spLocks noChangeArrowheads="1"/>
          </p:cNvSpPr>
          <p:nvPr/>
        </p:nvSpPr>
        <p:spPr bwMode="auto">
          <a:xfrm>
            <a:off x="5581650" y="2566194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-1</a:t>
            </a:r>
          </a:p>
        </p:txBody>
      </p:sp>
      <p:sp>
        <p:nvSpPr>
          <p:cNvPr id="380941" name="Oval 13"/>
          <p:cNvSpPr>
            <a:spLocks noChangeArrowheads="1"/>
          </p:cNvSpPr>
          <p:nvPr/>
        </p:nvSpPr>
        <p:spPr bwMode="auto">
          <a:xfrm>
            <a:off x="6805613" y="2566194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-3</a:t>
            </a:r>
          </a:p>
        </p:txBody>
      </p:sp>
      <p:sp>
        <p:nvSpPr>
          <p:cNvPr id="380942" name="Line 14"/>
          <p:cNvSpPr>
            <a:spLocks noChangeShapeType="1"/>
          </p:cNvSpPr>
          <p:nvPr/>
        </p:nvSpPr>
        <p:spPr bwMode="auto">
          <a:xfrm flipV="1">
            <a:off x="4716463" y="1845469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3" name="Line 15"/>
          <p:cNvSpPr>
            <a:spLocks noChangeShapeType="1"/>
          </p:cNvSpPr>
          <p:nvPr/>
        </p:nvSpPr>
        <p:spPr bwMode="auto">
          <a:xfrm flipV="1">
            <a:off x="3636963" y="1774031"/>
            <a:ext cx="8636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4" name="Line 16"/>
          <p:cNvSpPr>
            <a:spLocks noChangeShapeType="1"/>
          </p:cNvSpPr>
          <p:nvPr/>
        </p:nvSpPr>
        <p:spPr bwMode="auto">
          <a:xfrm>
            <a:off x="4932363" y="2782094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5" name="Line 17"/>
          <p:cNvSpPr>
            <a:spLocks noChangeShapeType="1"/>
          </p:cNvSpPr>
          <p:nvPr/>
        </p:nvSpPr>
        <p:spPr bwMode="auto">
          <a:xfrm flipH="1">
            <a:off x="3708400" y="1558131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6" name="Line 18"/>
          <p:cNvSpPr>
            <a:spLocks noChangeShapeType="1"/>
          </p:cNvSpPr>
          <p:nvPr/>
        </p:nvSpPr>
        <p:spPr bwMode="auto">
          <a:xfrm flipH="1">
            <a:off x="2484438" y="1558131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7" name="Line 19"/>
          <p:cNvSpPr>
            <a:spLocks noChangeShapeType="1"/>
          </p:cNvSpPr>
          <p:nvPr/>
        </p:nvSpPr>
        <p:spPr bwMode="auto">
          <a:xfrm>
            <a:off x="2484438" y="2782094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8" name="Line 20"/>
          <p:cNvSpPr>
            <a:spLocks noChangeShapeType="1"/>
          </p:cNvSpPr>
          <p:nvPr/>
        </p:nvSpPr>
        <p:spPr bwMode="auto">
          <a:xfrm>
            <a:off x="3421063" y="1845469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9" name="Line 21"/>
          <p:cNvSpPr>
            <a:spLocks noChangeShapeType="1"/>
          </p:cNvSpPr>
          <p:nvPr/>
        </p:nvSpPr>
        <p:spPr bwMode="auto">
          <a:xfrm>
            <a:off x="5868988" y="1845469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50" name="Line 22"/>
          <p:cNvSpPr>
            <a:spLocks noChangeShapeType="1"/>
          </p:cNvSpPr>
          <p:nvPr/>
        </p:nvSpPr>
        <p:spPr bwMode="auto">
          <a:xfrm flipV="1">
            <a:off x="6084888" y="1845469"/>
            <a:ext cx="792162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51" name="Line 23"/>
          <p:cNvSpPr>
            <a:spLocks noChangeShapeType="1"/>
          </p:cNvSpPr>
          <p:nvPr/>
        </p:nvSpPr>
        <p:spPr bwMode="auto">
          <a:xfrm flipH="1">
            <a:off x="6084888" y="1558131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52" name="Line 24"/>
          <p:cNvSpPr>
            <a:spLocks noChangeShapeType="1"/>
          </p:cNvSpPr>
          <p:nvPr/>
        </p:nvSpPr>
        <p:spPr bwMode="auto">
          <a:xfrm>
            <a:off x="6084888" y="2782094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53" name="Text Box 25"/>
          <p:cNvSpPr txBox="1">
            <a:spLocks noChangeArrowheads="1"/>
          </p:cNvSpPr>
          <p:nvPr/>
        </p:nvSpPr>
        <p:spPr bwMode="auto">
          <a:xfrm>
            <a:off x="4068763" y="2566194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380954" name="Text Box 26"/>
          <p:cNvSpPr txBox="1">
            <a:spLocks noChangeArrowheads="1"/>
          </p:cNvSpPr>
          <p:nvPr/>
        </p:nvSpPr>
        <p:spPr bwMode="auto">
          <a:xfrm>
            <a:off x="4768850" y="200898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0955" name="Text Box 27"/>
          <p:cNvSpPr txBox="1">
            <a:spLocks noChangeArrowheads="1"/>
          </p:cNvSpPr>
          <p:nvPr/>
        </p:nvSpPr>
        <p:spPr bwMode="auto">
          <a:xfrm>
            <a:off x="5148263" y="285353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380956" name="Text Box 28"/>
          <p:cNvSpPr txBox="1">
            <a:spLocks noChangeArrowheads="1"/>
          </p:cNvSpPr>
          <p:nvPr/>
        </p:nvSpPr>
        <p:spPr bwMode="auto">
          <a:xfrm>
            <a:off x="6300788" y="285353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0957" name="Text Box 29"/>
          <p:cNvSpPr txBox="1">
            <a:spLocks noChangeArrowheads="1"/>
          </p:cNvSpPr>
          <p:nvPr/>
        </p:nvSpPr>
        <p:spPr bwMode="auto">
          <a:xfrm>
            <a:off x="6661150" y="2061369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0958" name="Text Box 30"/>
          <p:cNvSpPr txBox="1">
            <a:spLocks noChangeArrowheads="1"/>
          </p:cNvSpPr>
          <p:nvPr/>
        </p:nvSpPr>
        <p:spPr bwMode="auto">
          <a:xfrm>
            <a:off x="6300788" y="112474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80959" name="Text Box 31"/>
          <p:cNvSpPr txBox="1">
            <a:spLocks noChangeArrowheads="1"/>
          </p:cNvSpPr>
          <p:nvPr/>
        </p:nvSpPr>
        <p:spPr bwMode="auto">
          <a:xfrm>
            <a:off x="5508625" y="198993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0960" name="Text Box 32"/>
          <p:cNvSpPr txBox="1">
            <a:spLocks noChangeArrowheads="1"/>
          </p:cNvSpPr>
          <p:nvPr/>
        </p:nvSpPr>
        <p:spPr bwMode="auto">
          <a:xfrm>
            <a:off x="3781425" y="1916906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380961" name="Text Box 33"/>
          <p:cNvSpPr txBox="1">
            <a:spLocks noChangeArrowheads="1"/>
          </p:cNvSpPr>
          <p:nvPr/>
        </p:nvSpPr>
        <p:spPr bwMode="auto">
          <a:xfrm>
            <a:off x="3924300" y="112474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0962" name="Text Box 34"/>
          <p:cNvSpPr txBox="1">
            <a:spLocks noChangeArrowheads="1"/>
          </p:cNvSpPr>
          <p:nvPr/>
        </p:nvSpPr>
        <p:spPr bwMode="auto">
          <a:xfrm>
            <a:off x="3060700" y="198993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0963" name="Text Box 35"/>
          <p:cNvSpPr txBox="1">
            <a:spLocks noChangeArrowheads="1"/>
          </p:cNvSpPr>
          <p:nvPr/>
        </p:nvSpPr>
        <p:spPr bwMode="auto">
          <a:xfrm>
            <a:off x="2700338" y="2924969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0964" name="Text Box 36"/>
          <p:cNvSpPr txBox="1">
            <a:spLocks noChangeArrowheads="1"/>
          </p:cNvSpPr>
          <p:nvPr/>
        </p:nvSpPr>
        <p:spPr bwMode="auto">
          <a:xfrm>
            <a:off x="2700338" y="1124744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42</a:t>
            </a:r>
          </a:p>
        </p:txBody>
      </p:sp>
      <p:sp>
        <p:nvSpPr>
          <p:cNvPr id="380965" name="Text Box 37"/>
          <p:cNvSpPr txBox="1">
            <a:spLocks noChangeArrowheads="1"/>
          </p:cNvSpPr>
          <p:nvPr/>
        </p:nvSpPr>
        <p:spPr bwMode="auto">
          <a:xfrm>
            <a:off x="2339975" y="3572669"/>
            <a:ext cx="41937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400" dirty="0">
                <a:solidFill>
                  <a:schemeClr val="hlink"/>
                </a:solidFill>
                <a:latin typeface="Symbol" charset="0"/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s,v</a:t>
            </a:r>
            <a:r>
              <a:rPr lang="de-DE" sz="2400" dirty="0">
                <a:solidFill>
                  <a:schemeClr val="hlink"/>
                </a:solidFill>
              </a:rPr>
              <a:t>):</a:t>
            </a:r>
            <a:r>
              <a:rPr lang="de-DE" sz="2400" dirty="0"/>
              <a:t> Distanz zwischen </a:t>
            </a:r>
            <a:r>
              <a:rPr lang="de-DE" sz="2400" dirty="0">
                <a:solidFill>
                  <a:schemeClr val="hlink"/>
                </a:solidFill>
              </a:rPr>
              <a:t>s</a:t>
            </a:r>
            <a:r>
              <a:rPr lang="de-DE" sz="2400" dirty="0"/>
              <a:t> und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380966" name="Text Box 38"/>
          <p:cNvSpPr txBox="1">
            <a:spLocks noChangeArrowheads="1"/>
          </p:cNvSpPr>
          <p:nvPr/>
        </p:nvSpPr>
        <p:spPr bwMode="auto">
          <a:xfrm>
            <a:off x="873323" y="4796631"/>
            <a:ext cx="69169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400" dirty="0">
                <a:solidFill>
                  <a:schemeClr val="hlink"/>
                </a:solidFill>
                <a:latin typeface="Symbol" charset="0"/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s,v</a:t>
            </a:r>
            <a:r>
              <a:rPr lang="de-DE" sz="2400" dirty="0">
                <a:solidFill>
                  <a:schemeClr val="hlink"/>
                </a:solidFill>
              </a:rPr>
              <a:t>) =       -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/>
              <a:t>      Weg </a:t>
            </a:r>
            <a:r>
              <a:rPr lang="de-DE" sz="2400" dirty="0" err="1"/>
              <a:t>bel</a:t>
            </a:r>
            <a:r>
              <a:rPr lang="de-DE" sz="2400" dirty="0"/>
              <a:t>. kleiner Kosten von </a:t>
            </a:r>
            <a:r>
              <a:rPr lang="de-DE" sz="2400" dirty="0">
                <a:solidFill>
                  <a:schemeClr val="hlink"/>
                </a:solidFill>
              </a:rPr>
              <a:t>s</a:t>
            </a:r>
            <a:r>
              <a:rPr lang="de-DE" sz="2400" dirty="0"/>
              <a:t> nach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380967" name="Text Box 39"/>
          <p:cNvSpPr txBox="1">
            <a:spLocks noChangeArrowheads="1"/>
          </p:cNvSpPr>
          <p:nvPr/>
        </p:nvSpPr>
        <p:spPr bwMode="auto">
          <a:xfrm>
            <a:off x="2339975" y="4293394"/>
            <a:ext cx="3631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>
                <a:solidFill>
                  <a:schemeClr val="hlink"/>
                </a:solidFill>
                <a:latin typeface="cmsy10" charset="0"/>
              </a:rPr>
              <a:t> </a:t>
            </a:r>
            <a:r>
              <a:rPr lang="de-DE" sz="2400" dirty="0"/>
              <a:t>     kein Weg von s nach v</a:t>
            </a:r>
          </a:p>
        </p:txBody>
      </p:sp>
      <p:sp>
        <p:nvSpPr>
          <p:cNvPr id="380968" name="Text Box 40"/>
          <p:cNvSpPr txBox="1">
            <a:spLocks noChangeArrowheads="1"/>
          </p:cNvSpPr>
          <p:nvPr/>
        </p:nvSpPr>
        <p:spPr bwMode="auto">
          <a:xfrm>
            <a:off x="2268538" y="5372894"/>
            <a:ext cx="4802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min{ c(p) | p</a:t>
            </a:r>
            <a:r>
              <a:rPr lang="de-DE" sz="2400"/>
              <a:t> ist Weg von </a:t>
            </a:r>
            <a:r>
              <a:rPr lang="de-DE" sz="2400">
                <a:solidFill>
                  <a:schemeClr val="hlink"/>
                </a:solidFill>
              </a:rPr>
              <a:t>s</a:t>
            </a:r>
            <a:r>
              <a:rPr lang="de-DE" sz="2400"/>
              <a:t> nach </a:t>
            </a:r>
            <a:r>
              <a:rPr lang="de-DE" sz="2400">
                <a:solidFill>
                  <a:schemeClr val="hlink"/>
                </a:solidFill>
              </a:rPr>
              <a:t>v}</a:t>
            </a:r>
          </a:p>
        </p:txBody>
      </p:sp>
      <p:sp>
        <p:nvSpPr>
          <p:cNvPr id="380969" name="AutoShape 41"/>
          <p:cNvSpPr>
            <a:spLocks noChangeArrowheads="1"/>
          </p:cNvSpPr>
          <p:nvPr/>
        </p:nvSpPr>
        <p:spPr bwMode="auto">
          <a:xfrm>
            <a:off x="1979613" y="4220369"/>
            <a:ext cx="6624637" cy="1584325"/>
          </a:xfrm>
          <a:prstGeom prst="bracePair">
            <a:avLst>
              <a:gd name="adj" fmla="val 8333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55050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3576-0174-DC45-AEED-F3797E396033}" type="slidenum">
              <a:rPr lang="de-DE"/>
              <a:pPr/>
              <a:t>82</a:t>
            </a:fld>
            <a:endParaRPr lang="de-DE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82979" name="Oval 3"/>
          <p:cNvSpPr>
            <a:spLocks noChangeArrowheads="1"/>
          </p:cNvSpPr>
          <p:nvPr/>
        </p:nvSpPr>
        <p:spPr bwMode="auto">
          <a:xfrm>
            <a:off x="1981200" y="1414239"/>
            <a:ext cx="503238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-</a:t>
            </a:r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82980" name="Oval 4"/>
          <p:cNvSpPr>
            <a:spLocks noChangeArrowheads="1"/>
          </p:cNvSpPr>
          <p:nvPr/>
        </p:nvSpPr>
        <p:spPr bwMode="auto">
          <a:xfrm>
            <a:off x="1981200" y="2638202"/>
            <a:ext cx="503238" cy="5032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+</a:t>
            </a:r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82981" name="Oval 5"/>
          <p:cNvSpPr>
            <a:spLocks noChangeArrowheads="1"/>
          </p:cNvSpPr>
          <p:nvPr/>
        </p:nvSpPr>
        <p:spPr bwMode="auto">
          <a:xfrm>
            <a:off x="4429125" y="2638202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82982" name="Oval 6"/>
          <p:cNvSpPr>
            <a:spLocks noChangeArrowheads="1"/>
          </p:cNvSpPr>
          <p:nvPr/>
        </p:nvSpPr>
        <p:spPr bwMode="auto">
          <a:xfrm>
            <a:off x="3205163" y="1414239"/>
            <a:ext cx="503237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-</a:t>
            </a:r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82983" name="Oval 7"/>
          <p:cNvSpPr>
            <a:spLocks noChangeArrowheads="1"/>
          </p:cNvSpPr>
          <p:nvPr/>
        </p:nvSpPr>
        <p:spPr bwMode="auto">
          <a:xfrm>
            <a:off x="4429125" y="1414239"/>
            <a:ext cx="503238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-</a:t>
            </a:r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82984" name="Oval 8"/>
          <p:cNvSpPr>
            <a:spLocks noChangeArrowheads="1"/>
          </p:cNvSpPr>
          <p:nvPr/>
        </p:nvSpPr>
        <p:spPr bwMode="auto">
          <a:xfrm>
            <a:off x="3205163" y="2638202"/>
            <a:ext cx="503237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-</a:t>
            </a:r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82985" name="Oval 9"/>
          <p:cNvSpPr>
            <a:spLocks noChangeArrowheads="1"/>
          </p:cNvSpPr>
          <p:nvPr/>
        </p:nvSpPr>
        <p:spPr bwMode="auto">
          <a:xfrm>
            <a:off x="5581650" y="1414239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2986" name="Oval 10"/>
          <p:cNvSpPr>
            <a:spLocks noChangeArrowheads="1"/>
          </p:cNvSpPr>
          <p:nvPr/>
        </p:nvSpPr>
        <p:spPr bwMode="auto">
          <a:xfrm>
            <a:off x="6805613" y="1414239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-3</a:t>
            </a:r>
          </a:p>
        </p:txBody>
      </p:sp>
      <p:sp>
        <p:nvSpPr>
          <p:cNvPr id="382987" name="Oval 11"/>
          <p:cNvSpPr>
            <a:spLocks noChangeArrowheads="1"/>
          </p:cNvSpPr>
          <p:nvPr/>
        </p:nvSpPr>
        <p:spPr bwMode="auto">
          <a:xfrm>
            <a:off x="5581650" y="2638202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-1</a:t>
            </a:r>
          </a:p>
        </p:txBody>
      </p:sp>
      <p:sp>
        <p:nvSpPr>
          <p:cNvPr id="382988" name="Oval 12"/>
          <p:cNvSpPr>
            <a:spLocks noChangeArrowheads="1"/>
          </p:cNvSpPr>
          <p:nvPr/>
        </p:nvSpPr>
        <p:spPr bwMode="auto">
          <a:xfrm>
            <a:off x="6805613" y="2638202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-3</a:t>
            </a:r>
          </a:p>
        </p:txBody>
      </p:sp>
      <p:sp>
        <p:nvSpPr>
          <p:cNvPr id="382989" name="Line 13"/>
          <p:cNvSpPr>
            <a:spLocks noChangeShapeType="1"/>
          </p:cNvSpPr>
          <p:nvPr/>
        </p:nvSpPr>
        <p:spPr bwMode="auto">
          <a:xfrm flipV="1">
            <a:off x="4716463" y="1917477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0" name="Line 14"/>
          <p:cNvSpPr>
            <a:spLocks noChangeShapeType="1"/>
          </p:cNvSpPr>
          <p:nvPr/>
        </p:nvSpPr>
        <p:spPr bwMode="auto">
          <a:xfrm flipV="1">
            <a:off x="3636963" y="1846039"/>
            <a:ext cx="8636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1" name="Line 15"/>
          <p:cNvSpPr>
            <a:spLocks noChangeShapeType="1"/>
          </p:cNvSpPr>
          <p:nvPr/>
        </p:nvSpPr>
        <p:spPr bwMode="auto">
          <a:xfrm>
            <a:off x="4932363" y="2854102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2" name="Line 16"/>
          <p:cNvSpPr>
            <a:spLocks noChangeShapeType="1"/>
          </p:cNvSpPr>
          <p:nvPr/>
        </p:nvSpPr>
        <p:spPr bwMode="auto">
          <a:xfrm flipH="1">
            <a:off x="3708400" y="1630139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3" name="Line 17"/>
          <p:cNvSpPr>
            <a:spLocks noChangeShapeType="1"/>
          </p:cNvSpPr>
          <p:nvPr/>
        </p:nvSpPr>
        <p:spPr bwMode="auto">
          <a:xfrm flipH="1">
            <a:off x="2484438" y="1630139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4" name="Line 18"/>
          <p:cNvSpPr>
            <a:spLocks noChangeShapeType="1"/>
          </p:cNvSpPr>
          <p:nvPr/>
        </p:nvSpPr>
        <p:spPr bwMode="auto">
          <a:xfrm>
            <a:off x="2484438" y="2854102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5" name="Line 19"/>
          <p:cNvSpPr>
            <a:spLocks noChangeShapeType="1"/>
          </p:cNvSpPr>
          <p:nvPr/>
        </p:nvSpPr>
        <p:spPr bwMode="auto">
          <a:xfrm>
            <a:off x="3421063" y="1917477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6" name="Line 20"/>
          <p:cNvSpPr>
            <a:spLocks noChangeShapeType="1"/>
          </p:cNvSpPr>
          <p:nvPr/>
        </p:nvSpPr>
        <p:spPr bwMode="auto">
          <a:xfrm>
            <a:off x="5868988" y="1917477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7" name="Line 21"/>
          <p:cNvSpPr>
            <a:spLocks noChangeShapeType="1"/>
          </p:cNvSpPr>
          <p:nvPr/>
        </p:nvSpPr>
        <p:spPr bwMode="auto">
          <a:xfrm flipV="1">
            <a:off x="6084888" y="1917477"/>
            <a:ext cx="792162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8" name="Line 22"/>
          <p:cNvSpPr>
            <a:spLocks noChangeShapeType="1"/>
          </p:cNvSpPr>
          <p:nvPr/>
        </p:nvSpPr>
        <p:spPr bwMode="auto">
          <a:xfrm flipH="1">
            <a:off x="6084888" y="1630139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9" name="Line 23"/>
          <p:cNvSpPr>
            <a:spLocks noChangeShapeType="1"/>
          </p:cNvSpPr>
          <p:nvPr/>
        </p:nvSpPr>
        <p:spPr bwMode="auto">
          <a:xfrm>
            <a:off x="6084888" y="2854102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3000" name="Text Box 24"/>
          <p:cNvSpPr txBox="1">
            <a:spLocks noChangeArrowheads="1"/>
          </p:cNvSpPr>
          <p:nvPr/>
        </p:nvSpPr>
        <p:spPr bwMode="auto">
          <a:xfrm>
            <a:off x="4068763" y="263820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383001" name="Text Box 25"/>
          <p:cNvSpPr txBox="1">
            <a:spLocks noChangeArrowheads="1"/>
          </p:cNvSpPr>
          <p:nvPr/>
        </p:nvSpPr>
        <p:spPr bwMode="auto">
          <a:xfrm>
            <a:off x="4768850" y="208098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3002" name="Text Box 26"/>
          <p:cNvSpPr txBox="1">
            <a:spLocks noChangeArrowheads="1"/>
          </p:cNvSpPr>
          <p:nvPr/>
        </p:nvSpPr>
        <p:spPr bwMode="auto">
          <a:xfrm>
            <a:off x="5148263" y="2925539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383003" name="Text Box 27"/>
          <p:cNvSpPr txBox="1">
            <a:spLocks noChangeArrowheads="1"/>
          </p:cNvSpPr>
          <p:nvPr/>
        </p:nvSpPr>
        <p:spPr bwMode="auto">
          <a:xfrm>
            <a:off x="6300788" y="2925539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3004" name="Text Box 28"/>
          <p:cNvSpPr txBox="1">
            <a:spLocks noChangeArrowheads="1"/>
          </p:cNvSpPr>
          <p:nvPr/>
        </p:nvSpPr>
        <p:spPr bwMode="auto">
          <a:xfrm>
            <a:off x="6661150" y="2133377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3005" name="Text Box 29"/>
          <p:cNvSpPr txBox="1">
            <a:spLocks noChangeArrowheads="1"/>
          </p:cNvSpPr>
          <p:nvPr/>
        </p:nvSpPr>
        <p:spPr bwMode="auto">
          <a:xfrm>
            <a:off x="6300788" y="119675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83006" name="Text Box 30"/>
          <p:cNvSpPr txBox="1">
            <a:spLocks noChangeArrowheads="1"/>
          </p:cNvSpPr>
          <p:nvPr/>
        </p:nvSpPr>
        <p:spPr bwMode="auto">
          <a:xfrm>
            <a:off x="5508625" y="206193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3007" name="Text Box 31"/>
          <p:cNvSpPr txBox="1">
            <a:spLocks noChangeArrowheads="1"/>
          </p:cNvSpPr>
          <p:nvPr/>
        </p:nvSpPr>
        <p:spPr bwMode="auto">
          <a:xfrm>
            <a:off x="3781425" y="1988914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383008" name="Text Box 32"/>
          <p:cNvSpPr txBox="1">
            <a:spLocks noChangeArrowheads="1"/>
          </p:cNvSpPr>
          <p:nvPr/>
        </p:nvSpPr>
        <p:spPr bwMode="auto">
          <a:xfrm>
            <a:off x="3924300" y="119675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3009" name="Text Box 33"/>
          <p:cNvSpPr txBox="1">
            <a:spLocks noChangeArrowheads="1"/>
          </p:cNvSpPr>
          <p:nvPr/>
        </p:nvSpPr>
        <p:spPr bwMode="auto">
          <a:xfrm>
            <a:off x="3060700" y="206193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3010" name="Text Box 34"/>
          <p:cNvSpPr txBox="1">
            <a:spLocks noChangeArrowheads="1"/>
          </p:cNvSpPr>
          <p:nvPr/>
        </p:nvSpPr>
        <p:spPr bwMode="auto">
          <a:xfrm>
            <a:off x="2700338" y="2996977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3011" name="Text Box 35"/>
          <p:cNvSpPr txBox="1">
            <a:spLocks noChangeArrowheads="1"/>
          </p:cNvSpPr>
          <p:nvPr/>
        </p:nvSpPr>
        <p:spPr bwMode="auto">
          <a:xfrm>
            <a:off x="2700338" y="1196752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42</a:t>
            </a:r>
          </a:p>
        </p:txBody>
      </p:sp>
      <p:sp>
        <p:nvSpPr>
          <p:cNvPr id="383017" name="Text Box 41"/>
          <p:cNvSpPr txBox="1">
            <a:spLocks noChangeArrowheads="1"/>
          </p:cNvSpPr>
          <p:nvPr/>
        </p:nvSpPr>
        <p:spPr bwMode="auto">
          <a:xfrm>
            <a:off x="900113" y="3716114"/>
            <a:ext cx="34455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/>
              <a:t>Wann sind die Kosten </a:t>
            </a:r>
            <a:r>
              <a:rPr lang="de-DE" sz="2400" dirty="0">
                <a:solidFill>
                  <a:schemeClr val="hlink"/>
                </a:solidFill>
              </a:rPr>
              <a:t>-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/>
              <a:t>?</a:t>
            </a:r>
          </a:p>
        </p:txBody>
      </p:sp>
      <p:sp>
        <p:nvSpPr>
          <p:cNvPr id="383018" name="Text Box 42"/>
          <p:cNvSpPr txBox="1">
            <a:spLocks noChangeArrowheads="1"/>
          </p:cNvSpPr>
          <p:nvPr/>
        </p:nvSpPr>
        <p:spPr bwMode="auto">
          <a:xfrm>
            <a:off x="900113" y="4220939"/>
            <a:ext cx="506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Wenn es einen negativen Kreis gibt:</a:t>
            </a:r>
          </a:p>
        </p:txBody>
      </p:sp>
      <p:sp>
        <p:nvSpPr>
          <p:cNvPr id="383019" name="Oval 43"/>
          <p:cNvSpPr>
            <a:spLocks noChangeArrowheads="1"/>
          </p:cNvSpPr>
          <p:nvPr/>
        </p:nvSpPr>
        <p:spPr bwMode="auto">
          <a:xfrm>
            <a:off x="2216150" y="520836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3020" name="Oval 44"/>
          <p:cNvSpPr>
            <a:spLocks noChangeArrowheads="1"/>
          </p:cNvSpPr>
          <p:nvPr/>
        </p:nvSpPr>
        <p:spPr bwMode="auto">
          <a:xfrm>
            <a:off x="3151188" y="520836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3021" name="Oval 45"/>
          <p:cNvSpPr>
            <a:spLocks noChangeArrowheads="1"/>
          </p:cNvSpPr>
          <p:nvPr/>
        </p:nvSpPr>
        <p:spPr bwMode="auto">
          <a:xfrm>
            <a:off x="4519613" y="520836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3022" name="Oval 46"/>
          <p:cNvSpPr>
            <a:spLocks noChangeArrowheads="1"/>
          </p:cNvSpPr>
          <p:nvPr/>
        </p:nvSpPr>
        <p:spPr bwMode="auto">
          <a:xfrm>
            <a:off x="5456238" y="520836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3023" name="Text Box 47"/>
          <p:cNvSpPr txBox="1">
            <a:spLocks noChangeArrowheads="1"/>
          </p:cNvSpPr>
          <p:nvPr/>
        </p:nvSpPr>
        <p:spPr bwMode="auto">
          <a:xfrm>
            <a:off x="1835150" y="5084539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  <p:sp>
        <p:nvSpPr>
          <p:cNvPr id="383024" name="Text Box 48"/>
          <p:cNvSpPr txBox="1">
            <a:spLocks noChangeArrowheads="1"/>
          </p:cNvSpPr>
          <p:nvPr/>
        </p:nvSpPr>
        <p:spPr bwMode="auto">
          <a:xfrm>
            <a:off x="5795963" y="5155977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83025" name="Line 49"/>
          <p:cNvSpPr>
            <a:spLocks noChangeShapeType="1"/>
          </p:cNvSpPr>
          <p:nvPr/>
        </p:nvSpPr>
        <p:spPr bwMode="auto">
          <a:xfrm>
            <a:off x="2432050" y="5279802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83026" name="AutoShape 50"/>
          <p:cNvCxnSpPr>
            <a:cxnSpLocks noChangeShapeType="1"/>
            <a:stCxn id="383020" idx="7"/>
            <a:endCxn id="383021" idx="1"/>
          </p:cNvCxnSpPr>
          <p:nvPr/>
        </p:nvCxnSpPr>
        <p:spPr bwMode="auto">
          <a:xfrm rot="5400000" flipV="1">
            <a:off x="3942557" y="4632895"/>
            <a:ext cx="1588" cy="1216025"/>
          </a:xfrm>
          <a:prstGeom prst="curvedConnector3">
            <a:avLst>
              <a:gd name="adj1" fmla="val -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3027" name="AutoShape 51"/>
          <p:cNvCxnSpPr>
            <a:cxnSpLocks noChangeShapeType="1"/>
            <a:stCxn id="383021" idx="3"/>
            <a:endCxn id="383020" idx="5"/>
          </p:cNvCxnSpPr>
          <p:nvPr/>
        </p:nvCxnSpPr>
        <p:spPr bwMode="auto">
          <a:xfrm rot="5400000">
            <a:off x="3942557" y="4785295"/>
            <a:ext cx="1588" cy="1216025"/>
          </a:xfrm>
          <a:prstGeom prst="curvedConnector3">
            <a:avLst>
              <a:gd name="adj1" fmla="val 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3028" name="Line 52"/>
          <p:cNvSpPr>
            <a:spLocks noChangeShapeType="1"/>
          </p:cNvSpPr>
          <p:nvPr/>
        </p:nvSpPr>
        <p:spPr bwMode="auto">
          <a:xfrm>
            <a:off x="4735513" y="5279802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3029" name="Text Box 53"/>
          <p:cNvSpPr txBox="1">
            <a:spLocks noChangeArrowheads="1"/>
          </p:cNvSpPr>
          <p:nvPr/>
        </p:nvSpPr>
        <p:spPr bwMode="auto">
          <a:xfrm>
            <a:off x="3779838" y="5084539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C</a:t>
            </a:r>
          </a:p>
        </p:txBody>
      </p:sp>
      <p:sp>
        <p:nvSpPr>
          <p:cNvPr id="383030" name="Text Box 54"/>
          <p:cNvSpPr txBox="1">
            <a:spLocks noChangeArrowheads="1"/>
          </p:cNvSpPr>
          <p:nvPr/>
        </p:nvSpPr>
        <p:spPr bwMode="auto">
          <a:xfrm>
            <a:off x="6751638" y="5062314"/>
            <a:ext cx="110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c(C)&lt;0</a:t>
            </a:r>
          </a:p>
        </p:txBody>
      </p:sp>
    </p:spTree>
    <p:extLst>
      <p:ext uri="{BB962C8B-B14F-4D97-AF65-F5344CB8AC3E}">
        <p14:creationId xmlns:p14="http://schemas.microsoft.com/office/powerpoint/2010/main" val="94558396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4585-8BF6-DE4F-84E6-4E38A05843ED}" type="slidenum">
              <a:rPr lang="de-DE"/>
              <a:pPr/>
              <a:t>83</a:t>
            </a:fld>
            <a:endParaRPr lang="de-DE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85060" name="Text Box 36"/>
          <p:cNvSpPr txBox="1">
            <a:spLocks noChangeArrowheads="1"/>
          </p:cNvSpPr>
          <p:nvPr/>
        </p:nvSpPr>
        <p:spPr bwMode="auto">
          <a:xfrm>
            <a:off x="827088" y="1340768"/>
            <a:ext cx="671260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Negativer Kreis hinreichend und notwendig</a:t>
            </a:r>
            <a:br>
              <a:rPr lang="de-DE" sz="2800" dirty="0"/>
            </a:br>
            <a:r>
              <a:rPr lang="de-DE" sz="2800" dirty="0"/>
              <a:t>für Wegekosten </a:t>
            </a:r>
            <a:r>
              <a:rPr lang="de-DE" sz="2800" dirty="0">
                <a:solidFill>
                  <a:schemeClr val="hlink"/>
                </a:solidFill>
              </a:rPr>
              <a:t>-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/>
              <a:t>.</a:t>
            </a:r>
          </a:p>
        </p:txBody>
      </p:sp>
      <p:sp>
        <p:nvSpPr>
          <p:cNvPr id="385061" name="Text Box 37"/>
          <p:cNvSpPr txBox="1">
            <a:spLocks noChangeArrowheads="1"/>
          </p:cNvSpPr>
          <p:nvPr/>
        </p:nvSpPr>
        <p:spPr bwMode="auto">
          <a:xfrm>
            <a:off x="827088" y="2399630"/>
            <a:ext cx="4660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/>
              <a:t>Negativer Kreis hinreichend:</a:t>
            </a:r>
          </a:p>
        </p:txBody>
      </p:sp>
      <p:sp>
        <p:nvSpPr>
          <p:cNvPr id="385062" name="Oval 38"/>
          <p:cNvSpPr>
            <a:spLocks noChangeArrowheads="1"/>
          </p:cNvSpPr>
          <p:nvPr/>
        </p:nvSpPr>
        <p:spPr bwMode="auto">
          <a:xfrm>
            <a:off x="2143125" y="343785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5063" name="Oval 39"/>
          <p:cNvSpPr>
            <a:spLocks noChangeArrowheads="1"/>
          </p:cNvSpPr>
          <p:nvPr/>
        </p:nvSpPr>
        <p:spPr bwMode="auto">
          <a:xfrm>
            <a:off x="3078163" y="343785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5064" name="Oval 40"/>
          <p:cNvSpPr>
            <a:spLocks noChangeArrowheads="1"/>
          </p:cNvSpPr>
          <p:nvPr/>
        </p:nvSpPr>
        <p:spPr bwMode="auto">
          <a:xfrm>
            <a:off x="4446588" y="343785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5065" name="Oval 41"/>
          <p:cNvSpPr>
            <a:spLocks noChangeArrowheads="1"/>
          </p:cNvSpPr>
          <p:nvPr/>
        </p:nvSpPr>
        <p:spPr bwMode="auto">
          <a:xfrm>
            <a:off x="5383213" y="343785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5066" name="Text Box 42"/>
          <p:cNvSpPr txBox="1">
            <a:spLocks noChangeArrowheads="1"/>
          </p:cNvSpPr>
          <p:nvPr/>
        </p:nvSpPr>
        <p:spPr bwMode="auto">
          <a:xfrm>
            <a:off x="1762125" y="331403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  <p:sp>
        <p:nvSpPr>
          <p:cNvPr id="385067" name="Text Box 43"/>
          <p:cNvSpPr txBox="1">
            <a:spLocks noChangeArrowheads="1"/>
          </p:cNvSpPr>
          <p:nvPr/>
        </p:nvSpPr>
        <p:spPr bwMode="auto">
          <a:xfrm>
            <a:off x="5722938" y="338546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85068" name="Line 44"/>
          <p:cNvSpPr>
            <a:spLocks noChangeShapeType="1"/>
          </p:cNvSpPr>
          <p:nvPr/>
        </p:nvSpPr>
        <p:spPr bwMode="auto">
          <a:xfrm>
            <a:off x="2359025" y="3509293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85069" name="AutoShape 45"/>
          <p:cNvCxnSpPr>
            <a:cxnSpLocks noChangeShapeType="1"/>
            <a:stCxn id="385063" idx="7"/>
            <a:endCxn id="385064" idx="1"/>
          </p:cNvCxnSpPr>
          <p:nvPr/>
        </p:nvCxnSpPr>
        <p:spPr bwMode="auto">
          <a:xfrm rot="5400000" flipV="1">
            <a:off x="3869532" y="2862386"/>
            <a:ext cx="1588" cy="1216025"/>
          </a:xfrm>
          <a:prstGeom prst="curvedConnector3">
            <a:avLst>
              <a:gd name="adj1" fmla="val -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5070" name="AutoShape 46"/>
          <p:cNvCxnSpPr>
            <a:cxnSpLocks noChangeShapeType="1"/>
            <a:stCxn id="385064" idx="3"/>
            <a:endCxn id="385063" idx="5"/>
          </p:cNvCxnSpPr>
          <p:nvPr/>
        </p:nvCxnSpPr>
        <p:spPr bwMode="auto">
          <a:xfrm rot="5400000">
            <a:off x="3869532" y="3014786"/>
            <a:ext cx="1588" cy="1216025"/>
          </a:xfrm>
          <a:prstGeom prst="curvedConnector3">
            <a:avLst>
              <a:gd name="adj1" fmla="val 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5071" name="Line 47"/>
          <p:cNvSpPr>
            <a:spLocks noChangeShapeType="1"/>
          </p:cNvSpPr>
          <p:nvPr/>
        </p:nvSpPr>
        <p:spPr bwMode="auto">
          <a:xfrm flipV="1">
            <a:off x="4586288" y="3443288"/>
            <a:ext cx="7921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FF0000"/>
              </a:solidFill>
            </a:endParaRPr>
          </a:p>
        </p:txBody>
      </p:sp>
      <p:sp>
        <p:nvSpPr>
          <p:cNvPr id="385072" name="Text Box 48"/>
          <p:cNvSpPr txBox="1">
            <a:spLocks noChangeArrowheads="1"/>
          </p:cNvSpPr>
          <p:nvPr/>
        </p:nvSpPr>
        <p:spPr bwMode="auto">
          <a:xfrm>
            <a:off x="3706813" y="331403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C</a:t>
            </a:r>
          </a:p>
        </p:txBody>
      </p:sp>
      <p:sp>
        <p:nvSpPr>
          <p:cNvPr id="385073" name="Text Box 49"/>
          <p:cNvSpPr txBox="1">
            <a:spLocks noChangeArrowheads="1"/>
          </p:cNvSpPr>
          <p:nvPr/>
        </p:nvSpPr>
        <p:spPr bwMode="auto">
          <a:xfrm>
            <a:off x="6678613" y="3291805"/>
            <a:ext cx="110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c(C)&lt;0</a:t>
            </a:r>
          </a:p>
        </p:txBody>
      </p:sp>
      <p:sp>
        <p:nvSpPr>
          <p:cNvPr id="385076" name="Text Box 52"/>
          <p:cNvSpPr txBox="1">
            <a:spLocks noChangeArrowheads="1"/>
          </p:cNvSpPr>
          <p:nvPr/>
        </p:nvSpPr>
        <p:spPr bwMode="auto">
          <a:xfrm>
            <a:off x="827088" y="4342730"/>
            <a:ext cx="554741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Kosten für </a:t>
            </a:r>
            <a:r>
              <a:rPr lang="de-DE" sz="2800" dirty="0">
                <a:solidFill>
                  <a:schemeClr val="hlink"/>
                </a:solidFill>
              </a:rPr>
              <a:t>i</a:t>
            </a:r>
            <a:r>
              <a:rPr lang="de-DE" sz="2800" dirty="0"/>
              <a:t>-fachen Durchlauf von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: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</a:rPr>
              <a:t>c(p) + i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sz="2800" dirty="0">
                <a:solidFill>
                  <a:schemeClr val="hlink"/>
                </a:solidFill>
              </a:rPr>
              <a:t>c(C) + c(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r>
              <a:rPr lang="de-DE" sz="2800" dirty="0"/>
              <a:t>Für </a:t>
            </a:r>
            <a:r>
              <a:rPr lang="de-DE" sz="2800" dirty="0">
                <a:solidFill>
                  <a:schemeClr val="hlink"/>
                </a:solidFill>
              </a:rPr>
              <a:t>i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⟶∞</a:t>
            </a:r>
            <a:r>
              <a:rPr lang="de-DE" sz="2800" dirty="0"/>
              <a:t> geht Ausdruck gegen </a:t>
            </a:r>
            <a:r>
              <a:rPr lang="de-DE" sz="2800" dirty="0">
                <a:solidFill>
                  <a:schemeClr val="hlink"/>
                </a:solidFill>
              </a:rPr>
              <a:t>-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>
                <a:solidFill>
                  <a:schemeClr val="hlink"/>
                </a:solidFill>
              </a:rPr>
              <a:t>.</a:t>
            </a:r>
          </a:p>
        </p:txBody>
      </p:sp>
      <p:cxnSp>
        <p:nvCxnSpPr>
          <p:cNvPr id="385078" name="AutoShape 54"/>
          <p:cNvCxnSpPr>
            <a:cxnSpLocks noChangeShapeType="1"/>
            <a:stCxn id="385063" idx="0"/>
            <a:endCxn id="385064" idx="0"/>
          </p:cNvCxnSpPr>
          <p:nvPr/>
        </p:nvCxnSpPr>
        <p:spPr bwMode="auto">
          <a:xfrm rot="5400000" flipV="1">
            <a:off x="3869532" y="2754436"/>
            <a:ext cx="1588" cy="1368425"/>
          </a:xfrm>
          <a:prstGeom prst="curvedConnector3">
            <a:avLst>
              <a:gd name="adj1" fmla="val -2310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2294582" y="3556680"/>
            <a:ext cx="8547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 Weg p</a:t>
            </a:r>
            <a:endParaRPr lang="de-DE" dirty="0"/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4311575" y="2940451"/>
            <a:ext cx="803425" cy="369332"/>
          </a:xfrm>
          <a:prstGeom prst="rect">
            <a:avLst/>
          </a:prstGeom>
          <a:noFill/>
          <a:ln w="19050"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Weg </a:t>
            </a:r>
            <a:r>
              <a:rPr lang="de-DE" dirty="0" err="1">
                <a:solidFill>
                  <a:srgbClr val="FF0000"/>
                </a:solidFill>
              </a:rPr>
              <a:t>q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0724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4BF1-F1C4-0341-8C30-E2FCDA2243E1}" type="slidenum">
              <a:rPr lang="de-DE"/>
              <a:pPr/>
              <a:t>84</a:t>
            </a:fld>
            <a:endParaRPr lang="de-DE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827088" y="1412776"/>
            <a:ext cx="789831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Negativer Kreis notwendig:</a:t>
            </a:r>
          </a:p>
          <a:p>
            <a:pPr>
              <a:buFontTx/>
              <a:buChar char="•"/>
            </a:pPr>
            <a:r>
              <a:rPr lang="de-DE" sz="2800" dirty="0"/>
              <a:t> Kosten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v = </a:t>
            </a:r>
            <a:r>
              <a:rPr lang="de-DE" sz="2800" dirty="0">
                <a:solidFill>
                  <a:schemeClr val="hlink"/>
                </a:solidFill>
              </a:rPr>
              <a:t>-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/>
              <a:t>, also Kreis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sz="2800" dirty="0"/>
              <a:t> vorhanden</a:t>
            </a:r>
          </a:p>
          <a:p>
            <a:pPr>
              <a:buFontTx/>
              <a:buChar char="•"/>
            </a:pPr>
            <a:r>
              <a:rPr lang="de-DE" sz="2800" dirty="0">
                <a:solidFill>
                  <a:schemeClr val="hlink"/>
                </a:solidFill>
              </a:rPr>
              <a:t> l</a:t>
            </a:r>
            <a:r>
              <a:rPr lang="de-DE" sz="2800" dirty="0"/>
              <a:t>: minimale Kosten eines </a:t>
            </a:r>
            <a:r>
              <a:rPr lang="de-DE" sz="2800" dirty="0">
                <a:solidFill>
                  <a:srgbClr val="FF0000"/>
                </a:solidFill>
              </a:rPr>
              <a:t>einfachen</a:t>
            </a:r>
            <a:r>
              <a:rPr lang="de-DE" sz="2800" dirty="0"/>
              <a:t> Weges</a:t>
            </a:r>
            <a:br>
              <a:rPr lang="de-DE" sz="2800" dirty="0"/>
            </a:br>
            <a:r>
              <a:rPr lang="de-DE" sz="2800" dirty="0"/>
              <a:t>    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</a:p>
          <a:p>
            <a:pPr>
              <a:buFontTx/>
              <a:buChar char="•"/>
            </a:pPr>
            <a:r>
              <a:rPr lang="de-DE" sz="2800" dirty="0"/>
              <a:t> Es gibt </a:t>
            </a:r>
            <a:r>
              <a:rPr lang="de-DE" sz="2800" dirty="0">
                <a:solidFill>
                  <a:srgbClr val="FF0000"/>
                </a:solidFill>
              </a:rPr>
              <a:t>nicht einfachen</a:t>
            </a:r>
            <a:r>
              <a:rPr lang="de-DE" sz="2800" dirty="0"/>
              <a:t> Weg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/>
              <a:t>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mit</a:t>
            </a:r>
            <a:br>
              <a:rPr lang="de-DE" sz="2800" dirty="0"/>
            </a:br>
            <a:r>
              <a:rPr lang="de-DE" sz="2800" dirty="0"/>
              <a:t>  Kosten </a:t>
            </a:r>
            <a:r>
              <a:rPr lang="de-DE" sz="2800" dirty="0">
                <a:solidFill>
                  <a:schemeClr val="hlink"/>
                </a:solidFill>
              </a:rPr>
              <a:t>c(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)&lt;l</a:t>
            </a:r>
          </a:p>
          <a:p>
            <a:pPr>
              <a:buFontTx/>
              <a:buChar char="•"/>
            </a:pP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/>
              <a:t> nicht einfach: Zerlegung von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800" dirty="0"/>
              <a:t>in </a:t>
            </a:r>
            <a:r>
              <a:rPr lang="de-DE" sz="2800" dirty="0" err="1">
                <a:solidFill>
                  <a:schemeClr val="hlink"/>
                </a:solidFill>
              </a:rPr>
              <a:t>pCq</a:t>
            </a:r>
            <a:r>
              <a:rPr lang="de-DE" sz="2800" dirty="0"/>
              <a:t>, wobei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ein</a:t>
            </a:r>
            <a:br>
              <a:rPr lang="de-DE" sz="2800" dirty="0"/>
            </a:br>
            <a:r>
              <a:rPr lang="de-DE" sz="2800" dirty="0"/>
              <a:t>  Kreis ist und </a:t>
            </a:r>
            <a:r>
              <a:rPr lang="de-DE" sz="2800" dirty="0" err="1">
                <a:solidFill>
                  <a:schemeClr val="hlink"/>
                </a:solidFill>
              </a:rPr>
              <a:t>pq</a:t>
            </a:r>
            <a:r>
              <a:rPr lang="de-DE" sz="2800" dirty="0"/>
              <a:t> ein einfacher Weg</a:t>
            </a:r>
          </a:p>
          <a:p>
            <a:pPr>
              <a:buFontTx/>
              <a:buChar char="•"/>
            </a:pPr>
            <a:r>
              <a:rPr lang="de-DE" sz="2800" dirty="0"/>
              <a:t> Da </a:t>
            </a:r>
            <a:r>
              <a:rPr lang="de-DE" sz="2800" dirty="0">
                <a:solidFill>
                  <a:schemeClr val="hlink"/>
                </a:solidFill>
              </a:rPr>
              <a:t>c(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) &lt; l </a:t>
            </a:r>
            <a:r>
              <a:rPr lang="en-US" sz="2400" dirty="0">
                <a:solidFill>
                  <a:schemeClr val="hlink"/>
                </a:solidFill>
                <a:latin typeface="msam6" charset="0"/>
              </a:rPr>
              <a:t>≤</a:t>
            </a:r>
            <a:r>
              <a:rPr lang="de-DE" sz="2800" dirty="0">
                <a:solidFill>
                  <a:schemeClr val="hlink"/>
                </a:solidFill>
              </a:rPr>
              <a:t> c(</a:t>
            </a:r>
            <a:r>
              <a:rPr lang="de-DE" sz="2800" dirty="0" err="1">
                <a:solidFill>
                  <a:schemeClr val="hlink"/>
                </a:solidFill>
              </a:rPr>
              <a:t>pq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ist, gilt </a:t>
            </a:r>
            <a:r>
              <a:rPr lang="de-DE" sz="2800" dirty="0">
                <a:solidFill>
                  <a:schemeClr val="hlink"/>
                </a:solidFill>
              </a:rPr>
              <a:t>c(C)&lt;0</a:t>
            </a:r>
          </a:p>
        </p:txBody>
      </p:sp>
      <p:sp>
        <p:nvSpPr>
          <p:cNvPr id="21" name="Oval 38"/>
          <p:cNvSpPr>
            <a:spLocks noChangeArrowheads="1"/>
          </p:cNvSpPr>
          <p:nvPr/>
        </p:nvSpPr>
        <p:spPr bwMode="auto">
          <a:xfrm>
            <a:off x="2143125" y="58211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Oval 39"/>
          <p:cNvSpPr>
            <a:spLocks noChangeArrowheads="1"/>
          </p:cNvSpPr>
          <p:nvPr/>
        </p:nvSpPr>
        <p:spPr bwMode="auto">
          <a:xfrm>
            <a:off x="3078163" y="58211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Oval 40"/>
          <p:cNvSpPr>
            <a:spLocks noChangeArrowheads="1"/>
          </p:cNvSpPr>
          <p:nvPr/>
        </p:nvSpPr>
        <p:spPr bwMode="auto">
          <a:xfrm>
            <a:off x="4446588" y="58211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" name="Oval 41"/>
          <p:cNvSpPr>
            <a:spLocks noChangeArrowheads="1"/>
          </p:cNvSpPr>
          <p:nvPr/>
        </p:nvSpPr>
        <p:spPr bwMode="auto">
          <a:xfrm>
            <a:off x="5383213" y="58211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1762125" y="5697338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5722938" y="5768776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27" name="Line 44"/>
          <p:cNvSpPr>
            <a:spLocks noChangeShapeType="1"/>
          </p:cNvSpPr>
          <p:nvPr/>
        </p:nvSpPr>
        <p:spPr bwMode="auto">
          <a:xfrm>
            <a:off x="2359025" y="5892601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28" name="AutoShape 45"/>
          <p:cNvCxnSpPr>
            <a:cxnSpLocks noChangeShapeType="1"/>
          </p:cNvCxnSpPr>
          <p:nvPr/>
        </p:nvCxnSpPr>
        <p:spPr bwMode="auto">
          <a:xfrm rot="5400000" flipV="1">
            <a:off x="3869532" y="5245694"/>
            <a:ext cx="1588" cy="1216025"/>
          </a:xfrm>
          <a:prstGeom prst="curvedConnector3">
            <a:avLst>
              <a:gd name="adj1" fmla="val -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46"/>
          <p:cNvCxnSpPr>
            <a:cxnSpLocks noChangeShapeType="1"/>
          </p:cNvCxnSpPr>
          <p:nvPr/>
        </p:nvCxnSpPr>
        <p:spPr bwMode="auto">
          <a:xfrm rot="5400000">
            <a:off x="3869532" y="5398094"/>
            <a:ext cx="1588" cy="1216025"/>
          </a:xfrm>
          <a:prstGeom prst="curvedConnector3">
            <a:avLst>
              <a:gd name="adj1" fmla="val 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Line 47"/>
          <p:cNvSpPr>
            <a:spLocks noChangeShapeType="1"/>
          </p:cNvSpPr>
          <p:nvPr/>
        </p:nvSpPr>
        <p:spPr bwMode="auto">
          <a:xfrm flipV="1">
            <a:off x="4600576" y="5834408"/>
            <a:ext cx="7921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Text Box 48"/>
          <p:cNvSpPr txBox="1">
            <a:spLocks noChangeArrowheads="1"/>
          </p:cNvSpPr>
          <p:nvPr/>
        </p:nvSpPr>
        <p:spPr bwMode="auto">
          <a:xfrm>
            <a:off x="3706813" y="5697338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C</a:t>
            </a:r>
          </a:p>
        </p:txBody>
      </p:sp>
      <p:sp>
        <p:nvSpPr>
          <p:cNvPr id="32" name="Text Box 49"/>
          <p:cNvSpPr txBox="1">
            <a:spLocks noChangeArrowheads="1"/>
          </p:cNvSpPr>
          <p:nvPr/>
        </p:nvSpPr>
        <p:spPr bwMode="auto">
          <a:xfrm>
            <a:off x="6678613" y="5675113"/>
            <a:ext cx="110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c(C)&lt;0</a:t>
            </a:r>
          </a:p>
        </p:txBody>
      </p:sp>
      <p:cxnSp>
        <p:nvCxnSpPr>
          <p:cNvPr id="33" name="AutoShape 54"/>
          <p:cNvCxnSpPr>
            <a:cxnSpLocks noChangeShapeType="1"/>
          </p:cNvCxnSpPr>
          <p:nvPr/>
        </p:nvCxnSpPr>
        <p:spPr bwMode="auto">
          <a:xfrm rot="5400000" flipV="1">
            <a:off x="3869532" y="5137744"/>
            <a:ext cx="1588" cy="1368425"/>
          </a:xfrm>
          <a:prstGeom prst="curvedConnector3">
            <a:avLst>
              <a:gd name="adj1" fmla="val -2310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2294582" y="5939988"/>
            <a:ext cx="8547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 Weg p</a:t>
            </a:r>
            <a:endParaRPr lang="de-DE" dirty="0"/>
          </a:p>
        </p:txBody>
      </p:sp>
      <p:sp>
        <p:nvSpPr>
          <p:cNvPr id="35" name="Text Box 42"/>
          <p:cNvSpPr txBox="1">
            <a:spLocks noChangeArrowheads="1"/>
          </p:cNvSpPr>
          <p:nvPr/>
        </p:nvSpPr>
        <p:spPr bwMode="auto">
          <a:xfrm>
            <a:off x="4260775" y="5268515"/>
            <a:ext cx="803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Weg </a:t>
            </a:r>
            <a:r>
              <a:rPr lang="de-DE" dirty="0" err="1">
                <a:solidFill>
                  <a:srgbClr val="FF0000"/>
                </a:solidFill>
              </a:rPr>
              <a:t>q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7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D737B-D419-EB43-932F-83913EF9098D}" type="slidenum">
              <a:rPr lang="de-DE"/>
              <a:pPr/>
              <a:t>85</a:t>
            </a:fld>
            <a:endParaRPr lang="de-DE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 in Graphen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/>
              <a:t>Graph mit Kantenkosten 1:</a:t>
            </a:r>
          </a:p>
          <a:p>
            <a:pPr>
              <a:buFontTx/>
              <a:buNone/>
            </a:pPr>
            <a:r>
              <a:rPr lang="de-DE"/>
              <a:t>Führe Breitensuche durch.</a:t>
            </a:r>
          </a:p>
        </p:txBody>
      </p:sp>
      <p:sp>
        <p:nvSpPr>
          <p:cNvPr id="384004" name="Oval 4"/>
          <p:cNvSpPr>
            <a:spLocks noChangeArrowheads="1"/>
          </p:cNvSpPr>
          <p:nvPr/>
        </p:nvSpPr>
        <p:spPr bwMode="auto">
          <a:xfrm>
            <a:off x="969963" y="458160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84005" name="Oval 5"/>
          <p:cNvSpPr>
            <a:spLocks noChangeArrowheads="1"/>
          </p:cNvSpPr>
          <p:nvPr/>
        </p:nvSpPr>
        <p:spPr bwMode="auto">
          <a:xfrm>
            <a:off x="1187450" y="328620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84006" name="Oval 6"/>
          <p:cNvSpPr>
            <a:spLocks noChangeArrowheads="1"/>
          </p:cNvSpPr>
          <p:nvPr/>
        </p:nvSpPr>
        <p:spPr bwMode="auto">
          <a:xfrm>
            <a:off x="2338388" y="400533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84007" name="Oval 7"/>
          <p:cNvSpPr>
            <a:spLocks noChangeArrowheads="1"/>
          </p:cNvSpPr>
          <p:nvPr/>
        </p:nvSpPr>
        <p:spPr bwMode="auto">
          <a:xfrm>
            <a:off x="3490913" y="494196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4008" name="Oval 8"/>
          <p:cNvSpPr>
            <a:spLocks noChangeArrowheads="1"/>
          </p:cNvSpPr>
          <p:nvPr/>
        </p:nvSpPr>
        <p:spPr bwMode="auto">
          <a:xfrm>
            <a:off x="3995738" y="357353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4009" name="Oval 9"/>
          <p:cNvSpPr>
            <a:spLocks noChangeArrowheads="1"/>
          </p:cNvSpPr>
          <p:nvPr/>
        </p:nvSpPr>
        <p:spPr bwMode="auto">
          <a:xfrm>
            <a:off x="5075238" y="472606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4010" name="Oval 10"/>
          <p:cNvSpPr>
            <a:spLocks noChangeArrowheads="1"/>
          </p:cNvSpPr>
          <p:nvPr/>
        </p:nvSpPr>
        <p:spPr bwMode="auto">
          <a:xfrm>
            <a:off x="2843213" y="270993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4011" name="Oval 11"/>
          <p:cNvSpPr>
            <a:spLocks noChangeArrowheads="1"/>
          </p:cNvSpPr>
          <p:nvPr/>
        </p:nvSpPr>
        <p:spPr bwMode="auto">
          <a:xfrm>
            <a:off x="4643438" y="263691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4012" name="Oval 12"/>
          <p:cNvSpPr>
            <a:spLocks noChangeArrowheads="1"/>
          </p:cNvSpPr>
          <p:nvPr/>
        </p:nvSpPr>
        <p:spPr bwMode="auto">
          <a:xfrm>
            <a:off x="6154738" y="350210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4013" name="Oval 13"/>
          <p:cNvSpPr>
            <a:spLocks noChangeArrowheads="1"/>
          </p:cNvSpPr>
          <p:nvPr/>
        </p:nvSpPr>
        <p:spPr bwMode="auto">
          <a:xfrm>
            <a:off x="7523163" y="299727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4014" name="Line 14"/>
          <p:cNvSpPr>
            <a:spLocks noChangeShapeType="1"/>
          </p:cNvSpPr>
          <p:nvPr/>
        </p:nvSpPr>
        <p:spPr bwMode="auto">
          <a:xfrm flipV="1">
            <a:off x="1258888" y="3789437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5" name="Line 15"/>
          <p:cNvSpPr>
            <a:spLocks noChangeShapeType="1"/>
          </p:cNvSpPr>
          <p:nvPr/>
        </p:nvSpPr>
        <p:spPr bwMode="auto">
          <a:xfrm flipV="1">
            <a:off x="1474788" y="4365700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6" name="Line 16"/>
          <p:cNvSpPr>
            <a:spLocks noChangeShapeType="1"/>
          </p:cNvSpPr>
          <p:nvPr/>
        </p:nvSpPr>
        <p:spPr bwMode="auto">
          <a:xfrm flipV="1">
            <a:off x="1619250" y="2997275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7" name="Line 17"/>
          <p:cNvSpPr>
            <a:spLocks noChangeShapeType="1"/>
          </p:cNvSpPr>
          <p:nvPr/>
        </p:nvSpPr>
        <p:spPr bwMode="auto">
          <a:xfrm>
            <a:off x="2770188" y="4437137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8" name="Line 18"/>
          <p:cNvSpPr>
            <a:spLocks noChangeShapeType="1"/>
          </p:cNvSpPr>
          <p:nvPr/>
        </p:nvSpPr>
        <p:spPr bwMode="auto">
          <a:xfrm>
            <a:off x="2843213" y="4221237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9" name="Line 19"/>
          <p:cNvSpPr>
            <a:spLocks noChangeShapeType="1"/>
          </p:cNvSpPr>
          <p:nvPr/>
        </p:nvSpPr>
        <p:spPr bwMode="auto">
          <a:xfrm flipV="1">
            <a:off x="3995738" y="5086425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0" name="Line 20"/>
          <p:cNvSpPr>
            <a:spLocks noChangeShapeType="1"/>
          </p:cNvSpPr>
          <p:nvPr/>
        </p:nvSpPr>
        <p:spPr bwMode="auto">
          <a:xfrm>
            <a:off x="3275013" y="3141737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1" name="Line 21"/>
          <p:cNvSpPr>
            <a:spLocks noChangeShapeType="1"/>
          </p:cNvSpPr>
          <p:nvPr/>
        </p:nvSpPr>
        <p:spPr bwMode="auto">
          <a:xfrm flipV="1">
            <a:off x="3346450" y="2852812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2" name="Line 22"/>
          <p:cNvSpPr>
            <a:spLocks noChangeShapeType="1"/>
          </p:cNvSpPr>
          <p:nvPr/>
        </p:nvSpPr>
        <p:spPr bwMode="auto">
          <a:xfrm flipV="1">
            <a:off x="4498975" y="3789437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3" name="Line 23"/>
          <p:cNvSpPr>
            <a:spLocks noChangeShapeType="1"/>
          </p:cNvSpPr>
          <p:nvPr/>
        </p:nvSpPr>
        <p:spPr bwMode="auto">
          <a:xfrm flipV="1">
            <a:off x="5507038" y="4005337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4" name="Line 24"/>
          <p:cNvSpPr>
            <a:spLocks noChangeShapeType="1"/>
          </p:cNvSpPr>
          <p:nvPr/>
        </p:nvSpPr>
        <p:spPr bwMode="auto">
          <a:xfrm>
            <a:off x="5146675" y="2997275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5" name="Line 25"/>
          <p:cNvSpPr>
            <a:spLocks noChangeShapeType="1"/>
          </p:cNvSpPr>
          <p:nvPr/>
        </p:nvSpPr>
        <p:spPr bwMode="auto">
          <a:xfrm flipH="1">
            <a:off x="3851275" y="4078362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6" name="Line 26"/>
          <p:cNvSpPr>
            <a:spLocks noChangeShapeType="1"/>
          </p:cNvSpPr>
          <p:nvPr/>
        </p:nvSpPr>
        <p:spPr bwMode="auto">
          <a:xfrm flipV="1">
            <a:off x="6659563" y="3357637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7" name="Oval 27"/>
          <p:cNvSpPr>
            <a:spLocks noChangeArrowheads="1"/>
          </p:cNvSpPr>
          <p:nvPr/>
        </p:nvSpPr>
        <p:spPr bwMode="auto">
          <a:xfrm>
            <a:off x="7596188" y="443713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4028" name="Line 28"/>
          <p:cNvSpPr>
            <a:spLocks noChangeShapeType="1"/>
          </p:cNvSpPr>
          <p:nvPr/>
        </p:nvSpPr>
        <p:spPr bwMode="auto">
          <a:xfrm>
            <a:off x="6588125" y="3933900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9" name="Line 29"/>
          <p:cNvSpPr>
            <a:spLocks noChangeShapeType="1"/>
          </p:cNvSpPr>
          <p:nvPr/>
        </p:nvSpPr>
        <p:spPr bwMode="auto">
          <a:xfrm flipH="1" flipV="1">
            <a:off x="1692275" y="3573537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30" name="Line 30"/>
          <p:cNvSpPr>
            <a:spLocks noChangeShapeType="1"/>
          </p:cNvSpPr>
          <p:nvPr/>
        </p:nvSpPr>
        <p:spPr bwMode="auto">
          <a:xfrm flipH="1">
            <a:off x="5651500" y="4799087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8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4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84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4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84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4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84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384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84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840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4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84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16B2-19E6-3F45-A329-AD134DDAD455}" type="slidenum">
              <a:rPr lang="de-DE"/>
              <a:pPr/>
              <a:t>86</a:t>
            </a:fld>
            <a:endParaRPr lang="de-DE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 </a:t>
            </a:r>
            <a:r>
              <a:rPr lang="de-DE" dirty="0">
                <a:solidFill>
                  <a:srgbClr val="FF0000"/>
                </a:solidFill>
              </a:rPr>
              <a:t>in DAGs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de-DE" dirty="0"/>
              <a:t>DAGs sind Graphen, also Breitensuche bei Kantenkosten 1</a:t>
            </a:r>
          </a:p>
          <a:p>
            <a:r>
              <a:rPr lang="de-DE" dirty="0"/>
              <a:t>Reine Breitensuche funktioniert schon bei DAGs nicht, wenn Kantenkosten nicht gleich 1.</a:t>
            </a:r>
          </a:p>
        </p:txBody>
      </p:sp>
      <p:sp>
        <p:nvSpPr>
          <p:cNvPr id="388100" name="Oval 4"/>
          <p:cNvSpPr>
            <a:spLocks noChangeArrowheads="1"/>
          </p:cNvSpPr>
          <p:nvPr/>
        </p:nvSpPr>
        <p:spPr bwMode="auto">
          <a:xfrm>
            <a:off x="898377" y="501332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88101" name="Oval 5"/>
          <p:cNvSpPr>
            <a:spLocks noChangeArrowheads="1"/>
          </p:cNvSpPr>
          <p:nvPr/>
        </p:nvSpPr>
        <p:spPr bwMode="auto">
          <a:xfrm>
            <a:off x="1115864" y="3717925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88102" name="Oval 6"/>
          <p:cNvSpPr>
            <a:spLocks noChangeArrowheads="1"/>
          </p:cNvSpPr>
          <p:nvPr/>
        </p:nvSpPr>
        <p:spPr bwMode="auto">
          <a:xfrm>
            <a:off x="2266802" y="443706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8103" name="Oval 7"/>
          <p:cNvSpPr>
            <a:spLocks noChangeArrowheads="1"/>
          </p:cNvSpPr>
          <p:nvPr/>
        </p:nvSpPr>
        <p:spPr bwMode="auto">
          <a:xfrm>
            <a:off x="3419327" y="537368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88104" name="Oval 8"/>
          <p:cNvSpPr>
            <a:spLocks noChangeArrowheads="1"/>
          </p:cNvSpPr>
          <p:nvPr/>
        </p:nvSpPr>
        <p:spPr bwMode="auto">
          <a:xfrm>
            <a:off x="3924152" y="400526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8105" name="Oval 9"/>
          <p:cNvSpPr>
            <a:spLocks noChangeArrowheads="1"/>
          </p:cNvSpPr>
          <p:nvPr/>
        </p:nvSpPr>
        <p:spPr bwMode="auto">
          <a:xfrm>
            <a:off x="5003652" y="515778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88106" name="Oval 10"/>
          <p:cNvSpPr>
            <a:spLocks noChangeArrowheads="1"/>
          </p:cNvSpPr>
          <p:nvPr/>
        </p:nvSpPr>
        <p:spPr bwMode="auto">
          <a:xfrm>
            <a:off x="2771627" y="314166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8107" name="Oval 11"/>
          <p:cNvSpPr>
            <a:spLocks noChangeArrowheads="1"/>
          </p:cNvSpPr>
          <p:nvPr/>
        </p:nvSpPr>
        <p:spPr bwMode="auto">
          <a:xfrm>
            <a:off x="4571852" y="306863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8108" name="Oval 12"/>
          <p:cNvSpPr>
            <a:spLocks noChangeArrowheads="1"/>
          </p:cNvSpPr>
          <p:nvPr/>
        </p:nvSpPr>
        <p:spPr bwMode="auto">
          <a:xfrm>
            <a:off x="6083152" y="393382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388109" name="Oval 13"/>
          <p:cNvSpPr>
            <a:spLocks noChangeArrowheads="1"/>
          </p:cNvSpPr>
          <p:nvPr/>
        </p:nvSpPr>
        <p:spPr bwMode="auto">
          <a:xfrm>
            <a:off x="7451577" y="342900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388110" name="Line 14"/>
          <p:cNvSpPr>
            <a:spLocks noChangeShapeType="1"/>
          </p:cNvSpPr>
          <p:nvPr/>
        </p:nvSpPr>
        <p:spPr bwMode="auto">
          <a:xfrm flipV="1">
            <a:off x="1187302" y="4221162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1" name="Line 15"/>
          <p:cNvSpPr>
            <a:spLocks noChangeShapeType="1"/>
          </p:cNvSpPr>
          <p:nvPr/>
        </p:nvSpPr>
        <p:spPr bwMode="auto">
          <a:xfrm flipV="1">
            <a:off x="1403202" y="4797425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2" name="Line 16"/>
          <p:cNvSpPr>
            <a:spLocks noChangeShapeType="1"/>
          </p:cNvSpPr>
          <p:nvPr/>
        </p:nvSpPr>
        <p:spPr bwMode="auto">
          <a:xfrm flipV="1">
            <a:off x="1547664" y="3429000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3" name="Line 17"/>
          <p:cNvSpPr>
            <a:spLocks noChangeShapeType="1"/>
          </p:cNvSpPr>
          <p:nvPr/>
        </p:nvSpPr>
        <p:spPr bwMode="auto">
          <a:xfrm>
            <a:off x="2698602" y="4868862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4" name="Line 18"/>
          <p:cNvSpPr>
            <a:spLocks noChangeShapeType="1"/>
          </p:cNvSpPr>
          <p:nvPr/>
        </p:nvSpPr>
        <p:spPr bwMode="auto">
          <a:xfrm>
            <a:off x="2771627" y="4652962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5" name="Line 19"/>
          <p:cNvSpPr>
            <a:spLocks noChangeShapeType="1"/>
          </p:cNvSpPr>
          <p:nvPr/>
        </p:nvSpPr>
        <p:spPr bwMode="auto">
          <a:xfrm flipV="1">
            <a:off x="3924152" y="5518150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6" name="Line 20"/>
          <p:cNvSpPr>
            <a:spLocks noChangeShapeType="1"/>
          </p:cNvSpPr>
          <p:nvPr/>
        </p:nvSpPr>
        <p:spPr bwMode="auto">
          <a:xfrm>
            <a:off x="3203427" y="3573462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7" name="Line 21"/>
          <p:cNvSpPr>
            <a:spLocks noChangeShapeType="1"/>
          </p:cNvSpPr>
          <p:nvPr/>
        </p:nvSpPr>
        <p:spPr bwMode="auto">
          <a:xfrm flipV="1">
            <a:off x="3274864" y="3284537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8" name="Line 22"/>
          <p:cNvSpPr>
            <a:spLocks noChangeShapeType="1"/>
          </p:cNvSpPr>
          <p:nvPr/>
        </p:nvSpPr>
        <p:spPr bwMode="auto">
          <a:xfrm flipV="1">
            <a:off x="4427389" y="4221162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9" name="Line 23"/>
          <p:cNvSpPr>
            <a:spLocks noChangeShapeType="1"/>
          </p:cNvSpPr>
          <p:nvPr/>
        </p:nvSpPr>
        <p:spPr bwMode="auto">
          <a:xfrm flipV="1">
            <a:off x="5435452" y="4437062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0" name="Line 24"/>
          <p:cNvSpPr>
            <a:spLocks noChangeShapeType="1"/>
          </p:cNvSpPr>
          <p:nvPr/>
        </p:nvSpPr>
        <p:spPr bwMode="auto">
          <a:xfrm>
            <a:off x="5075089" y="3429000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1" name="Line 25"/>
          <p:cNvSpPr>
            <a:spLocks noChangeShapeType="1"/>
          </p:cNvSpPr>
          <p:nvPr/>
        </p:nvSpPr>
        <p:spPr bwMode="auto">
          <a:xfrm flipH="1">
            <a:off x="3779689" y="4510087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2" name="Line 26"/>
          <p:cNvSpPr>
            <a:spLocks noChangeShapeType="1"/>
          </p:cNvSpPr>
          <p:nvPr/>
        </p:nvSpPr>
        <p:spPr bwMode="auto">
          <a:xfrm flipV="1">
            <a:off x="6587977" y="3789362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3" name="Oval 27"/>
          <p:cNvSpPr>
            <a:spLocks noChangeArrowheads="1"/>
          </p:cNvSpPr>
          <p:nvPr/>
        </p:nvSpPr>
        <p:spPr bwMode="auto">
          <a:xfrm>
            <a:off x="7524602" y="486886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388124" name="Line 28"/>
          <p:cNvSpPr>
            <a:spLocks noChangeShapeType="1"/>
          </p:cNvSpPr>
          <p:nvPr/>
        </p:nvSpPr>
        <p:spPr bwMode="auto">
          <a:xfrm>
            <a:off x="6516539" y="4365625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7" name="Text Box 31"/>
          <p:cNvSpPr txBox="1">
            <a:spLocks noChangeArrowheads="1"/>
          </p:cNvSpPr>
          <p:nvPr/>
        </p:nvSpPr>
        <p:spPr bwMode="auto">
          <a:xfrm>
            <a:off x="828527" y="436403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28" name="Text Box 32"/>
          <p:cNvSpPr txBox="1">
            <a:spLocks noChangeArrowheads="1"/>
          </p:cNvSpPr>
          <p:nvPr/>
        </p:nvSpPr>
        <p:spPr bwMode="auto">
          <a:xfrm>
            <a:off x="1908027" y="501332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29" name="Text Box 33"/>
          <p:cNvSpPr txBox="1">
            <a:spLocks noChangeArrowheads="1"/>
          </p:cNvSpPr>
          <p:nvPr/>
        </p:nvSpPr>
        <p:spPr bwMode="auto">
          <a:xfrm>
            <a:off x="1979464" y="314007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0" name="Text Box 34"/>
          <p:cNvSpPr txBox="1">
            <a:spLocks noChangeArrowheads="1"/>
          </p:cNvSpPr>
          <p:nvPr/>
        </p:nvSpPr>
        <p:spPr bwMode="auto">
          <a:xfrm>
            <a:off x="2771627" y="51562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88131" name="Text Box 35"/>
          <p:cNvSpPr txBox="1">
            <a:spLocks noChangeArrowheads="1"/>
          </p:cNvSpPr>
          <p:nvPr/>
        </p:nvSpPr>
        <p:spPr bwMode="auto">
          <a:xfrm>
            <a:off x="3205014" y="443706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88132" name="Text Box 36"/>
          <p:cNvSpPr txBox="1">
            <a:spLocks noChangeArrowheads="1"/>
          </p:cNvSpPr>
          <p:nvPr/>
        </p:nvSpPr>
        <p:spPr bwMode="auto">
          <a:xfrm>
            <a:off x="3708252" y="285273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33" name="Text Box 37"/>
          <p:cNvSpPr txBox="1">
            <a:spLocks noChangeArrowheads="1"/>
          </p:cNvSpPr>
          <p:nvPr/>
        </p:nvSpPr>
        <p:spPr bwMode="auto">
          <a:xfrm>
            <a:off x="3276452" y="378936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4" name="Text Box 38"/>
          <p:cNvSpPr txBox="1">
            <a:spLocks noChangeArrowheads="1"/>
          </p:cNvSpPr>
          <p:nvPr/>
        </p:nvSpPr>
        <p:spPr bwMode="auto">
          <a:xfrm>
            <a:off x="4932214" y="38608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5" name="Text Box 39"/>
          <p:cNvSpPr txBox="1">
            <a:spLocks noChangeArrowheads="1"/>
          </p:cNvSpPr>
          <p:nvPr/>
        </p:nvSpPr>
        <p:spPr bwMode="auto">
          <a:xfrm>
            <a:off x="5652939" y="335597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36" name="Text Box 40"/>
          <p:cNvSpPr txBox="1">
            <a:spLocks noChangeArrowheads="1"/>
          </p:cNvSpPr>
          <p:nvPr/>
        </p:nvSpPr>
        <p:spPr bwMode="auto">
          <a:xfrm>
            <a:off x="4355952" y="558958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7" name="Text Box 41"/>
          <p:cNvSpPr txBox="1">
            <a:spLocks noChangeArrowheads="1"/>
          </p:cNvSpPr>
          <p:nvPr/>
        </p:nvSpPr>
        <p:spPr bwMode="auto">
          <a:xfrm>
            <a:off x="5868839" y="486886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38" name="Text Box 42"/>
          <p:cNvSpPr txBox="1">
            <a:spLocks noChangeArrowheads="1"/>
          </p:cNvSpPr>
          <p:nvPr/>
        </p:nvSpPr>
        <p:spPr bwMode="auto">
          <a:xfrm>
            <a:off x="6805464" y="34290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9" name="Text Box 43"/>
          <p:cNvSpPr txBox="1">
            <a:spLocks noChangeArrowheads="1"/>
          </p:cNvSpPr>
          <p:nvPr/>
        </p:nvSpPr>
        <p:spPr bwMode="auto">
          <a:xfrm>
            <a:off x="6948339" y="42926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40" name="Text Box 44"/>
          <p:cNvSpPr txBox="1">
            <a:spLocks noChangeArrowheads="1"/>
          </p:cNvSpPr>
          <p:nvPr/>
        </p:nvSpPr>
        <p:spPr bwMode="auto">
          <a:xfrm>
            <a:off x="4068614" y="458152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907941-2CD6-9050-6B7B-287E20166563}"/>
              </a:ext>
            </a:extLst>
          </p:cNvPr>
          <p:cNvSpPr/>
          <p:nvPr/>
        </p:nvSpPr>
        <p:spPr>
          <a:xfrm>
            <a:off x="0" y="2564904"/>
            <a:ext cx="9144000" cy="360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8112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8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88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88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88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88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0" fill="hold"/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88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8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88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10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88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88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1FCF-FF6D-E749-9CFC-08D942DC701C}" type="slidenum">
              <a:rPr lang="de-DE"/>
              <a:pPr/>
              <a:t>87</a:t>
            </a:fld>
            <a:endParaRPr lang="de-DE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 in DAGs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/>
              <a:t>Korrekte Distanzen:</a:t>
            </a:r>
          </a:p>
        </p:txBody>
      </p:sp>
      <p:sp>
        <p:nvSpPr>
          <p:cNvPr id="389124" name="Oval 4"/>
          <p:cNvSpPr>
            <a:spLocks noChangeArrowheads="1"/>
          </p:cNvSpPr>
          <p:nvPr/>
        </p:nvSpPr>
        <p:spPr bwMode="auto">
          <a:xfrm>
            <a:off x="969963" y="472549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89125" name="Oval 5"/>
          <p:cNvSpPr>
            <a:spLocks noChangeArrowheads="1"/>
          </p:cNvSpPr>
          <p:nvPr/>
        </p:nvSpPr>
        <p:spPr bwMode="auto">
          <a:xfrm>
            <a:off x="1187450" y="3430092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89126" name="Oval 6"/>
          <p:cNvSpPr>
            <a:spLocks noChangeArrowheads="1"/>
          </p:cNvSpPr>
          <p:nvPr/>
        </p:nvSpPr>
        <p:spPr bwMode="auto">
          <a:xfrm>
            <a:off x="2338388" y="41492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9127" name="Oval 7"/>
          <p:cNvSpPr>
            <a:spLocks noChangeArrowheads="1"/>
          </p:cNvSpPr>
          <p:nvPr/>
        </p:nvSpPr>
        <p:spPr bwMode="auto">
          <a:xfrm>
            <a:off x="3490913" y="5085854"/>
            <a:ext cx="503237" cy="5032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9128" name="Oval 8"/>
          <p:cNvSpPr>
            <a:spLocks noChangeArrowheads="1"/>
          </p:cNvSpPr>
          <p:nvPr/>
        </p:nvSpPr>
        <p:spPr bwMode="auto">
          <a:xfrm>
            <a:off x="3995738" y="37174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9129" name="Oval 9"/>
          <p:cNvSpPr>
            <a:spLocks noChangeArrowheads="1"/>
          </p:cNvSpPr>
          <p:nvPr/>
        </p:nvSpPr>
        <p:spPr bwMode="auto">
          <a:xfrm>
            <a:off x="5075238" y="486995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89130" name="Oval 10"/>
          <p:cNvSpPr>
            <a:spLocks noChangeArrowheads="1"/>
          </p:cNvSpPr>
          <p:nvPr/>
        </p:nvSpPr>
        <p:spPr bwMode="auto">
          <a:xfrm>
            <a:off x="2843213" y="28538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9131" name="Oval 11"/>
          <p:cNvSpPr>
            <a:spLocks noChangeArrowheads="1"/>
          </p:cNvSpPr>
          <p:nvPr/>
        </p:nvSpPr>
        <p:spPr bwMode="auto">
          <a:xfrm>
            <a:off x="4643438" y="278080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9132" name="Oval 12"/>
          <p:cNvSpPr>
            <a:spLocks noChangeArrowheads="1"/>
          </p:cNvSpPr>
          <p:nvPr/>
        </p:nvSpPr>
        <p:spPr bwMode="auto">
          <a:xfrm>
            <a:off x="6154738" y="3645992"/>
            <a:ext cx="503237" cy="5032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9133" name="Oval 13"/>
          <p:cNvSpPr>
            <a:spLocks noChangeArrowheads="1"/>
          </p:cNvSpPr>
          <p:nvPr/>
        </p:nvSpPr>
        <p:spPr bwMode="auto">
          <a:xfrm>
            <a:off x="7523163" y="3141167"/>
            <a:ext cx="503237" cy="5032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89134" name="Line 14"/>
          <p:cNvSpPr>
            <a:spLocks noChangeShapeType="1"/>
          </p:cNvSpPr>
          <p:nvPr/>
        </p:nvSpPr>
        <p:spPr bwMode="auto">
          <a:xfrm flipV="1">
            <a:off x="1258888" y="3933329"/>
            <a:ext cx="1444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5" name="Line 15"/>
          <p:cNvSpPr>
            <a:spLocks noChangeShapeType="1"/>
          </p:cNvSpPr>
          <p:nvPr/>
        </p:nvSpPr>
        <p:spPr bwMode="auto">
          <a:xfrm flipV="1">
            <a:off x="1474788" y="4509592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6" name="Line 16"/>
          <p:cNvSpPr>
            <a:spLocks noChangeShapeType="1"/>
          </p:cNvSpPr>
          <p:nvPr/>
        </p:nvSpPr>
        <p:spPr bwMode="auto">
          <a:xfrm flipV="1">
            <a:off x="1619250" y="3141167"/>
            <a:ext cx="1223963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7" name="Line 17"/>
          <p:cNvSpPr>
            <a:spLocks noChangeShapeType="1"/>
          </p:cNvSpPr>
          <p:nvPr/>
        </p:nvSpPr>
        <p:spPr bwMode="auto">
          <a:xfrm>
            <a:off x="2770188" y="4581029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8" name="Line 18"/>
          <p:cNvSpPr>
            <a:spLocks noChangeShapeType="1"/>
          </p:cNvSpPr>
          <p:nvPr/>
        </p:nvSpPr>
        <p:spPr bwMode="auto">
          <a:xfrm>
            <a:off x="2843213" y="4365129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9" name="Line 19"/>
          <p:cNvSpPr>
            <a:spLocks noChangeShapeType="1"/>
          </p:cNvSpPr>
          <p:nvPr/>
        </p:nvSpPr>
        <p:spPr bwMode="auto">
          <a:xfrm flipV="1">
            <a:off x="3995738" y="5230317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0" name="Line 20"/>
          <p:cNvSpPr>
            <a:spLocks noChangeShapeType="1"/>
          </p:cNvSpPr>
          <p:nvPr/>
        </p:nvSpPr>
        <p:spPr bwMode="auto">
          <a:xfrm>
            <a:off x="3275013" y="3285629"/>
            <a:ext cx="720725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1" name="Line 21"/>
          <p:cNvSpPr>
            <a:spLocks noChangeShapeType="1"/>
          </p:cNvSpPr>
          <p:nvPr/>
        </p:nvSpPr>
        <p:spPr bwMode="auto">
          <a:xfrm flipV="1">
            <a:off x="3346450" y="299670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2" name="Line 22"/>
          <p:cNvSpPr>
            <a:spLocks noChangeShapeType="1"/>
          </p:cNvSpPr>
          <p:nvPr/>
        </p:nvSpPr>
        <p:spPr bwMode="auto">
          <a:xfrm flipV="1">
            <a:off x="4498975" y="3933329"/>
            <a:ext cx="1584325" cy="714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3" name="Line 23"/>
          <p:cNvSpPr>
            <a:spLocks noChangeShapeType="1"/>
          </p:cNvSpPr>
          <p:nvPr/>
        </p:nvSpPr>
        <p:spPr bwMode="auto">
          <a:xfrm flipV="1">
            <a:off x="5507038" y="4149229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4" name="Line 24"/>
          <p:cNvSpPr>
            <a:spLocks noChangeShapeType="1"/>
          </p:cNvSpPr>
          <p:nvPr/>
        </p:nvSpPr>
        <p:spPr bwMode="auto">
          <a:xfrm>
            <a:off x="5146675" y="3141167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5" name="Line 25"/>
          <p:cNvSpPr>
            <a:spLocks noChangeShapeType="1"/>
          </p:cNvSpPr>
          <p:nvPr/>
        </p:nvSpPr>
        <p:spPr bwMode="auto">
          <a:xfrm flipH="1">
            <a:off x="3851275" y="4222254"/>
            <a:ext cx="287338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6" name="Line 26"/>
          <p:cNvSpPr>
            <a:spLocks noChangeShapeType="1"/>
          </p:cNvSpPr>
          <p:nvPr/>
        </p:nvSpPr>
        <p:spPr bwMode="auto">
          <a:xfrm flipV="1">
            <a:off x="6659563" y="3501529"/>
            <a:ext cx="86360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7" name="Oval 27"/>
          <p:cNvSpPr>
            <a:spLocks noChangeArrowheads="1"/>
          </p:cNvSpPr>
          <p:nvPr/>
        </p:nvSpPr>
        <p:spPr bwMode="auto">
          <a:xfrm>
            <a:off x="7596188" y="4581029"/>
            <a:ext cx="503237" cy="5032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89148" name="Line 28"/>
          <p:cNvSpPr>
            <a:spLocks noChangeShapeType="1"/>
          </p:cNvSpPr>
          <p:nvPr/>
        </p:nvSpPr>
        <p:spPr bwMode="auto">
          <a:xfrm>
            <a:off x="6588125" y="4077792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9" name="Text Box 29"/>
          <p:cNvSpPr txBox="1">
            <a:spLocks noChangeArrowheads="1"/>
          </p:cNvSpPr>
          <p:nvPr/>
        </p:nvSpPr>
        <p:spPr bwMode="auto">
          <a:xfrm>
            <a:off x="900113" y="40762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0" name="Text Box 30"/>
          <p:cNvSpPr txBox="1">
            <a:spLocks noChangeArrowheads="1"/>
          </p:cNvSpPr>
          <p:nvPr/>
        </p:nvSpPr>
        <p:spPr bwMode="auto">
          <a:xfrm>
            <a:off x="1979613" y="472549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51" name="Text Box 31"/>
          <p:cNvSpPr txBox="1">
            <a:spLocks noChangeArrowheads="1"/>
          </p:cNvSpPr>
          <p:nvPr/>
        </p:nvSpPr>
        <p:spPr bwMode="auto">
          <a:xfrm>
            <a:off x="2051050" y="285224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2" name="Text Box 32"/>
          <p:cNvSpPr txBox="1">
            <a:spLocks noChangeArrowheads="1"/>
          </p:cNvSpPr>
          <p:nvPr/>
        </p:nvSpPr>
        <p:spPr bwMode="auto">
          <a:xfrm>
            <a:off x="2843213" y="48683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89153" name="Text Box 33"/>
          <p:cNvSpPr txBox="1">
            <a:spLocks noChangeArrowheads="1"/>
          </p:cNvSpPr>
          <p:nvPr/>
        </p:nvSpPr>
        <p:spPr bwMode="auto">
          <a:xfrm>
            <a:off x="3276600" y="41492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89154" name="Text Box 34"/>
          <p:cNvSpPr txBox="1">
            <a:spLocks noChangeArrowheads="1"/>
          </p:cNvSpPr>
          <p:nvPr/>
        </p:nvSpPr>
        <p:spPr bwMode="auto">
          <a:xfrm>
            <a:off x="3779838" y="25649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55" name="Text Box 35"/>
          <p:cNvSpPr txBox="1">
            <a:spLocks noChangeArrowheads="1"/>
          </p:cNvSpPr>
          <p:nvPr/>
        </p:nvSpPr>
        <p:spPr bwMode="auto">
          <a:xfrm>
            <a:off x="3348038" y="35015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6" name="Text Box 36"/>
          <p:cNvSpPr txBox="1">
            <a:spLocks noChangeArrowheads="1"/>
          </p:cNvSpPr>
          <p:nvPr/>
        </p:nvSpPr>
        <p:spPr bwMode="auto">
          <a:xfrm>
            <a:off x="5003800" y="35729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7" name="Text Box 37"/>
          <p:cNvSpPr txBox="1">
            <a:spLocks noChangeArrowheads="1"/>
          </p:cNvSpPr>
          <p:nvPr/>
        </p:nvSpPr>
        <p:spPr bwMode="auto">
          <a:xfrm>
            <a:off x="5724525" y="306814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58" name="Text Box 38"/>
          <p:cNvSpPr txBox="1">
            <a:spLocks noChangeArrowheads="1"/>
          </p:cNvSpPr>
          <p:nvPr/>
        </p:nvSpPr>
        <p:spPr bwMode="auto">
          <a:xfrm>
            <a:off x="4427538" y="54451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9" name="Text Box 39"/>
          <p:cNvSpPr txBox="1">
            <a:spLocks noChangeArrowheads="1"/>
          </p:cNvSpPr>
          <p:nvPr/>
        </p:nvSpPr>
        <p:spPr bwMode="auto">
          <a:xfrm>
            <a:off x="5940425" y="45810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60" name="Text Box 40"/>
          <p:cNvSpPr txBox="1">
            <a:spLocks noChangeArrowheads="1"/>
          </p:cNvSpPr>
          <p:nvPr/>
        </p:nvSpPr>
        <p:spPr bwMode="auto">
          <a:xfrm>
            <a:off x="6877050" y="31411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61" name="Text Box 41"/>
          <p:cNvSpPr txBox="1">
            <a:spLocks noChangeArrowheads="1"/>
          </p:cNvSpPr>
          <p:nvPr/>
        </p:nvSpPr>
        <p:spPr bwMode="auto">
          <a:xfrm>
            <a:off x="7019925" y="40047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62" name="Text Box 42"/>
          <p:cNvSpPr txBox="1">
            <a:spLocks noChangeArrowheads="1"/>
          </p:cNvSpPr>
          <p:nvPr/>
        </p:nvSpPr>
        <p:spPr bwMode="auto">
          <a:xfrm>
            <a:off x="4140200" y="429369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8517349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07A9-AC60-1A43-B170-AAE3F824F23F}" type="slidenum">
              <a:rPr lang="de-DE"/>
              <a:pPr/>
              <a:t>88</a:t>
            </a:fld>
            <a:endParaRPr lang="de-DE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Strategie:</a:t>
            </a:r>
            <a:r>
              <a:rPr lang="de-DE" dirty="0"/>
              <a:t> nutze aus, dass Knoten in DAGs topologisch sortiert werden können (alle Kanten erfüllen </a:t>
            </a:r>
            <a:r>
              <a:rPr lang="de-DE" dirty="0">
                <a:solidFill>
                  <a:schemeClr val="hlink"/>
                </a:solidFill>
              </a:rPr>
              <a:t>a&lt;b</a:t>
            </a:r>
            <a:r>
              <a:rPr lang="de-DE" dirty="0"/>
              <a:t>) </a:t>
            </a:r>
          </a:p>
        </p:txBody>
      </p:sp>
      <p:sp>
        <p:nvSpPr>
          <p:cNvPr id="390148" name="Oval 4"/>
          <p:cNvSpPr>
            <a:spLocks noChangeArrowheads="1"/>
          </p:cNvSpPr>
          <p:nvPr/>
        </p:nvSpPr>
        <p:spPr bwMode="auto">
          <a:xfrm>
            <a:off x="969963" y="522232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90149" name="Oval 5"/>
          <p:cNvSpPr>
            <a:spLocks noChangeArrowheads="1"/>
          </p:cNvSpPr>
          <p:nvPr/>
        </p:nvSpPr>
        <p:spPr bwMode="auto">
          <a:xfrm>
            <a:off x="1187450" y="392692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0" name="Oval 6"/>
          <p:cNvSpPr>
            <a:spLocks noChangeArrowheads="1"/>
          </p:cNvSpPr>
          <p:nvPr/>
        </p:nvSpPr>
        <p:spPr bwMode="auto">
          <a:xfrm>
            <a:off x="2338388" y="464606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1" name="Oval 7"/>
          <p:cNvSpPr>
            <a:spLocks noChangeArrowheads="1"/>
          </p:cNvSpPr>
          <p:nvPr/>
        </p:nvSpPr>
        <p:spPr bwMode="auto">
          <a:xfrm>
            <a:off x="3490913" y="558269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2" name="Oval 8"/>
          <p:cNvSpPr>
            <a:spLocks noChangeArrowheads="1"/>
          </p:cNvSpPr>
          <p:nvPr/>
        </p:nvSpPr>
        <p:spPr bwMode="auto">
          <a:xfrm>
            <a:off x="3995738" y="421426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3" name="Oval 9"/>
          <p:cNvSpPr>
            <a:spLocks noChangeArrowheads="1"/>
          </p:cNvSpPr>
          <p:nvPr/>
        </p:nvSpPr>
        <p:spPr bwMode="auto">
          <a:xfrm>
            <a:off x="5075238" y="536679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4" name="Oval 10"/>
          <p:cNvSpPr>
            <a:spLocks noChangeArrowheads="1"/>
          </p:cNvSpPr>
          <p:nvPr/>
        </p:nvSpPr>
        <p:spPr bwMode="auto">
          <a:xfrm>
            <a:off x="2843213" y="335066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5" name="Oval 11"/>
          <p:cNvSpPr>
            <a:spLocks noChangeArrowheads="1"/>
          </p:cNvSpPr>
          <p:nvPr/>
        </p:nvSpPr>
        <p:spPr bwMode="auto">
          <a:xfrm>
            <a:off x="4643438" y="327764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6" name="Oval 12"/>
          <p:cNvSpPr>
            <a:spLocks noChangeArrowheads="1"/>
          </p:cNvSpPr>
          <p:nvPr/>
        </p:nvSpPr>
        <p:spPr bwMode="auto">
          <a:xfrm>
            <a:off x="6154738" y="414282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7" name="Oval 13"/>
          <p:cNvSpPr>
            <a:spLocks noChangeArrowheads="1"/>
          </p:cNvSpPr>
          <p:nvPr/>
        </p:nvSpPr>
        <p:spPr bwMode="auto">
          <a:xfrm>
            <a:off x="7523163" y="363800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8" name="Line 14"/>
          <p:cNvSpPr>
            <a:spLocks noChangeShapeType="1"/>
          </p:cNvSpPr>
          <p:nvPr/>
        </p:nvSpPr>
        <p:spPr bwMode="auto">
          <a:xfrm flipV="1">
            <a:off x="1258888" y="4430166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59" name="Line 15"/>
          <p:cNvSpPr>
            <a:spLocks noChangeShapeType="1"/>
          </p:cNvSpPr>
          <p:nvPr/>
        </p:nvSpPr>
        <p:spPr bwMode="auto">
          <a:xfrm flipV="1">
            <a:off x="1474788" y="5006429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0" name="Line 16"/>
          <p:cNvSpPr>
            <a:spLocks noChangeShapeType="1"/>
          </p:cNvSpPr>
          <p:nvPr/>
        </p:nvSpPr>
        <p:spPr bwMode="auto">
          <a:xfrm flipV="1">
            <a:off x="1619250" y="3638004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1" name="Line 17"/>
          <p:cNvSpPr>
            <a:spLocks noChangeShapeType="1"/>
          </p:cNvSpPr>
          <p:nvPr/>
        </p:nvSpPr>
        <p:spPr bwMode="auto">
          <a:xfrm>
            <a:off x="2770188" y="5077866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2" name="Line 18"/>
          <p:cNvSpPr>
            <a:spLocks noChangeShapeType="1"/>
          </p:cNvSpPr>
          <p:nvPr/>
        </p:nvSpPr>
        <p:spPr bwMode="auto">
          <a:xfrm>
            <a:off x="2843213" y="4861966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3" name="Line 19"/>
          <p:cNvSpPr>
            <a:spLocks noChangeShapeType="1"/>
          </p:cNvSpPr>
          <p:nvPr/>
        </p:nvSpPr>
        <p:spPr bwMode="auto">
          <a:xfrm flipV="1">
            <a:off x="3995738" y="5727154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4" name="Line 20"/>
          <p:cNvSpPr>
            <a:spLocks noChangeShapeType="1"/>
          </p:cNvSpPr>
          <p:nvPr/>
        </p:nvSpPr>
        <p:spPr bwMode="auto">
          <a:xfrm>
            <a:off x="3275013" y="3782466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5" name="Line 21"/>
          <p:cNvSpPr>
            <a:spLocks noChangeShapeType="1"/>
          </p:cNvSpPr>
          <p:nvPr/>
        </p:nvSpPr>
        <p:spPr bwMode="auto">
          <a:xfrm flipV="1">
            <a:off x="3346450" y="3493541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6" name="Line 22"/>
          <p:cNvSpPr>
            <a:spLocks noChangeShapeType="1"/>
          </p:cNvSpPr>
          <p:nvPr/>
        </p:nvSpPr>
        <p:spPr bwMode="auto">
          <a:xfrm flipV="1">
            <a:off x="4498975" y="4430166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7" name="Line 23"/>
          <p:cNvSpPr>
            <a:spLocks noChangeShapeType="1"/>
          </p:cNvSpPr>
          <p:nvPr/>
        </p:nvSpPr>
        <p:spPr bwMode="auto">
          <a:xfrm flipV="1">
            <a:off x="5507038" y="4646066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8" name="Line 24"/>
          <p:cNvSpPr>
            <a:spLocks noChangeShapeType="1"/>
          </p:cNvSpPr>
          <p:nvPr/>
        </p:nvSpPr>
        <p:spPr bwMode="auto">
          <a:xfrm>
            <a:off x="5146675" y="3638004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9" name="Line 25"/>
          <p:cNvSpPr>
            <a:spLocks noChangeShapeType="1"/>
          </p:cNvSpPr>
          <p:nvPr/>
        </p:nvSpPr>
        <p:spPr bwMode="auto">
          <a:xfrm flipH="1">
            <a:off x="3851275" y="4719091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70" name="Line 26"/>
          <p:cNvSpPr>
            <a:spLocks noChangeShapeType="1"/>
          </p:cNvSpPr>
          <p:nvPr/>
        </p:nvSpPr>
        <p:spPr bwMode="auto">
          <a:xfrm flipV="1">
            <a:off x="6659563" y="3998366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71" name="Oval 27"/>
          <p:cNvSpPr>
            <a:spLocks noChangeArrowheads="1"/>
          </p:cNvSpPr>
          <p:nvPr/>
        </p:nvSpPr>
        <p:spPr bwMode="auto">
          <a:xfrm>
            <a:off x="7596188" y="507786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72" name="Line 28"/>
          <p:cNvSpPr>
            <a:spLocks noChangeShapeType="1"/>
          </p:cNvSpPr>
          <p:nvPr/>
        </p:nvSpPr>
        <p:spPr bwMode="auto">
          <a:xfrm>
            <a:off x="6588125" y="4574629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73" name="Text Box 29"/>
          <p:cNvSpPr txBox="1">
            <a:spLocks noChangeArrowheads="1"/>
          </p:cNvSpPr>
          <p:nvPr/>
        </p:nvSpPr>
        <p:spPr bwMode="auto">
          <a:xfrm>
            <a:off x="900113" y="45730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74" name="Text Box 30"/>
          <p:cNvSpPr txBox="1">
            <a:spLocks noChangeArrowheads="1"/>
          </p:cNvSpPr>
          <p:nvPr/>
        </p:nvSpPr>
        <p:spPr bwMode="auto">
          <a:xfrm>
            <a:off x="1979613" y="522232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75" name="Text Box 31"/>
          <p:cNvSpPr txBox="1">
            <a:spLocks noChangeArrowheads="1"/>
          </p:cNvSpPr>
          <p:nvPr/>
        </p:nvSpPr>
        <p:spPr bwMode="auto">
          <a:xfrm>
            <a:off x="2051050" y="334907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76" name="Text Box 32"/>
          <p:cNvSpPr txBox="1">
            <a:spLocks noChangeArrowheads="1"/>
          </p:cNvSpPr>
          <p:nvPr/>
        </p:nvSpPr>
        <p:spPr bwMode="auto">
          <a:xfrm>
            <a:off x="2843213" y="53652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0177" name="Text Box 33"/>
          <p:cNvSpPr txBox="1">
            <a:spLocks noChangeArrowheads="1"/>
          </p:cNvSpPr>
          <p:nvPr/>
        </p:nvSpPr>
        <p:spPr bwMode="auto">
          <a:xfrm>
            <a:off x="3276600" y="46460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90178" name="Text Box 34"/>
          <p:cNvSpPr txBox="1">
            <a:spLocks noChangeArrowheads="1"/>
          </p:cNvSpPr>
          <p:nvPr/>
        </p:nvSpPr>
        <p:spPr bwMode="auto">
          <a:xfrm>
            <a:off x="3779838" y="30617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79" name="Text Box 35"/>
          <p:cNvSpPr txBox="1">
            <a:spLocks noChangeArrowheads="1"/>
          </p:cNvSpPr>
          <p:nvPr/>
        </p:nvSpPr>
        <p:spPr bwMode="auto">
          <a:xfrm>
            <a:off x="3348038" y="39983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0" name="Text Box 36"/>
          <p:cNvSpPr txBox="1">
            <a:spLocks noChangeArrowheads="1"/>
          </p:cNvSpPr>
          <p:nvPr/>
        </p:nvSpPr>
        <p:spPr bwMode="auto">
          <a:xfrm>
            <a:off x="5003800" y="40698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1" name="Text Box 37"/>
          <p:cNvSpPr txBox="1">
            <a:spLocks noChangeArrowheads="1"/>
          </p:cNvSpPr>
          <p:nvPr/>
        </p:nvSpPr>
        <p:spPr bwMode="auto">
          <a:xfrm>
            <a:off x="5724525" y="356497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82" name="Text Box 38"/>
          <p:cNvSpPr txBox="1">
            <a:spLocks noChangeArrowheads="1"/>
          </p:cNvSpPr>
          <p:nvPr/>
        </p:nvSpPr>
        <p:spPr bwMode="auto">
          <a:xfrm>
            <a:off x="4427538" y="579859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3" name="Text Box 39"/>
          <p:cNvSpPr txBox="1">
            <a:spLocks noChangeArrowheads="1"/>
          </p:cNvSpPr>
          <p:nvPr/>
        </p:nvSpPr>
        <p:spPr bwMode="auto">
          <a:xfrm>
            <a:off x="5940425" y="50778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84" name="Text Box 40"/>
          <p:cNvSpPr txBox="1">
            <a:spLocks noChangeArrowheads="1"/>
          </p:cNvSpPr>
          <p:nvPr/>
        </p:nvSpPr>
        <p:spPr bwMode="auto">
          <a:xfrm>
            <a:off x="6877050" y="36380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5" name="Text Box 41"/>
          <p:cNvSpPr txBox="1">
            <a:spLocks noChangeArrowheads="1"/>
          </p:cNvSpPr>
          <p:nvPr/>
        </p:nvSpPr>
        <p:spPr bwMode="auto">
          <a:xfrm>
            <a:off x="7019925" y="45016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86" name="Text Box 42"/>
          <p:cNvSpPr txBox="1">
            <a:spLocks noChangeArrowheads="1"/>
          </p:cNvSpPr>
          <p:nvPr/>
        </p:nvSpPr>
        <p:spPr bwMode="auto">
          <a:xfrm>
            <a:off x="4140200" y="479052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7" name="Oval 43"/>
          <p:cNvSpPr>
            <a:spLocks noChangeArrowheads="1"/>
          </p:cNvSpPr>
          <p:nvPr/>
        </p:nvSpPr>
        <p:spPr bwMode="auto">
          <a:xfrm>
            <a:off x="2484438" y="2341016"/>
            <a:ext cx="287337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90188" name="Oval 44"/>
          <p:cNvSpPr>
            <a:spLocks noChangeArrowheads="1"/>
          </p:cNvSpPr>
          <p:nvPr/>
        </p:nvSpPr>
        <p:spPr bwMode="auto">
          <a:xfrm>
            <a:off x="3348038" y="2341016"/>
            <a:ext cx="287337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90189" name="Line 45"/>
          <p:cNvSpPr>
            <a:spLocks noChangeShapeType="1"/>
          </p:cNvSpPr>
          <p:nvPr/>
        </p:nvSpPr>
        <p:spPr bwMode="auto">
          <a:xfrm>
            <a:off x="2771775" y="2485479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90" name="Text Box 46"/>
          <p:cNvSpPr txBox="1">
            <a:spLocks noChangeArrowheads="1"/>
          </p:cNvSpPr>
          <p:nvPr/>
        </p:nvSpPr>
        <p:spPr bwMode="auto">
          <a:xfrm>
            <a:off x="611188" y="522232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0191" name="Text Box 47"/>
          <p:cNvSpPr txBox="1">
            <a:spLocks noChangeArrowheads="1"/>
          </p:cNvSpPr>
          <p:nvPr/>
        </p:nvSpPr>
        <p:spPr bwMode="auto">
          <a:xfrm>
            <a:off x="1042988" y="35665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0192" name="Text Box 48"/>
          <p:cNvSpPr txBox="1">
            <a:spLocks noChangeArrowheads="1"/>
          </p:cNvSpPr>
          <p:nvPr/>
        </p:nvSpPr>
        <p:spPr bwMode="auto">
          <a:xfrm>
            <a:off x="2411413" y="42142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0193" name="Text Box 49"/>
          <p:cNvSpPr txBox="1">
            <a:spLocks noChangeArrowheads="1"/>
          </p:cNvSpPr>
          <p:nvPr/>
        </p:nvSpPr>
        <p:spPr bwMode="auto">
          <a:xfrm>
            <a:off x="2627313" y="30617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0194" name="Text Box 50"/>
          <p:cNvSpPr txBox="1">
            <a:spLocks noChangeArrowheads="1"/>
          </p:cNvSpPr>
          <p:nvPr/>
        </p:nvSpPr>
        <p:spPr bwMode="auto">
          <a:xfrm>
            <a:off x="5076825" y="30617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0195" name="Text Box 51"/>
          <p:cNvSpPr txBox="1">
            <a:spLocks noChangeArrowheads="1"/>
          </p:cNvSpPr>
          <p:nvPr/>
        </p:nvSpPr>
        <p:spPr bwMode="auto">
          <a:xfrm>
            <a:off x="4427538" y="39253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0196" name="Text Box 52"/>
          <p:cNvSpPr txBox="1">
            <a:spLocks noChangeArrowheads="1"/>
          </p:cNvSpPr>
          <p:nvPr/>
        </p:nvSpPr>
        <p:spPr bwMode="auto">
          <a:xfrm>
            <a:off x="3203575" y="57255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90197" name="Text Box 53"/>
          <p:cNvSpPr txBox="1">
            <a:spLocks noChangeArrowheads="1"/>
          </p:cNvSpPr>
          <p:nvPr/>
        </p:nvSpPr>
        <p:spPr bwMode="auto">
          <a:xfrm>
            <a:off x="5651500" y="558269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90198" name="Text Box 54"/>
          <p:cNvSpPr txBox="1">
            <a:spLocks noChangeArrowheads="1"/>
          </p:cNvSpPr>
          <p:nvPr/>
        </p:nvSpPr>
        <p:spPr bwMode="auto">
          <a:xfrm>
            <a:off x="6372225" y="37824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90199" name="Text Box 55"/>
          <p:cNvSpPr txBox="1">
            <a:spLocks noChangeArrowheads="1"/>
          </p:cNvSpPr>
          <p:nvPr/>
        </p:nvSpPr>
        <p:spPr bwMode="auto">
          <a:xfrm>
            <a:off x="7596188" y="3277641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90200" name="Text Box 56"/>
          <p:cNvSpPr txBox="1">
            <a:spLocks noChangeArrowheads="1"/>
          </p:cNvSpPr>
          <p:nvPr/>
        </p:nvSpPr>
        <p:spPr bwMode="auto">
          <a:xfrm>
            <a:off x="7667625" y="4717504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67194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9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9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9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9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9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9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9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39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39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39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90" grpId="0"/>
      <p:bldP spid="390191" grpId="0"/>
      <p:bldP spid="390192" grpId="0"/>
      <p:bldP spid="390193" grpId="0"/>
      <p:bldP spid="390194" grpId="0"/>
      <p:bldP spid="390195" grpId="0"/>
      <p:bldP spid="390196" grpId="0"/>
      <p:bldP spid="390197" grpId="0"/>
      <p:bldP spid="390198" grpId="0"/>
      <p:bldP spid="390199" grpId="0"/>
      <p:bldP spid="390200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1A68-CB76-1749-84C8-21DE9119B0E4}" type="slidenum">
              <a:rPr lang="de-DE"/>
              <a:pPr/>
              <a:t>89</a:t>
            </a:fld>
            <a:endParaRPr lang="de-DE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Strategie: </a:t>
            </a:r>
            <a:br>
              <a:rPr lang="de-DE" dirty="0">
                <a:solidFill>
                  <a:schemeClr val="accent2"/>
                </a:solidFill>
              </a:rPr>
            </a:br>
            <a:r>
              <a:rPr lang="de-DE" dirty="0"/>
              <a:t>Betrachte dann Knoten in der Reihenfolge ihrer </a:t>
            </a:r>
            <a:r>
              <a:rPr lang="de-DE" dirty="0" err="1"/>
              <a:t>topo</a:t>
            </a:r>
            <a:r>
              <a:rPr lang="de-DE" dirty="0"/>
              <a:t>-logischen Sortierung und aktualisiere Distanzen zu </a:t>
            </a:r>
            <a:r>
              <a:rPr lang="de-DE" dirty="0">
                <a:solidFill>
                  <a:schemeClr val="hlink"/>
                </a:solidFill>
              </a:rPr>
              <a:t>s</a:t>
            </a:r>
          </a:p>
        </p:txBody>
      </p:sp>
      <p:sp>
        <p:nvSpPr>
          <p:cNvPr id="392238" name="Oval 46"/>
          <p:cNvSpPr>
            <a:spLocks noChangeArrowheads="1"/>
          </p:cNvSpPr>
          <p:nvPr/>
        </p:nvSpPr>
        <p:spPr bwMode="auto">
          <a:xfrm>
            <a:off x="969963" y="501352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92239" name="Oval 47"/>
          <p:cNvSpPr>
            <a:spLocks noChangeArrowheads="1"/>
          </p:cNvSpPr>
          <p:nvPr/>
        </p:nvSpPr>
        <p:spPr bwMode="auto">
          <a:xfrm>
            <a:off x="1187450" y="371812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2240" name="Oval 48"/>
          <p:cNvSpPr>
            <a:spLocks noChangeArrowheads="1"/>
          </p:cNvSpPr>
          <p:nvPr/>
        </p:nvSpPr>
        <p:spPr bwMode="auto">
          <a:xfrm>
            <a:off x="2338388" y="443726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92241" name="Oval 49"/>
          <p:cNvSpPr>
            <a:spLocks noChangeArrowheads="1"/>
          </p:cNvSpPr>
          <p:nvPr/>
        </p:nvSpPr>
        <p:spPr bwMode="auto">
          <a:xfrm>
            <a:off x="3490913" y="537388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2242" name="Oval 50"/>
          <p:cNvSpPr>
            <a:spLocks noChangeArrowheads="1"/>
          </p:cNvSpPr>
          <p:nvPr/>
        </p:nvSpPr>
        <p:spPr bwMode="auto">
          <a:xfrm>
            <a:off x="3995738" y="400546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2243" name="Oval 51"/>
          <p:cNvSpPr>
            <a:spLocks noChangeArrowheads="1"/>
          </p:cNvSpPr>
          <p:nvPr/>
        </p:nvSpPr>
        <p:spPr bwMode="auto">
          <a:xfrm>
            <a:off x="5075238" y="515798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2244" name="Oval 52"/>
          <p:cNvSpPr>
            <a:spLocks noChangeArrowheads="1"/>
          </p:cNvSpPr>
          <p:nvPr/>
        </p:nvSpPr>
        <p:spPr bwMode="auto">
          <a:xfrm>
            <a:off x="2843213" y="314186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92245" name="Oval 53"/>
          <p:cNvSpPr>
            <a:spLocks noChangeArrowheads="1"/>
          </p:cNvSpPr>
          <p:nvPr/>
        </p:nvSpPr>
        <p:spPr bwMode="auto">
          <a:xfrm>
            <a:off x="4643438" y="306883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92246" name="Oval 54"/>
          <p:cNvSpPr>
            <a:spLocks noChangeArrowheads="1"/>
          </p:cNvSpPr>
          <p:nvPr/>
        </p:nvSpPr>
        <p:spPr bwMode="auto">
          <a:xfrm>
            <a:off x="6154738" y="393402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2247" name="Oval 55"/>
          <p:cNvSpPr>
            <a:spLocks noChangeArrowheads="1"/>
          </p:cNvSpPr>
          <p:nvPr/>
        </p:nvSpPr>
        <p:spPr bwMode="auto">
          <a:xfrm>
            <a:off x="7523163" y="342919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2248" name="Line 56"/>
          <p:cNvSpPr>
            <a:spLocks noChangeShapeType="1"/>
          </p:cNvSpPr>
          <p:nvPr/>
        </p:nvSpPr>
        <p:spPr bwMode="auto">
          <a:xfrm flipV="1">
            <a:off x="1258888" y="4221361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49" name="Line 57"/>
          <p:cNvSpPr>
            <a:spLocks noChangeShapeType="1"/>
          </p:cNvSpPr>
          <p:nvPr/>
        </p:nvSpPr>
        <p:spPr bwMode="auto">
          <a:xfrm flipV="1">
            <a:off x="1474788" y="4797624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0" name="Line 58"/>
          <p:cNvSpPr>
            <a:spLocks noChangeShapeType="1"/>
          </p:cNvSpPr>
          <p:nvPr/>
        </p:nvSpPr>
        <p:spPr bwMode="auto">
          <a:xfrm flipV="1">
            <a:off x="1619250" y="3429199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1" name="Line 59"/>
          <p:cNvSpPr>
            <a:spLocks noChangeShapeType="1"/>
          </p:cNvSpPr>
          <p:nvPr/>
        </p:nvSpPr>
        <p:spPr bwMode="auto">
          <a:xfrm>
            <a:off x="2770188" y="4869061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2" name="Line 60"/>
          <p:cNvSpPr>
            <a:spLocks noChangeShapeType="1"/>
          </p:cNvSpPr>
          <p:nvPr/>
        </p:nvSpPr>
        <p:spPr bwMode="auto">
          <a:xfrm>
            <a:off x="2843213" y="4653161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3" name="Line 61"/>
          <p:cNvSpPr>
            <a:spLocks noChangeShapeType="1"/>
          </p:cNvSpPr>
          <p:nvPr/>
        </p:nvSpPr>
        <p:spPr bwMode="auto">
          <a:xfrm flipV="1">
            <a:off x="3995738" y="5518349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4" name="Line 62"/>
          <p:cNvSpPr>
            <a:spLocks noChangeShapeType="1"/>
          </p:cNvSpPr>
          <p:nvPr/>
        </p:nvSpPr>
        <p:spPr bwMode="auto">
          <a:xfrm>
            <a:off x="3275013" y="3573661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5" name="Line 63"/>
          <p:cNvSpPr>
            <a:spLocks noChangeShapeType="1"/>
          </p:cNvSpPr>
          <p:nvPr/>
        </p:nvSpPr>
        <p:spPr bwMode="auto">
          <a:xfrm flipV="1">
            <a:off x="3346450" y="3284736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6" name="Line 64"/>
          <p:cNvSpPr>
            <a:spLocks noChangeShapeType="1"/>
          </p:cNvSpPr>
          <p:nvPr/>
        </p:nvSpPr>
        <p:spPr bwMode="auto">
          <a:xfrm flipV="1">
            <a:off x="4498975" y="4221361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7" name="Line 65"/>
          <p:cNvSpPr>
            <a:spLocks noChangeShapeType="1"/>
          </p:cNvSpPr>
          <p:nvPr/>
        </p:nvSpPr>
        <p:spPr bwMode="auto">
          <a:xfrm flipV="1">
            <a:off x="5507038" y="4437261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8" name="Line 66"/>
          <p:cNvSpPr>
            <a:spLocks noChangeShapeType="1"/>
          </p:cNvSpPr>
          <p:nvPr/>
        </p:nvSpPr>
        <p:spPr bwMode="auto">
          <a:xfrm>
            <a:off x="5146675" y="3429199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9" name="Line 67"/>
          <p:cNvSpPr>
            <a:spLocks noChangeShapeType="1"/>
          </p:cNvSpPr>
          <p:nvPr/>
        </p:nvSpPr>
        <p:spPr bwMode="auto">
          <a:xfrm flipH="1">
            <a:off x="3851275" y="4510286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60" name="Line 68"/>
          <p:cNvSpPr>
            <a:spLocks noChangeShapeType="1"/>
          </p:cNvSpPr>
          <p:nvPr/>
        </p:nvSpPr>
        <p:spPr bwMode="auto">
          <a:xfrm flipV="1">
            <a:off x="6659563" y="3789561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61" name="Oval 69"/>
          <p:cNvSpPr>
            <a:spLocks noChangeArrowheads="1"/>
          </p:cNvSpPr>
          <p:nvPr/>
        </p:nvSpPr>
        <p:spPr bwMode="auto">
          <a:xfrm>
            <a:off x="7596188" y="486906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2262" name="Line 70"/>
          <p:cNvSpPr>
            <a:spLocks noChangeShapeType="1"/>
          </p:cNvSpPr>
          <p:nvPr/>
        </p:nvSpPr>
        <p:spPr bwMode="auto">
          <a:xfrm>
            <a:off x="6588125" y="4365824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63" name="Text Box 71"/>
          <p:cNvSpPr txBox="1">
            <a:spLocks noChangeArrowheads="1"/>
          </p:cNvSpPr>
          <p:nvPr/>
        </p:nvSpPr>
        <p:spPr bwMode="auto">
          <a:xfrm>
            <a:off x="900113" y="43642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64" name="Text Box 72"/>
          <p:cNvSpPr txBox="1">
            <a:spLocks noChangeArrowheads="1"/>
          </p:cNvSpPr>
          <p:nvPr/>
        </p:nvSpPr>
        <p:spPr bwMode="auto">
          <a:xfrm>
            <a:off x="1979613" y="501352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65" name="Text Box 73"/>
          <p:cNvSpPr txBox="1">
            <a:spLocks noChangeArrowheads="1"/>
          </p:cNvSpPr>
          <p:nvPr/>
        </p:nvSpPr>
        <p:spPr bwMode="auto">
          <a:xfrm>
            <a:off x="2051050" y="314027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66" name="Text Box 74"/>
          <p:cNvSpPr txBox="1">
            <a:spLocks noChangeArrowheads="1"/>
          </p:cNvSpPr>
          <p:nvPr/>
        </p:nvSpPr>
        <p:spPr bwMode="auto">
          <a:xfrm>
            <a:off x="2843213" y="515639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2267" name="Text Box 75"/>
          <p:cNvSpPr txBox="1">
            <a:spLocks noChangeArrowheads="1"/>
          </p:cNvSpPr>
          <p:nvPr/>
        </p:nvSpPr>
        <p:spPr bwMode="auto">
          <a:xfrm>
            <a:off x="3276600" y="44372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92268" name="Text Box 76"/>
          <p:cNvSpPr txBox="1">
            <a:spLocks noChangeArrowheads="1"/>
          </p:cNvSpPr>
          <p:nvPr/>
        </p:nvSpPr>
        <p:spPr bwMode="auto">
          <a:xfrm>
            <a:off x="3779838" y="28529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69" name="Text Box 77"/>
          <p:cNvSpPr txBox="1">
            <a:spLocks noChangeArrowheads="1"/>
          </p:cNvSpPr>
          <p:nvPr/>
        </p:nvSpPr>
        <p:spPr bwMode="auto">
          <a:xfrm>
            <a:off x="3348038" y="37895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0" name="Text Box 78"/>
          <p:cNvSpPr txBox="1">
            <a:spLocks noChangeArrowheads="1"/>
          </p:cNvSpPr>
          <p:nvPr/>
        </p:nvSpPr>
        <p:spPr bwMode="auto">
          <a:xfrm>
            <a:off x="5003800" y="386099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1" name="Text Box 79"/>
          <p:cNvSpPr txBox="1">
            <a:spLocks noChangeArrowheads="1"/>
          </p:cNvSpPr>
          <p:nvPr/>
        </p:nvSpPr>
        <p:spPr bwMode="auto">
          <a:xfrm>
            <a:off x="5724525" y="335617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72" name="Text Box 80"/>
          <p:cNvSpPr txBox="1">
            <a:spLocks noChangeArrowheads="1"/>
          </p:cNvSpPr>
          <p:nvPr/>
        </p:nvSpPr>
        <p:spPr bwMode="auto">
          <a:xfrm>
            <a:off x="4427538" y="558978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3" name="Text Box 81"/>
          <p:cNvSpPr txBox="1">
            <a:spLocks noChangeArrowheads="1"/>
          </p:cNvSpPr>
          <p:nvPr/>
        </p:nvSpPr>
        <p:spPr bwMode="auto">
          <a:xfrm>
            <a:off x="5940425" y="48690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74" name="Text Box 82"/>
          <p:cNvSpPr txBox="1">
            <a:spLocks noChangeArrowheads="1"/>
          </p:cNvSpPr>
          <p:nvPr/>
        </p:nvSpPr>
        <p:spPr bwMode="auto">
          <a:xfrm>
            <a:off x="6877050" y="342919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5" name="Text Box 83"/>
          <p:cNvSpPr txBox="1">
            <a:spLocks noChangeArrowheads="1"/>
          </p:cNvSpPr>
          <p:nvPr/>
        </p:nvSpPr>
        <p:spPr bwMode="auto">
          <a:xfrm>
            <a:off x="7019925" y="429279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76" name="Text Box 84"/>
          <p:cNvSpPr txBox="1">
            <a:spLocks noChangeArrowheads="1"/>
          </p:cNvSpPr>
          <p:nvPr/>
        </p:nvSpPr>
        <p:spPr bwMode="auto">
          <a:xfrm>
            <a:off x="4140200" y="458172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7" name="Text Box 85"/>
          <p:cNvSpPr txBox="1">
            <a:spLocks noChangeArrowheads="1"/>
          </p:cNvSpPr>
          <p:nvPr/>
        </p:nvSpPr>
        <p:spPr bwMode="auto">
          <a:xfrm>
            <a:off x="611188" y="501352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2278" name="Text Box 86"/>
          <p:cNvSpPr txBox="1">
            <a:spLocks noChangeArrowheads="1"/>
          </p:cNvSpPr>
          <p:nvPr/>
        </p:nvSpPr>
        <p:spPr bwMode="auto">
          <a:xfrm>
            <a:off x="1042988" y="33577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2279" name="Text Box 87"/>
          <p:cNvSpPr txBox="1">
            <a:spLocks noChangeArrowheads="1"/>
          </p:cNvSpPr>
          <p:nvPr/>
        </p:nvSpPr>
        <p:spPr bwMode="auto">
          <a:xfrm>
            <a:off x="2411413" y="40054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2280" name="Text Box 88"/>
          <p:cNvSpPr txBox="1">
            <a:spLocks noChangeArrowheads="1"/>
          </p:cNvSpPr>
          <p:nvPr/>
        </p:nvSpPr>
        <p:spPr bwMode="auto">
          <a:xfrm>
            <a:off x="2627313" y="28529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2281" name="Text Box 89"/>
          <p:cNvSpPr txBox="1">
            <a:spLocks noChangeArrowheads="1"/>
          </p:cNvSpPr>
          <p:nvPr/>
        </p:nvSpPr>
        <p:spPr bwMode="auto">
          <a:xfrm>
            <a:off x="5076825" y="28529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2282" name="Text Box 90"/>
          <p:cNvSpPr txBox="1">
            <a:spLocks noChangeArrowheads="1"/>
          </p:cNvSpPr>
          <p:nvPr/>
        </p:nvSpPr>
        <p:spPr bwMode="auto">
          <a:xfrm>
            <a:off x="4427538" y="37165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2283" name="Text Box 91"/>
          <p:cNvSpPr txBox="1">
            <a:spLocks noChangeArrowheads="1"/>
          </p:cNvSpPr>
          <p:nvPr/>
        </p:nvSpPr>
        <p:spPr bwMode="auto">
          <a:xfrm>
            <a:off x="3203575" y="55167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92284" name="Text Box 92"/>
          <p:cNvSpPr txBox="1">
            <a:spLocks noChangeArrowheads="1"/>
          </p:cNvSpPr>
          <p:nvPr/>
        </p:nvSpPr>
        <p:spPr bwMode="auto">
          <a:xfrm>
            <a:off x="5651500" y="537388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92285" name="Text Box 93"/>
          <p:cNvSpPr txBox="1">
            <a:spLocks noChangeArrowheads="1"/>
          </p:cNvSpPr>
          <p:nvPr/>
        </p:nvSpPr>
        <p:spPr bwMode="auto">
          <a:xfrm>
            <a:off x="6372225" y="35736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92286" name="Text Box 94"/>
          <p:cNvSpPr txBox="1">
            <a:spLocks noChangeArrowheads="1"/>
          </p:cNvSpPr>
          <p:nvPr/>
        </p:nvSpPr>
        <p:spPr bwMode="auto">
          <a:xfrm>
            <a:off x="7596188" y="3068836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92287" name="Text Box 95"/>
          <p:cNvSpPr txBox="1">
            <a:spLocks noChangeArrowheads="1"/>
          </p:cNvSpPr>
          <p:nvPr/>
        </p:nvSpPr>
        <p:spPr bwMode="auto">
          <a:xfrm>
            <a:off x="7667625" y="4508699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92288" name="Text Box 96"/>
          <p:cNvSpPr txBox="1">
            <a:spLocks noChangeArrowheads="1"/>
          </p:cNvSpPr>
          <p:nvPr/>
        </p:nvSpPr>
        <p:spPr bwMode="auto">
          <a:xfrm>
            <a:off x="6227763" y="40054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2289" name="Text Box 97"/>
          <p:cNvSpPr txBox="1">
            <a:spLocks noChangeArrowheads="1"/>
          </p:cNvSpPr>
          <p:nvPr/>
        </p:nvSpPr>
        <p:spPr bwMode="auto">
          <a:xfrm>
            <a:off x="3563938" y="544532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1414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9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9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9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9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39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39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9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9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39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392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88" grpId="0"/>
      <p:bldP spid="3922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AB86-5172-E540-81F2-752418128DAE}" type="slidenum">
              <a:rPr lang="de-DE"/>
              <a:pPr/>
              <a:t>9</a:t>
            </a:fld>
            <a:endParaRPr lang="de-DE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Operationen auf Graphen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800" dirty="0">
                <a:solidFill>
                  <a:srgbClr val="000000"/>
                </a:solidFill>
              </a:rPr>
              <a:t>Sei </a:t>
            </a:r>
            <a:r>
              <a:rPr lang="de-DE" sz="2800" dirty="0">
                <a:solidFill>
                  <a:schemeClr val="hlink"/>
                </a:solidFill>
              </a:rPr>
              <a:t>G=(V, E) </a:t>
            </a:r>
            <a:r>
              <a:rPr lang="de-DE" sz="2800" dirty="0">
                <a:solidFill>
                  <a:srgbClr val="000000"/>
                </a:solidFill>
              </a:rPr>
              <a:t>ein Graph, </a:t>
            </a:r>
            <a:br>
              <a:rPr lang="de-DE" sz="2800" dirty="0">
                <a:solidFill>
                  <a:srgbClr val="000000"/>
                </a:solidFill>
              </a:rPr>
            </a:b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 ∈ E</a:t>
            </a:r>
            <a:r>
              <a:rPr lang="de-DE" sz="2800" dirty="0">
                <a:solidFill>
                  <a:srgbClr val="000000"/>
                </a:solidFill>
              </a:rPr>
              <a:t> eine Kante und </a:t>
            </a:r>
            <a:r>
              <a:rPr lang="de-DE" sz="2800" dirty="0">
                <a:solidFill>
                  <a:srgbClr val="3C8C93"/>
                </a:solidFill>
              </a:rPr>
              <a:t>v</a:t>
            </a:r>
            <a:r>
              <a:rPr lang="de-DE" sz="2800" dirty="0">
                <a:solidFill>
                  <a:schemeClr val="hlink"/>
                </a:solidFill>
              </a:rPr>
              <a:t> ∈ V</a:t>
            </a:r>
            <a:r>
              <a:rPr lang="de-DE" sz="2800" dirty="0">
                <a:solidFill>
                  <a:srgbClr val="000000"/>
                </a:solidFill>
              </a:rPr>
              <a:t> ein Knoten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Operationen:</a:t>
            </a:r>
          </a:p>
          <a:p>
            <a:pPr>
              <a:lnSpc>
                <a:spcPct val="80000"/>
              </a:lnSpc>
            </a:pPr>
            <a:r>
              <a:rPr lang="de-DE" sz="2800" dirty="0" err="1">
                <a:solidFill>
                  <a:srgbClr val="FF0000"/>
                </a:solidFill>
              </a:rPr>
              <a:t>insert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, G</a:t>
            </a:r>
            <a:r>
              <a:rPr lang="de-DE" sz="2800" dirty="0"/>
              <a:t>): </a:t>
            </a:r>
            <a:r>
              <a:rPr lang="de-DE" sz="2800" dirty="0">
                <a:solidFill>
                  <a:schemeClr val="hlink"/>
                </a:solidFill>
              </a:rPr>
              <a:t>E = E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de-DE" sz="2800" dirty="0">
                <a:solidFill>
                  <a:schemeClr val="hlink"/>
                </a:solidFill>
              </a:rPr>
              <a:t> {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}</a:t>
            </a:r>
            <a:endParaRPr lang="de-DE" sz="2800" dirty="0"/>
          </a:p>
          <a:p>
            <a:pPr>
              <a:lnSpc>
                <a:spcPct val="80000"/>
              </a:lnSpc>
            </a:pPr>
            <a:r>
              <a:rPr lang="de-DE" sz="2800" dirty="0" err="1">
                <a:solidFill>
                  <a:srgbClr val="FF0000"/>
                </a:solidFill>
              </a:rPr>
              <a:t>remove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i, 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, G</a:t>
            </a:r>
            <a:r>
              <a:rPr lang="de-DE" sz="2800" dirty="0"/>
              <a:t>):  </a:t>
            </a:r>
            <a:r>
              <a:rPr lang="de-DE" sz="2800" dirty="0">
                <a:solidFill>
                  <a:schemeClr val="hlink"/>
                </a:solidFill>
              </a:rPr>
              <a:t>E =E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\ </a:t>
            </a:r>
            <a:r>
              <a:rPr lang="de-DE" sz="2800" dirty="0">
                <a:solidFill>
                  <a:schemeClr val="hlink"/>
                </a:solidFill>
              </a:rPr>
              <a:t>{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} </a:t>
            </a:r>
            <a:r>
              <a:rPr lang="de-DE" sz="2800" dirty="0"/>
              <a:t>für die Kante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>
                <a:solidFill>
                  <a:schemeClr val="hlink"/>
                </a:solidFill>
              </a:rPr>
              <a:t>                             </a:t>
            </a:r>
            <a:r>
              <a:rPr lang="de-DE" sz="2800" dirty="0"/>
              <a:t>mit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(v)=i </a:t>
            </a:r>
            <a:r>
              <a:rPr lang="de-DE" sz="2800" dirty="0"/>
              <a:t>und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de-DE" sz="2800" dirty="0" err="1">
                <a:solidFill>
                  <a:srgbClr val="FF0000"/>
                </a:solidFill>
              </a:rPr>
              <a:t>insert</a:t>
            </a:r>
            <a:r>
              <a:rPr lang="de-DE" sz="2800" dirty="0">
                <a:solidFill>
                  <a:schemeClr val="hlink"/>
                </a:solidFill>
              </a:rPr>
              <a:t>(v, G</a:t>
            </a:r>
            <a:r>
              <a:rPr lang="de-DE" sz="2800" dirty="0"/>
              <a:t>): </a:t>
            </a:r>
            <a:r>
              <a:rPr lang="de-DE" sz="2800" dirty="0">
                <a:solidFill>
                  <a:schemeClr val="hlink"/>
                </a:solidFill>
              </a:rPr>
              <a:t>V = V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⋃</a:t>
            </a:r>
            <a:r>
              <a:rPr lang="de-DE" sz="2800" dirty="0">
                <a:solidFill>
                  <a:schemeClr val="hlink"/>
                </a:solidFill>
              </a:rPr>
              <a:t> {v}</a:t>
            </a:r>
          </a:p>
          <a:p>
            <a:pPr>
              <a:lnSpc>
                <a:spcPct val="80000"/>
              </a:lnSpc>
            </a:pPr>
            <a:r>
              <a:rPr lang="de-DE" sz="2800" dirty="0" err="1">
                <a:solidFill>
                  <a:srgbClr val="FF0000"/>
                </a:solidFill>
              </a:rPr>
              <a:t>remove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i, G</a:t>
            </a:r>
            <a:r>
              <a:rPr lang="de-DE" sz="2800" dirty="0"/>
              <a:t>): Sei </a:t>
            </a:r>
            <a:r>
              <a:rPr lang="de-DE" sz="2800" dirty="0">
                <a:solidFill>
                  <a:schemeClr val="hlink"/>
                </a:solidFill>
              </a:rPr>
              <a:t>v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∈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der Knoten mit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(v)=i</a:t>
            </a:r>
            <a:r>
              <a:rPr lang="de-DE" sz="2800" dirty="0"/>
              <a:t>  </a:t>
            </a:r>
            <a:br>
              <a:rPr lang="de-DE" sz="2800" dirty="0"/>
            </a:br>
            <a:r>
              <a:rPr lang="de-DE" sz="2800" dirty="0"/>
              <a:t>                         </a:t>
            </a:r>
            <a:r>
              <a:rPr lang="de-DE" sz="2800" dirty="0">
                <a:solidFill>
                  <a:schemeClr val="hlink"/>
                </a:solidFill>
              </a:rPr>
              <a:t>V = V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\ </a:t>
            </a:r>
            <a:r>
              <a:rPr lang="de-DE" sz="2800" dirty="0">
                <a:solidFill>
                  <a:schemeClr val="hlink"/>
                </a:solidFill>
              </a:rPr>
              <a:t>{v}, E = E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 \ </a:t>
            </a:r>
            <a:r>
              <a:rPr lang="de-DE" sz="2800" dirty="0">
                <a:solidFill>
                  <a:schemeClr val="hlink"/>
                </a:solidFill>
              </a:rPr>
              <a:t>{(</a:t>
            </a:r>
            <a:r>
              <a:rPr lang="de-DE" sz="2800" dirty="0" err="1">
                <a:solidFill>
                  <a:schemeClr val="hlink"/>
                </a:solidFill>
              </a:rPr>
              <a:t>x,y</a:t>
            </a:r>
            <a:r>
              <a:rPr lang="de-DE" sz="2800" dirty="0">
                <a:solidFill>
                  <a:schemeClr val="hlink"/>
                </a:solidFill>
              </a:rPr>
              <a:t>) | x=v </a:t>
            </a:r>
            <a:r>
              <a:rPr lang="en-US" sz="1400" dirty="0">
                <a:solidFill>
                  <a:schemeClr val="hlink"/>
                </a:solidFill>
                <a:latin typeface="cmsy10" charset="0"/>
              </a:rPr>
              <a:t>∨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y</a:t>
            </a:r>
            <a:r>
              <a:rPr lang="de-DE" sz="2800" dirty="0">
                <a:solidFill>
                  <a:schemeClr val="hlink"/>
                </a:solidFill>
              </a:rPr>
              <a:t>=v} </a:t>
            </a:r>
          </a:p>
          <a:p>
            <a:pPr>
              <a:lnSpc>
                <a:spcPct val="80000"/>
              </a:lnSpc>
            </a:pPr>
            <a:r>
              <a:rPr lang="de-DE" sz="2800" dirty="0">
                <a:solidFill>
                  <a:srgbClr val="FF0000"/>
                </a:solidFill>
              </a:rPr>
              <a:t>find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i, G</a:t>
            </a:r>
            <a:r>
              <a:rPr lang="de-DE" sz="2800" dirty="0"/>
              <a:t>): gib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aus mit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(v)=i</a:t>
            </a:r>
          </a:p>
          <a:p>
            <a:pPr>
              <a:lnSpc>
                <a:spcPct val="80000"/>
              </a:lnSpc>
            </a:pPr>
            <a:r>
              <a:rPr lang="de-DE" sz="2800" dirty="0">
                <a:solidFill>
                  <a:srgbClr val="FF0000"/>
                </a:solidFill>
              </a:rPr>
              <a:t>find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i, 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, G</a:t>
            </a:r>
            <a:r>
              <a:rPr lang="de-DE" sz="2800" dirty="0"/>
              <a:t>): gib Kante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aus </a:t>
            </a:r>
            <a:br>
              <a:rPr lang="de-DE" sz="2800" dirty="0"/>
            </a:br>
            <a:r>
              <a:rPr lang="de-DE" sz="2800" dirty="0"/>
              <a:t>                     mit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(v)=i</a:t>
            </a:r>
            <a:r>
              <a:rPr lang="de-DE" sz="2800" dirty="0"/>
              <a:t> und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endParaRPr lang="de-DE" sz="28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F551-8278-3946-B06B-A0AFCBEAAB36}" type="slidenum">
              <a:rPr lang="de-DE"/>
              <a:pPr/>
              <a:t>90</a:t>
            </a:fld>
            <a:endParaRPr lang="de-DE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Strategie: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Topologische Sortierung der Knoten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Aktualisierung der Distanzen gemäß der topologischen Sortierung</a:t>
            </a:r>
          </a:p>
          <a:p>
            <a:pPr marL="609600" indent="-609600">
              <a:buFontTx/>
              <a:buAutoNum type="arabicPeriod"/>
            </a:pPr>
            <a:endParaRPr lang="de-DE"/>
          </a:p>
          <a:p>
            <a:pPr marL="609600" indent="-609600" algn="ctr">
              <a:buFontTx/>
              <a:buNone/>
            </a:pPr>
            <a:r>
              <a:rPr lang="de-DE">
                <a:solidFill>
                  <a:srgbClr val="FF0000"/>
                </a:solidFill>
              </a:rPr>
              <a:t>Warum funktioniert das??</a:t>
            </a:r>
          </a:p>
        </p:txBody>
      </p:sp>
    </p:spTree>
    <p:extLst>
      <p:ext uri="{BB962C8B-B14F-4D97-AF65-F5344CB8AC3E}">
        <p14:creationId xmlns:p14="http://schemas.microsoft.com/office/powerpoint/2010/main" val="138934652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0DE3-F0FC-FA43-8BE9-49BC79BF1420}" type="slidenum">
              <a:rPr lang="de-DE"/>
              <a:pPr/>
              <a:t>91</a:t>
            </a:fld>
            <a:endParaRPr lang="de-DE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Graphen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Allgemeine Strategie: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Am Anfang, setze </a:t>
            </a:r>
            <a:r>
              <a:rPr lang="de-DE" sz="2800" dirty="0">
                <a:solidFill>
                  <a:schemeClr val="hlink"/>
                </a:solidFill>
              </a:rPr>
              <a:t>d(s) = 0</a:t>
            </a:r>
            <a:r>
              <a:rPr lang="de-DE" sz="2800" dirty="0"/>
              <a:t> und 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</a:rPr>
              <a:t>d(v) =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/>
              <a:t> für alle Knoten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v ∈ V \ {s}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Für jeden besuchten Knoten 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/>
              <a:t>, aktualisiere die Distanzen der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mit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u,v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>
                <a:solidFill>
                  <a:schemeClr val="hlink"/>
                </a:solidFill>
              </a:rPr>
              <a:t> E, </a:t>
            </a:r>
            <a:br>
              <a:rPr lang="de-DE" sz="2800" dirty="0">
                <a:solidFill>
                  <a:schemeClr val="hlink"/>
                </a:solidFill>
              </a:rPr>
            </a:b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>
                <a:solidFill>
                  <a:schemeClr val="hlink"/>
                </a:solidFill>
              </a:rPr>
              <a:t>d(v) = min{d(v), d(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)+c(</a:t>
            </a:r>
            <a:r>
              <a:rPr lang="de-DE" sz="2800" dirty="0" err="1">
                <a:solidFill>
                  <a:schemeClr val="hlink"/>
                </a:solidFill>
              </a:rPr>
              <a:t>u,v</a:t>
            </a:r>
            <a:r>
              <a:rPr lang="de-DE" sz="2800" dirty="0">
                <a:solidFill>
                  <a:schemeClr val="hlink"/>
                </a:solidFill>
              </a:rPr>
              <a:t>)}</a:t>
            </a:r>
          </a:p>
          <a:p>
            <a:pPr>
              <a:lnSpc>
                <a:spcPct val="90000"/>
              </a:lnSpc>
            </a:pP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800" dirty="0"/>
              <a:t>Besuche Knoten in einer Reihenfolge, die </a:t>
            </a:r>
            <a:r>
              <a:rPr lang="de-DE" sz="2800" dirty="0">
                <a:solidFill>
                  <a:srgbClr val="FF0000"/>
                </a:solidFill>
              </a:rPr>
              <a:t>sicherstellt</a:t>
            </a:r>
            <a:r>
              <a:rPr lang="de-DE" sz="2800" dirty="0"/>
              <a:t>, dass </a:t>
            </a:r>
            <a:r>
              <a:rPr lang="de-DE" sz="2800" dirty="0">
                <a:solidFill>
                  <a:srgbClr val="FF0000"/>
                </a:solidFill>
              </a:rPr>
              <a:t>mindestens ein</a:t>
            </a:r>
            <a:r>
              <a:rPr lang="de-DE" sz="2800" dirty="0"/>
              <a:t> kürzester Weg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zu jedem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gefunden ist, bevor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800" dirty="0"/>
              <a:t> expandiert wird</a:t>
            </a:r>
          </a:p>
          <a:p>
            <a:pPr>
              <a:lnSpc>
                <a:spcPct val="90000"/>
              </a:lnSpc>
            </a:pP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C7D39286-2C30-F841-96DC-98C7C3B91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259" y="418505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d</a:t>
            </a:r>
            <a:r>
              <a:rPr lang="de-DE" baseline="-25000" dirty="0"/>
              <a:t>2</a:t>
            </a:r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0665BF18-FB8E-1B46-A136-FEB70A82A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147" y="4185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d</a:t>
            </a:r>
            <a:r>
              <a:rPr lang="de-DE" baseline="-25000" dirty="0"/>
              <a:t>3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447EAD0C-F28C-F045-8E10-66548DA0A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6034" y="418505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d</a:t>
            </a:r>
            <a:r>
              <a:rPr lang="de-DE" baseline="-25000" dirty="0"/>
              <a:t>4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7E05B6EF-AB08-474F-BE2A-1C1064490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236" y="3872656"/>
            <a:ext cx="3241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/>
              <a:t>v</a:t>
            </a:r>
          </a:p>
        </p:txBody>
      </p:sp>
      <p:sp>
        <p:nvSpPr>
          <p:cNvPr id="10" name="Line 15">
            <a:extLst>
              <a:ext uri="{FF2B5EF4-FFF2-40B4-BE49-F238E27FC236}">
                <a16:creationId xmlns:a16="http://schemas.microsoft.com/office/drawing/2014/main" id="{97F81433-CF0E-2442-BCA0-4C8D751483F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5084" y="440095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Line 16">
            <a:extLst>
              <a:ext uri="{FF2B5EF4-FFF2-40B4-BE49-F238E27FC236}">
                <a16:creationId xmlns:a16="http://schemas.microsoft.com/office/drawing/2014/main" id="{CADDEC28-B218-364F-A8D8-841AF88579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7972" y="4400950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Text Box 25">
            <a:extLst>
              <a:ext uri="{FF2B5EF4-FFF2-40B4-BE49-F238E27FC236}">
                <a16:creationId xmlns:a16="http://schemas.microsoft.com/office/drawing/2014/main" id="{CC4111F7-29B0-F24B-B935-4F2AE7590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009" y="4473975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/>
              <a:t>c</a:t>
            </a:r>
            <a:r>
              <a:rPr lang="de-DE" sz="2400" baseline="-25000" dirty="0"/>
              <a:t>23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E032FAF6-0BA6-0544-BF0A-481B339FD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6897" y="4473975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/>
              <a:t>c</a:t>
            </a:r>
            <a:r>
              <a:rPr lang="de-DE" sz="2400" baseline="-25000" dirty="0"/>
              <a:t>34</a:t>
            </a:r>
          </a:p>
        </p:txBody>
      </p:sp>
      <p:sp>
        <p:nvSpPr>
          <p:cNvPr id="20" name="Line 15">
            <a:extLst>
              <a:ext uri="{FF2B5EF4-FFF2-40B4-BE49-F238E27FC236}">
                <a16:creationId xmlns:a16="http://schemas.microsoft.com/office/drawing/2014/main" id="{4C5703FD-50AC-FE47-85D3-BB9708B48E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2196" y="440095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423697-56F8-964F-AF6F-F31E36F1B231}"/>
              </a:ext>
            </a:extLst>
          </p:cNvPr>
          <p:cNvGrpSpPr/>
          <p:nvPr/>
        </p:nvGrpSpPr>
        <p:grpSpPr>
          <a:xfrm>
            <a:off x="5868144" y="3140968"/>
            <a:ext cx="1414512" cy="1147022"/>
            <a:chOff x="5868144" y="4437807"/>
            <a:chExt cx="1414512" cy="1147022"/>
          </a:xfrm>
        </p:grpSpPr>
        <p:sp>
          <p:nvSpPr>
            <p:cNvPr id="17" name="Oval 10">
              <a:extLst>
                <a:ext uri="{FF2B5EF4-FFF2-40B4-BE49-F238E27FC236}">
                  <a16:creationId xmlns:a16="http://schemas.microsoft.com/office/drawing/2014/main" id="{961BB040-CDE7-F14B-A555-AAD63F31F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8144" y="4725144"/>
              <a:ext cx="503238" cy="5032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d</a:t>
              </a:r>
              <a:r>
                <a:rPr lang="de-DE" baseline="-25000" dirty="0"/>
                <a:t>5</a:t>
              </a:r>
            </a:p>
          </p:txBody>
        </p:sp>
        <p:sp>
          <p:nvSpPr>
            <p:cNvPr id="18" name="Text Box 12">
              <a:extLst>
                <a:ext uri="{FF2B5EF4-FFF2-40B4-BE49-F238E27FC236}">
                  <a16:creationId xmlns:a16="http://schemas.microsoft.com/office/drawing/2014/main" id="{7875FEF0-69A6-C348-9B9C-C692A8410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9885" y="4437807"/>
              <a:ext cx="34657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2400" dirty="0" err="1"/>
                <a:t>u</a:t>
              </a:r>
              <a:endParaRPr lang="de-DE" sz="2400" dirty="0"/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FFFD2A84-8FFB-8048-93BF-4AECE57F1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1013" y="5127629"/>
              <a:ext cx="503237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15B21CA-21C7-3546-9395-83132082A9D5}"/>
                </a:ext>
              </a:extLst>
            </p:cNvPr>
            <p:cNvSpPr/>
            <p:nvPr/>
          </p:nvSpPr>
          <p:spPr>
            <a:xfrm>
              <a:off x="6575411" y="4929452"/>
              <a:ext cx="7072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c(</a:t>
              </a:r>
              <a:r>
                <a:rPr lang="de-DE" dirty="0" err="1"/>
                <a:t>u,v</a:t>
              </a:r>
              <a:r>
                <a:rPr lang="de-DE" dirty="0"/>
                <a:t>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2B20646-E8E3-C644-B27F-C4C1E06DF2C7}"/>
              </a:ext>
            </a:extLst>
          </p:cNvPr>
          <p:cNvGrpSpPr/>
          <p:nvPr/>
        </p:nvGrpSpPr>
        <p:grpSpPr>
          <a:xfrm>
            <a:off x="6948264" y="3428305"/>
            <a:ext cx="2088232" cy="1507335"/>
            <a:chOff x="5580112" y="4725144"/>
            <a:chExt cx="2088232" cy="150733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254A88B-9667-CF45-9732-6B113EAB0E68}"/>
                </a:ext>
              </a:extLst>
            </p:cNvPr>
            <p:cNvCxnSpPr/>
            <p:nvPr/>
          </p:nvCxnSpPr>
          <p:spPr>
            <a:xfrm>
              <a:off x="5652120" y="4725144"/>
              <a:ext cx="2016224" cy="15073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31ADA0A-5E07-384D-A3C2-22D9E80B21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80112" y="4725144"/>
              <a:ext cx="2088232" cy="15073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FFC2889-60AF-9833-0F02-E1643A159F22}"/>
              </a:ext>
            </a:extLst>
          </p:cNvPr>
          <p:cNvSpPr txBox="1"/>
          <p:nvPr/>
        </p:nvSpPr>
        <p:spPr>
          <a:xfrm>
            <a:off x="7576897" y="3140968"/>
            <a:ext cx="1459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Bereich darf</a:t>
            </a:r>
            <a:br>
              <a:rPr lang="en-DE" dirty="0"/>
            </a:br>
            <a:r>
              <a:rPr lang="en-DE" dirty="0"/>
              <a:t>noch nicht </a:t>
            </a:r>
            <a:br>
              <a:rPr lang="en-DE" dirty="0"/>
            </a:br>
            <a:r>
              <a:rPr lang="en-DE" dirty="0"/>
              <a:t>betreten sein</a:t>
            </a:r>
          </a:p>
        </p:txBody>
      </p:sp>
    </p:spTree>
    <p:extLst>
      <p:ext uri="{BB962C8B-B14F-4D97-AF65-F5344CB8AC3E}">
        <p14:creationId xmlns:p14="http://schemas.microsoft.com/office/powerpoint/2010/main" val="85479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94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  <p:bldP spid="10" grpId="0" animBg="1"/>
      <p:bldP spid="11" grpId="0" animBg="1"/>
      <p:bldP spid="15" grpId="0"/>
      <p:bldP spid="16" grpId="0"/>
      <p:bldP spid="20" grpId="0" animBg="1"/>
      <p:bldP spid="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5EDD-63DA-A049-8CFA-F2FB75B0CC12}" type="slidenum">
              <a:rPr lang="de-DE"/>
              <a:pPr/>
              <a:t>92</a:t>
            </a:fld>
            <a:endParaRPr lang="de-DE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de-DE" dirty="0">
                <a:solidFill>
                  <a:srgbClr val="333398"/>
                </a:solidFill>
              </a:rPr>
              <a:t>Es gilt: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/>
              <a:t>Expansion in topologischer Reihenfolge </a:t>
            </a:r>
            <a:br>
              <a:rPr lang="de-DE" dirty="0"/>
            </a:br>
            <a:r>
              <a:rPr lang="de-DE" dirty="0"/>
              <a:t>führt zu richtigen Distanzen</a:t>
            </a:r>
          </a:p>
          <a:p>
            <a:pPr marL="609600" indent="-609600"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Zurück zur Strategie: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Topologische Sortierung der Knoten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Aktualisierung der Distanzen gemäß der topologischen Sortierung</a:t>
            </a:r>
          </a:p>
          <a:p>
            <a:pPr marL="609600" indent="-609600">
              <a:buFontTx/>
              <a:buAutoNum type="arabicPeriod"/>
            </a:pPr>
            <a:endParaRPr lang="de-DE" dirty="0"/>
          </a:p>
          <a:p>
            <a:pPr marL="609600" indent="-609600" algn="ctr"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Wie führe ich eine topologische 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Sortierung durch?</a:t>
            </a:r>
          </a:p>
        </p:txBody>
      </p:sp>
    </p:spTree>
    <p:extLst>
      <p:ext uri="{BB962C8B-B14F-4D97-AF65-F5344CB8AC3E}">
        <p14:creationId xmlns:p14="http://schemas.microsoft.com/office/powerpoint/2010/main" val="342393313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0780-6FE7-8D4B-9FA4-33D898110A50}" type="slidenum">
              <a:rPr lang="de-DE"/>
              <a:pPr/>
              <a:t>93</a:t>
            </a:fld>
            <a:endParaRPr lang="de-DE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Beispiel:</a:t>
            </a:r>
          </a:p>
          <a:p>
            <a:r>
              <a:rPr lang="de-DE" sz="2800"/>
              <a:t>     : Knoten momentan in Queue </a:t>
            </a:r>
            <a:r>
              <a:rPr lang="de-DE" sz="2800">
                <a:solidFill>
                  <a:schemeClr val="hlink"/>
                </a:solidFill>
              </a:rPr>
              <a:t>q</a:t>
            </a:r>
          </a:p>
          <a:p>
            <a:r>
              <a:rPr lang="de-DE" sz="2800"/>
              <a:t>Nummerierung nach Einfügereihenfolge</a:t>
            </a:r>
          </a:p>
        </p:txBody>
      </p:sp>
      <p:sp>
        <p:nvSpPr>
          <p:cNvPr id="398340" name="Oval 4"/>
          <p:cNvSpPr>
            <a:spLocks noChangeArrowheads="1"/>
          </p:cNvSpPr>
          <p:nvPr/>
        </p:nvSpPr>
        <p:spPr bwMode="auto">
          <a:xfrm>
            <a:off x="969963" y="508553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8341" name="Oval 5"/>
          <p:cNvSpPr>
            <a:spLocks noChangeArrowheads="1"/>
          </p:cNvSpPr>
          <p:nvPr/>
        </p:nvSpPr>
        <p:spPr bwMode="auto">
          <a:xfrm>
            <a:off x="1187450" y="3790132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98342" name="Oval 6"/>
          <p:cNvSpPr>
            <a:spLocks noChangeArrowheads="1"/>
          </p:cNvSpPr>
          <p:nvPr/>
        </p:nvSpPr>
        <p:spPr bwMode="auto">
          <a:xfrm>
            <a:off x="2338388" y="45092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8343" name="Oval 7"/>
          <p:cNvSpPr>
            <a:spLocks noChangeArrowheads="1"/>
          </p:cNvSpPr>
          <p:nvPr/>
        </p:nvSpPr>
        <p:spPr bwMode="auto">
          <a:xfrm>
            <a:off x="3490913" y="544589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398344" name="Oval 8"/>
          <p:cNvSpPr>
            <a:spLocks noChangeArrowheads="1"/>
          </p:cNvSpPr>
          <p:nvPr/>
        </p:nvSpPr>
        <p:spPr bwMode="auto">
          <a:xfrm>
            <a:off x="3995738" y="40774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8345" name="Oval 9"/>
          <p:cNvSpPr>
            <a:spLocks noChangeArrowheads="1"/>
          </p:cNvSpPr>
          <p:nvPr/>
        </p:nvSpPr>
        <p:spPr bwMode="auto">
          <a:xfrm>
            <a:off x="5075238" y="522999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398346" name="Oval 10"/>
          <p:cNvSpPr>
            <a:spLocks noChangeArrowheads="1"/>
          </p:cNvSpPr>
          <p:nvPr/>
        </p:nvSpPr>
        <p:spPr bwMode="auto">
          <a:xfrm>
            <a:off x="2843213" y="32138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98347" name="Oval 11"/>
          <p:cNvSpPr>
            <a:spLocks noChangeArrowheads="1"/>
          </p:cNvSpPr>
          <p:nvPr/>
        </p:nvSpPr>
        <p:spPr bwMode="auto">
          <a:xfrm>
            <a:off x="4643438" y="314084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8348" name="Oval 12"/>
          <p:cNvSpPr>
            <a:spLocks noChangeArrowheads="1"/>
          </p:cNvSpPr>
          <p:nvPr/>
        </p:nvSpPr>
        <p:spPr bwMode="auto">
          <a:xfrm>
            <a:off x="6154738" y="400603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398349" name="Oval 13"/>
          <p:cNvSpPr>
            <a:spLocks noChangeArrowheads="1"/>
          </p:cNvSpPr>
          <p:nvPr/>
        </p:nvSpPr>
        <p:spPr bwMode="auto">
          <a:xfrm>
            <a:off x="7523163" y="3501207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8350" name="Line 14"/>
          <p:cNvSpPr>
            <a:spLocks noChangeShapeType="1"/>
          </p:cNvSpPr>
          <p:nvPr/>
        </p:nvSpPr>
        <p:spPr bwMode="auto">
          <a:xfrm flipV="1">
            <a:off x="1258888" y="4293369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1" name="Line 15"/>
          <p:cNvSpPr>
            <a:spLocks noChangeShapeType="1"/>
          </p:cNvSpPr>
          <p:nvPr/>
        </p:nvSpPr>
        <p:spPr bwMode="auto">
          <a:xfrm flipV="1">
            <a:off x="1474788" y="4869632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2" name="Line 16"/>
          <p:cNvSpPr>
            <a:spLocks noChangeShapeType="1"/>
          </p:cNvSpPr>
          <p:nvPr/>
        </p:nvSpPr>
        <p:spPr bwMode="auto">
          <a:xfrm flipV="1">
            <a:off x="1619250" y="3501207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3" name="Line 17"/>
          <p:cNvSpPr>
            <a:spLocks noChangeShapeType="1"/>
          </p:cNvSpPr>
          <p:nvPr/>
        </p:nvSpPr>
        <p:spPr bwMode="auto">
          <a:xfrm>
            <a:off x="2770188" y="4941069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4" name="Line 18"/>
          <p:cNvSpPr>
            <a:spLocks noChangeShapeType="1"/>
          </p:cNvSpPr>
          <p:nvPr/>
        </p:nvSpPr>
        <p:spPr bwMode="auto">
          <a:xfrm>
            <a:off x="2843213" y="4725169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5" name="Line 19"/>
          <p:cNvSpPr>
            <a:spLocks noChangeShapeType="1"/>
          </p:cNvSpPr>
          <p:nvPr/>
        </p:nvSpPr>
        <p:spPr bwMode="auto">
          <a:xfrm flipV="1">
            <a:off x="3995738" y="5590357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6" name="Line 20"/>
          <p:cNvSpPr>
            <a:spLocks noChangeShapeType="1"/>
          </p:cNvSpPr>
          <p:nvPr/>
        </p:nvSpPr>
        <p:spPr bwMode="auto">
          <a:xfrm>
            <a:off x="3275013" y="3645669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7" name="Line 21"/>
          <p:cNvSpPr>
            <a:spLocks noChangeShapeType="1"/>
          </p:cNvSpPr>
          <p:nvPr/>
        </p:nvSpPr>
        <p:spPr bwMode="auto">
          <a:xfrm flipV="1">
            <a:off x="3346450" y="335674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8" name="Line 22"/>
          <p:cNvSpPr>
            <a:spLocks noChangeShapeType="1"/>
          </p:cNvSpPr>
          <p:nvPr/>
        </p:nvSpPr>
        <p:spPr bwMode="auto">
          <a:xfrm flipV="1">
            <a:off x="4498975" y="4293369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9" name="Line 23"/>
          <p:cNvSpPr>
            <a:spLocks noChangeShapeType="1"/>
          </p:cNvSpPr>
          <p:nvPr/>
        </p:nvSpPr>
        <p:spPr bwMode="auto">
          <a:xfrm flipV="1">
            <a:off x="5507038" y="4509269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0" name="Line 24"/>
          <p:cNvSpPr>
            <a:spLocks noChangeShapeType="1"/>
          </p:cNvSpPr>
          <p:nvPr/>
        </p:nvSpPr>
        <p:spPr bwMode="auto">
          <a:xfrm>
            <a:off x="5146675" y="3501207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1" name="Line 25"/>
          <p:cNvSpPr>
            <a:spLocks noChangeShapeType="1"/>
          </p:cNvSpPr>
          <p:nvPr/>
        </p:nvSpPr>
        <p:spPr bwMode="auto">
          <a:xfrm flipH="1">
            <a:off x="3851275" y="4582294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2" name="Line 26"/>
          <p:cNvSpPr>
            <a:spLocks noChangeShapeType="1"/>
          </p:cNvSpPr>
          <p:nvPr/>
        </p:nvSpPr>
        <p:spPr bwMode="auto">
          <a:xfrm flipV="1">
            <a:off x="6659563" y="3861569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3" name="Oval 27"/>
          <p:cNvSpPr>
            <a:spLocks noChangeArrowheads="1"/>
          </p:cNvSpPr>
          <p:nvPr/>
        </p:nvSpPr>
        <p:spPr bwMode="auto">
          <a:xfrm>
            <a:off x="7596188" y="49410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11</a:t>
            </a:r>
          </a:p>
        </p:txBody>
      </p:sp>
      <p:sp>
        <p:nvSpPr>
          <p:cNvPr id="398364" name="Line 28"/>
          <p:cNvSpPr>
            <a:spLocks noChangeShapeType="1"/>
          </p:cNvSpPr>
          <p:nvPr/>
        </p:nvSpPr>
        <p:spPr bwMode="auto">
          <a:xfrm>
            <a:off x="6588125" y="4437832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5" name="Text Box 29"/>
          <p:cNvSpPr txBox="1">
            <a:spLocks noChangeArrowheads="1"/>
          </p:cNvSpPr>
          <p:nvPr/>
        </p:nvSpPr>
        <p:spPr bwMode="auto">
          <a:xfrm>
            <a:off x="900113" y="44362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66" name="Text Box 30"/>
          <p:cNvSpPr txBox="1">
            <a:spLocks noChangeArrowheads="1"/>
          </p:cNvSpPr>
          <p:nvPr/>
        </p:nvSpPr>
        <p:spPr bwMode="auto">
          <a:xfrm>
            <a:off x="1979613" y="50855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67" name="Text Box 31"/>
          <p:cNvSpPr txBox="1">
            <a:spLocks noChangeArrowheads="1"/>
          </p:cNvSpPr>
          <p:nvPr/>
        </p:nvSpPr>
        <p:spPr bwMode="auto">
          <a:xfrm>
            <a:off x="2051050" y="32122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68" name="Text Box 32"/>
          <p:cNvSpPr txBox="1">
            <a:spLocks noChangeArrowheads="1"/>
          </p:cNvSpPr>
          <p:nvPr/>
        </p:nvSpPr>
        <p:spPr bwMode="auto">
          <a:xfrm>
            <a:off x="2843213" y="52284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8369" name="Text Box 33"/>
          <p:cNvSpPr txBox="1">
            <a:spLocks noChangeArrowheads="1"/>
          </p:cNvSpPr>
          <p:nvPr/>
        </p:nvSpPr>
        <p:spPr bwMode="auto">
          <a:xfrm>
            <a:off x="3276600" y="45092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98370" name="Text Box 34"/>
          <p:cNvSpPr txBox="1">
            <a:spLocks noChangeArrowheads="1"/>
          </p:cNvSpPr>
          <p:nvPr/>
        </p:nvSpPr>
        <p:spPr bwMode="auto">
          <a:xfrm>
            <a:off x="3779838" y="2924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71" name="Text Box 35"/>
          <p:cNvSpPr txBox="1">
            <a:spLocks noChangeArrowheads="1"/>
          </p:cNvSpPr>
          <p:nvPr/>
        </p:nvSpPr>
        <p:spPr bwMode="auto">
          <a:xfrm>
            <a:off x="3348038" y="38615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72" name="Text Box 36"/>
          <p:cNvSpPr txBox="1">
            <a:spLocks noChangeArrowheads="1"/>
          </p:cNvSpPr>
          <p:nvPr/>
        </p:nvSpPr>
        <p:spPr bwMode="auto">
          <a:xfrm>
            <a:off x="5003800" y="39330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73" name="Text Box 37"/>
          <p:cNvSpPr txBox="1">
            <a:spLocks noChangeArrowheads="1"/>
          </p:cNvSpPr>
          <p:nvPr/>
        </p:nvSpPr>
        <p:spPr bwMode="auto">
          <a:xfrm>
            <a:off x="5724525" y="34281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74" name="Text Box 38"/>
          <p:cNvSpPr txBox="1">
            <a:spLocks noChangeArrowheads="1"/>
          </p:cNvSpPr>
          <p:nvPr/>
        </p:nvSpPr>
        <p:spPr bwMode="auto">
          <a:xfrm>
            <a:off x="4427538" y="566179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75" name="Text Box 39"/>
          <p:cNvSpPr txBox="1">
            <a:spLocks noChangeArrowheads="1"/>
          </p:cNvSpPr>
          <p:nvPr/>
        </p:nvSpPr>
        <p:spPr bwMode="auto">
          <a:xfrm>
            <a:off x="5940425" y="49410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76" name="Text Box 40"/>
          <p:cNvSpPr txBox="1">
            <a:spLocks noChangeArrowheads="1"/>
          </p:cNvSpPr>
          <p:nvPr/>
        </p:nvSpPr>
        <p:spPr bwMode="auto">
          <a:xfrm>
            <a:off x="6877050" y="35012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77" name="Text Box 41"/>
          <p:cNvSpPr txBox="1">
            <a:spLocks noChangeArrowheads="1"/>
          </p:cNvSpPr>
          <p:nvPr/>
        </p:nvSpPr>
        <p:spPr bwMode="auto">
          <a:xfrm>
            <a:off x="7019925" y="43648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78" name="Text Box 42"/>
          <p:cNvSpPr txBox="1">
            <a:spLocks noChangeArrowheads="1"/>
          </p:cNvSpPr>
          <p:nvPr/>
        </p:nvSpPr>
        <p:spPr bwMode="auto">
          <a:xfrm>
            <a:off x="4140200" y="46537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90" name="Oval 54"/>
          <p:cNvSpPr>
            <a:spLocks noChangeArrowheads="1"/>
          </p:cNvSpPr>
          <p:nvPr/>
        </p:nvSpPr>
        <p:spPr bwMode="auto">
          <a:xfrm>
            <a:off x="827584" y="1773064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1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98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983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983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98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98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3983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983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983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983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3983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983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398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983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98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98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3983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983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398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983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98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398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983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3983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3983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98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398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983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398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500" fill="hold"/>
                                        <p:tgtEl>
                                          <p:spTgt spid="398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3983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3983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3983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398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398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10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77B0-4F89-E440-9D86-21223C614D1E}" type="slidenum">
              <a:rPr lang="de-DE"/>
              <a:pPr/>
              <a:t>94</a:t>
            </a:fld>
            <a:endParaRPr lang="de-DE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752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Topologische Sortierung: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Verwende eine FIFO Queue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und Zähler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 = 1</a:t>
            </a:r>
          </a:p>
          <a:p>
            <a:pPr>
              <a:lnSpc>
                <a:spcPct val="90000"/>
              </a:lnSpc>
            </a:pP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2000" dirty="0"/>
          </a:p>
          <a:p>
            <a:pPr>
              <a:lnSpc>
                <a:spcPct val="90000"/>
              </a:lnSpc>
            </a:pPr>
            <a:r>
              <a:rPr lang="de-DE" sz="2800" dirty="0"/>
              <a:t>Bei Einfügen 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800" dirty="0"/>
              <a:t> in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num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(v) =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= n+1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Anfangs enthält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/>
              <a:t> alle Knoten, die </a:t>
            </a:r>
            <a:r>
              <a:rPr lang="de-DE" sz="2800" dirty="0">
                <a:solidFill>
                  <a:srgbClr val="FF0000"/>
                </a:solidFill>
              </a:rPr>
              <a:t>keine</a:t>
            </a:r>
            <a:r>
              <a:rPr lang="de-DE" sz="2800" dirty="0"/>
              <a:t> eingehende Kante haben (Quellen).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Solange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/>
              <a:t> nicht leer </a:t>
            </a:r>
          </a:p>
          <a:p>
            <a:pPr lvl="1">
              <a:lnSpc>
                <a:spcPct val="90000"/>
              </a:lnSpc>
            </a:pPr>
            <a:r>
              <a:rPr lang="de-DE" sz="2600" dirty="0"/>
              <a:t>Entnehme </a:t>
            </a:r>
            <a:r>
              <a:rPr lang="de-DE" sz="2600" dirty="0" err="1">
                <a:solidFill>
                  <a:schemeClr val="hlink"/>
                </a:solidFill>
              </a:rPr>
              <a:t>u</a:t>
            </a:r>
            <a:r>
              <a:rPr lang="de-DE" sz="2600" dirty="0"/>
              <a:t> aus </a:t>
            </a:r>
            <a:r>
              <a:rPr lang="de-DE" sz="2600" dirty="0" err="1">
                <a:solidFill>
                  <a:schemeClr val="hlink"/>
                </a:solidFill>
              </a:rPr>
              <a:t>q</a:t>
            </a:r>
            <a:r>
              <a:rPr lang="de-DE" sz="2600" dirty="0"/>
              <a:t> und markiere alle </a:t>
            </a:r>
            <a:r>
              <a:rPr lang="de-DE" sz="2600" dirty="0">
                <a:solidFill>
                  <a:schemeClr val="hlink"/>
                </a:solidFill>
              </a:rPr>
              <a:t>(</a:t>
            </a:r>
            <a:r>
              <a:rPr lang="de-DE" sz="2600" dirty="0" err="1">
                <a:solidFill>
                  <a:schemeClr val="hlink"/>
                </a:solidFill>
              </a:rPr>
              <a:t>u</a:t>
            </a:r>
            <a:r>
              <a:rPr lang="de-DE" sz="2600" dirty="0">
                <a:solidFill>
                  <a:schemeClr val="hlink"/>
                </a:solidFill>
              </a:rPr>
              <a:t>, v) </a:t>
            </a:r>
            <a:r>
              <a:rPr lang="en-US" sz="26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600" dirty="0">
                <a:solidFill>
                  <a:schemeClr val="hlink"/>
                </a:solidFill>
              </a:rPr>
              <a:t> E</a:t>
            </a:r>
            <a:r>
              <a:rPr lang="de-DE" sz="2600" dirty="0"/>
              <a:t>. </a:t>
            </a:r>
            <a:br>
              <a:rPr lang="de-DE" sz="2600" dirty="0"/>
            </a:br>
            <a:r>
              <a:rPr lang="de-DE" sz="2600" dirty="0"/>
              <a:t>Falls alle Kanten nach </a:t>
            </a:r>
            <a:r>
              <a:rPr lang="de-DE" sz="2600" dirty="0">
                <a:solidFill>
                  <a:schemeClr val="hlink"/>
                </a:solidFill>
              </a:rPr>
              <a:t>v </a:t>
            </a:r>
            <a:r>
              <a:rPr lang="de-DE" sz="2600" dirty="0"/>
              <a:t>markiert, füge </a:t>
            </a:r>
            <a:r>
              <a:rPr lang="de-DE" sz="2600" dirty="0">
                <a:solidFill>
                  <a:schemeClr val="hlink"/>
                </a:solidFill>
              </a:rPr>
              <a:t>v</a:t>
            </a:r>
            <a:r>
              <a:rPr lang="de-DE" sz="2600" dirty="0"/>
              <a:t> in </a:t>
            </a:r>
            <a:r>
              <a:rPr lang="de-DE" sz="2600" dirty="0" err="1">
                <a:solidFill>
                  <a:schemeClr val="hlink"/>
                </a:solidFill>
              </a:rPr>
              <a:t>q</a:t>
            </a:r>
            <a:r>
              <a:rPr lang="de-DE" sz="2600" dirty="0"/>
              <a:t> ein. 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Erfolg, falls alle Knoten nummeriert</a:t>
            </a:r>
          </a:p>
        </p:txBody>
      </p:sp>
      <p:sp>
        <p:nvSpPr>
          <p:cNvPr id="397316" name="Line 4"/>
          <p:cNvSpPr>
            <a:spLocks noChangeShapeType="1"/>
          </p:cNvSpPr>
          <p:nvPr/>
        </p:nvSpPr>
        <p:spPr bwMode="auto">
          <a:xfrm>
            <a:off x="2268538" y="2492152"/>
            <a:ext cx="4032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17" name="Line 5"/>
          <p:cNvSpPr>
            <a:spLocks noChangeShapeType="1"/>
          </p:cNvSpPr>
          <p:nvPr/>
        </p:nvSpPr>
        <p:spPr bwMode="auto">
          <a:xfrm>
            <a:off x="2268538" y="3068415"/>
            <a:ext cx="4032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18" name="Rectangle 6"/>
          <p:cNvSpPr>
            <a:spLocks noChangeArrowheads="1"/>
          </p:cNvSpPr>
          <p:nvPr/>
        </p:nvSpPr>
        <p:spPr bwMode="auto">
          <a:xfrm>
            <a:off x="24844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19" name="Rectangle 7"/>
          <p:cNvSpPr>
            <a:spLocks noChangeArrowheads="1"/>
          </p:cNvSpPr>
          <p:nvPr/>
        </p:nvSpPr>
        <p:spPr bwMode="auto">
          <a:xfrm>
            <a:off x="29162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0" name="Rectangle 8"/>
          <p:cNvSpPr>
            <a:spLocks noChangeArrowheads="1"/>
          </p:cNvSpPr>
          <p:nvPr/>
        </p:nvSpPr>
        <p:spPr bwMode="auto">
          <a:xfrm>
            <a:off x="33480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1" name="Rectangle 9"/>
          <p:cNvSpPr>
            <a:spLocks noChangeArrowheads="1"/>
          </p:cNvSpPr>
          <p:nvPr/>
        </p:nvSpPr>
        <p:spPr bwMode="auto">
          <a:xfrm>
            <a:off x="37798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2" name="Rectangle 10"/>
          <p:cNvSpPr>
            <a:spLocks noChangeArrowheads="1"/>
          </p:cNvSpPr>
          <p:nvPr/>
        </p:nvSpPr>
        <p:spPr bwMode="auto">
          <a:xfrm>
            <a:off x="42116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3" name="Rectangle 11"/>
          <p:cNvSpPr>
            <a:spLocks noChangeArrowheads="1"/>
          </p:cNvSpPr>
          <p:nvPr/>
        </p:nvSpPr>
        <p:spPr bwMode="auto">
          <a:xfrm>
            <a:off x="46434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4" name="Rectangle 12"/>
          <p:cNvSpPr>
            <a:spLocks noChangeArrowheads="1"/>
          </p:cNvSpPr>
          <p:nvPr/>
        </p:nvSpPr>
        <p:spPr bwMode="auto">
          <a:xfrm>
            <a:off x="5076825" y="2636615"/>
            <a:ext cx="28733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5" name="Rectangle 13"/>
          <p:cNvSpPr>
            <a:spLocks noChangeArrowheads="1"/>
          </p:cNvSpPr>
          <p:nvPr/>
        </p:nvSpPr>
        <p:spPr bwMode="auto">
          <a:xfrm>
            <a:off x="5508625" y="2636615"/>
            <a:ext cx="28733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6" name="Rectangle 14"/>
          <p:cNvSpPr>
            <a:spLocks noChangeArrowheads="1"/>
          </p:cNvSpPr>
          <p:nvPr/>
        </p:nvSpPr>
        <p:spPr bwMode="auto">
          <a:xfrm>
            <a:off x="5940425" y="2636615"/>
            <a:ext cx="28733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7" name="Line 15"/>
          <p:cNvSpPr>
            <a:spLocks noChangeShapeType="1"/>
          </p:cNvSpPr>
          <p:nvPr/>
        </p:nvSpPr>
        <p:spPr bwMode="auto">
          <a:xfrm flipH="1">
            <a:off x="6659563" y="2779490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8" name="Line 16"/>
          <p:cNvSpPr>
            <a:spLocks noChangeShapeType="1"/>
          </p:cNvSpPr>
          <p:nvPr/>
        </p:nvSpPr>
        <p:spPr bwMode="auto">
          <a:xfrm flipH="1">
            <a:off x="1547813" y="2779490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50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7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7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7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7FCC-9FC4-494B-8D2E-014900D23844}" type="slidenum">
              <a:rPr lang="de-DE"/>
              <a:pPr/>
              <a:t>95</a:t>
            </a:fld>
            <a:endParaRPr lang="de-DE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Korrektheit der topologischen Nummerierung:</a:t>
            </a:r>
            <a:br>
              <a:rPr lang="de-DE" sz="2800">
                <a:solidFill>
                  <a:schemeClr val="accent2"/>
                </a:solidFill>
              </a:rPr>
            </a:br>
            <a:r>
              <a:rPr lang="de-DE" sz="2800"/>
              <a:t>Knoten wird erst dann nummeriert, wenn alle Vorgänger nummeriert sind.</a:t>
            </a:r>
          </a:p>
        </p:txBody>
      </p:sp>
      <p:sp>
        <p:nvSpPr>
          <p:cNvPr id="399364" name="Oval 4"/>
          <p:cNvSpPr>
            <a:spLocks noChangeArrowheads="1"/>
          </p:cNvSpPr>
          <p:nvPr/>
        </p:nvSpPr>
        <p:spPr bwMode="auto">
          <a:xfrm>
            <a:off x="969963" y="508553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9365" name="Oval 5"/>
          <p:cNvSpPr>
            <a:spLocks noChangeArrowheads="1"/>
          </p:cNvSpPr>
          <p:nvPr/>
        </p:nvSpPr>
        <p:spPr bwMode="auto">
          <a:xfrm>
            <a:off x="1187450" y="3790132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99366" name="Oval 6"/>
          <p:cNvSpPr>
            <a:spLocks noChangeArrowheads="1"/>
          </p:cNvSpPr>
          <p:nvPr/>
        </p:nvSpPr>
        <p:spPr bwMode="auto">
          <a:xfrm>
            <a:off x="2338388" y="45092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9367" name="Oval 7"/>
          <p:cNvSpPr>
            <a:spLocks noChangeArrowheads="1"/>
          </p:cNvSpPr>
          <p:nvPr/>
        </p:nvSpPr>
        <p:spPr bwMode="auto">
          <a:xfrm>
            <a:off x="3490913" y="544589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399368" name="Oval 8"/>
          <p:cNvSpPr>
            <a:spLocks noChangeArrowheads="1"/>
          </p:cNvSpPr>
          <p:nvPr/>
        </p:nvSpPr>
        <p:spPr bwMode="auto">
          <a:xfrm>
            <a:off x="3995738" y="40774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9369" name="Oval 9"/>
          <p:cNvSpPr>
            <a:spLocks noChangeArrowheads="1"/>
          </p:cNvSpPr>
          <p:nvPr/>
        </p:nvSpPr>
        <p:spPr bwMode="auto">
          <a:xfrm>
            <a:off x="5075238" y="522999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399370" name="Oval 10"/>
          <p:cNvSpPr>
            <a:spLocks noChangeArrowheads="1"/>
          </p:cNvSpPr>
          <p:nvPr/>
        </p:nvSpPr>
        <p:spPr bwMode="auto">
          <a:xfrm>
            <a:off x="2843213" y="32138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99371" name="Oval 11"/>
          <p:cNvSpPr>
            <a:spLocks noChangeArrowheads="1"/>
          </p:cNvSpPr>
          <p:nvPr/>
        </p:nvSpPr>
        <p:spPr bwMode="auto">
          <a:xfrm>
            <a:off x="4643438" y="314084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9372" name="Oval 12"/>
          <p:cNvSpPr>
            <a:spLocks noChangeArrowheads="1"/>
          </p:cNvSpPr>
          <p:nvPr/>
        </p:nvSpPr>
        <p:spPr bwMode="auto">
          <a:xfrm>
            <a:off x="6154738" y="400603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399373" name="Oval 13"/>
          <p:cNvSpPr>
            <a:spLocks noChangeArrowheads="1"/>
          </p:cNvSpPr>
          <p:nvPr/>
        </p:nvSpPr>
        <p:spPr bwMode="auto">
          <a:xfrm>
            <a:off x="7523163" y="3501207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 flipV="1">
            <a:off x="1258888" y="4293369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 flipV="1">
            <a:off x="1474788" y="4869632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6" name="Line 16"/>
          <p:cNvSpPr>
            <a:spLocks noChangeShapeType="1"/>
          </p:cNvSpPr>
          <p:nvPr/>
        </p:nvSpPr>
        <p:spPr bwMode="auto">
          <a:xfrm flipV="1">
            <a:off x="1619250" y="3501207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7" name="Line 17"/>
          <p:cNvSpPr>
            <a:spLocks noChangeShapeType="1"/>
          </p:cNvSpPr>
          <p:nvPr/>
        </p:nvSpPr>
        <p:spPr bwMode="auto">
          <a:xfrm>
            <a:off x="2770188" y="4941069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8" name="Line 18"/>
          <p:cNvSpPr>
            <a:spLocks noChangeShapeType="1"/>
          </p:cNvSpPr>
          <p:nvPr/>
        </p:nvSpPr>
        <p:spPr bwMode="auto">
          <a:xfrm>
            <a:off x="2843213" y="4725169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9" name="Line 19"/>
          <p:cNvSpPr>
            <a:spLocks noChangeShapeType="1"/>
          </p:cNvSpPr>
          <p:nvPr/>
        </p:nvSpPr>
        <p:spPr bwMode="auto">
          <a:xfrm flipV="1">
            <a:off x="3995738" y="5590357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0" name="Line 20"/>
          <p:cNvSpPr>
            <a:spLocks noChangeShapeType="1"/>
          </p:cNvSpPr>
          <p:nvPr/>
        </p:nvSpPr>
        <p:spPr bwMode="auto">
          <a:xfrm>
            <a:off x="3275013" y="3645669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1" name="Line 21"/>
          <p:cNvSpPr>
            <a:spLocks noChangeShapeType="1"/>
          </p:cNvSpPr>
          <p:nvPr/>
        </p:nvSpPr>
        <p:spPr bwMode="auto">
          <a:xfrm flipV="1">
            <a:off x="3346450" y="335674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2" name="Line 22"/>
          <p:cNvSpPr>
            <a:spLocks noChangeShapeType="1"/>
          </p:cNvSpPr>
          <p:nvPr/>
        </p:nvSpPr>
        <p:spPr bwMode="auto">
          <a:xfrm flipV="1">
            <a:off x="4498975" y="4293369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3" name="Line 23"/>
          <p:cNvSpPr>
            <a:spLocks noChangeShapeType="1"/>
          </p:cNvSpPr>
          <p:nvPr/>
        </p:nvSpPr>
        <p:spPr bwMode="auto">
          <a:xfrm flipV="1">
            <a:off x="5507038" y="4509269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4" name="Line 24"/>
          <p:cNvSpPr>
            <a:spLocks noChangeShapeType="1"/>
          </p:cNvSpPr>
          <p:nvPr/>
        </p:nvSpPr>
        <p:spPr bwMode="auto">
          <a:xfrm>
            <a:off x="5146675" y="3501207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5" name="Line 25"/>
          <p:cNvSpPr>
            <a:spLocks noChangeShapeType="1"/>
          </p:cNvSpPr>
          <p:nvPr/>
        </p:nvSpPr>
        <p:spPr bwMode="auto">
          <a:xfrm flipH="1">
            <a:off x="3851275" y="4582294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6" name="Line 26"/>
          <p:cNvSpPr>
            <a:spLocks noChangeShapeType="1"/>
          </p:cNvSpPr>
          <p:nvPr/>
        </p:nvSpPr>
        <p:spPr bwMode="auto">
          <a:xfrm flipV="1">
            <a:off x="6659563" y="3861569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7" name="Oval 27"/>
          <p:cNvSpPr>
            <a:spLocks noChangeArrowheads="1"/>
          </p:cNvSpPr>
          <p:nvPr/>
        </p:nvSpPr>
        <p:spPr bwMode="auto">
          <a:xfrm>
            <a:off x="7596188" y="49410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11</a:t>
            </a:r>
          </a:p>
        </p:txBody>
      </p:sp>
      <p:sp>
        <p:nvSpPr>
          <p:cNvPr id="399388" name="Line 28"/>
          <p:cNvSpPr>
            <a:spLocks noChangeShapeType="1"/>
          </p:cNvSpPr>
          <p:nvPr/>
        </p:nvSpPr>
        <p:spPr bwMode="auto">
          <a:xfrm>
            <a:off x="6588125" y="4437832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9" name="Text Box 29"/>
          <p:cNvSpPr txBox="1">
            <a:spLocks noChangeArrowheads="1"/>
          </p:cNvSpPr>
          <p:nvPr/>
        </p:nvSpPr>
        <p:spPr bwMode="auto">
          <a:xfrm>
            <a:off x="900113" y="44362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0" name="Text Box 30"/>
          <p:cNvSpPr txBox="1">
            <a:spLocks noChangeArrowheads="1"/>
          </p:cNvSpPr>
          <p:nvPr/>
        </p:nvSpPr>
        <p:spPr bwMode="auto">
          <a:xfrm>
            <a:off x="1979613" y="50855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391" name="Text Box 31"/>
          <p:cNvSpPr txBox="1">
            <a:spLocks noChangeArrowheads="1"/>
          </p:cNvSpPr>
          <p:nvPr/>
        </p:nvSpPr>
        <p:spPr bwMode="auto">
          <a:xfrm>
            <a:off x="2051050" y="32122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2" name="Text Box 32"/>
          <p:cNvSpPr txBox="1">
            <a:spLocks noChangeArrowheads="1"/>
          </p:cNvSpPr>
          <p:nvPr/>
        </p:nvSpPr>
        <p:spPr bwMode="auto">
          <a:xfrm>
            <a:off x="2843213" y="52284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9393" name="Text Box 33"/>
          <p:cNvSpPr txBox="1">
            <a:spLocks noChangeArrowheads="1"/>
          </p:cNvSpPr>
          <p:nvPr/>
        </p:nvSpPr>
        <p:spPr bwMode="auto">
          <a:xfrm>
            <a:off x="3276600" y="45092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99394" name="Text Box 34"/>
          <p:cNvSpPr txBox="1">
            <a:spLocks noChangeArrowheads="1"/>
          </p:cNvSpPr>
          <p:nvPr/>
        </p:nvSpPr>
        <p:spPr bwMode="auto">
          <a:xfrm>
            <a:off x="3779838" y="2924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395" name="Text Box 35"/>
          <p:cNvSpPr txBox="1">
            <a:spLocks noChangeArrowheads="1"/>
          </p:cNvSpPr>
          <p:nvPr/>
        </p:nvSpPr>
        <p:spPr bwMode="auto">
          <a:xfrm>
            <a:off x="3348038" y="38615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6" name="Text Box 36"/>
          <p:cNvSpPr txBox="1">
            <a:spLocks noChangeArrowheads="1"/>
          </p:cNvSpPr>
          <p:nvPr/>
        </p:nvSpPr>
        <p:spPr bwMode="auto">
          <a:xfrm>
            <a:off x="5003800" y="39330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7" name="Text Box 37"/>
          <p:cNvSpPr txBox="1">
            <a:spLocks noChangeArrowheads="1"/>
          </p:cNvSpPr>
          <p:nvPr/>
        </p:nvSpPr>
        <p:spPr bwMode="auto">
          <a:xfrm>
            <a:off x="5724525" y="34281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398" name="Text Box 38"/>
          <p:cNvSpPr txBox="1">
            <a:spLocks noChangeArrowheads="1"/>
          </p:cNvSpPr>
          <p:nvPr/>
        </p:nvSpPr>
        <p:spPr bwMode="auto">
          <a:xfrm>
            <a:off x="4427538" y="566179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9" name="Text Box 39"/>
          <p:cNvSpPr txBox="1">
            <a:spLocks noChangeArrowheads="1"/>
          </p:cNvSpPr>
          <p:nvPr/>
        </p:nvSpPr>
        <p:spPr bwMode="auto">
          <a:xfrm>
            <a:off x="5940425" y="49410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400" name="Text Box 40"/>
          <p:cNvSpPr txBox="1">
            <a:spLocks noChangeArrowheads="1"/>
          </p:cNvSpPr>
          <p:nvPr/>
        </p:nvSpPr>
        <p:spPr bwMode="auto">
          <a:xfrm>
            <a:off x="6877050" y="35012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401" name="Text Box 41"/>
          <p:cNvSpPr txBox="1">
            <a:spLocks noChangeArrowheads="1"/>
          </p:cNvSpPr>
          <p:nvPr/>
        </p:nvSpPr>
        <p:spPr bwMode="auto">
          <a:xfrm>
            <a:off x="7019925" y="43648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402" name="Text Box 42"/>
          <p:cNvSpPr txBox="1">
            <a:spLocks noChangeArrowheads="1"/>
          </p:cNvSpPr>
          <p:nvPr/>
        </p:nvSpPr>
        <p:spPr bwMode="auto">
          <a:xfrm>
            <a:off x="4140200" y="46537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7619293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A1B7-29A3-D347-AEC5-DD08830A8764}" type="slidenum">
              <a:rPr lang="de-DE"/>
              <a:pPr/>
              <a:t>96</a:t>
            </a:fld>
            <a:endParaRPr lang="de-DE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400">
                <a:solidFill>
                  <a:schemeClr val="accent2"/>
                </a:solidFill>
              </a:rPr>
              <a:t>Laufzeit: </a:t>
            </a:r>
            <a:r>
              <a:rPr lang="de-DE" sz="2400"/>
              <a:t>Zur Bestimmung aller Knoten ohne eingehende Kante muss Graph einmal durchlaufen werden. Danach wird jeder Knoten und jede Kante genau einmal betrachtet, also Zeit </a:t>
            </a:r>
            <a:r>
              <a:rPr lang="de-DE" sz="2400">
                <a:solidFill>
                  <a:schemeClr val="hlink"/>
                </a:solidFill>
              </a:rPr>
              <a:t>O(n+m).</a:t>
            </a:r>
          </a:p>
        </p:txBody>
      </p:sp>
      <p:sp>
        <p:nvSpPr>
          <p:cNvPr id="422916" name="Oval 4"/>
          <p:cNvSpPr>
            <a:spLocks noChangeArrowheads="1"/>
          </p:cNvSpPr>
          <p:nvPr/>
        </p:nvSpPr>
        <p:spPr bwMode="auto">
          <a:xfrm>
            <a:off x="969963" y="515754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422917" name="Oval 5"/>
          <p:cNvSpPr>
            <a:spLocks noChangeArrowheads="1"/>
          </p:cNvSpPr>
          <p:nvPr/>
        </p:nvSpPr>
        <p:spPr bwMode="auto">
          <a:xfrm>
            <a:off x="1187450" y="386214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422918" name="Oval 6"/>
          <p:cNvSpPr>
            <a:spLocks noChangeArrowheads="1"/>
          </p:cNvSpPr>
          <p:nvPr/>
        </p:nvSpPr>
        <p:spPr bwMode="auto">
          <a:xfrm>
            <a:off x="2338388" y="458127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422919" name="Oval 7"/>
          <p:cNvSpPr>
            <a:spLocks noChangeArrowheads="1"/>
          </p:cNvSpPr>
          <p:nvPr/>
        </p:nvSpPr>
        <p:spPr bwMode="auto">
          <a:xfrm>
            <a:off x="3490913" y="551790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422920" name="Oval 8"/>
          <p:cNvSpPr>
            <a:spLocks noChangeArrowheads="1"/>
          </p:cNvSpPr>
          <p:nvPr/>
        </p:nvSpPr>
        <p:spPr bwMode="auto">
          <a:xfrm>
            <a:off x="3995738" y="414947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422921" name="Oval 9"/>
          <p:cNvSpPr>
            <a:spLocks noChangeArrowheads="1"/>
          </p:cNvSpPr>
          <p:nvPr/>
        </p:nvSpPr>
        <p:spPr bwMode="auto">
          <a:xfrm>
            <a:off x="5075238" y="530200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422922" name="Oval 10"/>
          <p:cNvSpPr>
            <a:spLocks noChangeArrowheads="1"/>
          </p:cNvSpPr>
          <p:nvPr/>
        </p:nvSpPr>
        <p:spPr bwMode="auto">
          <a:xfrm>
            <a:off x="2843213" y="328587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422923" name="Oval 11"/>
          <p:cNvSpPr>
            <a:spLocks noChangeArrowheads="1"/>
          </p:cNvSpPr>
          <p:nvPr/>
        </p:nvSpPr>
        <p:spPr bwMode="auto">
          <a:xfrm>
            <a:off x="4643438" y="321285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422924" name="Oval 12"/>
          <p:cNvSpPr>
            <a:spLocks noChangeArrowheads="1"/>
          </p:cNvSpPr>
          <p:nvPr/>
        </p:nvSpPr>
        <p:spPr bwMode="auto">
          <a:xfrm>
            <a:off x="6154738" y="407804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422925" name="Oval 13"/>
          <p:cNvSpPr>
            <a:spLocks noChangeArrowheads="1"/>
          </p:cNvSpPr>
          <p:nvPr/>
        </p:nvSpPr>
        <p:spPr bwMode="auto">
          <a:xfrm>
            <a:off x="7523163" y="357321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422926" name="Line 14"/>
          <p:cNvSpPr>
            <a:spLocks noChangeShapeType="1"/>
          </p:cNvSpPr>
          <p:nvPr/>
        </p:nvSpPr>
        <p:spPr bwMode="auto">
          <a:xfrm flipV="1">
            <a:off x="1258888" y="4365377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27" name="Line 15"/>
          <p:cNvSpPr>
            <a:spLocks noChangeShapeType="1"/>
          </p:cNvSpPr>
          <p:nvPr/>
        </p:nvSpPr>
        <p:spPr bwMode="auto">
          <a:xfrm flipV="1">
            <a:off x="1474788" y="4941640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28" name="Line 16"/>
          <p:cNvSpPr>
            <a:spLocks noChangeShapeType="1"/>
          </p:cNvSpPr>
          <p:nvPr/>
        </p:nvSpPr>
        <p:spPr bwMode="auto">
          <a:xfrm flipV="1">
            <a:off x="1619250" y="3573215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29" name="Line 17"/>
          <p:cNvSpPr>
            <a:spLocks noChangeShapeType="1"/>
          </p:cNvSpPr>
          <p:nvPr/>
        </p:nvSpPr>
        <p:spPr bwMode="auto">
          <a:xfrm>
            <a:off x="2770188" y="5013077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0" name="Line 18"/>
          <p:cNvSpPr>
            <a:spLocks noChangeShapeType="1"/>
          </p:cNvSpPr>
          <p:nvPr/>
        </p:nvSpPr>
        <p:spPr bwMode="auto">
          <a:xfrm>
            <a:off x="2843213" y="4797177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1" name="Line 19"/>
          <p:cNvSpPr>
            <a:spLocks noChangeShapeType="1"/>
          </p:cNvSpPr>
          <p:nvPr/>
        </p:nvSpPr>
        <p:spPr bwMode="auto">
          <a:xfrm flipV="1">
            <a:off x="3995738" y="5662365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2" name="Line 20"/>
          <p:cNvSpPr>
            <a:spLocks noChangeShapeType="1"/>
          </p:cNvSpPr>
          <p:nvPr/>
        </p:nvSpPr>
        <p:spPr bwMode="auto">
          <a:xfrm>
            <a:off x="3275013" y="3717677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3" name="Line 21"/>
          <p:cNvSpPr>
            <a:spLocks noChangeShapeType="1"/>
          </p:cNvSpPr>
          <p:nvPr/>
        </p:nvSpPr>
        <p:spPr bwMode="auto">
          <a:xfrm flipV="1">
            <a:off x="3346450" y="3428752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4" name="Line 22"/>
          <p:cNvSpPr>
            <a:spLocks noChangeShapeType="1"/>
          </p:cNvSpPr>
          <p:nvPr/>
        </p:nvSpPr>
        <p:spPr bwMode="auto">
          <a:xfrm flipV="1">
            <a:off x="4498975" y="4365377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5" name="Line 23"/>
          <p:cNvSpPr>
            <a:spLocks noChangeShapeType="1"/>
          </p:cNvSpPr>
          <p:nvPr/>
        </p:nvSpPr>
        <p:spPr bwMode="auto">
          <a:xfrm flipV="1">
            <a:off x="5507038" y="4581277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6" name="Line 24"/>
          <p:cNvSpPr>
            <a:spLocks noChangeShapeType="1"/>
          </p:cNvSpPr>
          <p:nvPr/>
        </p:nvSpPr>
        <p:spPr bwMode="auto">
          <a:xfrm>
            <a:off x="5146675" y="3573215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7" name="Line 25"/>
          <p:cNvSpPr>
            <a:spLocks noChangeShapeType="1"/>
          </p:cNvSpPr>
          <p:nvPr/>
        </p:nvSpPr>
        <p:spPr bwMode="auto">
          <a:xfrm flipH="1">
            <a:off x="3851275" y="4654302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8" name="Line 26"/>
          <p:cNvSpPr>
            <a:spLocks noChangeShapeType="1"/>
          </p:cNvSpPr>
          <p:nvPr/>
        </p:nvSpPr>
        <p:spPr bwMode="auto">
          <a:xfrm flipV="1">
            <a:off x="6659563" y="3933577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9" name="Oval 27"/>
          <p:cNvSpPr>
            <a:spLocks noChangeArrowheads="1"/>
          </p:cNvSpPr>
          <p:nvPr/>
        </p:nvSpPr>
        <p:spPr bwMode="auto">
          <a:xfrm>
            <a:off x="7596188" y="501307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11</a:t>
            </a:r>
          </a:p>
        </p:txBody>
      </p:sp>
      <p:sp>
        <p:nvSpPr>
          <p:cNvPr id="422940" name="Line 28"/>
          <p:cNvSpPr>
            <a:spLocks noChangeShapeType="1"/>
          </p:cNvSpPr>
          <p:nvPr/>
        </p:nvSpPr>
        <p:spPr bwMode="auto">
          <a:xfrm>
            <a:off x="6588125" y="4509840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41" name="Text Box 29"/>
          <p:cNvSpPr txBox="1">
            <a:spLocks noChangeArrowheads="1"/>
          </p:cNvSpPr>
          <p:nvPr/>
        </p:nvSpPr>
        <p:spPr bwMode="auto">
          <a:xfrm>
            <a:off x="900113" y="450825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42" name="Text Box 30"/>
          <p:cNvSpPr txBox="1">
            <a:spLocks noChangeArrowheads="1"/>
          </p:cNvSpPr>
          <p:nvPr/>
        </p:nvSpPr>
        <p:spPr bwMode="auto">
          <a:xfrm>
            <a:off x="1979613" y="515754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43" name="Text Box 31"/>
          <p:cNvSpPr txBox="1">
            <a:spLocks noChangeArrowheads="1"/>
          </p:cNvSpPr>
          <p:nvPr/>
        </p:nvSpPr>
        <p:spPr bwMode="auto">
          <a:xfrm>
            <a:off x="2051050" y="328429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44" name="Text Box 32"/>
          <p:cNvSpPr txBox="1">
            <a:spLocks noChangeArrowheads="1"/>
          </p:cNvSpPr>
          <p:nvPr/>
        </p:nvSpPr>
        <p:spPr bwMode="auto">
          <a:xfrm>
            <a:off x="2843213" y="530041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22945" name="Text Box 33"/>
          <p:cNvSpPr txBox="1">
            <a:spLocks noChangeArrowheads="1"/>
          </p:cNvSpPr>
          <p:nvPr/>
        </p:nvSpPr>
        <p:spPr bwMode="auto">
          <a:xfrm>
            <a:off x="3276600" y="458127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22946" name="Text Box 34"/>
          <p:cNvSpPr txBox="1">
            <a:spLocks noChangeArrowheads="1"/>
          </p:cNvSpPr>
          <p:nvPr/>
        </p:nvSpPr>
        <p:spPr bwMode="auto">
          <a:xfrm>
            <a:off x="3779838" y="299695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47" name="Text Box 35"/>
          <p:cNvSpPr txBox="1">
            <a:spLocks noChangeArrowheads="1"/>
          </p:cNvSpPr>
          <p:nvPr/>
        </p:nvSpPr>
        <p:spPr bwMode="auto">
          <a:xfrm>
            <a:off x="3348038" y="393357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48" name="Text Box 36"/>
          <p:cNvSpPr txBox="1">
            <a:spLocks noChangeArrowheads="1"/>
          </p:cNvSpPr>
          <p:nvPr/>
        </p:nvSpPr>
        <p:spPr bwMode="auto">
          <a:xfrm>
            <a:off x="5003800" y="400501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49" name="Text Box 37"/>
          <p:cNvSpPr txBox="1">
            <a:spLocks noChangeArrowheads="1"/>
          </p:cNvSpPr>
          <p:nvPr/>
        </p:nvSpPr>
        <p:spPr bwMode="auto">
          <a:xfrm>
            <a:off x="5724525" y="350019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50" name="Text Box 38"/>
          <p:cNvSpPr txBox="1">
            <a:spLocks noChangeArrowheads="1"/>
          </p:cNvSpPr>
          <p:nvPr/>
        </p:nvSpPr>
        <p:spPr bwMode="auto">
          <a:xfrm>
            <a:off x="4427538" y="573380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51" name="Text Box 39"/>
          <p:cNvSpPr txBox="1">
            <a:spLocks noChangeArrowheads="1"/>
          </p:cNvSpPr>
          <p:nvPr/>
        </p:nvSpPr>
        <p:spPr bwMode="auto">
          <a:xfrm>
            <a:off x="5940425" y="501307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52" name="Text Box 40"/>
          <p:cNvSpPr txBox="1">
            <a:spLocks noChangeArrowheads="1"/>
          </p:cNvSpPr>
          <p:nvPr/>
        </p:nvSpPr>
        <p:spPr bwMode="auto">
          <a:xfrm>
            <a:off x="6877050" y="357321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53" name="Text Box 41"/>
          <p:cNvSpPr txBox="1">
            <a:spLocks noChangeArrowheads="1"/>
          </p:cNvSpPr>
          <p:nvPr/>
        </p:nvSpPr>
        <p:spPr bwMode="auto">
          <a:xfrm>
            <a:off x="7019925" y="443681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54" name="Text Box 42"/>
          <p:cNvSpPr txBox="1">
            <a:spLocks noChangeArrowheads="1"/>
          </p:cNvSpPr>
          <p:nvPr/>
        </p:nvSpPr>
        <p:spPr bwMode="auto">
          <a:xfrm>
            <a:off x="4140200" y="472574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406014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AD00-6F35-454B-9A6E-1CD985C7031D}" type="slidenum">
              <a:rPr lang="de-DE"/>
              <a:pPr/>
              <a:t>97</a:t>
            </a:fld>
            <a:endParaRPr lang="de-DE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Bemerkung: </a:t>
            </a:r>
            <a:r>
              <a:rPr lang="de-DE" sz="2800"/>
              <a:t>topologische Sortierung kann nicht alle Knoten nummerieren genau dann, wenn Graph gerichteten Kreis enthält (kein DAG ist)</a:t>
            </a:r>
          </a:p>
        </p:txBody>
      </p:sp>
      <p:sp>
        <p:nvSpPr>
          <p:cNvPr id="400388" name="Oval 4"/>
          <p:cNvSpPr>
            <a:spLocks noChangeArrowheads="1"/>
          </p:cNvSpPr>
          <p:nvPr/>
        </p:nvSpPr>
        <p:spPr bwMode="auto">
          <a:xfrm>
            <a:off x="969963" y="55895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400389" name="Oval 5"/>
          <p:cNvSpPr>
            <a:spLocks noChangeArrowheads="1"/>
          </p:cNvSpPr>
          <p:nvPr/>
        </p:nvSpPr>
        <p:spPr bwMode="auto">
          <a:xfrm>
            <a:off x="1187450" y="42941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400390" name="Oval 6"/>
          <p:cNvSpPr>
            <a:spLocks noChangeArrowheads="1"/>
          </p:cNvSpPr>
          <p:nvPr/>
        </p:nvSpPr>
        <p:spPr bwMode="auto">
          <a:xfrm>
            <a:off x="2338388" y="50133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400391" name="Oval 7"/>
          <p:cNvSpPr>
            <a:spLocks noChangeArrowheads="1"/>
          </p:cNvSpPr>
          <p:nvPr/>
        </p:nvSpPr>
        <p:spPr bwMode="auto">
          <a:xfrm>
            <a:off x="3490913" y="59499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400392" name="Oval 8"/>
          <p:cNvSpPr>
            <a:spLocks noChangeArrowheads="1"/>
          </p:cNvSpPr>
          <p:nvPr/>
        </p:nvSpPr>
        <p:spPr bwMode="auto">
          <a:xfrm>
            <a:off x="3995738" y="45815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400393" name="Oval 9"/>
          <p:cNvSpPr>
            <a:spLocks noChangeArrowheads="1"/>
          </p:cNvSpPr>
          <p:nvPr/>
        </p:nvSpPr>
        <p:spPr bwMode="auto">
          <a:xfrm>
            <a:off x="5075238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400394" name="Oval 10"/>
          <p:cNvSpPr>
            <a:spLocks noChangeArrowheads="1"/>
          </p:cNvSpPr>
          <p:nvPr/>
        </p:nvSpPr>
        <p:spPr bwMode="auto">
          <a:xfrm>
            <a:off x="2843213" y="37179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400395" name="Oval 11"/>
          <p:cNvSpPr>
            <a:spLocks noChangeArrowheads="1"/>
          </p:cNvSpPr>
          <p:nvPr/>
        </p:nvSpPr>
        <p:spPr bwMode="auto">
          <a:xfrm>
            <a:off x="4643438" y="36449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400396" name="Oval 12"/>
          <p:cNvSpPr>
            <a:spLocks noChangeArrowheads="1"/>
          </p:cNvSpPr>
          <p:nvPr/>
        </p:nvSpPr>
        <p:spPr bwMode="auto">
          <a:xfrm>
            <a:off x="6154738" y="45100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400397" name="Oval 13"/>
          <p:cNvSpPr>
            <a:spLocks noChangeArrowheads="1"/>
          </p:cNvSpPr>
          <p:nvPr/>
        </p:nvSpPr>
        <p:spPr bwMode="auto">
          <a:xfrm>
            <a:off x="7523163" y="40052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400398" name="Line 14"/>
          <p:cNvSpPr>
            <a:spLocks noChangeShapeType="1"/>
          </p:cNvSpPr>
          <p:nvPr/>
        </p:nvSpPr>
        <p:spPr bwMode="auto">
          <a:xfrm flipV="1">
            <a:off x="1258888" y="4797425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399" name="Line 15"/>
          <p:cNvSpPr>
            <a:spLocks noChangeShapeType="1"/>
          </p:cNvSpPr>
          <p:nvPr/>
        </p:nvSpPr>
        <p:spPr bwMode="auto">
          <a:xfrm flipV="1">
            <a:off x="1474788" y="5373688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0" name="Line 16"/>
          <p:cNvSpPr>
            <a:spLocks noChangeShapeType="1"/>
          </p:cNvSpPr>
          <p:nvPr/>
        </p:nvSpPr>
        <p:spPr bwMode="auto">
          <a:xfrm flipV="1">
            <a:off x="1619250" y="4005263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1" name="Line 17"/>
          <p:cNvSpPr>
            <a:spLocks noChangeShapeType="1"/>
          </p:cNvSpPr>
          <p:nvPr/>
        </p:nvSpPr>
        <p:spPr bwMode="auto">
          <a:xfrm>
            <a:off x="2770188" y="5445125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2" name="Line 18"/>
          <p:cNvSpPr>
            <a:spLocks noChangeShapeType="1"/>
          </p:cNvSpPr>
          <p:nvPr/>
        </p:nvSpPr>
        <p:spPr bwMode="auto">
          <a:xfrm>
            <a:off x="2843213" y="52292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3" name="Line 19"/>
          <p:cNvSpPr>
            <a:spLocks noChangeShapeType="1"/>
          </p:cNvSpPr>
          <p:nvPr/>
        </p:nvSpPr>
        <p:spPr bwMode="auto">
          <a:xfrm flipV="1">
            <a:off x="3995738" y="6094413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4" name="Line 20"/>
          <p:cNvSpPr>
            <a:spLocks noChangeShapeType="1"/>
          </p:cNvSpPr>
          <p:nvPr/>
        </p:nvSpPr>
        <p:spPr bwMode="auto">
          <a:xfrm>
            <a:off x="3275013" y="4149725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5" name="Line 21"/>
          <p:cNvSpPr>
            <a:spLocks noChangeShapeType="1"/>
          </p:cNvSpPr>
          <p:nvPr/>
        </p:nvSpPr>
        <p:spPr bwMode="auto">
          <a:xfrm flipV="1">
            <a:off x="3346450" y="3860800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6" name="Line 22"/>
          <p:cNvSpPr>
            <a:spLocks noChangeShapeType="1"/>
          </p:cNvSpPr>
          <p:nvPr/>
        </p:nvSpPr>
        <p:spPr bwMode="auto">
          <a:xfrm flipV="1">
            <a:off x="4498975" y="47974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7" name="Line 23"/>
          <p:cNvSpPr>
            <a:spLocks noChangeShapeType="1"/>
          </p:cNvSpPr>
          <p:nvPr/>
        </p:nvSpPr>
        <p:spPr bwMode="auto">
          <a:xfrm flipV="1">
            <a:off x="5507038" y="5013325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8" name="Line 24"/>
          <p:cNvSpPr>
            <a:spLocks noChangeShapeType="1"/>
          </p:cNvSpPr>
          <p:nvPr/>
        </p:nvSpPr>
        <p:spPr bwMode="auto">
          <a:xfrm>
            <a:off x="5146675" y="40052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9" name="Line 25"/>
          <p:cNvSpPr>
            <a:spLocks noChangeShapeType="1"/>
          </p:cNvSpPr>
          <p:nvPr/>
        </p:nvSpPr>
        <p:spPr bwMode="auto">
          <a:xfrm flipH="1">
            <a:off x="3851275" y="50863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10" name="Line 26"/>
          <p:cNvSpPr>
            <a:spLocks noChangeShapeType="1"/>
          </p:cNvSpPr>
          <p:nvPr/>
        </p:nvSpPr>
        <p:spPr bwMode="auto">
          <a:xfrm flipV="1">
            <a:off x="6659563" y="4365625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11" name="Oval 27"/>
          <p:cNvSpPr>
            <a:spLocks noChangeArrowheads="1"/>
          </p:cNvSpPr>
          <p:nvPr/>
        </p:nvSpPr>
        <p:spPr bwMode="auto">
          <a:xfrm>
            <a:off x="7596188" y="54451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11</a:t>
            </a:r>
          </a:p>
        </p:txBody>
      </p:sp>
      <p:sp>
        <p:nvSpPr>
          <p:cNvPr id="400412" name="Line 28"/>
          <p:cNvSpPr>
            <a:spLocks noChangeShapeType="1"/>
          </p:cNvSpPr>
          <p:nvPr/>
        </p:nvSpPr>
        <p:spPr bwMode="auto">
          <a:xfrm>
            <a:off x="6588125" y="4941888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13" name="Text Box 29"/>
          <p:cNvSpPr txBox="1">
            <a:spLocks noChangeArrowheads="1"/>
          </p:cNvSpPr>
          <p:nvPr/>
        </p:nvSpPr>
        <p:spPr bwMode="auto">
          <a:xfrm>
            <a:off x="900113" y="49403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14" name="Text Box 30"/>
          <p:cNvSpPr txBox="1">
            <a:spLocks noChangeArrowheads="1"/>
          </p:cNvSpPr>
          <p:nvPr/>
        </p:nvSpPr>
        <p:spPr bwMode="auto">
          <a:xfrm>
            <a:off x="1979613" y="55895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15" name="Text Box 31"/>
          <p:cNvSpPr txBox="1">
            <a:spLocks noChangeArrowheads="1"/>
          </p:cNvSpPr>
          <p:nvPr/>
        </p:nvSpPr>
        <p:spPr bwMode="auto">
          <a:xfrm>
            <a:off x="2051050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16" name="Text Box 32"/>
          <p:cNvSpPr txBox="1">
            <a:spLocks noChangeArrowheads="1"/>
          </p:cNvSpPr>
          <p:nvPr/>
        </p:nvSpPr>
        <p:spPr bwMode="auto">
          <a:xfrm>
            <a:off x="2843213" y="57324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00417" name="Text Box 33"/>
          <p:cNvSpPr txBox="1">
            <a:spLocks noChangeArrowheads="1"/>
          </p:cNvSpPr>
          <p:nvPr/>
        </p:nvSpPr>
        <p:spPr bwMode="auto">
          <a:xfrm>
            <a:off x="3276600" y="50133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00418" name="Text Box 34"/>
          <p:cNvSpPr txBox="1">
            <a:spLocks noChangeArrowheads="1"/>
          </p:cNvSpPr>
          <p:nvPr/>
        </p:nvSpPr>
        <p:spPr bwMode="auto">
          <a:xfrm>
            <a:off x="3779838" y="3429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19" name="Text Box 35"/>
          <p:cNvSpPr txBox="1">
            <a:spLocks noChangeArrowheads="1"/>
          </p:cNvSpPr>
          <p:nvPr/>
        </p:nvSpPr>
        <p:spPr bwMode="auto">
          <a:xfrm>
            <a:off x="3348038" y="43656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0" name="Text Box 36"/>
          <p:cNvSpPr txBox="1">
            <a:spLocks noChangeArrowheads="1"/>
          </p:cNvSpPr>
          <p:nvPr/>
        </p:nvSpPr>
        <p:spPr bwMode="auto">
          <a:xfrm>
            <a:off x="5003800" y="44370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1" name="Text Box 37"/>
          <p:cNvSpPr txBox="1">
            <a:spLocks noChangeArrowheads="1"/>
          </p:cNvSpPr>
          <p:nvPr/>
        </p:nvSpPr>
        <p:spPr bwMode="auto">
          <a:xfrm>
            <a:off x="5724525" y="3932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22" name="Text Box 38"/>
          <p:cNvSpPr txBox="1">
            <a:spLocks noChangeArrowheads="1"/>
          </p:cNvSpPr>
          <p:nvPr/>
        </p:nvSpPr>
        <p:spPr bwMode="auto">
          <a:xfrm>
            <a:off x="4427538" y="61658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3" name="Text Box 39"/>
          <p:cNvSpPr txBox="1">
            <a:spLocks noChangeArrowheads="1"/>
          </p:cNvSpPr>
          <p:nvPr/>
        </p:nvSpPr>
        <p:spPr bwMode="auto">
          <a:xfrm>
            <a:off x="5940425" y="54451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24" name="Text Box 40"/>
          <p:cNvSpPr txBox="1">
            <a:spLocks noChangeArrowheads="1"/>
          </p:cNvSpPr>
          <p:nvPr/>
        </p:nvSpPr>
        <p:spPr bwMode="auto">
          <a:xfrm>
            <a:off x="6877050" y="400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5" name="Text Box 41"/>
          <p:cNvSpPr txBox="1">
            <a:spLocks noChangeArrowheads="1"/>
          </p:cNvSpPr>
          <p:nvPr/>
        </p:nvSpPr>
        <p:spPr bwMode="auto">
          <a:xfrm>
            <a:off x="7019925" y="48688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26" name="Text Box 42"/>
          <p:cNvSpPr txBox="1">
            <a:spLocks noChangeArrowheads="1"/>
          </p:cNvSpPr>
          <p:nvPr/>
        </p:nvSpPr>
        <p:spPr bwMode="auto">
          <a:xfrm>
            <a:off x="4140200" y="51577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7" name="Text Box 43"/>
          <p:cNvSpPr txBox="1">
            <a:spLocks noChangeArrowheads="1"/>
          </p:cNvSpPr>
          <p:nvPr/>
        </p:nvSpPr>
        <p:spPr bwMode="auto">
          <a:xfrm>
            <a:off x="4427984" y="2636863"/>
            <a:ext cx="3752850" cy="485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Test auf DAG-Eigenschaft</a:t>
            </a:r>
          </a:p>
        </p:txBody>
      </p:sp>
      <p:sp>
        <p:nvSpPr>
          <p:cNvPr id="400428" name="Line 44"/>
          <p:cNvSpPr>
            <a:spLocks noChangeShapeType="1"/>
          </p:cNvSpPr>
          <p:nvPr/>
        </p:nvSpPr>
        <p:spPr bwMode="auto">
          <a:xfrm flipH="1" flipV="1">
            <a:off x="4427984" y="1628800"/>
            <a:ext cx="649287" cy="1008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40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427" grpId="0" animBg="1"/>
      <p:bldP spid="400428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E9DD-F63F-4E45-8788-BAC7028C45DF}" type="slidenum">
              <a:rPr lang="de-DE"/>
              <a:pPr/>
              <a:t>98</a:t>
            </a:fld>
            <a:endParaRPr lang="de-DE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DAG-Strategie: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Topologische Sortierung der Knoten</a:t>
            </a:r>
            <a:br>
              <a:rPr lang="de-DE"/>
            </a:br>
            <a:r>
              <a:rPr lang="de-DE"/>
              <a:t>Laufzeit </a:t>
            </a:r>
            <a:r>
              <a:rPr lang="de-DE">
                <a:solidFill>
                  <a:schemeClr val="hlink"/>
                </a:solidFill>
              </a:rPr>
              <a:t>O(n+m)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Aktualisierung der Distanzen gemäß der topologischen Sortierung</a:t>
            </a:r>
            <a:br>
              <a:rPr lang="de-DE"/>
            </a:br>
            <a:r>
              <a:rPr lang="de-DE"/>
              <a:t>Laufzeit </a:t>
            </a:r>
            <a:r>
              <a:rPr lang="de-DE">
                <a:solidFill>
                  <a:schemeClr val="hlink"/>
                </a:solidFill>
              </a:rPr>
              <a:t>O(n+m)</a:t>
            </a:r>
          </a:p>
          <a:p>
            <a:pPr marL="609600" indent="-609600">
              <a:buFontTx/>
              <a:buAutoNum type="arabicPeriod"/>
            </a:pPr>
            <a:endParaRPr lang="de-DE" sz="1800">
              <a:solidFill>
                <a:schemeClr val="hlink"/>
              </a:solidFill>
            </a:endParaRPr>
          </a:p>
          <a:p>
            <a:pPr marL="609600" indent="-609600">
              <a:buFontTx/>
              <a:buNone/>
            </a:pPr>
            <a:r>
              <a:rPr lang="de-DE"/>
              <a:t>Insgesamt Laufzeit </a:t>
            </a:r>
            <a:r>
              <a:rPr lang="de-DE">
                <a:solidFill>
                  <a:schemeClr val="hlink"/>
                </a:solidFill>
              </a:rPr>
              <a:t>O(n+m).</a:t>
            </a:r>
          </a:p>
          <a:p>
            <a:pPr marL="609600" indent="-609600">
              <a:buFontTx/>
              <a:buNone/>
            </a:pPr>
            <a:endParaRPr lang="de-DE"/>
          </a:p>
        </p:txBody>
      </p:sp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78A9278E-FEDA-6EA9-4538-DFA1D1C1607D}"/>
              </a:ext>
            </a:extLst>
          </p:cNvPr>
          <p:cNvSpPr/>
          <p:nvPr/>
        </p:nvSpPr>
        <p:spPr>
          <a:xfrm>
            <a:off x="6230327" y="4990177"/>
            <a:ext cx="2456473" cy="1175673"/>
          </a:xfrm>
          <a:custGeom>
            <a:avLst/>
            <a:gdLst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-3009120 w 2795307"/>
              <a:gd name="connsiteY18" fmla="*/ 89491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  <a:gd name="connsiteX0" fmla="*/ 2962821 w 5758128"/>
              <a:gd name="connsiteY0" fmla="*/ 251484 h 1508873"/>
              <a:gd name="connsiteX1" fmla="*/ 3214305 w 5758128"/>
              <a:gd name="connsiteY1" fmla="*/ 0 h 1508873"/>
              <a:gd name="connsiteX2" fmla="*/ 3428706 w 5758128"/>
              <a:gd name="connsiteY2" fmla="*/ 0 h 1508873"/>
              <a:gd name="connsiteX3" fmla="*/ 3428706 w 5758128"/>
              <a:gd name="connsiteY3" fmla="*/ 0 h 1508873"/>
              <a:gd name="connsiteX4" fmla="*/ 4127532 w 5758128"/>
              <a:gd name="connsiteY4" fmla="*/ 0 h 1508873"/>
              <a:gd name="connsiteX5" fmla="*/ 5506644 w 5758128"/>
              <a:gd name="connsiteY5" fmla="*/ 0 h 1508873"/>
              <a:gd name="connsiteX6" fmla="*/ 5758128 w 5758128"/>
              <a:gd name="connsiteY6" fmla="*/ 251484 h 1508873"/>
              <a:gd name="connsiteX7" fmla="*/ 5758128 w 5758128"/>
              <a:gd name="connsiteY7" fmla="*/ 251479 h 1508873"/>
              <a:gd name="connsiteX8" fmla="*/ 5758128 w 5758128"/>
              <a:gd name="connsiteY8" fmla="*/ 251479 h 1508873"/>
              <a:gd name="connsiteX9" fmla="*/ 5758128 w 5758128"/>
              <a:gd name="connsiteY9" fmla="*/ 628697 h 1508873"/>
              <a:gd name="connsiteX10" fmla="*/ 5758128 w 5758128"/>
              <a:gd name="connsiteY10" fmla="*/ 1257389 h 1508873"/>
              <a:gd name="connsiteX11" fmla="*/ 5506644 w 5758128"/>
              <a:gd name="connsiteY11" fmla="*/ 1508873 h 1508873"/>
              <a:gd name="connsiteX12" fmla="*/ 4127532 w 5758128"/>
              <a:gd name="connsiteY12" fmla="*/ 1508873 h 1508873"/>
              <a:gd name="connsiteX13" fmla="*/ 3428706 w 5758128"/>
              <a:gd name="connsiteY13" fmla="*/ 1508873 h 1508873"/>
              <a:gd name="connsiteX14" fmla="*/ 3428706 w 5758128"/>
              <a:gd name="connsiteY14" fmla="*/ 1508873 h 1508873"/>
              <a:gd name="connsiteX15" fmla="*/ 3214305 w 5758128"/>
              <a:gd name="connsiteY15" fmla="*/ 1508873 h 1508873"/>
              <a:gd name="connsiteX16" fmla="*/ 2962821 w 5758128"/>
              <a:gd name="connsiteY16" fmla="*/ 1257389 h 1508873"/>
              <a:gd name="connsiteX17" fmla="*/ 2962821 w 5758128"/>
              <a:gd name="connsiteY17" fmla="*/ 628697 h 1508873"/>
              <a:gd name="connsiteX18" fmla="*/ 0 w 5758128"/>
              <a:gd name="connsiteY18" fmla="*/ 436732 h 1508873"/>
              <a:gd name="connsiteX19" fmla="*/ 2962821 w 5758128"/>
              <a:gd name="connsiteY19" fmla="*/ 251479 h 1508873"/>
              <a:gd name="connsiteX20" fmla="*/ 2962821 w 5758128"/>
              <a:gd name="connsiteY20" fmla="*/ 251484 h 1508873"/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298 w 2795307"/>
              <a:gd name="connsiteY18" fmla="*/ 413582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95307" h="1508873">
                <a:moveTo>
                  <a:pt x="0" y="251484"/>
                </a:moveTo>
                <a:cubicBezTo>
                  <a:pt x="0" y="112593"/>
                  <a:pt x="112593" y="0"/>
                  <a:pt x="251484" y="0"/>
                </a:cubicBezTo>
                <a:lnTo>
                  <a:pt x="465885" y="0"/>
                </a:lnTo>
                <a:lnTo>
                  <a:pt x="465885" y="0"/>
                </a:lnTo>
                <a:lnTo>
                  <a:pt x="1164711" y="0"/>
                </a:lnTo>
                <a:lnTo>
                  <a:pt x="2543823" y="0"/>
                </a:lnTo>
                <a:cubicBezTo>
                  <a:pt x="2682714" y="0"/>
                  <a:pt x="2795307" y="112593"/>
                  <a:pt x="2795307" y="251484"/>
                </a:cubicBezTo>
                <a:lnTo>
                  <a:pt x="2795307" y="251479"/>
                </a:lnTo>
                <a:lnTo>
                  <a:pt x="2795307" y="251479"/>
                </a:lnTo>
                <a:lnTo>
                  <a:pt x="2795307" y="628697"/>
                </a:lnTo>
                <a:lnTo>
                  <a:pt x="2795307" y="1257389"/>
                </a:lnTo>
                <a:cubicBezTo>
                  <a:pt x="2795307" y="1396280"/>
                  <a:pt x="2682714" y="1508873"/>
                  <a:pt x="2543823" y="1508873"/>
                </a:cubicBezTo>
                <a:lnTo>
                  <a:pt x="1164711" y="1508873"/>
                </a:lnTo>
                <a:lnTo>
                  <a:pt x="465885" y="1508873"/>
                </a:lnTo>
                <a:lnTo>
                  <a:pt x="465885" y="1508873"/>
                </a:lnTo>
                <a:lnTo>
                  <a:pt x="251484" y="1508873"/>
                </a:lnTo>
                <a:cubicBezTo>
                  <a:pt x="112593" y="1508873"/>
                  <a:pt x="0" y="1396280"/>
                  <a:pt x="0" y="1257389"/>
                </a:cubicBezTo>
                <a:lnTo>
                  <a:pt x="0" y="628697"/>
                </a:lnTo>
                <a:cubicBezTo>
                  <a:pt x="99" y="556992"/>
                  <a:pt x="199" y="485287"/>
                  <a:pt x="298" y="413582"/>
                </a:cubicBezTo>
                <a:cubicBezTo>
                  <a:pt x="199" y="359548"/>
                  <a:pt x="99" y="305513"/>
                  <a:pt x="0" y="251479"/>
                </a:cubicBezTo>
                <a:lnTo>
                  <a:pt x="0" y="25148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0" dirty="0"/>
              <a:t>Beispielimplementierung </a:t>
            </a:r>
          </a:p>
          <a:p>
            <a:pPr algn="ctr"/>
            <a:r>
              <a:rPr lang="de-DE" sz="1700" dirty="0"/>
              <a:t>in Julia vorhanden.</a:t>
            </a:r>
            <a:endParaRPr lang="en-DE" sz="1700" dirty="0"/>
          </a:p>
        </p:txBody>
      </p:sp>
    </p:spTree>
    <p:extLst>
      <p:ext uri="{BB962C8B-B14F-4D97-AF65-F5344CB8AC3E}">
        <p14:creationId xmlns:p14="http://schemas.microsoft.com/office/powerpoint/2010/main" val="201081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E938-638B-B84A-9164-190DC20B0738}" type="slidenum">
              <a:rPr lang="de-DE"/>
              <a:pPr/>
              <a:t>99</a:t>
            </a:fld>
            <a:endParaRPr lang="de-DE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Dijkstras Algorithmus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708525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Nächster Schritt:</a:t>
            </a:r>
            <a:r>
              <a:rPr lang="de-DE" sz="2800" dirty="0"/>
              <a:t> Kürzeste Wege für beliebige Graphen mit positiven Kanten.</a:t>
            </a:r>
          </a:p>
          <a:p>
            <a:pPr>
              <a:buFontTx/>
              <a:buNone/>
            </a:pPr>
            <a:endParaRPr lang="de-DE" sz="1400" dirty="0"/>
          </a:p>
          <a:p>
            <a:pPr>
              <a:buFontTx/>
              <a:buNone/>
            </a:pPr>
            <a:r>
              <a:rPr lang="de-DE" sz="2800" dirty="0">
                <a:solidFill>
                  <a:srgbClr val="FF0000"/>
                </a:solidFill>
              </a:rPr>
              <a:t>Problem:</a:t>
            </a:r>
            <a:r>
              <a:rPr lang="de-DE" sz="2800" dirty="0"/>
              <a:t> besuche Knoten eines kürzesten Weges in richtiger Reihenfolge</a:t>
            </a:r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Lösung:</a:t>
            </a:r>
            <a:r>
              <a:rPr lang="de-DE" sz="2800" dirty="0"/>
              <a:t> besuche Knoten in der Reihenfolge der kürzesten Distanz zur Quelle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</a:p>
        </p:txBody>
      </p:sp>
      <p:sp>
        <p:nvSpPr>
          <p:cNvPr id="401412" name="Oval 4"/>
          <p:cNvSpPr>
            <a:spLocks noChangeArrowheads="1"/>
          </p:cNvSpPr>
          <p:nvPr/>
        </p:nvSpPr>
        <p:spPr bwMode="auto">
          <a:xfrm>
            <a:off x="1187450" y="364433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401413" name="Oval 5"/>
          <p:cNvSpPr>
            <a:spLocks noChangeArrowheads="1"/>
          </p:cNvSpPr>
          <p:nvPr/>
        </p:nvSpPr>
        <p:spPr bwMode="auto">
          <a:xfrm>
            <a:off x="2700338" y="364433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1</a:t>
            </a:r>
          </a:p>
        </p:txBody>
      </p:sp>
      <p:sp>
        <p:nvSpPr>
          <p:cNvPr id="401414" name="Oval 6"/>
          <p:cNvSpPr>
            <a:spLocks noChangeArrowheads="1"/>
          </p:cNvSpPr>
          <p:nvPr/>
        </p:nvSpPr>
        <p:spPr bwMode="auto">
          <a:xfrm>
            <a:off x="4211638" y="364433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2</a:t>
            </a:r>
          </a:p>
        </p:txBody>
      </p:sp>
      <p:sp>
        <p:nvSpPr>
          <p:cNvPr id="401415" name="Oval 7"/>
          <p:cNvSpPr>
            <a:spLocks noChangeArrowheads="1"/>
          </p:cNvSpPr>
          <p:nvPr/>
        </p:nvSpPr>
        <p:spPr bwMode="auto">
          <a:xfrm>
            <a:off x="5724525" y="364433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3</a:t>
            </a:r>
          </a:p>
        </p:txBody>
      </p:sp>
      <p:sp>
        <p:nvSpPr>
          <p:cNvPr id="401416" name="Oval 8"/>
          <p:cNvSpPr>
            <a:spLocks noChangeArrowheads="1"/>
          </p:cNvSpPr>
          <p:nvPr/>
        </p:nvSpPr>
        <p:spPr bwMode="auto">
          <a:xfrm>
            <a:off x="7237413" y="364433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4</a:t>
            </a:r>
          </a:p>
        </p:txBody>
      </p:sp>
      <p:sp>
        <p:nvSpPr>
          <p:cNvPr id="401417" name="Text Box 9"/>
          <p:cNvSpPr txBox="1">
            <a:spLocks noChangeArrowheads="1"/>
          </p:cNvSpPr>
          <p:nvPr/>
        </p:nvSpPr>
        <p:spPr bwMode="auto">
          <a:xfrm>
            <a:off x="755650" y="36443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401418" name="Text Box 10"/>
          <p:cNvSpPr txBox="1">
            <a:spLocks noChangeArrowheads="1"/>
          </p:cNvSpPr>
          <p:nvPr/>
        </p:nvSpPr>
        <p:spPr bwMode="auto">
          <a:xfrm>
            <a:off x="7885113" y="36443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</a:t>
            </a:r>
          </a:p>
        </p:txBody>
      </p:sp>
      <p:sp>
        <p:nvSpPr>
          <p:cNvPr id="401419" name="Line 11"/>
          <p:cNvSpPr>
            <a:spLocks noChangeShapeType="1"/>
          </p:cNvSpPr>
          <p:nvPr/>
        </p:nvSpPr>
        <p:spPr bwMode="auto">
          <a:xfrm>
            <a:off x="1692275" y="386023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1420" name="Line 12"/>
          <p:cNvSpPr>
            <a:spLocks noChangeShapeType="1"/>
          </p:cNvSpPr>
          <p:nvPr/>
        </p:nvSpPr>
        <p:spPr bwMode="auto">
          <a:xfrm>
            <a:off x="3203575" y="386023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1421" name="Line 13"/>
          <p:cNvSpPr>
            <a:spLocks noChangeShapeType="1"/>
          </p:cNvSpPr>
          <p:nvPr/>
        </p:nvSpPr>
        <p:spPr bwMode="auto">
          <a:xfrm>
            <a:off x="4716463" y="3860230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1422" name="Line 14"/>
          <p:cNvSpPr>
            <a:spLocks noChangeShapeType="1"/>
          </p:cNvSpPr>
          <p:nvPr/>
        </p:nvSpPr>
        <p:spPr bwMode="auto">
          <a:xfrm>
            <a:off x="6229350" y="386023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1424" name="Text Box 16"/>
          <p:cNvSpPr txBox="1">
            <a:spLocks noChangeArrowheads="1"/>
          </p:cNvSpPr>
          <p:nvPr/>
        </p:nvSpPr>
        <p:spPr bwMode="auto">
          <a:xfrm>
            <a:off x="4716463" y="3356992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</a:t>
            </a:r>
          </a:p>
        </p:txBody>
      </p:sp>
      <p:sp>
        <p:nvSpPr>
          <p:cNvPr id="3" name="Rechteck 2"/>
          <p:cNvSpPr/>
          <p:nvPr/>
        </p:nvSpPr>
        <p:spPr>
          <a:xfrm>
            <a:off x="2267744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>
                <a:solidFill>
                  <a:srgbClr val="0000FF"/>
                </a:solidFill>
              </a:rPr>
              <a:t>Edsger</a:t>
            </a:r>
            <a:r>
              <a:rPr lang="de-DE" sz="1200" dirty="0">
                <a:solidFill>
                  <a:srgbClr val="0000FF"/>
                </a:solidFill>
              </a:rPr>
              <a:t> W. Dijkstra: A </a:t>
            </a:r>
            <a:r>
              <a:rPr lang="de-DE" sz="1200" dirty="0" err="1">
                <a:solidFill>
                  <a:srgbClr val="0000FF"/>
                </a:solidFill>
              </a:rPr>
              <a:t>note</a:t>
            </a:r>
            <a:r>
              <a:rPr lang="de-DE" sz="1200" dirty="0">
                <a:solidFill>
                  <a:srgbClr val="0000FF"/>
                </a:solidFill>
              </a:rPr>
              <a:t> on </a:t>
            </a:r>
            <a:r>
              <a:rPr lang="de-DE" sz="1200" dirty="0" err="1">
                <a:solidFill>
                  <a:srgbClr val="0000FF"/>
                </a:solidFill>
              </a:rPr>
              <a:t>two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problems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connexion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with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graphs</a:t>
            </a:r>
            <a:r>
              <a:rPr lang="de-DE" sz="1200" dirty="0">
                <a:solidFill>
                  <a:srgbClr val="0000FF"/>
                </a:solidFill>
              </a:rPr>
              <a:t>. In: Numerische Mathematik. 1, S. 269–271, </a:t>
            </a:r>
            <a:r>
              <a:rPr lang="de-DE" sz="1200" b="1" dirty="0">
                <a:solidFill>
                  <a:srgbClr val="FF0000"/>
                </a:solidFill>
              </a:rPr>
              <a:t>1959</a:t>
            </a:r>
          </a:p>
        </p:txBody>
      </p:sp>
    </p:spTree>
    <p:extLst>
      <p:ext uri="{BB962C8B-B14F-4D97-AF65-F5344CB8AC3E}">
        <p14:creationId xmlns:p14="http://schemas.microsoft.com/office/powerpoint/2010/main" val="158279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2081</TotalTime>
  <Words>16950</Words>
  <Application>Microsoft Macintosh PowerPoint</Application>
  <PresentationFormat>On-screen Show (4:3)</PresentationFormat>
  <Paragraphs>3759</Paragraphs>
  <Slides>236</Slides>
  <Notes>12</Notes>
  <HiddenSlides>10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236</vt:i4>
      </vt:variant>
    </vt:vector>
  </HeadingPairs>
  <TitlesOfParts>
    <vt:vector size="249" baseType="lpstr">
      <vt:lpstr>Arial Unicode MS</vt:lpstr>
      <vt:lpstr>Arial</vt:lpstr>
      <vt:lpstr>Calibri</vt:lpstr>
      <vt:lpstr>Cambria Math</vt:lpstr>
      <vt:lpstr>cmsy10</vt:lpstr>
      <vt:lpstr>Courier</vt:lpstr>
      <vt:lpstr>Courier New</vt:lpstr>
      <vt:lpstr>Gill Sans MT</vt:lpstr>
      <vt:lpstr>Lucida Grande</vt:lpstr>
      <vt:lpstr>msam6</vt:lpstr>
      <vt:lpstr>Myriad Pro</vt:lpstr>
      <vt:lpstr>Symbol</vt:lpstr>
      <vt:lpstr>7_Standarddesign</vt:lpstr>
      <vt:lpstr>Algorithmen und Datenstrukturen</vt:lpstr>
      <vt:lpstr>Danksagung</vt:lpstr>
      <vt:lpstr>Graphen</vt:lpstr>
      <vt:lpstr>Graphen</vt:lpstr>
      <vt:lpstr>Graphen</vt:lpstr>
      <vt:lpstr>Graphen</vt:lpstr>
      <vt:lpstr>Graphen</vt:lpstr>
      <vt:lpstr>Graphen</vt:lpstr>
      <vt:lpstr>Operationen auf Graphen</vt:lpstr>
      <vt:lpstr>Operationen auf Graphen</vt:lpstr>
      <vt:lpstr>Operationen auf Graphen</vt:lpstr>
      <vt:lpstr>Operationen auf Graphen</vt:lpstr>
      <vt:lpstr>Graphrepräsentationen</vt:lpstr>
      <vt:lpstr>Graphrepräsentationen</vt:lpstr>
      <vt:lpstr>Sequenz von Kanten</vt:lpstr>
      <vt:lpstr>Graphrepräsentationen</vt:lpstr>
      <vt:lpstr>Adjazenzfeld</vt:lpstr>
      <vt:lpstr>Graphrepräsentationen</vt:lpstr>
      <vt:lpstr>Adjazenzliste</vt:lpstr>
      <vt:lpstr>Graphrepräsentationen</vt:lpstr>
      <vt:lpstr>Adjazenzmatrix</vt:lpstr>
      <vt:lpstr>Graphrepräsentationen</vt:lpstr>
      <vt:lpstr>Adjazenzliste+Hashtabelle</vt:lpstr>
      <vt:lpstr>Graphrepräsentationen</vt:lpstr>
      <vt:lpstr>Graphrepräsentationen</vt:lpstr>
      <vt:lpstr>PowerPoint Presentation</vt:lpstr>
      <vt:lpstr>Graphdurchlauf</vt:lpstr>
      <vt:lpstr>Graphdurchlauf</vt:lpstr>
      <vt:lpstr>Breitensuche</vt:lpstr>
      <vt:lpstr>Tiefensuche</vt:lpstr>
      <vt:lpstr>Breitensuche</vt:lpstr>
      <vt:lpstr>Breitensuche</vt:lpstr>
      <vt:lpstr>Breitensuche</vt:lpstr>
      <vt:lpstr>Breitensuche</vt:lpstr>
      <vt:lpstr>Breitensuche</vt:lpstr>
      <vt:lpstr>Iteratoren</vt:lpstr>
      <vt:lpstr>Iteratoren</vt:lpstr>
      <vt:lpstr>Breitensuche</vt:lpstr>
      <vt:lpstr>BFS(b)</vt:lpstr>
      <vt:lpstr>BFS(a)</vt:lpstr>
      <vt:lpstr>Tiefensuche</vt:lpstr>
      <vt:lpstr>DFS-Nummerierung</vt:lpstr>
      <vt:lpstr>Tiefensuche – Design Pattern</vt:lpstr>
      <vt:lpstr>DFS-Nummerierung</vt:lpstr>
      <vt:lpstr>DFS-Nummerierung</vt:lpstr>
      <vt:lpstr>DFS-Nummerierung</vt:lpstr>
      <vt:lpstr>DFS-Nummerierung</vt:lpstr>
      <vt:lpstr>DFS-Nummerierung</vt:lpstr>
      <vt:lpstr>DAGs</vt:lpstr>
      <vt:lpstr>DFS-Nummerierung</vt:lpstr>
      <vt:lpstr>DFS-Nummerierung</vt:lpstr>
      <vt:lpstr>DFS-Nummerierung</vt:lpstr>
      <vt:lpstr>DFS-Nummerierung</vt:lpstr>
      <vt:lpstr>Starke ZHKs</vt:lpstr>
      <vt:lpstr>Starke ZHKs</vt:lpstr>
      <vt:lpstr>Starke ZHKs - Beispiel</vt:lpstr>
      <vt:lpstr>Starke ZHKs - Beispiel</vt:lpstr>
      <vt:lpstr>Starke ZHKs</vt:lpstr>
      <vt:lpstr>Starke ZHKs</vt:lpstr>
      <vt:lpstr>Starke ZHKs</vt:lpstr>
      <vt:lpstr>Starke ZHKs - Beispiel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Invarianten 2 und 3</vt:lpstr>
      <vt:lpstr>Wiederholung: Tiefensuche-Schema</vt:lpstr>
      <vt:lpstr>Starke ZHKs</vt:lpstr>
      <vt:lpstr>Starke ZHKs - Beispiel</vt:lpstr>
      <vt:lpstr>Starke ZHKs</vt:lpstr>
      <vt:lpstr>Kürzeste Wege</vt:lpstr>
      <vt:lpstr>Kürzeste Wege</vt:lpstr>
      <vt:lpstr>Kürzeste Wege</vt:lpstr>
      <vt:lpstr>Kürzeste Wege</vt:lpstr>
      <vt:lpstr>Kürzeste Wege</vt:lpstr>
      <vt:lpstr>Kürzeste Wege</vt:lpstr>
      <vt:lpstr>Kürzeste Wege</vt:lpstr>
      <vt:lpstr>Kürzeste Wege in Graphen</vt:lpstr>
      <vt:lpstr>Kürzeste Wege in DAGs</vt:lpstr>
      <vt:lpstr>Kürzeste Wege in DAGs</vt:lpstr>
      <vt:lpstr>Kürzeste Wege in DAGs</vt:lpstr>
      <vt:lpstr>Kürzeste Wege in DAGs</vt:lpstr>
      <vt:lpstr>Kürzeste Wege in DAGs</vt:lpstr>
      <vt:lpstr>Kürzeste Wege in Graphen</vt:lpstr>
      <vt:lpstr>Kürzeste Wege in DAGs</vt:lpstr>
      <vt:lpstr>Kürzeste Wege in DAGs</vt:lpstr>
      <vt:lpstr>Kürzeste Wege in DAGs</vt:lpstr>
      <vt:lpstr>Kürzeste Wege in DAGs</vt:lpstr>
      <vt:lpstr>Kürzeste Wege in DAGs</vt:lpstr>
      <vt:lpstr>Kürzeste Wege in DAGs</vt:lpstr>
      <vt:lpstr>Kürzeste Wege in DAGs</vt:lpstr>
      <vt:lpstr>Dijkstras Algorithmus</vt:lpstr>
      <vt:lpstr>Dijkstras Algorithmus</vt:lpstr>
      <vt:lpstr>Dijkstras Algorithmus</vt:lpstr>
      <vt:lpstr>Dijkstras Algorithmus</vt:lpstr>
      <vt:lpstr>Dijkstras Algorithmus</vt:lpstr>
      <vt:lpstr>Dijkstra-Algorithmus: Vergleich mit m = n2</vt:lpstr>
      <vt:lpstr>Kürzeste Wege</vt:lpstr>
      <vt:lpstr>Kürzeste Wege</vt:lpstr>
      <vt:lpstr>Kürzeste Wege: Heuristische Suche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Exploration des (implizit definierten) Suchraums</vt:lpstr>
      <vt:lpstr>Preis für den Zielschätzereinsatz: Propagierung</vt:lpstr>
      <vt:lpstr>Anwendung: Fahrplaninformationssystem</vt:lpstr>
      <vt:lpstr>Anwendung: Fahrplaninformationssystem</vt:lpstr>
      <vt:lpstr>Planung von Haltepunkt zu Haltepunkt?</vt:lpstr>
      <vt:lpstr>Besondere Linienformen in der Praxis</vt:lpstr>
      <vt:lpstr>Kosten</vt:lpstr>
      <vt:lpstr>Zeit, Kosten, Zielschätzung</vt:lpstr>
      <vt:lpstr>Vorwärts- und Rückwärtssuche</vt:lpstr>
      <vt:lpstr>Schätzergenerierung: Offline-Berechnung von h</vt:lpstr>
      <vt:lpstr>Exploration des (implizit definierten) Suchraums</vt:lpstr>
      <vt:lpstr>Analyse</vt:lpstr>
      <vt:lpstr>Zulässigkeit des Schätzers und optimale Lösung</vt:lpstr>
      <vt:lpstr>Funktion A*</vt:lpstr>
      <vt:lpstr>Hilfsfunktionen</vt:lpstr>
      <vt:lpstr>Preis für den Zielschätzereinsatz: Propagierung</vt:lpstr>
      <vt:lpstr>Hilfsfunktionen</vt:lpstr>
      <vt:lpstr>Analyse von A*</vt:lpstr>
      <vt:lpstr>SSSP Anwendung: Ereignisplanung</vt:lpstr>
      <vt:lpstr>Umwandlung in gerichteten Graphen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Hilfsfunktion</vt:lpstr>
      <vt:lpstr>Bellman-Ford Algorithmus</vt:lpstr>
      <vt:lpstr>All Pairs Shortest Paths</vt:lpstr>
      <vt:lpstr>All Pairs Shortest Paths</vt:lpstr>
      <vt:lpstr>Naive Erhöhung?</vt:lpstr>
      <vt:lpstr>Neuer Ansatz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Annahme: Ungerichteter Graph gegeben</vt:lpstr>
      <vt:lpstr>Annahme: Ungerichteter Graph gegeben</vt:lpstr>
      <vt:lpstr>Transitive Hülle / Erreichbarkeit</vt:lpstr>
      <vt:lpstr>Naives Verfahren für Erreichbarkeit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Ein neues Anwendungsproblem</vt:lpstr>
      <vt:lpstr>Minimaler Spannbaum</vt:lpstr>
      <vt:lpstr>Anwendungen in der Praxis</vt:lpstr>
      <vt:lpstr>Minimaler Spannbaum</vt:lpstr>
      <vt:lpstr>Minimaler Spannbaum</vt:lpstr>
      <vt:lpstr>Minimaler Spannbaum</vt:lpstr>
      <vt:lpstr>Minimaler Spannbaum</vt:lpstr>
      <vt:lpstr>Minimaler Spannbaum</vt:lpstr>
      <vt:lpstr>Minimaler Spannbaum</vt:lpstr>
      <vt:lpstr>Minimaler Spannbaum</vt:lpstr>
      <vt:lpstr>Minimaler Spannbaum</vt:lpstr>
      <vt:lpstr>Erinnerung: Union-Find DS</vt:lpstr>
      <vt:lpstr>Minimaler Spannbaum</vt:lpstr>
      <vt:lpstr>MinSpanningTree-Algorithmus</vt:lpstr>
      <vt:lpstr>Kruskal-Algorithmus</vt:lpstr>
      <vt:lpstr>Minimaler Spannbaum</vt:lpstr>
      <vt:lpstr>Minimaler Spannbaum</vt:lpstr>
      <vt:lpstr>Jarnik-Prim Algorithmus</vt:lpstr>
      <vt:lpstr>Hilfsfunktion</vt:lpstr>
      <vt:lpstr>Jarnik-Prim Algorithmus</vt:lpstr>
      <vt:lpstr>Betrachtete Arten von Netzwerken</vt:lpstr>
      <vt:lpstr>Netzwerke</vt:lpstr>
      <vt:lpstr>Problem des maximalen Flusses in Netzwerken</vt:lpstr>
      <vt:lpstr>Problem des maximalen Flusses in Netzwerken</vt:lpstr>
      <vt:lpstr>Netzwerkfluss</vt:lpstr>
      <vt:lpstr>Netzwerkfluss</vt:lpstr>
      <vt:lpstr>Netzwerkfluss</vt:lpstr>
      <vt:lpstr>Beispiel für flusserhöhende Pfade</vt:lpstr>
      <vt:lpstr>Ford-Fulkerson-Algorithmus (Skizze)</vt:lpstr>
      <vt:lpstr>Ford-Fulkerson Algo – Beispieldurchlauf</vt:lpstr>
      <vt:lpstr>Ford-Fulkerson Algo – Beispieldurchlauf</vt:lpstr>
      <vt:lpstr>Flusserhöhende Pfade</vt:lpstr>
      <vt:lpstr>Edmonds-Karp (Ford-Fulkerson mit BFS)</vt:lpstr>
      <vt:lpstr>Ford-Fulkerson-Algorithmus mit DFS</vt:lpstr>
      <vt:lpstr>Tiefensuche – Schema: FF-DFS</vt:lpstr>
      <vt:lpstr>Weitere Code-Muster und Prozeduren</vt:lpstr>
      <vt:lpstr>Ford-Fulkerson Algo – Beispieldurchlauf</vt:lpstr>
      <vt:lpstr>Ford-Fulkerson Algo – Beispieldurchlauf</vt:lpstr>
      <vt:lpstr>Ford-Fulkerson Algo – Beispieldurchlauf</vt:lpstr>
      <vt:lpstr>Analyse des Algorithmus von Ford/Fulkerson</vt:lpstr>
      <vt:lpstr>Max Flow/Min Cut-Theorem</vt:lpstr>
      <vt:lpstr>Ford-Fulkerson Algorithmus – Analyse</vt:lpstr>
      <vt:lpstr>Schlechte Abfolge von zunehmenden Pfaden</vt:lpstr>
      <vt:lpstr>Ford-Fulkerson Algorithmus – Analyse</vt:lpstr>
      <vt:lpstr>Edmonds-Karp Algorithmus – Analyse</vt:lpstr>
      <vt:lpstr>Anwendung: Maximale bipartite Matchings</vt:lpstr>
      <vt:lpstr>Bipartites Matching</vt:lpstr>
      <vt:lpstr>Mehrere Quellen und mehreren Senken</vt:lpstr>
      <vt:lpstr>Lösung des maximalen Bipartiten Matchings</vt:lpstr>
      <vt:lpstr>Maximaler Fluss ⇔  Maximales bipartites Matching</vt:lpstr>
      <vt:lpstr>Praktische Fragestellung</vt:lpstr>
      <vt:lpstr>Übersicht über Max-Flow-Algorithmen          (n=|V|, e=|E|, U=max{c(e) für alle e∈E})</vt:lpstr>
      <vt:lpstr>Zusammenfassung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2396</cp:revision>
  <cp:lastPrinted>2017-06-22T09:38:33Z</cp:lastPrinted>
  <dcterms:created xsi:type="dcterms:W3CDTF">2010-04-27T12:26:40Z</dcterms:created>
  <dcterms:modified xsi:type="dcterms:W3CDTF">2023-07-26T09:13:42Z</dcterms:modified>
</cp:coreProperties>
</file>