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6"/>
  </p:notesMasterIdLst>
  <p:handoutMasterIdLst>
    <p:handoutMasterId r:id="rId67"/>
  </p:handoutMasterIdLst>
  <p:sldIdLst>
    <p:sldId id="359" r:id="rId2"/>
    <p:sldId id="311" r:id="rId3"/>
    <p:sldId id="274" r:id="rId4"/>
    <p:sldId id="317" r:id="rId5"/>
    <p:sldId id="276" r:id="rId6"/>
    <p:sldId id="277" r:id="rId7"/>
    <p:sldId id="312" r:id="rId8"/>
    <p:sldId id="279" r:id="rId9"/>
    <p:sldId id="280" r:id="rId10"/>
    <p:sldId id="319" r:id="rId11"/>
    <p:sldId id="318" r:id="rId12"/>
    <p:sldId id="283" r:id="rId13"/>
    <p:sldId id="284" r:id="rId14"/>
    <p:sldId id="285" r:id="rId15"/>
    <p:sldId id="313" r:id="rId16"/>
    <p:sldId id="314" r:id="rId17"/>
    <p:sldId id="289" r:id="rId18"/>
    <p:sldId id="291" r:id="rId19"/>
    <p:sldId id="364" r:id="rId20"/>
    <p:sldId id="293" r:id="rId21"/>
    <p:sldId id="365" r:id="rId22"/>
    <p:sldId id="295" r:id="rId23"/>
    <p:sldId id="296" r:id="rId24"/>
    <p:sldId id="297" r:id="rId25"/>
    <p:sldId id="315" r:id="rId26"/>
    <p:sldId id="298" r:id="rId27"/>
    <p:sldId id="316" r:id="rId28"/>
    <p:sldId id="301" r:id="rId29"/>
    <p:sldId id="302" r:id="rId30"/>
    <p:sldId id="303" r:id="rId31"/>
    <p:sldId id="304" r:id="rId32"/>
    <p:sldId id="305" r:id="rId33"/>
    <p:sldId id="306" r:id="rId34"/>
    <p:sldId id="367" r:id="rId35"/>
    <p:sldId id="307" r:id="rId36"/>
    <p:sldId id="309" r:id="rId37"/>
    <p:sldId id="321" r:id="rId38"/>
    <p:sldId id="320" r:id="rId39"/>
    <p:sldId id="322" r:id="rId40"/>
    <p:sldId id="323" r:id="rId41"/>
    <p:sldId id="331" r:id="rId42"/>
    <p:sldId id="332" r:id="rId43"/>
    <p:sldId id="333" r:id="rId44"/>
    <p:sldId id="334" r:id="rId45"/>
    <p:sldId id="335" r:id="rId46"/>
    <p:sldId id="336" r:id="rId47"/>
    <p:sldId id="348" r:id="rId48"/>
    <p:sldId id="349" r:id="rId49"/>
    <p:sldId id="350" r:id="rId50"/>
    <p:sldId id="351" r:id="rId51"/>
    <p:sldId id="352" r:id="rId52"/>
    <p:sldId id="337" r:id="rId53"/>
    <p:sldId id="338" r:id="rId54"/>
    <p:sldId id="340" r:id="rId55"/>
    <p:sldId id="360" r:id="rId56"/>
    <p:sldId id="342" r:id="rId57"/>
    <p:sldId id="361" r:id="rId58"/>
    <p:sldId id="353" r:id="rId59"/>
    <p:sldId id="354" r:id="rId60"/>
    <p:sldId id="355" r:id="rId61"/>
    <p:sldId id="356" r:id="rId62"/>
    <p:sldId id="357" r:id="rId63"/>
    <p:sldId id="362" r:id="rId64"/>
    <p:sldId id="366" r:id="rId6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A"/>
    <a:srgbClr val="1D34FF"/>
    <a:srgbClr val="3C8C93"/>
    <a:srgbClr val="99CC00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43" autoAdjust="0"/>
    <p:restoredTop sz="94664"/>
  </p:normalViewPr>
  <p:slideViewPr>
    <p:cSldViewPr>
      <p:cViewPr varScale="1">
        <p:scale>
          <a:sx n="119" d="100"/>
          <a:sy n="119" d="100"/>
        </p:scale>
        <p:origin x="192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20.07.23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20.07.23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</a:t>
            </a:r>
            <a:r>
              <a:rPr lang="de-DE" sz="2400"/>
              <a:t>Bender (</a:t>
            </a:r>
            <a:r>
              <a:rPr lang="de-DE" sz="2400" dirty="0"/>
              <a:t>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</p:spTree>
    <p:extLst>
      <p:ext uri="{BB962C8B-B14F-4D97-AF65-F5344CB8AC3E}">
        <p14:creationId xmlns:p14="http://schemas.microsoft.com/office/powerpoint/2010/main" val="37329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7584" y="2030760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46634" y="2945160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14361" y="4009906"/>
            <a:ext cx="12715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  <a:r>
              <a:rPr lang="th-TH" altLang="de-DE" sz="2800" baseline="-25000" dirty="0"/>
              <a:t>new</a:t>
            </a:r>
            <a:r>
              <a:rPr lang="th-TH" altLang="de-DE" sz="2800" dirty="0"/>
              <a:t> = </a:t>
            </a:r>
            <a:r>
              <a:rPr lang="de-DE" altLang="de-DE" sz="2800" dirty="0"/>
              <a:t>3</a:t>
            </a:r>
            <a:endParaRPr lang="th-TH" altLang="de-DE" sz="28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33753" y="3005019"/>
            <a:ext cx="872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 err="1"/>
              <a:t>j</a:t>
            </a:r>
            <a:r>
              <a:rPr lang="th-TH" altLang="de-DE" sz="2800" dirty="0"/>
              <a:t> = </a:t>
            </a:r>
            <a:r>
              <a:rPr lang="de-DE" altLang="de-DE" sz="2800" dirty="0"/>
              <a:t>6</a:t>
            </a:r>
            <a:endParaRPr lang="th-TH" altLang="de-DE" sz="2800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555331" y="1465610"/>
            <a:ext cx="0" cy="64770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66444" y="1268760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/>
              <a:t>i</a:t>
            </a:r>
            <a:endParaRPr lang="th-TH" altLang="de-DE"/>
          </a:p>
        </p:txBody>
      </p:sp>
      <p:sp>
        <p:nvSpPr>
          <p:cNvPr id="18" name="Textfeld 17"/>
          <p:cNvSpPr txBox="1"/>
          <p:nvPr/>
        </p:nvSpPr>
        <p:spPr>
          <a:xfrm>
            <a:off x="1979712" y="4861669"/>
            <a:ext cx="231390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Diese Vergleiche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brauchen wir nicht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durchzuführen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60032" y="4861669"/>
            <a:ext cx="185031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2"/>
                </a:solidFill>
              </a:rPr>
              <a:t>Fortsetzen des</a:t>
            </a:r>
          </a:p>
          <a:p>
            <a:r>
              <a:rPr lang="de-DE" sz="2000" b="1" dirty="0">
                <a:solidFill>
                  <a:schemeClr val="accent2"/>
                </a:solidFill>
              </a:rPr>
              <a:t>Vergleichens</a:t>
            </a:r>
          </a:p>
          <a:p>
            <a:r>
              <a:rPr lang="de-DE" sz="2000" b="1" dirty="0">
                <a:solidFill>
                  <a:schemeClr val="accent2"/>
                </a:solidFill>
              </a:rPr>
              <a:t>ab hier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4266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3329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75741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93216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245629" y="2125365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364691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621866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740929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991754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106054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363229" y="2125365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475941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733116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780865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5104591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515075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547447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526990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2504266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2623329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>
            <a:off x="2875741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993216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3245629" y="3088704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5"/>
          <p:cNvSpPr>
            <a:spLocks noChangeArrowheads="1"/>
          </p:cNvSpPr>
          <p:nvPr/>
        </p:nvSpPr>
        <p:spPr bwMode="auto">
          <a:xfrm>
            <a:off x="3364691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6"/>
          <p:cNvSpPr>
            <a:spLocks noChangeArrowheads="1"/>
          </p:cNvSpPr>
          <p:nvPr/>
        </p:nvSpPr>
        <p:spPr bwMode="auto">
          <a:xfrm>
            <a:off x="3621866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3740929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91754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4106054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4363229" y="3088704"/>
            <a:ext cx="369888" cy="369888"/>
          </a:xfrm>
          <a:prstGeom prst="rect">
            <a:avLst/>
          </a:prstGeom>
          <a:solidFill>
            <a:srgbClr val="CFD1FD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4475941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83"/>
          <p:cNvSpPr>
            <a:spLocks noChangeArrowheads="1"/>
          </p:cNvSpPr>
          <p:nvPr/>
        </p:nvSpPr>
        <p:spPr bwMode="auto">
          <a:xfrm>
            <a:off x="3635896" y="4096816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Rectangle 84"/>
          <p:cNvSpPr>
            <a:spLocks noChangeArrowheads="1"/>
          </p:cNvSpPr>
          <p:nvPr/>
        </p:nvSpPr>
        <p:spPr bwMode="auto">
          <a:xfrm>
            <a:off x="3750196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85"/>
          <p:cNvSpPr>
            <a:spLocks noChangeArrowheads="1"/>
          </p:cNvSpPr>
          <p:nvPr/>
        </p:nvSpPr>
        <p:spPr bwMode="auto">
          <a:xfrm>
            <a:off x="4007371" y="4096816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Rectangle 86"/>
          <p:cNvSpPr>
            <a:spLocks noChangeArrowheads="1"/>
          </p:cNvSpPr>
          <p:nvPr/>
        </p:nvSpPr>
        <p:spPr bwMode="auto">
          <a:xfrm>
            <a:off x="4120084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87"/>
          <p:cNvSpPr>
            <a:spLocks noChangeArrowheads="1"/>
          </p:cNvSpPr>
          <p:nvPr/>
        </p:nvSpPr>
        <p:spPr bwMode="auto">
          <a:xfrm>
            <a:off x="4377259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99" name="Rectangle 88"/>
          <p:cNvSpPr>
            <a:spLocks noChangeArrowheads="1"/>
          </p:cNvSpPr>
          <p:nvPr/>
        </p:nvSpPr>
        <p:spPr bwMode="auto">
          <a:xfrm>
            <a:off x="4491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0" name="Rectangle 89"/>
          <p:cNvSpPr>
            <a:spLocks noChangeArrowheads="1"/>
          </p:cNvSpPr>
          <p:nvPr/>
        </p:nvSpPr>
        <p:spPr bwMode="auto">
          <a:xfrm>
            <a:off x="4748734" y="4096816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1" name="Rectangle 90"/>
          <p:cNvSpPr>
            <a:spLocks noChangeArrowheads="1"/>
          </p:cNvSpPr>
          <p:nvPr/>
        </p:nvSpPr>
        <p:spPr bwMode="auto">
          <a:xfrm>
            <a:off x="4872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2" name="Rectangle 91"/>
          <p:cNvSpPr>
            <a:spLocks noChangeArrowheads="1"/>
          </p:cNvSpPr>
          <p:nvPr/>
        </p:nvSpPr>
        <p:spPr bwMode="auto">
          <a:xfrm>
            <a:off x="5118621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3" name="Rectangle 92"/>
          <p:cNvSpPr>
            <a:spLocks noChangeArrowheads="1"/>
          </p:cNvSpPr>
          <p:nvPr/>
        </p:nvSpPr>
        <p:spPr bwMode="auto">
          <a:xfrm>
            <a:off x="5232921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93"/>
          <p:cNvSpPr>
            <a:spLocks noChangeArrowheads="1"/>
          </p:cNvSpPr>
          <p:nvPr/>
        </p:nvSpPr>
        <p:spPr bwMode="auto">
          <a:xfrm>
            <a:off x="5490096" y="4096816"/>
            <a:ext cx="369888" cy="369888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Rectangle 94"/>
          <p:cNvSpPr>
            <a:spLocks noChangeArrowheads="1"/>
          </p:cNvSpPr>
          <p:nvPr/>
        </p:nvSpPr>
        <p:spPr bwMode="auto">
          <a:xfrm>
            <a:off x="5604396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8"/>
          <p:cNvSpPr>
            <a:spLocks noChangeArrowheads="1"/>
          </p:cNvSpPr>
          <p:nvPr/>
        </p:nvSpPr>
        <p:spPr bwMode="auto">
          <a:xfrm>
            <a:off x="139648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6" name="Rectangle 19"/>
          <p:cNvSpPr>
            <a:spLocks noChangeArrowheads="1"/>
          </p:cNvSpPr>
          <p:nvPr/>
        </p:nvSpPr>
        <p:spPr bwMode="auto">
          <a:xfrm>
            <a:off x="1444238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1767964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Rectangle 21"/>
          <p:cNvSpPr>
            <a:spLocks noChangeArrowheads="1"/>
          </p:cNvSpPr>
          <p:nvPr/>
        </p:nvSpPr>
        <p:spPr bwMode="auto">
          <a:xfrm>
            <a:off x="1814126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9" name="Rectangle 22"/>
          <p:cNvSpPr>
            <a:spLocks noChangeArrowheads="1"/>
          </p:cNvSpPr>
          <p:nvPr/>
        </p:nvSpPr>
        <p:spPr bwMode="auto">
          <a:xfrm>
            <a:off x="2137852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0" name="Rectangle 23"/>
          <p:cNvSpPr>
            <a:spLocks noChangeArrowheads="1"/>
          </p:cNvSpPr>
          <p:nvPr/>
        </p:nvSpPr>
        <p:spPr bwMode="auto">
          <a:xfrm>
            <a:off x="219036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rade Verbindung 141"/>
          <p:cNvCxnSpPr/>
          <p:nvPr/>
        </p:nvCxnSpPr>
        <p:spPr>
          <a:xfrm>
            <a:off x="4362190" y="1953612"/>
            <a:ext cx="16396" cy="400151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>
            <a:off x="3638550" y="4556303"/>
            <a:ext cx="715442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996271" y="4645645"/>
            <a:ext cx="123813" cy="50405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H="1" flipV="1">
            <a:off x="4572521" y="4556303"/>
            <a:ext cx="300039" cy="665406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feld 150"/>
          <p:cNvSpPr txBox="1"/>
          <p:nvPr/>
        </p:nvSpPr>
        <p:spPr>
          <a:xfrm>
            <a:off x="4436452" y="3412217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j</a:t>
            </a: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517588" y="2485405"/>
            <a:ext cx="1118308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flipV="1">
            <a:off x="3242235" y="2485405"/>
            <a:ext cx="1113741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42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Knuth-Morris-Pratt-Algorithmus (KMP)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2345"/>
          </a:xfrm>
        </p:spPr>
        <p:txBody>
          <a:bodyPr/>
          <a:lstStyle/>
          <a:p>
            <a:r>
              <a:rPr lang="de-DE" dirty="0"/>
              <a:t>Vergleich des Musters im Text von links nach rechts</a:t>
            </a:r>
          </a:p>
          <a:p>
            <a:pPr lvl="1"/>
            <a:r>
              <a:rPr lang="de-DE" dirty="0"/>
              <a:t>Wie im </a:t>
            </a:r>
            <a:r>
              <a:rPr lang="de-DE" dirty="0" err="1"/>
              <a:t>Brute</a:t>
            </a:r>
            <a:r>
              <a:rPr lang="de-DE" dirty="0"/>
              <a:t>-Force-Ansatz</a:t>
            </a:r>
          </a:p>
          <a:p>
            <a:r>
              <a:rPr lang="de-DE" dirty="0"/>
              <a:t>Bessere Verschiebung des Musters zum Text als bei </a:t>
            </a:r>
            <a:r>
              <a:rPr lang="de-DE" dirty="0" err="1"/>
              <a:t>Brute</a:t>
            </a:r>
            <a:r>
              <a:rPr lang="de-DE" dirty="0"/>
              <a:t>-Force</a:t>
            </a:r>
          </a:p>
          <a:p>
            <a:pPr lvl="1"/>
            <a:r>
              <a:rPr lang="de-DE" b="1" dirty="0"/>
              <a:t>Frage:</a:t>
            </a:r>
            <a:r>
              <a:rPr lang="de-DE" dirty="0"/>
              <a:t> Falls das Muster an der Stelle j falsifiziert wird, was ist die größtmögliche Verschiebung, um unnötige Vergleiche zu sparen?</a:t>
            </a:r>
          </a:p>
          <a:p>
            <a:pPr lvl="1"/>
            <a:r>
              <a:rPr lang="de-DE" b="1" dirty="0"/>
              <a:t>Antwort:</a:t>
            </a:r>
            <a:r>
              <a:rPr lang="de-DE" dirty="0"/>
              <a:t> Verschiebe um den längsten Präfix von P[1..j], </a:t>
            </a:r>
            <a:br>
              <a:rPr lang="de-DE" dirty="0"/>
            </a:br>
            <a:r>
              <a:rPr lang="de-DE" dirty="0"/>
              <a:t>der ein Suffix von T[i-j+1..i] ist</a:t>
            </a:r>
          </a:p>
          <a:p>
            <a:endParaRPr lang="de-DE" dirty="0"/>
          </a:p>
          <a:p>
            <a:r>
              <a:rPr lang="de-DE" dirty="0"/>
              <a:t>Wie können solche Präfixe </a:t>
            </a:r>
            <a:br>
              <a:rPr lang="de-DE" dirty="0"/>
            </a:br>
            <a:r>
              <a:rPr lang="de-DE" dirty="0"/>
              <a:t>mit vertretbarem Aufwand bestimmt werden?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10" name="Gruppierung 9"/>
          <p:cNvGrpSpPr/>
          <p:nvPr/>
        </p:nvGrpSpPr>
        <p:grpSpPr>
          <a:xfrm>
            <a:off x="5580112" y="4437112"/>
            <a:ext cx="2186118" cy="1305436"/>
            <a:chOff x="5580112" y="4437112"/>
            <a:chExt cx="2186118" cy="1305436"/>
          </a:xfrm>
        </p:grpSpPr>
        <p:grpSp>
          <p:nvGrpSpPr>
            <p:cNvPr id="8" name="Gruppierung 7"/>
            <p:cNvGrpSpPr/>
            <p:nvPr/>
          </p:nvGrpSpPr>
          <p:grpSpPr>
            <a:xfrm>
              <a:off x="5580112" y="4653136"/>
              <a:ext cx="2186118" cy="1089412"/>
              <a:chOff x="5580112" y="4653136"/>
              <a:chExt cx="2186118" cy="1089412"/>
            </a:xfrm>
          </p:grpSpPr>
          <p:pic>
            <p:nvPicPr>
              <p:cNvPr id="4" name="Bild 3" descr="Screen Shot 2015-11-16 at 13.17.47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6176" y="4757890"/>
                <a:ext cx="1610054" cy="975366"/>
              </a:xfrm>
              <a:prstGeom prst="rect">
                <a:avLst/>
              </a:prstGeom>
            </p:spPr>
          </p:pic>
          <p:sp>
            <p:nvSpPr>
              <p:cNvPr id="6" name="Rechteck 5"/>
              <p:cNvSpPr/>
              <p:nvPr/>
            </p:nvSpPr>
            <p:spPr>
              <a:xfrm>
                <a:off x="5580112" y="5373216"/>
                <a:ext cx="307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P</a:t>
                </a:r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5580112" y="4653136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T</a:t>
                </a:r>
              </a:p>
            </p:txBody>
          </p:sp>
        </p:grpSp>
        <p:sp>
          <p:nvSpPr>
            <p:cNvPr id="9" name="Rechteck 8"/>
            <p:cNvSpPr/>
            <p:nvPr/>
          </p:nvSpPr>
          <p:spPr>
            <a:xfrm>
              <a:off x="7524328" y="4437112"/>
              <a:ext cx="240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i</a:t>
              </a:r>
            </a:p>
          </p:txBody>
        </p:sp>
      </p:grpSp>
      <p:sp>
        <p:nvSpPr>
          <p:cNvPr id="11" name="Rechteck 8"/>
          <p:cNvSpPr/>
          <p:nvPr/>
        </p:nvSpPr>
        <p:spPr>
          <a:xfrm>
            <a:off x="7522407" y="5733256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0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KMP Fehlerfunktion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5042"/>
          </a:xfrm>
        </p:spPr>
        <p:txBody>
          <a:bodyPr/>
          <a:lstStyle/>
          <a:p>
            <a:r>
              <a:rPr lang="en-US" dirty="0"/>
              <a:t>KMP </a:t>
            </a:r>
            <a:r>
              <a:rPr lang="en-US" dirty="0" err="1"/>
              <a:t>verarbeitet</a:t>
            </a:r>
            <a:r>
              <a:rPr lang="en-US" dirty="0"/>
              <a:t> das Muster </a:t>
            </a:r>
            <a:r>
              <a:rPr lang="en-US" dirty="0" err="1"/>
              <a:t>vor</a:t>
            </a:r>
            <a:r>
              <a:rPr lang="en-US" dirty="0"/>
              <a:t>, um </a:t>
            </a:r>
            <a:r>
              <a:rPr lang="en-US" dirty="0" err="1"/>
              <a:t>Übereinstimmungen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den </a:t>
            </a:r>
            <a:r>
              <a:rPr lang="en-US" dirty="0" err="1"/>
              <a:t>Präfixen</a:t>
            </a:r>
            <a:r>
              <a:rPr lang="en-US" dirty="0"/>
              <a:t> des Musters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selbst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finden</a:t>
            </a:r>
            <a:endParaRPr lang="en-US" dirty="0"/>
          </a:p>
          <a:p>
            <a:r>
              <a:rPr lang="en-US" dirty="0"/>
              <a:t>j = Position der </a:t>
            </a:r>
            <a:r>
              <a:rPr lang="en-US" dirty="0" err="1"/>
              <a:t>Ungleichheit</a:t>
            </a:r>
            <a:r>
              <a:rPr lang="en-US" dirty="0"/>
              <a:t> in P</a:t>
            </a:r>
          </a:p>
          <a:p>
            <a:r>
              <a:rPr lang="en-US" dirty="0"/>
              <a:t>k = Position </a:t>
            </a:r>
            <a:r>
              <a:rPr lang="en-US" dirty="0" err="1"/>
              <a:t>vor</a:t>
            </a:r>
            <a:r>
              <a:rPr lang="en-US" dirty="0"/>
              <a:t> der </a:t>
            </a:r>
            <a:r>
              <a:rPr lang="en-US" dirty="0" err="1"/>
              <a:t>Ungleichheit</a:t>
            </a:r>
            <a:r>
              <a:rPr lang="en-US" dirty="0"/>
              <a:t> (k = j-1).</a:t>
            </a:r>
          </a:p>
          <a:p>
            <a:r>
              <a:rPr lang="en-US" dirty="0"/>
              <a:t>Die </a:t>
            </a:r>
            <a:r>
              <a:rPr lang="en-US" dirty="0" err="1"/>
              <a:t>sog</a:t>
            </a:r>
            <a:r>
              <a:rPr lang="en-US" dirty="0"/>
              <a:t>. </a:t>
            </a:r>
            <a:r>
              <a:rPr lang="en-US" dirty="0" err="1"/>
              <a:t>Fehlerfunktion</a:t>
            </a:r>
            <a:r>
              <a:rPr lang="en-US" dirty="0"/>
              <a:t> F(k)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definiert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die </a:t>
            </a:r>
            <a:r>
              <a:rPr lang="en-US" dirty="0" err="1"/>
              <a:t>Länge</a:t>
            </a:r>
            <a:r>
              <a:rPr lang="en-US" dirty="0"/>
              <a:t> des </a:t>
            </a:r>
            <a:r>
              <a:rPr lang="en-US" dirty="0" err="1">
                <a:solidFill>
                  <a:srgbClr val="1D34FF"/>
                </a:solidFill>
              </a:rPr>
              <a:t>längsten</a:t>
            </a:r>
            <a:r>
              <a:rPr lang="en-US" dirty="0">
                <a:solidFill>
                  <a:srgbClr val="1D34FF"/>
                </a:solidFill>
              </a:rPr>
              <a:t> </a:t>
            </a:r>
            <a:r>
              <a:rPr lang="en-US" dirty="0" err="1">
                <a:solidFill>
                  <a:srgbClr val="1D34FF"/>
                </a:solidFill>
              </a:rPr>
              <a:t>Präfixes</a:t>
            </a:r>
            <a:r>
              <a:rPr lang="en-US" dirty="0">
                <a:solidFill>
                  <a:srgbClr val="1D34FF"/>
                </a:solidFill>
              </a:rPr>
              <a:t> von P[1..k+1], </a:t>
            </a:r>
            <a:r>
              <a:rPr lang="en-US" dirty="0" err="1"/>
              <a:t>welcher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Suffix von </a:t>
            </a:r>
            <a:r>
              <a:rPr lang="de-DE" dirty="0"/>
              <a:t>T[i-j+1..i] </a:t>
            </a:r>
            <a:r>
              <a:rPr lang="en-US" dirty="0" err="1"/>
              <a:t>ist</a:t>
            </a:r>
            <a:endParaRPr lang="en-US" dirty="0"/>
          </a:p>
          <a:p>
            <a:r>
              <a:rPr lang="en-US" dirty="0"/>
              <a:t>Oder </a:t>
            </a:r>
            <a:r>
              <a:rPr lang="en-US" dirty="0" err="1"/>
              <a:t>welcher</a:t>
            </a:r>
            <a:r>
              <a:rPr lang="en-US" dirty="0"/>
              <a:t> </a:t>
            </a:r>
            <a:r>
              <a:rPr lang="en-US" dirty="0" err="1">
                <a:solidFill>
                  <a:srgbClr val="1D34FF"/>
                </a:solidFill>
              </a:rPr>
              <a:t>auch</a:t>
            </a:r>
            <a:r>
              <a:rPr lang="en-US" dirty="0">
                <a:solidFill>
                  <a:srgbClr val="1D34FF"/>
                </a:solidFill>
              </a:rPr>
              <a:t> </a:t>
            </a:r>
            <a:r>
              <a:rPr lang="en-US" dirty="0" err="1">
                <a:solidFill>
                  <a:srgbClr val="1D34FF"/>
                </a:solidFill>
              </a:rPr>
              <a:t>ein</a:t>
            </a:r>
            <a:r>
              <a:rPr lang="en-US" dirty="0">
                <a:solidFill>
                  <a:srgbClr val="1D34FF"/>
                </a:solidFill>
              </a:rPr>
              <a:t> Suffix von P[1..k+1] </a:t>
            </a:r>
            <a:r>
              <a:rPr lang="en-US" dirty="0" err="1"/>
              <a:t>ist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Wenn</a:t>
            </a:r>
            <a:r>
              <a:rPr lang="en-US" dirty="0"/>
              <a:t> das </a:t>
            </a:r>
            <a:r>
              <a:rPr lang="en-US" dirty="0" err="1"/>
              <a:t>nicht</a:t>
            </a:r>
            <a:r>
              <a:rPr lang="en-US" dirty="0"/>
              <a:t> so </a:t>
            </a:r>
            <a:r>
              <a:rPr lang="en-US" dirty="0" err="1"/>
              <a:t>wäre</a:t>
            </a:r>
            <a:r>
              <a:rPr lang="en-US" dirty="0"/>
              <a:t>, </a:t>
            </a:r>
            <a:r>
              <a:rPr lang="en-US" dirty="0" err="1"/>
              <a:t>käme</a:t>
            </a:r>
            <a:r>
              <a:rPr lang="en-US" dirty="0"/>
              <a:t> man </a:t>
            </a:r>
            <a:r>
              <a:rPr lang="en-US" dirty="0" err="1"/>
              <a:t>nicht</a:t>
            </a:r>
            <a:r>
              <a:rPr lang="en-US" dirty="0"/>
              <a:t> an die Pos. j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6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7" name="Bild 3" descr="Screen Shot 2015-11-16 at 13.17.4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3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Fehlerfunktion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6012160" y="2403565"/>
            <a:ext cx="295465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dirty="0">
                <a:latin typeface="+mn-lt"/>
              </a:rPr>
              <a:t>F(</a:t>
            </a:r>
            <a:r>
              <a:rPr lang="de-DE" altLang="de-DE" dirty="0" err="1">
                <a:latin typeface="+mn-lt"/>
              </a:rPr>
              <a:t>k</a:t>
            </a:r>
            <a:r>
              <a:rPr lang="de-DE" altLang="de-DE" dirty="0">
                <a:latin typeface="+mn-lt"/>
              </a:rPr>
              <a:t>) ist die Länge</a:t>
            </a:r>
            <a:r>
              <a:rPr lang="th-TH" altLang="de-DE" dirty="0">
                <a:latin typeface="+mn-lt"/>
              </a:rPr>
              <a:t> </a:t>
            </a:r>
            <a:br>
              <a:rPr lang="de-DE" altLang="de-DE" dirty="0">
                <a:latin typeface="+mn-lt"/>
              </a:rPr>
            </a:br>
            <a:r>
              <a:rPr lang="de-DE" altLang="de-DE" dirty="0">
                <a:latin typeface="+mn-lt"/>
              </a:rPr>
              <a:t>des längsten Präfix</a:t>
            </a:r>
            <a:br>
              <a:rPr lang="de-DE" altLang="de-DE" dirty="0">
                <a:latin typeface="+mn-lt"/>
              </a:rPr>
            </a:br>
            <a:r>
              <a:rPr lang="de-DE" altLang="de-DE" dirty="0">
                <a:latin typeface="+mn-lt"/>
              </a:rPr>
              <a:t>(</a:t>
            </a:r>
            <a:r>
              <a:rPr lang="de-DE" altLang="de-DE" dirty="0" err="1">
                <a:latin typeface="+mn-lt"/>
              </a:rPr>
              <a:t>j</a:t>
            </a:r>
            <a:r>
              <a:rPr lang="de-DE" altLang="de-DE" baseline="-25000" dirty="0" err="1">
                <a:latin typeface="+mn-lt"/>
              </a:rPr>
              <a:t>new</a:t>
            </a:r>
            <a:r>
              <a:rPr lang="de-DE" altLang="de-DE" dirty="0">
                <a:latin typeface="+mn-lt"/>
              </a:rPr>
              <a:t> für </a:t>
            </a:r>
            <a:r>
              <a:rPr lang="de-DE" altLang="de-DE" dirty="0" err="1">
                <a:latin typeface="+mn-lt"/>
              </a:rPr>
              <a:t>j</a:t>
            </a:r>
            <a:r>
              <a:rPr lang="de-DE" altLang="de-DE" dirty="0">
                <a:latin typeface="+mn-lt"/>
              </a:rPr>
              <a:t>=k+1)</a:t>
            </a:r>
            <a:endParaRPr lang="th-TH" altLang="de-DE" dirty="0">
              <a:latin typeface="+mn-lt"/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auto">
          <a:xfrm>
            <a:off x="1187624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1306687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1559099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1676574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1928987" y="1944067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2048049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2305224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2424287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2675112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9"/>
          <p:cNvSpPr>
            <a:spLocks noChangeArrowheads="1"/>
          </p:cNvSpPr>
          <p:nvPr/>
        </p:nvSpPr>
        <p:spPr bwMode="auto">
          <a:xfrm>
            <a:off x="2789412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3047079" y="1942410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55"/>
          <p:cNvSpPr>
            <a:spLocks noChangeArrowheads="1"/>
          </p:cNvSpPr>
          <p:nvPr/>
        </p:nvSpPr>
        <p:spPr bwMode="auto">
          <a:xfrm>
            <a:off x="3153172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03373" y="144352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j:   1  2   3   4  5   6</a:t>
            </a:r>
            <a:endParaRPr lang="de-DE" sz="2800" dirty="0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1559087" y="2601431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1671799" y="2615719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1928974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1976723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816149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868660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05" name="Gewinkelte Verbindung 104"/>
          <p:cNvCxnSpPr>
            <a:stCxn id="106" idx="3"/>
            <a:endCxn id="99" idx="0"/>
          </p:cNvCxnSpPr>
          <p:nvPr/>
        </p:nvCxnSpPr>
        <p:spPr>
          <a:xfrm>
            <a:off x="681965" y="2389530"/>
            <a:ext cx="1062066" cy="211901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187919" y="220486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2348567" y="2515855"/>
            <a:ext cx="1114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1</a:t>
            </a:r>
            <a:endParaRPr lang="th-TH" altLang="de-DE" dirty="0"/>
          </a:p>
        </p:txBody>
      </p:sp>
      <p:sp>
        <p:nvSpPr>
          <p:cNvPr id="108" name="Rectangle 50"/>
          <p:cNvSpPr>
            <a:spLocks noChangeArrowheads="1"/>
          </p:cNvSpPr>
          <p:nvPr/>
        </p:nvSpPr>
        <p:spPr bwMode="auto">
          <a:xfrm>
            <a:off x="1187395" y="2601430"/>
            <a:ext cx="371475" cy="376089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Rectangle 51"/>
          <p:cNvSpPr>
            <a:spLocks noChangeArrowheads="1"/>
          </p:cNvSpPr>
          <p:nvPr/>
        </p:nvSpPr>
        <p:spPr bwMode="auto">
          <a:xfrm>
            <a:off x="1306458" y="261320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12160" y="3524815"/>
            <a:ext cx="29350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Im</a:t>
            </a:r>
            <a:r>
              <a:rPr lang="en-US" sz="2400" dirty="0"/>
              <a:t> Code </a:t>
            </a:r>
            <a:r>
              <a:rPr lang="en-US" sz="2400" dirty="0" err="1"/>
              <a:t>wird</a:t>
            </a:r>
            <a:r>
              <a:rPr lang="en-US" sz="2400" dirty="0"/>
              <a:t> F(k) </a:t>
            </a:r>
            <a:br>
              <a:rPr lang="en-US" altLang="de-DE" sz="2400" dirty="0"/>
            </a:b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Feld </a:t>
            </a:r>
            <a:r>
              <a:rPr lang="en-US" sz="2400" dirty="0" err="1"/>
              <a:t>gespeichert</a:t>
            </a:r>
            <a:endParaRPr lang="de-DE" sz="2400" dirty="0"/>
          </a:p>
        </p:txBody>
      </p:sp>
      <p:sp>
        <p:nvSpPr>
          <p:cNvPr id="110" name="Rectangle 50"/>
          <p:cNvSpPr>
            <a:spLocks noChangeArrowheads="1"/>
          </p:cNvSpPr>
          <p:nvPr/>
        </p:nvSpPr>
        <p:spPr bwMode="auto">
          <a:xfrm>
            <a:off x="1187624" y="331221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Rectangle 51"/>
          <p:cNvSpPr>
            <a:spLocks noChangeArrowheads="1"/>
          </p:cNvSpPr>
          <p:nvPr/>
        </p:nvSpPr>
        <p:spPr bwMode="auto">
          <a:xfrm>
            <a:off x="1306687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52"/>
          <p:cNvSpPr>
            <a:spLocks noChangeArrowheads="1"/>
          </p:cNvSpPr>
          <p:nvPr/>
        </p:nvSpPr>
        <p:spPr bwMode="auto">
          <a:xfrm>
            <a:off x="1559099" y="331221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Rectangle 53"/>
          <p:cNvSpPr>
            <a:spLocks noChangeArrowheads="1"/>
          </p:cNvSpPr>
          <p:nvPr/>
        </p:nvSpPr>
        <p:spPr bwMode="auto">
          <a:xfrm>
            <a:off x="1676574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auto">
          <a:xfrm>
            <a:off x="1187624" y="403229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auto">
          <a:xfrm>
            <a:off x="1306687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1559099" y="403229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Rectangle 53"/>
          <p:cNvSpPr>
            <a:spLocks noChangeArrowheads="1"/>
          </p:cNvSpPr>
          <p:nvPr/>
        </p:nvSpPr>
        <p:spPr bwMode="auto">
          <a:xfrm>
            <a:off x="1676574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54"/>
          <p:cNvSpPr>
            <a:spLocks noChangeArrowheads="1"/>
          </p:cNvSpPr>
          <p:nvPr/>
        </p:nvSpPr>
        <p:spPr bwMode="auto">
          <a:xfrm>
            <a:off x="1928987" y="403229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Rectangle 55"/>
          <p:cNvSpPr>
            <a:spLocks noChangeArrowheads="1"/>
          </p:cNvSpPr>
          <p:nvPr/>
        </p:nvSpPr>
        <p:spPr bwMode="auto">
          <a:xfrm>
            <a:off x="2048049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0"/>
          <p:cNvSpPr>
            <a:spLocks noChangeArrowheads="1"/>
          </p:cNvSpPr>
          <p:nvPr/>
        </p:nvSpPr>
        <p:spPr bwMode="auto">
          <a:xfrm>
            <a:off x="1187624" y="475237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Rectangle 51"/>
          <p:cNvSpPr>
            <a:spLocks noChangeArrowheads="1"/>
          </p:cNvSpPr>
          <p:nvPr/>
        </p:nvSpPr>
        <p:spPr bwMode="auto">
          <a:xfrm>
            <a:off x="1306687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52"/>
          <p:cNvSpPr>
            <a:spLocks noChangeArrowheads="1"/>
          </p:cNvSpPr>
          <p:nvPr/>
        </p:nvSpPr>
        <p:spPr bwMode="auto">
          <a:xfrm>
            <a:off x="1559099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Rectangle 53"/>
          <p:cNvSpPr>
            <a:spLocks noChangeArrowheads="1"/>
          </p:cNvSpPr>
          <p:nvPr/>
        </p:nvSpPr>
        <p:spPr bwMode="auto">
          <a:xfrm>
            <a:off x="1676574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54"/>
          <p:cNvSpPr>
            <a:spLocks noChangeArrowheads="1"/>
          </p:cNvSpPr>
          <p:nvPr/>
        </p:nvSpPr>
        <p:spPr bwMode="auto">
          <a:xfrm>
            <a:off x="1928987" y="475237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Rectangle 55"/>
          <p:cNvSpPr>
            <a:spLocks noChangeArrowheads="1"/>
          </p:cNvSpPr>
          <p:nvPr/>
        </p:nvSpPr>
        <p:spPr bwMode="auto">
          <a:xfrm>
            <a:off x="2048049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56"/>
          <p:cNvSpPr>
            <a:spLocks noChangeArrowheads="1"/>
          </p:cNvSpPr>
          <p:nvPr/>
        </p:nvSpPr>
        <p:spPr bwMode="auto">
          <a:xfrm>
            <a:off x="2305224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Rectangle 57"/>
          <p:cNvSpPr>
            <a:spLocks noChangeArrowheads="1"/>
          </p:cNvSpPr>
          <p:nvPr/>
        </p:nvSpPr>
        <p:spPr bwMode="auto">
          <a:xfrm>
            <a:off x="2424287" y="476666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50"/>
          <p:cNvSpPr>
            <a:spLocks noChangeArrowheads="1"/>
          </p:cNvSpPr>
          <p:nvPr/>
        </p:nvSpPr>
        <p:spPr bwMode="auto">
          <a:xfrm>
            <a:off x="1187624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Rectangle 51"/>
          <p:cNvSpPr>
            <a:spLocks noChangeArrowheads="1"/>
          </p:cNvSpPr>
          <p:nvPr/>
        </p:nvSpPr>
        <p:spPr bwMode="auto">
          <a:xfrm>
            <a:off x="1306687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52"/>
          <p:cNvSpPr>
            <a:spLocks noChangeArrowheads="1"/>
          </p:cNvSpPr>
          <p:nvPr/>
        </p:nvSpPr>
        <p:spPr bwMode="auto">
          <a:xfrm>
            <a:off x="1559099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1" name="Rectangle 53"/>
          <p:cNvSpPr>
            <a:spLocks noChangeArrowheads="1"/>
          </p:cNvSpPr>
          <p:nvPr/>
        </p:nvSpPr>
        <p:spPr bwMode="auto">
          <a:xfrm>
            <a:off x="1676574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54"/>
          <p:cNvSpPr>
            <a:spLocks noChangeArrowheads="1"/>
          </p:cNvSpPr>
          <p:nvPr/>
        </p:nvSpPr>
        <p:spPr bwMode="auto">
          <a:xfrm>
            <a:off x="1928987" y="547245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" name="Rectangle 55"/>
          <p:cNvSpPr>
            <a:spLocks noChangeArrowheads="1"/>
          </p:cNvSpPr>
          <p:nvPr/>
        </p:nvSpPr>
        <p:spPr bwMode="auto">
          <a:xfrm>
            <a:off x="2048049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56"/>
          <p:cNvSpPr>
            <a:spLocks noChangeArrowheads="1"/>
          </p:cNvSpPr>
          <p:nvPr/>
        </p:nvSpPr>
        <p:spPr bwMode="auto">
          <a:xfrm>
            <a:off x="2305224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5" name="Rectangle 57"/>
          <p:cNvSpPr>
            <a:spLocks noChangeArrowheads="1"/>
          </p:cNvSpPr>
          <p:nvPr/>
        </p:nvSpPr>
        <p:spPr bwMode="auto">
          <a:xfrm>
            <a:off x="2424287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58"/>
          <p:cNvSpPr>
            <a:spLocks noChangeArrowheads="1"/>
          </p:cNvSpPr>
          <p:nvPr/>
        </p:nvSpPr>
        <p:spPr bwMode="auto">
          <a:xfrm>
            <a:off x="2675112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Rectangle 59"/>
          <p:cNvSpPr>
            <a:spLocks noChangeArrowheads="1"/>
          </p:cNvSpPr>
          <p:nvPr/>
        </p:nvSpPr>
        <p:spPr bwMode="auto">
          <a:xfrm>
            <a:off x="2789412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1920730" y="331221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9" name="Rectangle 17"/>
          <p:cNvSpPr>
            <a:spLocks noChangeArrowheads="1"/>
          </p:cNvSpPr>
          <p:nvPr/>
        </p:nvSpPr>
        <p:spPr bwMode="auto">
          <a:xfrm>
            <a:off x="2033442" y="332650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8"/>
          <p:cNvSpPr>
            <a:spLocks noChangeArrowheads="1"/>
          </p:cNvSpPr>
          <p:nvPr/>
        </p:nvSpPr>
        <p:spPr bwMode="auto">
          <a:xfrm>
            <a:off x="2290617" y="331221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2338366" y="332650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winkelte Verbindung 141"/>
          <p:cNvCxnSpPr>
            <a:stCxn id="143" idx="3"/>
            <a:endCxn id="138" idx="0"/>
          </p:cNvCxnSpPr>
          <p:nvPr/>
        </p:nvCxnSpPr>
        <p:spPr>
          <a:xfrm>
            <a:off x="673558" y="3109610"/>
            <a:ext cx="1432116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179512" y="292494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2302337" y="403229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2415049" y="404658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2672224" y="403229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2719973" y="404658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8" name="Gewinkelte Verbindung 147"/>
          <p:cNvCxnSpPr>
            <a:stCxn id="149" idx="3"/>
            <a:endCxn id="144" idx="0"/>
          </p:cNvCxnSpPr>
          <p:nvPr/>
        </p:nvCxnSpPr>
        <p:spPr>
          <a:xfrm>
            <a:off x="673558" y="3829690"/>
            <a:ext cx="1813723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feld 148"/>
          <p:cNvSpPr txBox="1"/>
          <p:nvPr/>
        </p:nvSpPr>
        <p:spPr>
          <a:xfrm>
            <a:off x="179512" y="364502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</a:p>
        </p:txBody>
      </p:sp>
      <p:sp>
        <p:nvSpPr>
          <p:cNvPr id="150" name="Rectangle 16"/>
          <p:cNvSpPr>
            <a:spLocks noChangeArrowheads="1"/>
          </p:cNvSpPr>
          <p:nvPr/>
        </p:nvSpPr>
        <p:spPr bwMode="auto">
          <a:xfrm>
            <a:off x="2678206" y="4752378"/>
            <a:ext cx="369888" cy="371506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1" name="Rectangle 17"/>
          <p:cNvSpPr>
            <a:spLocks noChangeArrowheads="1"/>
          </p:cNvSpPr>
          <p:nvPr/>
        </p:nvSpPr>
        <p:spPr bwMode="auto">
          <a:xfrm>
            <a:off x="2790918" y="476828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8"/>
          <p:cNvSpPr>
            <a:spLocks noChangeArrowheads="1"/>
          </p:cNvSpPr>
          <p:nvPr/>
        </p:nvSpPr>
        <p:spPr bwMode="auto">
          <a:xfrm>
            <a:off x="3048093" y="4752378"/>
            <a:ext cx="371475" cy="371506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3" name="Rectangle 19"/>
          <p:cNvSpPr>
            <a:spLocks noChangeArrowheads="1"/>
          </p:cNvSpPr>
          <p:nvPr/>
        </p:nvSpPr>
        <p:spPr bwMode="auto">
          <a:xfrm>
            <a:off x="3095842" y="4768284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54" name="Gewinkelte Verbindung 153"/>
          <p:cNvCxnSpPr>
            <a:stCxn id="155" idx="3"/>
            <a:endCxn id="150" idx="0"/>
          </p:cNvCxnSpPr>
          <p:nvPr/>
        </p:nvCxnSpPr>
        <p:spPr>
          <a:xfrm>
            <a:off x="673558" y="4549770"/>
            <a:ext cx="2189592" cy="202608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/>
          <p:cNvSpPr txBox="1"/>
          <p:nvPr/>
        </p:nvSpPr>
        <p:spPr>
          <a:xfrm>
            <a:off x="179512" y="436510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</a:p>
        </p:txBody>
      </p:sp>
      <p:sp>
        <p:nvSpPr>
          <p:cNvPr id="156" name="Rectangle 16"/>
          <p:cNvSpPr>
            <a:spLocks noChangeArrowheads="1"/>
          </p:cNvSpPr>
          <p:nvPr/>
        </p:nvSpPr>
        <p:spPr bwMode="auto">
          <a:xfrm>
            <a:off x="3048886" y="547245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7" name="Rectangle 17"/>
          <p:cNvSpPr>
            <a:spLocks noChangeArrowheads="1"/>
          </p:cNvSpPr>
          <p:nvPr/>
        </p:nvSpPr>
        <p:spPr bwMode="auto">
          <a:xfrm>
            <a:off x="3161598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8"/>
          <p:cNvSpPr>
            <a:spLocks noChangeArrowheads="1"/>
          </p:cNvSpPr>
          <p:nvPr/>
        </p:nvSpPr>
        <p:spPr bwMode="auto">
          <a:xfrm>
            <a:off x="3418773" y="547245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9" name="Rectangle 19"/>
          <p:cNvSpPr>
            <a:spLocks noChangeArrowheads="1"/>
          </p:cNvSpPr>
          <p:nvPr/>
        </p:nvSpPr>
        <p:spPr bwMode="auto">
          <a:xfrm>
            <a:off x="3466522" y="54867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60" name="Gewinkelte Verbindung 159"/>
          <p:cNvCxnSpPr>
            <a:stCxn id="161" idx="3"/>
            <a:endCxn id="156" idx="0"/>
          </p:cNvCxnSpPr>
          <p:nvPr/>
        </p:nvCxnSpPr>
        <p:spPr>
          <a:xfrm>
            <a:off x="673558" y="5269850"/>
            <a:ext cx="2560272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feld 160"/>
          <p:cNvSpPr txBox="1"/>
          <p:nvPr/>
        </p:nvSpPr>
        <p:spPr>
          <a:xfrm>
            <a:off x="179512" y="508518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</a:p>
        </p:txBody>
      </p:sp>
      <p:sp>
        <p:nvSpPr>
          <p:cNvPr id="162" name="Rectangle 22"/>
          <p:cNvSpPr>
            <a:spLocks noChangeArrowheads="1"/>
          </p:cNvSpPr>
          <p:nvPr/>
        </p:nvSpPr>
        <p:spPr bwMode="auto">
          <a:xfrm>
            <a:off x="816149" y="331221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" name="Rectangle 23"/>
          <p:cNvSpPr>
            <a:spLocks noChangeArrowheads="1"/>
          </p:cNvSpPr>
          <p:nvPr/>
        </p:nvSpPr>
        <p:spPr bwMode="auto">
          <a:xfrm>
            <a:off x="868660" y="332650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4" name="Rectangle 22"/>
          <p:cNvSpPr>
            <a:spLocks noChangeArrowheads="1"/>
          </p:cNvSpPr>
          <p:nvPr/>
        </p:nvSpPr>
        <p:spPr bwMode="auto">
          <a:xfrm>
            <a:off x="816149" y="4031987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" name="Rectangle 23"/>
          <p:cNvSpPr>
            <a:spLocks noChangeArrowheads="1"/>
          </p:cNvSpPr>
          <p:nvPr/>
        </p:nvSpPr>
        <p:spPr bwMode="auto">
          <a:xfrm>
            <a:off x="868660" y="4046275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6" name="Rectangle 22"/>
          <p:cNvSpPr>
            <a:spLocks noChangeArrowheads="1"/>
          </p:cNvSpPr>
          <p:nvPr/>
        </p:nvSpPr>
        <p:spPr bwMode="auto">
          <a:xfrm>
            <a:off x="816149" y="475237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7" name="Rectangle 23"/>
          <p:cNvSpPr>
            <a:spLocks noChangeArrowheads="1"/>
          </p:cNvSpPr>
          <p:nvPr/>
        </p:nvSpPr>
        <p:spPr bwMode="auto">
          <a:xfrm>
            <a:off x="868660" y="476666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8" name="Rectangle 22"/>
          <p:cNvSpPr>
            <a:spLocks noChangeArrowheads="1"/>
          </p:cNvSpPr>
          <p:nvPr/>
        </p:nvSpPr>
        <p:spPr bwMode="auto">
          <a:xfrm>
            <a:off x="816149" y="5474959"/>
            <a:ext cx="371475" cy="365731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9" name="Rectangle 23"/>
          <p:cNvSpPr>
            <a:spLocks noChangeArrowheads="1"/>
          </p:cNvSpPr>
          <p:nvPr/>
        </p:nvSpPr>
        <p:spPr bwMode="auto">
          <a:xfrm>
            <a:off x="868660" y="54892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2656687" y="3212976"/>
            <a:ext cx="1114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1</a:t>
            </a:r>
            <a:endParaRPr lang="th-TH" altLang="de-DE" dirty="0"/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3079920" y="3933056"/>
            <a:ext cx="1114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2</a:t>
            </a:r>
            <a:endParaRPr lang="th-TH" altLang="de-DE" dirty="0"/>
          </a:p>
        </p:txBody>
      </p:sp>
      <p:sp>
        <p:nvSpPr>
          <p:cNvPr id="172" name="Text Box 7"/>
          <p:cNvSpPr txBox="1">
            <a:spLocks noChangeArrowheads="1"/>
          </p:cNvSpPr>
          <p:nvPr/>
        </p:nvSpPr>
        <p:spPr bwMode="auto">
          <a:xfrm>
            <a:off x="3425782" y="4695527"/>
            <a:ext cx="1114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2</a:t>
            </a:r>
            <a:endParaRPr lang="th-TH" altLang="de-DE" dirty="0"/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3788727" y="5415607"/>
            <a:ext cx="1114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3</a:t>
            </a:r>
            <a:endParaRPr lang="th-TH" altLang="de-DE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48972"/>
              </p:ext>
            </p:extLst>
          </p:nvPr>
        </p:nvGraphicFramePr>
        <p:xfrm>
          <a:off x="4209371" y="1268760"/>
          <a:ext cx="4752000" cy="111252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5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j-1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" name="Text Box 6"/>
          <p:cNvSpPr txBox="1">
            <a:spLocks noChangeArrowheads="1"/>
          </p:cNvSpPr>
          <p:nvPr/>
        </p:nvSpPr>
        <p:spPr bwMode="auto">
          <a:xfrm>
            <a:off x="200953" y="1844824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75" name="Text Box 5"/>
          <p:cNvSpPr txBox="1">
            <a:spLocks noChangeArrowheads="1"/>
          </p:cNvSpPr>
          <p:nvPr/>
        </p:nvSpPr>
        <p:spPr bwMode="auto">
          <a:xfrm>
            <a:off x="173401" y="2487131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6" name="Text Box 5"/>
          <p:cNvSpPr txBox="1">
            <a:spLocks noChangeArrowheads="1"/>
          </p:cNvSpPr>
          <p:nvPr/>
        </p:nvSpPr>
        <p:spPr bwMode="auto">
          <a:xfrm>
            <a:off x="173496" y="32376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7" name="Text Box 5"/>
          <p:cNvSpPr txBox="1">
            <a:spLocks noChangeArrowheads="1"/>
          </p:cNvSpPr>
          <p:nvPr/>
        </p:nvSpPr>
        <p:spPr bwMode="auto">
          <a:xfrm>
            <a:off x="173471" y="3964002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8" name="Text Box 5"/>
          <p:cNvSpPr txBox="1">
            <a:spLocks noChangeArrowheads="1"/>
          </p:cNvSpPr>
          <p:nvPr/>
        </p:nvSpPr>
        <p:spPr bwMode="auto">
          <a:xfrm>
            <a:off x="173451" y="467776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9" name="Text Box 5"/>
          <p:cNvSpPr txBox="1">
            <a:spLocks noChangeArrowheads="1"/>
          </p:cNvSpPr>
          <p:nvPr/>
        </p:nvSpPr>
        <p:spPr bwMode="auto">
          <a:xfrm>
            <a:off x="173426" y="5398268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21" name="Rechteckige Legende 2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76059"/>
              <a:gd name="adj2" fmla="val -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Das erste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  <p:sp>
        <p:nvSpPr>
          <p:cNvPr id="180" name="Rechteckige Legende 179"/>
          <p:cNvSpPr/>
          <p:nvPr/>
        </p:nvSpPr>
        <p:spPr>
          <a:xfrm>
            <a:off x="5076056" y="5501269"/>
            <a:ext cx="3816424" cy="592027"/>
          </a:xfrm>
          <a:prstGeom prst="wedgeRectCallout">
            <a:avLst>
              <a:gd name="adj1" fmla="val -56972"/>
              <a:gd name="adj2" fmla="val -28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und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  <p:sp>
        <p:nvSpPr>
          <p:cNvPr id="181" name="Rechteckige Legende 18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59339"/>
              <a:gd name="adj2" fmla="val 32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Das erste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</p:spTree>
    <p:extLst>
      <p:ext uri="{BB962C8B-B14F-4D97-AF65-F5344CB8AC3E}">
        <p14:creationId xmlns:p14="http://schemas.microsoft.com/office/powerpoint/2010/main" val="3933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9" grpId="0" animBg="1"/>
      <p:bldP spid="100" grpId="0"/>
      <p:bldP spid="101" grpId="0" animBg="1"/>
      <p:bldP spid="102" grpId="0"/>
      <p:bldP spid="103" grpId="0" animBg="1"/>
      <p:bldP spid="104" grpId="0"/>
      <p:bldP spid="106" grpId="0"/>
      <p:bldP spid="107" grpId="0"/>
      <p:bldP spid="108" grpId="0" animBg="1"/>
      <p:bldP spid="109" grpId="0"/>
      <p:bldP spid="12" grpId="0"/>
      <p:bldP spid="110" grpId="0" animBg="1"/>
      <p:bldP spid="111" grpId="0"/>
      <p:bldP spid="112" grpId="0" animBg="1"/>
      <p:bldP spid="113" grpId="0"/>
      <p:bldP spid="114" grpId="0" animBg="1"/>
      <p:bldP spid="115" grpId="0"/>
      <p:bldP spid="116" grpId="0" animBg="1"/>
      <p:bldP spid="117" grpId="0"/>
      <p:bldP spid="118" grpId="0" animBg="1"/>
      <p:bldP spid="119" grpId="0"/>
      <p:bldP spid="120" grpId="0" animBg="1"/>
      <p:bldP spid="121" grpId="0"/>
      <p:bldP spid="122" grpId="0" animBg="1"/>
      <p:bldP spid="123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 animBg="1"/>
      <p:bldP spid="131" grpId="0"/>
      <p:bldP spid="132" grpId="0" animBg="1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 animBg="1"/>
      <p:bldP spid="141" grpId="0"/>
      <p:bldP spid="143" grpId="0"/>
      <p:bldP spid="144" grpId="0" animBg="1"/>
      <p:bldP spid="145" grpId="0"/>
      <p:bldP spid="146" grpId="0" animBg="1"/>
      <p:bldP spid="147" grpId="0"/>
      <p:bldP spid="149" grpId="0"/>
      <p:bldP spid="150" grpId="0" animBg="1"/>
      <p:bldP spid="151" grpId="0"/>
      <p:bldP spid="152" grpId="0" animBg="1"/>
      <p:bldP spid="153" grpId="0"/>
      <p:bldP spid="155" grpId="0"/>
      <p:bldP spid="156" grpId="0" animBg="1"/>
      <p:bldP spid="157" grpId="0"/>
      <p:bldP spid="158" grpId="0" animBg="1"/>
      <p:bldP spid="159" grpId="0"/>
      <p:bldP spid="161" grpId="0"/>
      <p:bldP spid="162" grpId="0" animBg="1"/>
      <p:bldP spid="163" grpId="0"/>
      <p:bldP spid="164" grpId="0" animBg="1"/>
      <p:bldP spid="165" grpId="0"/>
      <p:bldP spid="166" grpId="0" animBg="1"/>
      <p:bldP spid="167" grpId="0"/>
      <p:bldP spid="168" grpId="0" animBg="1"/>
      <p:bldP spid="169" grpId="0"/>
      <p:bldP spid="170" grpId="0"/>
      <p:bldP spid="171" grpId="0"/>
      <p:bldP spid="172" grpId="0"/>
      <p:bldP spid="173" grpId="0"/>
      <p:bldP spid="175" grpId="0"/>
      <p:bldP spid="176" grpId="0"/>
      <p:bldP spid="177" grpId="0"/>
      <p:bldP spid="178" grpId="0"/>
      <p:bldP spid="179" grpId="0"/>
      <p:bldP spid="21" grpId="0" animBg="1"/>
      <p:bldP spid="180" grpId="0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266700" y="1268760"/>
            <a:ext cx="8610600" cy="4724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97360"/>
            <a:ext cx="7772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761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dirty="0"/>
              <a:t>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8761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dirty="0"/>
              <a:t>4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67038" y="5307360"/>
            <a:ext cx="477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dirty="0"/>
              <a:t>2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67038" y="4850160"/>
            <a:ext cx="477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dirty="0"/>
              <a:t>5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008188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dirty="0"/>
              <a:t>3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2876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dirty="0"/>
              <a:t>2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50925" y="4850160"/>
            <a:ext cx="477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dirty="0"/>
              <a:t>1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19100" y="4850160"/>
            <a:ext cx="631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k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08188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dirty="0"/>
              <a:t>2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876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dirty="0"/>
              <a:t>1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50925" y="5307360"/>
            <a:ext cx="47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dirty="0"/>
              <a:t>1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19100" y="5307360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F</a:t>
            </a:r>
            <a:r>
              <a:rPr lang="en-US" altLang="de-DE" sz="1800"/>
              <a:t>(</a:t>
            </a:r>
            <a:r>
              <a:rPr lang="en-US" altLang="de-DE" sz="1800" b="1" i="1"/>
              <a:t>k</a:t>
            </a:r>
            <a:r>
              <a:rPr lang="en-US" altLang="de-DE" sz="1800"/>
              <a:t>)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419100" y="48501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419100" y="57645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4191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52876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00818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248761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33909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1050925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419100" y="5215285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296703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52438" y="1421160"/>
            <a:ext cx="50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04825" y="218316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35896" y="226822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F(5)=2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004048" y="296882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F(1)=1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417783" y="376091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F(4)=1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958224"/>
            <a:ext cx="2233304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1      2        3        4       5       6  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913147" y="4019361"/>
            <a:ext cx="1887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  <a:cs typeface="Times New Roman" panose="02020603050405020304" pitchFamily="18" charset="0"/>
              </a:rPr>
              <a:t>Kein </a:t>
            </a:r>
            <a:r>
              <a:rPr lang="de-DE" dirty="0" err="1">
                <a:latin typeface="+mn-lt"/>
                <a:cs typeface="Times New Roman" panose="02020603050405020304" pitchFamily="18" charset="0"/>
              </a:rPr>
              <a:t>übereinstim</a:t>
            </a:r>
            <a:r>
              <a:rPr lang="de-DE" dirty="0">
                <a:latin typeface="+mn-lt"/>
                <a:cs typeface="Times New Roman" panose="02020603050405020304" pitchFamily="18" charset="0"/>
              </a:rPr>
              <a:t>-</a:t>
            </a:r>
            <a:br>
              <a:rPr lang="de-DE" dirty="0">
                <a:latin typeface="+mn-lt"/>
                <a:cs typeface="Times New Roman" panose="02020603050405020304" pitchFamily="18" charset="0"/>
              </a:rPr>
            </a:br>
            <a:r>
              <a:rPr lang="de-DE" dirty="0" err="1">
                <a:latin typeface="+mn-lt"/>
                <a:cs typeface="Times New Roman" panose="02020603050405020304" pitchFamily="18" charset="0"/>
              </a:rPr>
              <a:t>mendes</a:t>
            </a:r>
            <a:r>
              <a:rPr lang="de-DE" dirty="0">
                <a:latin typeface="+mn-lt"/>
                <a:cs typeface="Times New Roman" panose="02020603050405020304" pitchFamily="18" charset="0"/>
              </a:rPr>
              <a:t> Zeichen</a:t>
            </a:r>
            <a:br>
              <a:rPr lang="de-DE" dirty="0">
                <a:latin typeface="+mn-lt"/>
                <a:cs typeface="Times New Roman" panose="02020603050405020304" pitchFamily="18" charset="0"/>
              </a:rPr>
            </a:b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i+1</a:t>
            </a:r>
          </a:p>
        </p:txBody>
      </p:sp>
      <p:sp>
        <p:nvSpPr>
          <p:cNvPr id="39" name="Textfeld 3">
            <a:extLst>
              <a:ext uri="{FF2B5EF4-FFF2-40B4-BE49-F238E27FC236}">
                <a16:creationId xmlns:a16="http://schemas.microsoft.com/office/drawing/2014/main" id="{F4B7D68E-9385-6FDC-3B2F-82A6D27D5A29}"/>
              </a:ext>
            </a:extLst>
          </p:cNvPr>
          <p:cNvSpPr txBox="1"/>
          <p:nvPr/>
        </p:nvSpPr>
        <p:spPr>
          <a:xfrm>
            <a:off x="2858060" y="2694907"/>
            <a:ext cx="2233304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1      2        3        4       5       6   </a:t>
            </a:r>
          </a:p>
        </p:txBody>
      </p:sp>
      <p:sp>
        <p:nvSpPr>
          <p:cNvPr id="40" name="Textfeld 3">
            <a:extLst>
              <a:ext uri="{FF2B5EF4-FFF2-40B4-BE49-F238E27FC236}">
                <a16:creationId xmlns:a16="http://schemas.microsoft.com/office/drawing/2014/main" id="{4081FA42-C014-40FD-95FD-0D823D40DFAD}"/>
              </a:ext>
            </a:extLst>
          </p:cNvPr>
          <p:cNvSpPr txBox="1"/>
          <p:nvPr/>
        </p:nvSpPr>
        <p:spPr>
          <a:xfrm>
            <a:off x="3184479" y="3429000"/>
            <a:ext cx="2233304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1      2        3        4       5       6   </a:t>
            </a:r>
          </a:p>
        </p:txBody>
      </p:sp>
      <p:sp>
        <p:nvSpPr>
          <p:cNvPr id="41" name="Textfeld 3">
            <a:extLst>
              <a:ext uri="{FF2B5EF4-FFF2-40B4-BE49-F238E27FC236}">
                <a16:creationId xmlns:a16="http://schemas.microsoft.com/office/drawing/2014/main" id="{9951CA4D-AD63-9BF0-91DD-4745778D807E}"/>
              </a:ext>
            </a:extLst>
          </p:cNvPr>
          <p:cNvSpPr txBox="1"/>
          <p:nvPr/>
        </p:nvSpPr>
        <p:spPr>
          <a:xfrm>
            <a:off x="4714866" y="4173249"/>
            <a:ext cx="2233304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1      2        3        4       5       6   </a:t>
            </a:r>
          </a:p>
        </p:txBody>
      </p:sp>
      <p:sp>
        <p:nvSpPr>
          <p:cNvPr id="42" name="Textfeld 3">
            <a:extLst>
              <a:ext uri="{FF2B5EF4-FFF2-40B4-BE49-F238E27FC236}">
                <a16:creationId xmlns:a16="http://schemas.microsoft.com/office/drawing/2014/main" id="{9530A8D7-0318-67AE-60B5-172DA048CE5A}"/>
              </a:ext>
            </a:extLst>
          </p:cNvPr>
          <p:cNvSpPr txBox="1"/>
          <p:nvPr/>
        </p:nvSpPr>
        <p:spPr>
          <a:xfrm>
            <a:off x="5033322" y="4907508"/>
            <a:ext cx="2233304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1      2        3        4       5       6   </a:t>
            </a:r>
          </a:p>
        </p:txBody>
      </p:sp>
    </p:spTree>
    <p:extLst>
      <p:ext uri="{BB962C8B-B14F-4D97-AF65-F5344CB8AC3E}">
        <p14:creationId xmlns:p14="http://schemas.microsoft.com/office/powerpoint/2010/main" val="2276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15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Verfahren Knuth-Morris-Pratt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AE527-B18A-81CB-E734-6E173F48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29096"/>
            <a:ext cx="7797552" cy="5271704"/>
          </a:xfrm>
        </p:spPr>
        <p:txBody>
          <a:bodyPr/>
          <a:lstStyle/>
          <a:p>
            <a:pPr marL="0" indent="0">
              <a:buNone/>
            </a:pPr>
            <a:r>
              <a:rPr lang="en-GB" sz="1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kmp_search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 :: </a:t>
            </a:r>
            <a:r>
              <a:rPr lang="en-GB" sz="1800" b="0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String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p :: </a:t>
            </a:r>
            <a:r>
              <a:rPr lang="en-GB" sz="1800" b="0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String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:: </a:t>
            </a:r>
            <a:r>
              <a:rPr lang="en-GB" sz="1800" b="0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Int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n = </a:t>
            </a:r>
            <a:r>
              <a:rPr lang="en-GB" sz="1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(t); m = </a:t>
            </a:r>
            <a:r>
              <a:rPr lang="en-GB" sz="1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(p); f = </a:t>
            </a:r>
            <a:r>
              <a:rPr lang="en-GB" sz="1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compute_f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(p)</a:t>
            </a: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j =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while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&lt;= n </a:t>
            </a:r>
            <a:r>
              <a:rPr lang="en-GB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GB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passende</a:t>
            </a:r>
            <a:r>
              <a:rPr lang="en-GB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Teilkette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if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p[j] == t[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  if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== m</a:t>
            </a: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    return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– m +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GB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erfolgreiche</a:t>
            </a:r>
            <a:r>
              <a:rPr lang="en-GB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Suche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  end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+=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j +=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elseif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&gt;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j = f[j-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else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+=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end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return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GB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erfolglose</a:t>
            </a:r>
            <a:r>
              <a:rPr lang="en-GB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Suche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DE" sz="1800" dirty="0"/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16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Fehlerfunktion </a:t>
            </a:r>
            <a:r>
              <a:rPr lang="de-DE" dirty="0" err="1"/>
              <a:t>compute_f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" y="1030474"/>
            <a:ext cx="8229600" cy="5400675"/>
          </a:xfrm>
        </p:spPr>
        <p:txBody>
          <a:bodyPr/>
          <a:lstStyle/>
          <a:p>
            <a:pPr marL="0" indent="0">
              <a:buNone/>
            </a:pPr>
            <a:r>
              <a:rPr lang="en-GB" sz="1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compute_f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 :: </a:t>
            </a:r>
            <a:r>
              <a:rPr lang="en-GB" sz="1800" b="0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String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:: </a:t>
            </a:r>
            <a:r>
              <a:rPr lang="en-GB" sz="1800" b="0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Array{Int}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f = </a:t>
            </a:r>
            <a:r>
              <a:rPr lang="en-GB" sz="1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fill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GB" sz="1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(p) -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m = </a:t>
            </a:r>
            <a:r>
              <a:rPr lang="en-GB" sz="1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(f);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 j =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while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&lt;= m</a:t>
            </a: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if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p[j] == p[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j </a:t>
            </a:r>
            <a:r>
              <a:rPr lang="en-GB" sz="1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Zeichen</a:t>
            </a:r>
            <a:r>
              <a:rPr lang="en-GB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stimmen</a:t>
            </a:r>
            <a:r>
              <a:rPr lang="en-GB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überein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f[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j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+=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 j +=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elseif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&gt;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lang="en-GB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j </a:t>
            </a:r>
            <a:r>
              <a:rPr lang="en-GB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folgt</a:t>
            </a:r>
            <a:r>
              <a:rPr lang="en-GB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dem</a:t>
            </a:r>
            <a:r>
              <a:rPr lang="en-GB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übereinstim</a:t>
            </a:r>
            <a:r>
              <a:rPr lang="en-GB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en-GB" sz="1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Präfix</a:t>
            </a:r>
            <a:endParaRPr lang="en-GB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j = f[j]</a:t>
            </a: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  else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GB" sz="1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keine</a:t>
            </a:r>
            <a:r>
              <a:rPr lang="en-GB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Übereinstimmung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f[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+= </a:t>
            </a:r>
            <a:r>
              <a:rPr lang="en-GB" sz="18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end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 return</a:t>
            </a:r>
            <a:r>
              <a:rPr lang="en-GB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</a:t>
            </a:r>
          </a:p>
          <a:p>
            <a:pPr marL="0" indent="0">
              <a:buNone/>
            </a:pPr>
            <a:r>
              <a:rPr lang="en-GB" sz="1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GB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grpSp>
        <p:nvGrpSpPr>
          <p:cNvPr id="15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17" name="Bild 3" descr="Screen Shot 2015-11-16 at 13.17.4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1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1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T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4515123" y="2476341"/>
            <a:ext cx="665567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50" dirty="0" err="1"/>
              <a:t>j</a:t>
            </a:r>
            <a:r>
              <a:rPr lang="de-DE" sz="2150" dirty="0"/>
              <a:t>   i</a:t>
            </a:r>
          </a:p>
          <a:p>
            <a:r>
              <a:rPr lang="de-DE" sz="2150" dirty="0"/>
              <a:t>1 2</a:t>
            </a:r>
          </a:p>
          <a:p>
            <a:r>
              <a:rPr lang="de-DE" sz="2150" dirty="0"/>
              <a:t>1 3</a:t>
            </a:r>
          </a:p>
          <a:p>
            <a:r>
              <a:rPr lang="de-DE" sz="2150" dirty="0"/>
              <a:t>2 4</a:t>
            </a:r>
          </a:p>
          <a:p>
            <a:r>
              <a:rPr lang="de-DE" sz="2150" dirty="0"/>
              <a:t>3 5</a:t>
            </a:r>
          </a:p>
          <a:p>
            <a:r>
              <a:rPr lang="de-DE" sz="2150" dirty="0"/>
              <a:t>1 6</a:t>
            </a:r>
          </a:p>
          <a:p>
            <a:r>
              <a:rPr lang="de-DE" sz="2150" dirty="0"/>
              <a:t>2 7</a:t>
            </a:r>
          </a:p>
          <a:p>
            <a:r>
              <a:rPr lang="de-DE" sz="2150" dirty="0"/>
              <a:t>3 8</a:t>
            </a:r>
          </a:p>
          <a:p>
            <a:r>
              <a:rPr lang="de-DE" sz="2150" dirty="0"/>
              <a:t>4 9</a:t>
            </a:r>
          </a:p>
          <a:p>
            <a:r>
              <a:rPr lang="de-DE" sz="2150" dirty="0"/>
              <a:t>5 10</a:t>
            </a:r>
            <a:endParaRPr lang="en-US" sz="2150" dirty="0"/>
          </a:p>
        </p:txBody>
      </p:sp>
      <p:sp>
        <p:nvSpPr>
          <p:cNvPr id="4" name="Textfeld 3"/>
          <p:cNvSpPr txBox="1"/>
          <p:nvPr/>
        </p:nvSpPr>
        <p:spPr>
          <a:xfrm>
            <a:off x="4343807" y="3722303"/>
            <a:ext cx="325730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50" dirty="0">
                <a:solidFill>
                  <a:srgbClr val="00B050"/>
                </a:solidFill>
              </a:rPr>
              <a:t>2</a:t>
            </a:r>
            <a:endParaRPr lang="en-US" sz="2150" dirty="0">
              <a:solidFill>
                <a:srgbClr val="00B050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559831" y="3866319"/>
            <a:ext cx="174279" cy="2431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 flipV="1">
            <a:off x="4602985" y="3866319"/>
            <a:ext cx="131126" cy="2431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cxnSpLocks/>
          </p:cNvCxnSpPr>
          <p:nvPr/>
        </p:nvCxnSpPr>
        <p:spPr>
          <a:xfrm>
            <a:off x="4784470" y="2457997"/>
            <a:ext cx="0" cy="3419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602263" y="2852936"/>
            <a:ext cx="342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CB9A86-5503-AC1E-0D73-AF610CA32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252724"/>
              </p:ext>
            </p:extLst>
          </p:nvPr>
        </p:nvGraphicFramePr>
        <p:xfrm>
          <a:off x="5093551" y="2189192"/>
          <a:ext cx="3925204" cy="36880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1283992939"/>
                    </a:ext>
                  </a:extLst>
                </a:gridCol>
                <a:gridCol w="208497">
                  <a:extLst>
                    <a:ext uri="{9D8B030D-6E8A-4147-A177-3AD203B41FA5}">
                      <a16:colId xmlns:a16="http://schemas.microsoft.com/office/drawing/2014/main" val="3426065828"/>
                    </a:ext>
                  </a:extLst>
                </a:gridCol>
                <a:gridCol w="208497">
                  <a:extLst>
                    <a:ext uri="{9D8B030D-6E8A-4147-A177-3AD203B41FA5}">
                      <a16:colId xmlns:a16="http://schemas.microsoft.com/office/drawing/2014/main" val="2234745844"/>
                    </a:ext>
                  </a:extLst>
                </a:gridCol>
                <a:gridCol w="208497">
                  <a:extLst>
                    <a:ext uri="{9D8B030D-6E8A-4147-A177-3AD203B41FA5}">
                      <a16:colId xmlns:a16="http://schemas.microsoft.com/office/drawing/2014/main" val="1326275664"/>
                    </a:ext>
                  </a:extLst>
                </a:gridCol>
                <a:gridCol w="208497">
                  <a:extLst>
                    <a:ext uri="{9D8B030D-6E8A-4147-A177-3AD203B41FA5}">
                      <a16:colId xmlns:a16="http://schemas.microsoft.com/office/drawing/2014/main" val="3332055429"/>
                    </a:ext>
                  </a:extLst>
                </a:gridCol>
                <a:gridCol w="208497">
                  <a:extLst>
                    <a:ext uri="{9D8B030D-6E8A-4147-A177-3AD203B41FA5}">
                      <a16:colId xmlns:a16="http://schemas.microsoft.com/office/drawing/2014/main" val="1730315848"/>
                    </a:ext>
                  </a:extLst>
                </a:gridCol>
                <a:gridCol w="208497">
                  <a:extLst>
                    <a:ext uri="{9D8B030D-6E8A-4147-A177-3AD203B41FA5}">
                      <a16:colId xmlns:a16="http://schemas.microsoft.com/office/drawing/2014/main" val="933998768"/>
                    </a:ext>
                  </a:extLst>
                </a:gridCol>
                <a:gridCol w="208497">
                  <a:extLst>
                    <a:ext uri="{9D8B030D-6E8A-4147-A177-3AD203B41FA5}">
                      <a16:colId xmlns:a16="http://schemas.microsoft.com/office/drawing/2014/main" val="493552600"/>
                    </a:ext>
                  </a:extLst>
                </a:gridCol>
                <a:gridCol w="208497">
                  <a:extLst>
                    <a:ext uri="{9D8B030D-6E8A-4147-A177-3AD203B41FA5}">
                      <a16:colId xmlns:a16="http://schemas.microsoft.com/office/drawing/2014/main" val="391755783"/>
                    </a:ext>
                  </a:extLst>
                </a:gridCol>
                <a:gridCol w="208497">
                  <a:extLst>
                    <a:ext uri="{9D8B030D-6E8A-4147-A177-3AD203B41FA5}">
                      <a16:colId xmlns:a16="http://schemas.microsoft.com/office/drawing/2014/main" val="3918739491"/>
                    </a:ext>
                  </a:extLst>
                </a:gridCol>
                <a:gridCol w="529467">
                  <a:extLst>
                    <a:ext uri="{9D8B030D-6E8A-4147-A177-3AD203B41FA5}">
                      <a16:colId xmlns:a16="http://schemas.microsoft.com/office/drawing/2014/main" val="2122906893"/>
                    </a:ext>
                  </a:extLst>
                </a:gridCol>
                <a:gridCol w="403264">
                  <a:extLst>
                    <a:ext uri="{9D8B030D-6E8A-4147-A177-3AD203B41FA5}">
                      <a16:colId xmlns:a16="http://schemas.microsoft.com/office/drawing/2014/main" val="3987582405"/>
                    </a:ext>
                  </a:extLst>
                </a:gridCol>
              </a:tblGrid>
              <a:tr h="334800">
                <a:tc>
                  <a:txBody>
                    <a:bodyPr/>
                    <a:lstStyle/>
                    <a:p>
                      <a:pPr algn="ctr"/>
                      <a:r>
                        <a:rPr lang="en-DE" sz="1600" b="1" dirty="0"/>
                        <a:t>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DE" sz="1600" b="1" dirty="0"/>
                        <a:t>Länge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143863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/>
                      <a:r>
                        <a:rPr lang="en-DE" sz="1600" b="1" dirty="0"/>
                        <a:t>Muster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i="1" dirty="0"/>
                        <a:t>f[k]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i="1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199955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r>
                        <a:rPr lang="en-DE" sz="1600" i="1" dirty="0"/>
                        <a:t>Präfix [1..1]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669495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600" i="1" dirty="0"/>
                        <a:t>Präfix [1..2]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491674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600" i="1" dirty="0"/>
                        <a:t>Präfix [1..3]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999966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600" i="1" dirty="0"/>
                        <a:t>Präfix [1..4]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45262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600" i="1" dirty="0"/>
                        <a:t>Präfix [1..5]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5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278572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600" i="1" dirty="0"/>
                        <a:t>Präfix [1..6]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6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235735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600" i="1" dirty="0"/>
                        <a:t>Präfix [1..7]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7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593048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600" i="1" dirty="0"/>
                        <a:t>Präfix [1..8]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8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26976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600" i="1" dirty="0"/>
                        <a:t>Präfix [1..9]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E" sz="1600" dirty="0"/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600" dirty="0"/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600" dirty="0"/>
                        <a:t>9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016921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8006339" y="250348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" name="Gerade Verbindung 8">
            <a:extLst>
              <a:ext uri="{FF2B5EF4-FFF2-40B4-BE49-F238E27FC236}">
                <a16:creationId xmlns:a16="http://schemas.microsoft.com/office/drawing/2014/main" id="{68E767B6-F67D-F559-2C0C-09462855D34B}"/>
              </a:ext>
            </a:extLst>
          </p:cNvPr>
          <p:cNvCxnSpPr/>
          <p:nvPr/>
        </p:nvCxnSpPr>
        <p:spPr>
          <a:xfrm flipV="1">
            <a:off x="4393577" y="3809793"/>
            <a:ext cx="174279" cy="2431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9">
            <a:extLst>
              <a:ext uri="{FF2B5EF4-FFF2-40B4-BE49-F238E27FC236}">
                <a16:creationId xmlns:a16="http://schemas.microsoft.com/office/drawing/2014/main" id="{CD1BFD0A-E02F-4647-A774-28CEE17D70BF}"/>
              </a:ext>
            </a:extLst>
          </p:cNvPr>
          <p:cNvCxnSpPr/>
          <p:nvPr/>
        </p:nvCxnSpPr>
        <p:spPr>
          <a:xfrm flipH="1" flipV="1">
            <a:off x="4436731" y="3809793"/>
            <a:ext cx="131126" cy="2431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3">
            <a:extLst>
              <a:ext uri="{FF2B5EF4-FFF2-40B4-BE49-F238E27FC236}">
                <a16:creationId xmlns:a16="http://schemas.microsoft.com/office/drawing/2014/main" id="{1BAD12D4-46B4-D27C-C24B-EC7F0D511BF2}"/>
              </a:ext>
            </a:extLst>
          </p:cNvPr>
          <p:cNvSpPr txBox="1"/>
          <p:nvPr/>
        </p:nvSpPr>
        <p:spPr>
          <a:xfrm>
            <a:off x="4150951" y="3635851"/>
            <a:ext cx="325730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50" dirty="0">
                <a:solidFill>
                  <a:srgbClr val="00B050"/>
                </a:solidFill>
              </a:rPr>
              <a:t>1</a:t>
            </a:r>
            <a:endParaRPr lang="en-US" sz="215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des Knuth-Morris-Pratt-Algorithmus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Algorithmus springt niemals zurück im Text</a:t>
            </a:r>
          </a:p>
          <a:p>
            <a:pPr lvl="1"/>
            <a:r>
              <a:rPr lang="de-DE" dirty="0"/>
              <a:t>Geeignet für Datenströme</a:t>
            </a:r>
          </a:p>
          <a:p>
            <a:r>
              <a:rPr lang="de-DE" dirty="0"/>
              <a:t>Komplexität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m+n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/>
              <a:t>Algorithmus wird i.a. langsamer, </a:t>
            </a:r>
            <a:br>
              <a:rPr lang="de-DE" dirty="0"/>
            </a:br>
            <a:r>
              <a:rPr lang="de-DE" dirty="0"/>
              <a:t>wenn das Alphabet größer ist</a:t>
            </a:r>
          </a:p>
          <a:p>
            <a:pPr lvl="1"/>
            <a:r>
              <a:rPr lang="de-DE" dirty="0"/>
              <a:t>Werte der Fehlerfunktion werden tendenziell kleiner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A36F3-6A95-CA4A-9014-AF4E53B21FF8}"/>
              </a:ext>
            </a:extLst>
          </p:cNvPr>
          <p:cNvSpPr/>
          <p:nvPr/>
        </p:nvSpPr>
        <p:spPr>
          <a:xfrm>
            <a:off x="2297113" y="618535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D. E. Knuth, J. H. Morris, V. R. Pratt: Fast Pattern </a:t>
            </a:r>
            <a:r>
              <a:rPr lang="de-DE" sz="1100" dirty="0" err="1">
                <a:solidFill>
                  <a:srgbClr val="1D34FF"/>
                </a:solidFill>
              </a:rPr>
              <a:t>Matching</a:t>
            </a:r>
            <a:r>
              <a:rPr lang="de-DE" sz="1100" dirty="0">
                <a:solidFill>
                  <a:srgbClr val="1D34FF"/>
                </a:solidFill>
              </a:rPr>
              <a:t> in Strings.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SIAM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Computing. 6 (2): 323–350,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1711327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Boyer-Moore-Algorithmus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Basiert auf 2 Techniken</a:t>
            </a:r>
          </a:p>
          <a:p>
            <a:pPr lvl="1"/>
            <a:r>
              <a:rPr lang="de-DE" dirty="0"/>
              <a:t>Spiegeltechnik</a:t>
            </a:r>
          </a:p>
          <a:p>
            <a:pPr lvl="2"/>
            <a:r>
              <a:rPr lang="de-DE" dirty="0"/>
              <a:t>Finde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in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durch Rückwärtslaufen durch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, am Ende beginnend</a:t>
            </a:r>
          </a:p>
          <a:p>
            <a:pPr lvl="1"/>
            <a:r>
              <a:rPr lang="de-DE" dirty="0"/>
              <a:t>Zeichensprung:</a:t>
            </a:r>
          </a:p>
          <a:p>
            <a:pPr lvl="2"/>
            <a:r>
              <a:rPr lang="de-DE" dirty="0"/>
              <a:t>Im Falle von Nichtübereinstimmung </a:t>
            </a:r>
            <a:br>
              <a:rPr lang="de-DE" dirty="0"/>
            </a:br>
            <a:r>
              <a:rPr lang="de-DE" dirty="0"/>
              <a:t>des Textes an der </a:t>
            </a:r>
            <a:br>
              <a:rPr lang="de-DE" dirty="0"/>
            </a:br>
            <a:r>
              <a:rPr lang="de-DE" dirty="0"/>
              <a:t>i-</a:t>
            </a:r>
            <a:r>
              <a:rPr lang="de-DE" dirty="0" err="1"/>
              <a:t>ten</a:t>
            </a:r>
            <a:r>
              <a:rPr lang="de-DE" dirty="0"/>
              <a:t> Position (</a:t>
            </a:r>
            <a:r>
              <a:rPr lang="de-DE" dirty="0">
                <a:solidFill>
                  <a:srgbClr val="3C8C93"/>
                </a:solidFill>
              </a:rPr>
              <a:t>T[i]=x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und des Musters an der </a:t>
            </a:r>
            <a:br>
              <a:rPr lang="de-DE" dirty="0"/>
            </a:br>
            <a:r>
              <a:rPr lang="de-DE" dirty="0" err="1"/>
              <a:t>j-ten</a:t>
            </a:r>
            <a:r>
              <a:rPr lang="de-DE" dirty="0"/>
              <a:t> Position (</a:t>
            </a:r>
            <a:r>
              <a:rPr lang="de-DE" dirty="0">
                <a:solidFill>
                  <a:srgbClr val="3C8C93"/>
                </a:solidFill>
              </a:rPr>
              <a:t>P[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]≠T[i]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3 Fälle…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2020" y="3969047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265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46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027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58670" y="395476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60308" y="393571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52120" y="376426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65020" y="306896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417420" y="35118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22020" y="5566792"/>
            <a:ext cx="2209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888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4936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7984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188820" y="549059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460283" y="548741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675933" y="529215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341220" y="51095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11045" y="4581128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55038C-14E2-724C-8620-90F81E61CA45}"/>
              </a:ext>
            </a:extLst>
          </p:cNvPr>
          <p:cNvSpPr/>
          <p:nvPr/>
        </p:nvSpPr>
        <p:spPr>
          <a:xfrm>
            <a:off x="2555776" y="62420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Robert S. Boyer, J. </a:t>
            </a:r>
            <a:r>
              <a:rPr lang="de-DE" sz="1100" dirty="0" err="1">
                <a:solidFill>
                  <a:srgbClr val="1D34FF"/>
                </a:solidFill>
              </a:rPr>
              <a:t>Strother</a:t>
            </a:r>
            <a:r>
              <a:rPr lang="de-DE" sz="1100" dirty="0">
                <a:solidFill>
                  <a:srgbClr val="1D34FF"/>
                </a:solidFill>
              </a:rPr>
              <a:t> Moore: A fast </a:t>
            </a:r>
            <a:r>
              <a:rPr lang="de-DE" sz="1100" dirty="0" err="1">
                <a:solidFill>
                  <a:srgbClr val="1D34FF"/>
                </a:solidFill>
              </a:rPr>
              <a:t>string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searching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</a:t>
            </a:r>
            <a:r>
              <a:rPr lang="de-DE" sz="1100" dirty="0">
                <a:solidFill>
                  <a:srgbClr val="1D34FF"/>
                </a:solidFill>
              </a:rPr>
              <a:t>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Communications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the</a:t>
            </a:r>
            <a:r>
              <a:rPr lang="de-DE" sz="1100" dirty="0">
                <a:solidFill>
                  <a:srgbClr val="1D34FF"/>
                </a:solidFill>
              </a:rPr>
              <a:t> ACM. Bd. 20, Nr. 10, S. 762–772,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78525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1: P enthält x nur links von 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Bewege P nach rechts, um das letzte Vorkommen von x in P mit T[i] abzugleichen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9000" y="2950096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32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413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94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256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272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91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32000" y="33310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1844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9000" y="4702696"/>
            <a:ext cx="16637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558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606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5654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9558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272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429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1082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978025" y="51598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6510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3462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335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6383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19700" y="2950096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362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743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124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563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7579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7498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431088" y="33310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819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981700" y="4702696"/>
            <a:ext cx="1676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0485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3533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6581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0485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3199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5356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5057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354888" y="51598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7437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4389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4262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7310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591300" y="3407296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4295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7343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088188" y="2873896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7429500" y="288818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3467100" y="4016896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222965" y="3572262"/>
            <a:ext cx="22300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de-DE" altLang="de-DE" dirty="0">
                <a:latin typeface="Myriad Pro"/>
                <a:cs typeface="Myriad Pro"/>
              </a:rPr>
              <a:t>bewege</a:t>
            </a:r>
            <a:r>
              <a:rPr lang="th-TH" altLang="de-DE" dirty="0">
                <a:latin typeface="Myriad Pro"/>
                <a:cs typeface="Myriad Pro"/>
              </a:rPr>
              <a:t> i </a:t>
            </a:r>
            <a:r>
              <a:rPr lang="de-DE" altLang="de-DE" dirty="0">
                <a:latin typeface="Myriad Pro"/>
                <a:cs typeface="Myriad Pro"/>
              </a:rPr>
              <a:t>um</a:t>
            </a:r>
            <a:br>
              <a:rPr lang="de-DE" altLang="de-DE" dirty="0">
                <a:latin typeface="Myriad Pro"/>
                <a:cs typeface="Myriad Pro"/>
              </a:rPr>
            </a:br>
            <a:r>
              <a:rPr lang="de-DE" altLang="de-DE" dirty="0" err="1">
                <a:highlight>
                  <a:srgbClr val="FFFF00"/>
                </a:highlight>
                <a:latin typeface="Myriad Pro"/>
                <a:cs typeface="Myriad Pro"/>
              </a:rPr>
              <a:t>j</a:t>
            </a:r>
            <a:r>
              <a:rPr lang="de-DE" altLang="de-DE" dirty="0">
                <a:highlight>
                  <a:srgbClr val="FFFF00"/>
                </a:highlight>
                <a:latin typeface="Myriad Pro"/>
                <a:cs typeface="Myriad Pro"/>
              </a:rPr>
              <a:t>-last</a:t>
            </a:r>
            <a:r>
              <a:rPr lang="de-DE" altLang="de-DE" dirty="0">
                <a:latin typeface="Myriad Pro"/>
                <a:cs typeface="Myriad Pro"/>
              </a:rPr>
              <a:t> </a:t>
            </a:r>
            <a:r>
              <a:rPr lang="de-DE" altLang="de-DE" dirty="0" err="1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nach rechts</a:t>
            </a:r>
            <a:r>
              <a:rPr lang="th-TH" altLang="de-DE" dirty="0">
                <a:latin typeface="Myriad Pro"/>
                <a:cs typeface="Myriad Pro"/>
              </a:rPr>
              <a:t>, so</a:t>
            </a:r>
          </a:p>
          <a:p>
            <a:r>
              <a:rPr lang="de-DE" altLang="de-DE" dirty="0">
                <a:latin typeface="Myriad Pro"/>
                <a:cs typeface="Myriad Pro"/>
              </a:rPr>
              <a:t>dass </a:t>
            </a:r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am Ende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82310" y="5373216"/>
            <a:ext cx="1478311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is</a:t>
            </a:r>
            <a:r>
              <a:rPr lang="de-DE" altLang="de-DE" dirty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>
                <a:latin typeface="+mn-lt"/>
              </a:rPr>
              <a:t>links von </a:t>
            </a:r>
            <a:r>
              <a:rPr lang="th-TH" altLang="de-DE" dirty="0">
                <a:latin typeface="+mn-lt"/>
              </a:rPr>
              <a:t>j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V="1">
            <a:off x="1043608" y="5157192"/>
            <a:ext cx="432048" cy="216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D50CAEA-A6A4-FA4B-B758-7A729A74D249}"/>
              </a:ext>
            </a:extLst>
          </p:cNvPr>
          <p:cNvSpPr/>
          <p:nvPr/>
        </p:nvSpPr>
        <p:spPr>
          <a:xfrm>
            <a:off x="3222965" y="5821660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Es gilt: last ≤ </a:t>
            </a:r>
            <a:r>
              <a:rPr lang="de-DE" sz="2400" dirty="0" err="1"/>
              <a:t>j</a:t>
            </a:r>
            <a:r>
              <a:rPr lang="de-DE" sz="2400" dirty="0"/>
              <a:t> - 1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95166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Das folgende Präsentationsmaterial wurde von Sven Groppe für das Modul Algorithmen und Datenstrukturen erstellt und mit Änderungen hier übernommen </a:t>
            </a:r>
            <a:br>
              <a:rPr lang="de-DE" sz="2400" dirty="0"/>
            </a:br>
            <a:r>
              <a:rPr lang="de-DE" sz="2400" dirty="0"/>
              <a:t>(z.B. werden Algorithmen im Pseudocode präsentiert)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0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523038" y="4371802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899275" y="43384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196138" y="4343404"/>
            <a:ext cx="436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493168" y="4271417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73300" y="42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869405" y="4238079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90575" y="4326467"/>
            <a:ext cx="183038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2: P enthält x rechts von 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Bewege P um 1 Zeichen nach T[i+1]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0250" y="2662064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73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54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35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76425" y="25985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590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03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31950" y="3043064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7843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884645" y="4320331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59013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6993" y="4039642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672555" y="38570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542380" y="4771479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5550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2502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247105" y="4236492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378450" y="2662064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521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902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283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524625" y="26477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072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9085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285038" y="30430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4358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22950" y="4414664"/>
            <a:ext cx="17653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913657" y="441633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236296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376863" y="4140027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346950" y="39574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196138" y="48718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5849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2801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276975" y="43368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737350" y="3119264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588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8930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246938" y="258586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308350" y="3728864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2431349" y="3263122"/>
            <a:ext cx="35605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+mn-lt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</a:t>
            </a:r>
            <a:r>
              <a:rPr lang="th-TH" altLang="de-DE" dirty="0">
                <a:latin typeface="+mn-lt"/>
              </a:rPr>
              <a:t> </a:t>
            </a:r>
          </a:p>
          <a:p>
            <a:r>
              <a:rPr lang="de-DE" altLang="de-DE" dirty="0">
                <a:latin typeface="+mn-lt"/>
              </a:rPr>
              <a:t>bewege</a:t>
            </a:r>
            <a:r>
              <a:rPr lang="th-TH" altLang="de-DE" dirty="0">
                <a:latin typeface="+mn-lt"/>
              </a:rPr>
              <a:t> i </a:t>
            </a:r>
            <a:r>
              <a:rPr lang="de-DE" altLang="de-DE" dirty="0">
                <a:latin typeface="+mn-lt"/>
              </a:rPr>
              <a:t>um </a:t>
            </a:r>
            <a:r>
              <a:rPr lang="de-DE" altLang="de-DE" dirty="0">
                <a:highlight>
                  <a:srgbClr val="FFFF00"/>
                </a:highlight>
                <a:latin typeface="+mn-lt"/>
              </a:rPr>
              <a:t>m – </a:t>
            </a:r>
            <a:r>
              <a:rPr lang="de-DE" altLang="de-DE" dirty="0" err="1">
                <a:highlight>
                  <a:srgbClr val="FFFF00"/>
                </a:highlight>
                <a:latin typeface="+mn-lt"/>
              </a:rPr>
              <a:t>j</a:t>
            </a:r>
            <a:r>
              <a:rPr lang="de-DE" altLang="de-DE" dirty="0">
                <a:highlight>
                  <a:srgbClr val="FFFF00"/>
                </a:highlight>
                <a:latin typeface="+mn-lt"/>
              </a:rPr>
              <a:t> - 1 </a:t>
            </a:r>
            <a:r>
              <a:rPr lang="de-DE" altLang="de-DE" dirty="0">
                <a:latin typeface="+mn-lt"/>
              </a:rPr>
              <a:t>u</a:t>
            </a:r>
            <a:r>
              <a:rPr lang="th-TH" altLang="de-DE" dirty="0">
                <a:latin typeface="+mn-lt"/>
              </a:rPr>
              <a:t>nd </a:t>
            </a:r>
          </a:p>
          <a:p>
            <a:r>
              <a:rPr lang="th-TH" altLang="de-DE" dirty="0">
                <a:latin typeface="+mn-lt"/>
              </a:rPr>
              <a:t>j </a:t>
            </a:r>
            <a:r>
              <a:rPr lang="de-DE" altLang="de-DE" dirty="0">
                <a:latin typeface="+mn-lt"/>
              </a:rPr>
              <a:t>nach rechts</a:t>
            </a:r>
            <a:r>
              <a:rPr lang="th-TH" altLang="de-DE" dirty="0">
                <a:latin typeface="+mn-lt"/>
              </a:rPr>
              <a:t>, so</a:t>
            </a:r>
          </a:p>
          <a:p>
            <a:r>
              <a:rPr lang="de-DE" altLang="de-DE" dirty="0">
                <a:latin typeface="+mn-lt"/>
              </a:rPr>
              <a:t>dass </a:t>
            </a:r>
            <a:r>
              <a:rPr lang="th-TH" altLang="de-DE" dirty="0">
                <a:latin typeface="+mn-lt"/>
              </a:rPr>
              <a:t>j </a:t>
            </a:r>
            <a:r>
              <a:rPr lang="de-DE" altLang="de-DE" dirty="0">
                <a:latin typeface="+mn-lt"/>
              </a:rPr>
              <a:t>am Ende</a:t>
            </a:r>
            <a:endParaRPr lang="th-TH" altLang="de-DE" dirty="0">
              <a:latin typeface="+mn-lt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5557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5557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498907" y="5050091"/>
            <a:ext cx="1683906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is</a:t>
            </a:r>
            <a:r>
              <a:rPr lang="de-DE" altLang="de-DE" dirty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>
                <a:latin typeface="+mn-lt"/>
              </a:rPr>
              <a:t>rechts von </a:t>
            </a:r>
            <a:r>
              <a:rPr lang="th-TH" altLang="de-DE" dirty="0">
                <a:latin typeface="+mn-lt"/>
              </a:rPr>
              <a:t>j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2228180" y="4847679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62166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62166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1878F-DA61-8A4C-992F-F0F7A393EEC6}"/>
              </a:ext>
            </a:extLst>
          </p:cNvPr>
          <p:cNvSpPr txBox="1"/>
          <p:nvPr/>
        </p:nvSpPr>
        <p:spPr>
          <a:xfrm>
            <a:off x="1085372" y="6031749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 = Länge des Musters</a:t>
            </a:r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EC771DA6-E3CA-2246-8704-3A224A03FCE9}"/>
              </a:ext>
            </a:extLst>
          </p:cNvPr>
          <p:cNvSpPr/>
          <p:nvPr/>
        </p:nvSpPr>
        <p:spPr>
          <a:xfrm>
            <a:off x="4424595" y="5171124"/>
            <a:ext cx="2816469" cy="1460468"/>
          </a:xfrm>
          <a:prstGeom prst="cloudCallout">
            <a:avLst>
              <a:gd name="adj1" fmla="val -56005"/>
              <a:gd name="adj2" fmla="val -31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</a:t>
            </a:r>
            <a:r>
              <a:rPr lang="en-DE" sz="1600" dirty="0">
                <a:solidFill>
                  <a:schemeClr val="tx1"/>
                </a:solidFill>
              </a:rPr>
              <a:t> könnte auch links von j vorkommen</a:t>
            </a:r>
            <a:br>
              <a:rPr lang="en-DE" sz="1600" dirty="0">
                <a:solidFill>
                  <a:schemeClr val="tx1"/>
                </a:solidFill>
              </a:rPr>
            </a:br>
            <a:r>
              <a:rPr lang="en-DE" sz="1600" dirty="0">
                <a:solidFill>
                  <a:schemeClr val="tx1"/>
                </a:solidFill>
              </a:rPr>
              <a:t>(z.B. c könnte ein x sein)</a:t>
            </a:r>
          </a:p>
        </p:txBody>
      </p:sp>
    </p:spTree>
    <p:extLst>
      <p:ext uri="{BB962C8B-B14F-4D97-AF65-F5344CB8AC3E}">
        <p14:creationId xmlns:p14="http://schemas.microsoft.com/office/powerpoint/2010/main" val="3859378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67744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18520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a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6383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-60280"/>
            <a:ext cx="8229600" cy="503238"/>
          </a:xfrm>
        </p:spPr>
        <p:txBody>
          <a:bodyPr/>
          <a:lstStyle/>
          <a:p>
            <a:r>
              <a:rPr lang="de-DE" dirty="0"/>
              <a:t>Fall 3: Falls Fall 1 und 2 nicht anzuwenden sind (x ist </a:t>
            </a:r>
            <a:r>
              <a:rPr lang="de-DE" i="1" dirty="0"/>
              <a:t>nicht</a:t>
            </a:r>
            <a:r>
              <a:rPr lang="de-DE" dirty="0"/>
              <a:t> in P enthalten)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7050"/>
          </a:xfrm>
        </p:spPr>
        <p:txBody>
          <a:bodyPr/>
          <a:lstStyle/>
          <a:p>
            <a:r>
              <a:rPr lang="de-DE" dirty="0"/>
              <a:t>Bewege P nach rechts, um P[1] und T[i+1] abzugleichen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3800" y="2734072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336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717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098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304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320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23900" y="2529285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36800" y="31150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4892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8300" y="4486672"/>
            <a:ext cx="14351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606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692400" y="447476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57300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478087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282825" y="49438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9558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9431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00700" y="2734072"/>
            <a:ext cx="2971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210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591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972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2039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6055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143500" y="2505472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583488" y="31150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7343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743700" y="4486672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3533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6581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9629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353300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624763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6334125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810500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659688" y="49438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70485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7437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7310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0358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72771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75819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935788" y="2657872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277100" y="267216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771900" y="3800872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3549366" y="3322923"/>
            <a:ext cx="22300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de-DE" altLang="de-DE" dirty="0">
                <a:latin typeface="Myriad Pro"/>
                <a:cs typeface="Myriad Pro"/>
              </a:rPr>
              <a:t>bewege</a:t>
            </a:r>
            <a:r>
              <a:rPr lang="th-TH" altLang="de-DE" dirty="0">
                <a:latin typeface="Myriad Pro"/>
                <a:cs typeface="Myriad Pro"/>
              </a:rPr>
              <a:t> i </a:t>
            </a:r>
            <a:r>
              <a:rPr lang="de-DE" altLang="de-DE" dirty="0">
                <a:latin typeface="Myriad Pro"/>
                <a:cs typeface="Myriad Pro"/>
              </a:rPr>
              <a:t>um</a:t>
            </a:r>
            <a:br>
              <a:rPr lang="de-DE" altLang="de-DE" dirty="0">
                <a:latin typeface="Myriad Pro"/>
                <a:cs typeface="Myriad Pro"/>
              </a:rPr>
            </a:br>
            <a:r>
              <a:rPr lang="de-DE" altLang="de-DE" dirty="0">
                <a:highlight>
                  <a:srgbClr val="FFFF00"/>
                </a:highlight>
                <a:latin typeface="Myriad Pro"/>
                <a:cs typeface="Myriad Pro"/>
              </a:rPr>
              <a:t>m-0</a:t>
            </a:r>
            <a:r>
              <a:rPr lang="de-DE" altLang="de-DE" dirty="0">
                <a:latin typeface="Myriad Pro"/>
                <a:cs typeface="Myriad Pro"/>
              </a:rPr>
              <a:t> </a:t>
            </a:r>
            <a:r>
              <a:rPr lang="de-DE" altLang="de-DE" dirty="0" err="1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nach rechts</a:t>
            </a:r>
            <a:r>
              <a:rPr lang="th-TH" altLang="de-DE" dirty="0">
                <a:latin typeface="Myriad Pro"/>
                <a:cs typeface="Myriad Pro"/>
              </a:rPr>
              <a:t>, so</a:t>
            </a:r>
          </a:p>
          <a:p>
            <a:r>
              <a:rPr lang="de-DE" altLang="de-DE" dirty="0">
                <a:latin typeface="Myriad Pro"/>
                <a:cs typeface="Myriad Pro"/>
              </a:rPr>
              <a:t>dass </a:t>
            </a:r>
            <a:r>
              <a:rPr lang="th-TH" altLang="de-DE" dirty="0">
                <a:latin typeface="Myriad Pro"/>
                <a:cs typeface="Myriad Pro"/>
              </a:rPr>
              <a:t>j a</a:t>
            </a:r>
            <a:r>
              <a:rPr lang="de-DE" altLang="de-DE" dirty="0">
                <a:latin typeface="Myriad Pro"/>
                <a:cs typeface="Myriad Pro"/>
              </a:rPr>
              <a:t>m</a:t>
            </a:r>
            <a:r>
              <a:rPr lang="th-TH" altLang="de-DE" dirty="0">
                <a:latin typeface="Myriad Pro"/>
                <a:cs typeface="Myriad Pro"/>
              </a:rPr>
              <a:t> </a:t>
            </a:r>
            <a:r>
              <a:rPr lang="de-DE" altLang="de-DE" dirty="0">
                <a:latin typeface="Myriad Pro"/>
                <a:cs typeface="Myriad Pro"/>
              </a:rPr>
              <a:t>E</a:t>
            </a:r>
            <a:r>
              <a:rPr lang="th-TH" altLang="de-DE" dirty="0">
                <a:latin typeface="Myriad Pro"/>
                <a:cs typeface="Myriad Pro"/>
              </a:rPr>
              <a:t>nd</a:t>
            </a:r>
            <a:r>
              <a:rPr lang="de-DE" altLang="de-DE" dirty="0">
                <a:latin typeface="Myriad Pro"/>
                <a:cs typeface="Myriad Pro"/>
              </a:rPr>
              <a:t>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87974" y="4994012"/>
            <a:ext cx="1819730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/>
              <a:t>Kein</a:t>
            </a:r>
            <a:r>
              <a:rPr lang="th-TH" altLang="de-DE" sz="2800" dirty="0"/>
              <a:t> x in P</a:t>
            </a: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78867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581900" y="2734072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6819900" y="3191272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6762750" y="491371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0</a:t>
            </a:r>
          </a:p>
        </p:txBody>
      </p:sp>
      <p:sp>
        <p:nvSpPr>
          <p:cNvPr id="6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88E9B-7FF0-714A-AF92-ED75A0FDFD57}"/>
              </a:ext>
            </a:extLst>
          </p:cNvPr>
          <p:cNvSpPr/>
          <p:nvPr/>
        </p:nvSpPr>
        <p:spPr>
          <a:xfrm>
            <a:off x="2731344" y="6074665"/>
            <a:ext cx="3445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/>
              <a:t>i</a:t>
            </a:r>
            <a:r>
              <a:rPr lang="de-DE" sz="2400" baseline="-25000" dirty="0" err="1"/>
              <a:t>new</a:t>
            </a:r>
            <a:r>
              <a:rPr lang="de-DE" sz="2400" dirty="0"/>
              <a:t> = i + m – min(j-1, last)</a:t>
            </a:r>
            <a:endParaRPr lang="en-DE" sz="2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CDFC20-3B19-3A4E-9390-A8224C9BB896}"/>
              </a:ext>
            </a:extLst>
          </p:cNvPr>
          <p:cNvSpPr/>
          <p:nvPr/>
        </p:nvSpPr>
        <p:spPr>
          <a:xfrm>
            <a:off x="2248287" y="5639546"/>
            <a:ext cx="4552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Wenn kein x in P sollte last=0 sein: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3668457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(Boyer-Moore)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2545432"/>
            <a:ext cx="9144000" cy="297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001045"/>
            <a:ext cx="886777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545432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" y="4374232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676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86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862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010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4102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382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22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 des letzten Vorkommens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139" y="1340768"/>
            <a:ext cx="8315325" cy="4536504"/>
          </a:xfrm>
        </p:spPr>
        <p:txBody>
          <a:bodyPr/>
          <a:lstStyle/>
          <a:p>
            <a:r>
              <a:rPr lang="de-DE" dirty="0"/>
              <a:t>Der Boyer-Moore Algorithmus verarbeitet das Muster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und das Alphabet 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dirty="0"/>
              <a:t> vor, so dass eine Funktion </a:t>
            </a:r>
            <a:r>
              <a:rPr lang="de-DE" dirty="0">
                <a:solidFill>
                  <a:srgbClr val="3C8C93"/>
                </a:solidFill>
              </a:rPr>
              <a:t>L</a:t>
            </a:r>
            <a:r>
              <a:rPr lang="de-DE" dirty="0"/>
              <a:t> des </a:t>
            </a:r>
            <a:r>
              <a:rPr lang="de-DE" b="1" dirty="0"/>
              <a:t>l</a:t>
            </a:r>
            <a:r>
              <a:rPr lang="de-DE" dirty="0"/>
              <a:t>etzten Vorkommens berechnet wird  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L</a:t>
            </a:r>
            <a:r>
              <a:rPr lang="de-DE" dirty="0"/>
              <a:t> bildet alle Zeichen des Alphabets </a:t>
            </a:r>
            <a:br>
              <a:rPr lang="de-DE" dirty="0"/>
            </a:br>
            <a:r>
              <a:rPr lang="de-DE" dirty="0"/>
              <a:t>auf ganzzahlige Werte ab</a:t>
            </a:r>
          </a:p>
          <a:p>
            <a:r>
              <a:rPr lang="de-DE" dirty="0">
                <a:solidFill>
                  <a:srgbClr val="3C8C93"/>
                </a:solidFill>
              </a:rPr>
              <a:t>L(x)</a:t>
            </a:r>
            <a:r>
              <a:rPr lang="de-DE" dirty="0"/>
              <a:t> (mit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ist Zeichen aus 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dirty="0"/>
              <a:t>) ist definiert als</a:t>
            </a:r>
          </a:p>
          <a:p>
            <a:pPr lvl="1"/>
            <a:r>
              <a:rPr lang="de-DE" dirty="0"/>
              <a:t>den größten Index </a:t>
            </a:r>
            <a:r>
              <a:rPr lang="de-DE" dirty="0">
                <a:solidFill>
                  <a:srgbClr val="3C8C93"/>
                </a:solidFill>
              </a:rPr>
              <a:t>i</a:t>
            </a:r>
            <a:r>
              <a:rPr lang="de-DE" dirty="0"/>
              <a:t>, so dass </a:t>
            </a:r>
            <a:r>
              <a:rPr lang="de-DE" dirty="0">
                <a:solidFill>
                  <a:srgbClr val="3C8C93"/>
                </a:solidFill>
              </a:rPr>
              <a:t>P[i]=x</a:t>
            </a:r>
            <a:r>
              <a:rPr lang="de-DE" dirty="0"/>
              <a:t>, oder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0</a:t>
            </a:r>
            <a:r>
              <a:rPr lang="de-DE" dirty="0"/>
              <a:t>, falls solch ein Index nicht existiert</a:t>
            </a:r>
          </a:p>
          <a:p>
            <a:r>
              <a:rPr lang="de-DE" dirty="0"/>
              <a:t>Implementationen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dirty="0"/>
              <a:t> ist meist in einem Feld der Größe </a:t>
            </a:r>
            <a:r>
              <a:rPr lang="de-DE" dirty="0">
                <a:solidFill>
                  <a:srgbClr val="3C8C93"/>
                </a:solidFill>
              </a:rPr>
              <a:t>|A|</a:t>
            </a:r>
            <a:r>
              <a:rPr lang="de-DE" dirty="0"/>
              <a:t> gespeichert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03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5925" y="4273327"/>
            <a:ext cx="15398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dirty="0"/>
              <a:t>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24463" y="4273327"/>
            <a:ext cx="15414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dirty="0"/>
              <a:t>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90938" y="4273327"/>
            <a:ext cx="1533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dirty="0"/>
              <a:t>6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9475" y="4273327"/>
            <a:ext cx="15414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dirty="0"/>
              <a:t>5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4273327"/>
            <a:ext cx="1539875" cy="6572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L</a:t>
            </a:r>
            <a:r>
              <a:rPr lang="en-US" altLang="de-DE" sz="3200">
                <a:solidFill>
                  <a:srgbClr val="000000"/>
                </a:solidFill>
              </a:rPr>
              <a:t>(</a:t>
            </a:r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r>
              <a:rPr lang="en-US" altLang="de-DE" sz="3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65925" y="3668490"/>
            <a:ext cx="15398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24463" y="3668490"/>
            <a:ext cx="15414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90938" y="3668490"/>
            <a:ext cx="15335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b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9475" y="3668490"/>
            <a:ext cx="154146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9600" y="3668490"/>
            <a:ext cx="1539875" cy="604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endParaRPr lang="en-US" altLang="de-DE" sz="3200" b="1" i="1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09600" y="3668490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09600" y="4930552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096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690938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224463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765925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83058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149475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09600" y="4273327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800600" y="1425352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2578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7150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1722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6294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0866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8593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2879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7356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17378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6119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0405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818523" y="1970986"/>
            <a:ext cx="364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/>
              <a:t>1</a:t>
            </a:r>
            <a:endParaRPr lang="th-TH" altLang="de-DE" sz="2800" dirty="0"/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275723" y="1970986"/>
            <a:ext cx="364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/>
              <a:t>2</a:t>
            </a:r>
            <a:endParaRPr lang="th-TH" altLang="de-DE" sz="2800" dirty="0"/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732923" y="1970986"/>
            <a:ext cx="364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/>
              <a:t>3</a:t>
            </a:r>
            <a:endParaRPr lang="th-TH" altLang="de-DE" sz="2800" dirty="0"/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190123" y="1970986"/>
            <a:ext cx="364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/>
              <a:t>4</a:t>
            </a:r>
            <a:endParaRPr lang="th-TH" altLang="de-DE" sz="2800" dirty="0"/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647323" y="1970986"/>
            <a:ext cx="364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/>
              <a:t>5</a:t>
            </a:r>
            <a:endParaRPr lang="th-TH" altLang="de-DE" sz="2800" dirty="0"/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7104523" y="1970986"/>
            <a:ext cx="3642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/>
              <a:t>6</a:t>
            </a:r>
            <a:endParaRPr lang="th-TH" altLang="de-DE" sz="2800" dirty="0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4356100" y="1196752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H="1">
            <a:off x="5410200" y="2720752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2364849" y="5584136"/>
            <a:ext cx="3822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>
                <a:latin typeface="+mn-lt"/>
              </a:rPr>
              <a:t>L speichert Indexe von</a:t>
            </a:r>
            <a:r>
              <a:rPr lang="th-TH" altLang="de-DE" sz="2800" dirty="0">
                <a:latin typeface="+mn-lt"/>
              </a:rPr>
              <a:t> P</a:t>
            </a:r>
          </a:p>
        </p:txBody>
      </p:sp>
      <p:sp>
        <p:nvSpPr>
          <p:cNvPr id="4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55576" y="1592605"/>
            <a:ext cx="2454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A = {a, b, c, d}</a:t>
            </a:r>
          </a:p>
          <a:p>
            <a:r>
              <a:rPr lang="de-DE" sz="3200" dirty="0"/>
              <a:t>P = „</a:t>
            </a:r>
            <a:r>
              <a:rPr lang="de-DE" sz="3200" dirty="0" err="1"/>
              <a:t>abacab</a:t>
            </a:r>
            <a:r>
              <a:rPr lang="de-DE" sz="32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31257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25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 des letzten Vorkommens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build_l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(p :: </a:t>
            </a:r>
            <a:r>
              <a:rPr lang="en-GB" sz="2400" dirty="0">
                <a:solidFill>
                  <a:srgbClr val="267F99"/>
                </a:solidFill>
                <a:latin typeface="Courier New" panose="02070309020205020404" pitchFamily="49" charset="0"/>
              </a:rPr>
              <a:t>String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 :: </a:t>
            </a:r>
            <a:r>
              <a:rPr lang="en-GB" sz="2400" dirty="0">
                <a:solidFill>
                  <a:srgbClr val="267F99"/>
                </a:solidFill>
                <a:latin typeface="Courier New" panose="02070309020205020404" pitchFamily="49" charset="0"/>
              </a:rPr>
              <a:t>Array{Int}</a:t>
            </a:r>
            <a:endParaRPr lang="en-GB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 l = </a:t>
            </a:r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fill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128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GB" sz="2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nur</a:t>
            </a:r>
            <a:r>
              <a:rPr lang="en-GB" sz="2400" dirty="0">
                <a:solidFill>
                  <a:srgbClr val="008000"/>
                </a:solidFill>
                <a:latin typeface="Courier New" panose="02070309020205020404" pitchFamily="49" charset="0"/>
              </a:rPr>
              <a:t> ASCII </a:t>
            </a:r>
            <a:r>
              <a:rPr lang="en-GB" sz="2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unterstützt</a:t>
            </a:r>
            <a:endParaRPr lang="en-GB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(p)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   l[</a:t>
            </a:r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Int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(p[</a:t>
            </a:r>
            <a:r>
              <a:rPr lang="en-GB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])] = </a:t>
            </a:r>
            <a:r>
              <a:rPr lang="en-GB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endParaRPr lang="en-GB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l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Zweites Boyer-Moore-Beispiel</a:t>
            </a:r>
          </a:p>
        </p:txBody>
      </p:sp>
      <p:sp>
        <p:nvSpPr>
          <p:cNvPr id="5" name="Rectangle 1049"/>
          <p:cNvSpPr>
            <a:spLocks noChangeArrowheads="1"/>
          </p:cNvSpPr>
          <p:nvPr/>
        </p:nvSpPr>
        <p:spPr bwMode="auto">
          <a:xfrm>
            <a:off x="111125" y="1268760"/>
            <a:ext cx="8870950" cy="403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44960"/>
            <a:ext cx="86106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029"/>
          <p:cNvGrpSpPr>
            <a:grpSpLocks/>
          </p:cNvGrpSpPr>
          <p:nvPr/>
        </p:nvGrpSpPr>
        <p:grpSpPr bwMode="auto">
          <a:xfrm>
            <a:off x="4410075" y="5459760"/>
            <a:ext cx="4648200" cy="762000"/>
            <a:chOff x="2352" y="2016"/>
            <a:chExt cx="2928" cy="480"/>
          </a:xfrm>
        </p:grpSpPr>
        <p:sp>
          <p:nvSpPr>
            <p:cNvPr id="10" name="Rectangle 1030"/>
            <p:cNvSpPr>
              <a:spLocks noChangeArrowheads="1"/>
            </p:cNvSpPr>
            <p:nvPr/>
          </p:nvSpPr>
          <p:spPr bwMode="auto">
            <a:xfrm>
              <a:off x="4694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dirty="0">
                  <a:latin typeface="Symbol" pitchFamily="18" charset="2"/>
                </a:rPr>
                <a:t>0</a:t>
              </a:r>
              <a:endParaRPr lang="en-US" altLang="de-DE" sz="1800" dirty="0"/>
            </a:p>
          </p:txBody>
        </p:sp>
        <p:sp>
          <p:nvSpPr>
            <p:cNvPr id="11" name="Rectangle 1031"/>
            <p:cNvSpPr>
              <a:spLocks noChangeArrowheads="1"/>
            </p:cNvSpPr>
            <p:nvPr/>
          </p:nvSpPr>
          <p:spPr bwMode="auto">
            <a:xfrm>
              <a:off x="410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dirty="0"/>
                <a:t>4</a:t>
              </a:r>
            </a:p>
          </p:txBody>
        </p:sp>
        <p:sp>
          <p:nvSpPr>
            <p:cNvPr id="12" name="Rectangle 1032"/>
            <p:cNvSpPr>
              <a:spLocks noChangeArrowheads="1"/>
            </p:cNvSpPr>
            <p:nvPr/>
          </p:nvSpPr>
          <p:spPr bwMode="auto">
            <a:xfrm>
              <a:off x="3524" y="2246"/>
              <a:ext cx="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dirty="0"/>
                <a:t>6</a:t>
              </a:r>
            </a:p>
          </p:txBody>
        </p:sp>
        <p:sp>
          <p:nvSpPr>
            <p:cNvPr id="13" name="Rectangle 1033"/>
            <p:cNvSpPr>
              <a:spLocks noChangeArrowheads="1"/>
            </p:cNvSpPr>
            <p:nvPr/>
          </p:nvSpPr>
          <p:spPr bwMode="auto">
            <a:xfrm>
              <a:off x="293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dirty="0"/>
                <a:t>5</a:t>
              </a:r>
            </a:p>
          </p:txBody>
        </p:sp>
        <p:sp>
          <p:nvSpPr>
            <p:cNvPr id="14" name="Rectangle 1034"/>
            <p:cNvSpPr>
              <a:spLocks noChangeArrowheads="1"/>
            </p:cNvSpPr>
            <p:nvPr/>
          </p:nvSpPr>
          <p:spPr bwMode="auto">
            <a:xfrm>
              <a:off x="2352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L</a:t>
              </a:r>
              <a:r>
                <a:rPr lang="en-US" altLang="de-DE" sz="1800"/>
                <a:t>(</a:t>
              </a:r>
              <a:r>
                <a:rPr lang="en-US" altLang="de-DE" sz="1800" b="1" i="1"/>
                <a:t>x</a:t>
              </a:r>
              <a:r>
                <a:rPr lang="en-US" altLang="de-DE" sz="1800"/>
                <a:t>)</a:t>
              </a:r>
            </a:p>
          </p:txBody>
        </p:sp>
        <p:sp>
          <p:nvSpPr>
            <p:cNvPr id="15" name="Rectangle 1035"/>
            <p:cNvSpPr>
              <a:spLocks noChangeArrowheads="1"/>
            </p:cNvSpPr>
            <p:nvPr/>
          </p:nvSpPr>
          <p:spPr bwMode="auto">
            <a:xfrm>
              <a:off x="4694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d</a:t>
              </a:r>
            </a:p>
          </p:txBody>
        </p:sp>
        <p:sp>
          <p:nvSpPr>
            <p:cNvPr id="16" name="Rectangle 1036"/>
            <p:cNvSpPr>
              <a:spLocks noChangeArrowheads="1"/>
            </p:cNvSpPr>
            <p:nvPr/>
          </p:nvSpPr>
          <p:spPr bwMode="auto">
            <a:xfrm>
              <a:off x="410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c</a:t>
              </a:r>
            </a:p>
          </p:txBody>
        </p:sp>
        <p:sp>
          <p:nvSpPr>
            <p:cNvPr id="17" name="Rectangle 1037"/>
            <p:cNvSpPr>
              <a:spLocks noChangeArrowheads="1"/>
            </p:cNvSpPr>
            <p:nvPr/>
          </p:nvSpPr>
          <p:spPr bwMode="auto">
            <a:xfrm>
              <a:off x="3524" y="2016"/>
              <a:ext cx="58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b</a:t>
              </a:r>
            </a:p>
          </p:txBody>
        </p:sp>
        <p:sp>
          <p:nvSpPr>
            <p:cNvPr id="18" name="Rectangle 1038"/>
            <p:cNvSpPr>
              <a:spLocks noChangeArrowheads="1"/>
            </p:cNvSpPr>
            <p:nvPr/>
          </p:nvSpPr>
          <p:spPr bwMode="auto">
            <a:xfrm>
              <a:off x="293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a</a:t>
              </a:r>
            </a:p>
          </p:txBody>
        </p:sp>
        <p:sp>
          <p:nvSpPr>
            <p:cNvPr id="19" name="Rectangle 1039"/>
            <p:cNvSpPr>
              <a:spLocks noChangeArrowheads="1"/>
            </p:cNvSpPr>
            <p:nvPr/>
          </p:nvSpPr>
          <p:spPr bwMode="auto">
            <a:xfrm>
              <a:off x="2352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x</a:t>
              </a:r>
            </a:p>
          </p:txBody>
        </p:sp>
        <p:sp>
          <p:nvSpPr>
            <p:cNvPr id="20" name="Line 1040"/>
            <p:cNvSpPr>
              <a:spLocks noChangeShapeType="1"/>
            </p:cNvSpPr>
            <p:nvPr/>
          </p:nvSpPr>
          <p:spPr bwMode="auto">
            <a:xfrm>
              <a:off x="2352" y="201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1" name="Line 1041"/>
            <p:cNvSpPr>
              <a:spLocks noChangeShapeType="1"/>
            </p:cNvSpPr>
            <p:nvPr/>
          </p:nvSpPr>
          <p:spPr bwMode="auto">
            <a:xfrm>
              <a:off x="2352" y="249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" name="Line 1042"/>
            <p:cNvSpPr>
              <a:spLocks noChangeShapeType="1"/>
            </p:cNvSpPr>
            <p:nvPr/>
          </p:nvSpPr>
          <p:spPr bwMode="auto">
            <a:xfrm>
              <a:off x="2352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" name="Line 1043"/>
            <p:cNvSpPr>
              <a:spLocks noChangeShapeType="1"/>
            </p:cNvSpPr>
            <p:nvPr/>
          </p:nvSpPr>
          <p:spPr bwMode="auto">
            <a:xfrm>
              <a:off x="352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" name="Line 1044"/>
            <p:cNvSpPr>
              <a:spLocks noChangeShapeType="1"/>
            </p:cNvSpPr>
            <p:nvPr/>
          </p:nvSpPr>
          <p:spPr bwMode="auto">
            <a:xfrm>
              <a:off x="4108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" name="Line 1045"/>
            <p:cNvSpPr>
              <a:spLocks noChangeShapeType="1"/>
            </p:cNvSpPr>
            <p:nvPr/>
          </p:nvSpPr>
          <p:spPr bwMode="auto">
            <a:xfrm>
              <a:off x="469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" name="Line 1046"/>
            <p:cNvSpPr>
              <a:spLocks noChangeShapeType="1"/>
            </p:cNvSpPr>
            <p:nvPr/>
          </p:nvSpPr>
          <p:spPr bwMode="auto">
            <a:xfrm>
              <a:off x="5280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" name="Line 1047"/>
            <p:cNvSpPr>
              <a:spLocks noChangeShapeType="1"/>
            </p:cNvSpPr>
            <p:nvPr/>
          </p:nvSpPr>
          <p:spPr bwMode="auto">
            <a:xfrm>
              <a:off x="2938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" name="Line 1048"/>
            <p:cNvSpPr>
              <a:spLocks noChangeShapeType="1"/>
            </p:cNvSpPr>
            <p:nvPr/>
          </p:nvSpPr>
          <p:spPr bwMode="auto">
            <a:xfrm>
              <a:off x="2352" y="224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8" name="Text Box 1050"/>
          <p:cNvSpPr txBox="1">
            <a:spLocks noChangeArrowheads="1"/>
          </p:cNvSpPr>
          <p:nvPr/>
        </p:nvSpPr>
        <p:spPr bwMode="auto">
          <a:xfrm>
            <a:off x="85725" y="1313210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051"/>
          <p:cNvSpPr txBox="1">
            <a:spLocks noChangeArrowheads="1"/>
          </p:cNvSpPr>
          <p:nvPr/>
        </p:nvSpPr>
        <p:spPr bwMode="auto">
          <a:xfrm>
            <a:off x="111125" y="210696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18320" y="2191053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(a)=5,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i+=m-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(j-1,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(a))=1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460748" y="2981400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(a)=5,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i+=3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283968" y="4661029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(d)=0,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i+=6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39552" y="19545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m=6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32240" y="3773488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(a)=5,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i+=1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555776" y="426825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(a)=5,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=6, i+=1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62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Boyer-Moore-Verfahren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891" y="1024463"/>
            <a:ext cx="8229600" cy="550581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bm_search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(t :: </a:t>
            </a:r>
            <a:r>
              <a:rPr lang="en-GB" sz="2000" dirty="0">
                <a:solidFill>
                  <a:srgbClr val="267F99"/>
                </a:solidFill>
                <a:latin typeface="Courier New" panose="02070309020205020404" pitchFamily="49" charset="0"/>
              </a:rPr>
              <a:t>String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p :: </a:t>
            </a:r>
            <a:r>
              <a:rPr lang="en-GB" sz="2000" dirty="0">
                <a:solidFill>
                  <a:srgbClr val="267F99"/>
                </a:solidFill>
                <a:latin typeface="Courier New" panose="02070309020205020404" pitchFamily="49" charset="0"/>
              </a:rPr>
              <a:t>String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 :: </a:t>
            </a:r>
            <a:r>
              <a:rPr lang="en-GB" sz="2000" dirty="0">
                <a:solidFill>
                  <a:srgbClr val="267F99"/>
                </a:solidFill>
                <a:latin typeface="Courier New" panose="02070309020205020404" pitchFamily="49" charset="0"/>
              </a:rPr>
              <a:t>Int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l =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build_l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(p); n =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(t); m =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(p)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m; j = m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&lt;= n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p[j] == t[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j ==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	  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Suche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erfolgreich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else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-=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j -=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  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Spiegeltechnik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else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Zeichensprungtechnik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(last = last occurrence)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last = l[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Int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(t[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])]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m -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min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(j -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last)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j = m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-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Muster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länger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als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Text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oder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Suche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erfolglos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3579563" cy="4173538"/>
          </a:xfrm>
        </p:spPr>
        <p:txBody>
          <a:bodyPr/>
          <a:lstStyle/>
          <a:p>
            <a:r>
              <a:rPr lang="de-DE" dirty="0"/>
              <a:t>Schlechtester Fall</a:t>
            </a:r>
          </a:p>
          <a:p>
            <a:pPr lvl="1"/>
            <a:r>
              <a:rPr lang="de-DE" dirty="0"/>
              <a:t>Beispiel</a:t>
            </a:r>
          </a:p>
          <a:p>
            <a:pPr lvl="2"/>
            <a:r>
              <a:rPr lang="de-DE" dirty="0"/>
              <a:t>T: „</a:t>
            </a:r>
            <a:r>
              <a:rPr lang="de-DE" dirty="0" err="1"/>
              <a:t>aaaaaaaaaa</a:t>
            </a:r>
            <a:r>
              <a:rPr lang="de-DE" dirty="0"/>
              <a:t>…a“</a:t>
            </a:r>
          </a:p>
          <a:p>
            <a:pPr lvl="2"/>
            <a:r>
              <a:rPr lang="de-DE" dirty="0"/>
              <a:t>P: „</a:t>
            </a:r>
            <a:r>
              <a:rPr lang="de-DE" dirty="0" err="1"/>
              <a:t>baa</a:t>
            </a:r>
            <a:r>
              <a:rPr lang="de-DE" dirty="0"/>
              <a:t>…a“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m∙n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|Alphabet|)</a:t>
            </a:r>
          </a:p>
          <a:p>
            <a:pPr lvl="1"/>
            <a:r>
              <a:rPr lang="de-DE" dirty="0"/>
              <a:t>Wahrscheinlichkeit hoch für schlechtesten Fall bei kleinem Alphabet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31083" y="1261218"/>
            <a:ext cx="5205413" cy="487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08" y="1337418"/>
            <a:ext cx="5018088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54896" y="15041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31083" y="2480418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65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15325" cy="4173538"/>
          </a:xfrm>
        </p:spPr>
        <p:txBody>
          <a:bodyPr/>
          <a:lstStyle/>
          <a:p>
            <a:r>
              <a:rPr lang="de-DE" sz="2400" dirty="0"/>
              <a:t>Bester Fall</a:t>
            </a:r>
          </a:p>
          <a:p>
            <a:pPr lvl="1"/>
            <a:r>
              <a:rPr lang="de-DE" sz="2000" dirty="0"/>
              <a:t>Immer Fall 3, d.h. P wird jedes Mal um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000" dirty="0"/>
              <a:t> nach rechts bewegt</a:t>
            </a:r>
          </a:p>
          <a:p>
            <a:pPr lvl="1"/>
            <a:r>
              <a:rPr lang="de-DE" sz="2000" dirty="0"/>
              <a:t>Beispiel</a:t>
            </a:r>
          </a:p>
          <a:p>
            <a:pPr lvl="2"/>
            <a:r>
              <a:rPr lang="de-DE" sz="1800" dirty="0"/>
              <a:t>T: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aaaaaaaa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…a“</a:t>
            </a:r>
          </a:p>
          <a:p>
            <a:pPr lvl="2"/>
            <a:r>
              <a:rPr lang="de-DE" sz="1800" dirty="0"/>
              <a:t>P: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bbb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…b“</a:t>
            </a: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/m + |A|)</a:t>
            </a:r>
          </a:p>
          <a:p>
            <a:pPr lvl="1"/>
            <a:r>
              <a:rPr lang="de-DE" sz="2000" dirty="0"/>
              <a:t>Wahrscheinlichkeit für besten Fall höher bei großem Alphabet</a:t>
            </a:r>
          </a:p>
          <a:p>
            <a:r>
              <a:rPr lang="de-DE" sz="2400" dirty="0"/>
              <a:t>Durchschnittlicher Fall</a:t>
            </a:r>
          </a:p>
          <a:p>
            <a:pPr lvl="1"/>
            <a:r>
              <a:rPr lang="de-DE" sz="2000" dirty="0"/>
              <a:t>nahe am besten Fall: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/m + |A|)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D9E313-428D-0542-AD77-8675C293C625}"/>
              </a:ext>
            </a:extLst>
          </p:cNvPr>
          <p:cNvSpPr/>
          <p:nvPr/>
        </p:nvSpPr>
        <p:spPr>
          <a:xfrm>
            <a:off x="2555776" y="62420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Robert S. Boyer, J. </a:t>
            </a:r>
            <a:r>
              <a:rPr lang="de-DE" sz="1100" dirty="0" err="1">
                <a:solidFill>
                  <a:srgbClr val="1D34FF"/>
                </a:solidFill>
              </a:rPr>
              <a:t>Strother</a:t>
            </a:r>
            <a:r>
              <a:rPr lang="de-DE" sz="1100" dirty="0">
                <a:solidFill>
                  <a:srgbClr val="1D34FF"/>
                </a:solidFill>
              </a:rPr>
              <a:t> Moore: A fast </a:t>
            </a:r>
            <a:r>
              <a:rPr lang="de-DE" sz="1100" dirty="0" err="1">
                <a:solidFill>
                  <a:srgbClr val="1D34FF"/>
                </a:solidFill>
              </a:rPr>
              <a:t>string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searching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</a:t>
            </a:r>
            <a:r>
              <a:rPr lang="de-DE" sz="1100" dirty="0">
                <a:solidFill>
                  <a:srgbClr val="1D34FF"/>
                </a:solidFill>
              </a:rPr>
              <a:t>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Communications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the</a:t>
            </a:r>
            <a:r>
              <a:rPr lang="de-DE" sz="1100" dirty="0">
                <a:solidFill>
                  <a:srgbClr val="1D34FF"/>
                </a:solidFill>
              </a:rPr>
              <a:t> ACM. Bd. 20, Nr. 10, S. 762–772,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29477-061A-4C4E-8810-BC704E8700A6}"/>
              </a:ext>
            </a:extLst>
          </p:cNvPr>
          <p:cNvSpPr txBox="1"/>
          <p:nvPr/>
        </p:nvSpPr>
        <p:spPr>
          <a:xfrm>
            <a:off x="3275856" y="5661248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 = Alphabet</a:t>
            </a:r>
          </a:p>
        </p:txBody>
      </p:sp>
    </p:spTree>
    <p:extLst>
      <p:ext uri="{BB962C8B-B14F-4D97-AF65-F5344CB8AC3E}">
        <p14:creationId xmlns:p14="http://schemas.microsoft.com/office/powerpoint/2010/main" val="12472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4173538"/>
          </a:xfrm>
        </p:spPr>
        <p:txBody>
          <a:bodyPr/>
          <a:lstStyle/>
          <a:p>
            <a:r>
              <a:rPr lang="de-DE" sz="2400" dirty="0"/>
              <a:t>Gegeben eine Folge von Zeichen (Text), in der eine Zeichenkette (Muster) gefunden werden soll </a:t>
            </a:r>
          </a:p>
          <a:p>
            <a:r>
              <a:rPr lang="de-DE" sz="2400" dirty="0"/>
              <a:t>Varianten</a:t>
            </a:r>
          </a:p>
          <a:p>
            <a:pPr lvl="1"/>
            <a:r>
              <a:rPr lang="de-DE" sz="2000" i="1" dirty="0"/>
              <a:t>Alle</a:t>
            </a:r>
            <a:r>
              <a:rPr lang="de-DE" sz="2000" dirty="0"/>
              <a:t> Vorkommen des Musters im Text</a:t>
            </a:r>
          </a:p>
          <a:p>
            <a:pPr lvl="1"/>
            <a:r>
              <a:rPr lang="de-DE" sz="2000" dirty="0"/>
              <a:t>Ein </a:t>
            </a:r>
            <a:r>
              <a:rPr lang="de-DE" sz="2000" i="1" dirty="0"/>
              <a:t>beliebiges</a:t>
            </a:r>
            <a:r>
              <a:rPr lang="de-DE" sz="2000" dirty="0"/>
              <a:t> Vorkommen im Text</a:t>
            </a:r>
          </a:p>
          <a:p>
            <a:pPr lvl="1"/>
            <a:r>
              <a:rPr lang="de-DE" sz="2000" i="1" dirty="0"/>
              <a:t>Erstes</a:t>
            </a:r>
            <a:r>
              <a:rPr lang="de-DE" sz="2000" dirty="0"/>
              <a:t> Vorkommen im Text</a:t>
            </a:r>
          </a:p>
          <a:p>
            <a:r>
              <a:rPr lang="de-DE" sz="2400" dirty="0"/>
              <a:t>Anwendungen</a:t>
            </a:r>
          </a:p>
          <a:p>
            <a:pPr lvl="1"/>
            <a:r>
              <a:rPr lang="de-DE" sz="2000" dirty="0"/>
              <a:t>Suchen von Mustern in DNA-Sequenzen </a:t>
            </a:r>
            <a:br>
              <a:rPr lang="de-DE" sz="2000" dirty="0"/>
            </a:br>
            <a:r>
              <a:rPr lang="de-DE" sz="2000" dirty="0"/>
              <a:t>(begrenztes Alphabet: A, C, G, T)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886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Idee</a:t>
            </a:r>
          </a:p>
          <a:p>
            <a:pPr lvl="1"/>
            <a:r>
              <a:rPr lang="de-DE" dirty="0"/>
              <a:t>Ermittle eine </a:t>
            </a:r>
            <a:r>
              <a:rPr lang="de-DE" dirty="0">
                <a:solidFill>
                  <a:srgbClr val="1D34FF"/>
                </a:solidFill>
              </a:rPr>
              <a:t>Hash-Signatur </a:t>
            </a:r>
            <a:r>
              <a:rPr lang="de-DE" dirty="0"/>
              <a:t>des Musters </a:t>
            </a:r>
          </a:p>
          <a:p>
            <a:pPr lvl="1"/>
            <a:r>
              <a:rPr lang="de-DE" dirty="0"/>
              <a:t>Gehe durch den zu suchenden Text durch und vergleiche die jeweilige Hash-Signatur mit der des Musters</a:t>
            </a:r>
          </a:p>
          <a:p>
            <a:pPr lvl="2"/>
            <a:r>
              <a:rPr lang="de-DE" dirty="0"/>
              <a:t>Mit geeigneten Hash-Funktionen ist es möglich, dass die </a:t>
            </a:r>
            <a:r>
              <a:rPr lang="de-DE" dirty="0">
                <a:solidFill>
                  <a:srgbClr val="1D34FF"/>
                </a:solidFill>
              </a:rPr>
              <a:t>Hash-Signatur iterativ </a:t>
            </a:r>
            <a:r>
              <a:rPr lang="de-DE" dirty="0"/>
              <a:t>mit konstantem Aufwand pro zu durchsuchenden Zeichen </a:t>
            </a:r>
            <a:r>
              <a:rPr lang="de-DE" dirty="0">
                <a:solidFill>
                  <a:srgbClr val="1D34FF"/>
                </a:solidFill>
              </a:rPr>
              <a:t>berechnet</a:t>
            </a:r>
            <a:r>
              <a:rPr lang="de-DE" dirty="0"/>
              <a:t> wird</a:t>
            </a:r>
          </a:p>
          <a:p>
            <a:pPr lvl="2"/>
            <a:r>
              <a:rPr lang="de-DE" dirty="0"/>
              <a:t>Falls die Hash-Signaturen übereinstimmen, dann überprüfe noch einmal die Teilzeichenketten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9EDCFB-07E2-E141-A606-0BF4C5AC0908}"/>
              </a:ext>
            </a:extLst>
          </p:cNvPr>
          <p:cNvSpPr/>
          <p:nvPr/>
        </p:nvSpPr>
        <p:spPr>
          <a:xfrm>
            <a:off x="2123728" y="6166763"/>
            <a:ext cx="538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1D34FF"/>
                </a:solidFill>
              </a:rPr>
              <a:t>Karp</a:t>
            </a:r>
            <a:r>
              <a:rPr lang="de-DE" sz="1100" dirty="0">
                <a:solidFill>
                  <a:srgbClr val="1D34FF"/>
                </a:solidFill>
              </a:rPr>
              <a:t>, Richard M.; Rabin, Michael O.: „</a:t>
            </a:r>
            <a:r>
              <a:rPr lang="de-DE" sz="1100" dirty="0" err="1">
                <a:solidFill>
                  <a:srgbClr val="1D34FF"/>
                </a:solidFill>
              </a:rPr>
              <a:t>Efficient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randomized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pattern-matching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algorithms</a:t>
            </a:r>
            <a:r>
              <a:rPr lang="de-DE" sz="1100" dirty="0">
                <a:solidFill>
                  <a:srgbClr val="1D34FF"/>
                </a:solidFill>
              </a:rPr>
              <a:t>“. IBM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Research </a:t>
            </a:r>
            <a:r>
              <a:rPr lang="de-DE" sz="1100" dirty="0" err="1">
                <a:solidFill>
                  <a:srgbClr val="1D34FF"/>
                </a:solidFill>
              </a:rPr>
              <a:t>and</a:t>
            </a:r>
            <a:r>
              <a:rPr lang="de-DE" sz="1100" dirty="0">
                <a:solidFill>
                  <a:srgbClr val="1D34FF"/>
                </a:solidFill>
              </a:rPr>
              <a:t> Development 31 (2), 249–260, </a:t>
            </a:r>
            <a:r>
              <a:rPr lang="de-DE" sz="1100" b="1" dirty="0">
                <a:solidFill>
                  <a:srgbClr val="FF0000"/>
                </a:solidFill>
              </a:rPr>
              <a:t>1987</a:t>
            </a:r>
          </a:p>
        </p:txBody>
      </p:sp>
    </p:spTree>
    <p:extLst>
      <p:ext uri="{BB962C8B-B14F-4D97-AF65-F5344CB8AC3E}">
        <p14:creationId xmlns:p14="http://schemas.microsoft.com/office/powerpoint/2010/main" val="299439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Hash-Funktion für 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0" dirty="0"/>
              <a:t>Für ein Zeichen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)=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code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)∙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mit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/>
              <a:t> </a:t>
            </a:r>
            <a:r>
              <a:rPr lang="de-DE" sz="2200" dirty="0" err="1"/>
              <a:t>z.B</a:t>
            </a:r>
            <a:r>
              <a:rPr lang="de-DE" sz="2200" dirty="0"/>
              <a:t> ASCII-Code des betrachteten Zeichens </a:t>
            </a:r>
            <a:br>
              <a:rPr lang="de-DE" sz="2200" dirty="0"/>
            </a:br>
            <a:r>
              <a:rPr lang="de-DE" sz="2200" dirty="0"/>
              <a:t>und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/>
              <a:t> eine Primzahl</a:t>
            </a:r>
          </a:p>
          <a:p>
            <a:r>
              <a:rPr lang="de-DE" sz="2400" dirty="0"/>
              <a:t>Für eine Zeichenkette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h‘(k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..k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 = h(k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 + ... + h(k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sz="2400" dirty="0"/>
              <a:t>Beispiel</a:t>
            </a:r>
          </a:p>
          <a:p>
            <a:pPr lvl="1"/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=5</a:t>
            </a:r>
            <a:r>
              <a:rPr lang="de-DE" sz="2200" dirty="0"/>
              <a:t> </a:t>
            </a:r>
            <a:r>
              <a:rPr lang="de-DE" sz="1600" dirty="0">
                <a:solidFill>
                  <a:srgbClr val="000000"/>
                </a:solidFill>
              </a:rPr>
              <a:t>(in der Praxis sollte allerdings eine möglichst große Primzahl gewählt werden)</a:t>
            </a:r>
            <a:endParaRPr lang="de-DE" sz="1600" i="1" dirty="0">
              <a:latin typeface="Cambria Math"/>
            </a:endParaRP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A={1, 2, 3, 4}</a:t>
            </a:r>
          </a:p>
          <a:p>
            <a:pPr lvl="1"/>
            <a:r>
              <a:rPr lang="de-DE" sz="2000" dirty="0"/>
              <a:t>der Einfachheit halber sei hier der Code des Zeichens (der Ziffer)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000" dirty="0"/>
              <a:t> wiederum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r>
              <a:rPr lang="de-DE" sz="2400" dirty="0"/>
              <a:t>Berechnung der Hash-Signatur des Musters 1234: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h‘(1234) = 1∙5 + 2∙5 + 3∙5 +4∙5 = 50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69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der Hash-Signatur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Einmaliges Durchlaufen des zu durchsuchenden Textes und Vergleich der aktualisierten Hash-Signatur mit Hash-Signatur des Musters</a:t>
            </a:r>
          </a:p>
          <a:p>
            <a:r>
              <a:rPr lang="de-DE" dirty="0"/>
              <a:t>Hash-Signatur kann iterativ gebildet werden: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h‘(k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..k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)=h‘(k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...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–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∙q +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∙q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= h‘(k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...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 + (k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–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 ∙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b="1" dirty="0"/>
              <a:t>Man beachte: </a:t>
            </a:r>
            <a:r>
              <a:rPr lang="de-DE" dirty="0">
                <a:solidFill>
                  <a:srgbClr val="1D34FF"/>
                </a:solidFill>
              </a:rPr>
              <a:t>Konstanter Aufwand pro Zeichen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630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19"/>
          <p:cNvCxnSpPr/>
          <p:nvPr/>
        </p:nvCxnSpPr>
        <p:spPr>
          <a:xfrm>
            <a:off x="3234731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572494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92392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28396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602883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94064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30068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66072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02076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Suche nach der Hash-Signatur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/>
                        </a:rPr>
                        <m:t>1  </m:t>
                      </m:r>
                      <m:r>
                        <a:rPr lang="de-DE" sz="2800" i="1">
                          <a:solidFill>
                            <a:srgbClr val="FFC000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7030A0"/>
                          </a:solidFill>
                          <a:latin typeface="Cambria Math"/>
                        </a:rPr>
                        <m:t>4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2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00B050"/>
                          </a:solidFill>
                          <a:latin typeface="Cambria Math"/>
                        </a:rPr>
                        <m:t>1  2  3  4</m:t>
                      </m:r>
                    </m:oMath>
                  </m:oMathPara>
                </a14:m>
                <a:endParaRPr lang="de-DE" sz="2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de-DE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schweifte Klammer rechts 4"/>
          <p:cNvSpPr/>
          <p:nvPr/>
        </p:nvSpPr>
        <p:spPr>
          <a:xfrm rot="5400000">
            <a:off x="3442431" y="1178496"/>
            <a:ext cx="323528" cy="13681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de-DE" dirty="0"/>
                  <a:t>, aber ungleich Muster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schweifte Klammer rechts 6"/>
          <p:cNvSpPr/>
          <p:nvPr/>
        </p:nvSpPr>
        <p:spPr>
          <a:xfrm rot="5400000">
            <a:off x="3757043" y="1776704"/>
            <a:ext cx="323528" cy="1368152"/>
          </a:xfrm>
          <a:prstGeom prst="rightBrac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50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r>
                        <a:rPr lang="de-DE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de-DE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×5=60</m:t>
                      </m:r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8"/>
          <p:cNvSpPr/>
          <p:nvPr/>
        </p:nvSpPr>
        <p:spPr>
          <a:xfrm rot="5400000">
            <a:off x="4114666" y="2413742"/>
            <a:ext cx="323528" cy="1368152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60+(</m:t>
                      </m:r>
                      <m:r>
                        <a:rPr lang="de-DE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×5=55</m:t>
                      </m:r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eschweifte Klammer rechts 10"/>
          <p:cNvSpPr/>
          <p:nvPr/>
        </p:nvSpPr>
        <p:spPr>
          <a:xfrm rot="5400000">
            <a:off x="4472816" y="2989806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55+(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eschweifte Klammer rechts 12"/>
          <p:cNvSpPr/>
          <p:nvPr/>
        </p:nvSpPr>
        <p:spPr>
          <a:xfrm rot="5400000">
            <a:off x="4846587" y="3565870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eschweifte Klammer rechts 14"/>
          <p:cNvSpPr/>
          <p:nvPr/>
        </p:nvSpPr>
        <p:spPr>
          <a:xfrm rot="5400000">
            <a:off x="5197612" y="4132919"/>
            <a:ext cx="323528" cy="138618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eschweifte Klammer rechts 16"/>
          <p:cNvSpPr/>
          <p:nvPr/>
        </p:nvSpPr>
        <p:spPr>
          <a:xfrm rot="5400000">
            <a:off x="5503054" y="4717998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40+(</m:t>
                    </m:r>
                    <m:r>
                      <a:rPr lang="de-DE" b="1" i="1" dirty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de-DE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e-DE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×5=50</m:t>
                    </m:r>
                  </m:oMath>
                </a14:m>
                <a:r>
                  <a:rPr lang="de-DE" dirty="0">
                    <a:solidFill>
                      <a:srgbClr val="00B050"/>
                    </a:solidFill>
                  </a:rPr>
                  <a:t> und Muster gefunden!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468313" y="1317771"/>
            <a:ext cx="13933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Muster 1234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q</a:t>
            </a:r>
            <a:r>
              <a:rPr lang="de-DE" dirty="0"/>
              <a:t>=5</a:t>
            </a:r>
          </a:p>
          <a:p>
            <a:br>
              <a:rPr lang="de-DE" dirty="0"/>
            </a:br>
            <a:r>
              <a:rPr lang="de-DE" dirty="0"/>
              <a:t>h(1234) = 50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3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97756"/>
            <a:ext cx="8229600" cy="506754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rk_search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(t, p, hf :: </a:t>
            </a:r>
            <a:r>
              <a:rPr lang="en-GB" sz="2000" dirty="0">
                <a:solidFill>
                  <a:srgbClr val="267F99"/>
                </a:solidFill>
                <a:latin typeface="Courier New" panose="02070309020205020404" pitchFamily="49" charset="0"/>
              </a:rPr>
              <a:t>Function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hash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GB" sz="2000" dirty="0">
                <a:solidFill>
                  <a:srgbClr val="267F99"/>
                </a:solidFill>
                <a:latin typeface="Courier New" panose="02070309020205020404" pitchFamily="49" charset="0"/>
              </a:rPr>
              <a:t> 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n =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(t)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m =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(p)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h_p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hf(p)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:(n - m) +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h = hf(t[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i:i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m -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h ==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h_p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t[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i:i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m -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 == p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  return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		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erfolgreiche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Suche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-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			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erfolglose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Suche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362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Komplexitätsanalyse 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Ermittle die Hash-Signatur des Musters: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O(m)</a:t>
            </a:r>
          </a:p>
          <a:p>
            <a:r>
              <a:rPr lang="de-DE" dirty="0"/>
              <a:t>Gehe durch den zu suchenden Text durch und vergleiche die jeweilige Hash-Signatur mit der des Musters</a:t>
            </a:r>
          </a:p>
          <a:p>
            <a:pPr lvl="1"/>
            <a:r>
              <a:rPr lang="de-DE" dirty="0"/>
              <a:t>Best (und Average) Case: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de-DE" dirty="0"/>
              <a:t>Hash-Signaturen stimmen nur bei einem Treffer überein</a:t>
            </a:r>
          </a:p>
          <a:p>
            <a:pPr lvl="1"/>
            <a:r>
              <a:rPr lang="de-DE" dirty="0" err="1"/>
              <a:t>Worst</a:t>
            </a:r>
            <a:r>
              <a:rPr lang="de-DE" dirty="0"/>
              <a:t> Case: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∙ m)</a:t>
            </a:r>
          </a:p>
          <a:p>
            <a:pPr lvl="2"/>
            <a:r>
              <a:rPr lang="de-DE" dirty="0"/>
              <a:t>Hash-Signaturen stimmen immer überein, auch bei keinem Treffer</a:t>
            </a:r>
          </a:p>
          <a:p>
            <a:pPr marL="342900" lvl="1" indent="-342900">
              <a:buFontTx/>
              <a:buChar char="•"/>
            </a:pPr>
            <a:r>
              <a:rPr lang="de-DE" sz="2800" dirty="0"/>
              <a:t>Insgesamt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+ m) </a:t>
            </a:r>
            <a:r>
              <a:rPr lang="de-DE" sz="2800" dirty="0"/>
              <a:t>im Best/Average Case </a:t>
            </a:r>
            <a:br>
              <a:rPr lang="de-DE" sz="2800" dirty="0"/>
            </a:br>
            <a:r>
              <a:rPr lang="de-DE" sz="2800" dirty="0"/>
              <a:t>und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∙ m) </a:t>
            </a:r>
            <a:r>
              <a:rPr lang="de-DE" sz="2800" dirty="0"/>
              <a:t>im schlimmsten Fall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9FE74-5695-504A-9098-784095194B2B}"/>
              </a:ext>
            </a:extLst>
          </p:cNvPr>
          <p:cNvSpPr/>
          <p:nvPr/>
        </p:nvSpPr>
        <p:spPr>
          <a:xfrm>
            <a:off x="2123728" y="6166763"/>
            <a:ext cx="538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1D34FF"/>
                </a:solidFill>
              </a:rPr>
              <a:t>Karp</a:t>
            </a:r>
            <a:r>
              <a:rPr lang="de-DE" sz="1100" dirty="0">
                <a:solidFill>
                  <a:srgbClr val="1D34FF"/>
                </a:solidFill>
              </a:rPr>
              <a:t>, Richard M.; Rabin, Michael O.: „</a:t>
            </a:r>
            <a:r>
              <a:rPr lang="de-DE" sz="1100" dirty="0" err="1">
                <a:solidFill>
                  <a:srgbClr val="1D34FF"/>
                </a:solidFill>
              </a:rPr>
              <a:t>Efficient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randomized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pattern-matching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algorithms</a:t>
            </a:r>
            <a:r>
              <a:rPr lang="de-DE" sz="1100" dirty="0">
                <a:solidFill>
                  <a:srgbClr val="1D34FF"/>
                </a:solidFill>
              </a:rPr>
              <a:t>“. IBM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Research </a:t>
            </a:r>
            <a:r>
              <a:rPr lang="de-DE" sz="1100" dirty="0" err="1">
                <a:solidFill>
                  <a:srgbClr val="1D34FF"/>
                </a:solidFill>
              </a:rPr>
              <a:t>and</a:t>
            </a:r>
            <a:r>
              <a:rPr lang="de-DE" sz="1100" dirty="0">
                <a:solidFill>
                  <a:srgbClr val="1D34FF"/>
                </a:solidFill>
              </a:rPr>
              <a:t> Development 31 (2), 249–260, </a:t>
            </a:r>
            <a:r>
              <a:rPr lang="de-DE" sz="1100" b="1" dirty="0">
                <a:solidFill>
                  <a:srgbClr val="FF0000"/>
                </a:solidFill>
              </a:rPr>
              <a:t>1987</a:t>
            </a:r>
          </a:p>
        </p:txBody>
      </p:sp>
    </p:spTree>
    <p:extLst>
      <p:ext uri="{BB962C8B-B14F-4D97-AF65-F5344CB8AC3E}">
        <p14:creationId xmlns:p14="http://schemas.microsoft.com/office/powerpoint/2010/main" val="2845802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Textsuche</a:t>
            </a:r>
          </a:p>
          <a:p>
            <a:pPr lvl="1"/>
            <a:r>
              <a:rPr lang="de-DE" dirty="0" err="1"/>
              <a:t>Brute</a:t>
            </a:r>
            <a:r>
              <a:rPr lang="de-DE" dirty="0"/>
              <a:t>-Force</a:t>
            </a:r>
          </a:p>
          <a:p>
            <a:pPr lvl="1"/>
            <a:r>
              <a:rPr lang="de-DE" dirty="0"/>
              <a:t>Knuth-Morris-Pratt</a:t>
            </a:r>
          </a:p>
          <a:p>
            <a:pPr lvl="1"/>
            <a:r>
              <a:rPr lang="de-DE" dirty="0"/>
              <a:t>Boyer-Moore</a:t>
            </a:r>
          </a:p>
          <a:p>
            <a:pPr lvl="1"/>
            <a:r>
              <a:rPr lang="de-DE" dirty="0"/>
              <a:t>Rabin-</a:t>
            </a:r>
            <a:r>
              <a:rPr lang="de-DE" dirty="0" err="1"/>
              <a:t>Karp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146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Präsentationen im nachfolgenden Teil sind entnommen </a:t>
            </a:r>
            <a:br>
              <a:rPr lang="de-DE" dirty="0"/>
            </a:br>
            <a:r>
              <a:rPr lang="de-DE" dirty="0"/>
              <a:t>aus dem Material zur Vorlesung Indexierung und Suchen von Tobias Scheffer, Univ. Potsdam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573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531671" cy="503238"/>
          </a:xfrm>
        </p:spPr>
        <p:txBody>
          <a:bodyPr/>
          <a:lstStyle/>
          <a:p>
            <a:r>
              <a:rPr lang="de-DE" dirty="0"/>
              <a:t>Indexstrukturen für eindimensionale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Wiederholung: 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Bild 4" descr="Screen Shot 2015-11-16 at 16.2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388424" cy="42803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1053" y="2956505"/>
            <a:ext cx="530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Ausschließen von Füllwörtern/“</a:t>
            </a:r>
            <a:r>
              <a:rPr lang="de-DE" b="1" dirty="0" err="1">
                <a:solidFill>
                  <a:srgbClr val="C00000"/>
                </a:solidFill>
              </a:rPr>
              <a:t>Stop</a:t>
            </a:r>
            <a:r>
              <a:rPr lang="de-DE" b="1" dirty="0">
                <a:solidFill>
                  <a:srgbClr val="C00000"/>
                </a:solidFill>
              </a:rPr>
              <a:t>-Wörtern“…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611560" y="2492896"/>
            <a:ext cx="1080120" cy="2880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683568" y="2492896"/>
            <a:ext cx="1008112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2211495" y="2570827"/>
            <a:ext cx="272273" cy="2101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211495" y="2570827"/>
            <a:ext cx="272273" cy="2101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298782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98782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586814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586814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7164288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7164288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323528" y="3284984"/>
            <a:ext cx="8532440" cy="2952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Indexstrukturen für eindimensionale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Invertierter Index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Bild 4" descr="Screen Shot 2015-11-16 at 16.3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7662"/>
            <a:ext cx="8244408" cy="43156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55976" y="3212976"/>
            <a:ext cx="432048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611452" y="3908256"/>
            <a:ext cx="2434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Realisierung</a:t>
            </a:r>
            <a:r>
              <a:rPr lang="en-US" dirty="0"/>
              <a:t> des Index: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Hashtabelle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3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Teilzeichenkette, Präfix, Suffix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sei eine </a:t>
            </a:r>
            <a:r>
              <a:rPr lang="de-DE" dirty="0">
                <a:solidFill>
                  <a:srgbClr val="0000FF"/>
                </a:solidFill>
              </a:rPr>
              <a:t>Zeichenkette</a:t>
            </a:r>
            <a:r>
              <a:rPr lang="de-DE" dirty="0"/>
              <a:t> der Länge </a:t>
            </a:r>
            <a:r>
              <a:rPr lang="de-DE" dirty="0">
                <a:solidFill>
                  <a:srgbClr val="3C8C93"/>
                </a:solidFill>
              </a:rPr>
              <a:t>m</a:t>
            </a:r>
          </a:p>
          <a:p>
            <a:endParaRPr lang="de-DE" dirty="0"/>
          </a:p>
          <a:p>
            <a:r>
              <a:rPr lang="de-DE" dirty="0">
                <a:solidFill>
                  <a:srgbClr val="3C8C93"/>
                </a:solidFill>
              </a:rPr>
              <a:t>S[i..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</a:t>
            </a:r>
            <a:r>
              <a:rPr lang="de-DE" dirty="0"/>
              <a:t> ist dann eine </a:t>
            </a:r>
            <a:r>
              <a:rPr lang="de-DE" dirty="0">
                <a:solidFill>
                  <a:srgbClr val="0000FF"/>
                </a:solidFill>
              </a:rPr>
              <a:t>Teilzeichenkette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zwischen den Indizes </a:t>
            </a:r>
            <a:r>
              <a:rPr lang="de-DE" dirty="0">
                <a:solidFill>
                  <a:srgbClr val="3C8C93"/>
                </a:solidFill>
              </a:rPr>
              <a:t>i</a:t>
            </a:r>
            <a:r>
              <a:rPr lang="de-DE" dirty="0"/>
              <a:t> und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(1 ≤ i ≤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≤ m)</a:t>
            </a:r>
          </a:p>
          <a:p>
            <a:endParaRPr lang="de-DE" dirty="0"/>
          </a:p>
          <a:p>
            <a:r>
              <a:rPr lang="de-DE" dirty="0"/>
              <a:t>Ein </a:t>
            </a:r>
            <a:r>
              <a:rPr lang="de-DE" dirty="0">
                <a:solidFill>
                  <a:srgbClr val="0000FF"/>
                </a:solidFill>
              </a:rPr>
              <a:t>Präfix</a:t>
            </a:r>
            <a:r>
              <a:rPr lang="de-DE" dirty="0"/>
              <a:t> ist eine Teilzeichenkette </a:t>
            </a:r>
            <a:r>
              <a:rPr lang="de-DE" dirty="0">
                <a:solidFill>
                  <a:srgbClr val="3C8C93"/>
                </a:solidFill>
              </a:rPr>
              <a:t>S[1..i] (1 ≤ i ≤ m)</a:t>
            </a:r>
          </a:p>
          <a:p>
            <a:endParaRPr lang="de-DE" dirty="0"/>
          </a:p>
          <a:p>
            <a:r>
              <a:rPr lang="de-DE" dirty="0"/>
              <a:t>Eine </a:t>
            </a:r>
            <a:r>
              <a:rPr lang="de-DE" dirty="0">
                <a:solidFill>
                  <a:srgbClr val="0000FF"/>
                </a:solidFill>
              </a:rPr>
              <a:t>Suffix</a:t>
            </a:r>
            <a:r>
              <a:rPr lang="de-DE" dirty="0"/>
              <a:t> ist eine Teilzeichenkette </a:t>
            </a:r>
            <a:r>
              <a:rPr lang="de-DE" dirty="0">
                <a:solidFill>
                  <a:srgbClr val="3C8C93"/>
                </a:solidFill>
              </a:rPr>
              <a:t>S[</a:t>
            </a:r>
            <a:r>
              <a:rPr lang="de-DE" dirty="0" err="1">
                <a:solidFill>
                  <a:srgbClr val="3C8C93"/>
                </a:solidFill>
              </a:rPr>
              <a:t>i..m</a:t>
            </a:r>
            <a:r>
              <a:rPr lang="de-DE" dirty="0">
                <a:solidFill>
                  <a:srgbClr val="3C8C93"/>
                </a:solidFill>
              </a:rPr>
              <a:t>] (1 ≤ i ≤ m)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466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Invertierter Index mit Blockadressierung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Screen Shot 2015-11-16 at 16.3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17065" cy="486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4005064"/>
            <a:ext cx="2408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Innerhalb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Blocks</a:t>
            </a:r>
            <a:br>
              <a:rPr lang="en-US" dirty="0"/>
            </a:b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</a:p>
          <a:p>
            <a:r>
              <a:rPr lang="en-US" dirty="0" err="1"/>
              <a:t>Zeichenkettenabgleich</a:t>
            </a:r>
            <a:br>
              <a:rPr lang="en-US" dirty="0"/>
            </a:br>
            <a:r>
              <a:rPr lang="en-US" dirty="0" err="1"/>
              <a:t>realisiert</a:t>
            </a:r>
            <a:r>
              <a:rPr lang="en-US" dirty="0"/>
              <a:t> </a:t>
            </a:r>
            <a:r>
              <a:rPr lang="en-US" dirty="0" err="1"/>
              <a:t>werden</a:t>
            </a:r>
            <a:br>
              <a:rPr lang="en-US" dirty="0"/>
            </a:br>
            <a:r>
              <a:rPr lang="en-US" dirty="0"/>
              <a:t>(KMP, BM, RK, </a:t>
            </a:r>
            <a:r>
              <a:rPr lang="is-IS" dirty="0"/>
              <a:t>…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242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Indexpunkte können Wortanfänge oder alle Zeichenkettenpositionen sein.</a:t>
            </a:r>
          </a:p>
          <a:p>
            <a:r>
              <a:rPr lang="de-DE" dirty="0"/>
              <a:t>Text ab Position: Suffix.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11-16 at 16.44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6948264" cy="3557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1A991B-1A1E-8B48-8028-BDB580BA9128}"/>
              </a:ext>
            </a:extLst>
          </p:cNvPr>
          <p:cNvSpPr txBox="1"/>
          <p:nvPr/>
        </p:nvSpPr>
        <p:spPr>
          <a:xfrm>
            <a:off x="848792" y="3707740"/>
            <a:ext cx="1133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Suffixe:     </a:t>
            </a:r>
          </a:p>
        </p:txBody>
      </p:sp>
    </p:spTree>
    <p:extLst>
      <p:ext uri="{BB962C8B-B14F-4D97-AF65-F5344CB8AC3E}">
        <p14:creationId xmlns:p14="http://schemas.microsoft.com/office/powerpoint/2010/main" val="1454157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Aufbau eines Suffix-</a:t>
            </a:r>
            <a:r>
              <a:rPr lang="de-DE" dirty="0" err="1"/>
              <a:t>Tries</a:t>
            </a:r>
            <a:r>
              <a:rPr lang="de-DE" dirty="0"/>
              <a:t>:</a:t>
            </a:r>
          </a:p>
          <a:p>
            <a:r>
              <a:rPr lang="de-DE" dirty="0"/>
              <a:t>Für alle Indexpunkte:</a:t>
            </a:r>
          </a:p>
          <a:p>
            <a:pPr lvl="1"/>
            <a:r>
              <a:rPr lang="de-DE" dirty="0"/>
              <a:t>Füge Suffix ab Indexpunkt in den </a:t>
            </a:r>
            <a:r>
              <a:rPr lang="de-DE" dirty="0" err="1"/>
              <a:t>Trie</a:t>
            </a:r>
            <a:r>
              <a:rPr lang="de-DE" dirty="0"/>
              <a:t> 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5-11-16 at 16.4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2636912"/>
            <a:ext cx="7164288" cy="37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9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Patricia-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Ersetze interne Knoten mit nur einer ausgehenden Kante durch „Überleseknoten“, beschrifte sie mit der nächsten zu beachtenden Textposition.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Bild 4" descr="Screen Shot 2015-11-16 at 16.4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20280"/>
            <a:ext cx="5581260" cy="3933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BBE8B-A3A9-0740-86C7-1ED4E915B2C6}"/>
              </a:ext>
            </a:extLst>
          </p:cNvPr>
          <p:cNvSpPr txBox="1"/>
          <p:nvPr/>
        </p:nvSpPr>
        <p:spPr>
          <a:xfrm>
            <a:off x="1691680" y="5013176"/>
            <a:ext cx="16626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PATRICIA-</a:t>
            </a:r>
            <a:r>
              <a:rPr lang="en-US" sz="1400" dirty="0" err="1"/>
              <a:t>Trie</a:t>
            </a:r>
            <a:br>
              <a:rPr lang="en-US" sz="1400" dirty="0"/>
            </a:br>
            <a:r>
              <a:rPr lang="en-US" sz="1400" dirty="0" err="1"/>
              <a:t>mit</a:t>
            </a:r>
            <a:r>
              <a:rPr lang="en-US" sz="1400" dirty="0"/>
              <a:t> </a:t>
            </a:r>
            <a:r>
              <a:rPr lang="en-US" sz="1400" dirty="0" err="1"/>
              <a:t>Überleseknoten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9533736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im Suffix-Baum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Eingabe: Suchzeichenkette, Wurzelknoten. </a:t>
            </a:r>
          </a:p>
          <a:p>
            <a:pPr marL="0" indent="0">
              <a:buNone/>
            </a:pPr>
            <a:r>
              <a:rPr lang="de-DE" dirty="0"/>
              <a:t>Wiederhole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Wenn Terminalknoten, liefere Position zurück, überprüfe, ob Suchzeichenkette an dieser Position steht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Wenn „Überleseknoten“, spring bis zur angegebenen Textposition weiter, prüfe Text bis dahin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Folge der Kante, die den Buchstaben an der aktuellen Position akzeptiert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4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Konstruktion: O(Länge des Textes)</a:t>
            </a:r>
          </a:p>
          <a:p>
            <a:r>
              <a:rPr lang="de-DE" dirty="0"/>
              <a:t>Algorithmus funktioniert schlecht, wenn die Struktur nicht in den Hauptspeicher passt</a:t>
            </a:r>
          </a:p>
          <a:p>
            <a:r>
              <a:rPr lang="de-DE" dirty="0"/>
              <a:t>Problem: Speicherstruktur wird ziemlich groß, ca. 120-240% der Textsammlung, selbst wenn nur Wortanfänge (Längenbegrenzung) indexiert werden</a:t>
            </a:r>
          </a:p>
          <a:p>
            <a:r>
              <a:rPr lang="de-DE" dirty="0"/>
              <a:t>Suffix-Felder (Arrays): kompaktere Speicherung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897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Suffix-Felder (Aufbau naiv)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Suffix-</a:t>
            </a:r>
            <a:r>
              <a:rPr lang="de-DE" dirty="0" err="1"/>
              <a:t>Trie</a:t>
            </a:r>
            <a:r>
              <a:rPr lang="de-DE" dirty="0"/>
              <a:t> in lexikographische Reihenfolge bringen.</a:t>
            </a:r>
          </a:p>
          <a:p>
            <a:r>
              <a:rPr lang="de-DE" dirty="0"/>
              <a:t>Suffix-Feld= Folge der Indexpositionen.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Bild 4" descr="Screen Shot 2015-11-16 at 16.5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0" y="2129040"/>
            <a:ext cx="8280920" cy="45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2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Screen Shot 2015-11-22 at 21.5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7007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15816" y="6135687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Beispiel von Karsten Klein, Uni Dortmund,</a:t>
            </a:r>
          </a:p>
          <a:p>
            <a:r>
              <a:rPr lang="de-DE" sz="1200" dirty="0">
                <a:solidFill>
                  <a:srgbClr val="0000FF"/>
                </a:solidFill>
              </a:rPr>
              <a:t>Vorlesung Algorithmen und Datenstrukturen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2780928"/>
            <a:ext cx="759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1           2            3            4            5           6             7            8            9             10          11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36296" y="3140968"/>
            <a:ext cx="167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lenght</a:t>
            </a:r>
            <a:r>
              <a:rPr lang="de-DE" dirty="0"/>
              <a:t>(SA) =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590DD-CE81-98A1-00E2-55473D677641}"/>
              </a:ext>
            </a:extLst>
          </p:cNvPr>
          <p:cNvSpPr txBox="1"/>
          <p:nvPr/>
        </p:nvSpPr>
        <p:spPr>
          <a:xfrm>
            <a:off x="323528" y="2204864"/>
            <a:ext cx="5341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pos</a:t>
            </a:r>
          </a:p>
        </p:txBody>
      </p:sp>
    </p:spTree>
    <p:extLst>
      <p:ext uri="{BB962C8B-B14F-4D97-AF65-F5344CB8AC3E}">
        <p14:creationId xmlns:p14="http://schemas.microsoft.com/office/powerpoint/2010/main" val="631024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pic>
        <p:nvPicPr>
          <p:cNvPr id="5" name="Bild 4" descr="Screen Shot 2015-11-22 at 21.5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52142-C16C-B44F-BFC0-CDA8E1E2EAD0}"/>
              </a:ext>
            </a:extLst>
          </p:cNvPr>
          <p:cNvSpPr txBox="1"/>
          <p:nvPr/>
        </p:nvSpPr>
        <p:spPr>
          <a:xfrm>
            <a:off x="539552" y="482856"/>
            <a:ext cx="534121" cy="369332"/>
          </a:xfrm>
          <a:prstGeom prst="rect">
            <a:avLst/>
          </a:prstGeom>
          <a:solidFill>
            <a:srgbClr val="FFFF9A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pos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610B6-11CE-CA41-854F-745A7233EF10}"/>
              </a:ext>
            </a:extLst>
          </p:cNvPr>
          <p:cNvSpPr txBox="1"/>
          <p:nvPr/>
        </p:nvSpPr>
        <p:spPr>
          <a:xfrm>
            <a:off x="639330" y="105273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28353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5" name="Bild 4" descr="Screen Shot 2015-11-22 at 21.5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19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165EA-0642-B85B-5F63-204A8FC09497}"/>
              </a:ext>
            </a:extLst>
          </p:cNvPr>
          <p:cNvSpPr txBox="1"/>
          <p:nvPr/>
        </p:nvSpPr>
        <p:spPr>
          <a:xfrm>
            <a:off x="539552" y="482856"/>
            <a:ext cx="534121" cy="369332"/>
          </a:xfrm>
          <a:prstGeom prst="rect">
            <a:avLst/>
          </a:prstGeom>
          <a:solidFill>
            <a:srgbClr val="FFFF9A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pos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0DD99-D179-F5C4-6A37-9E564A88A80E}"/>
              </a:ext>
            </a:extLst>
          </p:cNvPr>
          <p:cNvSpPr txBox="1"/>
          <p:nvPr/>
        </p:nvSpPr>
        <p:spPr>
          <a:xfrm>
            <a:off x="639330" y="105273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4300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Teilzeichenkette</a:t>
            </a:r>
            <a:r>
              <a:rPr lang="en-US" dirty="0"/>
              <a:t> S[2..4] = "</a:t>
            </a:r>
            <a:r>
              <a:rPr lang="en-US" dirty="0" err="1"/>
              <a:t>ndr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Präfixe</a:t>
            </a:r>
            <a:r>
              <a:rPr lang="en-US" dirty="0"/>
              <a:t> von S: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andre</a:t>
            </a:r>
            <a:r>
              <a:rPr lang="en-US" dirty="0"/>
              <a:t>", "</a:t>
            </a:r>
            <a:r>
              <a:rPr lang="en-US" dirty="0" err="1"/>
              <a:t>andr</a:t>
            </a:r>
            <a:r>
              <a:rPr lang="en-US" dirty="0"/>
              <a:t>", "and", "an”, "a"</a:t>
            </a:r>
          </a:p>
          <a:p>
            <a:endParaRPr lang="en-US" dirty="0"/>
          </a:p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Suffixe</a:t>
            </a:r>
            <a:r>
              <a:rPr lang="en-US" dirty="0"/>
              <a:t> von S: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ndrew</a:t>
            </a:r>
            <a:r>
              <a:rPr lang="en-US" dirty="0"/>
              <a:t>", "drew", "</a:t>
            </a:r>
            <a:r>
              <a:rPr lang="en-US" dirty="0" err="1"/>
              <a:t>rew</a:t>
            </a:r>
            <a:r>
              <a:rPr lang="en-US" dirty="0"/>
              <a:t>", "</a:t>
            </a:r>
            <a:r>
              <a:rPr lang="en-US" dirty="0" err="1"/>
              <a:t>ew</a:t>
            </a:r>
            <a:r>
              <a:rPr lang="en-US" dirty="0"/>
              <a:t>", "w"</a:t>
            </a:r>
          </a:p>
          <a:p>
            <a:endParaRPr lang="de-DE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111180" y="1357536"/>
            <a:ext cx="2743200" cy="685800"/>
            <a:chOff x="3264" y="624"/>
            <a:chExt cx="1728" cy="432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1873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62553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07638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565330" y="1357536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9907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378130" y="1357536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218991" y="2041719"/>
            <a:ext cx="324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000" dirty="0">
                <a:latin typeface="Tahoma" pitchFamily="34" charset="0"/>
              </a:rPr>
              <a:t>1</a:t>
            </a:r>
            <a:endParaRPr lang="th-TH" altLang="de-DE" sz="2000" dirty="0">
              <a:latin typeface="Tahoma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466891" y="2041719"/>
            <a:ext cx="324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000" dirty="0">
                <a:latin typeface="Tahoma" pitchFamily="34" charset="0"/>
              </a:rPr>
              <a:t>6</a:t>
            </a:r>
            <a:endParaRPr lang="th-TH" altLang="de-DE" sz="2000" dirty="0">
              <a:latin typeface="Tahoma" pitchFamily="34" charset="0"/>
            </a:endParaRP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713694" y="1196752"/>
            <a:ext cx="33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89426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5" name="Bild 4" descr="Screen Shot 2015-11-22 at 21.5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9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527D4-C348-A893-5C9D-CD4402394811}"/>
              </a:ext>
            </a:extLst>
          </p:cNvPr>
          <p:cNvSpPr txBox="1"/>
          <p:nvPr/>
        </p:nvSpPr>
        <p:spPr>
          <a:xfrm>
            <a:off x="539552" y="482856"/>
            <a:ext cx="534121" cy="369332"/>
          </a:xfrm>
          <a:prstGeom prst="rect">
            <a:avLst/>
          </a:prstGeom>
          <a:solidFill>
            <a:srgbClr val="FFFF9A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pos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22009-6EF8-1376-0F48-6BFC4BA23C47}"/>
              </a:ext>
            </a:extLst>
          </p:cNvPr>
          <p:cNvSpPr txBox="1"/>
          <p:nvPr/>
        </p:nvSpPr>
        <p:spPr>
          <a:xfrm>
            <a:off x="639330" y="105273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356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pic>
        <p:nvPicPr>
          <p:cNvPr id="5" name="Bild 4" descr="Screen Shot 2015-11-22 at 21.5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4"/>
            <a:ext cx="9144000" cy="6849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5F0A8-1A82-6A4D-F7C3-76E45BB65096}"/>
              </a:ext>
            </a:extLst>
          </p:cNvPr>
          <p:cNvSpPr txBox="1"/>
          <p:nvPr/>
        </p:nvSpPr>
        <p:spPr>
          <a:xfrm>
            <a:off x="539552" y="482856"/>
            <a:ext cx="534121" cy="369332"/>
          </a:xfrm>
          <a:prstGeom prst="rect">
            <a:avLst/>
          </a:prstGeom>
          <a:solidFill>
            <a:srgbClr val="FFFF9A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pos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A2C60-8019-6DDA-A651-08990EEF0C2C}"/>
              </a:ext>
            </a:extLst>
          </p:cNvPr>
          <p:cNvSpPr txBox="1"/>
          <p:nvPr/>
        </p:nvSpPr>
        <p:spPr>
          <a:xfrm>
            <a:off x="639330" y="105273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00529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in Suffix-Feldern: Binärsuche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find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(p, A,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 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Suchzeichenkette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p, Suffix-Feld A,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Positionen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pos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 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liefert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Position von p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oder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-1, falls p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gefunden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l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 r =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n =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(p)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l &lt; r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m =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ceil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(Int, (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l+r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/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 == A[m][</a:t>
            </a:r>
            <a:r>
              <a:rPr lang="en-GB" sz="1800" dirty="0" err="1">
                <a:solidFill>
                  <a:srgbClr val="098658"/>
                </a:solidFill>
                <a:latin typeface="Courier New" panose="02070309020205020404" pitchFamily="49" charset="0"/>
              </a:rPr>
              <a:t>begin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minimum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((n,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end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))]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  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pos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[m]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elseif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p &lt; A[m][</a:t>
            </a:r>
            <a:r>
              <a:rPr lang="en-GB" sz="1800" dirty="0" err="1">
                <a:solidFill>
                  <a:srgbClr val="098658"/>
                </a:solidFill>
                <a:latin typeface="Courier New" panose="02070309020205020404" pitchFamily="49" charset="0"/>
              </a:rPr>
              <a:t>begin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minimum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((n,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end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))]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r = m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else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l = m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end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-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U. Manber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G.W. Myers "Suffix </a:t>
            </a:r>
            <a:r>
              <a:rPr lang="de-DE" sz="1200" dirty="0" err="1">
                <a:solidFill>
                  <a:srgbClr val="0000FF"/>
                </a:solidFill>
              </a:rPr>
              <a:t>arrays</a:t>
            </a:r>
            <a:r>
              <a:rPr lang="de-DE" sz="1200" dirty="0">
                <a:solidFill>
                  <a:srgbClr val="0000FF"/>
                </a:solidFill>
              </a:rPr>
              <a:t>: A </a:t>
            </a:r>
            <a:r>
              <a:rPr lang="de-DE" sz="1200" dirty="0" err="1">
                <a:solidFill>
                  <a:srgbClr val="0000FF"/>
                </a:solidFill>
              </a:rPr>
              <a:t>new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method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on-line </a:t>
            </a:r>
            <a:r>
              <a:rPr lang="de-DE" sz="1200" dirty="0" err="1">
                <a:solidFill>
                  <a:srgbClr val="0000FF"/>
                </a:solidFill>
              </a:rPr>
              <a:t>string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searches</a:t>
            </a:r>
            <a:r>
              <a:rPr lang="de-DE" sz="1200" dirty="0">
                <a:solidFill>
                  <a:srgbClr val="0000FF"/>
                </a:solidFill>
              </a:rPr>
              <a:t>".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1st ACM-SIAM Symposium on </a:t>
            </a:r>
            <a:r>
              <a:rPr lang="de-DE" sz="1200" dirty="0" err="1">
                <a:solidFill>
                  <a:srgbClr val="0000FF"/>
                </a:solidFill>
              </a:rPr>
              <a:t>Discrete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3577748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Aufwände: Zeitbedarf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/>
              <a:t>Suffix-Bäume: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O(Länge der Suchzeichenkette)</a:t>
            </a:r>
          </a:p>
          <a:p>
            <a:r>
              <a:rPr lang="de-DE" dirty="0"/>
              <a:t>Suffix-Felder: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O(log(Länge der Textsammlung))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79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von Suffix-Feldern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Ukkonens</a:t>
            </a:r>
            <a:r>
              <a:rPr lang="de-DE" dirty="0"/>
              <a:t> Algorithmus (1995, Hauptspeicher)</a:t>
            </a:r>
          </a:p>
          <a:p>
            <a:pPr lvl="1"/>
            <a:r>
              <a:rPr lang="en-US" dirty="0"/>
              <a:t>O(n)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Aufbau</a:t>
            </a:r>
            <a:r>
              <a:rPr lang="en-US" dirty="0"/>
              <a:t> von Suffix-</a:t>
            </a:r>
            <a:r>
              <a:rPr lang="en-US" dirty="0" err="1"/>
              <a:t>Bäumen</a:t>
            </a:r>
            <a:endParaRPr lang="en-US" dirty="0"/>
          </a:p>
          <a:p>
            <a:pPr lvl="1"/>
            <a:r>
              <a:rPr lang="de-DE" dirty="0"/>
              <a:t>Traversierung durch Suffix-Baum und Transformation zu Suffix-Feld in O(n)</a:t>
            </a:r>
          </a:p>
          <a:p>
            <a:r>
              <a:rPr lang="de-DE" dirty="0"/>
              <a:t>Später: Datenbank-basierte Verfahren (ab 2001) </a:t>
            </a:r>
            <a:br>
              <a:rPr lang="de-DE" dirty="0"/>
            </a:br>
            <a:r>
              <a:rPr lang="de-DE" dirty="0"/>
              <a:t>z.B. für Bioinformatik-Anwendungen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67744" y="3919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Weiner, Peter (1973). Linear </a:t>
            </a:r>
            <a:r>
              <a:rPr lang="de-DE" sz="1200" dirty="0" err="1">
                <a:solidFill>
                  <a:srgbClr val="0000FF"/>
                </a:solidFill>
              </a:rPr>
              <a:t>pattern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14th Annual Symposium on </a:t>
            </a:r>
            <a:r>
              <a:rPr lang="de-DE" sz="1200" dirty="0" err="1">
                <a:solidFill>
                  <a:srgbClr val="0000FF"/>
                </a:solidFill>
              </a:rPr>
              <a:t>Switching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Automata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Theory</a:t>
            </a:r>
            <a:r>
              <a:rPr lang="de-DE" sz="1200" dirty="0">
                <a:solidFill>
                  <a:srgbClr val="0000FF"/>
                </a:solidFill>
              </a:rPr>
              <a:t>, pp. 1–11, </a:t>
            </a:r>
            <a:r>
              <a:rPr lang="de-DE" sz="1200" b="1" dirty="0">
                <a:solidFill>
                  <a:srgbClr val="FF0000"/>
                </a:solidFill>
              </a:rPr>
              <a:t>1973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Edward Meyers, A Space-</a:t>
            </a:r>
            <a:r>
              <a:rPr lang="de-DE" sz="1200" dirty="0" err="1">
                <a:solidFill>
                  <a:srgbClr val="0000FF"/>
                </a:solidFill>
              </a:rPr>
              <a:t>Economical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".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23 (2): 262–272, </a:t>
            </a:r>
            <a:r>
              <a:rPr lang="de-DE" sz="1200" b="1" dirty="0">
                <a:solidFill>
                  <a:srgbClr val="FF0000"/>
                </a:solidFill>
              </a:rPr>
              <a:t>1976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Ukkonen</a:t>
            </a:r>
            <a:r>
              <a:rPr lang="de-DE" sz="1200" dirty="0">
                <a:solidFill>
                  <a:srgbClr val="0000FF"/>
                </a:solidFill>
              </a:rPr>
              <a:t>, E., On-line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suffix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Algorithmica</a:t>
            </a:r>
            <a:r>
              <a:rPr lang="de-DE" sz="1200" dirty="0">
                <a:solidFill>
                  <a:srgbClr val="0000FF"/>
                </a:solidFill>
              </a:rPr>
              <a:t> 14 (3): 249–260, </a:t>
            </a:r>
            <a:r>
              <a:rPr lang="de-DE" sz="1200" b="1" dirty="0">
                <a:solidFill>
                  <a:srgbClr val="FF0000"/>
                </a:solidFill>
              </a:rPr>
              <a:t>1995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Hunt</a:t>
            </a:r>
            <a:r>
              <a:rPr lang="de-DE" sz="1200" dirty="0">
                <a:solidFill>
                  <a:srgbClr val="0000FF"/>
                </a:solidFill>
              </a:rPr>
              <a:t>, E., Atkinson, M.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Irving, R. W. "A Database Index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Large Biological </a:t>
            </a:r>
            <a:r>
              <a:rPr lang="de-DE" sz="1200" dirty="0" err="1">
                <a:solidFill>
                  <a:srgbClr val="0000FF"/>
                </a:solidFill>
              </a:rPr>
              <a:t>Sequences</a:t>
            </a:r>
            <a:r>
              <a:rPr lang="de-DE" sz="1200" dirty="0">
                <a:solidFill>
                  <a:srgbClr val="0000FF"/>
                </a:solidFill>
              </a:rPr>
              <a:t>". VLDB </a:t>
            </a:r>
            <a:r>
              <a:rPr lang="de-DE" sz="1200" b="1" dirty="0">
                <a:solidFill>
                  <a:srgbClr val="FF0000"/>
                </a:solidFill>
              </a:rPr>
              <a:t>2001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Tata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Hankins</a:t>
            </a:r>
            <a:r>
              <a:rPr lang="de-DE" sz="1200" dirty="0">
                <a:solidFill>
                  <a:srgbClr val="0000FF"/>
                </a:solidFill>
              </a:rPr>
              <a:t>, Patel: „</a:t>
            </a:r>
            <a:r>
              <a:rPr lang="de-DE" sz="1200" dirty="0" err="1">
                <a:solidFill>
                  <a:srgbClr val="0000FF"/>
                </a:solidFill>
              </a:rPr>
              <a:t>Practical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“, VLDB </a:t>
            </a:r>
            <a:r>
              <a:rPr lang="de-DE" sz="1200" b="1" dirty="0">
                <a:solidFill>
                  <a:srgbClr val="FF0000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427781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/>
              <a:t>Editierabstand</a:t>
            </a:r>
            <a:r>
              <a:rPr lang="de-DE" dirty="0"/>
              <a:t> (auch </a:t>
            </a:r>
            <a:r>
              <a:rPr lang="de-DE" i="1" dirty="0" err="1"/>
              <a:t>Levenshtein</a:t>
            </a:r>
            <a:r>
              <a:rPr lang="de-DE" i="1" dirty="0"/>
              <a:t>-Distanz</a:t>
            </a:r>
            <a:r>
              <a:rPr lang="de-DE" dirty="0"/>
              <a:t> genannt) von 2 Zeichenketten als </a:t>
            </a:r>
            <a:r>
              <a:rPr lang="de-DE" i="1" dirty="0"/>
              <a:t>Ähnlichkeitsmaß</a:t>
            </a:r>
          </a:p>
          <a:p>
            <a:pPr lvl="1"/>
            <a:r>
              <a:rPr lang="de-DE" dirty="0"/>
              <a:t>minimale Anzahl von Einfüge-, Lösch- und Ersetz-Operationen, um eine in eine andere (gegebene) Zeichenkette umzuwandeln</a:t>
            </a:r>
          </a:p>
          <a:p>
            <a:pPr lvl="1"/>
            <a:r>
              <a:rPr lang="de-DE" dirty="0" err="1"/>
              <a:t>Bsp</a:t>
            </a:r>
            <a:r>
              <a:rPr lang="de-DE" dirty="0"/>
              <a:t> für Editierabstand 3:</a:t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 err="1"/>
              <a:t>Algo</a:t>
            </a:r>
            <a:r>
              <a:rPr lang="de-DE" dirty="0"/>
              <a:t>		</a:t>
            </a:r>
            <a:r>
              <a:rPr lang="de-DE" i="1" dirty="0"/>
              <a:t>ersetze l durch u</a:t>
            </a:r>
            <a:br>
              <a:rPr lang="de-DE" dirty="0"/>
            </a:br>
            <a:r>
              <a:rPr lang="de-DE" dirty="0">
                <a:latin typeface="Calibri"/>
                <a:cs typeface="Calibri"/>
              </a:rPr>
              <a:t>→ </a:t>
            </a:r>
            <a:r>
              <a:rPr lang="de-DE" dirty="0" err="1"/>
              <a:t>Augo</a:t>
            </a:r>
            <a:r>
              <a:rPr lang="de-DE" dirty="0"/>
              <a:t>		</a:t>
            </a:r>
            <a:r>
              <a:rPr lang="de-DE" i="1" dirty="0"/>
              <a:t>ersetze g durch D</a:t>
            </a:r>
            <a:br>
              <a:rPr lang="en-US" dirty="0"/>
            </a:br>
            <a:r>
              <a:rPr lang="de-DE" dirty="0">
                <a:latin typeface="Calibri"/>
                <a:cs typeface="Calibri"/>
              </a:rPr>
              <a:t>→</a:t>
            </a:r>
            <a:r>
              <a:rPr lang="en-US" dirty="0"/>
              <a:t> </a:t>
            </a:r>
            <a:r>
              <a:rPr lang="en-US" dirty="0" err="1"/>
              <a:t>AuDo</a:t>
            </a:r>
            <a:r>
              <a:rPr lang="en-US" dirty="0"/>
              <a:t>		</a:t>
            </a:r>
            <a:r>
              <a:rPr lang="en-US" i="1" dirty="0" err="1"/>
              <a:t>lösche</a:t>
            </a:r>
            <a:r>
              <a:rPr lang="en-US" i="1" dirty="0"/>
              <a:t> o</a:t>
            </a:r>
            <a:br>
              <a:rPr lang="en-US" dirty="0"/>
            </a:br>
            <a:r>
              <a:rPr lang="de-DE" dirty="0">
                <a:latin typeface="Calibri"/>
                <a:cs typeface="Calibri"/>
              </a:rPr>
              <a:t>→</a:t>
            </a:r>
            <a:r>
              <a:rPr lang="en-US" dirty="0"/>
              <a:t> </a:t>
            </a:r>
            <a:r>
              <a:rPr lang="en-US" dirty="0" err="1"/>
              <a:t>AuD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372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/>
              <a:t>Suche in </a:t>
            </a:r>
            <a:r>
              <a:rPr lang="de-DE" dirty="0">
                <a:solidFill>
                  <a:srgbClr val="3C8C93"/>
                </a:solidFill>
              </a:rPr>
              <a:t>y</a:t>
            </a:r>
            <a:r>
              <a:rPr lang="de-DE" dirty="0"/>
              <a:t> Unterzeichenketten, die Editierabstand von höchstens </a:t>
            </a:r>
            <a:r>
              <a:rPr lang="de-DE" dirty="0">
                <a:solidFill>
                  <a:srgbClr val="3C8C93"/>
                </a:solidFill>
              </a:rPr>
              <a:t>k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haben</a:t>
            </a:r>
          </a:p>
          <a:p>
            <a:pPr lvl="1"/>
            <a:r>
              <a:rPr lang="de-DE" dirty="0"/>
              <a:t>Effizient in Suffix-</a:t>
            </a:r>
            <a:r>
              <a:rPr lang="de-DE" dirty="0" err="1"/>
              <a:t>Tries</a:t>
            </a:r>
            <a:r>
              <a:rPr lang="de-DE" dirty="0"/>
              <a:t> möglich</a:t>
            </a:r>
          </a:p>
          <a:p>
            <a:pPr lvl="2"/>
            <a:r>
              <a:rPr lang="de-DE" dirty="0"/>
              <a:t>„Grobe“ Idee: </a:t>
            </a:r>
            <a:br>
              <a:rPr lang="de-DE" dirty="0"/>
            </a:br>
            <a:r>
              <a:rPr lang="de-DE" sz="2000" dirty="0"/>
              <a:t>Falls Editierabstand ab einer Teilzeichenkette „immer“ &gt;k ist, dann beende die Suche dort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69848" y="6239345"/>
            <a:ext cx="528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D34FF"/>
                </a:solidFill>
              </a:rPr>
              <a:t>H. Shang and T. H. </a:t>
            </a:r>
            <a:r>
              <a:rPr lang="en-US" sz="1200" dirty="0" err="1">
                <a:solidFill>
                  <a:srgbClr val="1D34FF"/>
                </a:solidFill>
              </a:rPr>
              <a:t>Merrettal</a:t>
            </a:r>
            <a:r>
              <a:rPr lang="en-US" sz="1200" dirty="0">
                <a:solidFill>
                  <a:srgbClr val="1D34FF"/>
                </a:solidFill>
              </a:rPr>
              <a:t>. "Tries for approximate string matching." </a:t>
            </a:r>
            <a:br>
              <a:rPr lang="en-US" sz="1200" dirty="0">
                <a:solidFill>
                  <a:srgbClr val="1D34FF"/>
                </a:solidFill>
              </a:rPr>
            </a:br>
            <a:r>
              <a:rPr lang="en-US" sz="1200" i="1" dirty="0">
                <a:solidFill>
                  <a:srgbClr val="1D34FF"/>
                </a:solidFill>
              </a:rPr>
              <a:t>IEEE TKDE</a:t>
            </a:r>
            <a:r>
              <a:rPr lang="en-US" sz="1200" dirty="0">
                <a:solidFill>
                  <a:srgbClr val="1D34FF"/>
                </a:solidFill>
              </a:rPr>
              <a:t> 8.4: 540-547, </a:t>
            </a:r>
            <a:r>
              <a:rPr lang="en-US" sz="1200" dirty="0">
                <a:solidFill>
                  <a:srgbClr val="FF0000"/>
                </a:solidFill>
              </a:rPr>
              <a:t>1996</a:t>
            </a:r>
            <a:r>
              <a:rPr lang="en-US" sz="1200" dirty="0">
                <a:solidFill>
                  <a:srgbClr val="1D34FF"/>
                </a:solidFill>
              </a:rPr>
              <a:t>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19672" y="3284761"/>
            <a:ext cx="599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Bsp.: Suffix-</a:t>
            </a:r>
            <a:r>
              <a:rPr lang="de-DE" dirty="0" err="1">
                <a:solidFill>
                  <a:schemeClr val="accent2"/>
                </a:solidFill>
              </a:rPr>
              <a:t>Trie</a:t>
            </a:r>
            <a:r>
              <a:rPr lang="de-DE" dirty="0">
                <a:solidFill>
                  <a:schemeClr val="accent2"/>
                </a:solidFill>
              </a:rPr>
              <a:t> von „</a:t>
            </a:r>
            <a:r>
              <a:rPr lang="de-DE" dirty="0" err="1">
                <a:solidFill>
                  <a:schemeClr val="accent2"/>
                </a:solidFill>
              </a:rPr>
              <a:t>mississippi</a:t>
            </a:r>
            <a:r>
              <a:rPr lang="de-DE" dirty="0">
                <a:solidFill>
                  <a:schemeClr val="accent2"/>
                </a:solidFill>
              </a:rPr>
              <a:t>“ , Suche nach </a:t>
            </a:r>
            <a:r>
              <a:rPr lang="de-DE" b="1" dirty="0">
                <a:solidFill>
                  <a:srgbClr val="00B050"/>
                </a:solidFill>
              </a:rPr>
              <a:t>suppe</a:t>
            </a:r>
            <a:r>
              <a:rPr lang="de-DE" dirty="0">
                <a:solidFill>
                  <a:schemeClr val="accent2"/>
                </a:solidFill>
              </a:rPr>
              <a:t> mit k≤2: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63688" y="4508897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296223" y="386082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2297142" y="4796929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2232476" y="5372993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Gerade Verbindung 18"/>
          <p:cNvCxnSpPr>
            <a:stCxn id="9" idx="6"/>
            <a:endCxn id="14" idx="2"/>
          </p:cNvCxnSpPr>
          <p:nvPr/>
        </p:nvCxnSpPr>
        <p:spPr>
          <a:xfrm flipV="1">
            <a:off x="1907704" y="3932833"/>
            <a:ext cx="388519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9" idx="6"/>
            <a:endCxn id="42" idx="2"/>
          </p:cNvCxnSpPr>
          <p:nvPr/>
        </p:nvCxnSpPr>
        <p:spPr>
          <a:xfrm>
            <a:off x="1907704" y="4580905"/>
            <a:ext cx="12449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9" idx="6"/>
            <a:endCxn id="16" idx="2"/>
          </p:cNvCxnSpPr>
          <p:nvPr/>
        </p:nvCxnSpPr>
        <p:spPr>
          <a:xfrm>
            <a:off x="1907704" y="4580905"/>
            <a:ext cx="389438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9" idx="6"/>
          </p:cNvCxnSpPr>
          <p:nvPr/>
        </p:nvCxnSpPr>
        <p:spPr>
          <a:xfrm>
            <a:off x="1907704" y="4580905"/>
            <a:ext cx="324772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2027446" y="4108207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</a:p>
          <a:p>
            <a:endParaRPr lang="de-DE" sz="600" dirty="0"/>
          </a:p>
          <a:p>
            <a:r>
              <a:rPr lang="de-DE" dirty="0" err="1"/>
              <a:t>mississippi</a:t>
            </a:r>
            <a:endParaRPr lang="de-DE" dirty="0"/>
          </a:p>
          <a:p>
            <a:r>
              <a:rPr lang="de-DE" dirty="0"/>
              <a:t>p</a:t>
            </a:r>
          </a:p>
          <a:p>
            <a:endParaRPr lang="de-DE" dirty="0"/>
          </a:p>
          <a:p>
            <a:r>
              <a:rPr lang="de-DE" b="1" dirty="0">
                <a:solidFill>
                  <a:srgbClr val="00B050"/>
                </a:solidFill>
              </a:rPr>
              <a:t>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440239" y="3596600"/>
            <a:ext cx="50206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sz="900" dirty="0"/>
          </a:p>
          <a:p>
            <a:endParaRPr lang="de-DE" sz="900" dirty="0"/>
          </a:p>
          <a:p>
            <a:r>
              <a:rPr lang="de-DE" dirty="0" err="1"/>
              <a:t>ssi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232327" y="3644801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sp>
        <p:nvSpPr>
          <p:cNvPr id="34" name="Ellipse 33"/>
          <p:cNvSpPr/>
          <p:nvPr/>
        </p:nvSpPr>
        <p:spPr>
          <a:xfrm>
            <a:off x="2872287" y="386082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2872287" y="4148857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Gerade Verbindung 35"/>
          <p:cNvCxnSpPr>
            <a:stCxn id="34" idx="2"/>
            <a:endCxn id="14" idx="6"/>
          </p:cNvCxnSpPr>
          <p:nvPr/>
        </p:nvCxnSpPr>
        <p:spPr>
          <a:xfrm flipH="1">
            <a:off x="2440239" y="3932833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35" idx="1"/>
            <a:endCxn id="14" idx="6"/>
          </p:cNvCxnSpPr>
          <p:nvPr/>
        </p:nvCxnSpPr>
        <p:spPr>
          <a:xfrm flipH="1" flipV="1">
            <a:off x="2440239" y="3932833"/>
            <a:ext cx="453139" cy="237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3152638" y="450889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3673987" y="378881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3951640" y="414869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Gerade Verbindung 45"/>
          <p:cNvCxnSpPr>
            <a:stCxn id="45" idx="2"/>
            <a:endCxn id="35" idx="6"/>
          </p:cNvCxnSpPr>
          <p:nvPr/>
        </p:nvCxnSpPr>
        <p:spPr>
          <a:xfrm flipH="1">
            <a:off x="3016303" y="4220703"/>
            <a:ext cx="935337" cy="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>
            <a:stCxn id="44" idx="3"/>
            <a:endCxn id="35" idx="6"/>
          </p:cNvCxnSpPr>
          <p:nvPr/>
        </p:nvCxnSpPr>
        <p:spPr>
          <a:xfrm flipH="1">
            <a:off x="3016303" y="3911742"/>
            <a:ext cx="678775" cy="30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2656263" y="4737619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</a:p>
        </p:txBody>
      </p:sp>
      <p:sp>
        <p:nvSpPr>
          <p:cNvPr id="57" name="Ellipse 56"/>
          <p:cNvSpPr/>
          <p:nvPr/>
        </p:nvSpPr>
        <p:spPr>
          <a:xfrm>
            <a:off x="2872287" y="479692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Gerade Verbindung 57"/>
          <p:cNvCxnSpPr>
            <a:stCxn id="57" idx="2"/>
          </p:cNvCxnSpPr>
          <p:nvPr/>
        </p:nvCxnSpPr>
        <p:spPr>
          <a:xfrm flipH="1">
            <a:off x="2441158" y="4868937"/>
            <a:ext cx="4311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2872287" y="503443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Gerade Verbindung 61"/>
          <p:cNvCxnSpPr>
            <a:stCxn id="61" idx="1"/>
          </p:cNvCxnSpPr>
          <p:nvPr/>
        </p:nvCxnSpPr>
        <p:spPr>
          <a:xfrm flipH="1" flipV="1">
            <a:off x="2440239" y="4901385"/>
            <a:ext cx="453139" cy="1541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2512247" y="5156969"/>
            <a:ext cx="330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i</a:t>
            </a:r>
          </a:p>
          <a:p>
            <a:endParaRPr lang="de-DE" sz="600" dirty="0"/>
          </a:p>
          <a:p>
            <a:r>
              <a:rPr lang="de-DE" dirty="0"/>
              <a:t>si</a:t>
            </a:r>
            <a:endParaRPr lang="en-US" dirty="0"/>
          </a:p>
        </p:txBody>
      </p:sp>
      <p:sp>
        <p:nvSpPr>
          <p:cNvPr id="69" name="Ellipse 68"/>
          <p:cNvSpPr/>
          <p:nvPr/>
        </p:nvSpPr>
        <p:spPr>
          <a:xfrm>
            <a:off x="2894207" y="5300985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feld 70"/>
          <p:cNvSpPr txBox="1"/>
          <p:nvPr/>
        </p:nvSpPr>
        <p:spPr>
          <a:xfrm>
            <a:off x="2429665" y="493165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pi</a:t>
            </a:r>
            <a:endParaRPr lang="de-DE" dirty="0"/>
          </a:p>
        </p:txBody>
      </p:sp>
      <p:cxnSp>
        <p:nvCxnSpPr>
          <p:cNvPr id="72" name="Gerade Verbindung 71"/>
          <p:cNvCxnSpPr>
            <a:endCxn id="69" idx="2"/>
          </p:cNvCxnSpPr>
          <p:nvPr/>
        </p:nvCxnSpPr>
        <p:spPr>
          <a:xfrm flipV="1">
            <a:off x="2368231" y="5372993"/>
            <a:ext cx="525976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>
            <a:stCxn id="78" idx="1"/>
          </p:cNvCxnSpPr>
          <p:nvPr/>
        </p:nvCxnSpPr>
        <p:spPr>
          <a:xfrm flipH="1" flipV="1">
            <a:off x="2368231" y="5445001"/>
            <a:ext cx="560812" cy="2384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llipse 77"/>
          <p:cNvSpPr/>
          <p:nvPr/>
        </p:nvSpPr>
        <p:spPr>
          <a:xfrm>
            <a:off x="2907952" y="5662316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feld 81"/>
          <p:cNvSpPr txBox="1"/>
          <p:nvPr/>
        </p:nvSpPr>
        <p:spPr>
          <a:xfrm>
            <a:off x="3285110" y="4724921"/>
            <a:ext cx="73930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B050"/>
                </a:solidFill>
              </a:rPr>
              <a:t>ppi</a:t>
            </a:r>
            <a:endParaRPr lang="de-DE" b="1" dirty="0">
              <a:solidFill>
                <a:srgbClr val="00B050"/>
              </a:solidFill>
            </a:endParaRPr>
          </a:p>
          <a:p>
            <a:endParaRPr lang="de-DE" sz="900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cxnSp>
        <p:nvCxnSpPr>
          <p:cNvPr id="83" name="Gerade Verbindung 82"/>
          <p:cNvCxnSpPr>
            <a:stCxn id="94" idx="2"/>
            <a:endCxn id="69" idx="6"/>
          </p:cNvCxnSpPr>
          <p:nvPr/>
        </p:nvCxnSpPr>
        <p:spPr>
          <a:xfrm flipH="1">
            <a:off x="3038223" y="4881355"/>
            <a:ext cx="913417" cy="491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>
            <a:stCxn id="69" idx="6"/>
            <a:endCxn id="96" idx="2"/>
          </p:cNvCxnSpPr>
          <p:nvPr/>
        </p:nvCxnSpPr>
        <p:spPr>
          <a:xfrm flipV="1">
            <a:off x="3038223" y="5116294"/>
            <a:ext cx="933160" cy="2566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Ellipse 93"/>
          <p:cNvSpPr/>
          <p:nvPr/>
        </p:nvSpPr>
        <p:spPr>
          <a:xfrm>
            <a:off x="3951640" y="480934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3971383" y="504428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feld 97"/>
          <p:cNvSpPr txBox="1"/>
          <p:nvPr/>
        </p:nvSpPr>
        <p:spPr>
          <a:xfrm>
            <a:off x="3304335" y="5446742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sz="900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sp>
        <p:nvSpPr>
          <p:cNvPr id="99" name="Ellipse 98"/>
          <p:cNvSpPr/>
          <p:nvPr/>
        </p:nvSpPr>
        <p:spPr>
          <a:xfrm>
            <a:off x="3971383" y="573432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Ellipse 99"/>
          <p:cNvSpPr/>
          <p:nvPr/>
        </p:nvSpPr>
        <p:spPr>
          <a:xfrm>
            <a:off x="3945937" y="533698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Gerade Verbindung 101"/>
          <p:cNvCxnSpPr>
            <a:stCxn id="100" idx="2"/>
            <a:endCxn id="78" idx="6"/>
          </p:cNvCxnSpPr>
          <p:nvPr/>
        </p:nvCxnSpPr>
        <p:spPr>
          <a:xfrm flipH="1">
            <a:off x="3051968" y="5408997"/>
            <a:ext cx="893969" cy="3253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>
            <a:stCxn id="99" idx="2"/>
            <a:endCxn id="78" idx="6"/>
          </p:cNvCxnSpPr>
          <p:nvPr/>
        </p:nvCxnSpPr>
        <p:spPr>
          <a:xfrm flipH="1" flipV="1">
            <a:off x="3051968" y="5734324"/>
            <a:ext cx="919415" cy="72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6588224" y="3871151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6607946" y="3860825"/>
            <a:ext cx="242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Abbruch wegen #Edits &gt; 2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11" name="Gerade Verbindung 110"/>
          <p:cNvCxnSpPr/>
          <p:nvPr/>
        </p:nvCxnSpPr>
        <p:spPr>
          <a:xfrm>
            <a:off x="2872287" y="3628975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2773765" y="4001470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2530171" y="4459060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>
          <a:xfrm>
            <a:off x="2756308" y="4978457"/>
            <a:ext cx="0" cy="3038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>
            <a:off x="2840705" y="4713017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>
            <a:off x="3745995" y="5453604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>
            <a:off x="3517544" y="5745803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/>
          <p:cNvCxnSpPr/>
          <p:nvPr/>
        </p:nvCxnSpPr>
        <p:spPr>
          <a:xfrm>
            <a:off x="3563888" y="5116294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feld 119"/>
          <p:cNvSpPr txBox="1"/>
          <p:nvPr/>
        </p:nvSpPr>
        <p:spPr>
          <a:xfrm>
            <a:off x="7092280" y="4846627"/>
            <a:ext cx="1711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Berechnungen für </a:t>
            </a:r>
            <a:br>
              <a:rPr lang="de-DE" sz="1600" i="1" dirty="0"/>
            </a:br>
            <a:r>
              <a:rPr lang="de-DE" sz="1600" i="1" dirty="0"/>
              <a:t>gemeinsame</a:t>
            </a:r>
          </a:p>
          <a:p>
            <a:r>
              <a:rPr lang="de-DE" sz="1600" i="1" dirty="0"/>
              <a:t>Präfixe nur einmal!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897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Dynamische Programmierung zum Bestimmen des Edit-Abstandes zweier Zeichenketten</a:t>
            </a:r>
          </a:p>
          <a:p>
            <a:pPr marL="457200" lvl="1" indent="0">
              <a:buNone/>
            </a:pPr>
            <a:r>
              <a:rPr lang="de-DE" dirty="0"/>
              <a:t>Berechnung von </a:t>
            </a:r>
            <a:r>
              <a:rPr lang="de-DE" dirty="0">
                <a:solidFill>
                  <a:srgbClr val="3C8C93"/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[0...m, 0...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]; C[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i,j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= minimale # Fehler beim Abgleich von </a:t>
            </a:r>
            <a:r>
              <a:rPr lang="de-DE" dirty="0">
                <a:solidFill>
                  <a:srgbClr val="3C8C93"/>
                </a:solidFill>
              </a:rPr>
              <a:t>x[1...i]</a:t>
            </a:r>
            <a:r>
              <a:rPr lang="de-DE" dirty="0"/>
              <a:t> mit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[1...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pic>
        <p:nvPicPr>
          <p:cNvPr id="5" name="Bild 4" descr="Screen Shot 2015-11-22 at 22.1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78040"/>
            <a:ext cx="7164288" cy="22112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84168" y="411430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74994" y="4791716"/>
            <a:ext cx="465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 hinzufügen    löschen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6B35074D-BFB1-E5BB-8804-B67D6A70B763}"/>
              </a:ext>
            </a:extLst>
          </p:cNvPr>
          <p:cNvSpPr/>
          <p:nvPr/>
        </p:nvSpPr>
        <p:spPr>
          <a:xfrm>
            <a:off x="4951447" y="2699005"/>
            <a:ext cx="5040560" cy="1198610"/>
          </a:xfrm>
          <a:prstGeom prst="cloudCallout">
            <a:avLst>
              <a:gd name="adj1" fmla="val -44897"/>
              <a:gd name="adj2" fmla="val -742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Hier gibt es wieder einen Index 0 analog zum Kapitel dynamische Programmierung.</a:t>
            </a:r>
          </a:p>
        </p:txBody>
      </p:sp>
    </p:spTree>
    <p:extLst>
      <p:ext uri="{BB962C8B-B14F-4D97-AF65-F5344CB8AC3E}">
        <p14:creationId xmlns:p14="http://schemas.microsoft.com/office/powerpoint/2010/main" val="21147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pic>
        <p:nvPicPr>
          <p:cNvPr id="5" name="Bild 4" descr="Screen Shot 2015-11-22 at 22.2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21503"/>
            <a:ext cx="8820472" cy="56364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DD780-CB9A-DF4C-B469-379BC83D14CE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E41CC-0CAD-8645-A132-731AC4E84C86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057079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pic>
        <p:nvPicPr>
          <p:cNvPr id="3" name="Bild 2" descr="Screen Shot 2015-11-22 at 22.2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4149"/>
            <a:ext cx="8784976" cy="56612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F8255-9FB7-D743-BEC0-0F704F8DCE65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894B3-96A0-FF44-968B-ABE2EFA42A1E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Brute</a:t>
            </a:r>
            <a:r>
              <a:rPr lang="de-DE" dirty="0"/>
              <a:t>-Force-Algorithmus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FF"/>
                </a:solidFill>
              </a:rPr>
              <a:t>Problem: </a:t>
            </a:r>
            <a:r>
              <a:rPr lang="de-DE" dirty="0"/>
              <a:t>Bestimme Position des ersten Vorkommens von Muster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in Text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oder liefere </a:t>
            </a:r>
            <a:r>
              <a:rPr lang="de-DE" dirty="0">
                <a:solidFill>
                  <a:srgbClr val="3C8C93"/>
                </a:solidFill>
              </a:rPr>
              <a:t>-1</a:t>
            </a:r>
            <a:r>
              <a:rPr lang="de-DE" dirty="0"/>
              <a:t>, falls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nicht in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vorkommt</a:t>
            </a:r>
          </a:p>
          <a:p>
            <a:r>
              <a:rPr lang="de-DE" dirty="0">
                <a:solidFill>
                  <a:srgbClr val="0000FF"/>
                </a:solidFill>
              </a:rPr>
              <a:t>Idee: </a:t>
            </a:r>
            <a:r>
              <a:rPr lang="de-DE" dirty="0"/>
              <a:t>Überprüfe jede Position im Text daraufhin, </a:t>
            </a:r>
            <a:br>
              <a:rPr lang="de-DE" dirty="0"/>
            </a:br>
            <a:r>
              <a:rPr lang="de-DE" dirty="0"/>
              <a:t>ob das Muster dort startet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92200" y="3622079"/>
            <a:ext cx="2743200" cy="685800"/>
            <a:chOff x="3264" y="624"/>
            <a:chExt cx="1728" cy="432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684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0655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5740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46350" y="362207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9718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359150" y="362207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81000" y="360620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28700" y="462855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14859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9431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111250" y="462855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36700" y="462855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924050" y="462855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1295400" y="432375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25450" y="462855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4037013" y="4550767"/>
            <a:ext cx="98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5981700" y="3653829"/>
            <a:ext cx="2743200" cy="685800"/>
            <a:chOff x="3264" y="624"/>
            <a:chExt cx="1728" cy="432"/>
          </a:xfrm>
        </p:grpSpPr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0579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649605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694690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7435850" y="365382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8613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8248650" y="365382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270500" y="363795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6438900" y="466030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68961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>
            <a:off x="73533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auto">
          <a:xfrm>
            <a:off x="6521450" y="466030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6946900" y="466030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5" name="Text Box 56"/>
          <p:cNvSpPr txBox="1">
            <a:spLocks noChangeArrowheads="1"/>
          </p:cNvSpPr>
          <p:nvPr/>
        </p:nvSpPr>
        <p:spPr bwMode="auto">
          <a:xfrm>
            <a:off x="7334250" y="466030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6705600" y="435550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5835650" y="466030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8" name="Line 84"/>
          <p:cNvSpPr>
            <a:spLocks noChangeShapeType="1"/>
          </p:cNvSpPr>
          <p:nvPr/>
        </p:nvSpPr>
        <p:spPr bwMode="auto">
          <a:xfrm>
            <a:off x="4092575" y="6260504"/>
            <a:ext cx="989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5365750" y="6077942"/>
            <a:ext cx="80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. . . .</a:t>
            </a:r>
          </a:p>
        </p:txBody>
      </p:sp>
      <p:sp>
        <p:nvSpPr>
          <p:cNvPr id="40" name="Text Box 86"/>
          <p:cNvSpPr txBox="1">
            <a:spLocks noChangeArrowheads="1"/>
          </p:cNvSpPr>
          <p:nvPr/>
        </p:nvSpPr>
        <p:spPr bwMode="auto">
          <a:xfrm>
            <a:off x="1765292" y="5724872"/>
            <a:ext cx="6180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P </a:t>
            </a:r>
            <a:r>
              <a:rPr lang="de-DE" altLang="de-DE" dirty="0">
                <a:latin typeface="+mn-lt"/>
              </a:rPr>
              <a:t>bewegt sich jedes Mal um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1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Zeichen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durch</a:t>
            </a:r>
            <a:r>
              <a:rPr lang="th-TH" altLang="de-DE" dirty="0">
                <a:latin typeface="+mn-lt"/>
              </a:rPr>
              <a:t> T</a:t>
            </a:r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36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pic>
        <p:nvPicPr>
          <p:cNvPr id="3" name="Bild 2" descr="Screen Shot 2015-11-22 at 22.2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4" y="1150214"/>
            <a:ext cx="8831584" cy="57077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52423-1502-7D46-B6E3-6EE84F411FCF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35D93-3208-6849-94EE-8EE41C9F5542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pic>
        <p:nvPicPr>
          <p:cNvPr id="3" name="Bild 2" descr="Screen Shot 2015-11-22 at 22.2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4071"/>
            <a:ext cx="8784976" cy="56493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CAECB-DB75-F34E-A908-808759841D5E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E9915-DFA3-F041-8C21-1E1251742CDE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  <p:pic>
        <p:nvPicPr>
          <p:cNvPr id="3" name="Bild 2" descr="Screen Shot 2015-11-22 at 22.2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651"/>
            <a:ext cx="9144000" cy="4721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A8EF22-288C-F44B-A547-C3DDEF184128}"/>
              </a:ext>
            </a:extLst>
          </p:cNvPr>
          <p:cNvSpPr txBox="1"/>
          <p:nvPr/>
        </p:nvSpPr>
        <p:spPr>
          <a:xfrm flipH="1">
            <a:off x="235110" y="1052736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6E896-946E-9948-A28C-CCAA875B53AF}"/>
              </a:ext>
            </a:extLst>
          </p:cNvPr>
          <p:cNvSpPr txBox="1"/>
          <p:nvPr/>
        </p:nvSpPr>
        <p:spPr>
          <a:xfrm flipH="1">
            <a:off x="-36512" y="1313413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Editierabstand immer &gt;k, falls ganze Spalte&gt;k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pic>
        <p:nvPicPr>
          <p:cNvPr id="3" name="Bild 2" descr="Screen Shot 2015-11-22 at 22.20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9"/>
          <a:stretch/>
        </p:blipFill>
        <p:spPr>
          <a:xfrm>
            <a:off x="0" y="1227651"/>
            <a:ext cx="9144000" cy="3590839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4427984" y="1412776"/>
            <a:ext cx="576064" cy="324036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760599" y="4750416"/>
            <a:ext cx="3403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Ganze Spalte &gt;2 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>
                <a:solidFill>
                  <a:srgbClr val="C00000"/>
                </a:solidFill>
              </a:rPr>
              <a:t>=&gt; Abbruch falls k≤2 gefordert!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(Vgl. </a:t>
            </a:r>
            <a:r>
              <a:rPr lang="de-DE" dirty="0" err="1">
                <a:solidFill>
                  <a:srgbClr val="C00000"/>
                </a:solidFill>
              </a:rPr>
              <a:t>Approx</a:t>
            </a:r>
            <a:r>
              <a:rPr lang="de-DE" dirty="0">
                <a:solidFill>
                  <a:srgbClr val="C00000"/>
                </a:solidFill>
              </a:rPr>
              <a:t>.-suche in </a:t>
            </a:r>
            <a:r>
              <a:rPr lang="de-DE" dirty="0" err="1">
                <a:solidFill>
                  <a:srgbClr val="C00000"/>
                </a:solidFill>
              </a:rPr>
              <a:t>Trie</a:t>
            </a:r>
            <a:r>
              <a:rPr lang="de-DE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6672" y="5683895"/>
            <a:ext cx="8195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Nicht</a:t>
            </a:r>
            <a:r>
              <a:rPr lang="de-DE" sz="1600" dirty="0"/>
              <a:t> jede Zelle der Matrix braucht berechnet zu werden (</a:t>
            </a:r>
            <a:r>
              <a:rPr lang="de-DE" sz="1600" dirty="0">
                <a:latin typeface="Calibri"/>
                <a:cs typeface="Calibri"/>
              </a:rPr>
              <a:t>→</a:t>
            </a:r>
            <a:r>
              <a:rPr lang="de-DE" sz="1600" dirty="0" err="1"/>
              <a:t>Performanzsteigerung</a:t>
            </a:r>
            <a:r>
              <a:rPr lang="de-DE" sz="1600" dirty="0"/>
              <a:t>)</a:t>
            </a:r>
            <a:endParaRPr lang="de-DE" sz="1400" dirty="0"/>
          </a:p>
          <a:p>
            <a:r>
              <a:rPr lang="en-US" sz="1400" dirty="0">
                <a:solidFill>
                  <a:srgbClr val="1D34FF"/>
                </a:solidFill>
              </a:rPr>
              <a:t>Wang, </a:t>
            </a:r>
            <a:r>
              <a:rPr lang="en-US" sz="1400" dirty="0" err="1">
                <a:solidFill>
                  <a:srgbClr val="1D34FF"/>
                </a:solidFill>
              </a:rPr>
              <a:t>Jiannan</a:t>
            </a:r>
            <a:r>
              <a:rPr lang="en-US" sz="1400" dirty="0">
                <a:solidFill>
                  <a:srgbClr val="1D34FF"/>
                </a:solidFill>
              </a:rPr>
              <a:t>, Jianhua Feng, and Guoliang Li. "</a:t>
            </a:r>
            <a:r>
              <a:rPr lang="en-US" sz="1400" dirty="0" err="1">
                <a:solidFill>
                  <a:srgbClr val="1D34FF"/>
                </a:solidFill>
              </a:rPr>
              <a:t>Trie</a:t>
            </a:r>
            <a:r>
              <a:rPr lang="en-US" sz="1400" dirty="0">
                <a:solidFill>
                  <a:srgbClr val="1D34FF"/>
                </a:solidFill>
              </a:rPr>
              <a:t>-join: Efficient </a:t>
            </a:r>
            <a:r>
              <a:rPr lang="en-US" sz="1400" dirty="0" err="1">
                <a:solidFill>
                  <a:srgbClr val="1D34FF"/>
                </a:solidFill>
              </a:rPr>
              <a:t>trie</a:t>
            </a:r>
            <a:r>
              <a:rPr lang="en-US" sz="1400" dirty="0">
                <a:solidFill>
                  <a:srgbClr val="1D34FF"/>
                </a:solidFill>
              </a:rPr>
              <a:t>-based string similarity joins with edit-distance constraints." VLDB </a:t>
            </a:r>
            <a:r>
              <a:rPr lang="en-US" sz="1400" b="1" dirty="0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1BC93-B6F1-F74B-ABF0-12FAE1A544EE}"/>
              </a:ext>
            </a:extLst>
          </p:cNvPr>
          <p:cNvSpPr txBox="1"/>
          <p:nvPr/>
        </p:nvSpPr>
        <p:spPr>
          <a:xfrm flipH="1">
            <a:off x="235110" y="1052736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E043E-CEC6-8B4D-B93D-643E5E8E8755}"/>
              </a:ext>
            </a:extLst>
          </p:cNvPr>
          <p:cNvSpPr txBox="1"/>
          <p:nvPr/>
        </p:nvSpPr>
        <p:spPr>
          <a:xfrm flipH="1">
            <a:off x="-36512" y="1313413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56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3A84-5C67-CD4B-B0BF-808AB091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9DC9C-B5F1-DB44-8AA5-46222473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Exakte Zeichenkettensuche</a:t>
            </a:r>
          </a:p>
          <a:p>
            <a:pPr lvl="1"/>
            <a:r>
              <a:rPr lang="en-DE" dirty="0"/>
              <a:t>Knuth-Morris-Pratt</a:t>
            </a:r>
          </a:p>
          <a:p>
            <a:pPr lvl="1"/>
            <a:r>
              <a:rPr lang="en-DE" dirty="0"/>
              <a:t>Boyer-Moore</a:t>
            </a:r>
          </a:p>
          <a:p>
            <a:pPr lvl="1"/>
            <a:r>
              <a:rPr lang="en-DE" dirty="0"/>
              <a:t>Rabin-Karp</a:t>
            </a:r>
          </a:p>
          <a:p>
            <a:r>
              <a:rPr lang="en-DE" dirty="0"/>
              <a:t>Suffix-Tries</a:t>
            </a:r>
          </a:p>
          <a:p>
            <a:r>
              <a:rPr lang="en-DE" dirty="0"/>
              <a:t>Suffix-Bäume</a:t>
            </a:r>
          </a:p>
          <a:p>
            <a:r>
              <a:rPr lang="en-DE" dirty="0"/>
              <a:t>Approximativer Zeichenkettenabgleich</a:t>
            </a:r>
          </a:p>
          <a:p>
            <a:pPr lvl="1"/>
            <a:r>
              <a:rPr lang="de-DE" dirty="0" err="1"/>
              <a:t>Levenshtein</a:t>
            </a:r>
            <a:r>
              <a:rPr lang="de-DE" dirty="0"/>
              <a:t>-Distanz</a:t>
            </a:r>
          </a:p>
          <a:p>
            <a:pPr lvl="1"/>
            <a:r>
              <a:rPr lang="de-DE" dirty="0"/>
              <a:t>Suchraumbeschneidung im Suffix-</a:t>
            </a:r>
            <a:r>
              <a:rPr lang="de-DE" dirty="0" err="1"/>
              <a:t>Trie</a:t>
            </a:r>
            <a:endParaRPr lang="de-DE" dirty="0"/>
          </a:p>
          <a:p>
            <a:pPr lvl="1"/>
            <a:r>
              <a:rPr lang="de-DE"/>
              <a:t>Dynamische Programmierung</a:t>
            </a:r>
            <a:endParaRPr lang="en-DE" dirty="0"/>
          </a:p>
          <a:p>
            <a:pPr lvl="1"/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A58D6-494B-F24C-BB20-2FDDA973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9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-Force-Suche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86800" cy="496887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bf_search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(t :: </a:t>
            </a:r>
            <a:r>
              <a:rPr lang="en-GB" sz="1800" dirty="0">
                <a:solidFill>
                  <a:srgbClr val="267F99"/>
                </a:solidFill>
                <a:latin typeface="Courier New" panose="02070309020205020404" pitchFamily="49" charset="0"/>
              </a:rPr>
              <a:t>String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p :: </a:t>
            </a:r>
            <a:r>
              <a:rPr lang="en-GB" sz="1800" dirty="0">
                <a:solidFill>
                  <a:srgbClr val="267F99"/>
                </a:solidFill>
                <a:latin typeface="Courier New" panose="02070309020205020404" pitchFamily="49" charset="0"/>
              </a:rPr>
              <a:t>String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:: </a:t>
            </a:r>
            <a:r>
              <a:rPr lang="en-GB" sz="1800" dirty="0">
                <a:solidFill>
                  <a:srgbClr val="267F99"/>
                </a:solidFill>
                <a:latin typeface="Courier New" panose="02070309020205020404" pitchFamily="49" charset="0"/>
              </a:rPr>
              <a:t>Int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n =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(t); m =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(p)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:(n - m)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j 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while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j &lt; m &amp;&amp; t[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+ j] == p[j +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passende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Teilkette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 j +=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j == m   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erfolgreiche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Suche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-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					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erfolglose</a:t>
            </a:r>
            <a:r>
              <a:rPr lang="en-GB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Suche</a:t>
            </a:r>
            <a:endParaRPr lang="en-GB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br>
              <a:rPr lang="de-DE" sz="2400" dirty="0">
                <a:solidFill>
                  <a:schemeClr val="hlink"/>
                </a:solidFill>
                <a:latin typeface="Courier New" panose="02070309020205020404" pitchFamily="49" charset="0"/>
              </a:rPr>
            </a:br>
            <a:endParaRPr lang="de-DE" sz="2400" dirty="0">
              <a:solidFill>
                <a:schemeClr val="hlink"/>
              </a:solidFill>
            </a:endParaRPr>
          </a:p>
          <a:p>
            <a:r>
              <a:rPr lang="de-DE" sz="2400" dirty="0">
                <a:solidFill>
                  <a:srgbClr val="000000"/>
                </a:solidFill>
              </a:rPr>
              <a:t>Datentyp </a:t>
            </a:r>
            <a:r>
              <a:rPr lang="de-DE" sz="2400" dirty="0">
                <a:solidFill>
                  <a:schemeClr val="hlink"/>
                </a:solidFill>
              </a:rPr>
              <a:t>String </a:t>
            </a:r>
            <a:r>
              <a:rPr lang="de-DE" sz="2400" dirty="0">
                <a:solidFill>
                  <a:srgbClr val="000000"/>
                </a:solidFill>
              </a:rPr>
              <a:t>entspricht</a:t>
            </a:r>
            <a:r>
              <a:rPr lang="de-DE" sz="2400" dirty="0">
                <a:solidFill>
                  <a:schemeClr val="hlink"/>
                </a:solidFill>
              </a:rPr>
              <a:t> Array [1..length] </a:t>
            </a:r>
            <a:r>
              <a:rPr lang="de-DE" sz="2400" dirty="0" err="1"/>
              <a:t>of</a:t>
            </a:r>
            <a:r>
              <a:rPr lang="de-DE" sz="2400" dirty="0">
                <a:solidFill>
                  <a:schemeClr val="hlink"/>
                </a:solidFill>
              </a:rPr>
              <a:t> Char</a:t>
            </a:r>
          </a:p>
          <a:p>
            <a:r>
              <a:rPr lang="de-DE" sz="2400" dirty="0">
                <a:solidFill>
                  <a:schemeClr val="hlink"/>
                </a:solidFill>
              </a:rPr>
              <a:t>Char</a:t>
            </a:r>
            <a:r>
              <a:rPr lang="de-DE" sz="2400" dirty="0"/>
              <a:t> umfasse hier 128 Zeichen (ASCII)</a:t>
            </a: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4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 für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256584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DE" sz="2400" dirty="0"/>
              <a:t>Schlechtester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Text: 	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aaaaaaaaaaaaaaaaaaaaaa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Muster: 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aaaah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b="0" dirty="0"/>
              <a:t>Das Muster wird an jeder Position im Text durchlaufen: </a:t>
            </a:r>
            <a:r>
              <a:rPr lang="de-DE" sz="2000" b="0" dirty="0">
                <a:solidFill>
                  <a:srgbClr val="3C8C93"/>
                </a:solidFill>
              </a:rPr>
              <a:t>O(</a:t>
            </a:r>
            <a:r>
              <a:rPr lang="de-DE" sz="2000" b="0" dirty="0" err="1">
                <a:solidFill>
                  <a:srgbClr val="3C8C93"/>
                </a:solidFill>
              </a:rPr>
              <a:t>n∙m</a:t>
            </a:r>
            <a:r>
              <a:rPr lang="de-DE" sz="2000" b="0" dirty="0">
                <a:solidFill>
                  <a:srgbClr val="3C8C93"/>
                </a:solidFill>
              </a:rPr>
              <a:t>)</a:t>
            </a:r>
            <a:endParaRPr lang="de-DE" sz="2000" dirty="0">
              <a:solidFill>
                <a:srgbClr val="3C8C93"/>
              </a:solidFill>
            </a:endParaRPr>
          </a:p>
          <a:p>
            <a:pPr>
              <a:spcBef>
                <a:spcPts val="200"/>
              </a:spcBef>
            </a:pPr>
            <a:r>
              <a:rPr lang="de-DE" sz="2400" dirty="0"/>
              <a:t>Bester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Text: 	</a:t>
            </a:r>
            <a:r>
              <a:rPr lang="de-DE" sz="1800" dirty="0">
                <a:solidFill>
                  <a:srgbClr val="0000FF"/>
                </a:solidFill>
              </a:rPr>
              <a:t>	„</a:t>
            </a:r>
            <a:r>
              <a:rPr lang="de-DE" sz="1800" dirty="0" err="1">
                <a:solidFill>
                  <a:srgbClr val="0000FF"/>
                </a:solidFill>
              </a:rPr>
              <a:t>aaaaaaaaaaaaaaaaaaaa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Muster: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bbbbbb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Das Muster kann an jeder Position im Text bereits am ersten Zeichen des Musters falsifiziert werden: </a:t>
            </a:r>
            <a:r>
              <a:rPr lang="de-DE" sz="2000" dirty="0">
                <a:solidFill>
                  <a:srgbClr val="3C8C93"/>
                </a:solidFill>
              </a:rPr>
              <a:t>O(</a:t>
            </a:r>
            <a:r>
              <a:rPr lang="de-DE" sz="2000" dirty="0" err="1">
                <a:solidFill>
                  <a:srgbClr val="3C8C93"/>
                </a:solidFill>
              </a:rPr>
              <a:t>n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de-DE" sz="2400" dirty="0"/>
              <a:t>Komplexität erfolgreiche Suche im Durchschnitt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Meist kann das Muster bereits an der ersten Stelle des Musters falsifiziert werden und in der Mitte des Textes wird das Muster gefunden: </a:t>
            </a:r>
            <a:r>
              <a:rPr lang="de-DE" sz="2000" dirty="0">
                <a:solidFill>
                  <a:srgbClr val="3C8C93"/>
                </a:solidFill>
              </a:rPr>
              <a:t>O(</a:t>
            </a:r>
            <a:r>
              <a:rPr lang="de-DE" sz="2000" dirty="0" err="1">
                <a:solidFill>
                  <a:srgbClr val="3C8C93"/>
                </a:solidFill>
              </a:rPr>
              <a:t>n+m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9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-Force-Algorithmus ist um so schneller, </a:t>
            </a:r>
            <a:br>
              <a:rPr lang="de-DE" dirty="0"/>
            </a:br>
            <a:r>
              <a:rPr lang="de-DE" dirty="0"/>
              <a:t>je größer das Alphabet ist</a:t>
            </a:r>
          </a:p>
          <a:p>
            <a:pPr lvl="1"/>
            <a:r>
              <a:rPr lang="de-DE" dirty="0"/>
              <a:t>Größere Häufigkeit, dass das Muster bereits in den ersten Zeichen falsifiziert werden kann</a:t>
            </a:r>
          </a:p>
          <a:p>
            <a:pPr lvl="1"/>
            <a:endParaRPr lang="de-DE" dirty="0"/>
          </a:p>
          <a:p>
            <a:r>
              <a:rPr lang="de-DE" dirty="0"/>
              <a:t>Für kleine Alphabete (z.B. binär 0,1) ungeeigneter</a:t>
            </a:r>
          </a:p>
          <a:p>
            <a:endParaRPr lang="de-DE" dirty="0"/>
          </a:p>
          <a:p>
            <a:r>
              <a:rPr lang="de-DE" dirty="0"/>
              <a:t>Bessere Verschiebung des Musters zum Text als bei </a:t>
            </a:r>
            <a:r>
              <a:rPr lang="de-DE" dirty="0" err="1"/>
              <a:t>Brute</a:t>
            </a:r>
            <a:r>
              <a:rPr lang="de-DE" dirty="0"/>
              <a:t>-Force möglich?</a:t>
            </a:r>
          </a:p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486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4273</Words>
  <Application>Microsoft Macintosh PowerPoint</Application>
  <PresentationFormat>On-screen Show (4:3)</PresentationFormat>
  <Paragraphs>906</Paragraphs>
  <Slides>64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Calibri</vt:lpstr>
      <vt:lpstr>Cambria Math</vt:lpstr>
      <vt:lpstr>Courier New</vt:lpstr>
      <vt:lpstr>Monotype Sorts</vt:lpstr>
      <vt:lpstr>Myriad Pro</vt:lpstr>
      <vt:lpstr>Symbol</vt:lpstr>
      <vt:lpstr>Tahoma</vt:lpstr>
      <vt:lpstr>Times New Roman</vt:lpstr>
      <vt:lpstr>7_Standarddesign</vt:lpstr>
      <vt:lpstr>Algorithmen und Datenstrukturen</vt:lpstr>
      <vt:lpstr>Danksagung</vt:lpstr>
      <vt:lpstr>Motivation Zeichenkettenabgleich</vt:lpstr>
      <vt:lpstr>Teilzeichenkette, Präfix, Suffix</vt:lpstr>
      <vt:lpstr>Beispiele</vt:lpstr>
      <vt:lpstr>Der Brute-Force-Algorithmus</vt:lpstr>
      <vt:lpstr>Brute-Force-Suche</vt:lpstr>
      <vt:lpstr>Analyse der Komplexität für Suche</vt:lpstr>
      <vt:lpstr>Weitere Analyse</vt:lpstr>
      <vt:lpstr>Beispiel</vt:lpstr>
      <vt:lpstr>Knuth-Morris-Pratt-Algorithmus (KMP)</vt:lpstr>
      <vt:lpstr>KMP Fehlerfunktion</vt:lpstr>
      <vt:lpstr>Beispiel Fehlerfunktion</vt:lpstr>
      <vt:lpstr>Beispiel</vt:lpstr>
      <vt:lpstr>Verfahren Knuth-Morris-Pratt</vt:lpstr>
      <vt:lpstr>Fehlerfunktion compute_f</vt:lpstr>
      <vt:lpstr>Analyse des Knuth-Morris-Pratt-Algorithmus</vt:lpstr>
      <vt:lpstr>Boyer-Moore-Algorithmus</vt:lpstr>
      <vt:lpstr>Fall 1: P enthält x nur links von j</vt:lpstr>
      <vt:lpstr>Fall 2: P enthält x rechts von j</vt:lpstr>
      <vt:lpstr>Fall 3: Falls Fall 1 und 2 nicht anzuwenden sind (x ist nicht in P enthalten) </vt:lpstr>
      <vt:lpstr>Beispiel (Boyer-Moore)</vt:lpstr>
      <vt:lpstr>Funktion des letzten Vorkommens</vt:lpstr>
      <vt:lpstr>Beispiel L</vt:lpstr>
      <vt:lpstr>Funktion des letzten Vorkommens</vt:lpstr>
      <vt:lpstr>Zweites Boyer-Moore-Beispiel</vt:lpstr>
      <vt:lpstr>Boyer-Moore-Verfahren</vt:lpstr>
      <vt:lpstr>Analyse der Komplexität</vt:lpstr>
      <vt:lpstr>Analyse der Komplexität</vt:lpstr>
      <vt:lpstr>Rabin-Karp-Algorithmus</vt:lpstr>
      <vt:lpstr>Hash-Funktion für Rabin-Karp-Algorithmus</vt:lpstr>
      <vt:lpstr>Suche nach der Hash-Signatur</vt:lpstr>
      <vt:lpstr>Beispiel: Suche nach der Hash-Signatur</vt:lpstr>
      <vt:lpstr>Rabin-Karp-Algorithmus</vt:lpstr>
      <vt:lpstr>Komplexitätsanalyse Rabin-Karp-Algorithmus</vt:lpstr>
      <vt:lpstr>Zusammenfassung</vt:lpstr>
      <vt:lpstr>Acknowledgements</vt:lpstr>
      <vt:lpstr>Indexstrukturen für eindimensionale Daten</vt:lpstr>
      <vt:lpstr>Indexstrukturen für eindimensionale Daten</vt:lpstr>
      <vt:lpstr>Invertierter Index mit Blockadressierung</vt:lpstr>
      <vt:lpstr>Suffix-Bäume</vt:lpstr>
      <vt:lpstr>Suffix-Tries</vt:lpstr>
      <vt:lpstr>Patricia-Tries</vt:lpstr>
      <vt:lpstr>Suche im Suffix-Baum</vt:lpstr>
      <vt:lpstr>Suffix-Bäume</vt:lpstr>
      <vt:lpstr>Suffix-Felder (Aufbau naiv)</vt:lpstr>
      <vt:lpstr>Beispiel</vt:lpstr>
      <vt:lpstr>PowerPoint Presentation</vt:lpstr>
      <vt:lpstr>PowerPoint Presentation</vt:lpstr>
      <vt:lpstr>PowerPoint Presentation</vt:lpstr>
      <vt:lpstr>PowerPoint Presentation</vt:lpstr>
      <vt:lpstr>Suche in Suffix-Feldern: Binärsuche</vt:lpstr>
      <vt:lpstr>Analyse der Aufwände: Zeitbedarf</vt:lpstr>
      <vt:lpstr>Aufbau von Suffix-Feldern</vt:lpstr>
      <vt:lpstr>Approximativer Zeichenkettenabgleich</vt:lpstr>
      <vt:lpstr>Approximativer Zeichenkettenabgleich</vt:lpstr>
      <vt:lpstr>Approximativer Zeichenkettenabgleich</vt:lpstr>
      <vt:lpstr>Beispiel</vt:lpstr>
      <vt:lpstr>Beispiel</vt:lpstr>
      <vt:lpstr>Beispiel</vt:lpstr>
      <vt:lpstr>Beispiel</vt:lpstr>
      <vt:lpstr>Beispiel</vt:lpstr>
      <vt:lpstr>Editierabstand immer &gt;k, falls ganze Spalte&gt;k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1252</cp:revision>
  <cp:lastPrinted>2015-04-09T12:56:16Z</cp:lastPrinted>
  <dcterms:created xsi:type="dcterms:W3CDTF">2010-04-27T12:26:40Z</dcterms:created>
  <dcterms:modified xsi:type="dcterms:W3CDTF">2023-07-20T11:08:13Z</dcterms:modified>
</cp:coreProperties>
</file>