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4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10.bin" ContentType="application/vnd.openxmlformats-officedocument.oleObject"/>
  <Override PartName="/ppt/notesSlides/notesSlide31.xml" ContentType="application/vnd.openxmlformats-officedocument.presentationml.notesSlide+xml"/>
  <Override PartName="/ppt/embeddings/oleObject11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12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40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41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embeddings/oleObject21.bin" ContentType="application/vnd.openxmlformats-officedocument.oleObject"/>
  <Override PartName="/ppt/notesSlides/notesSlide48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49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50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51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52.xml" ContentType="application/vnd.openxmlformats-officedocument.presentationml.notesSlide+xml"/>
  <Override PartName="/ppt/embeddings/oleObject32.bin" ContentType="application/vnd.openxmlformats-officedocument.oleObject"/>
  <Override PartName="/ppt/notesSlides/notesSlide53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54.xml" ContentType="application/vnd.openxmlformats-officedocument.presentationml.notesSlide+xml"/>
  <Override PartName="/ppt/embeddings/oleObject35.bin" ContentType="application/vnd.openxmlformats-officedocument.oleObject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74"/>
  </p:notesMasterIdLst>
  <p:handoutMasterIdLst>
    <p:handoutMasterId r:id="rId75"/>
  </p:handoutMasterIdLst>
  <p:sldIdLst>
    <p:sldId id="273" r:id="rId2"/>
    <p:sldId id="34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-9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emf"/><Relationship Id="rId3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14.11.15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14.11.15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2079DF-04BF-2240-98E5-BF77663B7450}" type="slidenum">
              <a:rPr lang="en-GB" sz="1400">
                <a:solidFill>
                  <a:srgbClr val="000000"/>
                </a:solidFill>
              </a:rPr>
              <a:pPr eaLnBrk="1" hangingPunct="1"/>
              <a:t>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FEFD98-A732-844D-9BDC-F47F36D2DDF8}" type="slidenum">
              <a:rPr lang="en-GB" sz="1400">
                <a:solidFill>
                  <a:srgbClr val="000000"/>
                </a:solidFill>
              </a:rPr>
              <a:pPr eaLnBrk="1" hangingPunct="1"/>
              <a:t>15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2A012A-DF41-404B-837E-C72B6D70F95B}" type="slidenum">
              <a:rPr lang="en-GB" sz="1400">
                <a:solidFill>
                  <a:srgbClr val="000000"/>
                </a:solidFill>
              </a:rPr>
              <a:pPr eaLnBrk="1" hangingPunct="1"/>
              <a:t>16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E1B89D-8B3C-C641-9B48-B3718883FDE3}" type="slidenum">
              <a:rPr lang="en-GB" sz="1400">
                <a:solidFill>
                  <a:srgbClr val="000000"/>
                </a:solidFill>
              </a:rPr>
              <a:pPr eaLnBrk="1" hangingPunct="1"/>
              <a:t>18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73DE9E-FD8A-7B4A-9184-CEB91255A9C2}" type="slidenum">
              <a:rPr lang="en-GB" sz="1400">
                <a:solidFill>
                  <a:srgbClr val="000000"/>
                </a:solidFill>
              </a:rPr>
              <a:pPr eaLnBrk="1" hangingPunct="1"/>
              <a:t>19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A216DAB-1194-F94E-8641-3096F4B222AE}" type="slidenum">
              <a:rPr lang="en-GB" sz="1400">
                <a:solidFill>
                  <a:srgbClr val="000000"/>
                </a:solidFill>
              </a:rPr>
              <a:pPr eaLnBrk="1" hangingPunct="1"/>
              <a:t>20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D400B5-1840-A141-BBAB-757F561DECD0}" type="slidenum">
              <a:rPr lang="en-GB" sz="1400">
                <a:solidFill>
                  <a:srgbClr val="000000"/>
                </a:solidFill>
              </a:rPr>
              <a:pPr eaLnBrk="1" hangingPunct="1"/>
              <a:t>21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E1D83E-A1EA-CC47-99BC-BCB6CF86CF0B}" type="slidenum">
              <a:rPr lang="en-GB" sz="1400">
                <a:solidFill>
                  <a:srgbClr val="000000"/>
                </a:solidFill>
              </a:rPr>
              <a:pPr eaLnBrk="1" hangingPunct="1"/>
              <a:t>22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271A96-25FE-494C-A83C-38412F2BD1A3}" type="slidenum">
              <a:rPr lang="en-GB" sz="1400">
                <a:solidFill>
                  <a:srgbClr val="000000"/>
                </a:solidFill>
              </a:rPr>
              <a:pPr eaLnBrk="1" hangingPunct="1"/>
              <a:t>23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4A5182-F64E-EC48-8B24-9E8B6393760F}" type="slidenum">
              <a:rPr lang="en-GB" sz="1400">
                <a:solidFill>
                  <a:srgbClr val="000000"/>
                </a:solidFill>
              </a:rPr>
              <a:pPr eaLnBrk="1" hangingPunct="1"/>
              <a:t>24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904D55C-C137-3C42-B0CD-FAF78D837567}" type="slidenum">
              <a:rPr lang="en-GB" sz="1400">
                <a:solidFill>
                  <a:srgbClr val="000000"/>
                </a:solidFill>
              </a:rPr>
              <a:pPr eaLnBrk="1" hangingPunct="1"/>
              <a:t>25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A836A2-4E07-BD42-BAE4-FEA881EB775F}" type="slidenum">
              <a:rPr lang="en-GB" sz="1400">
                <a:solidFill>
                  <a:srgbClr val="000000"/>
                </a:solidFill>
              </a:rPr>
              <a:pPr eaLnBrk="1" hangingPunct="1"/>
              <a:t>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37DE97-87FB-4341-A09E-7B3EBFCEC302}" type="slidenum">
              <a:rPr lang="en-GB" sz="1400">
                <a:solidFill>
                  <a:srgbClr val="000000"/>
                </a:solidFill>
              </a:rPr>
              <a:pPr eaLnBrk="1" hangingPunct="1"/>
              <a:t>26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7DD246-0BC7-A54C-9394-5E8EC70C1DC9}" type="slidenum">
              <a:rPr lang="en-GB" sz="1400">
                <a:solidFill>
                  <a:srgbClr val="000000"/>
                </a:solidFill>
              </a:rPr>
              <a:pPr eaLnBrk="1" hangingPunct="1"/>
              <a:t>27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6416AC-EAEF-5945-9172-047FA87B6612}" type="slidenum">
              <a:rPr lang="en-GB" sz="1400">
                <a:solidFill>
                  <a:srgbClr val="000000"/>
                </a:solidFill>
              </a:rPr>
              <a:pPr eaLnBrk="1" hangingPunct="1"/>
              <a:t>28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5074E6-8C6C-7C4F-BB3E-F47558061CA8}" type="slidenum">
              <a:rPr lang="en-GB" sz="1400">
                <a:solidFill>
                  <a:srgbClr val="000000"/>
                </a:solidFill>
              </a:rPr>
              <a:pPr eaLnBrk="1" hangingPunct="1"/>
              <a:t>29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8AE017-09FE-C849-93A8-91113BB35EC3}" type="slidenum">
              <a:rPr lang="en-GB" sz="1400">
                <a:solidFill>
                  <a:srgbClr val="000000"/>
                </a:solidFill>
              </a:rPr>
              <a:pPr eaLnBrk="1" hangingPunct="1"/>
              <a:t>30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F79F68F-C70C-4F4E-92CC-502828C766E7}" type="slidenum">
              <a:rPr lang="en-GB" sz="1400">
                <a:solidFill>
                  <a:srgbClr val="000000"/>
                </a:solidFill>
              </a:rPr>
              <a:pPr eaLnBrk="1" hangingPunct="1"/>
              <a:t>31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5099A3E-F2F6-AE44-8B37-48E1A6F93C97}" type="slidenum">
              <a:rPr lang="en-GB" sz="1400">
                <a:solidFill>
                  <a:srgbClr val="000000"/>
                </a:solidFill>
              </a:rPr>
              <a:pPr eaLnBrk="1" hangingPunct="1"/>
              <a:t>32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D56CD6-AAB4-EB4C-8012-C2804B062FCC}" type="slidenum">
              <a:rPr lang="en-GB" sz="1400">
                <a:solidFill>
                  <a:srgbClr val="000000"/>
                </a:solidFill>
              </a:rPr>
              <a:pPr eaLnBrk="1" hangingPunct="1"/>
              <a:t>33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45063B3-C71D-E443-A32D-48FE4A91E35D}" type="slidenum">
              <a:rPr lang="en-GB" sz="1400">
                <a:solidFill>
                  <a:srgbClr val="000000"/>
                </a:solidFill>
              </a:rPr>
              <a:pPr eaLnBrk="1" hangingPunct="1"/>
              <a:t>34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14300F-3389-114E-B46B-F6CED2CDAC6F}" type="slidenum">
              <a:rPr lang="en-GB" sz="1400">
                <a:solidFill>
                  <a:srgbClr val="000000"/>
                </a:solidFill>
              </a:rPr>
              <a:pPr eaLnBrk="1" hangingPunct="1"/>
              <a:t>36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18E10E-5F80-3741-911F-40C6B7DA6B59}" type="slidenum">
              <a:rPr lang="en-GB" sz="1400">
                <a:solidFill>
                  <a:srgbClr val="000000"/>
                </a:solidFill>
              </a:rPr>
              <a:pPr eaLnBrk="1" hangingPunct="1"/>
              <a:t>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3ECB68-2E5E-7C46-9FF3-0AF92DB4F716}" type="slidenum">
              <a:rPr lang="en-GB" sz="1400">
                <a:solidFill>
                  <a:srgbClr val="000000"/>
                </a:solidFill>
              </a:rPr>
              <a:pPr eaLnBrk="1" hangingPunct="1"/>
              <a:t>37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5B8D56-018E-7E4E-8618-4D0AB8884605}" type="slidenum">
              <a:rPr lang="en-GB" sz="1400">
                <a:solidFill>
                  <a:srgbClr val="000000"/>
                </a:solidFill>
              </a:rPr>
              <a:pPr eaLnBrk="1" hangingPunct="1"/>
              <a:t>38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8C2EC5-03D5-954D-B25F-6655CCC8A700}" type="slidenum">
              <a:rPr lang="en-GB" sz="1400">
                <a:solidFill>
                  <a:srgbClr val="000000"/>
                </a:solidFill>
              </a:rPr>
              <a:pPr eaLnBrk="1" hangingPunct="1"/>
              <a:t>39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FE0BE8-06C5-BD4E-B235-8AB7083E9567}" type="slidenum">
              <a:rPr lang="en-GB" sz="1400">
                <a:solidFill>
                  <a:srgbClr val="000000"/>
                </a:solidFill>
              </a:rPr>
              <a:pPr eaLnBrk="1" hangingPunct="1"/>
              <a:t>40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1B2FB7-D750-1C4A-8488-219E6C8A9F4C}" type="slidenum">
              <a:rPr lang="en-GB" sz="1400">
                <a:solidFill>
                  <a:srgbClr val="000000"/>
                </a:solidFill>
              </a:rPr>
              <a:pPr eaLnBrk="1" hangingPunct="1"/>
              <a:t>44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2CE2E4-571C-524E-9D64-47514DCD0FDD}" type="slidenum">
              <a:rPr lang="en-GB" sz="1400">
                <a:solidFill>
                  <a:srgbClr val="000000"/>
                </a:solidFill>
              </a:rPr>
              <a:pPr eaLnBrk="1" hangingPunct="1"/>
              <a:t>45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79739E-0E92-8B4B-84CD-282481CEE6A0}" type="slidenum">
              <a:rPr lang="en-GB" sz="1400">
                <a:solidFill>
                  <a:srgbClr val="000000"/>
                </a:solidFill>
              </a:rPr>
              <a:pPr eaLnBrk="1" hangingPunct="1"/>
              <a:t>46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9CC0A5-1BFD-B140-A940-2C9C53A274BD}" type="slidenum">
              <a:rPr lang="en-GB" sz="1400">
                <a:solidFill>
                  <a:srgbClr val="000000"/>
                </a:solidFill>
              </a:rPr>
              <a:pPr eaLnBrk="1" hangingPunct="1"/>
              <a:t>47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50DF98-8DBE-C34B-A7C5-49AC50F39FA9}" type="slidenum">
              <a:rPr lang="en-GB" sz="1400">
                <a:solidFill>
                  <a:srgbClr val="000000"/>
                </a:solidFill>
              </a:rPr>
              <a:pPr eaLnBrk="1" hangingPunct="1"/>
              <a:t>48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BBB3D1-0A37-874B-9E85-715F561784A0}" type="slidenum">
              <a:rPr lang="en-GB" sz="1400">
                <a:solidFill>
                  <a:srgbClr val="000000"/>
                </a:solidFill>
              </a:rPr>
              <a:pPr eaLnBrk="1" hangingPunct="1"/>
              <a:t>49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476FFA-67B3-9642-83B9-8D04EC05802E}" type="slidenum">
              <a:rPr lang="en-GB" sz="1400">
                <a:solidFill>
                  <a:srgbClr val="000000"/>
                </a:solidFill>
              </a:rPr>
              <a:pPr eaLnBrk="1" hangingPunct="1"/>
              <a:t>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F42212-D98D-824A-AA84-1DDB149B2D62}" type="slidenum">
              <a:rPr lang="en-GB" sz="1400">
                <a:solidFill>
                  <a:srgbClr val="000000"/>
                </a:solidFill>
              </a:rPr>
              <a:pPr eaLnBrk="1" hangingPunct="1"/>
              <a:t>50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1DA933-BA0B-FE4A-B80C-2F102422539C}" type="slidenum">
              <a:rPr lang="en-GB" sz="1400">
                <a:solidFill>
                  <a:srgbClr val="000000"/>
                </a:solidFill>
              </a:rPr>
              <a:pPr eaLnBrk="1" hangingPunct="1"/>
              <a:t>51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18FFEC6-B595-A34E-B1D8-0CC26DA58B88}" type="slidenum">
              <a:rPr lang="en-GB" sz="1400">
                <a:solidFill>
                  <a:srgbClr val="000000"/>
                </a:solidFill>
              </a:rPr>
              <a:pPr eaLnBrk="1" hangingPunct="1"/>
              <a:t>52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14D0B2-5833-C44C-938E-4385DEC0A237}" type="slidenum">
              <a:rPr lang="en-GB" sz="1400">
                <a:solidFill>
                  <a:srgbClr val="000000"/>
                </a:solidFill>
              </a:rPr>
              <a:pPr eaLnBrk="1" hangingPunct="1"/>
              <a:t>53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69A986-5DC5-1F40-A87A-528A745BCE5B}" type="slidenum">
              <a:rPr lang="en-GB" sz="1400">
                <a:solidFill>
                  <a:srgbClr val="000000"/>
                </a:solidFill>
              </a:rPr>
              <a:pPr eaLnBrk="1" hangingPunct="1"/>
              <a:t>54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7651FA-44C1-6143-BEB7-AF777CD2DCEA}" type="slidenum">
              <a:rPr lang="en-GB" sz="1400">
                <a:solidFill>
                  <a:srgbClr val="000000"/>
                </a:solidFill>
              </a:rPr>
              <a:pPr eaLnBrk="1" hangingPunct="1"/>
              <a:t>56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288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5764AC-F71D-FF4C-A6CE-57D10ABB3B5C}" type="slidenum">
              <a:rPr lang="en-GB" sz="1400">
                <a:solidFill>
                  <a:srgbClr val="000000"/>
                </a:solidFill>
              </a:rPr>
              <a:pPr eaLnBrk="1" hangingPunct="1"/>
              <a:t>57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1BD6D7-EC6A-8B48-8752-6485C416C965}" type="slidenum">
              <a:rPr lang="en-GB" sz="1400">
                <a:solidFill>
                  <a:srgbClr val="000000"/>
                </a:solidFill>
              </a:rPr>
              <a:pPr eaLnBrk="1" hangingPunct="1"/>
              <a:t>58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189B54-1AE4-4B43-8A27-3C49D95A641C}" type="slidenum">
              <a:rPr lang="en-GB" sz="1400">
                <a:solidFill>
                  <a:srgbClr val="000000"/>
                </a:solidFill>
              </a:rPr>
              <a:pPr eaLnBrk="1" hangingPunct="1"/>
              <a:t>59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D98D4B-2705-CE4F-B8E0-24CBB22BDE7E}" type="slidenum">
              <a:rPr lang="en-GB" sz="1400">
                <a:solidFill>
                  <a:srgbClr val="000000"/>
                </a:solidFill>
              </a:rPr>
              <a:pPr eaLnBrk="1" hangingPunct="1"/>
              <a:t>60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10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BAF201-C09E-B841-A4C8-203447D1CC77}" type="slidenum">
              <a:rPr lang="en-GB" sz="1400">
                <a:solidFill>
                  <a:srgbClr val="000000"/>
                </a:solidFill>
              </a:rPr>
              <a:pPr eaLnBrk="1" hangingPunct="1"/>
              <a:t>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AB13DA-FBE0-AE42-B50B-AA57FFCD6989}" type="slidenum">
              <a:rPr lang="en-GB" sz="1400">
                <a:solidFill>
                  <a:srgbClr val="000000"/>
                </a:solidFill>
              </a:rPr>
              <a:pPr eaLnBrk="1" hangingPunct="1"/>
              <a:t>61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A8355CE-C1AC-F749-BBE0-E8F0DC6DF98F}" type="slidenum">
              <a:rPr lang="en-GB" sz="1400">
                <a:solidFill>
                  <a:srgbClr val="000000"/>
                </a:solidFill>
              </a:rPr>
              <a:pPr eaLnBrk="1" hangingPunct="1"/>
              <a:t>62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51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AABCEA-C048-3544-9A39-2E9BE09419B8}" type="slidenum">
              <a:rPr lang="en-GB" sz="1400">
                <a:solidFill>
                  <a:srgbClr val="000000"/>
                </a:solidFill>
              </a:rPr>
              <a:pPr eaLnBrk="1" hangingPunct="1"/>
              <a:t>63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B3CD50E-AF35-E248-9702-EE7AF5964FAF}" type="slidenum">
              <a:rPr lang="en-GB" sz="1400">
                <a:solidFill>
                  <a:srgbClr val="000000"/>
                </a:solidFill>
              </a:rPr>
              <a:pPr eaLnBrk="1" hangingPunct="1"/>
              <a:t>64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92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9D2DE5-9967-314C-BC26-E8EA838B1F4C}" type="slidenum">
              <a:rPr lang="en-GB" sz="1400">
                <a:solidFill>
                  <a:srgbClr val="000000"/>
                </a:solidFill>
              </a:rPr>
              <a:pPr eaLnBrk="1" hangingPunct="1"/>
              <a:t>65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13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9E0D35-5B76-CA43-82F9-C99CDE9488B7}" type="slidenum">
              <a:rPr lang="en-GB" sz="1400">
                <a:solidFill>
                  <a:srgbClr val="000000"/>
                </a:solidFill>
              </a:rPr>
              <a:pPr eaLnBrk="1" hangingPunct="1"/>
              <a:t>66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33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43364" name="Text Box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DD2F42-158A-9847-A12A-C14C826FA5AD}" type="slidenum">
              <a:rPr lang="en-US" sz="1200">
                <a:solidFill>
                  <a:schemeClr val="tx1"/>
                </a:solidFill>
              </a:rPr>
              <a:pPr eaLnBrk="1" hangingPunct="1"/>
              <a:t>67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90" y="4345036"/>
            <a:ext cx="5026221" cy="4111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629" tIns="46314" rIns="92629" bIns="46314"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B4C993-84CB-A140-A48B-CD87DE72FAE1}" type="slidenum">
              <a:rPr lang="en-GB" sz="1400">
                <a:solidFill>
                  <a:srgbClr val="000000"/>
                </a:solidFill>
              </a:rPr>
              <a:pPr eaLnBrk="1" hangingPunct="1"/>
              <a:t>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8DBD8E-9DD7-4B4F-9017-587ED6E2813B}" type="slidenum">
              <a:rPr lang="en-GB" sz="1400">
                <a:solidFill>
                  <a:srgbClr val="000000"/>
                </a:solidFill>
              </a:rPr>
              <a:pPr eaLnBrk="1" hangingPunct="1"/>
              <a:t>11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9AE6BC-5420-434E-97FE-AAB6579340DD}" type="slidenum">
              <a:rPr lang="en-GB" sz="1400">
                <a:solidFill>
                  <a:srgbClr val="000000"/>
                </a:solidFill>
              </a:rPr>
              <a:pPr eaLnBrk="1" hangingPunct="1"/>
              <a:t>12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200C32-5D36-D648-90D4-291614269A53}" type="slidenum">
              <a:rPr lang="en-GB" sz="1400">
                <a:solidFill>
                  <a:srgbClr val="000000"/>
                </a:solidFill>
              </a:rPr>
              <a:pPr eaLnBrk="1" hangingPunct="1"/>
              <a:t>13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E58AE-6D6D-DC49-9B9B-2C0940CAF9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1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E1D1-F5D4-0A42-A9B9-92FA449876E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4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9B00-532E-D140-AEF6-4189AE73234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5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5C58-19C9-794A-B059-52B3EF783FD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7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D80F6-5B77-CF4F-8BA3-5E7209D4A04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0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7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5.w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37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9.wmf"/><Relationship Id="rId8" Type="http://schemas.openxmlformats.org/officeDocument/2006/relationships/image" Target="../media/image33.png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3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41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43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4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44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45.wmf"/><Relationship Id="rId8" Type="http://schemas.openxmlformats.org/officeDocument/2006/relationships/image" Target="../media/image4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7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Karsten Martiny (Übungen)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323850" y="1917651"/>
            <a:ext cx="3600450" cy="5032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Overview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74675" y="1412775"/>
            <a:ext cx="8569325" cy="489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>
                <a:solidFill>
                  <a:srgbClr val="000000"/>
                </a:solidFill>
              </a:rPr>
              <a:t>Maximun</a:t>
            </a:r>
            <a:r>
              <a:rPr lang="en-GB" sz="2400" dirty="0">
                <a:solidFill>
                  <a:srgbClr val="000000"/>
                </a:solidFill>
              </a:rPr>
              <a:t>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62431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MAP approximation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251147" y="1196082"/>
            <a:ext cx="8569325" cy="51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 seems like a very safe bet, but unfortunately it does not work well in practice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Summing over the hypothesis space is often intractable (e.g., 18,446,744,073,709,551,616 Boolean functions of 6 attributes)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Very common approximation: Maximum a posterior (MAP) learning: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Instead of doing prediction by considering all possible hypotheses , as in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dirty="0" err="1">
                <a:solidFill>
                  <a:srgbClr val="000000"/>
                </a:solidFill>
              </a:rPr>
              <a:t>X|</a:t>
            </a:r>
            <a:r>
              <a:rPr lang="en-GB" sz="2000" b="1" dirty="0" err="1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)  = 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∑</a:t>
            </a:r>
            <a:r>
              <a:rPr lang="en-GB" sz="2000" baseline="-25000" dirty="0" err="1">
                <a:solidFill>
                  <a:srgbClr val="000000"/>
                </a:solidFill>
                <a:cs typeface="Times New Roman" charset="0"/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(X| 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P(h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Make predictions based on </a:t>
            </a:r>
            <a:r>
              <a:rPr lang="en-GB" sz="2000" dirty="0" err="1">
                <a:solidFill>
                  <a:srgbClr val="000000"/>
                </a:solidFill>
              </a:rPr>
              <a:t>h</a:t>
            </a:r>
            <a:r>
              <a:rPr lang="en-GB" sz="2000" baseline="-25000" dirty="0" err="1">
                <a:solidFill>
                  <a:srgbClr val="000000"/>
                </a:solidFill>
              </a:rPr>
              <a:t>MAP</a:t>
            </a:r>
            <a:r>
              <a:rPr lang="en-GB" sz="2000" dirty="0">
                <a:solidFill>
                  <a:srgbClr val="000000"/>
                </a:solidFill>
              </a:rPr>
              <a:t> that maximises  P(h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|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I.e., maximize 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| 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P(h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b="1" dirty="0">
                <a:solidFill>
                  <a:srgbClr val="000000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(</a:t>
            </a:r>
            <a:r>
              <a:rPr lang="en-GB" sz="2000" dirty="0" err="1">
                <a:solidFill>
                  <a:srgbClr val="000000"/>
                </a:solidFill>
              </a:rPr>
              <a:t>X|</a:t>
            </a:r>
            <a:r>
              <a:rPr lang="en-GB" sz="2000" b="1" dirty="0" err="1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)~</a:t>
            </a:r>
            <a:r>
              <a:rPr lang="en-GB" sz="2000" b="1" dirty="0">
                <a:solidFill>
                  <a:srgbClr val="000000"/>
                </a:solidFill>
              </a:rPr>
              <a:t> P</a:t>
            </a:r>
            <a:r>
              <a:rPr lang="en-GB" sz="2000" dirty="0">
                <a:solidFill>
                  <a:srgbClr val="000000"/>
                </a:solidFill>
              </a:rPr>
              <a:t>(X| </a:t>
            </a:r>
            <a:r>
              <a:rPr lang="en-GB" sz="2000" dirty="0" err="1">
                <a:solidFill>
                  <a:srgbClr val="000000"/>
                </a:solidFill>
              </a:rPr>
              <a:t>h</a:t>
            </a:r>
            <a:r>
              <a:rPr lang="en-GB" sz="2000" baseline="-25000" dirty="0" err="1">
                <a:solidFill>
                  <a:srgbClr val="000000"/>
                </a:solidFill>
              </a:rPr>
              <a:t>MAP</a:t>
            </a:r>
            <a:r>
              <a:rPr lang="en-GB" sz="2000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69495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MAP approximation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107131" y="1268090"/>
            <a:ext cx="8569325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is a good approximation when P(X |</a:t>
            </a:r>
            <a:r>
              <a:rPr lang="en-GB" sz="2400" b="1" dirty="0">
                <a:solidFill>
                  <a:srgbClr val="000000"/>
                </a:solidFill>
              </a:rPr>
              <a:t>d</a:t>
            </a:r>
            <a:r>
              <a:rPr lang="en-GB" sz="2400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≈ P(X| </a:t>
            </a:r>
            <a:r>
              <a:rPr lang="en-GB" sz="2400" dirty="0" err="1">
                <a:solidFill>
                  <a:srgbClr val="000000"/>
                </a:solidFill>
              </a:rPr>
              <a:t>h</a:t>
            </a:r>
            <a:r>
              <a:rPr lang="en-GB" sz="2400" baseline="-25000" dirty="0" err="1">
                <a:solidFill>
                  <a:srgbClr val="000000"/>
                </a:solidFill>
              </a:rPr>
              <a:t>MAP</a:t>
            </a: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)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In our example, </a:t>
            </a:r>
            <a:r>
              <a:rPr lang="en-GB" sz="2000" dirty="0" err="1">
                <a:solidFill>
                  <a:srgbClr val="000000"/>
                </a:solidFill>
              </a:rPr>
              <a:t>h</a:t>
            </a:r>
            <a:r>
              <a:rPr lang="en-GB" sz="2000" baseline="-25000" dirty="0" err="1">
                <a:solidFill>
                  <a:srgbClr val="000000"/>
                </a:solidFill>
              </a:rPr>
              <a:t>MAP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is the all-lime bag after only 3 candies, predicting that the next candy will be lime with  p =1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Bayesian </a:t>
            </a:r>
            <a:r>
              <a:rPr lang="en-GB" sz="2000" dirty="0">
                <a:solidFill>
                  <a:srgbClr val="000000"/>
                </a:solidFill>
              </a:rPr>
              <a:t>learner gave a prediction of 0.8, safer after seeing only 3 candies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3572892"/>
            <a:ext cx="5040312" cy="2665412"/>
            <a:chOff x="158" y="436"/>
            <a:chExt cx="4419" cy="2638"/>
          </a:xfrm>
        </p:grpSpPr>
        <p:pic>
          <p:nvPicPr>
            <p:cNvPr id="3891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4419" cy="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1111" y="664"/>
              <a:ext cx="489" cy="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FF3300"/>
                  </a:solidFill>
                </a:rPr>
                <a:t>P(h</a:t>
              </a:r>
              <a:r>
                <a:rPr lang="en-US" sz="1000" b="1" baseline="-25000">
                  <a:solidFill>
                    <a:srgbClr val="FF3300"/>
                  </a:solidFill>
                </a:rPr>
                <a:t>100</a:t>
              </a:r>
              <a:r>
                <a:rPr lang="en-US" sz="1000" b="1">
                  <a:solidFill>
                    <a:srgbClr val="FF33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00FF00"/>
                  </a:solidFill>
                </a:rPr>
                <a:t>P(h</a:t>
              </a:r>
              <a:r>
                <a:rPr lang="en-US" sz="1000" b="1" baseline="-25000">
                  <a:solidFill>
                    <a:srgbClr val="00FF00"/>
                  </a:solidFill>
                </a:rPr>
                <a:t>75</a:t>
              </a:r>
              <a:r>
                <a:rPr lang="en-US" sz="1000" b="1">
                  <a:solidFill>
                    <a:srgbClr val="00FF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chemeClr val="accent2"/>
                  </a:solidFill>
                </a:rPr>
                <a:t>P(h</a:t>
              </a:r>
              <a:r>
                <a:rPr lang="en-US" sz="1000" b="1" baseline="-25000">
                  <a:solidFill>
                    <a:schemeClr val="accent2"/>
                  </a:solidFill>
                </a:rPr>
                <a:t>50</a:t>
              </a:r>
              <a:r>
                <a:rPr lang="en-US" sz="1000" b="1">
                  <a:solidFill>
                    <a:schemeClr val="accent2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CC3399"/>
                  </a:solidFill>
                </a:rPr>
                <a:t>P(h</a:t>
              </a:r>
              <a:r>
                <a:rPr lang="en-US" sz="1000" b="1" baseline="-25000">
                  <a:solidFill>
                    <a:srgbClr val="CC3399"/>
                  </a:solidFill>
                </a:rPr>
                <a:t>25</a:t>
              </a:r>
              <a:r>
                <a:rPr lang="en-US" sz="1000" b="1">
                  <a:solidFill>
                    <a:srgbClr val="CC3399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00FFCC"/>
                  </a:solidFill>
                </a:rPr>
                <a:t>P(h</a:t>
              </a:r>
              <a:r>
                <a:rPr lang="en-US" sz="1000" b="1" baseline="-25000">
                  <a:solidFill>
                    <a:srgbClr val="00FFCC"/>
                  </a:solidFill>
                </a:rPr>
                <a:t>0</a:t>
              </a:r>
              <a:r>
                <a:rPr lang="en-US" sz="1000" b="1">
                  <a:solidFill>
                    <a:srgbClr val="00FFCC"/>
                  </a:solidFill>
                </a:rPr>
                <a:t>|d)</a:t>
              </a:r>
            </a:p>
          </p:txBody>
        </p:sp>
      </p:grpSp>
      <p:pic>
        <p:nvPicPr>
          <p:cNvPr id="1976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56992"/>
            <a:ext cx="34559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911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Bias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251147" y="1071811"/>
            <a:ext cx="8569325" cy="54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As more data arrive, MAP and Bayesian prediction become closer, as MAP</a:t>
            </a:r>
            <a:r>
              <a:rPr lang="ja-JP" altLang="en-GB" sz="2400" dirty="0">
                <a:solidFill>
                  <a:srgbClr val="000000"/>
                </a:solidFill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</a:rPr>
              <a:t>s competing hypotheses become less likely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Often easier to find MAP (optimization problem) than deal with a large summation problem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i="1" dirty="0">
                <a:solidFill>
                  <a:srgbClr val="000000"/>
                </a:solidFill>
              </a:rPr>
              <a:t>P(H)</a:t>
            </a:r>
            <a:r>
              <a:rPr lang="en-GB" sz="2400" dirty="0">
                <a:solidFill>
                  <a:srgbClr val="000000"/>
                </a:solidFill>
              </a:rPr>
              <a:t> plays an important role in both MAP and Full Bayesian </a:t>
            </a:r>
            <a:r>
              <a:rPr lang="en-GB" sz="2400" dirty="0" smtClean="0">
                <a:solidFill>
                  <a:srgbClr val="000000"/>
                </a:solidFill>
              </a:rPr>
              <a:t>Learning (defines learning bias)</a:t>
            </a: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Used </a:t>
            </a:r>
            <a:r>
              <a:rPr lang="en-GB" sz="2400" dirty="0">
                <a:solidFill>
                  <a:srgbClr val="000000"/>
                </a:solidFill>
              </a:rPr>
              <a:t>to  define a </a:t>
            </a:r>
            <a:r>
              <a:rPr lang="en-GB" sz="2400" dirty="0" err="1">
                <a:solidFill>
                  <a:srgbClr val="000000"/>
                </a:solidFill>
              </a:rPr>
              <a:t>tradeoff</a:t>
            </a:r>
            <a:r>
              <a:rPr lang="en-GB" sz="2400" dirty="0">
                <a:solidFill>
                  <a:srgbClr val="000000"/>
                </a:solidFill>
              </a:rPr>
              <a:t> between model complexity and its ability to fit the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More complex models can explain the data better =&gt; higher 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| 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danger of </a:t>
            </a:r>
            <a:r>
              <a:rPr lang="en-GB" sz="2000" b="1" dirty="0" err="1">
                <a:solidFill>
                  <a:srgbClr val="000000"/>
                </a:solidFill>
              </a:rPr>
              <a:t>overfitting</a:t>
            </a:r>
            <a:endParaRPr lang="en-GB" sz="2000" b="1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But they are less likely a priory because there are more of them than simpler model =&gt; lower P(h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I.e. common  learning bias is to penalize complexity</a:t>
            </a:r>
          </a:p>
        </p:txBody>
      </p:sp>
    </p:spTree>
    <p:extLst>
      <p:ext uri="{BB962C8B-B14F-4D97-AF65-F5344CB8AC3E}">
        <p14:creationId xmlns:p14="http://schemas.microsoft.com/office/powerpoint/2010/main" val="22749845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395288" y="2348756"/>
            <a:ext cx="45370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74675" y="1269256"/>
            <a:ext cx="85693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Maximun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341338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Maximum Likelihood (ML)Learning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51520" y="1340098"/>
            <a:ext cx="8317805" cy="30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Further simplification over full Bayesian and MAP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Assume uniform priors over the space of hypotheses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MAP learning (maximize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 P(h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) reduces to maximize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When is ML appropriate?</a:t>
            </a:r>
          </a:p>
        </p:txBody>
      </p:sp>
      <p:sp>
        <p:nvSpPr>
          <p:cNvPr id="2" name="Rechteck 1"/>
          <p:cNvSpPr/>
          <p:nvPr/>
        </p:nvSpPr>
        <p:spPr>
          <a:xfrm>
            <a:off x="2545025" y="6183446"/>
            <a:ext cx="4139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Howard, R.: </a:t>
            </a:r>
            <a:r>
              <a:rPr lang="de-DE" sz="1100" dirty="0" err="1">
                <a:solidFill>
                  <a:srgbClr val="0000FF"/>
                </a:solidFill>
              </a:rPr>
              <a:t>Decision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analysis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Perspectives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inference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decision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experimentation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Proceedings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IEEE </a:t>
            </a:r>
            <a:r>
              <a:rPr lang="de-DE" sz="1100" dirty="0" smtClean="0">
                <a:solidFill>
                  <a:srgbClr val="0000FF"/>
                </a:solidFill>
              </a:rPr>
              <a:t>58(5), </a:t>
            </a:r>
            <a:r>
              <a:rPr lang="de-DE" sz="1100" dirty="0">
                <a:solidFill>
                  <a:srgbClr val="0000FF"/>
                </a:solidFill>
              </a:rPr>
              <a:t>632-</a:t>
            </a:r>
            <a:r>
              <a:rPr lang="de-DE" sz="1100" dirty="0" smtClean="0">
                <a:solidFill>
                  <a:srgbClr val="0000FF"/>
                </a:solidFill>
              </a:rPr>
              <a:t>643, </a:t>
            </a:r>
            <a:r>
              <a:rPr lang="de-DE" sz="1100" b="1" dirty="0" smtClean="0">
                <a:solidFill>
                  <a:srgbClr val="FF0000"/>
                </a:solidFill>
              </a:rPr>
              <a:t>1970</a:t>
            </a:r>
            <a:endParaRPr lang="de-DE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63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96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Maximum Likelihood (ML) Learning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23155" y="1340098"/>
            <a:ext cx="8569325" cy="460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Further simplification over Full Bayesian and MAP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Assume uniform prior over the space of hypotheses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MAP learning (maximize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 P(h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</a:t>
            </a:r>
            <a:r>
              <a:rPr lang="en-GB" sz="2000">
                <a:solidFill>
                  <a:srgbClr val="000000"/>
                </a:solidFill>
              </a:rPr>
              <a:t>) reduces to maximize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</a:t>
            </a:r>
            <a:r>
              <a:rPr lang="en-GB" sz="200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When is ML appropriate?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Used in statistics as the standard (non-bayesian) statistical learning method by those who distrust subjective nature of hypotheses priors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When the competing hypotheses are indeed equally likely (e.g. have same complexity)</a:t>
            </a:r>
            <a:endParaRPr lang="en-GB" sz="240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With very large datasets, for which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 </a:t>
            </a:r>
            <a:r>
              <a:rPr lang="en-GB" sz="2000">
                <a:solidFill>
                  <a:srgbClr val="000000"/>
                </a:solidFill>
              </a:rPr>
              <a:t>tends to overcome  the influence of</a:t>
            </a:r>
            <a:r>
              <a:rPr lang="en-GB" sz="2000" i="1">
                <a:solidFill>
                  <a:srgbClr val="000000"/>
                </a:solidFill>
              </a:rPr>
              <a:t> P</a:t>
            </a:r>
            <a:r>
              <a:rPr lang="en-GB" sz="2000">
                <a:solidFill>
                  <a:srgbClr val="000000"/>
                </a:solidFill>
              </a:rPr>
              <a:t>(</a:t>
            </a:r>
            <a:r>
              <a:rPr lang="en-GB" sz="2000" i="1">
                <a:solidFill>
                  <a:srgbClr val="000000"/>
                </a:solidFill>
              </a:rPr>
              <a:t>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>
                <a:solidFill>
                  <a:srgbClr val="00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628259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74685" y="3401018"/>
            <a:ext cx="45370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574675" y="1269256"/>
            <a:ext cx="85693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>
                <a:solidFill>
                  <a:srgbClr val="000000"/>
                </a:solidFill>
              </a:rPr>
              <a:t>Maximun</a:t>
            </a:r>
            <a:r>
              <a:rPr lang="en-GB" sz="2400" dirty="0">
                <a:solidFill>
                  <a:srgbClr val="000000"/>
                </a:solidFill>
              </a:rPr>
              <a:t>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 (complete data)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141770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Learning </a:t>
            </a:r>
            <a:r>
              <a:rPr lang="en-GB" dirty="0" err="1">
                <a:latin typeface="+mn-lt"/>
              </a:rPr>
              <a:t>BNets</a:t>
            </a:r>
            <a:r>
              <a:rPr lang="en-GB" dirty="0">
                <a:latin typeface="+mn-lt"/>
              </a:rPr>
              <a:t>: Complete Data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5123" y="1124074"/>
            <a:ext cx="8569325" cy="37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will start by applying  ML to the simplest type  of </a:t>
            </a:r>
            <a:r>
              <a:rPr lang="en-GB" sz="2400" dirty="0" err="1">
                <a:solidFill>
                  <a:srgbClr val="000000"/>
                </a:solidFill>
              </a:rPr>
              <a:t>BNets</a:t>
            </a:r>
            <a:r>
              <a:rPr lang="en-GB" sz="2400" dirty="0">
                <a:solidFill>
                  <a:srgbClr val="000000"/>
                </a:solidFill>
              </a:rPr>
              <a:t> learning: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known structure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Data containing observations for all variables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1800" dirty="0">
                <a:solidFill>
                  <a:srgbClr val="000000"/>
                </a:solidFill>
              </a:rPr>
              <a:t>All variables are observable, no missing data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only thing that we need to learn are the network</a:t>
            </a:r>
            <a:r>
              <a:rPr lang="ja-JP" altLang="en-GB" sz="2400" dirty="0">
                <a:solidFill>
                  <a:srgbClr val="000000"/>
                </a:solidFill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</a:rPr>
              <a:t>s parameters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21218"/>
            <a:ext cx="5616624" cy="25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6875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ML  learning: example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179139" y="1052736"/>
            <a:ext cx="8569325" cy="295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Back to the candy example: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New  candy manufacturer that does not provide data on the probability of fraction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of cherry candy in its bags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Any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</a:rPr>
              <a:t> is possible: continuum of hypotheses </a:t>
            </a:r>
            <a:r>
              <a:rPr lang="en-GB" sz="2000" i="1" dirty="0">
                <a:solidFill>
                  <a:srgbClr val="000000"/>
                </a:solidFill>
              </a:rPr>
              <a:t>h</a:t>
            </a:r>
            <a:r>
              <a:rPr lang="el-GR" sz="20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endParaRPr lang="en-US" sz="2000" i="1" baseline="-250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Reasonable to assume that all 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</a:rPr>
              <a:t>  are  equally likely (we have no evidence of the contrary): uniform distribution  </a:t>
            </a:r>
            <a:r>
              <a:rPr lang="en-GB" sz="2000" i="1" dirty="0">
                <a:solidFill>
                  <a:srgbClr val="000000"/>
                </a:solidFill>
              </a:rPr>
              <a:t>P(h</a:t>
            </a:r>
            <a:r>
              <a:rPr lang="el-GR" sz="20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)</a:t>
            </a:r>
            <a:endParaRPr lang="en-GB" sz="2000" i="1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</a:rPr>
              <a:t>  is a parameter for this simple family of models, that we need to learn</a:t>
            </a:r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149725"/>
            <a:ext cx="17002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215478" y="4005064"/>
            <a:ext cx="7308850" cy="20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Simple network to represent this problem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 err="1">
                <a:solidFill>
                  <a:srgbClr val="000000"/>
                </a:solidFill>
              </a:rPr>
              <a:t>Flavor</a:t>
            </a:r>
            <a:r>
              <a:rPr lang="en-GB" sz="2000" dirty="0">
                <a:solidFill>
                  <a:srgbClr val="000000"/>
                </a:solidFill>
              </a:rPr>
              <a:t> represents the event of drawing a cherry vs. lime candy from the bag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>
                <a:solidFill>
                  <a:srgbClr val="000000"/>
                </a:solidFill>
              </a:rPr>
              <a:t>P(F=cherry</a:t>
            </a:r>
            <a:r>
              <a:rPr lang="en-GB" sz="2000" dirty="0">
                <a:solidFill>
                  <a:srgbClr val="000000"/>
                </a:solidFill>
              </a:rPr>
              <a:t>), or </a:t>
            </a:r>
            <a:r>
              <a:rPr lang="en-GB" sz="2000" i="1" dirty="0">
                <a:solidFill>
                  <a:srgbClr val="000000"/>
                </a:solidFill>
              </a:rPr>
              <a:t>P(cherry</a:t>
            </a:r>
            <a:r>
              <a:rPr lang="en-GB" sz="2000" dirty="0">
                <a:solidFill>
                  <a:srgbClr val="000000"/>
                </a:solidFill>
              </a:rPr>
              <a:t>) for brevity,  is equivalent to the fraction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</a:rPr>
              <a:t>  of cherry candies in the bag</a:t>
            </a:r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252164" y="5949280"/>
            <a:ext cx="849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want to infer </a:t>
            </a:r>
            <a:r>
              <a:rPr lang="el-GR" sz="24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by unwrapping N candies from the bag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  <a:endParaRPr lang="en-GB" sz="2400" i="1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00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Acknowledgements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Slides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AIMA </a:t>
            </a:r>
            <a:r>
              <a:rPr lang="de-DE" dirty="0" err="1" smtClean="0"/>
              <a:t>book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Cristina </a:t>
            </a:r>
            <a:r>
              <a:rPr lang="de-DE" dirty="0" err="1" smtClean="0"/>
              <a:t>Conati</a:t>
            </a:r>
            <a:r>
              <a:rPr lang="de-DE" dirty="0"/>
              <a:t>, UBC</a:t>
            </a:r>
            <a:br>
              <a:rPr lang="de-DE" dirty="0"/>
            </a:br>
            <a:r>
              <a:rPr lang="de-DE" dirty="0"/>
              <a:t>http://</a:t>
            </a:r>
            <a:r>
              <a:rPr lang="de-DE" dirty="0" err="1"/>
              <a:t>www.cs.ubc.ca</a:t>
            </a:r>
            <a:r>
              <a:rPr lang="de-DE" dirty="0"/>
              <a:t>/~</a:t>
            </a:r>
            <a:r>
              <a:rPr lang="de-DE" dirty="0" err="1"/>
              <a:t>conati</a:t>
            </a:r>
            <a:r>
              <a:rPr lang="de-DE" dirty="0"/>
              <a:t>/</a:t>
            </a:r>
            <a:r>
              <a:rPr lang="de-DE" dirty="0" err="1"/>
              <a:t>index.php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176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216346" y="1268090"/>
            <a:ext cx="8820150" cy="46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Unwrap </a:t>
            </a:r>
            <a:r>
              <a:rPr lang="en-GB" sz="2400" i="1" dirty="0">
                <a:solidFill>
                  <a:srgbClr val="000000"/>
                </a:solidFill>
              </a:rPr>
              <a:t>N</a:t>
            </a:r>
            <a:r>
              <a:rPr lang="en-GB" sz="2400" dirty="0">
                <a:solidFill>
                  <a:srgbClr val="000000"/>
                </a:solidFill>
              </a:rPr>
              <a:t> candies, </a:t>
            </a:r>
            <a:r>
              <a:rPr lang="en-GB" sz="2400" i="1" dirty="0">
                <a:solidFill>
                  <a:srgbClr val="000000"/>
                </a:solidFill>
              </a:rPr>
              <a:t>c</a:t>
            </a:r>
            <a:r>
              <a:rPr lang="en-GB" sz="2400" dirty="0">
                <a:solidFill>
                  <a:srgbClr val="000000"/>
                </a:solidFill>
              </a:rPr>
              <a:t> cherries and </a:t>
            </a:r>
            <a:r>
              <a:rPr lang="en-GB" sz="24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400" dirty="0">
                <a:solidFill>
                  <a:srgbClr val="000000"/>
                </a:solidFill>
              </a:rPr>
              <a:t> = </a:t>
            </a:r>
            <a:r>
              <a:rPr lang="en-GB" sz="2400" i="1" dirty="0">
                <a:solidFill>
                  <a:srgbClr val="000000"/>
                </a:solidFill>
              </a:rPr>
              <a:t>N-c</a:t>
            </a:r>
            <a:r>
              <a:rPr lang="en-GB" sz="2400" dirty="0">
                <a:solidFill>
                  <a:srgbClr val="000000"/>
                </a:solidFill>
              </a:rPr>
              <a:t> lime (and return each candy in the bag after observing </a:t>
            </a:r>
            <a:r>
              <a:rPr lang="en-GB" sz="2400" dirty="0" err="1">
                <a:solidFill>
                  <a:srgbClr val="000000"/>
                </a:solidFill>
              </a:rPr>
              <a:t>flavor</a:t>
            </a:r>
            <a:r>
              <a:rPr lang="en-GB" sz="24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 As we saw earlier, this is described by a binomial distribution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 </a:t>
            </a:r>
            <a:r>
              <a:rPr lang="el-GR" sz="20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latin typeface="Arial Unicode MS" charset="0"/>
              </a:rPr>
              <a:t>∏</a:t>
            </a:r>
            <a:r>
              <a:rPr lang="en-GB" sz="2000" i="1" baseline="-25000" dirty="0">
                <a:solidFill>
                  <a:srgbClr val="000000"/>
                </a:solidFill>
                <a:latin typeface="Arial Unicode MS" charset="0"/>
              </a:rPr>
              <a:t>j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i="1" dirty="0" err="1">
                <a:solidFill>
                  <a:srgbClr val="000000"/>
                </a:solidFill>
              </a:rPr>
              <a:t>d</a:t>
            </a:r>
            <a:r>
              <a:rPr lang="en-GB" sz="2000" i="1" baseline="-25000" dirty="0" err="1">
                <a:solidFill>
                  <a:srgbClr val="000000"/>
                </a:solidFill>
              </a:rPr>
              <a:t>j</a:t>
            </a:r>
            <a:r>
              <a:rPr lang="en-GB" sz="2000" i="1" dirty="0">
                <a:solidFill>
                  <a:srgbClr val="000000"/>
                </a:solidFill>
              </a:rPr>
              <a:t>| h </a:t>
            </a:r>
            <a:r>
              <a:rPr lang="el-GR" sz="20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i="1" baseline="30000" dirty="0">
                <a:solidFill>
                  <a:srgbClr val="000000"/>
                </a:solidFill>
                <a:cs typeface="Times New Roman" charset="0"/>
              </a:rPr>
              <a:t>c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(1-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i="1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i="1" dirty="0">
                <a:solidFill>
                  <a:srgbClr val="000000"/>
                </a:solidFill>
                <a:latin typeface="Freestyle Script" charset="0"/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With ML we want to find </a:t>
            </a:r>
            <a:r>
              <a:rPr lang="el-GR" sz="24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that maximizes this expression, or equivalently its 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log likelihood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 (L)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L(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 </a:t>
            </a:r>
            <a:r>
              <a:rPr lang="el-GR" sz="20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i="1" dirty="0">
                <a:solidFill>
                  <a:srgbClr val="000000"/>
                </a:solidFill>
              </a:rPr>
              <a:t>))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i="1" dirty="0">
                <a:solidFill>
                  <a:srgbClr val="000000"/>
                </a:solidFill>
              </a:rPr>
              <a:t>    = log (</a:t>
            </a:r>
            <a:r>
              <a:rPr lang="en-GB" sz="2000" i="1" dirty="0">
                <a:solidFill>
                  <a:srgbClr val="000000"/>
                </a:solidFill>
                <a:latin typeface="Arial Unicode MS" charset="0"/>
              </a:rPr>
              <a:t>∏</a:t>
            </a:r>
            <a:r>
              <a:rPr lang="en-GB" sz="2000" i="1" baseline="-25000" dirty="0">
                <a:solidFill>
                  <a:srgbClr val="000000"/>
                </a:solidFill>
                <a:latin typeface="Arial Unicode MS" charset="0"/>
              </a:rPr>
              <a:t>j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i="1" dirty="0" err="1">
                <a:solidFill>
                  <a:srgbClr val="000000"/>
                </a:solidFill>
              </a:rPr>
              <a:t>d</a:t>
            </a:r>
            <a:r>
              <a:rPr lang="en-GB" sz="2000" i="1" baseline="-25000" dirty="0" err="1">
                <a:solidFill>
                  <a:srgbClr val="000000"/>
                </a:solidFill>
              </a:rPr>
              <a:t>j</a:t>
            </a:r>
            <a:r>
              <a:rPr lang="en-GB" sz="2000" i="1" dirty="0">
                <a:solidFill>
                  <a:srgbClr val="000000"/>
                </a:solidFill>
              </a:rPr>
              <a:t>| h </a:t>
            </a:r>
            <a:r>
              <a:rPr lang="el-GR" sz="20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i="1" dirty="0">
                <a:solidFill>
                  <a:srgbClr val="000000"/>
                </a:solidFill>
              </a:rPr>
              <a:t>))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i="1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charset="0"/>
              </a:rPr>
              <a:t>log (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i="1" baseline="30000" dirty="0">
                <a:solidFill>
                  <a:srgbClr val="000000"/>
                </a:solidFill>
                <a:cs typeface="Times New Roman" charset="0"/>
              </a:rPr>
              <a:t>c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(1-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i="1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i="1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i="1" dirty="0">
                <a:solidFill>
                  <a:srgbClr val="000000"/>
                </a:solidFill>
              </a:rPr>
              <a:t>    = clog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 + </a:t>
            </a:r>
            <a:r>
              <a:rPr lang="en-GB" sz="2000" i="1" dirty="0">
                <a:solidFill>
                  <a:srgbClr val="000000"/>
                </a:solidFill>
                <a:latin typeface="Freestyle Script" charset="0"/>
              </a:rPr>
              <a:t>l 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log(1-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)</a:t>
            </a:r>
          </a:p>
        </p:txBody>
      </p:sp>
      <p:sp>
        <p:nvSpPr>
          <p:cNvPr id="5325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ML  learning: example (cont</a:t>
            </a:r>
            <a:r>
              <a:rPr lang="ja-JP" altLang="en-GB" b="0">
                <a:latin typeface="+mn-lt"/>
              </a:rPr>
              <a:t>’</a:t>
            </a:r>
            <a:r>
              <a:rPr lang="en-GB" altLang="ja-JP" b="0">
                <a:latin typeface="+mn-lt"/>
              </a:rPr>
              <a:t>d)</a:t>
            </a:r>
            <a:endParaRPr lang="en-GB" b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6263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0" y="1124074"/>
            <a:ext cx="8243888" cy="37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To maximise, we differentiate 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L(</a:t>
            </a:r>
            <a:r>
              <a:rPr lang="en-GB" sz="2400" i="1" dirty="0">
                <a:solidFill>
                  <a:srgbClr val="000000"/>
                </a:solidFill>
              </a:rPr>
              <a:t>P(</a:t>
            </a:r>
            <a:r>
              <a:rPr lang="en-GB" sz="2400" b="1" dirty="0">
                <a:solidFill>
                  <a:srgbClr val="000000"/>
                </a:solidFill>
              </a:rPr>
              <a:t>d</a:t>
            </a:r>
            <a:r>
              <a:rPr lang="en-GB" sz="2400" i="1" dirty="0">
                <a:solidFill>
                  <a:srgbClr val="000000"/>
                </a:solidFill>
              </a:rPr>
              <a:t>| h </a:t>
            </a:r>
            <a:r>
              <a:rPr lang="el-GR" sz="24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400" i="1" dirty="0">
                <a:solidFill>
                  <a:srgbClr val="000000"/>
                </a:solidFill>
              </a:rPr>
              <a:t>)</a:t>
            </a:r>
            <a:r>
              <a:rPr lang="en-GB" sz="2400" dirty="0">
                <a:solidFill>
                  <a:srgbClr val="000000"/>
                </a:solidFill>
              </a:rPr>
              <a:t> with respect to </a:t>
            </a:r>
            <a:r>
              <a:rPr lang="el-GR" sz="24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 and set the result to 0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ML  learning: example (cont</a:t>
            </a:r>
            <a:r>
              <a:rPr lang="ja-JP" altLang="en-GB" b="0">
                <a:latin typeface="+mn-lt"/>
              </a:rPr>
              <a:t>’</a:t>
            </a:r>
            <a:r>
              <a:rPr lang="en-GB" altLang="ja-JP" b="0">
                <a:latin typeface="+mn-lt"/>
              </a:rPr>
              <a:t>d)</a:t>
            </a:r>
            <a:endParaRPr lang="en-GB" b="0">
              <a:latin typeface="+mn-lt"/>
            </a:endParaRPr>
          </a:p>
        </p:txBody>
      </p:sp>
      <p:graphicFrame>
        <p:nvGraphicFramePr>
          <p:cNvPr id="242694" name="Object 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0673326"/>
              </p:ext>
            </p:extLst>
          </p:nvPr>
        </p:nvGraphicFramePr>
        <p:xfrm>
          <a:off x="3212359" y="5157192"/>
          <a:ext cx="93503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9" name="Equation" r:id="rId4" imgW="431613" imgH="393529" progId="Equation.3">
                  <p:embed/>
                </p:oleObj>
              </mc:Choice>
              <mc:Fallback>
                <p:oleObj name="Equation" r:id="rId4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359" y="5157192"/>
                        <a:ext cx="93503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73216334"/>
              </p:ext>
            </p:extLst>
          </p:nvPr>
        </p:nvGraphicFramePr>
        <p:xfrm>
          <a:off x="3463082" y="2492375"/>
          <a:ext cx="14541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0" name="Equation" r:id="rId6" imgW="698197" imgH="393529" progId="Equation.3">
                  <p:embed/>
                </p:oleObj>
              </mc:Choice>
              <mc:Fallback>
                <p:oleObj name="Equation" r:id="rId6" imgW="69819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082" y="2492375"/>
                        <a:ext cx="14541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5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10386000"/>
              </p:ext>
            </p:extLst>
          </p:nvPr>
        </p:nvGraphicFramePr>
        <p:xfrm>
          <a:off x="3102719" y="1700213"/>
          <a:ext cx="27654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1" name="Equation" r:id="rId8" imgW="1396394" imgH="393529" progId="Equation.3">
                  <p:embed/>
                </p:oleObj>
              </mc:Choice>
              <mc:Fallback>
                <p:oleObj name="Equation" r:id="rId8" imgW="139639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719" y="1700213"/>
                        <a:ext cx="27654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79388" y="4581525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Doing the math gives </a:t>
            </a:r>
          </a:p>
        </p:txBody>
      </p:sp>
      <p:graphicFrame>
        <p:nvGraphicFramePr>
          <p:cNvPr id="242699" name="Object 11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42797686"/>
              </p:ext>
            </p:extLst>
          </p:nvPr>
        </p:nvGraphicFramePr>
        <p:xfrm>
          <a:off x="3463082" y="3573463"/>
          <a:ext cx="2016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2" name="Formel" r:id="rId10" imgW="990170" imgH="393529" progId="Equation.3">
                  <p:embed/>
                </p:oleObj>
              </mc:Choice>
              <mc:Fallback>
                <p:oleObj name="Formel" r:id="rId10" imgW="99017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082" y="3573463"/>
                        <a:ext cx="20161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3270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Frequencies as Priors</a:t>
            </a:r>
          </a:p>
        </p:txBody>
      </p:sp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179388" y="1125538"/>
            <a:ext cx="7993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So this says that the proportion of cherries in the bag is equal to the proportion (frequency) of cherries in the data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40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Now we have  justified why this approach provides a reasonable estimate of node priors</a:t>
            </a:r>
          </a:p>
        </p:txBody>
      </p:sp>
    </p:spTree>
    <p:extLst>
      <p:ext uri="{BB962C8B-B14F-4D97-AF65-F5344CB8AC3E}">
        <p14:creationId xmlns:p14="http://schemas.microsoft.com/office/powerpoint/2010/main" val="30677951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General ML procedure</a:t>
            </a:r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468313" y="1412875"/>
            <a:ext cx="7991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Express the likelihood of the data as a function of the parameters to be learned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Take the derivative of the log likelihood with respect of each parameter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Find the parameter value that makes the derivative equal to 0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The last step can be computationally very expensive in real-world  learning tasks</a:t>
            </a:r>
          </a:p>
        </p:txBody>
      </p:sp>
    </p:spTree>
    <p:extLst>
      <p:ext uri="{BB962C8B-B14F-4D97-AF65-F5344CB8AC3E}">
        <p14:creationId xmlns:p14="http://schemas.microsoft.com/office/powerpoint/2010/main" val="31769276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More complex example</a:t>
            </a: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395536" y="1341140"/>
            <a:ext cx="8280920" cy="367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manufacturer chooses the </a:t>
            </a:r>
            <a:r>
              <a:rPr lang="en-GB" sz="2400" dirty="0" err="1">
                <a:solidFill>
                  <a:srgbClr val="000000"/>
                </a:solidFill>
              </a:rPr>
              <a:t>color</a:t>
            </a:r>
            <a:r>
              <a:rPr lang="en-GB" sz="2400" dirty="0">
                <a:solidFill>
                  <a:srgbClr val="000000"/>
                </a:solidFill>
              </a:rPr>
              <a:t> of the wrapper probabilistically for each candy based on </a:t>
            </a:r>
            <a:r>
              <a:rPr lang="en-GB" sz="2400" dirty="0" err="1">
                <a:solidFill>
                  <a:srgbClr val="000000"/>
                </a:solidFill>
              </a:rPr>
              <a:t>flavor</a:t>
            </a:r>
            <a:r>
              <a:rPr lang="en-GB" sz="2400" dirty="0">
                <a:solidFill>
                  <a:srgbClr val="000000"/>
                </a:solidFill>
              </a:rPr>
              <a:t>, following an unknown distribution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the flavour is </a:t>
            </a:r>
            <a:r>
              <a:rPr lang="en-GB" sz="2000" i="1" dirty="0">
                <a:solidFill>
                  <a:srgbClr val="000000"/>
                </a:solidFill>
              </a:rPr>
              <a:t>cherry</a:t>
            </a:r>
            <a:r>
              <a:rPr lang="en-GB" sz="2000" dirty="0">
                <a:solidFill>
                  <a:srgbClr val="000000"/>
                </a:solidFill>
              </a:rPr>
              <a:t>, it chooses a  red wrapper with probability </a:t>
            </a:r>
            <a:r>
              <a:rPr lang="el-GR" sz="2000" i="1" dirty="0">
                <a:solidFill>
                  <a:srgbClr val="000000"/>
                </a:solidFill>
              </a:rPr>
              <a:t>θ</a:t>
            </a:r>
            <a:r>
              <a:rPr lang="en-CA" sz="2000" i="1" baseline="-25000" dirty="0">
                <a:solidFill>
                  <a:srgbClr val="000000"/>
                </a:solidFill>
              </a:rPr>
              <a:t>1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the flavour is </a:t>
            </a:r>
            <a:r>
              <a:rPr lang="en-GB" sz="2000" i="1" dirty="0">
                <a:solidFill>
                  <a:srgbClr val="000000"/>
                </a:solidFill>
              </a:rPr>
              <a:t>lime</a:t>
            </a:r>
            <a:r>
              <a:rPr lang="en-GB" sz="2000" dirty="0">
                <a:solidFill>
                  <a:srgbClr val="000000"/>
                </a:solidFill>
              </a:rPr>
              <a:t>, it chooses a  red wrapper with probability </a:t>
            </a:r>
            <a:r>
              <a:rPr lang="el-GR" sz="2000" i="1" dirty="0">
                <a:solidFill>
                  <a:srgbClr val="000000"/>
                </a:solidFill>
              </a:rPr>
              <a:t>θ</a:t>
            </a:r>
            <a:r>
              <a:rPr lang="en-CA" sz="2000" i="1" baseline="-25000" dirty="0">
                <a:solidFill>
                  <a:srgbClr val="000000"/>
                </a:solidFill>
              </a:rPr>
              <a:t>2</a:t>
            </a: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Bayesian network for this problem includes 3 parameters to be learned</a:t>
            </a: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endParaRPr lang="en-GB" sz="2000" dirty="0">
              <a:solidFill>
                <a:srgbClr val="000000"/>
              </a:solidFill>
            </a:endParaRP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898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More complex example</a:t>
            </a: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251147" y="1217290"/>
            <a:ext cx="8569325" cy="379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manufacturer choses the </a:t>
            </a:r>
            <a:r>
              <a:rPr lang="en-GB" sz="2400" dirty="0" err="1">
                <a:solidFill>
                  <a:srgbClr val="000000"/>
                </a:solidFill>
              </a:rPr>
              <a:t>color</a:t>
            </a:r>
            <a:r>
              <a:rPr lang="en-GB" sz="2400" dirty="0">
                <a:solidFill>
                  <a:srgbClr val="000000"/>
                </a:solidFill>
              </a:rPr>
              <a:t> of the wrapper probabilistically for each candy based on </a:t>
            </a:r>
            <a:r>
              <a:rPr lang="en-GB" sz="2400" dirty="0" err="1">
                <a:solidFill>
                  <a:srgbClr val="000000"/>
                </a:solidFill>
              </a:rPr>
              <a:t>flavor</a:t>
            </a:r>
            <a:r>
              <a:rPr lang="en-GB" sz="2400" dirty="0">
                <a:solidFill>
                  <a:srgbClr val="000000"/>
                </a:solidFill>
              </a:rPr>
              <a:t>, following an unknown distribution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the flavour is </a:t>
            </a:r>
            <a:r>
              <a:rPr lang="en-GB" sz="2000" i="1" dirty="0">
                <a:solidFill>
                  <a:srgbClr val="000000"/>
                </a:solidFill>
              </a:rPr>
              <a:t>cherry</a:t>
            </a:r>
            <a:r>
              <a:rPr lang="en-GB" sz="2000" dirty="0">
                <a:solidFill>
                  <a:srgbClr val="000000"/>
                </a:solidFill>
              </a:rPr>
              <a:t>, it chooses a  red wrapper with probability </a:t>
            </a:r>
            <a:r>
              <a:rPr lang="el-GR" sz="2000" dirty="0">
                <a:solidFill>
                  <a:srgbClr val="000000"/>
                </a:solidFill>
              </a:rPr>
              <a:t>θ</a:t>
            </a:r>
            <a:r>
              <a:rPr lang="en-CA" sz="2000" baseline="-25000" dirty="0">
                <a:solidFill>
                  <a:srgbClr val="000000"/>
                </a:solidFill>
              </a:rPr>
              <a:t>1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the flavour is </a:t>
            </a:r>
            <a:r>
              <a:rPr lang="en-GB" sz="2000" i="1" dirty="0">
                <a:solidFill>
                  <a:srgbClr val="000000"/>
                </a:solidFill>
              </a:rPr>
              <a:t>lime</a:t>
            </a:r>
            <a:r>
              <a:rPr lang="en-GB" sz="2000" dirty="0">
                <a:solidFill>
                  <a:srgbClr val="000000"/>
                </a:solidFill>
              </a:rPr>
              <a:t>, it chooses a  red wrapper with probability </a:t>
            </a:r>
            <a:r>
              <a:rPr lang="el-GR" sz="2000" dirty="0">
                <a:solidFill>
                  <a:srgbClr val="000000"/>
                </a:solidFill>
              </a:rPr>
              <a:t>θ</a:t>
            </a:r>
            <a:r>
              <a:rPr lang="en-CA" sz="2000" baseline="-25000" dirty="0">
                <a:solidFill>
                  <a:srgbClr val="000000"/>
                </a:solidFill>
              </a:rPr>
              <a:t>2</a:t>
            </a:r>
            <a:endParaRPr lang="en-GB" sz="2000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Bayesian network for this problem includes 3 parameters to be learned</a:t>
            </a: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endParaRPr lang="en-GB" sz="2000" dirty="0">
              <a:solidFill>
                <a:srgbClr val="000000"/>
              </a:solidFill>
            </a:endParaRP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</p:txBody>
      </p:sp>
      <p:grpSp>
        <p:nvGrpSpPr>
          <p:cNvPr id="63491" name="Group 6"/>
          <p:cNvGrpSpPr>
            <a:grpSpLocks/>
          </p:cNvGrpSpPr>
          <p:nvPr/>
        </p:nvGrpSpPr>
        <p:grpSpPr bwMode="auto">
          <a:xfrm>
            <a:off x="3571875" y="4214813"/>
            <a:ext cx="2281238" cy="2284412"/>
            <a:chOff x="1882" y="2251"/>
            <a:chExt cx="1805" cy="1859"/>
          </a:xfrm>
        </p:grpSpPr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3869705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Another example (cont</a:t>
            </a:r>
            <a:r>
              <a:rPr lang="ja-JP" altLang="en-GB" b="0">
                <a:latin typeface="+mn-lt"/>
              </a:rPr>
              <a:t>’</a:t>
            </a:r>
            <a:r>
              <a:rPr lang="en-GB" altLang="ja-JP" b="0">
                <a:latin typeface="+mn-lt"/>
              </a:rPr>
              <a:t>d)</a:t>
            </a:r>
            <a:endParaRPr lang="en-GB" b="0">
              <a:latin typeface="+mn-lt"/>
            </a:endParaRP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287337" y="1052066"/>
            <a:ext cx="8893175" cy="54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P( W=green,  F = cherry|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=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(*)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 = P( W=</a:t>
            </a:r>
            <a:r>
              <a:rPr lang="en-GB" sz="2000" dirty="0" err="1">
                <a:solidFill>
                  <a:srgbClr val="000000"/>
                </a:solidFill>
              </a:rPr>
              <a:t>green|F</a:t>
            </a:r>
            <a:r>
              <a:rPr lang="en-GB" sz="2000" dirty="0">
                <a:solidFill>
                  <a:srgbClr val="000000"/>
                </a:solidFill>
              </a:rPr>
              <a:t> = cherry,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P( F = cherry|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=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(1-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unwrap N candies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>
                <a:solidFill>
                  <a:srgbClr val="00000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</a:rPr>
              <a:t> are cherry and </a:t>
            </a:r>
            <a:r>
              <a:rPr lang="en-GB" sz="2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dirty="0">
                <a:solidFill>
                  <a:srgbClr val="000000"/>
                </a:solidFill>
              </a:rPr>
              <a:t> are lime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err="1">
                <a:solidFill>
                  <a:srgbClr val="000000"/>
                </a:solidFill>
              </a:rPr>
              <a:t>r</a:t>
            </a:r>
            <a:r>
              <a:rPr lang="en-GB" sz="2000" baseline="30000" dirty="0" err="1">
                <a:solidFill>
                  <a:srgbClr val="00000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</a:rPr>
              <a:t> cherry with red wrapper, </a:t>
            </a:r>
            <a:r>
              <a:rPr lang="en-GB" sz="2000" dirty="0" err="1">
                <a:solidFill>
                  <a:srgbClr val="000000"/>
                </a:solidFill>
              </a:rPr>
              <a:t>g</a:t>
            </a:r>
            <a:r>
              <a:rPr lang="en-GB" sz="2000" baseline="30000" dirty="0" err="1">
                <a:solidFill>
                  <a:srgbClr val="00000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</a:rPr>
              <a:t> cherry with green wrapper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err="1">
                <a:solidFill>
                  <a:srgbClr val="000000"/>
                </a:solidFill>
              </a:rPr>
              <a:t>r</a:t>
            </a:r>
            <a:r>
              <a:rPr lang="en-GB" sz="2000" baseline="30000" dirty="0" err="1">
                <a:solidFill>
                  <a:srgbClr val="000000"/>
                </a:solidFill>
              </a:rPr>
              <a:t>l</a:t>
            </a:r>
            <a:r>
              <a:rPr lang="en-GB" sz="2000" dirty="0">
                <a:solidFill>
                  <a:srgbClr val="000000"/>
                </a:solidFill>
              </a:rPr>
              <a:t> lime with red wrapper, g </a:t>
            </a:r>
            <a:r>
              <a:rPr lang="en-GB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dirty="0">
                <a:solidFill>
                  <a:srgbClr val="000000"/>
                </a:solidFill>
              </a:rPr>
              <a:t> lime with green wrapper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every trial is  a combination of wrapper and candy flavor similar to event (*) above, so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|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 = </a:t>
            </a:r>
            <a:r>
              <a:rPr lang="en-GB" sz="2000" dirty="0">
                <a:solidFill>
                  <a:srgbClr val="000000"/>
                </a:solidFill>
                <a:latin typeface="Arial Unicode MS" charset="0"/>
              </a:rPr>
              <a:t>∏</a:t>
            </a:r>
            <a:r>
              <a:rPr lang="en-GB" sz="2000" baseline="-25000" dirty="0">
                <a:solidFill>
                  <a:srgbClr val="000000"/>
                </a:solidFill>
                <a:latin typeface="Arial Unicode MS" charset="0"/>
              </a:rPr>
              <a:t>j </a:t>
            </a:r>
            <a:r>
              <a:rPr lang="en-GB" sz="2000" dirty="0">
                <a:solidFill>
                  <a:srgbClr val="000000"/>
                </a:solidFill>
              </a:rPr>
              <a:t>P(</a:t>
            </a:r>
            <a:r>
              <a:rPr lang="en-GB" sz="2000" dirty="0" err="1">
                <a:solidFill>
                  <a:srgbClr val="000000"/>
                </a:solidFill>
              </a:rPr>
              <a:t>d</a:t>
            </a:r>
            <a:r>
              <a:rPr lang="en-GB" sz="2000" baseline="-25000" dirty="0" err="1">
                <a:solidFill>
                  <a:srgbClr val="000000"/>
                </a:solidFill>
              </a:rPr>
              <a:t>j</a:t>
            </a:r>
            <a:r>
              <a:rPr lang="en-GB" sz="2000" dirty="0">
                <a:solidFill>
                  <a:srgbClr val="000000"/>
                </a:solidFill>
              </a:rPr>
              <a:t>|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=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baseline="30000" dirty="0">
                <a:solidFill>
                  <a:srgbClr val="000000"/>
                </a:solidFill>
                <a:cs typeface="Times New Roman" charset="0"/>
              </a:rPr>
              <a:t>c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(1-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(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 err="1">
                <a:solidFill>
                  <a:srgbClr val="000000"/>
                </a:solidFill>
              </a:rPr>
              <a:t>r</a:t>
            </a:r>
            <a:r>
              <a:rPr lang="en-GB" sz="2000" baseline="44000" dirty="0" err="1">
                <a:solidFill>
                  <a:srgbClr val="000000"/>
                </a:solidFill>
              </a:rPr>
              <a:t>c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(1-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 err="1">
                <a:solidFill>
                  <a:srgbClr val="000000"/>
                </a:solidFill>
              </a:rPr>
              <a:t>g</a:t>
            </a:r>
            <a:r>
              <a:rPr lang="en-GB" sz="2000" baseline="44000" dirty="0" err="1">
                <a:solidFill>
                  <a:srgbClr val="000000"/>
                </a:solidFill>
              </a:rPr>
              <a:t>c</a:t>
            </a:r>
            <a:r>
              <a:rPr lang="en-GB" sz="2000" baseline="44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>
                <a:solidFill>
                  <a:srgbClr val="000000"/>
                </a:solidFill>
              </a:rPr>
              <a:t>r </a:t>
            </a:r>
            <a:r>
              <a:rPr lang="en-GB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(1-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>
                <a:solidFill>
                  <a:srgbClr val="000000"/>
                </a:solidFill>
              </a:rPr>
              <a:t>g </a:t>
            </a:r>
            <a:r>
              <a:rPr lang="en-GB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baseline="440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65539" name="Group 5"/>
          <p:cNvGrpSpPr>
            <a:grpSpLocks/>
          </p:cNvGrpSpPr>
          <p:nvPr/>
        </p:nvGrpSpPr>
        <p:grpSpPr bwMode="auto">
          <a:xfrm>
            <a:off x="6516216" y="1413445"/>
            <a:ext cx="2160587" cy="2087563"/>
            <a:chOff x="1882" y="2251"/>
            <a:chExt cx="1805" cy="1859"/>
          </a:xfrm>
        </p:grpSpPr>
        <p:pic>
          <p:nvPicPr>
            <p:cNvPr id="6554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1" name="Rectangle 7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345649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Another example (cont</a:t>
            </a:r>
            <a:r>
              <a:rPr lang="ja-JP" altLang="en-GB" b="0">
                <a:latin typeface="+mn-lt"/>
              </a:rPr>
              <a:t>’</a:t>
            </a:r>
            <a:r>
              <a:rPr lang="en-GB" altLang="ja-JP" b="0">
                <a:latin typeface="+mn-lt"/>
              </a:rPr>
              <a:t>d)</a:t>
            </a:r>
            <a:endParaRPr lang="en-GB" b="0">
              <a:latin typeface="+mn-lt"/>
            </a:endParaRP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215899" y="1124074"/>
            <a:ext cx="8964613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I want to maximize the log of this expression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>
                <a:solidFill>
                  <a:srgbClr val="00000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</a:rPr>
              <a:t>log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 + </a:t>
            </a:r>
            <a:r>
              <a:rPr lang="en-GB" sz="2000" dirty="0">
                <a:solidFill>
                  <a:srgbClr val="000000"/>
                </a:solidFill>
                <a:latin typeface="Freestyle Script" charset="0"/>
              </a:rPr>
              <a:t>l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log(1-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+ </a:t>
            </a:r>
            <a:r>
              <a:rPr lang="en-GB" sz="2000" dirty="0" err="1">
                <a:solidFill>
                  <a:srgbClr val="000000"/>
                </a:solidFill>
              </a:rPr>
              <a:t>r</a:t>
            </a:r>
            <a:r>
              <a:rPr lang="en-GB" sz="2000" baseline="30000" dirty="0" err="1">
                <a:solidFill>
                  <a:srgbClr val="000000"/>
                </a:solidFill>
              </a:rPr>
              <a:t>c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log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en-GB" sz="2000" dirty="0" err="1">
                <a:solidFill>
                  <a:srgbClr val="000000"/>
                </a:solidFill>
              </a:rPr>
              <a:t>g</a:t>
            </a:r>
            <a:r>
              <a:rPr lang="en-GB" sz="2000" baseline="30000" dirty="0" err="1">
                <a:solidFill>
                  <a:srgbClr val="00000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log(1-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+ </a:t>
            </a:r>
            <a:r>
              <a:rPr lang="en-GB" sz="2000" dirty="0" err="1">
                <a:solidFill>
                  <a:srgbClr val="000000"/>
                </a:solidFill>
              </a:rPr>
              <a:t>r</a:t>
            </a:r>
            <a:r>
              <a:rPr lang="en-GB" sz="2000" baseline="30000" dirty="0" err="1">
                <a:solidFill>
                  <a:srgbClr val="000000"/>
                </a:solidFill>
              </a:rPr>
              <a:t>l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log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en-GB" sz="2000" dirty="0">
                <a:solidFill>
                  <a:srgbClr val="000000"/>
                </a:solidFill>
              </a:rPr>
              <a:t>g </a:t>
            </a:r>
            <a:r>
              <a:rPr lang="en-GB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log(1-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Take derivative with respect of each of </a:t>
            </a:r>
            <a:r>
              <a:rPr lang="el-GR" sz="24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el-GR" sz="24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4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,</a:t>
            </a:r>
            <a:r>
              <a:rPr lang="el-GR" sz="24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4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The terms not containing the derivation variable disappear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90006"/>
            <a:ext cx="6264423" cy="30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728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ML parameter learning in Bayes nets</a:t>
            </a:r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179388" y="1484313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Frequencies again!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This process generalizes to every fully observable Bnet.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With complete data and ML approach: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Parameters learning decomposes into a separate learning problem for each parameter (CPT), because of the log likelihood step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Each parameter is given by the frequency of the desired child value given the relevant parents values</a:t>
            </a:r>
          </a:p>
        </p:txBody>
      </p:sp>
    </p:spTree>
    <p:extLst>
      <p:ext uri="{BB962C8B-B14F-4D97-AF65-F5344CB8AC3E}">
        <p14:creationId xmlns:p14="http://schemas.microsoft.com/office/powerpoint/2010/main" val="33546116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Very Popular Application </a:t>
            </a:r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142875" y="1143000"/>
            <a:ext cx="8467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Naïve Bayes models: very simple </a:t>
            </a:r>
            <a:r>
              <a:rPr lang="en-GB" sz="2400" dirty="0" smtClean="0">
                <a:solidFill>
                  <a:srgbClr val="000000"/>
                </a:solidFill>
              </a:rPr>
              <a:t/>
            </a:r>
            <a:br>
              <a:rPr lang="en-GB" sz="2400" dirty="0" smtClean="0">
                <a:solidFill>
                  <a:srgbClr val="000000"/>
                </a:solidFill>
              </a:rPr>
            </a:br>
            <a:r>
              <a:rPr lang="en-GB" sz="2400" dirty="0" smtClean="0">
                <a:solidFill>
                  <a:srgbClr val="000000"/>
                </a:solidFill>
              </a:rPr>
              <a:t>Bayesian </a:t>
            </a:r>
            <a:r>
              <a:rPr lang="en-GB" sz="2400" dirty="0">
                <a:solidFill>
                  <a:srgbClr val="000000"/>
                </a:solidFill>
              </a:rPr>
              <a:t>networks for classification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>
                <a:solidFill>
                  <a:srgbClr val="000000"/>
                </a:solidFill>
              </a:rPr>
              <a:t>Class</a:t>
            </a:r>
            <a:r>
              <a:rPr lang="en-GB" sz="2000" dirty="0">
                <a:solidFill>
                  <a:srgbClr val="000000"/>
                </a:solidFill>
              </a:rPr>
              <a:t> variable (to be predicted) is the root node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Attribute variables </a:t>
            </a:r>
            <a:r>
              <a:rPr lang="en-GB" sz="2000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(observations) are the leaves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Naïve because it assumes that the attributes are conditionally independent of each other given the class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Deterministic prediction can be obtained by picking the most likely class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Scales up really well: with </a:t>
            </a:r>
            <a:r>
              <a:rPr lang="en-GB" sz="2000" i="1" dirty="0">
                <a:solidFill>
                  <a:srgbClr val="000000"/>
                </a:solidFill>
              </a:rPr>
              <a:t>n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boolean</a:t>
            </a:r>
            <a:r>
              <a:rPr lang="en-GB" sz="2000" dirty="0">
                <a:solidFill>
                  <a:srgbClr val="000000"/>
                </a:solidFill>
              </a:rPr>
              <a:t> attributes we just need…….</a:t>
            </a: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7371754" y="1124744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1685" name="Oval 6"/>
          <p:cNvSpPr>
            <a:spLocks noChangeArrowheads="1"/>
          </p:cNvSpPr>
          <p:nvPr/>
        </p:nvSpPr>
        <p:spPr bwMode="auto">
          <a:xfrm>
            <a:off x="6300192" y="212486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1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6" name="Oval 7"/>
          <p:cNvSpPr>
            <a:spLocks noChangeArrowheads="1"/>
          </p:cNvSpPr>
          <p:nvPr/>
        </p:nvSpPr>
        <p:spPr bwMode="auto">
          <a:xfrm>
            <a:off x="8300442" y="183911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n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7" name="Oval 8"/>
          <p:cNvSpPr>
            <a:spLocks noChangeArrowheads="1"/>
          </p:cNvSpPr>
          <p:nvPr/>
        </p:nvSpPr>
        <p:spPr bwMode="auto">
          <a:xfrm>
            <a:off x="7228879" y="2339181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2</a:t>
            </a:r>
            <a:endParaRPr lang="en-CA" b="1">
              <a:solidFill>
                <a:schemeClr val="tx1"/>
              </a:solidFill>
            </a:endParaRPr>
          </a:p>
        </p:txBody>
      </p:sp>
      <p:cxnSp>
        <p:nvCxnSpPr>
          <p:cNvPr id="71688" name="Straight Arrow Connector 10"/>
          <p:cNvCxnSpPr>
            <a:cxnSpLocks noChangeShapeType="1"/>
            <a:stCxn id="71684" idx="2"/>
            <a:endCxn id="71685" idx="0"/>
          </p:cNvCxnSpPr>
          <p:nvPr/>
        </p:nvCxnSpPr>
        <p:spPr bwMode="auto">
          <a:xfrm rot="10800000" flipV="1">
            <a:off x="6693892" y="1410494"/>
            <a:ext cx="677862" cy="714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9" name="Straight Arrow Connector 11"/>
          <p:cNvCxnSpPr>
            <a:cxnSpLocks noChangeShapeType="1"/>
            <a:stCxn id="71684" idx="4"/>
            <a:endCxn id="71687" idx="0"/>
          </p:cNvCxnSpPr>
          <p:nvPr/>
        </p:nvCxnSpPr>
        <p:spPr bwMode="auto">
          <a:xfrm rot="5400000">
            <a:off x="7372548" y="1946275"/>
            <a:ext cx="64293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0" name="Straight Arrow Connector 14"/>
          <p:cNvCxnSpPr>
            <a:cxnSpLocks noChangeShapeType="1"/>
            <a:stCxn id="71684" idx="6"/>
            <a:endCxn id="71686" idx="0"/>
          </p:cNvCxnSpPr>
          <p:nvPr/>
        </p:nvCxnSpPr>
        <p:spPr bwMode="auto">
          <a:xfrm>
            <a:off x="8157567" y="1410494"/>
            <a:ext cx="534987" cy="428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1" name="Straight Arrow Connector 24"/>
          <p:cNvCxnSpPr>
            <a:cxnSpLocks noChangeShapeType="1"/>
            <a:stCxn id="71684" idx="5"/>
          </p:cNvCxnSpPr>
          <p:nvPr/>
        </p:nvCxnSpPr>
        <p:spPr bwMode="auto">
          <a:xfrm rot="16200000" flipH="1">
            <a:off x="7736879" y="1918494"/>
            <a:ext cx="655638" cy="42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1692" name="Object 5"/>
          <p:cNvGraphicFramePr>
            <a:graphicFrameLocks noChangeAspect="1"/>
          </p:cNvGraphicFramePr>
          <p:nvPr/>
        </p:nvGraphicFramePr>
        <p:xfrm>
          <a:off x="1714500" y="3714750"/>
          <a:ext cx="57213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7" name="Equation" r:id="rId4" imgW="3340100" imgH="431800" progId="Equation.3">
                  <p:embed/>
                </p:oleObj>
              </mc:Choice>
              <mc:Fallback>
                <p:oleObj name="Equation" r:id="rId4" imgW="334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14750"/>
                        <a:ext cx="57213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88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7015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250825" y="1219228"/>
            <a:ext cx="3600450" cy="5032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50825" y="1268759"/>
            <a:ext cx="8569325" cy="50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>
                <a:solidFill>
                  <a:srgbClr val="000000"/>
                </a:solidFill>
                <a:latin typeface="+mn-lt"/>
              </a:rPr>
              <a:t>Maximun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162268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Very Popular Application </a:t>
            </a:r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142875" y="1143000"/>
            <a:ext cx="86201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Naïve Bayes models: very simple </a:t>
            </a:r>
            <a:r>
              <a:rPr lang="en-GB" sz="2400" dirty="0" smtClean="0">
                <a:solidFill>
                  <a:srgbClr val="000000"/>
                </a:solidFill>
              </a:rPr>
              <a:t/>
            </a:r>
            <a:br>
              <a:rPr lang="en-GB" sz="2400" dirty="0" smtClean="0">
                <a:solidFill>
                  <a:srgbClr val="000000"/>
                </a:solidFill>
              </a:rPr>
            </a:br>
            <a:r>
              <a:rPr lang="en-GB" sz="2400" dirty="0" smtClean="0">
                <a:solidFill>
                  <a:srgbClr val="000000"/>
                </a:solidFill>
              </a:rPr>
              <a:t>Bayesian </a:t>
            </a:r>
            <a:r>
              <a:rPr lang="en-GB" sz="2400" dirty="0">
                <a:solidFill>
                  <a:srgbClr val="000000"/>
                </a:solidFill>
              </a:rPr>
              <a:t>networks for classification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>
                <a:solidFill>
                  <a:srgbClr val="000000"/>
                </a:solidFill>
              </a:rPr>
              <a:t>Class</a:t>
            </a:r>
            <a:r>
              <a:rPr lang="en-GB" sz="2000" dirty="0">
                <a:solidFill>
                  <a:srgbClr val="000000"/>
                </a:solidFill>
              </a:rPr>
              <a:t> variable (to be predicted) is the root node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Attribute variables </a:t>
            </a:r>
            <a:r>
              <a:rPr lang="en-GB" sz="2000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(observations) are the leaves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Naïve because it assumes that the attributes are conditionally independent of each other given the class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Deterministic prediction can be obtained by picking the most likely class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Scales up really well: with </a:t>
            </a:r>
            <a:r>
              <a:rPr lang="en-GB" sz="2000" i="1" dirty="0">
                <a:solidFill>
                  <a:srgbClr val="000000"/>
                </a:solidFill>
              </a:rPr>
              <a:t>n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boolean</a:t>
            </a:r>
            <a:r>
              <a:rPr lang="en-GB" sz="2000" dirty="0">
                <a:solidFill>
                  <a:srgbClr val="000000"/>
                </a:solidFill>
              </a:rPr>
              <a:t> attributes we just need 2n+1 parameters</a:t>
            </a:r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7371754" y="1124744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3733" name="Oval 6"/>
          <p:cNvSpPr>
            <a:spLocks noChangeArrowheads="1"/>
          </p:cNvSpPr>
          <p:nvPr/>
        </p:nvSpPr>
        <p:spPr bwMode="auto">
          <a:xfrm>
            <a:off x="6300192" y="212486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1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3734" name="Oval 7"/>
          <p:cNvSpPr>
            <a:spLocks noChangeArrowheads="1"/>
          </p:cNvSpPr>
          <p:nvPr/>
        </p:nvSpPr>
        <p:spPr bwMode="auto">
          <a:xfrm>
            <a:off x="8300442" y="183911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n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3735" name="Oval 8"/>
          <p:cNvSpPr>
            <a:spLocks noChangeArrowheads="1"/>
          </p:cNvSpPr>
          <p:nvPr/>
        </p:nvSpPr>
        <p:spPr bwMode="auto">
          <a:xfrm>
            <a:off x="7228879" y="2339181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2</a:t>
            </a:r>
            <a:endParaRPr lang="en-CA" b="1">
              <a:solidFill>
                <a:schemeClr val="tx1"/>
              </a:solidFill>
            </a:endParaRPr>
          </a:p>
        </p:txBody>
      </p:sp>
      <p:cxnSp>
        <p:nvCxnSpPr>
          <p:cNvPr id="73736" name="Straight Arrow Connector 10"/>
          <p:cNvCxnSpPr>
            <a:cxnSpLocks noChangeShapeType="1"/>
            <a:stCxn id="73732" idx="2"/>
            <a:endCxn id="73733" idx="0"/>
          </p:cNvCxnSpPr>
          <p:nvPr/>
        </p:nvCxnSpPr>
        <p:spPr bwMode="auto">
          <a:xfrm rot="10800000" flipV="1">
            <a:off x="6693892" y="1410494"/>
            <a:ext cx="677862" cy="714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7" name="Straight Arrow Connector 11"/>
          <p:cNvCxnSpPr>
            <a:cxnSpLocks noChangeShapeType="1"/>
            <a:stCxn id="73732" idx="4"/>
            <a:endCxn id="73735" idx="0"/>
          </p:cNvCxnSpPr>
          <p:nvPr/>
        </p:nvCxnSpPr>
        <p:spPr bwMode="auto">
          <a:xfrm rot="5400000">
            <a:off x="7372548" y="1946275"/>
            <a:ext cx="64293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8" name="Straight Arrow Connector 14"/>
          <p:cNvCxnSpPr>
            <a:cxnSpLocks noChangeShapeType="1"/>
            <a:stCxn id="73732" idx="6"/>
            <a:endCxn id="73734" idx="0"/>
          </p:cNvCxnSpPr>
          <p:nvPr/>
        </p:nvCxnSpPr>
        <p:spPr bwMode="auto">
          <a:xfrm>
            <a:off x="8157567" y="1410494"/>
            <a:ext cx="534987" cy="428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9" name="Straight Arrow Connector 24"/>
          <p:cNvCxnSpPr>
            <a:cxnSpLocks noChangeShapeType="1"/>
            <a:stCxn id="73732" idx="5"/>
          </p:cNvCxnSpPr>
          <p:nvPr/>
        </p:nvCxnSpPr>
        <p:spPr bwMode="auto">
          <a:xfrm rot="16200000" flipH="1">
            <a:off x="7736879" y="1918494"/>
            <a:ext cx="655638" cy="42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3740" name="Object 2"/>
          <p:cNvGraphicFramePr>
            <a:graphicFrameLocks noChangeAspect="1"/>
          </p:cNvGraphicFramePr>
          <p:nvPr/>
        </p:nvGraphicFramePr>
        <p:xfrm>
          <a:off x="1714500" y="3714750"/>
          <a:ext cx="57213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5" name="Equation" r:id="rId4" imgW="3340100" imgH="431800" progId="Equation.3">
                  <p:embed/>
                </p:oleObj>
              </mc:Choice>
              <mc:Fallback>
                <p:oleObj name="Equation" r:id="rId4" imgW="334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14750"/>
                        <a:ext cx="57213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1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6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7282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Problem with ML parameter learning</a:t>
            </a: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215899" y="1197124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With small datasets, some of the frequencies may be 0 just because we have not observed the relevant data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Generates very strong incorrect predictions: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Common fix: initialize the count of every relevant event to 1 before counting the observations</a:t>
            </a:r>
          </a:p>
        </p:txBody>
      </p:sp>
    </p:spTree>
    <p:extLst>
      <p:ext uri="{BB962C8B-B14F-4D97-AF65-F5344CB8AC3E}">
        <p14:creationId xmlns:p14="http://schemas.microsoft.com/office/powerpoint/2010/main" val="36605687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Probability from Experts</a:t>
            </a:r>
          </a:p>
        </p:txBody>
      </p:sp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143891" y="1197124"/>
            <a:ext cx="8964613" cy="5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As we mentioned in previous lectures, an alternative to learning probabilities from data is to get them from experts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Problems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Experts may be reluctant to commit to specific probabilities that cannot be refined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How to represent the confidence in a given estimate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Getting the experts and their time in the first place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One promising approach is to </a:t>
            </a:r>
            <a:r>
              <a:rPr lang="en-GB" sz="2400" i="1" dirty="0">
                <a:solidFill>
                  <a:srgbClr val="000000"/>
                </a:solidFill>
              </a:rPr>
              <a:t>leverage both sources</a:t>
            </a:r>
            <a:r>
              <a:rPr lang="en-GB" sz="2400" dirty="0">
                <a:solidFill>
                  <a:srgbClr val="000000"/>
                </a:solidFill>
              </a:rPr>
              <a:t> when they are available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Get initial estimates from experts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Refine them with data</a:t>
            </a:r>
          </a:p>
        </p:txBody>
      </p:sp>
    </p:spTree>
    <p:extLst>
      <p:ext uri="{BB962C8B-B14F-4D97-AF65-F5344CB8AC3E}">
        <p14:creationId xmlns:p14="http://schemas.microsoft.com/office/powerpoint/2010/main" val="25360348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Combining Experts and Data</a:t>
            </a:r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107504" y="1125091"/>
            <a:ext cx="8964613" cy="489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Get the expert to express her belief on event A as the pair</a:t>
            </a:r>
          </a:p>
          <a:p>
            <a:pPr marL="739775" lvl="1" indent="-282575">
              <a:lnSpc>
                <a:spcPct val="7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>
                <a:solidFill>
                  <a:srgbClr val="000000"/>
                </a:solidFill>
              </a:rPr>
              <a:t>                </a:t>
            </a:r>
            <a:r>
              <a:rPr lang="en-GB" sz="2000" i="1">
                <a:solidFill>
                  <a:srgbClr val="000000"/>
                </a:solidFill>
              </a:rPr>
              <a:t>&lt;n,m&gt;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>
                <a:solidFill>
                  <a:srgbClr val="000000"/>
                </a:solidFill>
              </a:rPr>
              <a:t>i.e. how many observations of A they have seen (or expect to see) in </a:t>
            </a:r>
            <a:r>
              <a:rPr lang="en-GB" sz="2000" i="1">
                <a:solidFill>
                  <a:srgbClr val="000000"/>
                </a:solidFill>
              </a:rPr>
              <a:t>m</a:t>
            </a:r>
            <a:r>
              <a:rPr lang="en-GB" sz="2000">
                <a:solidFill>
                  <a:srgbClr val="000000"/>
                </a:solidFill>
              </a:rPr>
              <a:t> trials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Combine the pair with actual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If A is observed, increment both </a:t>
            </a:r>
            <a:r>
              <a:rPr lang="en-GB" sz="2000" i="1">
                <a:solidFill>
                  <a:srgbClr val="000000"/>
                </a:solidFill>
              </a:rPr>
              <a:t>n </a:t>
            </a:r>
            <a:r>
              <a:rPr lang="en-GB" sz="2000">
                <a:solidFill>
                  <a:srgbClr val="000000"/>
                </a:solidFill>
              </a:rPr>
              <a:t>and</a:t>
            </a:r>
            <a:r>
              <a:rPr lang="en-GB" sz="2000" i="1">
                <a:solidFill>
                  <a:srgbClr val="000000"/>
                </a:solidFill>
              </a:rPr>
              <a:t> m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If </a:t>
            </a:r>
            <a:r>
              <a:rPr lang="en-GB" sz="2000">
                <a:solidFill>
                  <a:srgbClr val="000000"/>
                </a:solidFill>
                <a:cs typeface="Times New Roman" charset="0"/>
              </a:rPr>
              <a:t>¬A is observed, increment </a:t>
            </a:r>
            <a:r>
              <a:rPr lang="en-GB" sz="2000" i="1">
                <a:solidFill>
                  <a:srgbClr val="000000"/>
                </a:solidFill>
                <a:cs typeface="Times New Roman" charset="0"/>
              </a:rPr>
              <a:t>m</a:t>
            </a:r>
            <a:r>
              <a:rPr lang="en-GB" sz="2000">
                <a:solidFill>
                  <a:srgbClr val="000000"/>
                </a:solidFill>
                <a:cs typeface="Times New Roman" charset="0"/>
              </a:rPr>
              <a:t> alone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  <a:cs typeface="Times New Roman" charset="0"/>
              </a:rPr>
              <a:t>The absolute values in the pair can be used to express the expert</a:t>
            </a:r>
            <a:r>
              <a:rPr lang="ja-JP" altLang="en-GB" sz="2400">
                <a:solidFill>
                  <a:srgbClr val="000000"/>
                </a:solidFill>
                <a:cs typeface="Times New Roman" charset="0"/>
              </a:rPr>
              <a:t>’</a:t>
            </a:r>
            <a:r>
              <a:rPr lang="en-GB" altLang="ja-JP" sz="2400">
                <a:solidFill>
                  <a:srgbClr val="000000"/>
                </a:solidFill>
                <a:cs typeface="Times New Roman" charset="0"/>
              </a:rPr>
              <a:t>s level of confidence in her estimate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charset="0"/>
              </a:rPr>
              <a:t>Small values (e.g., &lt;2,3&gt;) represent low confidence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charset="0"/>
              </a:rPr>
              <a:t>The larger the values, the higher the confidence </a:t>
            </a:r>
          </a:p>
        </p:txBody>
      </p:sp>
      <p:sp>
        <p:nvSpPr>
          <p:cNvPr id="79876" name="AutoShape 5"/>
          <p:cNvSpPr>
            <a:spLocks noChangeArrowheads="1"/>
          </p:cNvSpPr>
          <p:nvPr/>
        </p:nvSpPr>
        <p:spPr bwMode="auto">
          <a:xfrm>
            <a:off x="6767067" y="4725542"/>
            <a:ext cx="1441450" cy="935038"/>
          </a:xfrm>
          <a:prstGeom prst="wedgeRectCallout">
            <a:avLst>
              <a:gd name="adj1" fmla="val -89537"/>
              <a:gd name="adj2" fmla="val 4100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chemeClr val="tx1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9982314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Combining Experts and Data</a:t>
            </a:r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71883" y="1053083"/>
            <a:ext cx="8964613" cy="532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Get the expert to express her belief on event A as the pair</a:t>
            </a:r>
          </a:p>
          <a:p>
            <a:pPr marL="739775" lvl="1" indent="-282575">
              <a:lnSpc>
                <a:spcPct val="7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           </a:t>
            </a:r>
            <a:r>
              <a:rPr lang="en-GB" sz="2000" i="1" dirty="0">
                <a:solidFill>
                  <a:srgbClr val="000000"/>
                </a:solidFill>
              </a:rPr>
              <a:t>&lt;</a:t>
            </a:r>
            <a:r>
              <a:rPr lang="en-GB" sz="2000" i="1" dirty="0" err="1">
                <a:solidFill>
                  <a:srgbClr val="000000"/>
                </a:solidFill>
              </a:rPr>
              <a:t>n,m</a:t>
            </a:r>
            <a:r>
              <a:rPr lang="en-GB" sz="2000" i="1" dirty="0">
                <a:solidFill>
                  <a:srgbClr val="000000"/>
                </a:solidFill>
              </a:rPr>
              <a:t>&gt;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i.e. how many observations of A they have seen (or expect to see) in </a:t>
            </a:r>
            <a:r>
              <a:rPr lang="en-GB" sz="2000" i="1" dirty="0">
                <a:solidFill>
                  <a:srgbClr val="000000"/>
                </a:solidFill>
              </a:rPr>
              <a:t>m</a:t>
            </a:r>
            <a:r>
              <a:rPr lang="en-GB" sz="2000" dirty="0">
                <a:solidFill>
                  <a:srgbClr val="000000"/>
                </a:solidFill>
              </a:rPr>
              <a:t> trials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Combine the pair with actual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A is observed, increment both </a:t>
            </a:r>
            <a:r>
              <a:rPr lang="en-GB" sz="2000" i="1" dirty="0">
                <a:solidFill>
                  <a:srgbClr val="000000"/>
                </a:solidFill>
              </a:rPr>
              <a:t>n </a:t>
            </a:r>
            <a:r>
              <a:rPr lang="en-GB" sz="2000" dirty="0">
                <a:solidFill>
                  <a:srgbClr val="000000"/>
                </a:solidFill>
              </a:rPr>
              <a:t>and</a:t>
            </a:r>
            <a:r>
              <a:rPr lang="en-GB" sz="2000" i="1" dirty="0">
                <a:solidFill>
                  <a:srgbClr val="000000"/>
                </a:solidFill>
              </a:rPr>
              <a:t> m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¬A is observed, increment </a:t>
            </a:r>
            <a:r>
              <a:rPr lang="en-GB" sz="2000" i="1" dirty="0">
                <a:solidFill>
                  <a:srgbClr val="000000"/>
                </a:solidFill>
                <a:cs typeface="Times New Roman" charset="0"/>
              </a:rPr>
              <a:t>m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 alone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The absolute values in the pair can be used to express the expert</a:t>
            </a:r>
            <a:r>
              <a:rPr lang="ja-JP" altLang="en-GB" sz="2400" dirty="0">
                <a:solidFill>
                  <a:srgbClr val="000000"/>
                </a:solidFill>
                <a:cs typeface="Times New Roman" charset="0"/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  <a:cs typeface="Times New Roman" charset="0"/>
              </a:rPr>
              <a:t>s level of confidence in her estimate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Small values (e.g., &lt;2,3&gt;) represent low confidence, as they are quickly dominated by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The larger the values, the higher the confidence as it takes more and more data to dominate the initial estimate (e.g. &lt;2000, 3000&gt;)</a:t>
            </a:r>
          </a:p>
        </p:txBody>
      </p:sp>
    </p:spTree>
    <p:extLst>
      <p:ext uri="{BB962C8B-B14F-4D97-AF65-F5344CB8AC3E}">
        <p14:creationId xmlns:p14="http://schemas.microsoft.com/office/powerpoint/2010/main" val="16702807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755650" y="3860279"/>
            <a:ext cx="5111750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Overview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27088" y="1268760"/>
            <a:ext cx="8569325" cy="51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>
                <a:solidFill>
                  <a:srgbClr val="000000"/>
                </a:solidFill>
              </a:rPr>
              <a:t>Maximun</a:t>
            </a:r>
            <a:r>
              <a:rPr lang="en-GB" sz="2400" dirty="0">
                <a:solidFill>
                  <a:srgbClr val="000000"/>
                </a:solidFill>
              </a:rPr>
              <a:t>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 (complete data)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352773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Learning Parameters with Hidden Variables</a:t>
            </a:r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0" y="1053108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So far we have assumed that we can collect data on all variables in the network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What if this is not true, i.e. the network has </a:t>
            </a:r>
            <a:r>
              <a:rPr lang="en-GB" sz="2400" i="1" dirty="0">
                <a:solidFill>
                  <a:srgbClr val="000000"/>
                </a:solidFill>
              </a:rPr>
              <a:t>hidden variables</a:t>
            </a:r>
            <a:r>
              <a:rPr lang="en-GB" sz="2400" dirty="0">
                <a:solidFill>
                  <a:srgbClr val="000000"/>
                </a:solidFill>
              </a:rPr>
              <a:t>?</a:t>
            </a:r>
            <a:endParaRPr lang="en-GB" sz="2400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565400"/>
            <a:ext cx="21447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1604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Rectangle 7"/>
          <p:cNvSpPr>
            <a:spLocks noChangeArrowheads="1"/>
          </p:cNvSpPr>
          <p:nvPr/>
        </p:nvSpPr>
        <p:spPr bwMode="auto">
          <a:xfrm>
            <a:off x="179388" y="5516563"/>
            <a:ext cx="8856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  <a:cs typeface="Times New Roman" charset="0"/>
              </a:rPr>
              <a:t>Clearly we can</a:t>
            </a:r>
            <a:r>
              <a:rPr lang="de-DE" sz="2400">
                <a:solidFill>
                  <a:srgbClr val="000000"/>
                </a:solidFill>
                <a:cs typeface="Times New Roman" charset="0"/>
              </a:rPr>
              <a:t>‘</a:t>
            </a:r>
            <a:r>
              <a:rPr lang="en-GB" altLang="ja-JP" sz="2400">
                <a:solidFill>
                  <a:srgbClr val="000000"/>
                </a:solidFill>
                <a:cs typeface="Times New Roman" charset="0"/>
              </a:rPr>
              <a:t>t use the frequency approach, because we are missing all the counts involving H</a:t>
            </a:r>
            <a:endParaRPr lang="en-GB" sz="240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572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Quick Fix</a:t>
            </a: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0" y="414972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Each  variable has 3 values (low, moderate, high)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the numbers by the nodes represent how many parameters  need to be specified for the CPT of that node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78 probabilities to be specified overall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8704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453759"/>
              </p:ext>
            </p:extLst>
          </p:nvPr>
        </p:nvGraphicFramePr>
        <p:xfrm>
          <a:off x="1619672" y="2793283"/>
          <a:ext cx="2160340" cy="171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39" name="Image" r:id="rId4" imgW="2590476" imgH="2057143" progId="">
                  <p:embed/>
                </p:oleObj>
              </mc:Choice>
              <mc:Fallback>
                <p:oleObj name="Image" r:id="rId4" imgW="2590476" imgH="20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793283"/>
                        <a:ext cx="2160340" cy="171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10"/>
          <p:cNvSpPr>
            <a:spLocks noChangeArrowheads="1"/>
          </p:cNvSpPr>
          <p:nvPr/>
        </p:nvSpPr>
        <p:spPr bwMode="auto">
          <a:xfrm>
            <a:off x="179388" y="1124198"/>
            <a:ext cx="8496300" cy="136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Get rid of the hidden variables.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It may work in the simple network given earlier, but what about  the following one? </a:t>
            </a:r>
            <a:endParaRPr lang="en-GB" sz="2400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29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Not Necessarily a Good Fix</a:t>
            </a: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179388" y="3789363"/>
            <a:ext cx="8964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The symptom variables are no longer conditionally independent given their parents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charset="0"/>
              </a:rPr>
              <a:t>Many more links, and many more probabilities to be specified: 708 overall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charset="0"/>
              </a:rPr>
              <a:t>Need much more data to properly learn the network</a:t>
            </a:r>
          </a:p>
        </p:txBody>
      </p:sp>
      <p:graphicFrame>
        <p:nvGraphicFramePr>
          <p:cNvPr id="89092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059113" y="1268413"/>
          <a:ext cx="26289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7" name="Image" r:id="rId4" imgW="2628571" imgH="2234921" progId="">
                  <p:embed/>
                </p:oleObj>
              </mc:Choice>
              <mc:Fallback>
                <p:oleObj name="Image" r:id="rId4" imgW="2628571" imgH="22349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268413"/>
                        <a:ext cx="26289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1442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0">
                <a:solidFill>
                  <a:srgbClr val="2D2DB9"/>
                </a:solidFill>
              </a:rPr>
              <a:t>Example: The cherry/lime candy world again</a:t>
            </a:r>
            <a:br>
              <a:rPr lang="en-GB" sz="3200" b="0">
                <a:solidFill>
                  <a:srgbClr val="2D2DB9"/>
                </a:solidFill>
              </a:rPr>
            </a:br>
            <a:endParaRPr lang="en-GB" sz="3200" b="0">
              <a:solidFill>
                <a:srgbClr val="2D2DB9"/>
              </a:solidFill>
            </a:endParaRP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14313" y="112511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Two bags of candies (1 and 2) have been mixed together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Candies are described by 3 features: </a:t>
            </a:r>
            <a:r>
              <a:rPr lang="en-GB" sz="2000" dirty="0" err="1">
                <a:solidFill>
                  <a:srgbClr val="000000"/>
                </a:solidFill>
              </a:rPr>
              <a:t>Flavor</a:t>
            </a:r>
            <a:r>
              <a:rPr lang="en-GB" sz="2000" dirty="0">
                <a:solidFill>
                  <a:srgbClr val="000000"/>
                </a:solidFill>
              </a:rPr>
              <a:t> and Wrapper as before, plus Hole (whether they have a hole in the middle)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Candies</a:t>
            </a:r>
            <a:r>
              <a:rPr lang="de-DE" altLang="ja-JP" sz="2000" dirty="0">
                <a:solidFill>
                  <a:srgbClr val="000000"/>
                </a:solidFill>
              </a:rPr>
              <a:t>‘</a:t>
            </a:r>
            <a:r>
              <a:rPr lang="en-GB" altLang="ja-JP" sz="2000" dirty="0">
                <a:solidFill>
                  <a:srgbClr val="000000"/>
                </a:solidFill>
              </a:rPr>
              <a:t> features depend probabilistically from the bag they originally came from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We want to predict for each candy, which was its original bag, from its features: Naïve Bayes model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" y="4077072"/>
            <a:ext cx="3456186" cy="22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>
                <a:solidFill>
                  <a:schemeClr val="tx1"/>
                </a:solidFill>
                <a:latin typeface="+mn-lt"/>
                <a:cs typeface="Times New Roman" charset="0"/>
              </a:rPr>
              <a:t>θ</a:t>
            </a:r>
            <a:r>
              <a:rPr lang="en-US" sz="2000">
                <a:solidFill>
                  <a:schemeClr val="tx1"/>
                </a:solidFill>
                <a:latin typeface="+mn-lt"/>
                <a:cs typeface="Times New Roman" charset="0"/>
              </a:rPr>
              <a:t>= P(Bag = 1)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>
                <a:solidFill>
                  <a:schemeClr val="tx1"/>
                </a:solidFill>
                <a:latin typeface="+mn-lt"/>
              </a:rPr>
              <a:t>θ</a:t>
            </a:r>
            <a:r>
              <a:rPr lang="en-US" sz="2000" baseline="-25000">
                <a:solidFill>
                  <a:schemeClr val="tx1"/>
                </a:solidFill>
                <a:latin typeface="+mn-lt"/>
              </a:rPr>
              <a:t>Fj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 = P(Flavor = cherry|Bag = j)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>
                <a:solidFill>
                  <a:schemeClr val="tx1"/>
                </a:solidFill>
                <a:latin typeface="+mn-lt"/>
              </a:rPr>
              <a:t>θ</a:t>
            </a:r>
            <a:r>
              <a:rPr lang="en-US" sz="2000" baseline="-25000">
                <a:solidFill>
                  <a:schemeClr val="tx1"/>
                </a:solidFill>
                <a:latin typeface="+mn-lt"/>
              </a:rPr>
              <a:t>Wj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 = P(Wrapper = red|Bag = j)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>
                <a:solidFill>
                  <a:schemeClr val="tx1"/>
                </a:solidFill>
                <a:latin typeface="+mn-lt"/>
              </a:rPr>
              <a:t>θ</a:t>
            </a:r>
            <a:r>
              <a:rPr lang="en-US" sz="2000" baseline="-25000">
                <a:solidFill>
                  <a:schemeClr val="tx1"/>
                </a:solidFill>
                <a:latin typeface="+mn-lt"/>
              </a:rPr>
              <a:t>Hj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 = P(Hole = yes|Bag = j)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chemeClr val="tx1"/>
                </a:solidFill>
                <a:latin typeface="+mn-lt"/>
              </a:rPr>
              <a:t>j =1,2</a:t>
            </a:r>
            <a:endParaRPr lang="el-GR" sz="20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867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Full Bayesian Learning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1"/>
            <a:ext cx="8569325" cy="511197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In the learning methods we have seen so far, the idea was always to find the best model that could explain some observations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In contrast, full Bayesian learning sees learning as Bayesian updating of a probability distribution over the hypothesis space, given data</a:t>
            </a:r>
          </a:p>
          <a:p>
            <a:pPr lvl="1" eaLnBrk="1" hangingPunct="1">
              <a:lnSpc>
                <a:spcPct val="80000"/>
              </a:lnSpc>
            </a:pPr>
            <a:r>
              <a:rPr lang="en-GB" i="1" dirty="0"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 is the hypothesis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Possible hypotheses (values of </a:t>
            </a:r>
            <a:r>
              <a:rPr lang="en-GB" i="1" dirty="0"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) </a:t>
            </a:r>
            <a:r>
              <a:rPr lang="en-GB" i="1" dirty="0">
                <a:ea typeface="Arial Unicode MS" charset="0"/>
                <a:cs typeface="Arial Unicode MS" charset="0"/>
              </a:rPr>
              <a:t>h</a:t>
            </a:r>
            <a:r>
              <a:rPr lang="en-GB" i="1" baseline="-25000" dirty="0">
                <a:ea typeface="Arial Unicode MS" charset="0"/>
                <a:cs typeface="Arial Unicode MS" charset="0"/>
              </a:rPr>
              <a:t>1</a:t>
            </a:r>
            <a:r>
              <a:rPr lang="en-GB" i="1" dirty="0">
                <a:ea typeface="Arial Unicode MS" charset="0"/>
                <a:cs typeface="Arial Unicode MS" charset="0"/>
              </a:rPr>
              <a:t>…, </a:t>
            </a:r>
            <a:r>
              <a:rPr lang="en-GB" i="1" dirty="0" err="1">
                <a:ea typeface="Arial Unicode MS" charset="0"/>
                <a:cs typeface="Arial Unicode MS" charset="0"/>
              </a:rPr>
              <a:t>h</a:t>
            </a:r>
            <a:r>
              <a:rPr lang="en-GB" i="1" baseline="-25000" dirty="0" err="1">
                <a:ea typeface="Arial Unicode MS" charset="0"/>
                <a:cs typeface="Arial Unicode MS" charset="0"/>
              </a:rPr>
              <a:t>n</a:t>
            </a:r>
            <a:r>
              <a:rPr lang="en-GB" dirty="0">
                <a:ea typeface="Arial Unicode MS" charset="0"/>
                <a:cs typeface="Arial Unicode MS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P(</a:t>
            </a:r>
            <a:r>
              <a:rPr lang="en-GB" i="1" dirty="0"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) = prior probability distribution over hypothesis space</a:t>
            </a:r>
          </a:p>
          <a:p>
            <a:pPr eaLnBrk="1" hangingPunct="1">
              <a:lnSpc>
                <a:spcPct val="90000"/>
              </a:lnSpc>
            </a:pPr>
            <a:r>
              <a:rPr lang="en-GB" i="1" dirty="0" err="1"/>
              <a:t>j</a:t>
            </a:r>
            <a:r>
              <a:rPr lang="en-GB" i="1" baseline="-25000" dirty="0" err="1"/>
              <a:t>th</a:t>
            </a:r>
            <a:r>
              <a:rPr lang="en-GB" dirty="0"/>
              <a:t> observation </a:t>
            </a:r>
            <a:r>
              <a:rPr lang="en-GB" i="1" dirty="0" err="1"/>
              <a:t>d</a:t>
            </a:r>
            <a:r>
              <a:rPr lang="en-GB" i="1" baseline="-25000" dirty="0" err="1"/>
              <a:t>j</a:t>
            </a:r>
            <a:r>
              <a:rPr lang="en-GB" dirty="0"/>
              <a:t> gives the outcome of random variable </a:t>
            </a:r>
            <a:r>
              <a:rPr lang="en-GB" i="1" dirty="0" err="1"/>
              <a:t>D</a:t>
            </a:r>
            <a:r>
              <a:rPr lang="en-GB" i="1" baseline="-25000" dirty="0" err="1"/>
              <a:t>j</a:t>
            </a:r>
            <a:endParaRPr lang="en-GB" i="1" baseline="-25000" dirty="0"/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training data </a:t>
            </a:r>
            <a:r>
              <a:rPr lang="en-GB" b="1" dirty="0">
                <a:ea typeface="Arial Unicode MS" charset="0"/>
                <a:cs typeface="Arial Unicode MS" charset="0"/>
              </a:rPr>
              <a:t>d</a:t>
            </a:r>
            <a:r>
              <a:rPr lang="en-GB" dirty="0">
                <a:ea typeface="Arial Unicode MS" charset="0"/>
                <a:cs typeface="Arial Unicode MS" charset="0"/>
              </a:rPr>
              <a:t>= d</a:t>
            </a:r>
            <a:r>
              <a:rPr lang="en-GB" baseline="-25000" dirty="0">
                <a:ea typeface="Arial Unicode MS" charset="0"/>
                <a:cs typeface="Arial Unicode MS" charset="0"/>
              </a:rPr>
              <a:t>1</a:t>
            </a:r>
            <a:r>
              <a:rPr lang="en-GB" dirty="0">
                <a:ea typeface="Arial Unicode MS" charset="0"/>
                <a:cs typeface="Arial Unicode MS" charset="0"/>
              </a:rPr>
              <a:t>,..,d</a:t>
            </a:r>
            <a:r>
              <a:rPr lang="en-GB" baseline="-25000" dirty="0">
                <a:ea typeface="Arial Unicode MS" charset="0"/>
                <a:cs typeface="Arial Unicode MS" charset="0"/>
              </a:rPr>
              <a:t>k</a:t>
            </a:r>
            <a:endParaRPr lang="en-GB" dirty="0">
              <a:ea typeface="Arial Unicode MS" charset="0"/>
              <a:cs typeface="Arial Unicode MS" charset="0"/>
            </a:endParaRPr>
          </a:p>
          <a:p>
            <a:pPr lvl="1" eaLnBrk="1" hangingPunct="1">
              <a:lnSpc>
                <a:spcPct val="80000"/>
              </a:lnSpc>
            </a:pPr>
            <a:endParaRPr lang="en-GB" dirty="0"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08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Expectation-Maximization (EM)</a:t>
            </a:r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179388" y="1197124"/>
            <a:ext cx="8964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If we keep the hidden variables, and want to learn the network parameters from data, we have a form of </a:t>
            </a:r>
            <a:r>
              <a:rPr lang="en-GB" sz="2400" i="1" dirty="0">
                <a:solidFill>
                  <a:srgbClr val="000000"/>
                </a:solidFill>
              </a:rPr>
              <a:t>unsupervised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The data do not include information on the true nature of each data point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Expectation-Maximization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General algorithm for learning model parameters from incomplete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We</a:t>
            </a:r>
            <a:r>
              <a:rPr lang="de-DE" altLang="ja-JP" sz="2000" dirty="0">
                <a:solidFill>
                  <a:srgbClr val="000000"/>
                </a:solidFill>
                <a:cs typeface="Times New Roman" charset="0"/>
              </a:rPr>
              <a:t>‘</a:t>
            </a:r>
            <a:r>
              <a:rPr lang="en-GB" altLang="ja-JP" sz="2000" dirty="0" err="1">
                <a:solidFill>
                  <a:srgbClr val="000000"/>
                </a:solidFill>
                <a:cs typeface="Times New Roman" charset="0"/>
              </a:rPr>
              <a:t>ll</a:t>
            </a:r>
            <a:r>
              <a:rPr lang="en-GB" altLang="ja-JP" sz="2000" dirty="0">
                <a:solidFill>
                  <a:srgbClr val="000000"/>
                </a:solidFill>
                <a:cs typeface="Times New Roman" charset="0"/>
              </a:rPr>
              <a:t> see how it works on learning parameters for </a:t>
            </a:r>
            <a:r>
              <a:rPr lang="en-GB" altLang="ja-JP" sz="2000" dirty="0" err="1">
                <a:solidFill>
                  <a:srgbClr val="000000"/>
                </a:solidFill>
                <a:cs typeface="Times New Roman" charset="0"/>
              </a:rPr>
              <a:t>Bnets</a:t>
            </a:r>
            <a:r>
              <a:rPr lang="en-GB" altLang="ja-JP" sz="2000" dirty="0">
                <a:solidFill>
                  <a:srgbClr val="000000"/>
                </a:solidFill>
                <a:cs typeface="Times New Roman" charset="0"/>
              </a:rPr>
              <a:t> with discrete variables</a:t>
            </a:r>
            <a:endParaRPr lang="en-GB" sz="2000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061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09F07FA0-22CE-3E4B-8085-575F0F0A9E33}" type="slidenum">
              <a:rPr lang="en-US" sz="1400">
                <a:solidFill>
                  <a:srgbClr val="000000"/>
                </a:solidFill>
              </a:rPr>
              <a:pPr algn="l" eaLnBrk="1" hangingPunct="1"/>
              <a:t>41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Bayesian learning: Bayes’ rule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772400" cy="4114800"/>
          </a:xfrm>
        </p:spPr>
        <p:txBody>
          <a:bodyPr/>
          <a:lstStyle/>
          <a:p>
            <a:r>
              <a:rPr lang="en-US"/>
              <a:t>Given some model space (set of hypotheses h</a:t>
            </a:r>
            <a:r>
              <a:rPr lang="en-US" baseline="-25000"/>
              <a:t>i</a:t>
            </a:r>
            <a:r>
              <a:rPr lang="en-US"/>
              <a:t>) and evidence (data D):</a:t>
            </a:r>
          </a:p>
          <a:p>
            <a:pPr lvl="1"/>
            <a:r>
              <a:rPr lang="en-US">
                <a:ea typeface="Arial Unicode MS" charset="0"/>
                <a:cs typeface="Arial Unicode MS" charset="0"/>
              </a:rPr>
              <a:t>P(h</a:t>
            </a:r>
            <a:r>
              <a:rPr lang="en-US" baseline="-25000">
                <a:ea typeface="Arial Unicode MS" charset="0"/>
                <a:cs typeface="Arial Unicode MS" charset="0"/>
              </a:rPr>
              <a:t>i</a:t>
            </a:r>
            <a:r>
              <a:rPr lang="en-US">
                <a:ea typeface="Arial Unicode MS" charset="0"/>
                <a:cs typeface="Arial Unicode MS" charset="0"/>
              </a:rPr>
              <a:t>|D) = </a:t>
            </a:r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 P(D|h</a:t>
            </a:r>
            <a:r>
              <a:rPr lang="en-US" baseline="-2500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) P(h</a:t>
            </a:r>
            <a:r>
              <a:rPr lang="en-US" baseline="-2500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)</a:t>
            </a:r>
          </a:p>
          <a:p>
            <a:r>
              <a:rPr lang="en-US">
                <a:sym typeface="Symbol" charset="0"/>
              </a:rPr>
              <a:t>We assume that observations are independent of each other, given a model (hypothesis), so:</a:t>
            </a:r>
          </a:p>
          <a:p>
            <a:pPr lvl="1"/>
            <a:r>
              <a:rPr lang="en-US">
                <a:ea typeface="Arial Unicode MS" charset="0"/>
                <a:cs typeface="Arial Unicode MS" charset="0"/>
              </a:rPr>
              <a:t>P(h</a:t>
            </a:r>
            <a:r>
              <a:rPr lang="en-US" baseline="-25000">
                <a:ea typeface="Arial Unicode MS" charset="0"/>
                <a:cs typeface="Arial Unicode MS" charset="0"/>
              </a:rPr>
              <a:t>i</a:t>
            </a:r>
            <a:r>
              <a:rPr lang="en-US">
                <a:ea typeface="Arial Unicode MS" charset="0"/>
                <a:cs typeface="Arial Unicode MS" charset="0"/>
              </a:rPr>
              <a:t>|D) = </a:t>
            </a:r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 </a:t>
            </a:r>
            <a:r>
              <a:rPr lang="en-US" baseline="-25000">
                <a:ea typeface="Arial Unicode MS" charset="0"/>
                <a:cs typeface="Arial Unicode MS" charset="0"/>
                <a:sym typeface="Symbol" charset="0"/>
              </a:rPr>
              <a:t>j</a:t>
            </a:r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 P(d</a:t>
            </a:r>
            <a:r>
              <a:rPr lang="en-US" baseline="-25000">
                <a:ea typeface="Arial Unicode MS" charset="0"/>
                <a:cs typeface="Arial Unicode MS" charset="0"/>
                <a:sym typeface="Symbol" charset="0"/>
              </a:rPr>
              <a:t>j</a:t>
            </a:r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|h</a:t>
            </a:r>
            <a:r>
              <a:rPr lang="en-US" baseline="-2500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) P(h</a:t>
            </a:r>
            <a:r>
              <a:rPr lang="en-US" baseline="-2500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)</a:t>
            </a:r>
          </a:p>
          <a:p>
            <a:r>
              <a:rPr lang="en-US">
                <a:sym typeface="Symbol" charset="0"/>
              </a:rPr>
              <a:t>To predict the value of some unknown quantity, X (e.g., the class label for a future observation):</a:t>
            </a:r>
          </a:p>
          <a:p>
            <a:pPr lvl="1"/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P(X|D) = </a:t>
            </a:r>
            <a:r>
              <a:rPr lang="en-US" baseline="-2500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 P(X|D, h</a:t>
            </a:r>
            <a:r>
              <a:rPr lang="en-US" baseline="-2500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) P(h</a:t>
            </a:r>
            <a:r>
              <a:rPr lang="en-US" baseline="-2500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|D) = </a:t>
            </a:r>
            <a:r>
              <a:rPr lang="en-US" baseline="-2500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 P(X|h</a:t>
            </a:r>
            <a:r>
              <a:rPr lang="en-US" baseline="-2500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) P(h</a:t>
            </a:r>
            <a:r>
              <a:rPr lang="en-US" baseline="-2500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en-US">
                <a:ea typeface="Arial Unicode MS" charset="0"/>
                <a:cs typeface="Arial Unicode MS" charset="0"/>
                <a:sym typeface="Symbol" charset="0"/>
              </a:rPr>
              <a:t>|D)</a:t>
            </a: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 flipH="1" flipV="1">
            <a:off x="3505200" y="5418138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4495800" y="5494338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489325" y="5911850"/>
            <a:ext cx="285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These are equal by our</a:t>
            </a:r>
          </a:p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independence assumption</a:t>
            </a:r>
          </a:p>
        </p:txBody>
      </p:sp>
    </p:spTree>
    <p:extLst>
      <p:ext uri="{BB962C8B-B14F-4D97-AF65-F5344CB8AC3E}">
        <p14:creationId xmlns:p14="http://schemas.microsoft.com/office/powerpoint/2010/main" val="107993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C8795544-F7CC-D64F-8925-2E40CEE9CF78}" type="slidenum">
              <a:rPr lang="en-US" sz="1400">
                <a:solidFill>
                  <a:srgbClr val="000000"/>
                </a:solidFill>
              </a:rPr>
              <a:pPr algn="l" eaLnBrk="1" hangingPunct="1"/>
              <a:t>42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Bayesian learning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We can apply Bayesian learning in three basic ways: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BMA (Bayesian Model Averaging):</a:t>
            </a:r>
            <a:r>
              <a:rPr lang="en-US" sz="2000" dirty="0">
                <a:ea typeface="Arial Unicode MS" charset="0"/>
                <a:cs typeface="Arial Unicode MS" charset="0"/>
                <a:sym typeface="Symbol" charset="0"/>
              </a:rPr>
              <a:t> Don’t just choose one hypothesis; instead, make predictions based on the weighted average of all hypotheses (or some set of best hypotheses)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MAP (Maximum A Posteriori) hypothesis:</a:t>
            </a:r>
            <a:r>
              <a:rPr lang="en-US" sz="2000" dirty="0">
                <a:ea typeface="Arial Unicode MS" charset="0"/>
                <a:cs typeface="Arial Unicode MS" charset="0"/>
                <a:sym typeface="Symbol" charset="0"/>
              </a:rPr>
              <a:t>  Choose the hypothesis with the highest </a:t>
            </a:r>
            <a:r>
              <a:rPr lang="en-US" sz="2000" i="1" dirty="0">
                <a:ea typeface="Arial Unicode MS" charset="0"/>
                <a:cs typeface="Arial Unicode MS" charset="0"/>
                <a:sym typeface="Symbol" charset="0"/>
              </a:rPr>
              <a:t>a posteriori</a:t>
            </a:r>
            <a:r>
              <a:rPr lang="en-US" sz="2000" dirty="0">
                <a:ea typeface="Arial Unicode MS" charset="0"/>
                <a:cs typeface="Arial Unicode MS" charset="0"/>
                <a:sym typeface="Symbol" charset="0"/>
              </a:rPr>
              <a:t> probability, given the data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MLE (Maximum Likelihood Estimate):</a:t>
            </a:r>
            <a:r>
              <a:rPr lang="en-US" sz="2000" dirty="0">
                <a:ea typeface="Arial Unicode MS" charset="0"/>
                <a:cs typeface="Arial Unicode MS" charset="0"/>
                <a:sym typeface="Symbol" charset="0"/>
              </a:rPr>
              <a:t> Assume that all hypotheses are equally likely </a:t>
            </a:r>
            <a:r>
              <a:rPr lang="en-US" sz="2000" i="1" dirty="0">
                <a:ea typeface="Arial Unicode MS" charset="0"/>
                <a:cs typeface="Arial Unicode MS" charset="0"/>
                <a:sym typeface="Symbol" charset="0"/>
              </a:rPr>
              <a:t>a priori</a:t>
            </a:r>
            <a:r>
              <a:rPr lang="en-US" sz="2000" dirty="0">
                <a:ea typeface="Arial Unicode MS" charset="0"/>
                <a:cs typeface="Arial Unicode MS" charset="0"/>
                <a:sym typeface="Symbol" charset="0"/>
              </a:rPr>
              <a:t>; then the best hypothesis is just the one that maximizes the likelihood (i.e., the probability of the data given the hypothesis)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MDL (Minimum Description Length) principle:</a:t>
            </a:r>
            <a:r>
              <a:rPr lang="en-US" sz="2400" dirty="0">
                <a:sym typeface="Symbol" charset="0"/>
              </a:rPr>
              <a:t>  Use some encoding to model the complexity of the hypothesis, and the fit of the data to the hypothesis, then minimize the overall description length of h</a:t>
            </a:r>
            <a:r>
              <a:rPr lang="en-US" sz="2400" baseline="-25000" dirty="0">
                <a:sym typeface="Symbol" charset="0"/>
              </a:rPr>
              <a:t>i </a:t>
            </a:r>
            <a:r>
              <a:rPr lang="en-US" sz="2400" dirty="0">
                <a:sym typeface="Symbol" charset="0"/>
              </a:rPr>
              <a:t>+ D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07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7F507378-5C6C-C44C-A8AC-75424BD0F1B9}" type="slidenum">
              <a:rPr lang="en-US" sz="1400">
                <a:solidFill>
                  <a:srgbClr val="000000"/>
                </a:solidFill>
              </a:rPr>
              <a:pPr algn="l" eaLnBrk="1" hangingPunct="1"/>
              <a:t>43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Parameter estimation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342900" indent="-342900"/>
            <a:r>
              <a:rPr lang="en-US" dirty="0"/>
              <a:t>Assume known structure</a:t>
            </a:r>
          </a:p>
          <a:p>
            <a:pPr marL="342900" indent="-342900"/>
            <a:r>
              <a:rPr lang="en-US" dirty="0"/>
              <a:t>Goal: estimate BN parameters </a:t>
            </a:r>
            <a:r>
              <a:rPr lang="en-US" b="1" dirty="0"/>
              <a:t>q</a:t>
            </a:r>
            <a:endParaRPr lang="en-US" dirty="0"/>
          </a:p>
          <a:p>
            <a:pPr marL="742950" lvl="1" indent="-285750"/>
            <a:r>
              <a:rPr lang="en-US" dirty="0">
                <a:ea typeface="Arial Unicode MS" charset="0"/>
                <a:cs typeface="Arial Unicode MS" charset="0"/>
              </a:rPr>
              <a:t>entries in local probability models, P(X | Parents(X))</a:t>
            </a:r>
          </a:p>
          <a:p>
            <a:pPr marL="342900" indent="-342900"/>
            <a:r>
              <a:rPr lang="en-US" dirty="0"/>
              <a:t>A parameterization </a:t>
            </a:r>
            <a:r>
              <a:rPr lang="en-US" b="1" dirty="0"/>
              <a:t>q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 is good if it is likely to generate the observed data:</a:t>
            </a:r>
          </a:p>
          <a:p>
            <a:pPr marL="342900" indent="-342900"/>
            <a:endParaRPr lang="en-US" dirty="0">
              <a:sym typeface="Symbol" charset="0"/>
            </a:endParaRPr>
          </a:p>
          <a:p>
            <a:pPr marL="342900" indent="-342900">
              <a:buFont typeface="Wingdings" charset="0"/>
              <a:buNone/>
            </a:pPr>
            <a:endParaRPr lang="en-US" dirty="0">
              <a:sym typeface="Symbol" charset="0"/>
            </a:endParaRPr>
          </a:p>
          <a:p>
            <a:pPr marL="342900" indent="-342900"/>
            <a:r>
              <a:rPr lang="en-US" dirty="0">
                <a:sym typeface="Symbol" charset="0"/>
              </a:rPr>
              <a:t>Maximum Likelihood Estimation </a:t>
            </a:r>
            <a:r>
              <a:rPr lang="en-US" dirty="0" smtClean="0">
                <a:sym typeface="Symbol" charset="0"/>
              </a:rPr>
              <a:t/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(</a:t>
            </a:r>
            <a:r>
              <a:rPr lang="en-US" dirty="0">
                <a:sym typeface="Symbol" charset="0"/>
              </a:rPr>
              <a:t>MLE) Principle: Choose </a:t>
            </a:r>
            <a:r>
              <a:rPr lang="en-US" b="1" dirty="0"/>
              <a:t>q</a:t>
            </a:r>
            <a:r>
              <a:rPr lang="en-US" b="1" baseline="30000" dirty="0"/>
              <a:t>*</a:t>
            </a:r>
            <a:r>
              <a:rPr lang="en-US" dirty="0">
                <a:sym typeface="Symbol" charset="0"/>
              </a:rPr>
              <a:t>  </a:t>
            </a:r>
            <a:r>
              <a:rPr lang="en-US" dirty="0" smtClean="0">
                <a:sym typeface="Symbol" charset="0"/>
              </a:rPr>
              <a:t/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so </a:t>
            </a:r>
            <a:r>
              <a:rPr lang="en-US" dirty="0">
                <a:sym typeface="Symbol" charset="0"/>
              </a:rPr>
              <a:t>as to maximize </a:t>
            </a:r>
            <a:r>
              <a:rPr lang="en-US" i="1" dirty="0">
                <a:sym typeface="Symbol" charset="0"/>
              </a:rPr>
              <a:t>Score</a:t>
            </a:r>
            <a:endParaRPr lang="en-US" dirty="0">
              <a:sym typeface="Symbol" charset="0"/>
            </a:endParaRPr>
          </a:p>
          <a:p>
            <a:pPr marL="342900" indent="-342900"/>
            <a:endParaRPr lang="en-US" dirty="0">
              <a:sym typeface="Symbol" charset="0"/>
            </a:endParaRPr>
          </a:p>
        </p:txBody>
      </p:sp>
      <p:graphicFrame>
        <p:nvGraphicFramePr>
          <p:cNvPr id="97284" name="Object 2"/>
          <p:cNvGraphicFramePr>
            <a:graphicFrameLocks noChangeAspect="1"/>
          </p:cNvGraphicFramePr>
          <p:nvPr/>
        </p:nvGraphicFramePr>
        <p:xfrm>
          <a:off x="1835150" y="3689350"/>
          <a:ext cx="52609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9" name="Formel" r:id="rId3" imgW="2209800" imgH="368300" progId="Equation.3">
                  <p:embed/>
                </p:oleObj>
              </mc:Choice>
              <mc:Fallback>
                <p:oleObj name="Formel" r:id="rId3" imgW="2209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689350"/>
                        <a:ext cx="52609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405438" y="4727575"/>
            <a:ext cx="2119312" cy="501650"/>
          </a:xfrm>
          <a:prstGeom prst="wedgeRoundRectCallout">
            <a:avLst>
              <a:gd name="adj1" fmla="val -25880"/>
              <a:gd name="adj2" fmla="val -152532"/>
              <a:gd name="adj3" fmla="val 16667"/>
            </a:avLst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charset="0"/>
              </a:rPr>
              <a:t>i.i.d. samples</a:t>
            </a:r>
          </a:p>
        </p:txBody>
      </p:sp>
    </p:spTree>
    <p:extLst>
      <p:ext uri="{BB962C8B-B14F-4D97-AF65-F5344CB8AC3E}">
        <p14:creationId xmlns:p14="http://schemas.microsoft.com/office/powerpoint/2010/main" val="411305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EM: general idea</a:t>
            </a:r>
          </a:p>
        </p:txBody>
      </p:sp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179388" y="3501008"/>
            <a:ext cx="8964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If we had data for all the variables in the network, we could learn the parameters by using ML (or MAP) models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Frequencies of the relevant events as we saw in previous examples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If we had the parameters in the network, we could estimate the posterior probability of any event, including the hidden variables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P(H|A,B,C)</a:t>
            </a: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7992"/>
            <a:ext cx="16494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5329"/>
            <a:ext cx="1604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2533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General Idea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323478" y="1340768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algorithm starts from </a:t>
            </a:r>
            <a:r>
              <a:rPr lang="ja-JP" altLang="en-GB" sz="2400" dirty="0">
                <a:solidFill>
                  <a:srgbClr val="000000"/>
                </a:solidFill>
              </a:rPr>
              <a:t>“</a:t>
            </a:r>
            <a:r>
              <a:rPr lang="en-GB" altLang="ja-JP" sz="2400" dirty="0">
                <a:solidFill>
                  <a:srgbClr val="000000"/>
                </a:solidFill>
              </a:rPr>
              <a:t>invented</a:t>
            </a:r>
            <a:r>
              <a:rPr lang="ja-JP" altLang="en-GB" sz="2400" dirty="0">
                <a:solidFill>
                  <a:srgbClr val="000000"/>
                </a:solidFill>
              </a:rPr>
              <a:t>”</a:t>
            </a:r>
            <a:r>
              <a:rPr lang="en-GB" altLang="ja-JP" sz="2400" dirty="0">
                <a:solidFill>
                  <a:srgbClr val="000000"/>
                </a:solidFill>
              </a:rPr>
              <a:t> (e.g., randomly generated) information  to solve the learning problem, i.e.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Determine the network parameters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It then refines this initial guess by cycling through two basic steps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Expectation (E): update the data with predictions generated via the current model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Maximization (M): given the updated data, update the model parameters using the Maximum Likelihood (ML) approach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This is the same step that we described when learning parameters for fully observable networks</a:t>
            </a:r>
          </a:p>
        </p:txBody>
      </p:sp>
    </p:spTree>
    <p:extLst>
      <p:ext uri="{BB962C8B-B14F-4D97-AF65-F5344CB8AC3E}">
        <p14:creationId xmlns:p14="http://schemas.microsoft.com/office/powerpoint/2010/main" val="14230031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How it Works on Naive Bayes</a:t>
            </a: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0" y="105526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179388" y="1272331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Consider the following data, </a:t>
            </a:r>
          </a:p>
          <a:p>
            <a:pPr marL="796925" lvl="1" indent="-33972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i="1" dirty="0">
                <a:solidFill>
                  <a:srgbClr val="000000"/>
                </a:solidFill>
              </a:rPr>
              <a:t>N</a:t>
            </a:r>
            <a:r>
              <a:rPr lang="en-GB" sz="2000" dirty="0">
                <a:solidFill>
                  <a:srgbClr val="000000"/>
                </a:solidFill>
              </a:rPr>
              <a:t> examples with Boolean attributes </a:t>
            </a:r>
            <a:r>
              <a:rPr lang="en-GB" sz="2000" i="1" dirty="0">
                <a:solidFill>
                  <a:srgbClr val="000000"/>
                </a:solidFill>
              </a:rPr>
              <a:t>X1, X2, X3, X4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which we want to categorize in one of three possible values of class C = {1,2,3}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use a Naive Bayes classifier with hidden variable C</a:t>
            </a:r>
          </a:p>
        </p:txBody>
      </p:sp>
      <p:sp>
        <p:nvSpPr>
          <p:cNvPr id="102404" name="Text Box 7"/>
          <p:cNvSpPr txBox="1">
            <a:spLocks noChangeArrowheads="1"/>
          </p:cNvSpPr>
          <p:nvPr/>
        </p:nvSpPr>
        <p:spPr bwMode="auto">
          <a:xfrm>
            <a:off x="6286500" y="4862090"/>
            <a:ext cx="3127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0" r="29477"/>
          <a:stretch>
            <a:fillRect/>
          </a:stretch>
        </p:blipFill>
        <p:spPr bwMode="auto">
          <a:xfrm>
            <a:off x="6460753" y="1338609"/>
            <a:ext cx="20716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286000" y="4504903"/>
            <a:ext cx="26431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114900" y="4647778"/>
            <a:ext cx="1257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8656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Initialization</a:t>
            </a:r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251470" y="1269132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algorithm starts from  </a:t>
            </a:r>
            <a:r>
              <a:rPr lang="ja-JP" altLang="en-GB" sz="2400" dirty="0">
                <a:solidFill>
                  <a:srgbClr val="000000"/>
                </a:solidFill>
              </a:rPr>
              <a:t>“</a:t>
            </a:r>
            <a:r>
              <a:rPr lang="en-GB" altLang="ja-JP" sz="2400" dirty="0">
                <a:solidFill>
                  <a:srgbClr val="000000"/>
                </a:solidFill>
              </a:rPr>
              <a:t>invented</a:t>
            </a:r>
            <a:r>
              <a:rPr lang="ja-JP" altLang="en-GB" sz="2400" dirty="0">
                <a:solidFill>
                  <a:srgbClr val="000000"/>
                </a:solidFill>
              </a:rPr>
              <a:t>”</a:t>
            </a:r>
            <a:r>
              <a:rPr lang="en-GB" altLang="ja-JP" sz="2400" dirty="0">
                <a:solidFill>
                  <a:srgbClr val="000000"/>
                </a:solidFill>
              </a:rPr>
              <a:t> (e.g., randomly generated) information  to solve the learning problem, i.e.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Determine the network parameters</a:t>
            </a:r>
          </a:p>
        </p:txBody>
      </p:sp>
      <p:sp>
        <p:nvSpPr>
          <p:cNvPr id="104452" name="Text Box 7"/>
          <p:cNvSpPr txBox="1">
            <a:spLocks noChangeArrowheads="1"/>
          </p:cNvSpPr>
          <p:nvPr/>
        </p:nvSpPr>
        <p:spPr bwMode="auto">
          <a:xfrm>
            <a:off x="6929438" y="3357563"/>
            <a:ext cx="5000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7308850" y="3500438"/>
            <a:ext cx="1436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Define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arbitrary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parameters</a:t>
            </a: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928938" y="3000375"/>
            <a:ext cx="26431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786438" y="3143250"/>
            <a:ext cx="12144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0106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Expectation Step (Get Expected Counts)</a:t>
            </a:r>
          </a:p>
        </p:txBody>
      </p:sp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324544" y="335756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What would we need to learn the network parameters using ML approach?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for </a:t>
            </a:r>
            <a:r>
              <a:rPr lang="en-GB" sz="2000" i="1" dirty="0">
                <a:solidFill>
                  <a:srgbClr val="000000"/>
                </a:solidFill>
              </a:rPr>
              <a:t>P(C) = Count(</a:t>
            </a:r>
            <a:r>
              <a:rPr lang="en-GB" sz="2000" i="1" dirty="0" err="1">
                <a:solidFill>
                  <a:srgbClr val="000000"/>
                </a:solidFill>
              </a:rPr>
              <a:t>datapoints</a:t>
            </a:r>
            <a:r>
              <a:rPr lang="en-GB" sz="2000" i="1" dirty="0">
                <a:solidFill>
                  <a:srgbClr val="000000"/>
                </a:solidFill>
              </a:rPr>
              <a:t> with C=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)/Count(all </a:t>
            </a:r>
            <a:r>
              <a:rPr lang="en-GB" sz="2000" i="1" dirty="0" err="1">
                <a:solidFill>
                  <a:srgbClr val="000000"/>
                </a:solidFill>
              </a:rPr>
              <a:t>datapoints</a:t>
            </a:r>
            <a:r>
              <a:rPr lang="en-GB" sz="2000" i="1" dirty="0">
                <a:solidFill>
                  <a:srgbClr val="000000"/>
                </a:solidFill>
              </a:rPr>
              <a:t>)    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=1,2,3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for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h</a:t>
            </a:r>
            <a:r>
              <a:rPr lang="en-GB" sz="2000" i="1" dirty="0" err="1">
                <a:solidFill>
                  <a:srgbClr val="000000"/>
                </a:solidFill>
              </a:rPr>
              <a:t>|C</a:t>
            </a:r>
            <a:r>
              <a:rPr lang="en-GB" sz="2000" i="1" dirty="0">
                <a:solidFill>
                  <a:srgbClr val="000000"/>
                </a:solidFill>
              </a:rPr>
              <a:t>) = Count(</a:t>
            </a:r>
            <a:r>
              <a:rPr lang="en-GB" sz="2000" i="1" dirty="0" err="1">
                <a:solidFill>
                  <a:srgbClr val="000000"/>
                </a:solidFill>
              </a:rPr>
              <a:t>datapoints</a:t>
            </a:r>
            <a:r>
              <a:rPr lang="en-GB" sz="2000" i="1" dirty="0">
                <a:solidFill>
                  <a:srgbClr val="000000"/>
                </a:solidFill>
              </a:rPr>
              <a:t> with </a:t>
            </a:r>
            <a:r>
              <a:rPr lang="en-GB" sz="2000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h</a:t>
            </a:r>
            <a:r>
              <a:rPr lang="en-GB" sz="2000" i="1" dirty="0">
                <a:solidFill>
                  <a:srgbClr val="000000"/>
                </a:solidFill>
              </a:rPr>
              <a:t> = </a:t>
            </a:r>
            <a:r>
              <a:rPr lang="en-GB" sz="2000" i="1" dirty="0" err="1">
                <a:solidFill>
                  <a:srgbClr val="000000"/>
                </a:solidFill>
              </a:rPr>
              <a:t>val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dirty="0">
                <a:solidFill>
                  <a:srgbClr val="000000"/>
                </a:solidFill>
              </a:rPr>
              <a:t> and C=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)/Count(data with C=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                     for all values </a:t>
            </a:r>
            <a:r>
              <a:rPr lang="en-GB" sz="2000" i="1" dirty="0" err="1">
                <a:solidFill>
                  <a:srgbClr val="000000"/>
                </a:solidFill>
              </a:rPr>
              <a:t>val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aseline="-25000" dirty="0">
                <a:solidFill>
                  <a:srgbClr val="000000"/>
                </a:solidFill>
              </a:rPr>
              <a:t>  </a:t>
            </a:r>
            <a:r>
              <a:rPr lang="en-GB" sz="2000" dirty="0">
                <a:solidFill>
                  <a:srgbClr val="000000"/>
                </a:solidFill>
              </a:rPr>
              <a:t>of </a:t>
            </a:r>
            <a:r>
              <a:rPr lang="en-GB" sz="2000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h</a:t>
            </a:r>
            <a:r>
              <a:rPr lang="en-GB" sz="2000" dirty="0">
                <a:solidFill>
                  <a:srgbClr val="000000"/>
                </a:solidFill>
              </a:rPr>
              <a:t> and  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=1,2,3</a:t>
            </a:r>
          </a:p>
        </p:txBody>
      </p:sp>
      <p:pic>
        <p:nvPicPr>
          <p:cNvPr id="1065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5410"/>
            <a:ext cx="6381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8"/>
          <p:cNvSpPr txBox="1">
            <a:spLocks noChangeArrowheads="1"/>
          </p:cNvSpPr>
          <p:nvPr/>
        </p:nvSpPr>
        <p:spPr bwMode="auto">
          <a:xfrm>
            <a:off x="6762053" y="1666627"/>
            <a:ext cx="2857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78959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640"/>
            <a:ext cx="8624888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Expectation Step (Get Expected Counts)</a:t>
            </a:r>
          </a:p>
        </p:txBody>
      </p:sp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214313" y="1197124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only have </a:t>
            </a:r>
            <a:r>
              <a:rPr lang="en-GB" sz="2400" i="1" dirty="0">
                <a:solidFill>
                  <a:srgbClr val="000000"/>
                </a:solidFill>
              </a:rPr>
              <a:t>Count(all </a:t>
            </a:r>
            <a:r>
              <a:rPr lang="en-GB" sz="2400" i="1" dirty="0" err="1">
                <a:solidFill>
                  <a:srgbClr val="000000"/>
                </a:solidFill>
              </a:rPr>
              <a:t>datapoints</a:t>
            </a:r>
            <a:r>
              <a:rPr lang="en-GB" sz="2400" i="1" dirty="0">
                <a:solidFill>
                  <a:srgbClr val="000000"/>
                </a:solidFill>
              </a:rPr>
              <a:t>) =N. 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approximate all other  necessary counts with </a:t>
            </a:r>
            <a:r>
              <a:rPr lang="en-GB" sz="2400" i="1" dirty="0">
                <a:solidFill>
                  <a:srgbClr val="000000"/>
                </a:solidFill>
              </a:rPr>
              <a:t>expected</a:t>
            </a:r>
            <a:r>
              <a:rPr lang="en-GB" sz="2400" dirty="0">
                <a:solidFill>
                  <a:srgbClr val="000000"/>
                </a:solidFill>
              </a:rPr>
              <a:t>  counts derived from the model with </a:t>
            </a:r>
            <a:r>
              <a:rPr lang="ja-JP" altLang="en-GB" sz="2400" dirty="0">
                <a:solidFill>
                  <a:srgbClr val="000000"/>
                </a:solidFill>
              </a:rPr>
              <a:t>“</a:t>
            </a:r>
            <a:r>
              <a:rPr lang="en-GB" altLang="ja-JP" sz="2400" dirty="0">
                <a:solidFill>
                  <a:srgbClr val="000000"/>
                </a:solidFill>
              </a:rPr>
              <a:t>invented</a:t>
            </a:r>
            <a:r>
              <a:rPr lang="ja-JP" altLang="en-GB" sz="2400" dirty="0">
                <a:solidFill>
                  <a:srgbClr val="000000"/>
                </a:solidFill>
              </a:rPr>
              <a:t>”</a:t>
            </a:r>
            <a:r>
              <a:rPr lang="en-GB" altLang="ja-JP" sz="2400" dirty="0">
                <a:solidFill>
                  <a:srgbClr val="000000"/>
                </a:solidFill>
              </a:rPr>
              <a:t> </a:t>
            </a:r>
            <a:r>
              <a:rPr lang="en-GB" altLang="ja-JP" sz="2400" dirty="0" smtClean="0">
                <a:solidFill>
                  <a:srgbClr val="000000"/>
                </a:solidFill>
              </a:rPr>
              <a:t>parameters</a:t>
            </a: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Expected count                is the sum, over all </a:t>
            </a:r>
            <a:r>
              <a:rPr lang="en-GB" sz="2400" i="1" dirty="0">
                <a:solidFill>
                  <a:srgbClr val="000000"/>
                </a:solidFill>
              </a:rPr>
              <a:t>N</a:t>
            </a:r>
            <a:r>
              <a:rPr lang="en-GB" sz="2400" dirty="0">
                <a:solidFill>
                  <a:srgbClr val="000000"/>
                </a:solidFill>
              </a:rPr>
              <a:t> examples in my dataset, of the probability that each example is in category </a:t>
            </a:r>
            <a:r>
              <a:rPr lang="en-GB" sz="2400" i="1" dirty="0" err="1">
                <a:solidFill>
                  <a:srgbClr val="000000"/>
                </a:solidFill>
              </a:rPr>
              <a:t>i</a:t>
            </a: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dirty="0">
              <a:solidFill>
                <a:srgbClr val="000000"/>
              </a:solidFill>
            </a:endParaRPr>
          </a:p>
        </p:txBody>
      </p:sp>
      <p:graphicFrame>
        <p:nvGraphicFramePr>
          <p:cNvPr id="10854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723819"/>
              </p:ext>
            </p:extLst>
          </p:nvPr>
        </p:nvGraphicFramePr>
        <p:xfrm>
          <a:off x="2000250" y="3703863"/>
          <a:ext cx="5132388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51" name="Equation" r:id="rId4" imgW="2870200" imgH="914400" progId="Equation.3">
                  <p:embed/>
                </p:oleObj>
              </mc:Choice>
              <mc:Fallback>
                <p:oleObj name="Equation" r:id="rId4" imgW="2870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703863"/>
                        <a:ext cx="5132388" cy="163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29549"/>
              </p:ext>
            </p:extLst>
          </p:nvPr>
        </p:nvGraphicFramePr>
        <p:xfrm>
          <a:off x="2676525" y="2806926"/>
          <a:ext cx="8318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52" name="Formel" r:id="rId6" imgW="545863" imgH="241195" progId="Equation.3">
                  <p:embed/>
                </p:oleObj>
              </mc:Choice>
              <mc:Fallback>
                <p:oleObj name="Formel" r:id="rId6" imgW="54586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2806926"/>
                        <a:ext cx="8318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9992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ChangeArrowheads="1"/>
          </p:cNvSpPr>
          <p:nvPr/>
        </p:nvSpPr>
        <p:spPr bwMode="auto">
          <a:xfrm>
            <a:off x="357188" y="1146845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Suppose we have 5 types of candy bags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10% are 100% cherry candies 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i="1" baseline="-25000" dirty="0">
                <a:solidFill>
                  <a:srgbClr val="3333FF"/>
                </a:solidFill>
                <a:latin typeface="+mn-lt"/>
              </a:rPr>
              <a:t>100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20% are 75% cherry + 25% lime candies 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i="1" baseline="-25000" dirty="0">
                <a:solidFill>
                  <a:srgbClr val="3333FF"/>
                </a:solidFill>
                <a:latin typeface="+mn-lt"/>
              </a:rPr>
              <a:t>75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40% are 50% cherry + 50% lime candies 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i="1" baseline="-25000" dirty="0">
                <a:solidFill>
                  <a:srgbClr val="3333FF"/>
                </a:solidFill>
                <a:latin typeface="+mn-lt"/>
              </a:rPr>
              <a:t>50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20% are 25% cherry + 75% lime candies 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i="1" baseline="-25000" dirty="0">
                <a:solidFill>
                  <a:srgbClr val="3333FF"/>
                </a:solidFill>
                <a:latin typeface="+mn-lt"/>
              </a:rPr>
              <a:t>25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10% are 100% lime  candies 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i="1" baseline="-25000" dirty="0">
                <a:solidFill>
                  <a:srgbClr val="3333FF"/>
                </a:solidFill>
                <a:latin typeface="+mn-lt"/>
              </a:rPr>
              <a:t>0</a:t>
            </a:r>
            <a:r>
              <a:rPr lang="en-GB" sz="2000" i="1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339725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Then we observe candies drawn from some bag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Example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395163" y="4581128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Let</a:t>
            </a:r>
            <a:r>
              <a:rPr lang="ja-JP" altLang="en-GB" sz="2000" dirty="0">
                <a:solidFill>
                  <a:srgbClr val="000000"/>
                </a:solidFill>
                <a:latin typeface="+mn-lt"/>
              </a:rPr>
              <a:t>’</a:t>
            </a:r>
            <a:r>
              <a:rPr lang="en-GB" altLang="ja-JP" sz="2000" dirty="0">
                <a:solidFill>
                  <a:srgbClr val="000000"/>
                </a:solidFill>
                <a:latin typeface="+mn-lt"/>
              </a:rPr>
              <a:t>s call </a:t>
            </a:r>
            <a:r>
              <a:rPr lang="el-GR" altLang="ja-JP" sz="2000" i="1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imes New Roman" charset="0"/>
              </a:rPr>
              <a:t> the parameter that defines the fraction of cherry candy in a bag, and </a:t>
            </a:r>
            <a:r>
              <a:rPr lang="en-US" altLang="ja-JP" sz="2000" i="1" dirty="0">
                <a:solidFill>
                  <a:srgbClr val="000000"/>
                </a:solidFill>
                <a:latin typeface="+mn-lt"/>
                <a:cs typeface="Times New Roman" charset="0"/>
              </a:rPr>
              <a:t>h</a:t>
            </a:r>
            <a:r>
              <a:rPr lang="el-GR" altLang="ja-JP" sz="2000" i="1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US" altLang="ja-JP" sz="2000" i="1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imes New Roman" charset="0"/>
              </a:rPr>
              <a:t>the corresponding hypothesis</a:t>
            </a:r>
            <a:endParaRPr lang="el-GR" altLang="ja-JP" sz="2000" dirty="0">
              <a:solidFill>
                <a:srgbClr val="000000"/>
              </a:solidFill>
              <a:latin typeface="+mn-lt"/>
              <a:cs typeface="Times New Roman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Which of the five  kinds of bag has generated my 10 observations?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P(h </a:t>
            </a:r>
            <a:r>
              <a:rPr lang="el-GR" sz="2000" i="1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|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).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What flavour will the next candy be? Prediction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P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GB" sz="2000" i="1" dirty="0" err="1">
                <a:solidFill>
                  <a:schemeClr val="tx1"/>
                </a:solidFill>
                <a:latin typeface="+mn-lt"/>
              </a:rPr>
              <a:t>X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|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d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51884" r="19513" b="12621"/>
          <a:stretch>
            <a:fillRect/>
          </a:stretch>
        </p:blipFill>
        <p:spPr bwMode="auto">
          <a:xfrm>
            <a:off x="1643063" y="2997870"/>
            <a:ext cx="492918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2" t="88074" b="1988"/>
          <a:stretch>
            <a:fillRect/>
          </a:stretch>
        </p:blipFill>
        <p:spPr bwMode="auto">
          <a:xfrm>
            <a:off x="5934521" y="4163477"/>
            <a:ext cx="3101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5109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963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Expectation Step (Get Expected Counts)</a:t>
            </a:r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214313" y="1000125"/>
            <a:ext cx="846296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>
                <a:solidFill>
                  <a:srgbClr val="000000"/>
                </a:solidFill>
              </a:rPr>
              <a:t>How do we get the necessary probabilities from the model?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>
                <a:solidFill>
                  <a:srgbClr val="000000"/>
                </a:solidFill>
              </a:rPr>
              <a:t>Easy with a Naïve bayes network</a:t>
            </a:r>
            <a:endParaRPr lang="en-GB" sz="20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>
              <a:solidFill>
                <a:srgbClr val="000000"/>
              </a:solidFill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/>
        </p:nvGraphicFramePr>
        <p:xfrm>
          <a:off x="2071688" y="1428750"/>
          <a:ext cx="5132387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99" name="Equation" r:id="rId4" imgW="2870200" imgH="914400" progId="Equation.3">
                  <p:embed/>
                </p:oleObj>
              </mc:Choice>
              <mc:Fallback>
                <p:oleObj name="Equation" r:id="rId4" imgW="2870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428750"/>
                        <a:ext cx="5132387" cy="163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214438" y="3714750"/>
          <a:ext cx="6196012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00" name="Formel" r:id="rId6" imgW="3340100" imgH="965200" progId="Equation.3">
                  <p:embed/>
                </p:oleObj>
              </mc:Choice>
              <mc:Fallback>
                <p:oleObj name="Formel" r:id="rId6" imgW="33401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714750"/>
                        <a:ext cx="6196012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6360220" y="5589240"/>
            <a:ext cx="2676276" cy="792088"/>
          </a:xfrm>
          <a:prstGeom prst="wedgeRoundRectCallout">
            <a:avLst>
              <a:gd name="adj1" fmla="val -82435"/>
              <a:gd name="adj2" fmla="val -15172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2000" dirty="0">
                <a:solidFill>
                  <a:schemeClr val="tx1"/>
                </a:solidFill>
                <a:latin typeface="+mj-lt"/>
              </a:rPr>
              <a:t>Naïve </a:t>
            </a:r>
            <a:r>
              <a:rPr lang="en-CA" sz="2000" dirty="0" err="1">
                <a:solidFill>
                  <a:schemeClr val="tx1"/>
                </a:solidFill>
                <a:latin typeface="+mj-lt"/>
              </a:rPr>
              <a:t>bayes</a:t>
            </a:r>
            <a:r>
              <a:rPr lang="en-CA" sz="2000" dirty="0">
                <a:solidFill>
                  <a:schemeClr val="tx1"/>
                </a:solidFill>
                <a:latin typeface="+mj-lt"/>
              </a:rPr>
              <a:t> “invented parameters”</a:t>
            </a:r>
            <a:endParaRPr lang="en-CA" sz="2000" dirty="0">
              <a:latin typeface="+mj-lt"/>
            </a:endParaRP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285750" y="5715001"/>
            <a:ext cx="5143500" cy="738336"/>
          </a:xfrm>
          <a:prstGeom prst="wedgeRoundRectCallout">
            <a:avLst>
              <a:gd name="adj1" fmla="val -5935"/>
              <a:gd name="adj2" fmla="val -8144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2000" dirty="0">
                <a:solidFill>
                  <a:schemeClr val="tx1"/>
                </a:solidFill>
              </a:rPr>
              <a:t>Also available from Naïve Bayes. You do the necessary transformations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3395160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214313" y="1268189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  <a:defRPr/>
            </a:pPr>
            <a:r>
              <a:rPr lang="en-GB" sz="2400" dirty="0">
                <a:solidFill>
                  <a:srgbClr val="000000"/>
                </a:solidFill>
              </a:rPr>
              <a:t>By a similar process we obtain the expected counts of examples with </a:t>
            </a:r>
            <a:r>
              <a:rPr lang="en-GB" sz="2400" dirty="0" err="1">
                <a:solidFill>
                  <a:srgbClr val="000000"/>
                </a:solidFill>
              </a:rPr>
              <a:t>attibute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h</a:t>
            </a:r>
            <a:r>
              <a:rPr lang="en-GB" sz="2400" i="1" dirty="0">
                <a:solidFill>
                  <a:srgbClr val="000000"/>
                </a:solidFill>
              </a:rPr>
              <a:t>= </a:t>
            </a:r>
            <a:r>
              <a:rPr lang="en-GB" sz="2400" i="1" dirty="0" err="1">
                <a:solidFill>
                  <a:srgbClr val="000000"/>
                </a:solidFill>
              </a:rPr>
              <a:t>val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and belonging to category </a:t>
            </a:r>
            <a:r>
              <a:rPr lang="en-GB" sz="2400" i="1" dirty="0" err="1">
                <a:solidFill>
                  <a:srgbClr val="000000"/>
                </a:solidFill>
              </a:rPr>
              <a:t>i</a:t>
            </a:r>
            <a:r>
              <a:rPr lang="en-GB" sz="2400" i="1" dirty="0">
                <a:solidFill>
                  <a:srgbClr val="000000"/>
                </a:solidFill>
              </a:rPr>
              <a:t>.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  <a:defRPr/>
            </a:pPr>
            <a:r>
              <a:rPr lang="en-GB" sz="2400" dirty="0">
                <a:solidFill>
                  <a:srgbClr val="000000"/>
                </a:solidFill>
              </a:rPr>
              <a:t>These are needed </a:t>
            </a:r>
            <a:r>
              <a:rPr lang="en-GB" sz="2400" i="1" dirty="0">
                <a:solidFill>
                  <a:srgbClr val="000000"/>
                </a:solidFill>
              </a:rPr>
              <a:t>later</a:t>
            </a:r>
            <a:r>
              <a:rPr lang="en-GB" sz="2400" dirty="0">
                <a:solidFill>
                  <a:srgbClr val="000000"/>
                </a:solidFill>
              </a:rPr>
              <a:t> for estimating </a:t>
            </a:r>
            <a:r>
              <a:rPr lang="en-GB" sz="2400" b="1" dirty="0">
                <a:solidFill>
                  <a:srgbClr val="000000"/>
                </a:solidFill>
              </a:rPr>
              <a:t>P</a:t>
            </a:r>
            <a:r>
              <a:rPr lang="en-GB" sz="2400" dirty="0">
                <a:solidFill>
                  <a:srgbClr val="000000"/>
                </a:solidFill>
              </a:rPr>
              <a:t>(</a:t>
            </a:r>
            <a:r>
              <a:rPr lang="en-GB" sz="2400" dirty="0" err="1">
                <a:solidFill>
                  <a:srgbClr val="000000"/>
                </a:solidFill>
              </a:rPr>
              <a:t>X</a:t>
            </a:r>
            <a:r>
              <a:rPr lang="en-GB" sz="2400" baseline="-25000" dirty="0" err="1">
                <a:solidFill>
                  <a:srgbClr val="000000"/>
                </a:solidFill>
              </a:rPr>
              <a:t>h</a:t>
            </a:r>
            <a:r>
              <a:rPr lang="en-GB" sz="2400" dirty="0">
                <a:solidFill>
                  <a:srgbClr val="000000"/>
                </a:solidFill>
              </a:rPr>
              <a:t> | C):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</a:rPr>
              <a:t>for all values </a:t>
            </a:r>
            <a:r>
              <a:rPr lang="en-GB" sz="2000" dirty="0" err="1">
                <a:solidFill>
                  <a:srgbClr val="000000"/>
                </a:solidFill>
              </a:rPr>
              <a:t>val</a:t>
            </a:r>
            <a:r>
              <a:rPr lang="en-GB" sz="2000" baseline="-25000" dirty="0" err="1">
                <a:solidFill>
                  <a:srgbClr val="000000"/>
                </a:solidFill>
              </a:rPr>
              <a:t>k</a:t>
            </a:r>
            <a:r>
              <a:rPr lang="en-GB" sz="2000" baseline="-25000" dirty="0">
                <a:solidFill>
                  <a:srgbClr val="000000"/>
                </a:solidFill>
              </a:rPr>
              <a:t>  </a:t>
            </a:r>
            <a:r>
              <a:rPr lang="en-GB" sz="2000" dirty="0">
                <a:solidFill>
                  <a:srgbClr val="000000"/>
                </a:solidFill>
              </a:rPr>
              <a:t>of </a:t>
            </a:r>
            <a:r>
              <a:rPr lang="en-GB" sz="2000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h</a:t>
            </a:r>
            <a:r>
              <a:rPr lang="en-GB" sz="2000" dirty="0">
                <a:solidFill>
                  <a:srgbClr val="000000"/>
                </a:solidFill>
              </a:rPr>
              <a:t> and  </a:t>
            </a:r>
            <a:r>
              <a:rPr lang="en-GB" sz="2000" dirty="0" err="1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=1,2,3</a:t>
            </a:r>
          </a:p>
          <a:p>
            <a:pPr marL="739775" lvl="1" indent="-28257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24888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EM: Expectation Step (Get Expected Counts)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1196752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/>
        </p:nvGraphicFramePr>
        <p:xfrm>
          <a:off x="1143000" y="4643438"/>
          <a:ext cx="62293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47" name="Equation" r:id="rId4" imgW="3225800" imgH="711200" progId="Equation.3">
                  <p:embed/>
                </p:oleObj>
              </mc:Choice>
              <mc:Fallback>
                <p:oleObj name="Equation" r:id="rId4" imgW="3225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3438"/>
                        <a:ext cx="62293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222516"/>
              </p:ext>
            </p:extLst>
          </p:nvPr>
        </p:nvGraphicFramePr>
        <p:xfrm>
          <a:off x="357188" y="2833464"/>
          <a:ext cx="85042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48" name="Formel" r:id="rId6" imgW="5041900" imgH="469900" progId="Equation.3">
                  <p:embed/>
                </p:oleObj>
              </mc:Choice>
              <mc:Fallback>
                <p:oleObj name="Formel" r:id="rId6" imgW="5041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833464"/>
                        <a:ext cx="850423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6" name="Rectangle 4"/>
          <p:cNvSpPr>
            <a:spLocks noChangeArrowheads="1"/>
          </p:cNvSpPr>
          <p:nvPr/>
        </p:nvSpPr>
        <p:spPr bwMode="auto">
          <a:xfrm>
            <a:off x="357188" y="4197127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For instance</a:t>
            </a: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3500438" y="5715000"/>
            <a:ext cx="5214937" cy="785813"/>
          </a:xfrm>
          <a:prstGeom prst="wedgeRoundRectCallout">
            <a:avLst>
              <a:gd name="adj1" fmla="val -21944"/>
              <a:gd name="adj2" fmla="val -10476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2400">
                <a:solidFill>
                  <a:schemeClr val="tx1"/>
                </a:solidFill>
              </a:rPr>
              <a:t>Again, get these probabilities from model with current parameters</a:t>
            </a:r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24588263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General Idea</a:t>
            </a: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179388" y="1197124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chemeClr val="tx1"/>
                </a:solidFill>
              </a:rPr>
              <a:t>The algorithm starts from  </a:t>
            </a:r>
            <a:r>
              <a:rPr lang="ja-JP" altLang="en-GB" sz="2400" dirty="0">
                <a:solidFill>
                  <a:schemeClr val="tx1"/>
                </a:solidFill>
              </a:rPr>
              <a:t>“</a:t>
            </a:r>
            <a:r>
              <a:rPr lang="en-GB" altLang="ja-JP" sz="2400" dirty="0">
                <a:solidFill>
                  <a:schemeClr val="tx1"/>
                </a:solidFill>
              </a:rPr>
              <a:t>invented</a:t>
            </a:r>
            <a:r>
              <a:rPr lang="ja-JP" altLang="en-GB" sz="2400" dirty="0">
                <a:solidFill>
                  <a:schemeClr val="tx1"/>
                </a:solidFill>
              </a:rPr>
              <a:t>”</a:t>
            </a:r>
            <a:r>
              <a:rPr lang="en-GB" altLang="ja-JP" sz="2400" dirty="0">
                <a:solidFill>
                  <a:schemeClr val="tx1"/>
                </a:solidFill>
              </a:rPr>
              <a:t> (e.g., randomly generated) information  to solve the learning problem, i.e.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network parameters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chemeClr val="tx1"/>
                </a:solidFill>
              </a:rPr>
              <a:t>It then refines this initial guess by cycling through two basic steps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chemeClr val="tx1"/>
                </a:solidFill>
                <a:cs typeface="Times New Roman" charset="0"/>
              </a:rPr>
              <a:t>Expectation (E): compute expected counts based on the generated via the current model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chemeClr val="tx1"/>
                </a:solidFill>
                <a:cs typeface="Times New Roman" charset="0"/>
              </a:rPr>
              <a:t>Maximization (M): given the expected counts, update the model parameters using the Maximum Likelihood (ML) approach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2000" dirty="0">
                <a:solidFill>
                  <a:schemeClr val="tx1"/>
                </a:solidFill>
                <a:cs typeface="Times New Roman" charset="0"/>
              </a:rPr>
              <a:t>This is the same step that we described when learning parameters for fully observable networks</a:t>
            </a:r>
          </a:p>
        </p:txBody>
      </p:sp>
    </p:spTree>
    <p:extLst>
      <p:ext uri="{BB962C8B-B14F-4D97-AF65-F5344CB8AC3E}">
        <p14:creationId xmlns:p14="http://schemas.microsoft.com/office/powerpoint/2010/main" val="1340606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214313" y="1197124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Now we can refine the network parameters by applying ML to the expected counts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24888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Maximization Step: (Refining Parameters)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928688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0" y="414908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for all values </a:t>
            </a:r>
            <a:r>
              <a:rPr lang="en-GB" sz="2000" i="1" dirty="0" err="1">
                <a:solidFill>
                  <a:srgbClr val="000000"/>
                </a:solidFill>
              </a:rPr>
              <a:t>val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aseline="-25000" dirty="0">
                <a:solidFill>
                  <a:srgbClr val="000000"/>
                </a:solidFill>
              </a:rPr>
              <a:t>  </a:t>
            </a:r>
            <a:r>
              <a:rPr lang="en-GB" sz="2000" dirty="0">
                <a:solidFill>
                  <a:srgbClr val="000000"/>
                </a:solidFill>
              </a:rPr>
              <a:t>of </a:t>
            </a:r>
            <a:r>
              <a:rPr lang="en-GB" sz="2000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j</a:t>
            </a:r>
            <a:r>
              <a:rPr lang="en-GB" sz="2000" dirty="0">
                <a:solidFill>
                  <a:srgbClr val="000000"/>
                </a:solidFill>
              </a:rPr>
              <a:t> and  </a:t>
            </a:r>
            <a:r>
              <a:rPr lang="en-GB" sz="2000" i="1" dirty="0" err="1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=1,2,3</a:t>
            </a:r>
          </a:p>
        </p:txBody>
      </p:sp>
      <p:graphicFrame>
        <p:nvGraphicFramePr>
          <p:cNvPr id="116741" name="Object 14"/>
          <p:cNvGraphicFramePr>
            <a:graphicFrameLocks noChangeAspect="1"/>
          </p:cNvGraphicFramePr>
          <p:nvPr/>
        </p:nvGraphicFramePr>
        <p:xfrm>
          <a:off x="2928938" y="2000250"/>
          <a:ext cx="22256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43" name="Equation" r:id="rId4" imgW="1244600" imgH="431800" progId="Equation.3">
                  <p:embed/>
                </p:oleObj>
              </mc:Choice>
              <mc:Fallback>
                <p:oleObj name="Equation" r:id="rId4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000250"/>
                        <a:ext cx="22256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3"/>
          <p:cNvGraphicFramePr>
            <a:graphicFrameLocks noChangeAspect="1"/>
          </p:cNvGraphicFramePr>
          <p:nvPr/>
        </p:nvGraphicFramePr>
        <p:xfrm>
          <a:off x="1933575" y="3027363"/>
          <a:ext cx="436086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44" name="Formel" r:id="rId6" imgW="2438400" imgH="482600" progId="Equation.3">
                  <p:embed/>
                </p:oleObj>
              </mc:Choice>
              <mc:Fallback>
                <p:oleObj name="Formel" r:id="rId6" imgW="2438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3027363"/>
                        <a:ext cx="4360863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3491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EM Cycle</a:t>
            </a:r>
          </a:p>
        </p:txBody>
      </p:sp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539552" y="11967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Ready to start the E-step again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1878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6191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13"/>
          <p:cNvSpPr>
            <a:spLocks noChangeArrowheads="1"/>
          </p:cNvSpPr>
          <p:nvPr/>
        </p:nvSpPr>
        <p:spPr bwMode="auto">
          <a:xfrm>
            <a:off x="3492500" y="4221163"/>
            <a:ext cx="431800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8790" name="Text Box 14"/>
          <p:cNvSpPr txBox="1">
            <a:spLocks noChangeArrowheads="1"/>
          </p:cNvSpPr>
          <p:nvPr/>
        </p:nvSpPr>
        <p:spPr bwMode="auto">
          <a:xfrm>
            <a:off x="1214438" y="2565400"/>
            <a:ext cx="2756138" cy="7632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chemeClr val="tx1"/>
                </a:solidFill>
                <a:latin typeface="+mn-lt"/>
              </a:rPr>
              <a:t>Expected Counts</a:t>
            </a:r>
            <a:br>
              <a:rPr lang="en-US" sz="2400">
                <a:solidFill>
                  <a:schemeClr val="tx1"/>
                </a:solidFill>
                <a:latin typeface="+mn-lt"/>
              </a:rPr>
            </a:br>
            <a:r>
              <a:rPr lang="en-US" sz="2400">
                <a:solidFill>
                  <a:schemeClr val="tx1"/>
                </a:solidFill>
                <a:latin typeface="+mn-lt"/>
              </a:rPr>
              <a:t>(“Augmented data”)</a:t>
            </a:r>
          </a:p>
        </p:txBody>
      </p:sp>
      <p:sp>
        <p:nvSpPr>
          <p:cNvPr id="118791" name="Text Box 15"/>
          <p:cNvSpPr txBox="1">
            <a:spLocks noChangeArrowheads="1"/>
          </p:cNvSpPr>
          <p:nvPr/>
        </p:nvSpPr>
        <p:spPr bwMode="auto">
          <a:xfrm>
            <a:off x="6156325" y="2924175"/>
            <a:ext cx="1783256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chemeClr val="tx1"/>
                </a:solidFill>
                <a:latin typeface="+mn-lt"/>
              </a:rPr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10786907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6021288"/>
            <a:ext cx="2088232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07504" y="692696"/>
            <a:ext cx="8928992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833" name="TextBox 6"/>
          <p:cNvSpPr txBox="1">
            <a:spLocks noChangeArrowheads="1"/>
          </p:cNvSpPr>
          <p:nvPr/>
        </p:nvSpPr>
        <p:spPr bwMode="auto">
          <a:xfrm>
            <a:off x="0" y="44624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1800" b="1" dirty="0">
                <a:solidFill>
                  <a:schemeClr val="tx1"/>
                </a:solidFill>
              </a:rPr>
              <a:t>Procedure</a:t>
            </a:r>
            <a:r>
              <a:rPr lang="en-CA" sz="1800" dirty="0">
                <a:solidFill>
                  <a:schemeClr val="tx1"/>
                </a:solidFill>
              </a:rPr>
              <a:t> EM(</a:t>
            </a:r>
            <a:r>
              <a:rPr lang="en-CA" sz="1800" i="1" dirty="0" err="1">
                <a:solidFill>
                  <a:schemeClr val="tx1"/>
                </a:solidFill>
              </a:rPr>
              <a:t>X,D,k</a:t>
            </a:r>
            <a:r>
              <a:rPr lang="en-CA" sz="1800" dirty="0">
                <a:solidFill>
                  <a:schemeClr val="tx1"/>
                </a:solidFill>
              </a:rPr>
              <a:t>)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</a:t>
            </a:r>
            <a:r>
              <a:rPr lang="en-CA" sz="1800" b="1" dirty="0">
                <a:solidFill>
                  <a:schemeClr val="tx1"/>
                </a:solidFill>
              </a:rPr>
              <a:t>Inputs</a:t>
            </a:r>
            <a:r>
              <a:rPr lang="en-CA" sz="1800" dirty="0">
                <a:solidFill>
                  <a:schemeClr val="tx1"/>
                </a:solidFill>
              </a:rPr>
              <a:t>: </a:t>
            </a:r>
            <a:r>
              <a:rPr lang="en-CA" sz="1800" i="1" dirty="0">
                <a:solidFill>
                  <a:schemeClr val="tx1"/>
                </a:solidFill>
              </a:rPr>
              <a:t>X</a:t>
            </a:r>
            <a:r>
              <a:rPr lang="en-CA" sz="1800" dirty="0">
                <a:solidFill>
                  <a:schemeClr val="tx1"/>
                </a:solidFill>
              </a:rPr>
              <a:t> set of features </a:t>
            </a:r>
            <a:r>
              <a:rPr lang="en-CA" sz="1800" i="1" dirty="0">
                <a:solidFill>
                  <a:schemeClr val="tx1"/>
                </a:solidFill>
              </a:rPr>
              <a:t>X={X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}</a:t>
            </a:r>
            <a:r>
              <a:rPr lang="en-CA" sz="1800" dirty="0">
                <a:solidFill>
                  <a:schemeClr val="tx1"/>
                </a:solidFill>
              </a:rPr>
              <a:t> ;  </a:t>
            </a:r>
            <a:r>
              <a:rPr lang="en-CA" sz="1800" i="1" dirty="0">
                <a:solidFill>
                  <a:schemeClr val="tx1"/>
                </a:solidFill>
              </a:rPr>
              <a:t>D</a:t>
            </a:r>
            <a:r>
              <a:rPr lang="en-CA" sz="1800" dirty="0">
                <a:solidFill>
                  <a:schemeClr val="tx1"/>
                </a:solidFill>
              </a:rPr>
              <a:t> data set on features </a:t>
            </a:r>
            <a:r>
              <a:rPr lang="en-CA" sz="1800" i="1" dirty="0">
                <a:solidFill>
                  <a:schemeClr val="tx1"/>
                </a:solidFill>
              </a:rPr>
              <a:t>{X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}; 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i="1" dirty="0">
                <a:solidFill>
                  <a:schemeClr val="tx1"/>
                </a:solidFill>
              </a:rPr>
              <a:t>k</a:t>
            </a:r>
            <a:r>
              <a:rPr lang="en-CA" sz="1800" dirty="0">
                <a:solidFill>
                  <a:schemeClr val="tx1"/>
                </a:solidFill>
              </a:rPr>
              <a:t> number of classes  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1800" b="1" dirty="0">
                <a:solidFill>
                  <a:schemeClr val="tx1"/>
                </a:solidFill>
              </a:rPr>
              <a:t>  Output: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i="1" dirty="0">
                <a:solidFill>
                  <a:schemeClr val="tx1"/>
                </a:solidFill>
              </a:rPr>
              <a:t>P(C)</a:t>
            </a:r>
            <a:r>
              <a:rPr lang="en-CA" sz="1800" dirty="0">
                <a:solidFill>
                  <a:schemeClr val="tx1"/>
                </a:solidFill>
              </a:rPr>
              <a:t>, </a:t>
            </a:r>
            <a:r>
              <a:rPr lang="en-CA" sz="1800" i="1" dirty="0">
                <a:solidFill>
                  <a:schemeClr val="tx1"/>
                </a:solidFill>
              </a:rPr>
              <a:t>P(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|C</a:t>
            </a:r>
            <a:r>
              <a:rPr lang="en-CA" sz="1800" i="1" dirty="0">
                <a:solidFill>
                  <a:schemeClr val="tx1"/>
                </a:solidFill>
              </a:rPr>
              <a:t>)</a:t>
            </a:r>
            <a:r>
              <a:rPr lang="en-CA" sz="1800" dirty="0">
                <a:solidFill>
                  <a:schemeClr val="tx1"/>
                </a:solidFill>
              </a:rPr>
              <a:t> for each </a:t>
            </a:r>
            <a:r>
              <a:rPr lang="en-CA" sz="1800" i="1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∈{1:n}</a:t>
            </a:r>
            <a:r>
              <a:rPr lang="en-CA" sz="1800" dirty="0">
                <a:solidFill>
                  <a:schemeClr val="tx1"/>
                </a:solidFill>
              </a:rPr>
              <a:t>, where </a:t>
            </a:r>
            <a:r>
              <a:rPr lang="en-CA" sz="1800" i="1" dirty="0">
                <a:solidFill>
                  <a:schemeClr val="tx1"/>
                </a:solidFill>
              </a:rPr>
              <a:t>C={1,...,k}</a:t>
            </a:r>
            <a:r>
              <a:rPr lang="en-CA" sz="1800" dirty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1800" b="1" dirty="0">
                <a:solidFill>
                  <a:schemeClr val="tx1"/>
                </a:solidFill>
              </a:rPr>
              <a:t>   Local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real array </a:t>
            </a:r>
            <a:r>
              <a:rPr lang="en-CA" sz="1800" i="1" dirty="0">
                <a:solidFill>
                  <a:schemeClr val="tx1"/>
                </a:solidFill>
              </a:rPr>
              <a:t>A[X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real array </a:t>
            </a:r>
            <a:r>
              <a:rPr lang="en-CA" sz="1800" i="1" dirty="0">
                <a:solidFill>
                  <a:schemeClr val="tx1"/>
                </a:solidFill>
              </a:rPr>
              <a:t>P[C]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real arrays </a:t>
            </a:r>
            <a:r>
              <a:rPr lang="en-CA" sz="1800" i="1" dirty="0" err="1">
                <a:solidFill>
                  <a:schemeClr val="tx1"/>
                </a:solidFill>
              </a:rPr>
              <a:t>M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for each </a:t>
            </a:r>
            <a:r>
              <a:rPr lang="en-CA" sz="1800" i="1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∈{1:n}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real arrays </a:t>
            </a:r>
            <a:r>
              <a:rPr lang="en-CA" sz="1800" i="1" dirty="0">
                <a:solidFill>
                  <a:schemeClr val="tx1"/>
                </a:solidFill>
              </a:rPr>
              <a:t>P</a:t>
            </a:r>
            <a:r>
              <a:rPr lang="en-CA" sz="1800" i="1" baseline="-25000" dirty="0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for each </a:t>
            </a:r>
            <a:r>
              <a:rPr lang="en-CA" sz="1800" i="1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∈{1:n}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</a:t>
            </a:r>
            <a:r>
              <a:rPr lang="en-CA" sz="1800" i="1" dirty="0">
                <a:solidFill>
                  <a:schemeClr val="tx1"/>
                </a:solidFill>
              </a:rPr>
              <a:t>s←</a:t>
            </a:r>
            <a:r>
              <a:rPr lang="en-CA" sz="1800" dirty="0">
                <a:solidFill>
                  <a:schemeClr val="tx1"/>
                </a:solidFill>
              </a:rPr>
              <a:t> number of tuples in </a:t>
            </a:r>
            <a:r>
              <a:rPr lang="en-CA" sz="1800" i="1" dirty="0">
                <a:solidFill>
                  <a:schemeClr val="tx1"/>
                </a:solidFill>
              </a:rPr>
              <a:t>D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Assign </a:t>
            </a:r>
            <a:r>
              <a:rPr lang="en-CA" sz="1800" i="1" dirty="0">
                <a:solidFill>
                  <a:schemeClr val="tx1"/>
                </a:solidFill>
              </a:rPr>
              <a:t>P[C]</a:t>
            </a:r>
            <a:r>
              <a:rPr lang="en-CA" sz="1800" dirty="0">
                <a:solidFill>
                  <a:schemeClr val="tx1"/>
                </a:solidFill>
              </a:rPr>
              <a:t>, </a:t>
            </a:r>
            <a:r>
              <a:rPr lang="en-CA" sz="1800" i="1" dirty="0">
                <a:solidFill>
                  <a:schemeClr val="tx1"/>
                </a:solidFill>
              </a:rPr>
              <a:t>P</a:t>
            </a:r>
            <a:r>
              <a:rPr lang="en-CA" sz="1800" i="1" baseline="-25000" dirty="0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arbitrarily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</a:t>
            </a:r>
            <a:r>
              <a:rPr lang="en-CA" sz="1800" b="1" dirty="0">
                <a:solidFill>
                  <a:schemeClr val="tx1"/>
                </a:solidFill>
              </a:rPr>
              <a:t>repeat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          // </a:t>
            </a:r>
            <a:r>
              <a:rPr lang="en-CA" sz="1800" i="1" dirty="0">
                <a:solidFill>
                  <a:schemeClr val="tx1"/>
                </a:solidFill>
              </a:rPr>
              <a:t>E</a:t>
            </a:r>
            <a:r>
              <a:rPr lang="en-CA" sz="1800" dirty="0">
                <a:solidFill>
                  <a:schemeClr val="tx1"/>
                </a:solidFill>
              </a:rPr>
              <a:t> Step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for each</a:t>
            </a:r>
            <a:r>
              <a:rPr lang="en-CA" sz="1800" dirty="0">
                <a:solidFill>
                  <a:schemeClr val="tx1"/>
                </a:solidFill>
              </a:rPr>
              <a:t> assignment </a:t>
            </a:r>
            <a:r>
              <a:rPr lang="en-CA" sz="1800" i="1" dirty="0">
                <a:solidFill>
                  <a:schemeClr val="tx1"/>
                </a:solidFill>
              </a:rPr>
              <a:t>〈X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=v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=</a:t>
            </a:r>
            <a:r>
              <a:rPr lang="en-CA" sz="1800" i="1" dirty="0" err="1">
                <a:solidFill>
                  <a:schemeClr val="tx1"/>
                </a:solidFill>
              </a:rPr>
              <a:t>v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〉∈D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b="1" dirty="0">
                <a:solidFill>
                  <a:schemeClr val="tx1"/>
                </a:solidFill>
              </a:rPr>
              <a:t>do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let </a:t>
            </a:r>
            <a:r>
              <a:rPr lang="en-CA" sz="1800" i="1" dirty="0">
                <a:solidFill>
                  <a:schemeClr val="tx1"/>
                </a:solidFill>
              </a:rPr>
              <a:t>m ←|〈X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=v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=</a:t>
            </a:r>
            <a:r>
              <a:rPr lang="en-CA" sz="1800" i="1" dirty="0" err="1">
                <a:solidFill>
                  <a:schemeClr val="tx1"/>
                </a:solidFill>
              </a:rPr>
              <a:t>v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〉∈D| 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for each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i="1" dirty="0">
                <a:solidFill>
                  <a:schemeClr val="tx1"/>
                </a:solidFill>
              </a:rPr>
              <a:t>c ∈{1:k}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b="1" dirty="0">
                <a:solidFill>
                  <a:schemeClr val="tx1"/>
                </a:solidFill>
              </a:rPr>
              <a:t>do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          </a:t>
            </a:r>
            <a:r>
              <a:rPr lang="en-CA" sz="1800" i="1" dirty="0">
                <a:solidFill>
                  <a:schemeClr val="tx1"/>
                </a:solidFill>
              </a:rPr>
              <a:t>A[v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v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]←</a:t>
            </a:r>
            <a:r>
              <a:rPr lang="en-CA" sz="1800" i="1" dirty="0" err="1">
                <a:solidFill>
                  <a:schemeClr val="tx1"/>
                </a:solidFill>
              </a:rPr>
              <a:t>m×P</a:t>
            </a:r>
            <a:r>
              <a:rPr lang="en-CA" sz="1800" i="1" dirty="0">
                <a:solidFill>
                  <a:schemeClr val="tx1"/>
                </a:solidFill>
              </a:rPr>
              <a:t>(C=c|X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=v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=</a:t>
            </a:r>
            <a:r>
              <a:rPr lang="en-CA" sz="1800" i="1" dirty="0" err="1">
                <a:solidFill>
                  <a:schemeClr val="tx1"/>
                </a:solidFill>
              </a:rPr>
              <a:t>v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)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end for each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end for each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// </a:t>
            </a:r>
            <a:r>
              <a:rPr lang="en-CA" sz="1800" i="1" dirty="0">
                <a:solidFill>
                  <a:schemeClr val="tx1"/>
                </a:solidFill>
              </a:rPr>
              <a:t>M</a:t>
            </a:r>
            <a:r>
              <a:rPr lang="en-CA" sz="1800" dirty="0">
                <a:solidFill>
                  <a:schemeClr val="tx1"/>
                </a:solidFill>
              </a:rPr>
              <a:t> Step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for each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i="1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∈{1:n}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b="1" dirty="0">
                <a:solidFill>
                  <a:schemeClr val="tx1"/>
                </a:solidFill>
              </a:rPr>
              <a:t>do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</a:t>
            </a:r>
            <a:r>
              <a:rPr lang="en-CA" sz="1800" i="1" dirty="0" err="1">
                <a:solidFill>
                  <a:schemeClr val="tx1"/>
                </a:solidFill>
              </a:rPr>
              <a:t>M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]=∑</a:t>
            </a:r>
            <a:r>
              <a:rPr lang="en-CA" sz="1800" i="1" baseline="-25000" dirty="0">
                <a:solidFill>
                  <a:schemeClr val="tx1"/>
                </a:solidFill>
              </a:rPr>
              <a:t>X1,...,Xi-1,Xi+1,...,</a:t>
            </a:r>
            <a:r>
              <a:rPr lang="en-CA" sz="1800" i="1" baseline="-25000" dirty="0" err="1">
                <a:solidFill>
                  <a:schemeClr val="tx1"/>
                </a:solidFill>
              </a:rPr>
              <a:t>Xn</a:t>
            </a:r>
            <a:r>
              <a:rPr lang="en-CA" sz="1800" i="1" dirty="0">
                <a:solidFill>
                  <a:schemeClr val="tx1"/>
                </a:solidFill>
              </a:rPr>
              <a:t> A[X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</a:t>
            </a:r>
            <a:r>
              <a:rPr lang="en-CA" sz="1800" i="1" dirty="0">
                <a:solidFill>
                  <a:schemeClr val="tx1"/>
                </a:solidFill>
              </a:rPr>
              <a:t>P</a:t>
            </a:r>
            <a:r>
              <a:rPr lang="en-CA" sz="1800" i="1" baseline="-25000" dirty="0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]=(</a:t>
            </a:r>
            <a:r>
              <a:rPr lang="en-CA" sz="1800" i="1" dirty="0" err="1">
                <a:solidFill>
                  <a:schemeClr val="tx1"/>
                </a:solidFill>
              </a:rPr>
              <a:t>M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])/(∑</a:t>
            </a:r>
            <a:r>
              <a:rPr lang="en-CA" sz="1800" i="1" baseline="-25000" dirty="0">
                <a:solidFill>
                  <a:schemeClr val="tx1"/>
                </a:solidFill>
              </a:rPr>
              <a:t>C</a:t>
            </a:r>
            <a:r>
              <a:rPr lang="en-CA" sz="1800" i="1" dirty="0">
                <a:solidFill>
                  <a:schemeClr val="tx1"/>
                </a:solidFill>
              </a:rPr>
              <a:t> </a:t>
            </a:r>
            <a:r>
              <a:rPr lang="en-CA" sz="1800" i="1" dirty="0" err="1">
                <a:solidFill>
                  <a:schemeClr val="tx1"/>
                </a:solidFill>
              </a:rPr>
              <a:t>M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])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end for each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i="1" dirty="0">
                <a:solidFill>
                  <a:schemeClr val="tx1"/>
                </a:solidFill>
              </a:rPr>
              <a:t>P[C]=∑</a:t>
            </a:r>
            <a:r>
              <a:rPr lang="en-CA" sz="1800" i="1" baseline="-25000" dirty="0">
                <a:solidFill>
                  <a:schemeClr val="tx1"/>
                </a:solidFill>
              </a:rPr>
              <a:t>X1,...,</a:t>
            </a:r>
            <a:r>
              <a:rPr lang="en-CA" sz="1800" i="1" baseline="-25000" dirty="0" err="1">
                <a:solidFill>
                  <a:schemeClr val="tx1"/>
                </a:solidFill>
              </a:rPr>
              <a:t>Xn</a:t>
            </a:r>
            <a:r>
              <a:rPr lang="en-CA" sz="1800" i="1" dirty="0">
                <a:solidFill>
                  <a:schemeClr val="tx1"/>
                </a:solidFill>
              </a:rPr>
              <a:t> A[X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]/s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</a:t>
            </a:r>
            <a:r>
              <a:rPr lang="en-CA" sz="1800" b="1" dirty="0">
                <a:solidFill>
                  <a:schemeClr val="tx1"/>
                </a:solidFill>
              </a:rPr>
              <a:t>until</a:t>
            </a:r>
            <a:r>
              <a:rPr lang="en-CA" sz="1800" dirty="0">
                <a:solidFill>
                  <a:schemeClr val="tx1"/>
                </a:solidFill>
              </a:rPr>
              <a:t> probabilities do not change significantly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b="1" dirty="0">
                <a:solidFill>
                  <a:schemeClr val="tx1"/>
                </a:solidFill>
              </a:rPr>
              <a:t>end procedure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20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0">
                <a:solidFill>
                  <a:srgbClr val="2D2DB9"/>
                </a:solidFill>
              </a:rPr>
              <a:t>Example: Back to the cherry/lime candy world.</a:t>
            </a:r>
            <a:br>
              <a:rPr lang="en-GB" sz="3200" b="0">
                <a:solidFill>
                  <a:srgbClr val="2D2DB9"/>
                </a:solidFill>
              </a:rPr>
            </a:br>
            <a:endParaRPr lang="en-GB" sz="3200" b="0">
              <a:solidFill>
                <a:srgbClr val="2D2DB9"/>
              </a:solidFill>
            </a:endParaRPr>
          </a:p>
        </p:txBody>
      </p:sp>
      <p:sp>
        <p:nvSpPr>
          <p:cNvPr id="12185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214313" y="112511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Two bags of candies (1 and 2) have been mixed together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Candies are described by 3 features: </a:t>
            </a:r>
            <a:r>
              <a:rPr lang="en-GB" sz="2000" dirty="0" err="1">
                <a:solidFill>
                  <a:srgbClr val="000000"/>
                </a:solidFill>
              </a:rPr>
              <a:t>Flavor</a:t>
            </a:r>
            <a:r>
              <a:rPr lang="en-GB" sz="2000" dirty="0">
                <a:solidFill>
                  <a:srgbClr val="000000"/>
                </a:solidFill>
              </a:rPr>
              <a:t> and Wrapper as before, plus Hole (whether they have a hole in the middle)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Candies</a:t>
            </a:r>
            <a:r>
              <a:rPr lang="de-DE" altLang="ja-JP" sz="2000" dirty="0">
                <a:solidFill>
                  <a:srgbClr val="000000"/>
                </a:solidFill>
              </a:rPr>
              <a:t>‘</a:t>
            </a:r>
            <a:r>
              <a:rPr lang="en-GB" altLang="ja-JP" sz="2000" dirty="0">
                <a:solidFill>
                  <a:srgbClr val="000000"/>
                </a:solidFill>
              </a:rPr>
              <a:t> features depend probabilistically from the bag they originally came from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We want to predict for each candy, which was its original bag, from its features: Naïve Bayes model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218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4" y="4077072"/>
            <a:ext cx="3528194" cy="233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>
                <a:solidFill>
                  <a:schemeClr val="tx1"/>
                </a:solidFill>
                <a:cs typeface="Times New Roman" charset="0"/>
              </a:rPr>
              <a:t>θ</a:t>
            </a:r>
            <a:r>
              <a:rPr lang="en-US" sz="2000">
                <a:solidFill>
                  <a:schemeClr val="tx1"/>
                </a:solidFill>
                <a:cs typeface="Times New Roman" charset="0"/>
              </a:rPr>
              <a:t>= P(Bag = 1)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Fj</a:t>
            </a:r>
            <a:r>
              <a:rPr lang="en-US" sz="2000">
                <a:solidFill>
                  <a:schemeClr val="tx1"/>
                </a:solidFill>
              </a:rPr>
              <a:t> = P(Flavor = cherry|Bag = j)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Wj</a:t>
            </a:r>
            <a:r>
              <a:rPr lang="en-US" sz="2000">
                <a:solidFill>
                  <a:schemeClr val="tx1"/>
                </a:solidFill>
              </a:rPr>
              <a:t> = P(Wrapper = red|Bag = j)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Hj</a:t>
            </a:r>
            <a:r>
              <a:rPr lang="en-US" sz="2000">
                <a:solidFill>
                  <a:schemeClr val="tx1"/>
                </a:solidFill>
              </a:rPr>
              <a:t> = P(Hole = yes|Bag = j)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chemeClr val="tx1"/>
                </a:solidFill>
              </a:rPr>
              <a:t>j =1,2</a:t>
            </a:r>
            <a:endParaRPr lang="el-GR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324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Data</a:t>
            </a:r>
          </a:p>
        </p:txBody>
      </p:sp>
      <p:sp>
        <p:nvSpPr>
          <p:cNvPr id="12390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251520" y="119789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Assume that the true parameters are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>
                <a:solidFill>
                  <a:schemeClr val="tx1"/>
                </a:solidFill>
              </a:rPr>
              <a:t>= 0.5;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F1</a:t>
            </a:r>
            <a:r>
              <a:rPr lang="en-US" sz="2000">
                <a:solidFill>
                  <a:schemeClr val="tx1"/>
                </a:solidFill>
              </a:rPr>
              <a:t> = </a:t>
            </a: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W1</a:t>
            </a:r>
            <a:r>
              <a:rPr lang="en-US" sz="2000">
                <a:solidFill>
                  <a:schemeClr val="tx1"/>
                </a:solidFill>
              </a:rPr>
              <a:t> = </a:t>
            </a: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H1</a:t>
            </a:r>
            <a:r>
              <a:rPr lang="en-US" sz="2000">
                <a:solidFill>
                  <a:schemeClr val="tx1"/>
                </a:solidFill>
              </a:rPr>
              <a:t> = 0.8;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F2</a:t>
            </a:r>
            <a:r>
              <a:rPr lang="en-US" sz="2000">
                <a:solidFill>
                  <a:schemeClr val="tx1"/>
                </a:solidFill>
              </a:rPr>
              <a:t> = </a:t>
            </a: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W2</a:t>
            </a:r>
            <a:r>
              <a:rPr lang="en-US" sz="2000">
                <a:solidFill>
                  <a:schemeClr val="tx1"/>
                </a:solidFill>
              </a:rPr>
              <a:t> = </a:t>
            </a:r>
            <a:r>
              <a:rPr lang="el-GR" sz="2000">
                <a:solidFill>
                  <a:schemeClr val="tx1"/>
                </a:solidFill>
              </a:rPr>
              <a:t>θ</a:t>
            </a:r>
            <a:r>
              <a:rPr lang="en-US" sz="2000" baseline="-25000">
                <a:solidFill>
                  <a:schemeClr val="tx1"/>
                </a:solidFill>
              </a:rPr>
              <a:t>H2</a:t>
            </a:r>
            <a:r>
              <a:rPr lang="en-US" sz="2000">
                <a:solidFill>
                  <a:schemeClr val="tx1"/>
                </a:solidFill>
              </a:rPr>
              <a:t> = 0.3;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>
                <a:solidFill>
                  <a:schemeClr val="tx1"/>
                </a:solidFill>
              </a:rPr>
              <a:t>The  following counts are “generated” from </a:t>
            </a:r>
            <a:r>
              <a:rPr lang="en-US" sz="2400" b="1">
                <a:solidFill>
                  <a:schemeClr val="tx1"/>
                </a:solidFill>
              </a:rPr>
              <a:t>P</a:t>
            </a:r>
            <a:r>
              <a:rPr lang="en-US" sz="2400">
                <a:solidFill>
                  <a:schemeClr val="tx1"/>
                </a:solidFill>
              </a:rPr>
              <a:t>(C, F, W, H)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(N = 1000)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239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32" y="3937917"/>
            <a:ext cx="32305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Rectangle 8"/>
          <p:cNvSpPr>
            <a:spLocks noChangeArrowheads="1"/>
          </p:cNvSpPr>
          <p:nvPr/>
        </p:nvSpPr>
        <p:spPr bwMode="auto">
          <a:xfrm>
            <a:off x="395982" y="5301580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We want to re-learn the true parameters using EM</a:t>
            </a:r>
            <a:endParaRPr lang="en-US" sz="240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27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Initialization </a:t>
            </a:r>
          </a:p>
        </p:txBody>
      </p:sp>
      <p:sp>
        <p:nvSpPr>
          <p:cNvPr id="125954" name="Rectangle 3"/>
          <p:cNvSpPr>
            <a:spLocks noChangeArrowheads="1"/>
          </p:cNvSpPr>
          <p:nvPr/>
        </p:nvSpPr>
        <p:spPr bwMode="auto">
          <a:xfrm>
            <a:off x="0" y="1125066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5955" name="Rectangle 4"/>
          <p:cNvSpPr>
            <a:spLocks noChangeArrowheads="1"/>
          </p:cNvSpPr>
          <p:nvPr/>
        </p:nvSpPr>
        <p:spPr bwMode="auto">
          <a:xfrm>
            <a:off x="179388" y="1198091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Assign arbitrary initial parameters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Usually done randomly; here we select numbers convenient for computation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334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488303"/>
              </p:ext>
            </p:extLst>
          </p:nvPr>
        </p:nvGraphicFramePr>
        <p:xfrm>
          <a:off x="2700338" y="2853854"/>
          <a:ext cx="286067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5" name="Formel" r:id="rId4" imgW="1473200" imgH="774700" progId="Equation.3">
                  <p:embed/>
                </p:oleObj>
              </mc:Choice>
              <mc:Fallback>
                <p:oleObj name="Formel" r:id="rId4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853854"/>
                        <a:ext cx="2860675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323850" y="472551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We</a:t>
            </a:r>
            <a:r>
              <a:rPr lang="de-DE" altLang="ja-JP" sz="2400">
                <a:solidFill>
                  <a:srgbClr val="000000"/>
                </a:solidFill>
              </a:rPr>
              <a:t>‘</a:t>
            </a:r>
            <a:r>
              <a:rPr lang="en-GB" altLang="ja-JP" sz="2400">
                <a:solidFill>
                  <a:srgbClr val="000000"/>
                </a:solidFill>
              </a:rPr>
              <a:t>ll work through one cycle of EM to compute </a:t>
            </a:r>
            <a:r>
              <a:rPr lang="el-GR" altLang="ja-JP" sz="240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altLang="ja-JP" sz="2400" baseline="30000">
                <a:solidFill>
                  <a:srgbClr val="000000"/>
                </a:solidFill>
                <a:cs typeface="Times New Roman" charset="0"/>
              </a:rPr>
              <a:t>(1).</a:t>
            </a:r>
            <a:endParaRPr lang="en-US" sz="2400" baseline="3000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649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E-step</a:t>
            </a:r>
          </a:p>
        </p:txBody>
      </p:sp>
      <p:graphicFrame>
        <p:nvGraphicFramePr>
          <p:cNvPr id="341001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569799"/>
              </p:ext>
            </p:extLst>
          </p:nvPr>
        </p:nvGraphicFramePr>
        <p:xfrm>
          <a:off x="971550" y="3248100"/>
          <a:ext cx="6551613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39" name="Equation" r:id="rId4" imgW="3162300" imgH="711200" progId="Equation.3">
                  <p:embed/>
                </p:oleObj>
              </mc:Choice>
              <mc:Fallback>
                <p:oleObj name="Equation" r:id="rId4" imgW="3162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48100"/>
                        <a:ext cx="6551613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127694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50825" y="106104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First, we need the expected count of candies from Bag 1,</a:t>
            </a:r>
            <a:r>
              <a:rPr lang="en-US" sz="240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Sum of the probabilities that each of the N data points comes from bag 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Be </a:t>
            </a:r>
            <a:r>
              <a:rPr lang="en-US" sz="1800" i="1">
                <a:solidFill>
                  <a:srgbClr val="000000"/>
                </a:solidFill>
                <a:cs typeface="Times New Roman" charset="0"/>
              </a:rPr>
              <a:t>flavor</a:t>
            </a:r>
            <a:r>
              <a:rPr lang="en-US" sz="1800" i="1" baseline="-25000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en-US" sz="180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en-US" sz="1800" i="1">
                <a:solidFill>
                  <a:srgbClr val="000000"/>
                </a:solidFill>
                <a:cs typeface="Times New Roman" charset="0"/>
              </a:rPr>
              <a:t>wrapper</a:t>
            </a:r>
            <a:r>
              <a:rPr lang="en-US" sz="1800" i="1" baseline="-25000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en-US" sz="180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en-US" sz="1800" i="1">
                <a:solidFill>
                  <a:srgbClr val="000000"/>
                </a:solidFill>
                <a:cs typeface="Times New Roman" charset="0"/>
              </a:rPr>
              <a:t>hole</a:t>
            </a:r>
            <a:r>
              <a:rPr lang="en-US" sz="1800" i="1" baseline="-25000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en-US" sz="1800">
                <a:solidFill>
                  <a:srgbClr val="000000"/>
                </a:solidFill>
                <a:cs typeface="Times New Roman" charset="0"/>
              </a:rPr>
              <a:t> the values of the corresponding attributes for the j</a:t>
            </a:r>
            <a:r>
              <a:rPr lang="en-US" sz="1800" baseline="30000">
                <a:solidFill>
                  <a:srgbClr val="000000"/>
                </a:solidFill>
                <a:cs typeface="Times New Roman" charset="0"/>
              </a:rPr>
              <a:t>th</a:t>
            </a:r>
            <a:r>
              <a:rPr lang="en-US" sz="1800">
                <a:solidFill>
                  <a:srgbClr val="000000"/>
                </a:solidFill>
                <a:cs typeface="Times New Roman" charset="0"/>
              </a:rPr>
              <a:t> datapoint</a:t>
            </a:r>
            <a:endParaRPr lang="el-GR" sz="180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340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52758"/>
              </p:ext>
            </p:extLst>
          </p:nvPr>
        </p:nvGraphicFramePr>
        <p:xfrm>
          <a:off x="909638" y="2636912"/>
          <a:ext cx="66230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40" name="Formel" r:id="rId6" imgW="3454400" imgH="482600" progId="Equation.3">
                  <p:embed/>
                </p:oleObj>
              </mc:Choice>
              <mc:Fallback>
                <p:oleObj name="Formel" r:id="rId6" imgW="3454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2636912"/>
                        <a:ext cx="66230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9112553"/>
              </p:ext>
            </p:extLst>
          </p:nvPr>
        </p:nvGraphicFramePr>
        <p:xfrm>
          <a:off x="611188" y="4760987"/>
          <a:ext cx="77057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41" name="Formel" r:id="rId8" imgW="4470400" imgH="787400" progId="Equation.3">
                  <p:embed/>
                </p:oleObj>
              </mc:Choice>
              <mc:Fallback>
                <p:oleObj name="Formel" r:id="rId8" imgW="44704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60987"/>
                        <a:ext cx="770572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4471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4744"/>
            <a:ext cx="8353425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Given the data so far, each hypothesis </a:t>
            </a:r>
            <a:r>
              <a:rPr lang="en-GB" sz="2400" i="1" dirty="0"/>
              <a:t>h</a:t>
            </a:r>
            <a:r>
              <a:rPr lang="en-GB" sz="2400" i="1" baseline="-25000" dirty="0"/>
              <a:t>i</a:t>
            </a:r>
            <a:r>
              <a:rPr lang="en-GB" sz="2400" i="1" dirty="0"/>
              <a:t> </a:t>
            </a:r>
            <a:r>
              <a:rPr lang="en-GB" sz="2400" dirty="0"/>
              <a:t>has a posterior probability: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i="1" dirty="0">
                <a:ea typeface="Arial Unicode MS" charset="0"/>
                <a:cs typeface="Arial Unicode MS" charset="0"/>
              </a:rPr>
              <a:t>P(h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i="1" dirty="0"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ea typeface="Arial Unicode MS" charset="0"/>
                <a:cs typeface="Arial Unicode MS" charset="0"/>
              </a:rPr>
              <a:t>d</a:t>
            </a:r>
            <a:r>
              <a:rPr lang="en-GB" sz="2000" i="1" dirty="0">
                <a:ea typeface="Arial Unicode MS" charset="0"/>
                <a:cs typeface="Arial Unicode MS" charset="0"/>
              </a:rPr>
              <a:t>) = </a:t>
            </a:r>
            <a:r>
              <a:rPr lang="el-GR" sz="2000" i="1" dirty="0">
                <a:ea typeface="ＭＳ Ｐゴシック" charset="0"/>
                <a:cs typeface="ＭＳ Ｐゴシック" charset="0"/>
              </a:rPr>
              <a:t>α</a:t>
            </a:r>
            <a:r>
              <a:rPr lang="en-GB" sz="2000" i="1" dirty="0"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ea typeface="Arial Unicode MS" charset="0"/>
                <a:cs typeface="Arial Unicode MS" charset="0"/>
              </a:rPr>
              <a:t>(</a:t>
            </a:r>
            <a:r>
              <a:rPr lang="en-GB" sz="2000" b="1" dirty="0">
                <a:ea typeface="Arial Unicode MS" charset="0"/>
                <a:cs typeface="Arial Unicode MS" charset="0"/>
              </a:rPr>
              <a:t>d</a:t>
            </a:r>
            <a:r>
              <a:rPr lang="en-GB" sz="2000" i="1" dirty="0">
                <a:ea typeface="Arial Unicode MS" charset="0"/>
                <a:cs typeface="Arial Unicode MS" charset="0"/>
              </a:rPr>
              <a:t>| 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i="1" dirty="0">
                <a:ea typeface="Arial Unicode MS" charset="0"/>
                <a:cs typeface="Arial Unicode MS" charset="0"/>
              </a:rPr>
              <a:t>) P(h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i="1" dirty="0">
                <a:ea typeface="Arial Unicode MS" charset="0"/>
                <a:cs typeface="Arial Unicode MS" charset="0"/>
              </a:rPr>
              <a:t>)  </a:t>
            </a:r>
            <a:r>
              <a:rPr lang="en-GB" sz="2000" dirty="0">
                <a:ea typeface="Arial Unicode MS" charset="0"/>
                <a:cs typeface="Arial Unicode MS" charset="0"/>
              </a:rPr>
              <a:t>(</a:t>
            </a:r>
            <a:r>
              <a:rPr lang="en-GB" sz="2000" b="1" dirty="0">
                <a:solidFill>
                  <a:schemeClr val="accent2"/>
                </a:solidFill>
                <a:ea typeface="Arial Unicode MS" charset="0"/>
                <a:cs typeface="Arial Unicode MS" charset="0"/>
              </a:rPr>
              <a:t>Bayes theorem</a:t>
            </a:r>
            <a:r>
              <a:rPr lang="en-GB" sz="2000" dirty="0">
                <a:ea typeface="Arial Unicode MS" charset="0"/>
                <a:cs typeface="Arial Unicode MS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ea typeface="Arial Unicode MS" charset="0"/>
                <a:cs typeface="Arial Unicode MS" charset="0"/>
              </a:rPr>
              <a:t>where P(</a:t>
            </a:r>
            <a:r>
              <a:rPr lang="en-GB" sz="2000" b="1" dirty="0"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) is called the </a:t>
            </a:r>
            <a:r>
              <a:rPr lang="en-GB" sz="2000" i="1" dirty="0">
                <a:ea typeface="Arial Unicode MS" charset="0"/>
                <a:cs typeface="Arial Unicode MS" charset="0"/>
              </a:rPr>
              <a:t>likelihood </a:t>
            </a:r>
            <a:r>
              <a:rPr lang="en-GB" sz="2000" dirty="0">
                <a:ea typeface="Arial Unicode MS" charset="0"/>
                <a:cs typeface="Arial Unicode MS" charset="0"/>
              </a:rPr>
              <a:t>of the data under each hypothesis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Predictions over a new entity </a:t>
            </a:r>
            <a:r>
              <a:rPr lang="en-GB" sz="2400" i="1" dirty="0"/>
              <a:t>X</a:t>
            </a:r>
            <a:r>
              <a:rPr lang="en-GB" sz="2400" dirty="0"/>
              <a:t> are a weighted average over the prediction of each hypothesis: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b="1" dirty="0"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ea typeface="Arial Unicode MS" charset="0"/>
                <a:cs typeface="Arial Unicode MS" charset="0"/>
              </a:rPr>
              <a:t>(</a:t>
            </a:r>
            <a:r>
              <a:rPr lang="en-GB" sz="2000" i="1" dirty="0" err="1">
                <a:ea typeface="Arial Unicode MS" charset="0"/>
                <a:cs typeface="Arial Unicode MS" charset="0"/>
              </a:rPr>
              <a:t>X</a:t>
            </a:r>
            <a:r>
              <a:rPr lang="en-GB" sz="2000" dirty="0" err="1">
                <a:ea typeface="Arial Unicode MS" charset="0"/>
                <a:cs typeface="Arial Unicode MS" charset="0"/>
              </a:rPr>
              <a:t>|</a:t>
            </a:r>
            <a:r>
              <a:rPr lang="en-GB" sz="2000" b="1" dirty="0" err="1"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ea typeface="Arial Unicode MS" charset="0"/>
                <a:cs typeface="Arial Unicode MS" charset="0"/>
              </a:rPr>
              <a:t>) =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ea typeface="ＭＳ Ｐゴシック" charset="0"/>
                <a:cs typeface="ＭＳ Ｐゴシック" charset="0"/>
              </a:rPr>
              <a:t>     = ∑</a:t>
            </a:r>
            <a:r>
              <a:rPr lang="en-GB" sz="2000" baseline="-250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ea typeface="Arial Unicode MS" charset="0"/>
                <a:cs typeface="Arial Unicode MS" charset="0"/>
              </a:rPr>
              <a:t>(</a:t>
            </a:r>
            <a:r>
              <a:rPr lang="en-GB" sz="2000" i="1" dirty="0">
                <a:ea typeface="Arial Unicode MS" charset="0"/>
                <a:cs typeface="Arial Unicode MS" charset="0"/>
              </a:rPr>
              <a:t>X</a:t>
            </a:r>
            <a:r>
              <a:rPr lang="en-GB" sz="2000" dirty="0">
                <a:ea typeface="Arial Unicode MS" charset="0"/>
                <a:cs typeface="Arial Unicode MS" charset="0"/>
              </a:rPr>
              <a:t>, </a:t>
            </a:r>
            <a:r>
              <a:rPr lang="en-GB" sz="2000" i="1" dirty="0">
                <a:ea typeface="Arial Unicode MS" charset="0"/>
                <a:cs typeface="Arial Unicode MS" charset="0"/>
              </a:rPr>
              <a:t>h</a:t>
            </a:r>
            <a:r>
              <a:rPr lang="en-GB" sz="2000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ea typeface="Arial Unicode MS" charset="0"/>
                <a:cs typeface="Arial Unicode MS" charset="0"/>
              </a:rPr>
              <a:t>      = </a:t>
            </a:r>
            <a:r>
              <a:rPr lang="en-GB" sz="2000" dirty="0"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ea typeface="Arial Unicode MS" charset="0"/>
                <a:cs typeface="Arial Unicode MS" charset="0"/>
              </a:rPr>
              <a:t>(</a:t>
            </a:r>
            <a:r>
              <a:rPr lang="en-GB" sz="2000" i="1" dirty="0">
                <a:ea typeface="Arial Unicode MS" charset="0"/>
                <a:cs typeface="Arial Unicode MS" charset="0"/>
              </a:rPr>
              <a:t>X</a:t>
            </a:r>
            <a:r>
              <a:rPr lang="en-GB" sz="2000" dirty="0">
                <a:ea typeface="Arial Unicode MS" charset="0"/>
                <a:cs typeface="Arial Unicode MS" charset="0"/>
              </a:rPr>
              <a:t>| </a:t>
            </a:r>
            <a:r>
              <a:rPr lang="en-GB" sz="2000" i="1" dirty="0" err="1">
                <a:ea typeface="Arial Unicode MS" charset="0"/>
                <a:cs typeface="Arial Unicode MS" charset="0"/>
              </a:rPr>
              <a:t>h</a:t>
            </a:r>
            <a:r>
              <a:rPr lang="en-GB" sz="2000" i="1" baseline="-25000" dirty="0" err="1">
                <a:ea typeface="Arial Unicode MS" charset="0"/>
                <a:cs typeface="Arial Unicode MS" charset="0"/>
              </a:rPr>
              <a:t>i</a:t>
            </a:r>
            <a:r>
              <a:rPr lang="en-GB" sz="2000" dirty="0" err="1">
                <a:ea typeface="Arial Unicode MS" charset="0"/>
                <a:cs typeface="Arial Unicode MS" charset="0"/>
              </a:rPr>
              <a:t>,</a:t>
            </a:r>
            <a:r>
              <a:rPr lang="en-GB" sz="2000" b="1" dirty="0" err="1"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ea typeface="Arial Unicode MS" charset="0"/>
                <a:cs typeface="Arial Unicode MS" charset="0"/>
              </a:rPr>
              <a:t>) P(</a:t>
            </a:r>
            <a:r>
              <a:rPr lang="en-GB" sz="2000" i="1" dirty="0">
                <a:ea typeface="Arial Unicode MS" charset="0"/>
                <a:cs typeface="Arial Unicode MS" charset="0"/>
              </a:rPr>
              <a:t>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ea typeface="Arial Unicode MS" charset="0"/>
                <a:cs typeface="Arial Unicode MS" charset="0"/>
              </a:rPr>
              <a:t>      = </a:t>
            </a:r>
            <a:r>
              <a:rPr lang="en-GB" sz="2000" dirty="0"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ea typeface="Arial Unicode MS" charset="0"/>
                <a:cs typeface="Arial Unicode MS" charset="0"/>
              </a:rPr>
              <a:t>(</a:t>
            </a:r>
            <a:r>
              <a:rPr lang="en-GB" sz="2000" i="1" dirty="0">
                <a:ea typeface="Arial Unicode MS" charset="0"/>
                <a:cs typeface="Arial Unicode MS" charset="0"/>
              </a:rPr>
              <a:t>X</a:t>
            </a:r>
            <a:r>
              <a:rPr lang="en-GB" sz="2000" dirty="0"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) P(</a:t>
            </a:r>
            <a:r>
              <a:rPr lang="en-GB" sz="2000" i="1" dirty="0">
                <a:ea typeface="Arial Unicode MS" charset="0"/>
                <a:cs typeface="Arial Unicode MS" charset="0"/>
              </a:rPr>
              <a:t>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ea typeface="Arial Unicode MS" charset="0"/>
                <a:cs typeface="Arial Unicode MS" charset="0"/>
              </a:rPr>
              <a:t>   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~ </a:t>
            </a:r>
            <a:r>
              <a:rPr lang="en-GB" sz="2000" dirty="0"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ea typeface="Arial Unicode MS" charset="0"/>
                <a:cs typeface="Arial Unicode MS" charset="0"/>
              </a:rPr>
              <a:t>(</a:t>
            </a:r>
            <a:r>
              <a:rPr lang="en-GB" sz="2000" i="1" dirty="0">
                <a:ea typeface="Arial Unicode MS" charset="0"/>
                <a:cs typeface="Arial Unicode MS" charset="0"/>
              </a:rPr>
              <a:t>X</a:t>
            </a:r>
            <a:r>
              <a:rPr lang="en-GB" sz="2000" dirty="0">
                <a:ea typeface="Arial Unicode MS" charset="0"/>
                <a:cs typeface="Arial Unicode MS" charset="0"/>
              </a:rPr>
              <a:t>| </a:t>
            </a:r>
            <a:r>
              <a:rPr lang="en-GB" sz="2000" i="1" dirty="0">
                <a:ea typeface="Arial Unicode MS" charset="0"/>
                <a:cs typeface="Arial Unicode MS" charset="0"/>
              </a:rPr>
              <a:t>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) P(</a:t>
            </a:r>
            <a:r>
              <a:rPr lang="en-GB" sz="2000" b="1" dirty="0"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ea typeface="Arial Unicode MS" charset="0"/>
                <a:cs typeface="Arial Unicode MS" charset="0"/>
              </a:rPr>
              <a:t>| </a:t>
            </a:r>
            <a:r>
              <a:rPr lang="en-GB" sz="2000" i="1" dirty="0">
                <a:ea typeface="Arial Unicode MS" charset="0"/>
                <a:cs typeface="Arial Unicode MS" charset="0"/>
              </a:rPr>
              <a:t>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) P(</a:t>
            </a:r>
            <a:r>
              <a:rPr lang="en-GB" sz="2000" i="1" dirty="0">
                <a:ea typeface="Arial Unicode MS" charset="0"/>
                <a:cs typeface="Arial Unicode MS" charset="0"/>
              </a:rPr>
              <a:t>h</a:t>
            </a:r>
            <a:r>
              <a:rPr lang="en-GB" sz="2000" i="1" baseline="-25000" dirty="0"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ea typeface="Arial Unicode MS" charset="0"/>
                <a:cs typeface="Arial Unicode MS" charset="0"/>
              </a:rPr>
              <a:t>The weights are given by the data likelihood and prior of each </a:t>
            </a:r>
            <a:r>
              <a:rPr lang="en-GB" sz="2000" i="1" dirty="0">
                <a:ea typeface="Arial Unicode MS" charset="0"/>
                <a:cs typeface="Arial Unicode MS" charset="0"/>
              </a:rPr>
              <a:t>h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No need to pick one </a:t>
            </a:r>
            <a:br>
              <a:rPr lang="en-GB" sz="2400" dirty="0"/>
            </a:br>
            <a:r>
              <a:rPr lang="en-GB" sz="2400" dirty="0"/>
              <a:t>best-guess hypothesis!</a:t>
            </a:r>
          </a:p>
        </p:txBody>
      </p:sp>
      <p:sp>
        <p:nvSpPr>
          <p:cNvPr id="187396" name="AutoShape 4"/>
          <p:cNvSpPr>
            <a:spLocks noChangeArrowheads="1"/>
          </p:cNvSpPr>
          <p:nvPr/>
        </p:nvSpPr>
        <p:spPr bwMode="auto">
          <a:xfrm>
            <a:off x="5148263" y="3212976"/>
            <a:ext cx="1871662" cy="1657350"/>
          </a:xfrm>
          <a:prstGeom prst="wedgeRoundRectCallout">
            <a:avLst>
              <a:gd name="adj1" fmla="val -191306"/>
              <a:gd name="adj2" fmla="val 806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The data does not add anything to a  prediction given an </a:t>
            </a:r>
            <a:r>
              <a:rPr lang="en-US" sz="2000" i="1" dirty="0" err="1">
                <a:solidFill>
                  <a:schemeClr val="tx1"/>
                </a:solidFill>
              </a:rPr>
              <a:t>hp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34400" cy="6858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latin typeface="+mn-lt"/>
              </a:rPr>
              <a:t>Full Bayesian Learning</a:t>
            </a:r>
          </a:p>
        </p:txBody>
      </p:sp>
      <p:pic>
        <p:nvPicPr>
          <p:cNvPr id="2" name="Bild 1" descr="Screen Shot 2014-05-14 at 23.0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771728"/>
            <a:ext cx="3851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7649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E-step</a:t>
            </a:r>
          </a:p>
        </p:txBody>
      </p:sp>
      <p:graphicFrame>
        <p:nvGraphicFramePr>
          <p:cNvPr id="35840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500063" y="4286250"/>
          <a:ext cx="5113337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7" name="Equation" r:id="rId4" imgW="2705100" imgH="1155700" progId="Equation.3">
                  <p:embed/>
                </p:oleObj>
              </mc:Choice>
              <mc:Fallback>
                <p:oleObj name="Equation" r:id="rId4" imgW="27051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286250"/>
                        <a:ext cx="5113337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0052" name="Rectangle 7"/>
          <p:cNvSpPr>
            <a:spLocks noChangeArrowheads="1"/>
          </p:cNvSpPr>
          <p:nvPr/>
        </p:nvSpPr>
        <p:spPr bwMode="auto">
          <a:xfrm>
            <a:off x="574675" y="2286000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This summation can be broken down into the 8 candy groups in the data table.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For instance the sum over the  273 cherry candies with red wrap and hole (first entry in the data table) gives</a:t>
            </a:r>
          </a:p>
        </p:txBody>
      </p:sp>
      <p:graphicFrame>
        <p:nvGraphicFramePr>
          <p:cNvPr id="130053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4517803"/>
              </p:ext>
            </p:extLst>
          </p:nvPr>
        </p:nvGraphicFramePr>
        <p:xfrm>
          <a:off x="285750" y="712614"/>
          <a:ext cx="8256588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8" name="Equation" r:id="rId6" imgW="4356100" imgH="787400" progId="Equation.3">
                  <p:embed/>
                </p:oleObj>
              </mc:Choice>
              <mc:Fallback>
                <p:oleObj name="Equation" r:id="rId6" imgW="43561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712614"/>
                        <a:ext cx="8256588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17" y="3505373"/>
            <a:ext cx="32305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6662042" y="4076873"/>
            <a:ext cx="500063" cy="214313"/>
          </a:xfrm>
          <a:prstGeom prst="rect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graphicFrame>
        <p:nvGraphicFramePr>
          <p:cNvPr id="130056" name="Object 7"/>
          <p:cNvGraphicFramePr>
            <a:graphicFrameLocks noChangeAspect="1"/>
          </p:cNvGraphicFramePr>
          <p:nvPr/>
        </p:nvGraphicFramePr>
        <p:xfrm>
          <a:off x="6357938" y="4643438"/>
          <a:ext cx="2360612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89" name="Formel" r:id="rId9" imgW="1473200" imgH="774700" progId="Equation.3">
                  <p:embed/>
                </p:oleObj>
              </mc:Choice>
              <mc:Fallback>
                <p:oleObj name="Formel" r:id="rId9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4643438"/>
                        <a:ext cx="2360612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4688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M-step</a:t>
            </a:r>
          </a:p>
        </p:txBody>
      </p:sp>
      <p:sp>
        <p:nvSpPr>
          <p:cNvPr id="132098" name="Rectangle 3"/>
          <p:cNvSpPr>
            <a:spLocks noChangeArrowheads="1"/>
          </p:cNvSpPr>
          <p:nvPr/>
        </p:nvSpPr>
        <p:spPr bwMode="auto">
          <a:xfrm>
            <a:off x="0" y="144328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250825" y="122738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If we do compute the sums over the other 7 candy groups we get</a:t>
            </a:r>
            <a:endParaRPr lang="en-US" sz="240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321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427195"/>
              </p:ext>
            </p:extLst>
          </p:nvPr>
        </p:nvGraphicFramePr>
        <p:xfrm>
          <a:off x="3851275" y="1732210"/>
          <a:ext cx="2159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27" name="Equation" r:id="rId4" imgW="1206500" imgH="241300" progId="Equation.3">
                  <p:embed/>
                </p:oleObj>
              </mc:Choice>
              <mc:Fallback>
                <p:oleObj name="Equation" r:id="rId4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32210"/>
                        <a:ext cx="2159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1" name="Rectangle 9"/>
          <p:cNvSpPr>
            <a:spLocks noChangeArrowheads="1"/>
          </p:cNvSpPr>
          <p:nvPr/>
        </p:nvSpPr>
        <p:spPr bwMode="auto">
          <a:xfrm>
            <a:off x="323850" y="2451348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At this point, we can perform the M-step to refine </a:t>
            </a:r>
            <a:r>
              <a:rPr lang="el-GR" sz="200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, by taking the expected frequency of the data points that come from Bag 1</a:t>
            </a:r>
            <a:endParaRPr lang="el-GR" sz="240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13210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64131"/>
              </p:ext>
            </p:extLst>
          </p:nvPr>
        </p:nvGraphicFramePr>
        <p:xfrm>
          <a:off x="3203575" y="3172073"/>
          <a:ext cx="27384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28" name="Formel" r:id="rId6" imgW="1714500" imgH="431800" progId="Equation.3">
                  <p:embed/>
                </p:oleObj>
              </mc:Choice>
              <mc:Fallback>
                <p:oleObj name="Formel" r:id="rId6" imgW="1714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172073"/>
                        <a:ext cx="27384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0422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One More Parameter</a:t>
            </a:r>
          </a:p>
        </p:txBody>
      </p:sp>
      <p:sp>
        <p:nvSpPr>
          <p:cNvPr id="134146" name="Rectangle 3"/>
          <p:cNvSpPr>
            <a:spLocks noChangeArrowheads="1"/>
          </p:cNvSpPr>
          <p:nvPr/>
        </p:nvSpPr>
        <p:spPr bwMode="auto">
          <a:xfrm>
            <a:off x="0" y="1341164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250825" y="1125264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If we want to do the same for parameter </a:t>
            </a:r>
            <a:r>
              <a:rPr lang="el-GR" sz="200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25000">
                <a:solidFill>
                  <a:srgbClr val="000000"/>
                </a:solidFill>
                <a:cs typeface="Times New Roman" charset="0"/>
              </a:rPr>
              <a:t>F1</a:t>
            </a:r>
            <a:r>
              <a:rPr lang="en-US" sz="2400" baseline="-2500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chemeClr val="tx1"/>
                </a:solidFill>
              </a:rPr>
              <a:t>E-step: compute the expected count of cherry candies from Bag 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341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85755"/>
              </p:ext>
            </p:extLst>
          </p:nvPr>
        </p:nvGraphicFramePr>
        <p:xfrm>
          <a:off x="611188" y="2152377"/>
          <a:ext cx="80073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75" name="Formel" r:id="rId4" imgW="5397500" imgH="685800" progId="Equation.3">
                  <p:embed/>
                </p:oleObj>
              </mc:Choice>
              <mc:Fallback>
                <p:oleObj name="Formel" r:id="rId4" imgW="5397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52377"/>
                        <a:ext cx="80073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268538" y="4941888"/>
          <a:ext cx="3832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76" name="Formel" r:id="rId6" imgW="2286000" imgH="469900" progId="Equation.3">
                  <p:embed/>
                </p:oleObj>
              </mc:Choice>
              <mc:Fallback>
                <p:oleObj name="Formel" r:id="rId6" imgW="2286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41888"/>
                        <a:ext cx="38322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250825" y="4149452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M-step: refine </a:t>
            </a:r>
            <a:r>
              <a:rPr lang="el-GR" sz="200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25000">
                <a:solidFill>
                  <a:srgbClr val="000000"/>
                </a:solidFill>
                <a:cs typeface="Times New Roman" charset="0"/>
              </a:rPr>
              <a:t>F1</a:t>
            </a:r>
            <a:r>
              <a:rPr lang="en-US" sz="2400" baseline="-25000">
                <a:solidFill>
                  <a:srgbClr val="000000"/>
                </a:solidFill>
                <a:cs typeface="Times New Roman" charset="0"/>
              </a:rPr>
              <a:t>  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by computing the corresponding expected frequencies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0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4151" name="Rectangle 8"/>
          <p:cNvSpPr>
            <a:spLocks noChangeArrowheads="1"/>
          </p:cNvSpPr>
          <p:nvPr/>
        </p:nvSpPr>
        <p:spPr bwMode="auto">
          <a:xfrm>
            <a:off x="395288" y="3069952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Can compute the above value from the Naïve model as we did earlier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TRY AS AN EXCERCISE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000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02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323850" y="342954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For any set of parameters, I can compute the log likelihood as we did in the previous class</a:t>
            </a: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Learning Performance</a:t>
            </a:r>
          </a:p>
        </p:txBody>
      </p:sp>
      <p:graphicFrame>
        <p:nvGraphicFramePr>
          <p:cNvPr id="136195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8338309"/>
              </p:ext>
            </p:extLst>
          </p:nvPr>
        </p:nvGraphicFramePr>
        <p:xfrm>
          <a:off x="2195513" y="1773783"/>
          <a:ext cx="4824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5" name="Formel" r:id="rId4" imgW="2755900" imgH="774700" progId="Equation.3">
                  <p:embed/>
                </p:oleObj>
              </mc:Choice>
              <mc:Fallback>
                <p:oleObj name="Formel" r:id="rId4" imgW="2755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773783"/>
                        <a:ext cx="482441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6" name="Rectangle 6"/>
          <p:cNvSpPr>
            <a:spLocks noChangeArrowheads="1"/>
          </p:cNvSpPr>
          <p:nvPr/>
        </p:nvSpPr>
        <p:spPr bwMode="auto">
          <a:xfrm>
            <a:off x="0" y="134039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6197" name="Rectangle 7"/>
          <p:cNvSpPr>
            <a:spLocks noChangeArrowheads="1"/>
          </p:cNvSpPr>
          <p:nvPr/>
        </p:nvSpPr>
        <p:spPr bwMode="auto">
          <a:xfrm>
            <a:off x="250825" y="112449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After a complete cycle through all the parameters, we get</a:t>
            </a:r>
            <a:r>
              <a:rPr lang="en-US" sz="2400" baseline="-2500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6198" name="Rectangle 10"/>
          <p:cNvSpPr>
            <a:spLocks noChangeArrowheads="1"/>
          </p:cNvSpPr>
          <p:nvPr/>
        </p:nvSpPr>
        <p:spPr bwMode="auto">
          <a:xfrm>
            <a:off x="395288" y="4653508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It can be seen that the log likelihood increases with each EM iteration (see textbook)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EM tends to get stuck in local maxima, so it is often combined with  gradient-based  techniques in the last phase of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804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ChangeArrowheads="1"/>
          </p:cNvSpPr>
          <p:nvPr/>
        </p:nvSpPr>
        <p:spPr bwMode="auto">
          <a:xfrm>
            <a:off x="323850" y="2997200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For any set of parameters, I can compute the log likelihood as we did in the previous class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8242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Learning Performance</a:t>
            </a:r>
          </a:p>
        </p:txBody>
      </p:sp>
      <p:graphicFrame>
        <p:nvGraphicFramePr>
          <p:cNvPr id="138243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9523288"/>
              </p:ext>
            </p:extLst>
          </p:nvPr>
        </p:nvGraphicFramePr>
        <p:xfrm>
          <a:off x="2195513" y="1569219"/>
          <a:ext cx="4824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71" name="Equation" r:id="rId4" imgW="2755900" imgH="774700" progId="Equation.3">
                  <p:embed/>
                </p:oleObj>
              </mc:Choice>
              <mc:Fallback>
                <p:oleObj name="Equation" r:id="rId4" imgW="2755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569219"/>
                        <a:ext cx="482441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44884535"/>
              </p:ext>
            </p:extLst>
          </p:nvPr>
        </p:nvGraphicFramePr>
        <p:xfrm>
          <a:off x="755576" y="3645024"/>
          <a:ext cx="756126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72" name="Formel" r:id="rId6" imgW="3517900" imgH="457200" progId="Equation.3">
                  <p:embed/>
                </p:oleObj>
              </mc:Choice>
              <mc:Fallback>
                <p:oleObj name="Formel" r:id="rId6" imgW="3517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645024"/>
                        <a:ext cx="7561262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5" name="Rectangle 6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8246" name="Rectangle 7"/>
          <p:cNvSpPr>
            <a:spLocks noChangeArrowheads="1"/>
          </p:cNvSpPr>
          <p:nvPr/>
        </p:nvSpPr>
        <p:spPr bwMode="auto">
          <a:xfrm>
            <a:off x="250825" y="1053108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After a complete cycle through all the parameters, we get</a:t>
            </a:r>
            <a:r>
              <a:rPr lang="en-US" sz="2400" baseline="-250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8247" name="Rectangle 10"/>
          <p:cNvSpPr>
            <a:spLocks noChangeArrowheads="1"/>
          </p:cNvSpPr>
          <p:nvPr/>
        </p:nvSpPr>
        <p:spPr bwMode="auto">
          <a:xfrm>
            <a:off x="323850" y="4868863"/>
            <a:ext cx="44767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It can be shown that the log likelihood increases with each EM iteration, surpassing even the likelihood of the original model after only 3 iterations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38248" name="Bild 8" descr="candy-progress6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0686"/>
            <a:ext cx="3048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555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Discussion</a:t>
            </a:r>
          </a:p>
        </p:txBody>
      </p:sp>
      <p:sp>
        <p:nvSpPr>
          <p:cNvPr id="140290" name="Rectangle 3"/>
          <p:cNvSpPr>
            <a:spLocks noChangeArrowheads="1"/>
          </p:cNvSpPr>
          <p:nvPr/>
        </p:nvSpPr>
        <p:spPr bwMode="auto">
          <a:xfrm>
            <a:off x="0" y="1051669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40291" name="Rectangle 4"/>
          <p:cNvSpPr>
            <a:spLocks noChangeArrowheads="1"/>
          </p:cNvSpPr>
          <p:nvPr/>
        </p:nvSpPr>
        <p:spPr bwMode="auto">
          <a:xfrm>
            <a:off x="323850" y="1124694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For more complex </a:t>
            </a:r>
            <a:r>
              <a:rPr lang="en-GB" sz="2400" dirty="0" err="1">
                <a:solidFill>
                  <a:srgbClr val="000000"/>
                </a:solidFill>
              </a:rPr>
              <a:t>Bnets</a:t>
            </a:r>
            <a:r>
              <a:rPr lang="en-GB" sz="2400" dirty="0">
                <a:solidFill>
                  <a:srgbClr val="000000"/>
                </a:solidFill>
              </a:rPr>
              <a:t> the algorithm is basically the same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In general, I may need to compute the conditional probability parameter for each variable X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given its parents </a:t>
            </a:r>
            <a:r>
              <a:rPr lang="en-GB" sz="2000" dirty="0" err="1">
                <a:solidFill>
                  <a:srgbClr val="000000"/>
                </a:solidFill>
              </a:rPr>
              <a:t>Pa</a:t>
            </a:r>
            <a:r>
              <a:rPr lang="en-GB" sz="2000" baseline="-25000" dirty="0" err="1">
                <a:solidFill>
                  <a:srgbClr val="000000"/>
                </a:solidFill>
              </a:rPr>
              <a:t>i</a:t>
            </a:r>
            <a:endParaRPr lang="en-GB" sz="2000" baseline="-25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25000" dirty="0" err="1">
                <a:solidFill>
                  <a:srgbClr val="000000"/>
                </a:solidFill>
                <a:cs typeface="Times New Roman" charset="0"/>
              </a:rPr>
              <a:t>ijk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= P(</a:t>
            </a:r>
            <a:r>
              <a:rPr lang="en-GB" sz="2000" dirty="0">
                <a:solidFill>
                  <a:srgbClr val="000000"/>
                </a:solidFill>
              </a:rPr>
              <a:t>X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= </a:t>
            </a:r>
            <a:r>
              <a:rPr lang="en-GB" sz="2000" dirty="0" err="1">
                <a:solidFill>
                  <a:srgbClr val="000000"/>
                </a:solidFill>
              </a:rPr>
              <a:t>x</a:t>
            </a:r>
            <a:r>
              <a:rPr lang="en-GB" sz="2000" baseline="-25000" dirty="0" err="1">
                <a:solidFill>
                  <a:srgbClr val="000000"/>
                </a:solidFill>
              </a:rPr>
              <a:t>ij</a:t>
            </a:r>
            <a:r>
              <a:rPr lang="en-GB" sz="2000" dirty="0" err="1">
                <a:solidFill>
                  <a:srgbClr val="000000"/>
                </a:solidFill>
              </a:rPr>
              <a:t>|Pa</a:t>
            </a:r>
            <a:r>
              <a:rPr lang="en-GB" sz="2000" baseline="-25000" dirty="0" err="1">
                <a:solidFill>
                  <a:srgbClr val="000000"/>
                </a:solidFill>
              </a:rPr>
              <a:t>i</a:t>
            </a:r>
            <a:r>
              <a:rPr lang="en-GB" sz="2000" baseline="-25000" dirty="0">
                <a:solidFill>
                  <a:srgbClr val="000000"/>
                </a:solidFill>
              </a:rPr>
              <a:t> = </a:t>
            </a:r>
            <a:r>
              <a:rPr lang="en-GB" sz="2000" dirty="0" err="1">
                <a:solidFill>
                  <a:srgbClr val="000000"/>
                </a:solidFill>
              </a:rPr>
              <a:t>pa</a:t>
            </a:r>
            <a:r>
              <a:rPr lang="en-GB" sz="2000" baseline="-25000" dirty="0" err="1">
                <a:solidFill>
                  <a:srgbClr val="000000"/>
                </a:solidFill>
              </a:rPr>
              <a:t>ik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l-GR" sz="20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14029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427814"/>
              </p:ext>
            </p:extLst>
          </p:nvPr>
        </p:nvGraphicFramePr>
        <p:xfrm>
          <a:off x="1042988" y="3067794"/>
          <a:ext cx="26558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11" name="Formel" r:id="rId4" imgW="1790700" imgH="495300" progId="Equation.3">
                  <p:embed/>
                </p:oleObj>
              </mc:Choice>
              <mc:Fallback>
                <p:oleObj name="Formel" r:id="rId4" imgW="1790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067794"/>
                        <a:ext cx="26558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3" name="Rectangle 9"/>
          <p:cNvSpPr>
            <a:spLocks noChangeArrowheads="1"/>
          </p:cNvSpPr>
          <p:nvPr/>
        </p:nvSpPr>
        <p:spPr bwMode="auto">
          <a:xfrm>
            <a:off x="323850" y="4077444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The expected counts are computed by summing over the examples, after having computed all the necessary </a:t>
            </a:r>
            <a:r>
              <a:rPr lang="en-US" sz="2400" dirty="0" smtClean="0">
                <a:solidFill>
                  <a:srgbClr val="000000"/>
                </a:solidFill>
                <a:cs typeface="Times New Roman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cs typeface="Times New Roman" charset="0"/>
              </a:rPr>
            </a:br>
            <a:r>
              <a:rPr lang="en-US" sz="2400" i="1" dirty="0" smtClean="0">
                <a:solidFill>
                  <a:srgbClr val="000000"/>
                </a:solidFill>
                <a:cs typeface="Times New Roman" charset="0"/>
              </a:rPr>
              <a:t>P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en-GB" sz="2400" i="1" dirty="0">
                <a:solidFill>
                  <a:srgbClr val="000000"/>
                </a:solidFill>
              </a:rPr>
              <a:t>X</a:t>
            </a:r>
            <a:r>
              <a:rPr lang="en-GB" sz="2400" i="1" baseline="-25000" dirty="0">
                <a:solidFill>
                  <a:srgbClr val="000000"/>
                </a:solidFill>
              </a:rPr>
              <a:t>i</a:t>
            </a:r>
            <a:r>
              <a:rPr lang="en-GB" sz="2400" i="1" dirty="0">
                <a:solidFill>
                  <a:srgbClr val="000000"/>
                </a:solidFill>
              </a:rPr>
              <a:t> = </a:t>
            </a:r>
            <a:r>
              <a:rPr lang="en-GB" sz="2400" i="1" dirty="0" err="1" smtClean="0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 smtClean="0">
                <a:solidFill>
                  <a:srgbClr val="000000"/>
                </a:solidFill>
              </a:rPr>
              <a:t>ij</a:t>
            </a:r>
            <a:r>
              <a:rPr lang="en-GB" sz="2400" i="1" dirty="0" err="1">
                <a:solidFill>
                  <a:srgbClr val="000000"/>
                </a:solidFill>
              </a:rPr>
              <a:t>,Pa</a:t>
            </a:r>
            <a:r>
              <a:rPr lang="en-GB" sz="2400" i="1" baseline="-25000" dirty="0" err="1">
                <a:solidFill>
                  <a:srgbClr val="000000"/>
                </a:solidFill>
              </a:rPr>
              <a:t>i</a:t>
            </a:r>
            <a:r>
              <a:rPr lang="en-GB" sz="2400" i="1" baseline="-25000" dirty="0">
                <a:solidFill>
                  <a:srgbClr val="000000"/>
                </a:solidFill>
              </a:rPr>
              <a:t> = </a:t>
            </a:r>
            <a:r>
              <a:rPr lang="en-GB" sz="2400" i="1" dirty="0" err="1">
                <a:solidFill>
                  <a:srgbClr val="000000"/>
                </a:solidFill>
              </a:rPr>
              <a:t>pa</a:t>
            </a:r>
            <a:r>
              <a:rPr lang="en-GB" sz="2400" i="1" baseline="-25000" dirty="0" err="1">
                <a:solidFill>
                  <a:srgbClr val="000000"/>
                </a:solidFill>
              </a:rPr>
              <a:t>ik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using any </a:t>
            </a:r>
            <a:r>
              <a:rPr lang="en-GB" sz="2400" dirty="0" err="1">
                <a:solidFill>
                  <a:srgbClr val="000000"/>
                </a:solidFill>
              </a:rPr>
              <a:t>Bnet</a:t>
            </a:r>
            <a:r>
              <a:rPr lang="en-GB" sz="2400" dirty="0">
                <a:solidFill>
                  <a:srgbClr val="000000"/>
                </a:solidFill>
              </a:rPr>
              <a:t> inference algorithm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inference can be intractable, in which case there are variations of EM that use sampling algorithms for the E-Step</a:t>
            </a:r>
            <a:endParaRPr lang="el-GR" sz="2400" i="1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991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Discussion</a:t>
            </a:r>
          </a:p>
        </p:txBody>
      </p:sp>
      <p:sp>
        <p:nvSpPr>
          <p:cNvPr id="14233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42339" name="Rectangle 6"/>
          <p:cNvSpPr>
            <a:spLocks noChangeArrowheads="1"/>
          </p:cNvSpPr>
          <p:nvPr/>
        </p:nvSpPr>
        <p:spPr bwMode="auto">
          <a:xfrm>
            <a:off x="179388" y="126913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algorithm is sensitive to </a:t>
            </a:r>
            <a:r>
              <a:rPr lang="ja-JP" altLang="en-GB" sz="2400" dirty="0">
                <a:solidFill>
                  <a:srgbClr val="000000"/>
                </a:solidFill>
              </a:rPr>
              <a:t>“</a:t>
            </a:r>
            <a:r>
              <a:rPr lang="en-GB" altLang="ja-JP" sz="2400" dirty="0">
                <a:solidFill>
                  <a:srgbClr val="000000"/>
                </a:solidFill>
              </a:rPr>
              <a:t>degenerated</a:t>
            </a:r>
            <a:r>
              <a:rPr lang="ja-JP" altLang="en-GB" sz="2400" dirty="0">
                <a:solidFill>
                  <a:srgbClr val="000000"/>
                </a:solidFill>
              </a:rPr>
              <a:t>”</a:t>
            </a:r>
            <a:r>
              <a:rPr lang="en-GB" altLang="ja-JP" sz="2400" dirty="0">
                <a:solidFill>
                  <a:srgbClr val="000000"/>
                </a:solidFill>
              </a:rPr>
              <a:t> local maxima due to extreme configurations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e.g., data with outliers  can generate categories  that include only 1 outlier each because these models have the highest  log likelihoods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Possible solution: re-introduce priors over the learning hypothesis and use the MAP version of EM</a:t>
            </a:r>
          </a:p>
        </p:txBody>
      </p:sp>
    </p:spTree>
    <p:extLst>
      <p:ext uri="{BB962C8B-B14F-4D97-AF65-F5344CB8AC3E}">
        <p14:creationId xmlns:p14="http://schemas.microsoft.com/office/powerpoint/2010/main" val="20423932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AF80D15A-3914-6D4E-BA64-6FEB4ABCBE72}" type="slidenum">
              <a:rPr lang="en-US" sz="1000">
                <a:solidFill>
                  <a:schemeClr val="tx1"/>
                </a:solidFill>
              </a:rPr>
              <a:pPr algn="l" eaLnBrk="1" hangingPunct="1"/>
              <a:t>67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899" y="260350"/>
            <a:ext cx="9037637" cy="1143000"/>
          </a:xfrm>
        </p:spPr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Learning Bayesian network structures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>
                <a:cs typeface="ＭＳ Ｐゴシック" charset="0"/>
              </a:rPr>
              <a:t>Given training set</a:t>
            </a:r>
          </a:p>
          <a:p>
            <a:pPr marL="342900" indent="-342900"/>
            <a:r>
              <a:rPr lang="en-US">
                <a:cs typeface="ＭＳ Ｐゴシック" charset="0"/>
              </a:rPr>
              <a:t>Find Model that best matches </a:t>
            </a:r>
            <a:r>
              <a:rPr lang="en-US" b="1" i="1">
                <a:cs typeface="ＭＳ Ｐゴシック" charset="0"/>
              </a:rPr>
              <a:t>D</a:t>
            </a:r>
            <a:endParaRPr lang="en-US">
              <a:cs typeface="ＭＳ Ｐゴシック" charset="0"/>
            </a:endParaRPr>
          </a:p>
          <a:p>
            <a:pPr marL="742950" lvl="1" indent="-285750"/>
            <a:r>
              <a:rPr lang="en-US">
                <a:ea typeface="ＭＳ Ｐゴシック" charset="0"/>
                <a:cs typeface="ＭＳ Ｐゴシック" charset="0"/>
              </a:rPr>
              <a:t>model selection </a:t>
            </a:r>
          </a:p>
          <a:p>
            <a:pPr marL="742950" lvl="1" indent="-285750"/>
            <a:r>
              <a:rPr lang="en-US">
                <a:ea typeface="ＭＳ Ｐゴシック" charset="0"/>
                <a:cs typeface="ＭＳ Ｐゴシック" charset="0"/>
              </a:rPr>
              <a:t>parameter estimation</a:t>
            </a:r>
          </a:p>
          <a:p>
            <a:pPr marL="742950" lvl="1" indent="-285750"/>
            <a:endParaRPr lang="en-US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43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936751"/>
              </p:ext>
            </p:extLst>
          </p:nvPr>
        </p:nvGraphicFramePr>
        <p:xfrm>
          <a:off x="3473474" y="1224358"/>
          <a:ext cx="32496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15" name="Equation" r:id="rId4" imgW="1244600" imgH="203200" progId="Equation.3">
                  <p:embed/>
                </p:oleObj>
              </mc:Choice>
              <mc:Fallback>
                <p:oleObj name="Equation" r:id="rId4" imgW="1244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74" y="1224358"/>
                        <a:ext cx="32496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Rectangle 7"/>
          <p:cNvSpPr>
            <a:spLocks noChangeArrowheads="1"/>
          </p:cNvSpPr>
          <p:nvPr/>
        </p:nvSpPr>
        <p:spPr bwMode="auto">
          <a:xfrm>
            <a:off x="1785938" y="5943600"/>
            <a:ext cx="1262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Data D</a:t>
            </a:r>
            <a:endParaRPr lang="en-US" b="1"/>
          </a:p>
        </p:txBody>
      </p:sp>
      <p:sp>
        <p:nvSpPr>
          <p:cNvPr id="354309" name="AutoShape 5"/>
          <p:cNvSpPr>
            <a:spLocks noChangeAspect="1" noChangeArrowheads="1"/>
          </p:cNvSpPr>
          <p:nvPr/>
        </p:nvSpPr>
        <p:spPr bwMode="auto">
          <a:xfrm>
            <a:off x="4800600" y="4252913"/>
            <a:ext cx="1941513" cy="1004887"/>
          </a:xfrm>
          <a:prstGeom prst="rightArrowCallout">
            <a:avLst>
              <a:gd name="adj1" fmla="val 16843"/>
              <a:gd name="adj2" fmla="val 25000"/>
              <a:gd name="adj3" fmla="val 48543"/>
              <a:gd name="adj4" fmla="val 66667"/>
            </a:avLst>
          </a:prstGeom>
          <a:solidFill>
            <a:schemeClr val="accent1">
              <a:alpha val="50000"/>
            </a:scheme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CC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b="1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Inducer</a:t>
            </a:r>
          </a:p>
          <a:p>
            <a:pPr algn="ctr">
              <a:defRPr/>
            </a:pPr>
            <a:endParaRPr lang="en-US">
              <a:solidFill>
                <a:srgbClr val="CC99FF"/>
              </a:solidFill>
              <a:latin typeface="Arial" charset="0"/>
            </a:endParaRPr>
          </a:p>
        </p:txBody>
      </p:sp>
      <p:sp>
        <p:nvSpPr>
          <p:cNvPr id="144391" name="AutoShape 6"/>
          <p:cNvSpPr>
            <a:spLocks noChangeArrowheads="1"/>
          </p:cNvSpPr>
          <p:nvPr/>
        </p:nvSpPr>
        <p:spPr bwMode="auto">
          <a:xfrm>
            <a:off x="3810000" y="4495800"/>
            <a:ext cx="735013" cy="488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44392" name="Group 8"/>
          <p:cNvGrpSpPr>
            <a:grpSpLocks/>
          </p:cNvGrpSpPr>
          <p:nvPr/>
        </p:nvGrpSpPr>
        <p:grpSpPr bwMode="auto">
          <a:xfrm>
            <a:off x="6858000" y="3810000"/>
            <a:ext cx="1524000" cy="1914525"/>
            <a:chOff x="4645" y="2359"/>
            <a:chExt cx="960" cy="1206"/>
          </a:xfrm>
        </p:grpSpPr>
        <p:sp>
          <p:nvSpPr>
            <p:cNvPr id="144396" name="Line 9"/>
            <p:cNvSpPr>
              <a:spLocks noChangeShapeType="1"/>
            </p:cNvSpPr>
            <p:nvPr/>
          </p:nvSpPr>
          <p:spPr bwMode="auto">
            <a:xfrm flipH="1">
              <a:off x="5148" y="2600"/>
              <a:ext cx="196" cy="22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7" name="Line 10"/>
            <p:cNvSpPr>
              <a:spLocks noChangeShapeType="1"/>
            </p:cNvSpPr>
            <p:nvPr/>
          </p:nvSpPr>
          <p:spPr bwMode="auto">
            <a:xfrm>
              <a:off x="4844" y="2622"/>
              <a:ext cx="193" cy="19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8" name="Line 11"/>
            <p:cNvSpPr>
              <a:spLocks noChangeShapeType="1"/>
            </p:cNvSpPr>
            <p:nvPr/>
          </p:nvSpPr>
          <p:spPr bwMode="auto">
            <a:xfrm>
              <a:off x="5111" y="3072"/>
              <a:ext cx="25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9" name="Oval 12"/>
            <p:cNvSpPr>
              <a:spLocks noChangeArrowheads="1"/>
            </p:cNvSpPr>
            <p:nvPr/>
          </p:nvSpPr>
          <p:spPr bwMode="auto">
            <a:xfrm>
              <a:off x="4927" y="3312"/>
              <a:ext cx="449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C</a:t>
              </a:r>
            </a:p>
          </p:txBody>
        </p:sp>
        <p:sp>
          <p:nvSpPr>
            <p:cNvPr id="144400" name="Oval 13"/>
            <p:cNvSpPr>
              <a:spLocks noChangeArrowheads="1"/>
            </p:cNvSpPr>
            <p:nvPr/>
          </p:nvSpPr>
          <p:spPr bwMode="auto">
            <a:xfrm>
              <a:off x="4885" y="2829"/>
              <a:ext cx="448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A</a:t>
              </a:r>
            </a:p>
          </p:txBody>
        </p:sp>
        <p:sp>
          <p:nvSpPr>
            <p:cNvPr id="144401" name="Oval 14"/>
            <p:cNvSpPr>
              <a:spLocks noChangeArrowheads="1"/>
            </p:cNvSpPr>
            <p:nvPr/>
          </p:nvSpPr>
          <p:spPr bwMode="auto">
            <a:xfrm>
              <a:off x="5156" y="2359"/>
              <a:ext cx="449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E</a:t>
              </a:r>
            </a:p>
          </p:txBody>
        </p:sp>
        <p:sp>
          <p:nvSpPr>
            <p:cNvPr id="144402" name="Oval 15"/>
            <p:cNvSpPr>
              <a:spLocks noChangeArrowheads="1"/>
            </p:cNvSpPr>
            <p:nvPr/>
          </p:nvSpPr>
          <p:spPr bwMode="auto">
            <a:xfrm>
              <a:off x="4645" y="2359"/>
              <a:ext cx="448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B</a:t>
              </a:r>
            </a:p>
          </p:txBody>
        </p:sp>
      </p:grpSp>
      <p:grpSp>
        <p:nvGrpSpPr>
          <p:cNvPr id="144393" name="Group 19"/>
          <p:cNvGrpSpPr>
            <a:grpSpLocks/>
          </p:cNvGrpSpPr>
          <p:nvPr/>
        </p:nvGrpSpPr>
        <p:grpSpPr bwMode="auto">
          <a:xfrm>
            <a:off x="796925" y="3962400"/>
            <a:ext cx="2860675" cy="1773238"/>
            <a:chOff x="144" y="2160"/>
            <a:chExt cx="1802" cy="1117"/>
          </a:xfrm>
        </p:grpSpPr>
        <p:sp>
          <p:nvSpPr>
            <p:cNvPr id="144394" name="AutoShape 16" descr="25%"/>
            <p:cNvSpPr>
              <a:spLocks noChangeAspect="1" noChangeArrowheads="1"/>
            </p:cNvSpPr>
            <p:nvPr/>
          </p:nvSpPr>
          <p:spPr bwMode="auto">
            <a:xfrm>
              <a:off x="144" y="2160"/>
              <a:ext cx="1802" cy="1117"/>
            </a:xfrm>
            <a:prstGeom prst="can">
              <a:avLst>
                <a:gd name="adj" fmla="val 22176"/>
              </a:avLst>
            </a:prstGeom>
            <a:pattFill prst="pct25">
              <a:fgClr>
                <a:srgbClr val="00FFFF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144395" name="Object 3"/>
            <p:cNvGraphicFramePr>
              <a:graphicFrameLocks noChangeAspect="1"/>
            </p:cNvGraphicFramePr>
            <p:nvPr/>
          </p:nvGraphicFramePr>
          <p:xfrm>
            <a:off x="336" y="2448"/>
            <a:ext cx="146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716" name="Formel" r:id="rId6" imgW="2006600" imgH="914400" progId="Equation.3">
                    <p:embed/>
                  </p:oleObj>
                </mc:Choice>
                <mc:Fallback>
                  <p:oleObj name="Formel" r:id="rId6" imgW="200660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448"/>
                          <a:ext cx="146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7170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89D0050D-844F-6540-9191-3A7AE82D001F}" type="slidenum">
              <a:rPr lang="en-US" sz="1000">
                <a:solidFill>
                  <a:schemeClr val="tx1"/>
                </a:solidFill>
              </a:rPr>
              <a:pPr algn="l" eaLnBrk="1" hangingPunct="1"/>
              <a:t>68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Model selection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772400" cy="4003675"/>
          </a:xfrm>
        </p:spPr>
        <p:txBody>
          <a:bodyPr/>
          <a:lstStyle/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Goal:</a:t>
            </a:r>
            <a:r>
              <a:rPr lang="en-US" dirty="0">
                <a:cs typeface="ＭＳ Ｐゴシック" charset="0"/>
              </a:rPr>
              <a:t> Select the best network structure, given the data</a:t>
            </a:r>
            <a:endParaRPr lang="en-US" b="1" dirty="0">
              <a:cs typeface="ＭＳ Ｐゴシック" charset="0"/>
            </a:endParaRPr>
          </a:p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Input: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Training data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Scoring function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Output: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A network that maximizes the score</a:t>
            </a:r>
          </a:p>
          <a:p>
            <a:pPr marL="174625" indent="-174625"/>
            <a:endParaRPr lang="en-US" sz="2800" dirty="0">
              <a:cs typeface="ＭＳ Ｐゴシック" charset="0"/>
            </a:endParaRPr>
          </a:p>
          <a:p>
            <a:pPr marL="174625" indent="-174625">
              <a:buFontTx/>
              <a:buNone/>
            </a:pPr>
            <a:endParaRPr lang="en-US" b="1" dirty="0">
              <a:solidFill>
                <a:srgbClr val="006699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1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EB1D0E71-11DB-EA4D-ABAA-032173B1717B}" type="slidenum">
              <a:rPr lang="en-US" sz="1000">
                <a:solidFill>
                  <a:schemeClr val="tx1"/>
                </a:solidFill>
              </a:rPr>
              <a:pPr algn="l" eaLnBrk="1" hangingPunct="1"/>
              <a:t>69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1466"/>
            <a:ext cx="8229600" cy="503238"/>
          </a:xfrm>
        </p:spPr>
        <p:txBody>
          <a:bodyPr/>
          <a:lstStyle/>
          <a:p>
            <a:r>
              <a:rPr lang="en-US" dirty="0">
                <a:latin typeface="+mn-lt"/>
                <a:cs typeface="ＭＳ Ｐゴシック" charset="0"/>
              </a:rPr>
              <a:t>Structure selection: Scoring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50"/>
            <a:ext cx="8534400" cy="2971800"/>
          </a:xfrm>
        </p:spPr>
        <p:txBody>
          <a:bodyPr/>
          <a:lstStyle/>
          <a:p>
            <a:pPr marL="342900" indent="-342900"/>
            <a:r>
              <a:rPr lang="en-US">
                <a:cs typeface="ＭＳ Ｐゴシック" charset="0"/>
              </a:rPr>
              <a:t>Bayesian: prior over parameters and structure</a:t>
            </a:r>
          </a:p>
          <a:p>
            <a:pPr marL="742950" lvl="1" indent="-285750"/>
            <a:r>
              <a:rPr lang="en-US">
                <a:ea typeface="ＭＳ Ｐゴシック" charset="0"/>
                <a:cs typeface="ＭＳ Ｐゴシック" charset="0"/>
              </a:rPr>
              <a:t>get balance between model complexity and fit to data as a byproduct</a:t>
            </a:r>
          </a:p>
          <a:p>
            <a:pPr marL="342900" indent="-342900"/>
            <a:endParaRPr lang="en-US">
              <a:cs typeface="ＭＳ Ｐゴシック" charset="0"/>
            </a:endParaRPr>
          </a:p>
          <a:p>
            <a:pPr marL="342900" indent="-342900"/>
            <a:r>
              <a:rPr lang="en-US">
                <a:cs typeface="ＭＳ Ｐゴシック" charset="0"/>
              </a:rPr>
              <a:t>Score (G:D) = log P(G|D) = </a:t>
            </a:r>
            <a:r>
              <a:rPr lang="en-US">
                <a:cs typeface="ＭＳ Ｐゴシック" charset="0"/>
                <a:sym typeface="Symbol" charset="0"/>
              </a:rPr>
              <a:t> log [P(D|G) P(G)]</a:t>
            </a:r>
          </a:p>
          <a:p>
            <a:pPr marL="342900" indent="-342900"/>
            <a:r>
              <a:rPr lang="en-US">
                <a:cs typeface="ＭＳ Ｐゴシック" charset="0"/>
                <a:sym typeface="Symbol" charset="0"/>
              </a:rPr>
              <a:t>Marginal likelihood just comes from our parameter estimates</a:t>
            </a:r>
          </a:p>
          <a:p>
            <a:pPr marL="342900" indent="-342900"/>
            <a:r>
              <a:rPr lang="en-US">
                <a:cs typeface="ＭＳ Ｐゴシック" charset="0"/>
                <a:sym typeface="Symbol" charset="0"/>
              </a:rPr>
              <a:t>Prior on structure can be any measure we want; typically a function of the network complexity (MDL principle)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79475" y="5132390"/>
            <a:ext cx="7350125" cy="881063"/>
            <a:chOff x="554" y="3402"/>
            <a:chExt cx="4630" cy="555"/>
          </a:xfrm>
        </p:grpSpPr>
        <p:sp>
          <p:nvSpPr>
            <p:cNvPr id="147467" name="Rectangle 6"/>
            <p:cNvSpPr>
              <a:spLocks noChangeArrowheads="1"/>
            </p:cNvSpPr>
            <p:nvPr/>
          </p:nvSpPr>
          <p:spPr bwMode="auto">
            <a:xfrm>
              <a:off x="1004" y="3402"/>
              <a:ext cx="3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6699"/>
                  </a:solidFill>
                  <a:latin typeface="Arial" charset="0"/>
                </a:rPr>
                <a:t>Same key property: Decomposability</a:t>
              </a:r>
            </a:p>
          </p:txBody>
        </p:sp>
        <p:sp>
          <p:nvSpPr>
            <p:cNvPr id="147468" name="Text Box 7"/>
            <p:cNvSpPr txBox="1">
              <a:spLocks noChangeArrowheads="1"/>
            </p:cNvSpPr>
            <p:nvPr/>
          </p:nvSpPr>
          <p:spPr bwMode="auto">
            <a:xfrm>
              <a:off x="554" y="3477"/>
              <a:ext cx="463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tx1"/>
                  </a:solidFill>
                  <a:latin typeface="Arial" charset="0"/>
                </a:rPr>
                <a:t>Score(structure) = </a:t>
              </a:r>
              <a:r>
                <a:rPr lang="en-US" sz="4400">
                  <a:solidFill>
                    <a:schemeClr val="tx1"/>
                  </a:solidFill>
                  <a:latin typeface="Symbol" charset="0"/>
                </a:rPr>
                <a:t>S</a:t>
              </a:r>
              <a:r>
                <a:rPr lang="en-US" sz="3200" i="1" baseline="-25000">
                  <a:solidFill>
                    <a:schemeClr val="tx1"/>
                  </a:solidFill>
                </a:rPr>
                <a:t>i</a:t>
              </a:r>
              <a:r>
                <a:rPr lang="en-US" sz="3200">
                  <a:solidFill>
                    <a:schemeClr val="tx1"/>
                  </a:solidFill>
                  <a:latin typeface="Arial" charset="0"/>
                </a:rPr>
                <a:t> Score(family of </a:t>
              </a:r>
              <a:r>
                <a:rPr lang="en-US" sz="3200" i="1">
                  <a:solidFill>
                    <a:schemeClr val="tx1"/>
                  </a:solidFill>
                </a:rPr>
                <a:t>X</a:t>
              </a:r>
              <a:r>
                <a:rPr lang="en-US" sz="3200" i="1" baseline="-25000">
                  <a:solidFill>
                    <a:schemeClr val="tx1"/>
                  </a:solidFill>
                </a:rPr>
                <a:t>i</a:t>
              </a:r>
              <a:r>
                <a:rPr lang="en-US" sz="32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147461" name="Text Box 8"/>
          <p:cNvSpPr txBox="1">
            <a:spLocks noChangeArrowheads="1"/>
          </p:cNvSpPr>
          <p:nvPr/>
        </p:nvSpPr>
        <p:spPr bwMode="auto">
          <a:xfrm>
            <a:off x="4114800" y="2492896"/>
            <a:ext cx="311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chemeClr val="tx1"/>
                </a:solidFill>
              </a:rPr>
              <a:t>Does G exlain D with ML?</a:t>
            </a:r>
          </a:p>
        </p:txBody>
      </p:sp>
      <p:sp>
        <p:nvSpPr>
          <p:cNvPr id="147462" name="Text Box 9"/>
          <p:cNvSpPr txBox="1">
            <a:spLocks noChangeArrowheads="1"/>
          </p:cNvSpPr>
          <p:nvPr/>
        </p:nvSpPr>
        <p:spPr bwMode="auto">
          <a:xfrm>
            <a:off x="6781800" y="2721496"/>
            <a:ext cx="202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chemeClr val="tx1"/>
                </a:solidFill>
              </a:rPr>
              <a:t>Prior w.r.t. MDL</a:t>
            </a:r>
          </a:p>
        </p:txBody>
      </p:sp>
      <p:sp>
        <p:nvSpPr>
          <p:cNvPr id="147463" name="Line 10"/>
          <p:cNvSpPr>
            <a:spLocks noChangeShapeType="1"/>
          </p:cNvSpPr>
          <p:nvPr/>
        </p:nvSpPr>
        <p:spPr bwMode="auto">
          <a:xfrm>
            <a:off x="4876800" y="2873896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64" name="Line 11"/>
          <p:cNvSpPr>
            <a:spLocks noChangeShapeType="1"/>
          </p:cNvSpPr>
          <p:nvPr/>
        </p:nvSpPr>
        <p:spPr bwMode="auto">
          <a:xfrm flipH="1">
            <a:off x="6172200" y="2950096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65" name="Text Box 8"/>
          <p:cNvSpPr txBox="1">
            <a:spLocks noChangeArrowheads="1"/>
          </p:cNvSpPr>
          <p:nvPr/>
        </p:nvSpPr>
        <p:spPr bwMode="auto">
          <a:xfrm>
            <a:off x="381000" y="2492896"/>
            <a:ext cx="390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chemeClr val="tx1"/>
                </a:solidFill>
              </a:rPr>
              <a:t>Can we learn G</a:t>
            </a:r>
            <a:r>
              <a:rPr lang="ja-JP" altLang="en-US" sz="2000" b="1" i="1">
                <a:solidFill>
                  <a:schemeClr val="tx1"/>
                </a:solidFill>
              </a:rPr>
              <a:t>’</a:t>
            </a:r>
            <a:r>
              <a:rPr lang="en-US" altLang="ja-JP" sz="2000" b="1" i="1">
                <a:solidFill>
                  <a:schemeClr val="tx1"/>
                </a:solidFill>
              </a:rPr>
              <a:t>s params from D?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2667000" y="2873896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88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Example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9388" y="1052736"/>
            <a:ext cx="871309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If we re-wrap each candy and return it to the bag, our 10 observations are independent and identically distributed,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i.i.d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, so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P(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| h</a:t>
            </a:r>
            <a:r>
              <a:rPr lang="el-GR" sz="20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) = ∏</a:t>
            </a:r>
            <a:r>
              <a:rPr lang="en-GB" sz="2000" baseline="-25000" dirty="0">
                <a:solidFill>
                  <a:srgbClr val="000000"/>
                </a:solidFill>
                <a:latin typeface="+mn-lt"/>
              </a:rPr>
              <a:t>j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000000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| h</a:t>
            </a:r>
            <a:r>
              <a:rPr lang="el-GR" sz="20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)   for j=1,..,10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For a given h</a:t>
            </a:r>
            <a:r>
              <a:rPr lang="el-GR" sz="24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, the value of P(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GB" sz="2400" baseline="-25000" dirty="0" err="1">
                <a:solidFill>
                  <a:srgbClr val="000000"/>
                </a:solidFill>
                <a:latin typeface="+mn-lt"/>
              </a:rPr>
              <a:t>j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| h</a:t>
            </a:r>
            <a:r>
              <a:rPr lang="el-GR" sz="24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) is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000000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= cherry| h</a:t>
            </a:r>
            <a:r>
              <a:rPr lang="el-GR" sz="20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l-GR" sz="2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charset="0"/>
              </a:rPr>
              <a:t>;  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000000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= </a:t>
            </a:r>
            <a:r>
              <a:rPr lang="en-GB" sz="2000" dirty="0" err="1">
                <a:solidFill>
                  <a:srgbClr val="000000"/>
                </a:solidFill>
                <a:latin typeface="+mn-lt"/>
              </a:rPr>
              <a:t>lime|h</a:t>
            </a:r>
            <a:r>
              <a:rPr lang="el-GR" sz="20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) = (1-</a:t>
            </a:r>
            <a:r>
              <a:rPr lang="el-GR" sz="2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charset="0"/>
              </a:rPr>
              <a:t>)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And given N observations, of which c are cherry and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l = N-c lime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969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406060"/>
              </p:ext>
            </p:extLst>
          </p:nvPr>
        </p:nvGraphicFramePr>
        <p:xfrm>
          <a:off x="2168525" y="3789040"/>
          <a:ext cx="5021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7" name="Formel" r:id="rId4" imgW="2578100" imgH="304800" progId="Equation.3">
                  <p:embed/>
                </p:oleObj>
              </mc:Choice>
              <mc:Fallback>
                <p:oleObj name="Formel" r:id="rId4" imgW="25781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3789040"/>
                        <a:ext cx="50212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250825" y="4506589"/>
            <a:ext cx="8569325" cy="23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1600" b="1" dirty="0">
                <a:solidFill>
                  <a:schemeClr val="accent2"/>
                </a:solidFill>
                <a:latin typeface="+mn-lt"/>
              </a:rPr>
              <a:t>Binomial distribution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: probability of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 # of successes in a sequence of N independent  trials with binary outcome, each of which yields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success with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probability </a:t>
            </a:r>
            <a:r>
              <a:rPr lang="el-GR" sz="16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endParaRPr lang="en-US" sz="1600" dirty="0">
              <a:solidFill>
                <a:schemeClr val="tx1"/>
              </a:solidFill>
              <a:latin typeface="+mn-lt"/>
              <a:cs typeface="Times New Roman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  <a:cs typeface="Times New Roman" charset="0"/>
              </a:rPr>
              <a:t>For instance, after observing 3 lime candies in a row: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P([lime, lime, lime] | h </a:t>
            </a:r>
            <a:r>
              <a:rPr lang="en-US" sz="20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50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) = 0.5</a:t>
            </a:r>
            <a:r>
              <a:rPr lang="en-GB" sz="2000" baseline="30000" dirty="0">
                <a:solidFill>
                  <a:srgbClr val="000000"/>
                </a:solidFill>
                <a:latin typeface="+mn-lt"/>
              </a:rPr>
              <a:t>3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because the probability of seeing lime for each observation is 0.5 under this hypotheses</a:t>
            </a:r>
            <a:endParaRPr lang="en-GB" sz="2000" baseline="30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8698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239B7F0D-9AF9-8846-826D-A5272662F24C}" type="slidenum">
              <a:rPr lang="en-US" sz="1000">
                <a:solidFill>
                  <a:schemeClr val="tx1"/>
                </a:solidFill>
              </a:rPr>
              <a:pPr algn="l" eaLnBrk="1" hangingPunct="1"/>
              <a:t>70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ＭＳ Ｐゴシック" charset="0"/>
              </a:rPr>
              <a:t>Heuristic search</a:t>
            </a:r>
          </a:p>
        </p:txBody>
      </p:sp>
      <p:grpSp>
        <p:nvGrpSpPr>
          <p:cNvPr id="148483" name="Group 3"/>
          <p:cNvGrpSpPr>
            <a:grpSpLocks/>
          </p:cNvGrpSpPr>
          <p:nvPr/>
        </p:nvGrpSpPr>
        <p:grpSpPr bwMode="auto">
          <a:xfrm>
            <a:off x="3038475" y="2365375"/>
            <a:ext cx="1814513" cy="1727200"/>
            <a:chOff x="1914" y="1535"/>
            <a:chExt cx="1143" cy="1088"/>
          </a:xfrm>
        </p:grpSpPr>
        <p:sp>
          <p:nvSpPr>
            <p:cNvPr id="148519" name="Oval 4"/>
            <p:cNvSpPr>
              <a:spLocks noChangeArrowheads="1"/>
            </p:cNvSpPr>
            <p:nvPr/>
          </p:nvSpPr>
          <p:spPr bwMode="auto">
            <a:xfrm>
              <a:off x="1914" y="1535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20" name="Oval 5"/>
            <p:cNvSpPr>
              <a:spLocks noChangeArrowheads="1"/>
            </p:cNvSpPr>
            <p:nvPr/>
          </p:nvSpPr>
          <p:spPr bwMode="auto">
            <a:xfrm>
              <a:off x="2634" y="1535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21" name="Oval 6"/>
            <p:cNvSpPr>
              <a:spLocks noChangeArrowheads="1"/>
            </p:cNvSpPr>
            <p:nvPr/>
          </p:nvSpPr>
          <p:spPr bwMode="auto">
            <a:xfrm>
              <a:off x="2250" y="1967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22" name="Oval 7"/>
            <p:cNvSpPr>
              <a:spLocks noChangeArrowheads="1"/>
            </p:cNvSpPr>
            <p:nvPr/>
          </p:nvSpPr>
          <p:spPr bwMode="auto">
            <a:xfrm>
              <a:off x="2250" y="2447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23" name="AutoShape 8"/>
            <p:cNvCxnSpPr>
              <a:cxnSpLocks noChangeShapeType="1"/>
              <a:stCxn id="148519" idx="4"/>
              <a:endCxn id="148521" idx="0"/>
            </p:cNvCxnSpPr>
            <p:nvPr/>
          </p:nvCxnSpPr>
          <p:spPr bwMode="auto">
            <a:xfrm>
              <a:off x="2110" y="1719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24" name="AutoShape 9"/>
            <p:cNvCxnSpPr>
              <a:cxnSpLocks noChangeShapeType="1"/>
              <a:stCxn id="148520" idx="4"/>
              <a:endCxn id="148521" idx="0"/>
            </p:cNvCxnSpPr>
            <p:nvPr/>
          </p:nvCxnSpPr>
          <p:spPr bwMode="auto">
            <a:xfrm flipH="1">
              <a:off x="2457" y="1720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25" name="AutoShape 10"/>
            <p:cNvCxnSpPr>
              <a:cxnSpLocks noChangeShapeType="1"/>
              <a:stCxn id="148521" idx="4"/>
              <a:endCxn id="148522" idx="0"/>
            </p:cNvCxnSpPr>
            <p:nvPr/>
          </p:nvCxnSpPr>
          <p:spPr bwMode="auto">
            <a:xfrm flipH="1">
              <a:off x="2446" y="2151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4" name="Group 11"/>
          <p:cNvGrpSpPr>
            <a:grpSpLocks/>
          </p:cNvGrpSpPr>
          <p:nvPr/>
        </p:nvGrpSpPr>
        <p:grpSpPr bwMode="auto">
          <a:xfrm>
            <a:off x="6208713" y="1495425"/>
            <a:ext cx="1814512" cy="1727200"/>
            <a:chOff x="3911" y="942"/>
            <a:chExt cx="1143" cy="1088"/>
          </a:xfrm>
        </p:grpSpPr>
        <p:sp>
          <p:nvSpPr>
            <p:cNvPr id="148511" name="Oval 12"/>
            <p:cNvSpPr>
              <a:spLocks noChangeArrowheads="1"/>
            </p:cNvSpPr>
            <p:nvPr/>
          </p:nvSpPr>
          <p:spPr bwMode="auto">
            <a:xfrm>
              <a:off x="3911" y="942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12" name="Oval 13"/>
            <p:cNvSpPr>
              <a:spLocks noChangeArrowheads="1"/>
            </p:cNvSpPr>
            <p:nvPr/>
          </p:nvSpPr>
          <p:spPr bwMode="auto">
            <a:xfrm>
              <a:off x="4631" y="942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13" name="Oval 14"/>
            <p:cNvSpPr>
              <a:spLocks noChangeArrowheads="1"/>
            </p:cNvSpPr>
            <p:nvPr/>
          </p:nvSpPr>
          <p:spPr bwMode="auto">
            <a:xfrm>
              <a:off x="4247" y="1374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14" name="Oval 15"/>
            <p:cNvSpPr>
              <a:spLocks noChangeArrowheads="1"/>
            </p:cNvSpPr>
            <p:nvPr/>
          </p:nvSpPr>
          <p:spPr bwMode="auto">
            <a:xfrm>
              <a:off x="4247" y="1854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15" name="AutoShape 16"/>
            <p:cNvCxnSpPr>
              <a:cxnSpLocks noChangeShapeType="1"/>
              <a:stCxn id="148511" idx="4"/>
              <a:endCxn id="148513" idx="0"/>
            </p:cNvCxnSpPr>
            <p:nvPr/>
          </p:nvCxnSpPr>
          <p:spPr bwMode="auto">
            <a:xfrm>
              <a:off x="4107" y="1126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6" name="AutoShape 17"/>
            <p:cNvCxnSpPr>
              <a:cxnSpLocks noChangeShapeType="1"/>
              <a:stCxn id="148512" idx="4"/>
              <a:endCxn id="148513" idx="0"/>
            </p:cNvCxnSpPr>
            <p:nvPr/>
          </p:nvCxnSpPr>
          <p:spPr bwMode="auto">
            <a:xfrm flipH="1">
              <a:off x="4454" y="1127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7" name="AutoShape 18"/>
            <p:cNvCxnSpPr>
              <a:cxnSpLocks noChangeShapeType="1"/>
              <a:stCxn id="148513" idx="4"/>
              <a:endCxn id="148514" idx="0"/>
            </p:cNvCxnSpPr>
            <p:nvPr/>
          </p:nvCxnSpPr>
          <p:spPr bwMode="auto">
            <a:xfrm flipH="1">
              <a:off x="4443" y="1558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8" name="AutoShape 19"/>
            <p:cNvCxnSpPr>
              <a:cxnSpLocks noChangeShapeType="1"/>
              <a:stCxn id="148512" idx="4"/>
              <a:endCxn id="148514" idx="6"/>
            </p:cNvCxnSpPr>
            <p:nvPr/>
          </p:nvCxnSpPr>
          <p:spPr bwMode="auto">
            <a:xfrm rot="5400000">
              <a:off x="4337" y="1437"/>
              <a:ext cx="815" cy="196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5" name="Group 20"/>
          <p:cNvGrpSpPr>
            <a:grpSpLocks/>
          </p:cNvGrpSpPr>
          <p:nvPr/>
        </p:nvGrpSpPr>
        <p:grpSpPr bwMode="auto">
          <a:xfrm>
            <a:off x="6629400" y="4648200"/>
            <a:ext cx="1814513" cy="1727200"/>
            <a:chOff x="864" y="2928"/>
            <a:chExt cx="1143" cy="1088"/>
          </a:xfrm>
        </p:grpSpPr>
        <p:sp>
          <p:nvSpPr>
            <p:cNvPr id="148505" name="Oval 21"/>
            <p:cNvSpPr>
              <a:spLocks noChangeArrowheads="1"/>
            </p:cNvSpPr>
            <p:nvPr/>
          </p:nvSpPr>
          <p:spPr bwMode="auto">
            <a:xfrm>
              <a:off x="864" y="2928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06" name="Oval 22"/>
            <p:cNvSpPr>
              <a:spLocks noChangeArrowheads="1"/>
            </p:cNvSpPr>
            <p:nvPr/>
          </p:nvSpPr>
          <p:spPr bwMode="auto">
            <a:xfrm>
              <a:off x="1584" y="2928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07" name="Oval 23"/>
            <p:cNvSpPr>
              <a:spLocks noChangeArrowheads="1"/>
            </p:cNvSpPr>
            <p:nvPr/>
          </p:nvSpPr>
          <p:spPr bwMode="auto">
            <a:xfrm>
              <a:off x="1200" y="3360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08" name="Oval 24"/>
            <p:cNvSpPr>
              <a:spLocks noChangeArrowheads="1"/>
            </p:cNvSpPr>
            <p:nvPr/>
          </p:nvSpPr>
          <p:spPr bwMode="auto">
            <a:xfrm>
              <a:off x="1200" y="3840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09" name="AutoShape 25"/>
            <p:cNvCxnSpPr>
              <a:cxnSpLocks noChangeShapeType="1"/>
              <a:stCxn id="148505" idx="4"/>
              <a:endCxn id="148507" idx="0"/>
            </p:cNvCxnSpPr>
            <p:nvPr/>
          </p:nvCxnSpPr>
          <p:spPr bwMode="auto">
            <a:xfrm>
              <a:off x="1060" y="3112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0" name="AutoShape 26"/>
            <p:cNvCxnSpPr>
              <a:cxnSpLocks noChangeShapeType="1"/>
              <a:stCxn id="148507" idx="4"/>
              <a:endCxn id="148508" idx="0"/>
            </p:cNvCxnSpPr>
            <p:nvPr/>
          </p:nvCxnSpPr>
          <p:spPr bwMode="auto">
            <a:xfrm flipH="1">
              <a:off x="1396" y="3544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6" name="Group 27"/>
          <p:cNvGrpSpPr>
            <a:grpSpLocks/>
          </p:cNvGrpSpPr>
          <p:nvPr/>
        </p:nvGrpSpPr>
        <p:grpSpPr bwMode="auto">
          <a:xfrm>
            <a:off x="457200" y="4648200"/>
            <a:ext cx="1814513" cy="1727200"/>
            <a:chOff x="4080" y="2976"/>
            <a:chExt cx="1143" cy="1088"/>
          </a:xfrm>
        </p:grpSpPr>
        <p:sp>
          <p:nvSpPr>
            <p:cNvPr id="148498" name="Oval 28"/>
            <p:cNvSpPr>
              <a:spLocks noChangeArrowheads="1"/>
            </p:cNvSpPr>
            <p:nvPr/>
          </p:nvSpPr>
          <p:spPr bwMode="auto">
            <a:xfrm>
              <a:off x="4080" y="2976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499" name="Oval 29"/>
            <p:cNvSpPr>
              <a:spLocks noChangeArrowheads="1"/>
            </p:cNvSpPr>
            <p:nvPr/>
          </p:nvSpPr>
          <p:spPr bwMode="auto">
            <a:xfrm>
              <a:off x="4800" y="2976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00" name="Oval 30"/>
            <p:cNvSpPr>
              <a:spLocks noChangeArrowheads="1"/>
            </p:cNvSpPr>
            <p:nvPr/>
          </p:nvSpPr>
          <p:spPr bwMode="auto">
            <a:xfrm>
              <a:off x="4416" y="3408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01" name="Oval 31"/>
            <p:cNvSpPr>
              <a:spLocks noChangeArrowheads="1"/>
            </p:cNvSpPr>
            <p:nvPr/>
          </p:nvSpPr>
          <p:spPr bwMode="auto">
            <a:xfrm>
              <a:off x="4416" y="3888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02" name="AutoShape 32"/>
            <p:cNvCxnSpPr>
              <a:cxnSpLocks noChangeShapeType="1"/>
              <a:stCxn id="148498" idx="4"/>
              <a:endCxn id="148500" idx="0"/>
            </p:cNvCxnSpPr>
            <p:nvPr/>
          </p:nvCxnSpPr>
          <p:spPr bwMode="auto">
            <a:xfrm>
              <a:off x="4276" y="3160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03" name="AutoShape 33"/>
            <p:cNvCxnSpPr>
              <a:cxnSpLocks noChangeShapeType="1"/>
              <a:stCxn id="148499" idx="4"/>
              <a:endCxn id="148500" idx="0"/>
            </p:cNvCxnSpPr>
            <p:nvPr/>
          </p:nvCxnSpPr>
          <p:spPr bwMode="auto">
            <a:xfrm flipH="1">
              <a:off x="4623" y="3161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04" name="AutoShape 34"/>
            <p:cNvCxnSpPr>
              <a:cxnSpLocks noChangeShapeType="1"/>
              <a:stCxn id="148500" idx="4"/>
              <a:endCxn id="148501" idx="0"/>
            </p:cNvCxnSpPr>
            <p:nvPr/>
          </p:nvCxnSpPr>
          <p:spPr bwMode="auto">
            <a:xfrm flipH="1">
              <a:off x="4612" y="3592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7" name="Group 35"/>
          <p:cNvGrpSpPr>
            <a:grpSpLocks/>
          </p:cNvGrpSpPr>
          <p:nvPr/>
        </p:nvGrpSpPr>
        <p:grpSpPr bwMode="auto">
          <a:xfrm>
            <a:off x="4953000" y="2057400"/>
            <a:ext cx="1560513" cy="1001713"/>
            <a:chOff x="1372" y="666"/>
            <a:chExt cx="983" cy="631"/>
          </a:xfrm>
        </p:grpSpPr>
        <p:sp>
          <p:nvSpPr>
            <p:cNvPr id="148496" name="Text Box 36"/>
            <p:cNvSpPr txBox="1">
              <a:spLocks noChangeArrowheads="1"/>
            </p:cNvSpPr>
            <p:nvPr/>
          </p:nvSpPr>
          <p:spPr bwMode="auto">
            <a:xfrm rot="-1271001">
              <a:off x="1413" y="1047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C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7" name="AutoShape 37"/>
            <p:cNvSpPr>
              <a:spLocks noChangeArrowheads="1"/>
            </p:cNvSpPr>
            <p:nvPr/>
          </p:nvSpPr>
          <p:spPr bwMode="auto">
            <a:xfrm rot="-1271001">
              <a:off x="1372" y="666"/>
              <a:ext cx="983" cy="466"/>
            </a:xfrm>
            <a:prstGeom prst="rightArrow">
              <a:avLst>
                <a:gd name="adj1" fmla="val 50000"/>
                <a:gd name="adj2" fmla="val 52736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Add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C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148488" name="Group 38"/>
          <p:cNvGrpSpPr>
            <a:grpSpLocks/>
          </p:cNvGrpSpPr>
          <p:nvPr/>
        </p:nvGrpSpPr>
        <p:grpSpPr bwMode="auto">
          <a:xfrm rot="2997210">
            <a:off x="4381500" y="4076700"/>
            <a:ext cx="1847850" cy="1009650"/>
            <a:chOff x="1293" y="661"/>
            <a:chExt cx="1164" cy="636"/>
          </a:xfrm>
        </p:grpSpPr>
        <p:sp>
          <p:nvSpPr>
            <p:cNvPr id="148494" name="Text Box 39"/>
            <p:cNvSpPr txBox="1">
              <a:spLocks noChangeArrowheads="1"/>
            </p:cNvSpPr>
            <p:nvPr/>
          </p:nvSpPr>
          <p:spPr bwMode="auto">
            <a:xfrm rot="-1271001">
              <a:off x="1417" y="1047"/>
              <a:ext cx="8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A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5" name="AutoShape 40"/>
            <p:cNvSpPr>
              <a:spLocks noChangeArrowheads="1"/>
            </p:cNvSpPr>
            <p:nvPr/>
          </p:nvSpPr>
          <p:spPr bwMode="auto">
            <a:xfrm rot="-1271001">
              <a:off x="1293" y="661"/>
              <a:ext cx="1164" cy="466"/>
            </a:xfrm>
            <a:prstGeom prst="rightArrow">
              <a:avLst>
                <a:gd name="adj1" fmla="val 50000"/>
                <a:gd name="adj2" fmla="val 62446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Delete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A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148489" name="Group 41"/>
          <p:cNvGrpSpPr>
            <a:grpSpLocks/>
          </p:cNvGrpSpPr>
          <p:nvPr/>
        </p:nvGrpSpPr>
        <p:grpSpPr bwMode="auto">
          <a:xfrm rot="-3045324">
            <a:off x="1422400" y="3530600"/>
            <a:ext cx="2108200" cy="990600"/>
            <a:chOff x="2701" y="3456"/>
            <a:chExt cx="1328" cy="624"/>
          </a:xfrm>
        </p:grpSpPr>
        <p:sp>
          <p:nvSpPr>
            <p:cNvPr id="148492" name="Text Box 42"/>
            <p:cNvSpPr txBox="1">
              <a:spLocks noChangeArrowheads="1"/>
            </p:cNvSpPr>
            <p:nvPr/>
          </p:nvSpPr>
          <p:spPr bwMode="auto">
            <a:xfrm rot="1726209">
              <a:off x="2952" y="3830"/>
              <a:ext cx="8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A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3" name="AutoShape 43"/>
            <p:cNvSpPr>
              <a:spLocks noChangeArrowheads="1"/>
            </p:cNvSpPr>
            <p:nvPr/>
          </p:nvSpPr>
          <p:spPr bwMode="auto">
            <a:xfrm rot="1726209">
              <a:off x="2701" y="3456"/>
              <a:ext cx="1328" cy="466"/>
            </a:xfrm>
            <a:prstGeom prst="leftArrow">
              <a:avLst>
                <a:gd name="adj1" fmla="val 50000"/>
                <a:gd name="adj2" fmla="val 71245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Reverse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A</a:t>
              </a:r>
              <a:endParaRPr lang="en-US" sz="2000">
                <a:latin typeface="Arial" charset="0"/>
              </a:endParaRPr>
            </a:p>
          </p:txBody>
        </p:sp>
      </p:grpSp>
      <p:sp>
        <p:nvSpPr>
          <p:cNvPr id="148490" name="AutoShape 44"/>
          <p:cNvSpPr>
            <a:spLocks noChangeArrowheads="1"/>
          </p:cNvSpPr>
          <p:nvPr/>
        </p:nvSpPr>
        <p:spPr bwMode="auto">
          <a:xfrm rot="1811270">
            <a:off x="1081088" y="1541463"/>
            <a:ext cx="1981200" cy="6096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48491" name="Oval 45"/>
          <p:cNvSpPr>
            <a:spLocks noChangeArrowheads="1"/>
          </p:cNvSpPr>
          <p:nvPr/>
        </p:nvSpPr>
        <p:spPr bwMode="auto">
          <a:xfrm>
            <a:off x="2752725" y="1870075"/>
            <a:ext cx="2362200" cy="2362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65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Times New Roman" charset="0"/>
              <a:cs typeface="ＭＳ Ｐゴシック" charset="0"/>
            </a:endParaRPr>
          </a:p>
        </p:txBody>
      </p:sp>
      <p:sp>
        <p:nvSpPr>
          <p:cNvPr id="14950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EC4346CF-35F9-BD4D-9FD7-5B22CFBF4FF4}" type="slidenum">
              <a:rPr lang="en-US" sz="1000">
                <a:solidFill>
                  <a:schemeClr val="tx1"/>
                </a:solidFill>
              </a:rPr>
              <a:pPr algn="l" eaLnBrk="1" hangingPunct="1"/>
              <a:t>71</a:t>
            </a:fld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88913"/>
            <a:ext cx="926147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22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B56091FA-60E3-1542-BF28-8D3C6B91BED6}" type="slidenum">
              <a:rPr lang="en-US" sz="1000">
                <a:solidFill>
                  <a:schemeClr val="tx1"/>
                </a:solidFill>
              </a:rPr>
              <a:pPr algn="l" eaLnBrk="1" hangingPunct="1"/>
              <a:t>72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Variations on a theme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ＭＳ Ｐゴシック" charset="0"/>
              </a:rPr>
              <a:t>Known structure, fully observable</a:t>
            </a:r>
            <a:r>
              <a:rPr lang="en-US">
                <a:cs typeface="ＭＳ Ｐゴシック" charset="0"/>
              </a:rPr>
              <a:t>: only need to do parameter estimation</a:t>
            </a:r>
          </a:p>
          <a:p>
            <a:r>
              <a:rPr lang="en-US" b="1">
                <a:cs typeface="ＭＳ Ｐゴシック" charset="0"/>
              </a:rPr>
              <a:t>Known structure, hidden variables: </a:t>
            </a:r>
            <a:br>
              <a:rPr lang="en-US" b="1">
                <a:cs typeface="ＭＳ Ｐゴシック" charset="0"/>
              </a:rPr>
            </a:br>
            <a:r>
              <a:rPr lang="en-US">
                <a:cs typeface="ＭＳ Ｐゴシック" charset="0"/>
              </a:rPr>
              <a:t>use expectation maximization (EM) to estimate parameters</a:t>
            </a:r>
          </a:p>
          <a:p>
            <a:r>
              <a:rPr lang="en-US" b="1">
                <a:cs typeface="ＭＳ Ｐゴシック" charset="0"/>
              </a:rPr>
              <a:t>Unknown structure, fully observable:</a:t>
            </a:r>
            <a:r>
              <a:rPr lang="en-US">
                <a:cs typeface="ＭＳ Ｐゴシック" charset="0"/>
              </a:rPr>
              <a:t> do heuristic search through structure space, then parameter estimation</a:t>
            </a:r>
          </a:p>
          <a:p>
            <a:r>
              <a:rPr lang="en-US" b="1">
                <a:cs typeface="ＭＳ Ｐゴシック" charset="0"/>
              </a:rPr>
              <a:t>Unknown structure, hidden variables: </a:t>
            </a:r>
            <a:r>
              <a:rPr lang="en-US">
                <a:cs typeface="ＭＳ Ｐゴシック" charset="0"/>
              </a:rPr>
              <a:t>too hard to solve!</a:t>
            </a:r>
          </a:p>
        </p:txBody>
      </p:sp>
    </p:spTree>
    <p:extLst>
      <p:ext uri="{BB962C8B-B14F-4D97-AF65-F5344CB8AC3E}">
        <p14:creationId xmlns:p14="http://schemas.microsoft.com/office/powerpoint/2010/main" val="165283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9512" y="6021288"/>
            <a:ext cx="2088232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07950" y="4532313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Initially, the </a:t>
            </a:r>
            <a:r>
              <a:rPr lang="en-GB" sz="2000" i="1" dirty="0" err="1">
                <a:solidFill>
                  <a:srgbClr val="000000"/>
                </a:solidFill>
              </a:rPr>
              <a:t>hp</a:t>
            </a:r>
            <a:r>
              <a:rPr lang="en-GB" sz="2000" dirty="0">
                <a:solidFill>
                  <a:srgbClr val="000000"/>
                </a:solidFill>
              </a:rPr>
              <a:t> with higher priors dominate (h</a:t>
            </a:r>
            <a:r>
              <a:rPr lang="en-GB" sz="2000" baseline="-25000" dirty="0">
                <a:solidFill>
                  <a:srgbClr val="000000"/>
                </a:solidFill>
              </a:rPr>
              <a:t>50</a:t>
            </a:r>
            <a:r>
              <a:rPr lang="en-GB" sz="2000" dirty="0">
                <a:solidFill>
                  <a:srgbClr val="000000"/>
                </a:solidFill>
              </a:rPr>
              <a:t> with prior = 0.4)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As data comes in, the finally best hypothesis (h</a:t>
            </a:r>
            <a:r>
              <a:rPr lang="en-GB" sz="2000" baseline="-25000" dirty="0">
                <a:solidFill>
                  <a:srgbClr val="000000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 ) starts dominating, as the probability of seeing this data given the other hypotheses gets increasingly smaller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After seeing three lime candies in a row, the probability that the bag is the all-lime one starts taking off</a:t>
            </a:r>
          </a:p>
        </p:txBody>
      </p:sp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6784975" y="1368425"/>
            <a:ext cx="1100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31747" name="Group 20"/>
          <p:cNvGrpSpPr>
            <a:grpSpLocks/>
          </p:cNvGrpSpPr>
          <p:nvPr/>
        </p:nvGrpSpPr>
        <p:grpSpPr bwMode="auto">
          <a:xfrm>
            <a:off x="0" y="357188"/>
            <a:ext cx="7015163" cy="4187825"/>
            <a:chOff x="158" y="436"/>
            <a:chExt cx="4419" cy="2638"/>
          </a:xfrm>
        </p:grpSpPr>
        <p:pic>
          <p:nvPicPr>
            <p:cNvPr id="3175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4419" cy="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Text Box 18"/>
            <p:cNvSpPr txBox="1">
              <a:spLocks noChangeArrowheads="1"/>
            </p:cNvSpPr>
            <p:nvPr/>
          </p:nvSpPr>
          <p:spPr bwMode="auto">
            <a:xfrm>
              <a:off x="1111" y="663"/>
              <a:ext cx="489" cy="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FF3300"/>
                  </a:solidFill>
                </a:rPr>
                <a:t>P(h</a:t>
              </a:r>
              <a:r>
                <a:rPr lang="en-US" sz="1400" b="1" baseline="-25000">
                  <a:solidFill>
                    <a:srgbClr val="FF3300"/>
                  </a:solidFill>
                </a:rPr>
                <a:t>100</a:t>
              </a:r>
              <a:r>
                <a:rPr lang="en-US" sz="1400" b="1">
                  <a:solidFill>
                    <a:srgbClr val="FF33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00FF00"/>
                  </a:solidFill>
                </a:rPr>
                <a:t>P(h</a:t>
              </a:r>
              <a:r>
                <a:rPr lang="en-US" sz="1400" b="1" baseline="-25000">
                  <a:solidFill>
                    <a:srgbClr val="00FF00"/>
                  </a:solidFill>
                </a:rPr>
                <a:t>75</a:t>
              </a:r>
              <a:r>
                <a:rPr lang="en-US" sz="1400" b="1">
                  <a:solidFill>
                    <a:srgbClr val="00FF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chemeClr val="accent2"/>
                  </a:solidFill>
                </a:rPr>
                <a:t>P(h</a:t>
              </a:r>
              <a:r>
                <a:rPr lang="en-US" sz="1400" b="1" baseline="-25000">
                  <a:solidFill>
                    <a:schemeClr val="accent2"/>
                  </a:solidFill>
                </a:rPr>
                <a:t>50</a:t>
              </a:r>
              <a:r>
                <a:rPr lang="en-US" sz="1400" b="1">
                  <a:solidFill>
                    <a:schemeClr val="accent2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CC3399"/>
                  </a:solidFill>
                </a:rPr>
                <a:t>P(h</a:t>
              </a:r>
              <a:r>
                <a:rPr lang="en-US" sz="1400" b="1" baseline="-25000">
                  <a:solidFill>
                    <a:srgbClr val="CC3399"/>
                  </a:solidFill>
                </a:rPr>
                <a:t>25</a:t>
              </a:r>
              <a:r>
                <a:rPr lang="en-US" sz="1400" b="1">
                  <a:solidFill>
                    <a:srgbClr val="CC3399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00FFCC"/>
                  </a:solidFill>
                </a:rPr>
                <a:t>P(h</a:t>
              </a:r>
              <a:r>
                <a:rPr lang="en-US" sz="1400" b="1" baseline="-25000">
                  <a:solidFill>
                    <a:srgbClr val="00FFCC"/>
                  </a:solidFill>
                </a:rPr>
                <a:t>0</a:t>
              </a:r>
              <a:r>
                <a:rPr lang="en-US" sz="1400" b="1">
                  <a:solidFill>
                    <a:srgbClr val="00FFCC"/>
                  </a:solidFill>
                </a:rPr>
                <a:t>|d)</a:t>
              </a:r>
            </a:p>
          </p:txBody>
        </p:sp>
      </p:grpSp>
      <p:sp>
        <p:nvSpPr>
          <p:cNvPr id="193555" name="AutoShape 19"/>
          <p:cNvSpPr>
            <a:spLocks noChangeArrowheads="1"/>
          </p:cNvSpPr>
          <p:nvPr/>
        </p:nvSpPr>
        <p:spPr bwMode="auto">
          <a:xfrm>
            <a:off x="5435600" y="1797050"/>
            <a:ext cx="3455988" cy="647700"/>
          </a:xfrm>
          <a:prstGeom prst="wedgeRectCallout">
            <a:avLst>
              <a:gd name="adj1" fmla="val -65847"/>
              <a:gd name="adj2" fmla="val 2352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400" i="1">
                <a:solidFill>
                  <a:srgbClr val="000000"/>
                </a:solidFill>
              </a:rPr>
              <a:t>P(h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 |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 i="1">
                <a:solidFill>
                  <a:srgbClr val="000000"/>
                </a:solidFill>
              </a:rPr>
              <a:t>) = </a:t>
            </a:r>
            <a:r>
              <a:rPr lang="el-GR" sz="2400" i="1">
                <a:solidFill>
                  <a:srgbClr val="000000"/>
                </a:solidFill>
              </a:rPr>
              <a:t>α</a:t>
            </a:r>
            <a:r>
              <a:rPr lang="en-GB" sz="2400" i="1">
                <a:solidFill>
                  <a:srgbClr val="000000"/>
                </a:solidFill>
              </a:rPr>
              <a:t>P(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 i="1">
                <a:solidFill>
                  <a:srgbClr val="000000"/>
                </a:solidFill>
              </a:rPr>
              <a:t>| 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) P(h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)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All-limes: Posterior Probability of H</a:t>
            </a:r>
          </a:p>
        </p:txBody>
      </p:sp>
      <p:sp>
        <p:nvSpPr>
          <p:cNvPr id="11" name="Rechteck 10"/>
          <p:cNvSpPr/>
          <p:nvPr/>
        </p:nvSpPr>
        <p:spPr>
          <a:xfrm>
            <a:off x="6948264" y="692696"/>
            <a:ext cx="2088232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276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2008" y="692696"/>
            <a:ext cx="9036496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Prediction Probability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250825" y="5589588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The probability that the next candy is lime increases with the probability that the bag is an all-lime one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5739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0" name="AutoShape 6"/>
          <p:cNvSpPr>
            <a:spLocks noChangeArrowheads="1"/>
          </p:cNvSpPr>
          <p:nvPr/>
        </p:nvSpPr>
        <p:spPr bwMode="auto">
          <a:xfrm>
            <a:off x="2928938" y="3429000"/>
            <a:ext cx="5686425" cy="504825"/>
          </a:xfrm>
          <a:prstGeom prst="wedgeRectCallout">
            <a:avLst>
              <a:gd name="adj1" fmla="val -36162"/>
              <a:gd name="adj2" fmla="val -26277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400">
                <a:solidFill>
                  <a:srgbClr val="000000"/>
                </a:solidFill>
              </a:rPr>
              <a:t>∑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P(next candy is lime| h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) P(h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|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>
                <a:solidFill>
                  <a:srgbClr val="000000"/>
                </a:solidFill>
              </a:rPr>
              <a:t>)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994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  <p:bldP spid="195590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5030</Words>
  <Application>Microsoft Macintosh PowerPoint</Application>
  <PresentationFormat>Bildschirmpräsentation (4:3)</PresentationFormat>
  <Paragraphs>603</Paragraphs>
  <Slides>72</Slides>
  <Notes>56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72</vt:i4>
      </vt:variant>
    </vt:vector>
  </HeadingPairs>
  <TitlesOfParts>
    <vt:vector size="76" baseType="lpstr">
      <vt:lpstr>7_Standarddesign</vt:lpstr>
      <vt:lpstr>Formel</vt:lpstr>
      <vt:lpstr>Equation</vt:lpstr>
      <vt:lpstr>Image</vt:lpstr>
      <vt:lpstr>Web-Mining Agents</vt:lpstr>
      <vt:lpstr>Acknowledgements</vt:lpstr>
      <vt:lpstr>Overview</vt:lpstr>
      <vt:lpstr>Full Bayesian Learning</vt:lpstr>
      <vt:lpstr>Example</vt:lpstr>
      <vt:lpstr>Full Bayesian Learning</vt:lpstr>
      <vt:lpstr>Example</vt:lpstr>
      <vt:lpstr>All-limes: Posterior Probability of H</vt:lpstr>
      <vt:lpstr>Prediction Probability</vt:lpstr>
      <vt:lpstr>Overview</vt:lpstr>
      <vt:lpstr>MAP approximation</vt:lpstr>
      <vt:lpstr>MAP approximation</vt:lpstr>
      <vt:lpstr>Bias</vt:lpstr>
      <vt:lpstr>Overview</vt:lpstr>
      <vt:lpstr>Maximum Likelihood (ML)Learning</vt:lpstr>
      <vt:lpstr>Maximum Likelihood (ML) Learning</vt:lpstr>
      <vt:lpstr>Overview</vt:lpstr>
      <vt:lpstr>Learning BNets: Complete Data</vt:lpstr>
      <vt:lpstr>ML  learning: example</vt:lpstr>
      <vt:lpstr>ML  learning: example (cont’d)</vt:lpstr>
      <vt:lpstr>ML  learning: example (cont’d)</vt:lpstr>
      <vt:lpstr>Frequencies as Priors</vt:lpstr>
      <vt:lpstr>General ML procedure</vt:lpstr>
      <vt:lpstr>More complex example</vt:lpstr>
      <vt:lpstr>More complex example</vt:lpstr>
      <vt:lpstr>Another example (cont’d)</vt:lpstr>
      <vt:lpstr>Another example (cont’d)</vt:lpstr>
      <vt:lpstr>ML parameter learning in Bayes nets</vt:lpstr>
      <vt:lpstr>Very Popular Application </vt:lpstr>
      <vt:lpstr>Very Popular Application </vt:lpstr>
      <vt:lpstr>Problem with ML parameter learning</vt:lpstr>
      <vt:lpstr>Probability from Experts</vt:lpstr>
      <vt:lpstr>Combining Experts and Data</vt:lpstr>
      <vt:lpstr>Combining Experts and Data</vt:lpstr>
      <vt:lpstr>Overview</vt:lpstr>
      <vt:lpstr>Learning Parameters with Hidden Variables</vt:lpstr>
      <vt:lpstr>Quick Fix</vt:lpstr>
      <vt:lpstr>Not Necessarily a Good Fix</vt:lpstr>
      <vt:lpstr>Example: The cherry/lime candy world again </vt:lpstr>
      <vt:lpstr>Expectation-Maximization (EM)</vt:lpstr>
      <vt:lpstr>Bayesian learning: Bayes’ rule</vt:lpstr>
      <vt:lpstr>Bayesian learning</vt:lpstr>
      <vt:lpstr>Parameter estimation</vt:lpstr>
      <vt:lpstr>EM: general idea</vt:lpstr>
      <vt:lpstr>EM: General Idea</vt:lpstr>
      <vt:lpstr>EM: How it Works on Naive Bayes</vt:lpstr>
      <vt:lpstr>EM: Initialization</vt:lpstr>
      <vt:lpstr>EM: Expectation Step (Get Expected Counts)</vt:lpstr>
      <vt:lpstr>EM: Expectation Step (Get Expected Counts)</vt:lpstr>
      <vt:lpstr>EM: Expectation Step (Get Expected Counts)</vt:lpstr>
      <vt:lpstr>EM: Expectation Step (Get Expected Counts)</vt:lpstr>
      <vt:lpstr>EM: General Idea</vt:lpstr>
      <vt:lpstr>Maximization Step: (Refining Parameters)</vt:lpstr>
      <vt:lpstr>EM Cycle</vt:lpstr>
      <vt:lpstr>PowerPoint-Präsentation</vt:lpstr>
      <vt:lpstr>Example: Back to the cherry/lime candy world. </vt:lpstr>
      <vt:lpstr>Data</vt:lpstr>
      <vt:lpstr>EM: Initialization </vt:lpstr>
      <vt:lpstr>E-step</vt:lpstr>
      <vt:lpstr>E-step</vt:lpstr>
      <vt:lpstr>M-step</vt:lpstr>
      <vt:lpstr>One More Parameter</vt:lpstr>
      <vt:lpstr>Learning Performance</vt:lpstr>
      <vt:lpstr>Learning Performance</vt:lpstr>
      <vt:lpstr>EM: Discussion</vt:lpstr>
      <vt:lpstr>EM: Discussion</vt:lpstr>
      <vt:lpstr>Learning Bayesian network structures </vt:lpstr>
      <vt:lpstr>Model selection</vt:lpstr>
      <vt:lpstr>Structure selection: Scoring</vt:lpstr>
      <vt:lpstr>Heuristic search</vt:lpstr>
      <vt:lpstr>PowerPoint-Präsentation</vt:lpstr>
      <vt:lpstr>Variations on a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504</cp:revision>
  <cp:lastPrinted>2014-10-18T14:57:02Z</cp:lastPrinted>
  <dcterms:created xsi:type="dcterms:W3CDTF">2010-04-27T12:26:40Z</dcterms:created>
  <dcterms:modified xsi:type="dcterms:W3CDTF">2015-11-14T20:37:09Z</dcterms:modified>
</cp:coreProperties>
</file>