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notesSlides/notesSlide16.xml" ContentType="application/vnd.openxmlformats-officedocument.presentationml.notesSlide+xml"/>
  <Override PartName="/ppt/embeddings/oleObject36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notesSlides/notesSlide20.xml" ContentType="application/vnd.openxmlformats-officedocument.presentationml.notesSlide+xml"/>
  <Override PartName="/ppt/embeddings/oleObject39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embeddings/oleObject40.bin" ContentType="application/vnd.openxmlformats-officedocument.oleObject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embeddings/oleObject41.bin" ContentType="application/vnd.openxmlformats-officedocument.oleObject"/>
  <Override PartName="/ppt/notesSlides/notesSlide38.xml" ContentType="application/vnd.openxmlformats-officedocument.presentationml.notesSlide+xml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133"/>
  </p:notesMasterIdLst>
  <p:handoutMasterIdLst>
    <p:handoutMasterId r:id="rId134"/>
  </p:handout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329" r:id="rId56"/>
    <p:sldId id="330" r:id="rId57"/>
    <p:sldId id="331" r:id="rId58"/>
    <p:sldId id="332" r:id="rId59"/>
    <p:sldId id="333" r:id="rId60"/>
    <p:sldId id="334" r:id="rId61"/>
    <p:sldId id="335" r:id="rId62"/>
    <p:sldId id="337" r:id="rId63"/>
    <p:sldId id="338" r:id="rId64"/>
    <p:sldId id="339" r:id="rId65"/>
    <p:sldId id="340" r:id="rId66"/>
    <p:sldId id="341" r:id="rId67"/>
    <p:sldId id="342" r:id="rId68"/>
    <p:sldId id="343" r:id="rId69"/>
    <p:sldId id="344" r:id="rId70"/>
    <p:sldId id="345" r:id="rId71"/>
    <p:sldId id="346" r:id="rId72"/>
    <p:sldId id="347" r:id="rId73"/>
    <p:sldId id="348" r:id="rId74"/>
    <p:sldId id="349" r:id="rId75"/>
    <p:sldId id="350" r:id="rId76"/>
    <p:sldId id="351" r:id="rId77"/>
    <p:sldId id="352" r:id="rId78"/>
    <p:sldId id="353" r:id="rId79"/>
    <p:sldId id="354" r:id="rId80"/>
    <p:sldId id="355" r:id="rId81"/>
    <p:sldId id="356" r:id="rId82"/>
    <p:sldId id="357" r:id="rId83"/>
    <p:sldId id="358" r:id="rId84"/>
    <p:sldId id="359" r:id="rId85"/>
    <p:sldId id="360" r:id="rId86"/>
    <p:sldId id="408" r:id="rId87"/>
    <p:sldId id="362" r:id="rId88"/>
    <p:sldId id="363" r:id="rId89"/>
    <p:sldId id="364" r:id="rId90"/>
    <p:sldId id="365" r:id="rId91"/>
    <p:sldId id="366" r:id="rId92"/>
    <p:sldId id="367" r:id="rId93"/>
    <p:sldId id="368" r:id="rId94"/>
    <p:sldId id="369" r:id="rId95"/>
    <p:sldId id="370" r:id="rId96"/>
    <p:sldId id="372" r:id="rId97"/>
    <p:sldId id="373" r:id="rId98"/>
    <p:sldId id="374" r:id="rId99"/>
    <p:sldId id="375" r:id="rId100"/>
    <p:sldId id="376" r:id="rId101"/>
    <p:sldId id="377" r:id="rId102"/>
    <p:sldId id="378" r:id="rId103"/>
    <p:sldId id="379" r:id="rId104"/>
    <p:sldId id="380" r:id="rId105"/>
    <p:sldId id="381" r:id="rId106"/>
    <p:sldId id="382" r:id="rId107"/>
    <p:sldId id="383" r:id="rId108"/>
    <p:sldId id="384" r:id="rId109"/>
    <p:sldId id="385" r:id="rId110"/>
    <p:sldId id="386" r:id="rId111"/>
    <p:sldId id="387" r:id="rId112"/>
    <p:sldId id="388" r:id="rId113"/>
    <p:sldId id="389" r:id="rId114"/>
    <p:sldId id="390" r:id="rId115"/>
    <p:sldId id="391" r:id="rId116"/>
    <p:sldId id="392" r:id="rId117"/>
    <p:sldId id="393" r:id="rId118"/>
    <p:sldId id="394" r:id="rId119"/>
    <p:sldId id="395" r:id="rId120"/>
    <p:sldId id="396" r:id="rId121"/>
    <p:sldId id="397" r:id="rId122"/>
    <p:sldId id="398" r:id="rId123"/>
    <p:sldId id="399" r:id="rId124"/>
    <p:sldId id="400" r:id="rId125"/>
    <p:sldId id="401" r:id="rId126"/>
    <p:sldId id="402" r:id="rId127"/>
    <p:sldId id="403" r:id="rId128"/>
    <p:sldId id="404" r:id="rId129"/>
    <p:sldId id="405" r:id="rId130"/>
    <p:sldId id="406" r:id="rId131"/>
    <p:sldId id="407" r:id="rId13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D7CFF"/>
    <a:srgbClr val="807C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4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notesMaster" Target="notesMasters/notesMaster1.xml"/><Relationship Id="rId134" Type="http://schemas.openxmlformats.org/officeDocument/2006/relationships/handoutMaster" Target="handoutMasters/handoutMaster1.xml"/><Relationship Id="rId135" Type="http://schemas.openxmlformats.org/officeDocument/2006/relationships/printerSettings" Target="printerSettings/printerSettings1.bin"/><Relationship Id="rId136" Type="http://schemas.openxmlformats.org/officeDocument/2006/relationships/presProps" Target="presProps.xml"/><Relationship Id="rId137" Type="http://schemas.openxmlformats.org/officeDocument/2006/relationships/viewProps" Target="viewProps.xml"/><Relationship Id="rId138" Type="http://schemas.openxmlformats.org/officeDocument/2006/relationships/theme" Target="theme/theme1.xml"/><Relationship Id="rId13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_rels/viewProps.xml.rels><?xml version="1.0" encoding="UTF-8" standalone="yes"?>
<Relationships xmlns="http://schemas.openxmlformats.org/package/2006/relationships"><Relationship Id="rId9" Type="http://schemas.openxmlformats.org/officeDocument/2006/relationships/slide" Target="slides/slide20.xml"/><Relationship Id="rId20" Type="http://schemas.openxmlformats.org/officeDocument/2006/relationships/slide" Target="slides/slide65.xml"/><Relationship Id="rId21" Type="http://schemas.openxmlformats.org/officeDocument/2006/relationships/slide" Target="slides/slide66.xml"/><Relationship Id="rId22" Type="http://schemas.openxmlformats.org/officeDocument/2006/relationships/slide" Target="slides/slide68.xml"/><Relationship Id="rId23" Type="http://schemas.openxmlformats.org/officeDocument/2006/relationships/slide" Target="slides/slide70.xml"/><Relationship Id="rId24" Type="http://schemas.openxmlformats.org/officeDocument/2006/relationships/slide" Target="slides/slide71.xml"/><Relationship Id="rId25" Type="http://schemas.openxmlformats.org/officeDocument/2006/relationships/slide" Target="slides/slide72.xml"/><Relationship Id="rId26" Type="http://schemas.openxmlformats.org/officeDocument/2006/relationships/slide" Target="slides/slide73.xml"/><Relationship Id="rId27" Type="http://schemas.openxmlformats.org/officeDocument/2006/relationships/slide" Target="slides/slide74.xml"/><Relationship Id="rId28" Type="http://schemas.openxmlformats.org/officeDocument/2006/relationships/slide" Target="slides/slide75.xml"/><Relationship Id="rId29" Type="http://schemas.openxmlformats.org/officeDocument/2006/relationships/slide" Target="slides/slide76.xml"/><Relationship Id="rId30" Type="http://schemas.openxmlformats.org/officeDocument/2006/relationships/slide" Target="slides/slide77.xml"/><Relationship Id="rId31" Type="http://schemas.openxmlformats.org/officeDocument/2006/relationships/slide" Target="slides/slide83.xml"/><Relationship Id="rId10" Type="http://schemas.openxmlformats.org/officeDocument/2006/relationships/slide" Target="slides/slide31.xml"/><Relationship Id="rId11" Type="http://schemas.openxmlformats.org/officeDocument/2006/relationships/slide" Target="slides/slide35.xml"/><Relationship Id="rId12" Type="http://schemas.openxmlformats.org/officeDocument/2006/relationships/slide" Target="slides/slide36.xml"/><Relationship Id="rId13" Type="http://schemas.openxmlformats.org/officeDocument/2006/relationships/slide" Target="slides/slide37.xml"/><Relationship Id="rId14" Type="http://schemas.openxmlformats.org/officeDocument/2006/relationships/slide" Target="slides/slide40.xml"/><Relationship Id="rId15" Type="http://schemas.openxmlformats.org/officeDocument/2006/relationships/slide" Target="slides/slide46.xml"/><Relationship Id="rId16" Type="http://schemas.openxmlformats.org/officeDocument/2006/relationships/slide" Target="slides/slide49.xml"/><Relationship Id="rId17" Type="http://schemas.openxmlformats.org/officeDocument/2006/relationships/slide" Target="slides/slide62.xml"/><Relationship Id="rId18" Type="http://schemas.openxmlformats.org/officeDocument/2006/relationships/slide" Target="slides/slide63.xml"/><Relationship Id="rId19" Type="http://schemas.openxmlformats.org/officeDocument/2006/relationships/slide" Target="slides/slide64.xml"/><Relationship Id="rId1" Type="http://schemas.openxmlformats.org/officeDocument/2006/relationships/slide" Target="slides/slide7.xml"/><Relationship Id="rId2" Type="http://schemas.openxmlformats.org/officeDocument/2006/relationships/slide" Target="slides/slide8.xml"/><Relationship Id="rId3" Type="http://schemas.openxmlformats.org/officeDocument/2006/relationships/slide" Target="slides/slide9.xml"/><Relationship Id="rId4" Type="http://schemas.openxmlformats.org/officeDocument/2006/relationships/slide" Target="slides/slide10.xml"/><Relationship Id="rId5" Type="http://schemas.openxmlformats.org/officeDocument/2006/relationships/slide" Target="slides/slide11.xml"/><Relationship Id="rId6" Type="http://schemas.openxmlformats.org/officeDocument/2006/relationships/slide" Target="slides/slide12.xml"/><Relationship Id="rId7" Type="http://schemas.openxmlformats.org/officeDocument/2006/relationships/slide" Target="slides/slide13.xml"/><Relationship Id="rId8" Type="http://schemas.openxmlformats.org/officeDocument/2006/relationships/slide" Target="slides/slide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Relationship Id="rId2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Relationship Id="rId2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Relationship Id="rId2" Type="http://schemas.openxmlformats.org/officeDocument/2006/relationships/image" Target="../media/image47.wmf"/><Relationship Id="rId3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Relationship Id="rId2" Type="http://schemas.openxmlformats.org/officeDocument/2006/relationships/image" Target="../media/image51.emf"/><Relationship Id="rId3" Type="http://schemas.openxmlformats.org/officeDocument/2006/relationships/image" Target="../media/image5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Relationship Id="rId2" Type="http://schemas.openxmlformats.org/officeDocument/2006/relationships/image" Target="../media/image6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Relationship Id="rId2" Type="http://schemas.openxmlformats.org/officeDocument/2006/relationships/image" Target="../media/image6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Relationship Id="rId2" Type="http://schemas.openxmlformats.org/officeDocument/2006/relationships/image" Target="../media/image7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wmf"/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5" Type="http://schemas.openxmlformats.org/officeDocument/2006/relationships/image" Target="../media/image25.wmf"/><Relationship Id="rId6" Type="http://schemas.openxmlformats.org/officeDocument/2006/relationships/image" Target="../media/image26.wmf"/><Relationship Id="rId1" Type="http://schemas.openxmlformats.org/officeDocument/2006/relationships/image" Target="../media/image22.wmf"/><Relationship Id="rId2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image" Target="../media/image28.wmf"/><Relationship Id="rId3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20.11.15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20.11.15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67D7CED-C01D-1947-818D-ECE8CC64C3DA}" type="slidenum">
              <a:rPr lang="en-US" sz="1200">
                <a:latin typeface="Arial" charset="0"/>
              </a:rPr>
              <a:pPr/>
              <a:t>2</a:t>
            </a:fld>
            <a:endParaRPr lang="en-US" sz="1200">
              <a:latin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4688"/>
            <a:ext cx="4606925" cy="34544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3" y="4354286"/>
            <a:ext cx="5082158" cy="41273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E8C1410-E6D6-2542-AF3A-84BDF35E25EE}" type="slidenum">
              <a:rPr lang="en-US" sz="1200">
                <a:latin typeface="Arial" charset="0"/>
              </a:rPr>
              <a:pPr/>
              <a:t>25</a:t>
            </a:fld>
            <a:endParaRPr lang="en-US" sz="1200">
              <a:latin typeface="Arial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05338" cy="34544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3" y="4354286"/>
            <a:ext cx="5082158" cy="41273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B2321A-5FBF-1142-99E0-67A5E6E595E4}" type="slidenum">
              <a:rPr lang="en-US" sz="1200">
                <a:latin typeface="Arial" charset="0"/>
              </a:rPr>
              <a:pPr/>
              <a:t>26</a:t>
            </a:fld>
            <a:endParaRPr lang="en-US" sz="1200">
              <a:latin typeface="Arial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05338" cy="34544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3" y="4354286"/>
            <a:ext cx="5082158" cy="41273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ACBD417-1895-F247-B073-0DCE44A25AF8}" type="slidenum">
              <a:rPr lang="en-US" sz="1200">
                <a:latin typeface="Arial" charset="0"/>
              </a:rPr>
              <a:pPr/>
              <a:t>27</a:t>
            </a:fld>
            <a:endParaRPr lang="en-US" sz="1200">
              <a:latin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4688"/>
            <a:ext cx="4606925" cy="34544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3" y="4354286"/>
            <a:ext cx="5082158" cy="41273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D38FC1A-EA08-3F42-9457-5300A6969373}" type="slidenum">
              <a:rPr lang="en-US" sz="1200">
                <a:latin typeface="Arial" charset="0"/>
              </a:rPr>
              <a:pPr/>
              <a:t>28</a:t>
            </a:fld>
            <a:endParaRPr lang="en-US" sz="1200">
              <a:latin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4688"/>
            <a:ext cx="4606925" cy="34544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3" y="4354286"/>
            <a:ext cx="5082158" cy="41273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8618818-AA61-654F-B3FD-601166D01794}" type="slidenum">
              <a:rPr lang="en-US" sz="1200">
                <a:latin typeface="Arial" charset="0"/>
              </a:rPr>
              <a:pPr/>
              <a:t>38</a:t>
            </a:fld>
            <a:endParaRPr lang="en-US" sz="1200">
              <a:latin typeface="Arial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4688"/>
            <a:ext cx="4606925" cy="34544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3" y="4354286"/>
            <a:ext cx="5082158" cy="41273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F70AB99-DF38-AC46-9BCD-5A55F8375DE9}" type="slidenum">
              <a:rPr lang="en-US" sz="1200">
                <a:latin typeface="Arial" charset="0"/>
              </a:rPr>
              <a:pPr/>
              <a:t>39</a:t>
            </a:fld>
            <a:endParaRPr lang="en-US" sz="1200">
              <a:latin typeface="Arial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4688"/>
            <a:ext cx="4606925" cy="34544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3" y="4354286"/>
            <a:ext cx="5082158" cy="41273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09F4147-1BC8-C347-806F-C4A128CB8DC3}" type="slidenum">
              <a:rPr lang="en-US" sz="1200">
                <a:latin typeface="Arial" charset="0"/>
              </a:rPr>
              <a:pPr/>
              <a:t>52</a:t>
            </a:fld>
            <a:endParaRPr lang="en-US" sz="1200">
              <a:latin typeface="Arial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40147C7-0D00-6F4D-8205-3B5ACFEF0EC0}" type="slidenum">
              <a:rPr lang="en-US" sz="1200">
                <a:latin typeface="Arial" charset="0"/>
              </a:rPr>
              <a:pPr/>
              <a:t>56</a:t>
            </a:fld>
            <a:endParaRPr lang="en-US" sz="1200">
              <a:latin typeface="Arial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014775" indent="-34592734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81AF4F-B507-5E4E-9251-213D05A1D24F}" type="slidenum">
              <a:rPr lang="en-US" sz="1000"/>
              <a:pPr/>
              <a:t>59</a:t>
            </a:fld>
            <a:endParaRPr lang="en-US" sz="1000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85903" y="8708572"/>
            <a:ext cx="2991445" cy="45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41" tIns="43870" rIns="87741" bIns="43870" anchor="b"/>
          <a:lstStyle>
            <a:lvl1pPr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4F74DD08-7AD3-5E49-A09D-30BF1F1F817D}" type="slidenum">
              <a:rPr lang="en-US" sz="1200"/>
              <a:pPr algn="r"/>
              <a:t>59</a:t>
            </a:fld>
            <a:endParaRPr lang="en-US" sz="1200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05338" cy="3454400"/>
          </a:xfrm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34" y="4354287"/>
            <a:ext cx="5082480" cy="412901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7741" tIns="43870" rIns="87741" bIns="43870"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014775" indent="-34592734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99F7DC2-275A-8645-AF23-024DA8CC4EF1}" type="slidenum">
              <a:rPr lang="en-US" sz="1000"/>
              <a:pPr/>
              <a:t>60</a:t>
            </a:fld>
            <a:endParaRPr lang="en-US" sz="1000"/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885903" y="8708572"/>
            <a:ext cx="2991445" cy="45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41" tIns="43870" rIns="87741" bIns="43870" anchor="b"/>
          <a:lstStyle>
            <a:lvl1pPr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344F824D-8AD0-7949-8A60-7E823872B222}" type="slidenum">
              <a:rPr lang="en-US" sz="1200"/>
              <a:pPr algn="r"/>
              <a:t>60</a:t>
            </a:fld>
            <a:endParaRPr lang="en-US" sz="1200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95325"/>
            <a:ext cx="4548187" cy="3411538"/>
          </a:xfrm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2191"/>
            <a:ext cx="5031878" cy="411389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4396" tIns="42199" rIns="84396" bIns="42199"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E2B8805-7D9D-4F45-A0D7-CCE7E2902FEF}" type="slidenum">
              <a:rPr lang="en-US" sz="1200">
                <a:latin typeface="Arial" charset="0"/>
              </a:rPr>
              <a:pPr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4688"/>
            <a:ext cx="4606925" cy="34544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3" y="4354286"/>
            <a:ext cx="5082158" cy="41273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014775" indent="-34592734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8FB1F44-2AED-864E-B610-8B625B3702C6}" type="slidenum">
              <a:rPr lang="en-US" sz="1000"/>
              <a:pPr/>
              <a:t>61</a:t>
            </a:fld>
            <a:endParaRPr lang="en-US" sz="1000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85903" y="8708572"/>
            <a:ext cx="2991445" cy="45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41" tIns="43870" rIns="87741" bIns="43870" anchor="b"/>
          <a:lstStyle>
            <a:lvl1pPr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67D122FB-F23C-DE48-B4CE-DCBFE3976196}" type="slidenum">
              <a:rPr lang="en-US" sz="1200"/>
              <a:pPr algn="r"/>
              <a:t>61</a:t>
            </a:fld>
            <a:endParaRPr lang="en-US" sz="1200"/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95325"/>
            <a:ext cx="4548187" cy="3411538"/>
          </a:xfrm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2191"/>
            <a:ext cx="5031878" cy="411389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4396" tIns="42199" rIns="84396" bIns="42199"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087991F-1998-1D4E-937C-9CE37D8009A5}" type="slidenum">
              <a:rPr lang="en-US" sz="1000"/>
              <a:pPr/>
              <a:t>62</a:t>
            </a:fld>
            <a:endParaRPr lang="en-US" sz="10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ACA74B-2BE4-E244-ADA3-C69733A6CCB6}" type="slidenum">
              <a:rPr lang="en-US" sz="1000"/>
              <a:pPr/>
              <a:t>63</a:t>
            </a:fld>
            <a:endParaRPr lang="en-US" sz="10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3FD997C-7A19-AF45-B850-9243483760AB}" type="slidenum">
              <a:rPr lang="en-US" sz="1000"/>
              <a:pPr/>
              <a:t>64</a:t>
            </a:fld>
            <a:endParaRPr lang="en-US" sz="10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0830E29-546D-594A-8EDC-6400A18CC478}" type="slidenum">
              <a:rPr lang="en-US" sz="1000"/>
              <a:pPr/>
              <a:t>65</a:t>
            </a:fld>
            <a:endParaRPr lang="en-US" sz="10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9F4297-6D09-BD48-BE20-864995CD2EF4}" type="slidenum">
              <a:rPr lang="en-US" sz="1000"/>
              <a:pPr/>
              <a:t>66</a:t>
            </a:fld>
            <a:endParaRPr lang="en-US" sz="10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71050E1-9151-624F-8A68-403DDBDD35D6}" type="slidenum">
              <a:rPr lang="en-US" sz="1000"/>
              <a:pPr/>
              <a:t>68</a:t>
            </a:fld>
            <a:endParaRPr lang="en-US" sz="10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4716855-8F85-7740-BD7F-C10A5F701929}" type="slidenum">
              <a:rPr lang="en-US" sz="1000"/>
              <a:pPr/>
              <a:t>69</a:t>
            </a:fld>
            <a:endParaRPr lang="en-US" sz="10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9129FC-3451-264A-A651-4CAD9038D3CA}" type="slidenum">
              <a:rPr lang="en-US" sz="1000"/>
              <a:pPr/>
              <a:t>70</a:t>
            </a:fld>
            <a:endParaRPr lang="en-US" sz="10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3CECD1B-5474-2445-ABB4-6717DA119E28}" type="slidenum">
              <a:rPr lang="en-US" sz="1000"/>
              <a:pPr/>
              <a:t>71</a:t>
            </a:fld>
            <a:endParaRPr lang="en-US" sz="10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8863F1A-E83A-2B4E-B178-17EDC2DF0884}" type="slidenum">
              <a:rPr lang="en-US" sz="1200">
                <a:latin typeface="Arial" charset="0"/>
              </a:rPr>
              <a:pPr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4688"/>
            <a:ext cx="4606925" cy="34544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3" y="4354286"/>
            <a:ext cx="5082158" cy="41273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230C1B2-75E4-DB4B-B971-4EE9B14BA688}" type="slidenum">
              <a:rPr lang="en-US" sz="1000"/>
              <a:pPr/>
              <a:t>72</a:t>
            </a:fld>
            <a:endParaRPr lang="en-US" sz="10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1311184-81D4-994C-8687-D170C2A0C182}" type="slidenum">
              <a:rPr lang="en-US" sz="1000"/>
              <a:pPr/>
              <a:t>73</a:t>
            </a:fld>
            <a:endParaRPr lang="en-US" sz="10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3B9C4A-CCBB-114A-AAEE-2CB140486124}" type="slidenum">
              <a:rPr lang="en-US" sz="1000"/>
              <a:pPr/>
              <a:t>74</a:t>
            </a:fld>
            <a:endParaRPr lang="en-US" sz="10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FA2483B-FA40-5540-817C-E28B61CC504D}" type="slidenum">
              <a:rPr lang="en-US" sz="1000"/>
              <a:pPr/>
              <a:t>75</a:t>
            </a:fld>
            <a:endParaRPr lang="en-US" sz="10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A8F9FA2-DBC6-F44F-A638-7FB69192A569}" type="slidenum">
              <a:rPr lang="en-US" sz="1000"/>
              <a:pPr/>
              <a:t>76</a:t>
            </a:fld>
            <a:endParaRPr lang="en-US" sz="10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D9EB60E-038F-5C49-9A44-ECC6BEA58F1C}" type="slidenum">
              <a:rPr lang="en-US" sz="1000"/>
              <a:pPr/>
              <a:t>77</a:t>
            </a:fld>
            <a:endParaRPr lang="en-US" sz="10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6001E52-3C22-E143-8F37-B074B9DFCDAF}" type="slidenum">
              <a:rPr lang="en-US" sz="1000"/>
              <a:pPr/>
              <a:t>78</a:t>
            </a:fld>
            <a:endParaRPr lang="en-US" sz="10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0C2A0FB-CD85-4B4C-9FF5-3603A1B38AA2}" type="slidenum">
              <a:rPr lang="en-US" sz="1000"/>
              <a:pPr/>
              <a:t>79</a:t>
            </a:fld>
            <a:endParaRPr lang="en-US" sz="10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1F3E938-1C55-044A-8A1C-D7C82DDA8FCA}" type="slidenum">
              <a:rPr lang="en-US" sz="1000"/>
              <a:pPr/>
              <a:t>80</a:t>
            </a:fld>
            <a:endParaRPr lang="en-US" sz="10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42A3543-3721-FD48-9D60-3BD51A06CC2B}" type="slidenum">
              <a:rPr lang="en-US" sz="1000"/>
              <a:pPr/>
              <a:t>81</a:t>
            </a:fld>
            <a:endParaRPr lang="en-US" sz="10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F623AE6-B1D8-C647-BC28-FA0A6E2360EE}" type="slidenum">
              <a:rPr lang="en-US" sz="1200">
                <a:latin typeface="Arial" charset="0"/>
              </a:rPr>
              <a:pPr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4688"/>
            <a:ext cx="4606925" cy="34544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3" y="4354286"/>
            <a:ext cx="5082158" cy="41273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7E842ED-779E-7E45-BAB1-5022237C4952}" type="slidenum">
              <a:rPr lang="en-US" sz="1000"/>
              <a:pPr/>
              <a:t>82</a:t>
            </a:fld>
            <a:endParaRPr lang="en-US" sz="10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BF7333A-A321-C34B-92AF-D008AA98F4E3}" type="slidenum">
              <a:rPr lang="en-US" sz="1000"/>
              <a:pPr/>
              <a:t>83</a:t>
            </a:fld>
            <a:endParaRPr lang="en-US" sz="10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PH"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PH" sz="1000"/>
              <a:t>Flisha Fernandez</a:t>
            </a:r>
          </a:p>
        </p:txBody>
      </p:sp>
      <p:sp>
        <p:nvSpPr>
          <p:cNvPr id="63492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47EDC97-D725-2A4E-BD96-1BB9BB9AB7A8}" type="slidenum">
              <a:rPr lang="en-PH" sz="1000"/>
              <a:pPr/>
              <a:t>84</a:t>
            </a:fld>
            <a:endParaRPr lang="en-PH" sz="10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2191"/>
            <a:ext cx="5027414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68838E3-6EA3-874A-A351-88BA1BD3AAC0}" type="slidenum">
              <a:rPr lang="en-US" sz="1100"/>
              <a:pPr/>
              <a:t>92</a:t>
            </a:fld>
            <a:endParaRPr lang="en-US" sz="11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284AC3-D26F-BC45-ABE8-CC585F6A242E}" type="slidenum">
              <a:rPr lang="en-US" sz="1100"/>
              <a:pPr/>
              <a:t>93</a:t>
            </a:fld>
            <a:endParaRPr lang="en-US" sz="11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40B7B26-B13B-284F-A503-970584AF4493}" type="slidenum">
              <a:rPr lang="en-US" sz="1100"/>
              <a:pPr/>
              <a:t>95</a:t>
            </a:fld>
            <a:endParaRPr lang="en-US" sz="11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755DB32-8E2A-FD42-AE5E-D99DBA5C6C24}" type="slidenum">
              <a:rPr lang="en-US" sz="1100"/>
              <a:pPr/>
              <a:t>96</a:t>
            </a:fld>
            <a:endParaRPr lang="en-US" sz="11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FBB8AE9-646F-9644-A564-556654CAD5E9}" type="slidenum">
              <a:rPr lang="en-US" sz="1100"/>
              <a:pPr/>
              <a:t>97</a:t>
            </a:fld>
            <a:endParaRPr lang="en-US" sz="11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D50831-9F55-7947-8CA5-918B966A5CE9}" type="slidenum">
              <a:rPr lang="en-US" sz="1100"/>
              <a:pPr/>
              <a:t>99</a:t>
            </a:fld>
            <a:endParaRPr lang="en-US" sz="11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0B254F0-F7B6-D149-A665-530C3DA46718}" type="slidenum">
              <a:rPr lang="en-US" sz="1200">
                <a:latin typeface="Arial" charset="0"/>
              </a:rPr>
              <a:pPr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4688"/>
            <a:ext cx="4595812" cy="3446462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41521"/>
            <a:ext cx="5026951" cy="41386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4B86B6-1688-B342-8DED-17C7D521D5DC}" type="slidenum">
              <a:rPr lang="en-US" sz="1100"/>
              <a:pPr/>
              <a:t>101</a:t>
            </a:fld>
            <a:endParaRPr lang="en-US" sz="11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ea typeface="ＭＳ Ｐゴシック" charset="0"/>
                <a:cs typeface="ＭＳ Ｐゴシック" charset="0"/>
              </a:rPr>
              <a:t>Jack</a:t>
            </a:r>
          </a:p>
          <a:p>
            <a:r>
              <a:rPr lang="de-DE">
                <a:ea typeface="ＭＳ Ｐゴシック" charset="0"/>
                <a:cs typeface="ＭＳ Ｐゴシック" charset="0"/>
              </a:rPr>
              <a:t>Spade, Diamond, Clubs, Heart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CCCE84C-154B-0C4C-B5A6-EE924A155BAA}" type="slidenum">
              <a:rPr lang="en-US" sz="1100"/>
              <a:pPr/>
              <a:t>102</a:t>
            </a:fld>
            <a:endParaRPr lang="en-US" sz="11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ea typeface="ＭＳ Ｐゴシック" charset="0"/>
                <a:cs typeface="ＭＳ Ｐゴシック" charset="0"/>
              </a:rPr>
              <a:t>Jake spade club Quee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7AC23A8-BB67-B646-B400-B6EDDEE0862D}" type="slidenum">
              <a:rPr lang="en-US" sz="1100"/>
              <a:pPr/>
              <a:t>103</a:t>
            </a:fld>
            <a:endParaRPr lang="en-US" sz="11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7B7722E-0A1D-EF40-B8D3-B55682957D02}" type="slidenum">
              <a:rPr lang="en-US" sz="1100"/>
              <a:pPr/>
              <a:t>104</a:t>
            </a:fld>
            <a:endParaRPr lang="en-US" sz="11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66562F5-6711-F94A-92B5-F1DBFA38C2E9}" type="slidenum">
              <a:rPr lang="en-US" sz="1100"/>
              <a:pPr/>
              <a:t>105</a:t>
            </a:fld>
            <a:endParaRPr lang="en-US" sz="11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E166B1-4375-5D44-BADA-E4135BB19E1C}" type="slidenum">
              <a:rPr lang="en-US" sz="1100"/>
              <a:pPr/>
              <a:t>106</a:t>
            </a:fld>
            <a:endParaRPr lang="en-US" sz="11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00CEEA2-8013-2C4C-A60F-90034491CB88}" type="slidenum">
              <a:rPr lang="en-US" sz="1100"/>
              <a:pPr/>
              <a:t>107</a:t>
            </a:fld>
            <a:endParaRPr lang="en-US" sz="11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EF2A3A-2E3A-3D48-9BB5-7D9DF0351361}" type="slidenum">
              <a:rPr lang="en-US" sz="1100"/>
              <a:pPr/>
              <a:t>108</a:t>
            </a:fld>
            <a:endParaRPr lang="en-US" sz="11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202E3A-CFD9-394B-A078-747FCD4C8783}" type="slidenum">
              <a:rPr lang="en-US" sz="1100"/>
              <a:pPr/>
              <a:t>109</a:t>
            </a:fld>
            <a:endParaRPr lang="en-US" sz="11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83DDF05-E7E1-2C4D-9B76-583672ABCC94}" type="slidenum">
              <a:rPr lang="en-US" sz="1100"/>
              <a:pPr/>
              <a:t>110</a:t>
            </a:fld>
            <a:endParaRPr lang="en-US" sz="11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63A5F5-344D-254B-8880-AAC1C9F8437B}" type="slidenum">
              <a:rPr lang="en-US" sz="1200">
                <a:latin typeface="Arial" charset="0"/>
              </a:rPr>
              <a:pPr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4688"/>
            <a:ext cx="4606925" cy="34544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3" y="4354286"/>
            <a:ext cx="5082158" cy="41273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EF56127-1BD7-DE4C-84B2-BD794CBB011E}" type="slidenum">
              <a:rPr lang="en-US" sz="1100"/>
              <a:pPr/>
              <a:t>111</a:t>
            </a:fld>
            <a:endParaRPr lang="en-US" sz="11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332FB54-27DA-D442-A8C5-0F2F92BE20D6}" type="slidenum">
              <a:rPr lang="en-US" sz="1100"/>
              <a:pPr/>
              <a:t>112</a:t>
            </a:fld>
            <a:endParaRPr lang="en-US" sz="11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1F686F5-544F-4E43-9523-C811845DB766}" type="slidenum">
              <a:rPr lang="en-US" sz="1100"/>
              <a:pPr/>
              <a:t>113</a:t>
            </a:fld>
            <a:endParaRPr lang="en-US" sz="11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BA33FD9-3DD1-0E4E-B5D3-0945B82440B9}" type="slidenum">
              <a:rPr lang="en-US" sz="1100"/>
              <a:pPr/>
              <a:t>114</a:t>
            </a:fld>
            <a:endParaRPr lang="en-US" sz="11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16C79DD-65F6-A340-85D7-351A66C76445}" type="slidenum">
              <a:rPr lang="en-US" sz="1100"/>
              <a:pPr/>
              <a:t>115</a:t>
            </a:fld>
            <a:endParaRPr lang="en-US" sz="11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7086BC-2FAF-C144-AF2C-8C4895676CAF}" type="slidenum">
              <a:rPr lang="en-US" sz="1100"/>
              <a:pPr/>
              <a:t>116</a:t>
            </a:fld>
            <a:endParaRPr lang="en-US" sz="11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BC2909-9779-9440-B244-F90BF63BBBCC}" type="slidenum">
              <a:rPr lang="en-US" sz="1100"/>
              <a:pPr/>
              <a:t>117</a:t>
            </a:fld>
            <a:endParaRPr lang="en-US" sz="11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1B768E0-FCFB-ED44-B5B0-4C1972CF37A3}" type="slidenum">
              <a:rPr lang="en-US" sz="1100"/>
              <a:pPr/>
              <a:t>118</a:t>
            </a:fld>
            <a:endParaRPr lang="en-US" sz="11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22090A4-D270-6C49-9AAF-DA4212BB2315}" type="slidenum">
              <a:rPr lang="en-US" sz="1100"/>
              <a:pPr/>
              <a:t>119</a:t>
            </a:fld>
            <a:endParaRPr lang="en-US" sz="11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3C7CAFB-D044-AB43-BBCC-4515C6C26FF6}" type="slidenum">
              <a:rPr lang="en-US" sz="1100"/>
              <a:pPr/>
              <a:t>120</a:t>
            </a:fld>
            <a:endParaRPr lang="en-US" sz="11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5FE0DA0-43F1-414D-BAAD-2B0D03929B82}" type="slidenum">
              <a:rPr lang="en-US" sz="1200">
                <a:latin typeface="Arial" charset="0"/>
              </a:rPr>
              <a:pPr/>
              <a:t>22</a:t>
            </a:fld>
            <a:endParaRPr lang="en-US" sz="1200">
              <a:latin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4688"/>
            <a:ext cx="4606925" cy="34544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3" y="4354286"/>
            <a:ext cx="5082158" cy="41273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BDDA78E-85ED-B24A-94F0-02C8224F7970}" type="slidenum">
              <a:rPr lang="en-US" sz="1100"/>
              <a:pPr/>
              <a:t>121</a:t>
            </a:fld>
            <a:endParaRPr lang="en-US" sz="11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78A38DF-9002-434F-A148-4FD1E4E3C4F8}" type="slidenum">
              <a:rPr lang="en-US" sz="1100"/>
              <a:pPr/>
              <a:t>122</a:t>
            </a:fld>
            <a:endParaRPr lang="en-US" sz="110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C039FF4-6205-884C-AE0A-C7F661437B41}" type="slidenum">
              <a:rPr lang="en-US" sz="1100"/>
              <a:pPr/>
              <a:t>123</a:t>
            </a:fld>
            <a:endParaRPr lang="en-US" sz="11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F072AF-D4CB-7D47-86CE-C6238AC879AA}" type="slidenum">
              <a:rPr lang="en-US" sz="1100"/>
              <a:pPr/>
              <a:t>124</a:t>
            </a:fld>
            <a:endParaRPr lang="en-US" sz="11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5909899-8E01-A745-B724-CFFBD032D026}" type="slidenum">
              <a:rPr lang="en-US" sz="1100"/>
              <a:pPr/>
              <a:t>125</a:t>
            </a:fld>
            <a:endParaRPr lang="en-US" sz="11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0067CC-BF1E-C64C-B933-1703F7302579}" type="slidenum">
              <a:rPr lang="en-US" sz="1100"/>
              <a:pPr/>
              <a:t>126</a:t>
            </a:fld>
            <a:endParaRPr lang="en-US" sz="11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6D3376-2E51-C144-8201-6EB924B53468}" type="slidenum">
              <a:rPr lang="en-US" sz="1100"/>
              <a:pPr/>
              <a:t>127</a:t>
            </a:fld>
            <a:endParaRPr lang="en-US" sz="11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6CDB901-89FD-AD4B-BD23-7C50EF306AFC}" type="slidenum">
              <a:rPr lang="en-US" sz="1100"/>
              <a:pPr/>
              <a:t>128</a:t>
            </a:fld>
            <a:endParaRPr lang="en-US" sz="11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3EC2BA2-F873-094B-BF64-E42B7941F9C3}" type="slidenum">
              <a:rPr lang="en-US" sz="1100"/>
              <a:pPr/>
              <a:t>129</a:t>
            </a:fld>
            <a:endParaRPr lang="en-US" sz="11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F19CE0-FFE0-714B-9CA0-086007D3BE00}" type="slidenum">
              <a:rPr lang="en-US" sz="1100"/>
              <a:pPr/>
              <a:t>130</a:t>
            </a:fld>
            <a:endParaRPr lang="en-US" sz="110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A370E9C-2E0E-0A4B-8438-0EBE91AAF86E}" type="slidenum">
              <a:rPr lang="en-US" sz="1200">
                <a:latin typeface="Arial" charset="0"/>
              </a:rPr>
              <a:pPr/>
              <a:t>23</a:t>
            </a:fld>
            <a:endParaRPr lang="en-US" sz="1200">
              <a:latin typeface="Arial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4688"/>
            <a:ext cx="4606925" cy="34544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3" y="4354286"/>
            <a:ext cx="5082158" cy="41273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68D56FD-E6F1-6041-994D-D426DCD5FDFC}" type="slidenum">
              <a:rPr lang="en-US" sz="1100"/>
              <a:pPr/>
              <a:t>131</a:t>
            </a:fld>
            <a:endParaRPr lang="en-US" sz="110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ea typeface="ＭＳ Ｐゴシック" charset="0"/>
                <a:cs typeface="ＭＳ Ｐゴシック" charset="0"/>
              </a:rPr>
              <a:t>Meta Dendral – Molecul breaking rules for mass spectrometer</a:t>
            </a:r>
          </a:p>
          <a:p>
            <a:r>
              <a:rPr lang="de-DE">
                <a:ea typeface="ＭＳ Ｐゴシック" charset="0"/>
                <a:cs typeface="ＭＳ Ｐゴシック" charset="0"/>
              </a:rPr>
              <a:t>Lex – symbolic integration problems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1563CAC-BCE9-A940-9E19-50A59D8A3518}" type="slidenum">
              <a:rPr lang="en-US" sz="1200">
                <a:latin typeface="Arial" charset="0"/>
              </a:rPr>
              <a:pPr/>
              <a:t>24</a:t>
            </a:fld>
            <a:endParaRPr lang="en-US" sz="1200">
              <a:latin typeface="Arial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74688"/>
            <a:ext cx="4606925" cy="34544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3" y="4354286"/>
            <a:ext cx="5082158" cy="41273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9F5E2-128C-6441-A09A-92B2CC96948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6980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09125-28F5-CC45-B7E6-A5C873A4797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46111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14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3058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36FF4-24D3-A54D-8EED-E6E6C81AE79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79590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14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76700" cy="4724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6300" y="1600200"/>
            <a:ext cx="4076700" cy="2286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86300" y="4038600"/>
            <a:ext cx="4076700" cy="2286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100D6-F784-7E4D-8E99-593F932DDA4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6724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14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76700" cy="4724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076700" cy="4724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93E1A-33FE-3348-AB36-9FAAE583E0A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25130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14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76700" cy="4724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6300" y="1600200"/>
            <a:ext cx="4076700" cy="2286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86300" y="4038600"/>
            <a:ext cx="4076700" cy="2286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78B86-5FCA-1A49-85C9-1C701FEE8B4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23739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2" y="6400800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9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0" y="981077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0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6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9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Microsoft_Excel_97_-_2004-Arbeitsblatt1.xls"/><Relationship Id="rId5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6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7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0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2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image" Target="../media/image25.wmf"/><Relationship Id="rId13" Type="http://schemas.openxmlformats.org/officeDocument/2006/relationships/oleObject" Target="../embeddings/oleObject14.bin"/><Relationship Id="rId14" Type="http://schemas.openxmlformats.org/officeDocument/2006/relationships/image" Target="../media/image2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22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21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23.w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2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oleObject" Target="../embeddings/oleObject15.bin"/><Relationship Id="rId7" Type="http://schemas.openxmlformats.org/officeDocument/2006/relationships/image" Target="../media/image27.w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28.wmf"/><Relationship Id="rId10" Type="http://schemas.openxmlformats.org/officeDocument/2006/relationships/oleObject" Target="../embeddings/oleObject17.bin"/><Relationship Id="rId11" Type="http://schemas.openxmlformats.org/officeDocument/2006/relationships/image" Target="../media/image29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3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3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37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3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oleObject" Target="../embeddings/oleObject23.bin"/><Relationship Id="rId5" Type="http://schemas.openxmlformats.org/officeDocument/2006/relationships/image" Target="../media/image40.w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41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43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44.w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45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46.e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47.w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48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49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50.e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51.emf"/><Relationship Id="rId7" Type="http://schemas.openxmlformats.org/officeDocument/2006/relationships/oleObject" Target="../embeddings/oleObject34.bin"/><Relationship Id="rId8" Type="http://schemas.openxmlformats.org/officeDocument/2006/relationships/image" Target="../media/image52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53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54.wmf"/><Relationship Id="rId6" Type="http://schemas.openxmlformats.org/officeDocument/2006/relationships/image" Target="../media/image55.pn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60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61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39.bin"/><Relationship Id="rId5" Type="http://schemas.openxmlformats.org/officeDocument/2006/relationships/image" Target="../media/image62.emf"/><Relationship Id="rId6" Type="http://schemas.openxmlformats.org/officeDocument/2006/relationships/oleObject" Target="../embeddings/Microsoft_Word_97-_2004-Dokument2.doc"/><Relationship Id="rId7" Type="http://schemas.openxmlformats.org/officeDocument/2006/relationships/image" Target="../media/image63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image" Target="../media/image69.png"/><Relationship Id="rId5" Type="http://schemas.openxmlformats.org/officeDocument/2006/relationships/oleObject" Target="../embeddings/oleObject40.bin"/><Relationship Id="rId6" Type="http://schemas.openxmlformats.org/officeDocument/2006/relationships/image" Target="../media/image68.pn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41.bin"/><Relationship Id="rId5" Type="http://schemas.openxmlformats.org/officeDocument/2006/relationships/image" Target="../media/image70.w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oleObject" Target="../embeddings/oleObject42.bin"/><Relationship Id="rId5" Type="http://schemas.openxmlformats.org/officeDocument/2006/relationships/image" Target="../media/image71.wmf"/><Relationship Id="rId6" Type="http://schemas.openxmlformats.org/officeDocument/2006/relationships/oleObject" Target="../embeddings/oleObject43.bin"/><Relationship Id="rId7" Type="http://schemas.openxmlformats.org/officeDocument/2006/relationships/image" Target="../media/image72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3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74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5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7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://www.pitt.edu/~suthers/infsci1054/8.html" TargetMode="Externa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://www.pitt.edu/~suthers/infsci1054/8.html" TargetMode="Externa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73239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Web-Mining </a:t>
            </a:r>
            <a:r>
              <a:rPr lang="de-DE" sz="3600" b="1" dirty="0" err="1" smtClean="0">
                <a:cs typeface="+mj-cs"/>
              </a:rPr>
              <a:t>Agents</a:t>
            </a:r>
            <a:endParaRPr lang="de-DE" sz="3600" b="1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7201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Karsten Martiny (Übungen)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Dealing 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with numeric 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attributes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sz="2400">
                <a:ea typeface="ＭＳ Ｐゴシック" charset="0"/>
              </a:rPr>
              <a:t>Discretize numeric attributes</a:t>
            </a:r>
          </a:p>
          <a:p>
            <a:pPr marL="457200" indent="-457200"/>
            <a:r>
              <a:rPr lang="en-US" sz="2400">
                <a:ea typeface="ＭＳ Ｐゴシック" charset="0"/>
              </a:rPr>
              <a:t>Divide each attribute</a:t>
            </a:r>
            <a:r>
              <a:rPr lang="ja-JP" altLang="en-US" sz="2400">
                <a:ea typeface="ＭＳ Ｐゴシック" charset="0"/>
              </a:rPr>
              <a:t>’</a:t>
            </a:r>
            <a:r>
              <a:rPr lang="en-US" altLang="ja-JP" sz="2400">
                <a:ea typeface="ＭＳ Ｐゴシック" charset="0"/>
              </a:rPr>
              <a:t>s range into intervals</a:t>
            </a:r>
          </a:p>
          <a:p>
            <a:pPr marL="1028700" lvl="1" indent="-457200"/>
            <a:r>
              <a:rPr lang="en-US" sz="2000">
                <a:ea typeface="ＭＳ Ｐゴシック" charset="0"/>
              </a:rPr>
              <a:t>Sort instances according to attribute</a:t>
            </a:r>
            <a:r>
              <a:rPr lang="ja-JP" altLang="en-US" sz="2000">
                <a:ea typeface="ＭＳ Ｐゴシック" charset="0"/>
              </a:rPr>
              <a:t>’</a:t>
            </a:r>
            <a:r>
              <a:rPr lang="en-US" altLang="ja-JP" sz="2000">
                <a:ea typeface="ＭＳ Ｐゴシック" charset="0"/>
              </a:rPr>
              <a:t>s values</a:t>
            </a:r>
          </a:p>
          <a:p>
            <a:pPr marL="1028700" lvl="1" indent="-457200"/>
            <a:r>
              <a:rPr lang="en-US" sz="2000">
                <a:ea typeface="ＭＳ Ｐゴシック" charset="0"/>
              </a:rPr>
              <a:t>Place breakpoints where the class changes</a:t>
            </a:r>
            <a:br>
              <a:rPr lang="en-US" sz="2000">
                <a:ea typeface="ＭＳ Ｐゴシック" charset="0"/>
              </a:rPr>
            </a:br>
            <a:r>
              <a:rPr lang="en-US" sz="2000">
                <a:ea typeface="ＭＳ Ｐゴシック" charset="0"/>
              </a:rPr>
              <a:t>(the majority class)</a:t>
            </a:r>
          </a:p>
          <a:p>
            <a:pPr marL="1028700" lvl="1" indent="-457200"/>
            <a:r>
              <a:rPr lang="en-US" sz="2000">
                <a:ea typeface="ＭＳ Ｐゴシック" charset="0"/>
              </a:rPr>
              <a:t>This minimizes the total error</a:t>
            </a:r>
          </a:p>
          <a:p>
            <a:pPr marL="457200" indent="-457200"/>
            <a:r>
              <a:rPr lang="en-US" sz="2400">
                <a:ea typeface="ＭＳ Ｐゴシック" charset="0"/>
              </a:rPr>
              <a:t>Example: </a:t>
            </a:r>
            <a:r>
              <a:rPr lang="en-US" sz="2400" i="1">
                <a:ea typeface="ＭＳ Ｐゴシック" charset="0"/>
              </a:rPr>
              <a:t>temperature</a:t>
            </a:r>
            <a:r>
              <a:rPr lang="en-US" sz="2400">
                <a:ea typeface="ＭＳ Ｐゴシック" charset="0"/>
              </a:rPr>
              <a:t> from weather data</a:t>
            </a:r>
          </a:p>
        </p:txBody>
      </p:sp>
      <p:graphicFrame>
        <p:nvGraphicFramePr>
          <p:cNvPr id="187396" name="Group 4"/>
          <p:cNvGraphicFramePr>
            <a:graphicFrameLocks noGrp="1"/>
          </p:cNvGraphicFramePr>
          <p:nvPr/>
        </p:nvGraphicFramePr>
        <p:xfrm>
          <a:off x="914400" y="5105401"/>
          <a:ext cx="8229600" cy="663035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6630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64       65       68     69    70       71   72   72       75    75        80      81      83        85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| No | Yes Yes Yes | No No Yes | Yes Yes | No | Yes  Yes | No</a:t>
                      </a:r>
                    </a:p>
                  </a:txBody>
                  <a:tcPr marT="45767" marB="4576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10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51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Why partial ordering?</a:t>
            </a:r>
          </a:p>
        </p:txBody>
      </p:sp>
      <p:pic>
        <p:nvPicPr>
          <p:cNvPr id="3993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75" y="1412875"/>
            <a:ext cx="7720013" cy="5008563"/>
          </a:xfrm>
          <a:noFill/>
        </p:spPr>
      </p:pic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100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43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403A54-5458-5A45-B075-36E20AFBBCB9}" type="slidenum">
              <a:rPr lang="en-US" sz="1000"/>
              <a:pPr/>
              <a:t>101</a:t>
            </a:fld>
            <a:endParaRPr lang="en-US" sz="1000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97768"/>
            <a:ext cx="7772400" cy="1143000"/>
          </a:xfrm>
          <a:effectLst/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+mn-lt"/>
                <a:ea typeface="ＭＳ Ｐゴシック" charset="0"/>
                <a:cs typeface="ＭＳ Ｐゴシック" charset="0"/>
              </a:rPr>
              <a:t>Card Example: Guess a Concept</a:t>
            </a:r>
            <a:endParaRPr lang="en-US" sz="3600" b="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09600" y="1268760"/>
            <a:ext cx="730127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dirty="0">
                <a:latin typeface="+mn-lt"/>
              </a:rPr>
              <a:t>(r=1) v … v (r=10) v (r=J) v (r=Q) v (r=K)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ANY-RANK(r)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(r=1) v … v (r=10)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NUM(r)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(r=J) v (r=Q) v (r=K)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FACE(r)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dirty="0">
                <a:latin typeface="+mn-lt"/>
              </a:rPr>
              <a:t>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ANY-SUIT(s)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dirty="0">
                <a:latin typeface="+mn-lt"/>
              </a:rPr>
              <a:t>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BLACK(s)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(s=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dirty="0">
                <a:latin typeface="+mn-lt"/>
              </a:rPr>
              <a:t>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RED(s)</a:t>
            </a:r>
          </a:p>
        </p:txBody>
      </p:sp>
      <p:sp>
        <p:nvSpPr>
          <p:cNvPr id="359428" name="Text Box 4"/>
          <p:cNvSpPr txBox="1">
            <a:spLocks noChangeArrowheads="1"/>
          </p:cNvSpPr>
          <p:nvPr/>
        </p:nvSpPr>
        <p:spPr bwMode="auto">
          <a:xfrm>
            <a:off x="1066800" y="4164360"/>
            <a:ext cx="6294642" cy="2062103"/>
          </a:xfrm>
          <a:prstGeom prst="rect">
            <a:avLst/>
          </a:prstGeom>
          <a:solidFill>
            <a:srgbClr val="F5EBB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990000"/>
                </a:solidFill>
                <a:latin typeface="+mn-lt"/>
              </a:rPr>
              <a:t>A hypothesis is any sentence of the form:</a:t>
            </a:r>
            <a:br>
              <a:rPr lang="en-US" sz="2800">
                <a:solidFill>
                  <a:srgbClr val="990000"/>
                </a:solidFill>
                <a:latin typeface="+mn-lt"/>
              </a:rPr>
            </a:br>
            <a:r>
              <a:rPr lang="en-US" sz="2800">
                <a:solidFill>
                  <a:srgbClr val="990000"/>
                </a:solidFill>
                <a:latin typeface="+mn-lt"/>
              </a:rPr>
              <a:t>                     </a:t>
            </a:r>
            <a:r>
              <a:rPr lang="en-US">
                <a:solidFill>
                  <a:srgbClr val="990000"/>
                </a:solidFill>
                <a:latin typeface="+mn-lt"/>
              </a:rPr>
              <a:t>R(r) </a:t>
            </a:r>
            <a:r>
              <a:rPr lang="en-US" b="1">
                <a:solidFill>
                  <a:srgbClr val="990000"/>
                </a:solidFill>
                <a:latin typeface="+mn-lt"/>
                <a:cs typeface="Times New Roman" charset="0"/>
                <a:sym typeface="Symbol" charset="0"/>
              </a:rPr>
              <a:t></a:t>
            </a:r>
            <a:r>
              <a:rPr lang="en-US">
                <a:solidFill>
                  <a:srgbClr val="990000"/>
                </a:solidFill>
                <a:latin typeface="+mn-lt"/>
              </a:rPr>
              <a:t> S(s)</a:t>
            </a:r>
          </a:p>
          <a:p>
            <a:pPr eaLnBrk="1" hangingPunct="1"/>
            <a:r>
              <a:rPr lang="en-US">
                <a:solidFill>
                  <a:srgbClr val="990000"/>
                </a:solidFill>
                <a:latin typeface="+mn-lt"/>
              </a:rPr>
              <a:t>where: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990000"/>
                </a:solidFill>
                <a:latin typeface="+mn-lt"/>
              </a:rPr>
              <a:t>  R(r) is ANY-RANK(r), NUM(r), FACE(r), or (r=x)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990000"/>
                </a:solidFill>
                <a:latin typeface="+mn-lt"/>
              </a:rPr>
              <a:t>  S(s) is ANY-SUIT(s), BLACK(s), RED(s), or (s=y)</a:t>
            </a:r>
            <a:endParaRPr lang="en-US" sz="2800">
              <a:solidFill>
                <a:srgbClr val="99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160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8" grpId="0" animBg="1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65D05A-E32E-DD4F-B555-90EDB4CF7E6B}" type="slidenum">
              <a:rPr lang="en-US" sz="1000"/>
              <a:pPr/>
              <a:t>102</a:t>
            </a:fld>
            <a:endParaRPr lang="en-US" sz="1000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9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Simplified Representation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295400" y="2133600"/>
            <a:ext cx="6467612" cy="3416320"/>
          </a:xfrm>
          <a:prstGeom prst="rect">
            <a:avLst/>
          </a:prstGeom>
          <a:solidFill>
            <a:srgbClr val="E9EC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For simplicity, we represent a concept by rs, with: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+mn-lt"/>
              </a:rPr>
              <a:t>  r </a:t>
            </a:r>
            <a:r>
              <a:rPr lang="en-US">
                <a:latin typeface="+mn-lt"/>
                <a:sym typeface="Symbol" charset="0"/>
              </a:rPr>
              <a:t></a:t>
            </a:r>
            <a:r>
              <a:rPr lang="en-US">
                <a:latin typeface="+mn-lt"/>
              </a:rPr>
              <a:t> {a, n, f, 1, …, 10, j, q, k}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+mn-lt"/>
              </a:rPr>
              <a:t>  s </a:t>
            </a:r>
            <a:r>
              <a:rPr lang="en-US">
                <a:latin typeface="+mn-lt"/>
                <a:sym typeface="Symbol" charset="0"/>
              </a:rPr>
              <a:t></a:t>
            </a:r>
            <a:r>
              <a:rPr lang="en-US">
                <a:latin typeface="+mn-lt"/>
              </a:rPr>
              <a:t> {a, b, r, 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>
                <a:latin typeface="+mn-lt"/>
              </a:rPr>
              <a:t>, 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>
                <a:latin typeface="+mn-lt"/>
              </a:rPr>
              <a:t>, </a:t>
            </a:r>
            <a:r>
              <a:rPr lang="en-US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>
                <a:latin typeface="+mn-lt"/>
                <a:cs typeface="Times New Roman" charset="0"/>
                <a:sym typeface="Symbol" charset="0"/>
              </a:rPr>
              <a:t>,</a:t>
            </a:r>
            <a:r>
              <a:rPr lang="en-US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 </a:t>
            </a:r>
            <a:r>
              <a:rPr lang="en-US">
                <a:latin typeface="+mn-lt"/>
                <a:cs typeface="Times New Roman" charset="0"/>
                <a:sym typeface="Symbol" charset="0"/>
              </a:rPr>
              <a:t>}</a:t>
            </a:r>
            <a:r>
              <a:rPr lang="en-US">
                <a:latin typeface="+mn-lt"/>
              </a:rPr>
              <a:t/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/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For example: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+mn-lt"/>
              </a:rPr>
              <a:t>  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>
                <a:latin typeface="+mn-lt"/>
              </a:rPr>
              <a:t> represents: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   NUM(r) </a:t>
            </a:r>
            <a:r>
              <a:rPr lang="en-US" b="1">
                <a:latin typeface="+mn-lt"/>
                <a:cs typeface="Times New Roman" charset="0"/>
                <a:sym typeface="Symbol" charset="0"/>
              </a:rPr>
              <a:t></a:t>
            </a:r>
            <a:r>
              <a:rPr lang="en-US">
                <a:latin typeface="+mn-lt"/>
              </a:rPr>
              <a:t> (s=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>
                <a:latin typeface="+mn-lt"/>
              </a:rPr>
              <a:t>)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+mn-lt"/>
              </a:rPr>
              <a:t>  aa represents:</a:t>
            </a:r>
          </a:p>
          <a:p>
            <a:pPr eaLnBrk="1" hangingPunct="1"/>
            <a:r>
              <a:rPr lang="en-US">
                <a:latin typeface="+mn-lt"/>
              </a:rPr>
              <a:t>   ANY-RANK(r) </a:t>
            </a:r>
            <a:r>
              <a:rPr lang="en-US" b="1">
                <a:latin typeface="+mn-lt"/>
                <a:cs typeface="Times New Roman" charset="0"/>
                <a:sym typeface="Symbol" charset="0"/>
              </a:rPr>
              <a:t></a:t>
            </a:r>
            <a:r>
              <a:rPr lang="en-US">
                <a:latin typeface="+mn-lt"/>
              </a:rPr>
              <a:t> ANY-SUIT(s)</a:t>
            </a:r>
          </a:p>
        </p:txBody>
      </p:sp>
    </p:spTree>
    <p:extLst>
      <p:ext uri="{BB962C8B-B14F-4D97-AF65-F5344CB8AC3E}">
        <p14:creationId xmlns:p14="http://schemas.microsoft.com/office/powerpoint/2010/main" val="933690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3CFB1DE-9A8B-6F49-828F-7D06A7F1A34E}" type="slidenum">
              <a:rPr lang="en-US" sz="1000"/>
              <a:pPr/>
              <a:t>103</a:t>
            </a:fld>
            <a:endParaRPr lang="en-US" sz="1000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9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Extension of a Hypothesis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914400" y="2174875"/>
            <a:ext cx="66364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latin typeface="+mn-lt"/>
              </a:rPr>
              <a:t>The </a:t>
            </a:r>
            <a:r>
              <a:rPr lang="en-US" sz="3600">
                <a:solidFill>
                  <a:srgbClr val="990000"/>
                </a:solidFill>
                <a:latin typeface="+mn-lt"/>
              </a:rPr>
              <a:t>extension</a:t>
            </a:r>
            <a:r>
              <a:rPr lang="en-US" sz="3600">
                <a:latin typeface="+mn-lt"/>
              </a:rPr>
              <a:t> of a hypothesis h is </a:t>
            </a:r>
            <a:br>
              <a:rPr lang="en-US" sz="3600">
                <a:latin typeface="+mn-lt"/>
              </a:rPr>
            </a:br>
            <a:r>
              <a:rPr lang="en-US" sz="3600">
                <a:latin typeface="+mn-lt"/>
              </a:rPr>
              <a:t>the set of objects that satisfies h</a:t>
            </a:r>
          </a:p>
        </p:txBody>
      </p:sp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1127125" y="3790950"/>
            <a:ext cx="6545382" cy="1384995"/>
          </a:xfrm>
          <a:prstGeom prst="rect">
            <a:avLst/>
          </a:prstGeom>
          <a:solidFill>
            <a:srgbClr val="E9EC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+mn-lt"/>
              </a:rPr>
              <a:t>Examples: </a:t>
            </a:r>
          </a:p>
          <a:p>
            <a:pPr eaLnBrk="1" hangingPunct="1">
              <a:buFontTx/>
              <a:buChar char="•"/>
            </a:pPr>
            <a:r>
              <a:rPr lang="en-US" sz="2800">
                <a:latin typeface="+mn-lt"/>
              </a:rPr>
              <a:t>  The extension of  f</a:t>
            </a:r>
            <a:r>
              <a:rPr lang="en-US" sz="28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2800">
                <a:latin typeface="+mn-lt"/>
              </a:rPr>
              <a:t>  is: {j</a:t>
            </a:r>
            <a:r>
              <a:rPr lang="en-US" sz="28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2800">
                <a:latin typeface="+mn-lt"/>
              </a:rPr>
              <a:t>, q</a:t>
            </a:r>
            <a:r>
              <a:rPr lang="en-US" sz="28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2800">
                <a:latin typeface="+mn-lt"/>
              </a:rPr>
              <a:t>, k</a:t>
            </a:r>
            <a:r>
              <a:rPr lang="en-US" sz="28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2800">
                <a:latin typeface="+mn-lt"/>
              </a:rPr>
              <a:t>}</a:t>
            </a:r>
          </a:p>
          <a:p>
            <a:pPr eaLnBrk="1" hangingPunct="1">
              <a:buFontTx/>
              <a:buChar char="•"/>
            </a:pPr>
            <a:r>
              <a:rPr lang="en-US" sz="2800">
                <a:latin typeface="+mn-lt"/>
              </a:rPr>
              <a:t>  The extension of  aa  is the set of all cards</a:t>
            </a:r>
          </a:p>
        </p:txBody>
      </p:sp>
    </p:spTree>
    <p:extLst>
      <p:ext uri="{BB962C8B-B14F-4D97-AF65-F5344CB8AC3E}">
        <p14:creationId xmlns:p14="http://schemas.microsoft.com/office/powerpoint/2010/main" val="9168620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6" grpId="0" animBg="1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b="0">
                <a:latin typeface="+mn-lt"/>
                <a:ea typeface="ＭＳ Ｐゴシック" charset="0"/>
                <a:cs typeface="ＭＳ Ｐゴシック" charset="0"/>
              </a:rPr>
              <a:t>More General/Specific Relation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>
                <a:ea typeface="ＭＳ Ｐゴシック" charset="0"/>
                <a:cs typeface="ＭＳ Ｐゴシック" charset="0"/>
              </a:rPr>
              <a:t> Let h</a:t>
            </a:r>
            <a:r>
              <a:rPr lang="en-US" sz="1600">
                <a:ea typeface="ＭＳ Ｐゴシック" charset="0"/>
                <a:cs typeface="ＭＳ Ｐゴシック" charset="0"/>
              </a:rPr>
              <a:t>1</a:t>
            </a:r>
            <a:r>
              <a:rPr lang="en-US">
                <a:ea typeface="ＭＳ Ｐゴシック" charset="0"/>
                <a:cs typeface="ＭＳ Ｐゴシック" charset="0"/>
              </a:rPr>
              <a:t> and h</a:t>
            </a:r>
            <a:r>
              <a:rPr lang="en-US" sz="1600"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ea typeface="ＭＳ Ｐゴシック" charset="0"/>
                <a:cs typeface="ＭＳ Ｐゴシック" charset="0"/>
              </a:rPr>
              <a:t> be two hypotheses in H</a:t>
            </a:r>
          </a:p>
          <a:p>
            <a:pPr marL="342900" indent="-342900">
              <a:lnSpc>
                <a:spcPct val="90000"/>
              </a:lnSpc>
            </a:pPr>
            <a:r>
              <a:rPr lang="en-US">
                <a:ea typeface="ＭＳ Ｐゴシック" charset="0"/>
                <a:cs typeface="ＭＳ Ｐゴシック" charset="0"/>
              </a:rPr>
              <a:t> h</a:t>
            </a:r>
            <a:r>
              <a:rPr lang="en-US" sz="1600">
                <a:ea typeface="ＭＳ Ｐゴシック" charset="0"/>
                <a:cs typeface="ＭＳ Ｐゴシック" charset="0"/>
              </a:rPr>
              <a:t>1</a:t>
            </a:r>
            <a:r>
              <a:rPr lang="en-US">
                <a:ea typeface="ＭＳ Ｐゴシック" charset="0"/>
                <a:cs typeface="ＭＳ Ｐゴシック" charset="0"/>
              </a:rPr>
              <a:t> is </a:t>
            </a:r>
            <a:r>
              <a:rPr lang="en-US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more general</a:t>
            </a:r>
            <a:r>
              <a:rPr lang="en-US">
                <a:ea typeface="ＭＳ Ｐゴシック" charset="0"/>
                <a:cs typeface="ＭＳ Ｐゴシック" charset="0"/>
              </a:rPr>
              <a:t> than h</a:t>
            </a:r>
            <a:r>
              <a:rPr lang="en-US" sz="1600"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ea typeface="ＭＳ Ｐゴシック" charset="0"/>
                <a:cs typeface="ＭＳ Ｐゴシック" charset="0"/>
              </a:rPr>
              <a:t> iff the extension of h</a:t>
            </a:r>
            <a:r>
              <a:rPr lang="en-US" sz="1600">
                <a:ea typeface="ＭＳ Ｐゴシック" charset="0"/>
                <a:cs typeface="ＭＳ Ｐゴシック" charset="0"/>
              </a:rPr>
              <a:t>1</a:t>
            </a:r>
            <a:r>
              <a:rPr lang="en-US">
                <a:ea typeface="ＭＳ Ｐゴシック" charset="0"/>
                <a:cs typeface="ＭＳ Ｐゴシック" charset="0"/>
              </a:rPr>
              <a:t> is a proper superset of the extension of h</a:t>
            </a:r>
            <a:r>
              <a:rPr lang="en-US" sz="1600">
                <a:ea typeface="ＭＳ Ｐゴシック" charset="0"/>
                <a:cs typeface="ＭＳ Ｐゴシック" charset="0"/>
              </a:rPr>
              <a:t>2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62500" name="Text Box 4"/>
          <p:cNvSpPr txBox="1">
            <a:spLocks noChangeArrowheads="1"/>
          </p:cNvSpPr>
          <p:nvPr/>
        </p:nvSpPr>
        <p:spPr bwMode="auto">
          <a:xfrm>
            <a:off x="1676400" y="3717032"/>
            <a:ext cx="5352747" cy="2062103"/>
          </a:xfrm>
          <a:prstGeom prst="rect">
            <a:avLst/>
          </a:prstGeom>
          <a:solidFill>
            <a:srgbClr val="E9EC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latin typeface="+mn-lt"/>
              </a:rPr>
              <a:t>Examples: </a:t>
            </a:r>
          </a:p>
          <a:p>
            <a:pPr eaLnBrk="1" hangingPunct="1">
              <a:buFontTx/>
              <a:buChar char="•"/>
            </a:pPr>
            <a:r>
              <a:rPr lang="en-US" sz="3200" dirty="0">
                <a:latin typeface="+mn-lt"/>
              </a:rPr>
              <a:t>  </a:t>
            </a:r>
            <a:r>
              <a:rPr lang="en-US" sz="3200" dirty="0" err="1">
                <a:latin typeface="+mn-lt"/>
              </a:rPr>
              <a:t>aa</a:t>
            </a:r>
            <a:r>
              <a:rPr lang="en-US" sz="3200" dirty="0">
                <a:latin typeface="+mn-lt"/>
              </a:rPr>
              <a:t>  is more general than  f</a:t>
            </a:r>
            <a:r>
              <a:rPr lang="en-US" sz="32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sz="3200" dirty="0">
                <a:latin typeface="+mn-lt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sz="3200" dirty="0">
                <a:latin typeface="+mn-lt"/>
              </a:rPr>
              <a:t>  f</a:t>
            </a:r>
            <a:r>
              <a:rPr lang="en-US" sz="32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sz="3200" dirty="0">
                <a:latin typeface="+mn-lt"/>
              </a:rPr>
              <a:t> is more general than q</a:t>
            </a:r>
            <a:r>
              <a:rPr lang="en-US" sz="32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endParaRPr lang="en-US" sz="32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en-US" sz="3200" dirty="0">
                <a:latin typeface="+mn-lt"/>
              </a:rPr>
              <a:t>  </a:t>
            </a:r>
            <a:r>
              <a:rPr lang="en-US" sz="3200" dirty="0" err="1">
                <a:latin typeface="+mn-lt"/>
              </a:rPr>
              <a:t>fr</a:t>
            </a:r>
            <a:r>
              <a:rPr lang="en-US" sz="3200" dirty="0">
                <a:latin typeface="+mn-lt"/>
              </a:rPr>
              <a:t> and nr are not comparable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104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869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0" grpId="0" animBg="1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More General/Specific Relation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>
                <a:ea typeface="ＭＳ Ｐゴシック" charset="0"/>
                <a:cs typeface="ＭＳ Ｐゴシック" charset="0"/>
              </a:rPr>
              <a:t> Let h</a:t>
            </a:r>
            <a:r>
              <a:rPr lang="en-US" sz="1600">
                <a:ea typeface="ＭＳ Ｐゴシック" charset="0"/>
                <a:cs typeface="ＭＳ Ｐゴシック" charset="0"/>
              </a:rPr>
              <a:t>1</a:t>
            </a:r>
            <a:r>
              <a:rPr lang="en-US">
                <a:ea typeface="ＭＳ Ｐゴシック" charset="0"/>
                <a:cs typeface="ＭＳ Ｐゴシック" charset="0"/>
              </a:rPr>
              <a:t> and h</a:t>
            </a:r>
            <a:r>
              <a:rPr lang="en-US" sz="1600"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ea typeface="ＭＳ Ｐゴシック" charset="0"/>
                <a:cs typeface="ＭＳ Ｐゴシック" charset="0"/>
              </a:rPr>
              <a:t> be two hypotheses in H</a:t>
            </a:r>
          </a:p>
          <a:p>
            <a:pPr marL="342900" indent="-342900">
              <a:lnSpc>
                <a:spcPct val="90000"/>
              </a:lnSpc>
            </a:pPr>
            <a:r>
              <a:rPr lang="en-US">
                <a:ea typeface="ＭＳ Ｐゴシック" charset="0"/>
                <a:cs typeface="ＭＳ Ｐゴシック" charset="0"/>
              </a:rPr>
              <a:t> h</a:t>
            </a:r>
            <a:r>
              <a:rPr lang="en-US" sz="1600">
                <a:ea typeface="ＭＳ Ｐゴシック" charset="0"/>
                <a:cs typeface="ＭＳ Ｐゴシック" charset="0"/>
              </a:rPr>
              <a:t>1</a:t>
            </a:r>
            <a:r>
              <a:rPr lang="en-US">
                <a:ea typeface="ＭＳ Ｐゴシック" charset="0"/>
                <a:cs typeface="ＭＳ Ｐゴシック" charset="0"/>
              </a:rPr>
              <a:t> is </a:t>
            </a:r>
            <a:r>
              <a:rPr lang="en-US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more general</a:t>
            </a:r>
            <a:r>
              <a:rPr lang="en-US">
                <a:ea typeface="ＭＳ Ｐゴシック" charset="0"/>
                <a:cs typeface="ＭＳ Ｐゴシック" charset="0"/>
              </a:rPr>
              <a:t> than h</a:t>
            </a:r>
            <a:r>
              <a:rPr lang="en-US" sz="1600"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ea typeface="ＭＳ Ｐゴシック" charset="0"/>
                <a:cs typeface="ＭＳ Ｐゴシック" charset="0"/>
              </a:rPr>
              <a:t> iff the extension of h</a:t>
            </a:r>
            <a:r>
              <a:rPr lang="en-US" sz="1600">
                <a:ea typeface="ＭＳ Ｐゴシック" charset="0"/>
                <a:cs typeface="ＭＳ Ｐゴシック" charset="0"/>
              </a:rPr>
              <a:t>1</a:t>
            </a:r>
            <a:r>
              <a:rPr lang="en-US">
                <a:ea typeface="ＭＳ Ｐゴシック" charset="0"/>
                <a:cs typeface="ＭＳ Ｐゴシック" charset="0"/>
              </a:rPr>
              <a:t> is a proper superset of the extension of h</a:t>
            </a:r>
            <a:r>
              <a:rPr lang="en-US" sz="1600">
                <a:ea typeface="ＭＳ Ｐゴシック" charset="0"/>
                <a:cs typeface="ＭＳ Ｐゴシック" charset="0"/>
              </a:rPr>
              <a:t>2</a:t>
            </a:r>
            <a:endParaRPr lang="en-US"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>
                <a:ea typeface="ＭＳ Ｐゴシック" charset="0"/>
                <a:cs typeface="ＭＳ Ｐゴシック" charset="0"/>
              </a:rPr>
              <a:t> The inverse of the </a:t>
            </a:r>
            <a:r>
              <a:rPr lang="ja-JP" altLang="en-US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ea typeface="ＭＳ Ｐゴシック" charset="0"/>
                <a:cs typeface="ＭＳ Ｐゴシック" charset="0"/>
              </a:rPr>
              <a:t>more general</a:t>
            </a:r>
            <a:r>
              <a:rPr lang="ja-JP" altLang="en-US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ea typeface="ＭＳ Ｐゴシック" charset="0"/>
                <a:cs typeface="ＭＳ Ｐゴシック" charset="0"/>
              </a:rPr>
              <a:t> relation is the </a:t>
            </a:r>
            <a:r>
              <a:rPr lang="ja-JP" altLang="en-US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more specific</a:t>
            </a:r>
            <a:r>
              <a:rPr lang="ja-JP" altLang="en-US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ea typeface="ＭＳ Ｐゴシック" charset="0"/>
                <a:cs typeface="ＭＳ Ｐゴシック" charset="0"/>
              </a:rPr>
              <a:t> relation</a:t>
            </a:r>
          </a:p>
          <a:p>
            <a:pPr marL="342900" indent="-342900">
              <a:lnSpc>
                <a:spcPct val="90000"/>
              </a:lnSpc>
            </a:pPr>
            <a:r>
              <a:rPr lang="en-US">
                <a:ea typeface="ＭＳ Ｐゴシック" charset="0"/>
                <a:cs typeface="ＭＳ Ｐゴシック" charset="0"/>
              </a:rPr>
              <a:t> The </a:t>
            </a:r>
            <a:r>
              <a:rPr lang="ja-JP" altLang="en-US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ea typeface="ＭＳ Ｐゴシック" charset="0"/>
                <a:cs typeface="ＭＳ Ｐゴシック" charset="0"/>
              </a:rPr>
              <a:t>more general</a:t>
            </a:r>
            <a:r>
              <a:rPr lang="ja-JP" altLang="en-US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ea typeface="ＭＳ Ｐゴシック" charset="0"/>
                <a:cs typeface="ＭＳ Ｐゴシック" charset="0"/>
              </a:rPr>
              <a:t> relation defines a </a:t>
            </a:r>
            <a:r>
              <a:rPr lang="en-US" altLang="ja-JP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partial ordering</a:t>
            </a:r>
            <a:r>
              <a:rPr lang="en-US" altLang="ja-JP">
                <a:ea typeface="ＭＳ Ｐゴシック" charset="0"/>
                <a:cs typeface="ＭＳ Ｐゴシック" charset="0"/>
              </a:rPr>
              <a:t> on the hypotheses in H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105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856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7CE36B-D31A-E342-9BC5-36D52D12B4CA}" type="slidenum">
              <a:rPr lang="en-US" sz="1000"/>
              <a:pPr/>
              <a:t>106</a:t>
            </a:fld>
            <a:endParaRPr lang="en-US" sz="1000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8640"/>
            <a:ext cx="7924800" cy="1143000"/>
          </a:xfrm>
        </p:spPr>
        <p:txBody>
          <a:bodyPr/>
          <a:lstStyle/>
          <a:p>
            <a:pPr>
              <a:defRPr/>
            </a:pPr>
            <a:r>
              <a:rPr lang="en-US" sz="3200" b="0" dirty="0">
                <a:latin typeface="+mn-lt"/>
                <a:ea typeface="ＭＳ Ｐゴシック" charset="0"/>
                <a:cs typeface="ＭＳ Ｐゴシック" charset="0"/>
              </a:rPr>
              <a:t>Example: Subset of Partial Order</a:t>
            </a:r>
          </a:p>
        </p:txBody>
      </p:sp>
      <p:grpSp>
        <p:nvGrpSpPr>
          <p:cNvPr id="51203" name="Group 3"/>
          <p:cNvGrpSpPr>
            <a:grpSpLocks/>
          </p:cNvGrpSpPr>
          <p:nvPr/>
        </p:nvGrpSpPr>
        <p:grpSpPr bwMode="auto">
          <a:xfrm>
            <a:off x="2590800" y="1828800"/>
            <a:ext cx="4114800" cy="4114800"/>
            <a:chOff x="1152" y="1152"/>
            <a:chExt cx="2592" cy="2592"/>
          </a:xfrm>
        </p:grpSpPr>
        <p:sp>
          <p:nvSpPr>
            <p:cNvPr id="51204" name="Rectangle 4"/>
            <p:cNvSpPr>
              <a:spLocks noChangeArrowheads="1"/>
            </p:cNvSpPr>
            <p:nvPr/>
          </p:nvSpPr>
          <p:spPr bwMode="auto">
            <a:xfrm>
              <a:off x="2304" y="1152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aa</a:t>
              </a:r>
            </a:p>
          </p:txBody>
        </p:sp>
        <p:sp>
          <p:nvSpPr>
            <p:cNvPr id="51205" name="Rectangle 5"/>
            <p:cNvSpPr>
              <a:spLocks noChangeArrowheads="1"/>
            </p:cNvSpPr>
            <p:nvPr/>
          </p:nvSpPr>
          <p:spPr bwMode="auto">
            <a:xfrm>
              <a:off x="1728" y="1728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na</a:t>
              </a:r>
            </a:p>
          </p:txBody>
        </p:sp>
        <p:sp>
          <p:nvSpPr>
            <p:cNvPr id="51206" name="Rectangle 6"/>
            <p:cNvSpPr>
              <a:spLocks noChangeArrowheads="1"/>
            </p:cNvSpPr>
            <p:nvPr/>
          </p:nvSpPr>
          <p:spPr bwMode="auto">
            <a:xfrm>
              <a:off x="2880" y="1728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ab</a:t>
              </a:r>
            </a:p>
          </p:txBody>
        </p:sp>
        <p:sp>
          <p:nvSpPr>
            <p:cNvPr id="51207" name="Rectangle 7"/>
            <p:cNvSpPr>
              <a:spLocks noChangeArrowheads="1"/>
            </p:cNvSpPr>
            <p:nvPr/>
          </p:nvSpPr>
          <p:spPr bwMode="auto">
            <a:xfrm>
              <a:off x="2304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nb</a:t>
              </a:r>
            </a:p>
          </p:txBody>
        </p:sp>
        <p:sp>
          <p:nvSpPr>
            <p:cNvPr id="51208" name="Rectangle 8"/>
            <p:cNvSpPr>
              <a:spLocks noChangeArrowheads="1"/>
            </p:cNvSpPr>
            <p:nvPr/>
          </p:nvSpPr>
          <p:spPr bwMode="auto">
            <a:xfrm>
              <a:off x="2880" y="2880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1209" name="Rectangle 9"/>
            <p:cNvSpPr>
              <a:spLocks noChangeArrowheads="1"/>
            </p:cNvSpPr>
            <p:nvPr/>
          </p:nvSpPr>
          <p:spPr bwMode="auto">
            <a:xfrm>
              <a:off x="2304" y="3456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1210" name="Rectangle 10"/>
            <p:cNvSpPr>
              <a:spLocks noChangeArrowheads="1"/>
            </p:cNvSpPr>
            <p:nvPr/>
          </p:nvSpPr>
          <p:spPr bwMode="auto">
            <a:xfrm>
              <a:off x="1728" y="2880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4b</a:t>
              </a:r>
            </a:p>
          </p:txBody>
        </p:sp>
        <p:sp>
          <p:nvSpPr>
            <p:cNvPr id="51211" name="Rectangle 11"/>
            <p:cNvSpPr>
              <a:spLocks noChangeArrowheads="1"/>
            </p:cNvSpPr>
            <p:nvPr/>
          </p:nvSpPr>
          <p:spPr bwMode="auto">
            <a:xfrm>
              <a:off x="3456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1212" name="Rectangle 12"/>
            <p:cNvSpPr>
              <a:spLocks noChangeArrowheads="1"/>
            </p:cNvSpPr>
            <p:nvPr/>
          </p:nvSpPr>
          <p:spPr bwMode="auto">
            <a:xfrm>
              <a:off x="1152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4a</a:t>
              </a:r>
            </a:p>
          </p:txBody>
        </p:sp>
        <p:sp>
          <p:nvSpPr>
            <p:cNvPr id="51213" name="Line 13"/>
            <p:cNvSpPr>
              <a:spLocks noChangeShapeType="1"/>
            </p:cNvSpPr>
            <p:nvPr/>
          </p:nvSpPr>
          <p:spPr bwMode="auto">
            <a:xfrm flipH="1">
              <a:off x="1872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4" name="Line 14"/>
            <p:cNvSpPr>
              <a:spLocks noChangeShapeType="1"/>
            </p:cNvSpPr>
            <p:nvPr/>
          </p:nvSpPr>
          <p:spPr bwMode="auto">
            <a:xfrm>
              <a:off x="2448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5" name="Line 15"/>
            <p:cNvSpPr>
              <a:spLocks noChangeShapeType="1"/>
            </p:cNvSpPr>
            <p:nvPr/>
          </p:nvSpPr>
          <p:spPr bwMode="auto">
            <a:xfrm flipH="1">
              <a:off x="1296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6" name="Line 16"/>
            <p:cNvSpPr>
              <a:spLocks noChangeShapeType="1"/>
            </p:cNvSpPr>
            <p:nvPr/>
          </p:nvSpPr>
          <p:spPr bwMode="auto">
            <a:xfrm>
              <a:off x="1872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7" name="Line 17"/>
            <p:cNvSpPr>
              <a:spLocks noChangeShapeType="1"/>
            </p:cNvSpPr>
            <p:nvPr/>
          </p:nvSpPr>
          <p:spPr bwMode="auto">
            <a:xfrm>
              <a:off x="1296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8" name="Line 18"/>
            <p:cNvSpPr>
              <a:spLocks noChangeShapeType="1"/>
            </p:cNvSpPr>
            <p:nvPr/>
          </p:nvSpPr>
          <p:spPr bwMode="auto">
            <a:xfrm flipH="1">
              <a:off x="1872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9" name="Line 19"/>
            <p:cNvSpPr>
              <a:spLocks noChangeShapeType="1"/>
            </p:cNvSpPr>
            <p:nvPr/>
          </p:nvSpPr>
          <p:spPr bwMode="auto">
            <a:xfrm>
              <a:off x="2448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0" name="Line 20"/>
            <p:cNvSpPr>
              <a:spLocks noChangeShapeType="1"/>
            </p:cNvSpPr>
            <p:nvPr/>
          </p:nvSpPr>
          <p:spPr bwMode="auto">
            <a:xfrm>
              <a:off x="3024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1" name="Line 21"/>
            <p:cNvSpPr>
              <a:spLocks noChangeShapeType="1"/>
            </p:cNvSpPr>
            <p:nvPr/>
          </p:nvSpPr>
          <p:spPr bwMode="auto">
            <a:xfrm>
              <a:off x="1872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2" name="Line 22"/>
            <p:cNvSpPr>
              <a:spLocks noChangeShapeType="1"/>
            </p:cNvSpPr>
            <p:nvPr/>
          </p:nvSpPr>
          <p:spPr bwMode="auto">
            <a:xfrm flipH="1">
              <a:off x="2448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3" name="Line 23"/>
            <p:cNvSpPr>
              <a:spLocks noChangeShapeType="1"/>
            </p:cNvSpPr>
            <p:nvPr/>
          </p:nvSpPr>
          <p:spPr bwMode="auto">
            <a:xfrm flipH="1">
              <a:off x="3024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4" name="Line 24"/>
            <p:cNvSpPr>
              <a:spLocks noChangeShapeType="1"/>
            </p:cNvSpPr>
            <p:nvPr/>
          </p:nvSpPr>
          <p:spPr bwMode="auto">
            <a:xfrm flipH="1">
              <a:off x="2448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50937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G-Boundary / S-Boundary of V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8077200" cy="20574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A </a:t>
            </a:r>
            <a:r>
              <a:rPr lang="en-US" dirty="0">
                <a:ea typeface="ＭＳ Ｐゴシック" charset="0"/>
                <a:cs typeface="ＭＳ Ｐゴシック" charset="0"/>
              </a:rPr>
              <a:t>hypothesis in V is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most general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a typeface="ＭＳ Ｐゴシック" charset="0"/>
                <a:cs typeface="ＭＳ Ｐゴシック" charset="0"/>
              </a:rPr>
            </a:br>
            <a:r>
              <a:rPr lang="en-US" dirty="0" err="1" smtClean="0">
                <a:ea typeface="ＭＳ Ｐゴシック" charset="0"/>
                <a:cs typeface="ＭＳ Ｐゴシック" charset="0"/>
              </a:rPr>
              <a:t>iff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no hypothesis in V is more general</a:t>
            </a:r>
          </a:p>
          <a:p>
            <a:pPr marL="342900" indent="-342900">
              <a:lnSpc>
                <a:spcPct val="90000"/>
              </a:lnSpc>
            </a:pPr>
            <a:endParaRPr lang="en-US" dirty="0" smtClean="0">
              <a:solidFill>
                <a:srgbClr val="2727E3"/>
              </a:solidFill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dirty="0" smtClean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G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-boundary</a:t>
            </a:r>
            <a:r>
              <a:rPr lang="en-US" dirty="0">
                <a:ea typeface="ＭＳ Ｐゴシック" charset="0"/>
                <a:cs typeface="ＭＳ Ｐゴシック" charset="0"/>
              </a:rPr>
              <a:t> G of V: Set of most general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a typeface="ＭＳ Ｐゴシック" charset="0"/>
                <a:cs typeface="ＭＳ Ｐゴシック" charset="0"/>
              </a:rPr>
              <a:t>hypotheses </a:t>
            </a:r>
            <a:r>
              <a:rPr lang="en-US" dirty="0">
                <a:ea typeface="ＭＳ Ｐゴシック" charset="0"/>
                <a:cs typeface="ＭＳ Ｐゴシック" charset="0"/>
              </a:rPr>
              <a:t>in V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107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853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G-Boundary / S-Boundary of V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268760"/>
            <a:ext cx="8151440" cy="475104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 A hypothesis in V is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most general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dirty="0">
                <a:ea typeface="ＭＳ Ｐゴシック" charset="0"/>
                <a:cs typeface="ＭＳ Ｐゴシック" charset="0"/>
              </a:rPr>
              <a:t> no hypothesis in V is more general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G-boundary</a:t>
            </a:r>
            <a:r>
              <a:rPr lang="en-US" dirty="0">
                <a:ea typeface="ＭＳ Ｐゴシック" charset="0"/>
                <a:cs typeface="ＭＳ Ｐゴシック" charset="0"/>
              </a:rPr>
              <a:t> G of V: Set of most general hypotheses in V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 A hypothesis in V is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most specific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dirty="0">
                <a:ea typeface="ＭＳ Ｐゴシック" charset="0"/>
                <a:cs typeface="ＭＳ Ｐゴシック" charset="0"/>
              </a:rPr>
              <a:t> no hypothesis in V is more specific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S-boundary</a:t>
            </a:r>
            <a:r>
              <a:rPr lang="en-US" dirty="0">
                <a:ea typeface="ＭＳ Ｐゴシック" charset="0"/>
                <a:cs typeface="ＭＳ Ｐゴシック" charset="0"/>
              </a:rPr>
              <a:t> S of V: Set of most specific hypotheses in V</a:t>
            </a:r>
          </a:p>
        </p:txBody>
      </p:sp>
      <p:sp>
        <p:nvSpPr>
          <p:cNvPr id="55300" name="AutoShape 7"/>
          <p:cNvSpPr>
            <a:spLocks noChangeArrowheads="1"/>
          </p:cNvSpPr>
          <p:nvPr/>
        </p:nvSpPr>
        <p:spPr bwMode="auto">
          <a:xfrm>
            <a:off x="2268538" y="4292600"/>
            <a:ext cx="3889375" cy="4111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all inconsistent</a:t>
            </a:r>
          </a:p>
        </p:txBody>
      </p:sp>
      <p:sp>
        <p:nvSpPr>
          <p:cNvPr id="55301" name="AutoShape 9"/>
          <p:cNvSpPr>
            <a:spLocks noChangeArrowheads="1"/>
          </p:cNvSpPr>
          <p:nvPr/>
        </p:nvSpPr>
        <p:spPr bwMode="auto">
          <a:xfrm rot="10800000">
            <a:off x="2338388" y="6140450"/>
            <a:ext cx="3889375" cy="4111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de-DE"/>
          </a:p>
        </p:txBody>
      </p:sp>
      <p:sp>
        <p:nvSpPr>
          <p:cNvPr id="55302" name="Text Box 10"/>
          <p:cNvSpPr txBox="1">
            <a:spLocks noChangeArrowheads="1"/>
          </p:cNvSpPr>
          <p:nvPr/>
        </p:nvSpPr>
        <p:spPr bwMode="auto">
          <a:xfrm>
            <a:off x="3201988" y="6140450"/>
            <a:ext cx="2020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all inconsistent</a:t>
            </a:r>
          </a:p>
        </p:txBody>
      </p:sp>
      <p:sp>
        <p:nvSpPr>
          <p:cNvPr id="55303" name="Rectangle 11"/>
          <p:cNvSpPr>
            <a:spLocks noChangeArrowheads="1"/>
          </p:cNvSpPr>
          <p:nvPr/>
        </p:nvSpPr>
        <p:spPr bwMode="auto">
          <a:xfrm>
            <a:off x="3276600" y="5857875"/>
            <a:ext cx="194310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04" name="Rectangle 12"/>
          <p:cNvSpPr>
            <a:spLocks noChangeArrowheads="1"/>
          </p:cNvSpPr>
          <p:nvPr/>
        </p:nvSpPr>
        <p:spPr bwMode="auto">
          <a:xfrm>
            <a:off x="3276600" y="4700588"/>
            <a:ext cx="194310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05" name="Text Box 13"/>
          <p:cNvSpPr txBox="1">
            <a:spLocks noChangeArrowheads="1"/>
          </p:cNvSpPr>
          <p:nvPr/>
        </p:nvSpPr>
        <p:spPr bwMode="auto">
          <a:xfrm>
            <a:off x="3640138" y="4708525"/>
            <a:ext cx="1147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G1   G2    G3</a:t>
            </a:r>
          </a:p>
        </p:txBody>
      </p:sp>
      <p:sp>
        <p:nvSpPr>
          <p:cNvPr id="55306" name="Text Box 14"/>
          <p:cNvSpPr txBox="1">
            <a:spLocks noChangeArrowheads="1"/>
          </p:cNvSpPr>
          <p:nvPr/>
        </p:nvSpPr>
        <p:spPr bwMode="auto">
          <a:xfrm>
            <a:off x="3635375" y="5834063"/>
            <a:ext cx="1058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S1   S2    S3</a:t>
            </a:r>
          </a:p>
        </p:txBody>
      </p:sp>
      <p:sp>
        <p:nvSpPr>
          <p:cNvPr id="55307" name="Oval 15"/>
          <p:cNvSpPr>
            <a:spLocks noChangeArrowheads="1"/>
          </p:cNvSpPr>
          <p:nvPr/>
        </p:nvSpPr>
        <p:spPr bwMode="auto">
          <a:xfrm>
            <a:off x="3530600" y="5627688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08" name="Oval 17"/>
          <p:cNvSpPr>
            <a:spLocks noChangeArrowheads="1"/>
          </p:cNvSpPr>
          <p:nvPr/>
        </p:nvSpPr>
        <p:spPr bwMode="auto">
          <a:xfrm>
            <a:off x="3851275" y="5649913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09" name="Oval 18"/>
          <p:cNvSpPr>
            <a:spLocks noChangeArrowheads="1"/>
          </p:cNvSpPr>
          <p:nvPr/>
        </p:nvSpPr>
        <p:spPr bwMode="auto">
          <a:xfrm>
            <a:off x="4775200" y="5589588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0" name="Oval 19"/>
          <p:cNvSpPr>
            <a:spLocks noChangeArrowheads="1"/>
          </p:cNvSpPr>
          <p:nvPr/>
        </p:nvSpPr>
        <p:spPr bwMode="auto">
          <a:xfrm>
            <a:off x="4343400" y="5589588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1" name="Oval 20"/>
          <p:cNvSpPr>
            <a:spLocks noChangeArrowheads="1"/>
          </p:cNvSpPr>
          <p:nvPr/>
        </p:nvSpPr>
        <p:spPr bwMode="auto">
          <a:xfrm>
            <a:off x="3492500" y="5122863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2" name="Oval 21"/>
          <p:cNvSpPr>
            <a:spLocks noChangeArrowheads="1"/>
          </p:cNvSpPr>
          <p:nvPr/>
        </p:nvSpPr>
        <p:spPr bwMode="auto">
          <a:xfrm>
            <a:off x="3813175" y="5145088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3" name="Oval 22"/>
          <p:cNvSpPr>
            <a:spLocks noChangeArrowheads="1"/>
          </p:cNvSpPr>
          <p:nvPr/>
        </p:nvSpPr>
        <p:spPr bwMode="auto">
          <a:xfrm>
            <a:off x="4737100" y="5084763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4" name="Oval 23"/>
          <p:cNvSpPr>
            <a:spLocks noChangeArrowheads="1"/>
          </p:cNvSpPr>
          <p:nvPr/>
        </p:nvSpPr>
        <p:spPr bwMode="auto">
          <a:xfrm>
            <a:off x="4305300" y="5084763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55315" name="AutoShape 24"/>
          <p:cNvCxnSpPr>
            <a:cxnSpLocks noChangeShapeType="1"/>
            <a:stCxn id="55305" idx="1"/>
            <a:endCxn id="55311" idx="6"/>
          </p:cNvCxnSpPr>
          <p:nvPr/>
        </p:nvCxnSpPr>
        <p:spPr bwMode="auto">
          <a:xfrm flipH="1">
            <a:off x="3576638" y="4860925"/>
            <a:ext cx="635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6" name="AutoShape 25"/>
          <p:cNvCxnSpPr>
            <a:cxnSpLocks noChangeShapeType="1"/>
            <a:stCxn id="55311" idx="6"/>
            <a:endCxn id="55307" idx="0"/>
          </p:cNvCxnSpPr>
          <p:nvPr/>
        </p:nvCxnSpPr>
        <p:spPr bwMode="auto">
          <a:xfrm flipH="1">
            <a:off x="3573463" y="5165725"/>
            <a:ext cx="3175" cy="461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7" name="AutoShape 27"/>
          <p:cNvCxnSpPr>
            <a:cxnSpLocks noChangeShapeType="1"/>
            <a:stCxn id="55305" idx="1"/>
            <a:endCxn id="55312" idx="5"/>
          </p:cNvCxnSpPr>
          <p:nvPr/>
        </p:nvCxnSpPr>
        <p:spPr bwMode="auto">
          <a:xfrm>
            <a:off x="3640138" y="4860925"/>
            <a:ext cx="244475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8" name="AutoShape 29"/>
          <p:cNvCxnSpPr>
            <a:cxnSpLocks noChangeShapeType="1"/>
            <a:stCxn id="55299" idx="2"/>
            <a:endCxn id="55299" idx="2"/>
          </p:cNvCxnSpPr>
          <p:nvPr/>
        </p:nvCxnSpPr>
        <p:spPr bwMode="auto">
          <a:xfrm>
            <a:off x="4687280" y="60198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19" name="Line 30"/>
          <p:cNvSpPr>
            <a:spLocks noChangeShapeType="1"/>
          </p:cNvSpPr>
          <p:nvPr/>
        </p:nvSpPr>
        <p:spPr bwMode="auto">
          <a:xfrm>
            <a:off x="3563938" y="5661025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0" name="Line 31"/>
          <p:cNvSpPr>
            <a:spLocks noChangeShapeType="1"/>
          </p:cNvSpPr>
          <p:nvPr/>
        </p:nvSpPr>
        <p:spPr bwMode="auto">
          <a:xfrm flipV="1">
            <a:off x="3779838" y="5661025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1" name="Line 33"/>
          <p:cNvSpPr>
            <a:spLocks noChangeShapeType="1"/>
          </p:cNvSpPr>
          <p:nvPr/>
        </p:nvSpPr>
        <p:spPr bwMode="auto">
          <a:xfrm flipV="1">
            <a:off x="4500563" y="5661025"/>
            <a:ext cx="2873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2" name="Line 34"/>
          <p:cNvSpPr>
            <a:spLocks noChangeShapeType="1"/>
          </p:cNvSpPr>
          <p:nvPr/>
        </p:nvSpPr>
        <p:spPr bwMode="auto">
          <a:xfrm flipH="1" flipV="1">
            <a:off x="4643438" y="4941888"/>
            <a:ext cx="1444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3" name="Line 35"/>
          <p:cNvSpPr>
            <a:spLocks noChangeShapeType="1"/>
          </p:cNvSpPr>
          <p:nvPr/>
        </p:nvSpPr>
        <p:spPr bwMode="auto">
          <a:xfrm>
            <a:off x="4211638" y="4868863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4" name="Line 41"/>
          <p:cNvSpPr>
            <a:spLocks noChangeShapeType="1"/>
          </p:cNvSpPr>
          <p:nvPr/>
        </p:nvSpPr>
        <p:spPr bwMode="auto">
          <a:xfrm flipV="1">
            <a:off x="4140200" y="5661025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5" name="Line 44"/>
          <p:cNvSpPr>
            <a:spLocks noChangeShapeType="1"/>
          </p:cNvSpPr>
          <p:nvPr/>
        </p:nvSpPr>
        <p:spPr bwMode="auto">
          <a:xfrm flipH="1" flipV="1">
            <a:off x="3851275" y="5661025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6" name="Line 46"/>
          <p:cNvSpPr>
            <a:spLocks noChangeShapeType="1"/>
          </p:cNvSpPr>
          <p:nvPr/>
        </p:nvSpPr>
        <p:spPr bwMode="auto">
          <a:xfrm flipH="1">
            <a:off x="3851275" y="4941888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7" name="Line 48"/>
          <p:cNvSpPr>
            <a:spLocks noChangeShapeType="1"/>
          </p:cNvSpPr>
          <p:nvPr/>
        </p:nvSpPr>
        <p:spPr bwMode="auto">
          <a:xfrm>
            <a:off x="3851275" y="52292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8" name="Line 49"/>
          <p:cNvSpPr>
            <a:spLocks noChangeShapeType="1"/>
          </p:cNvSpPr>
          <p:nvPr/>
        </p:nvSpPr>
        <p:spPr bwMode="auto">
          <a:xfrm flipH="1">
            <a:off x="4211638" y="5157788"/>
            <a:ext cx="144462" cy="142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9" name="Line 50"/>
          <p:cNvSpPr>
            <a:spLocks noChangeShapeType="1"/>
          </p:cNvSpPr>
          <p:nvPr/>
        </p:nvSpPr>
        <p:spPr bwMode="auto">
          <a:xfrm>
            <a:off x="4787900" y="5157788"/>
            <a:ext cx="144463" cy="142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30" name="Line 51"/>
          <p:cNvSpPr>
            <a:spLocks noChangeShapeType="1"/>
          </p:cNvSpPr>
          <p:nvPr/>
        </p:nvSpPr>
        <p:spPr bwMode="auto">
          <a:xfrm flipV="1">
            <a:off x="3851275" y="5589588"/>
            <a:ext cx="144463" cy="714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31" name="Line 52"/>
          <p:cNvSpPr>
            <a:spLocks noChangeShapeType="1"/>
          </p:cNvSpPr>
          <p:nvPr/>
        </p:nvSpPr>
        <p:spPr bwMode="auto">
          <a:xfrm flipH="1" flipV="1">
            <a:off x="4211638" y="5445125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32" name="Line 53"/>
          <p:cNvSpPr>
            <a:spLocks noChangeShapeType="1"/>
          </p:cNvSpPr>
          <p:nvPr/>
        </p:nvSpPr>
        <p:spPr bwMode="auto">
          <a:xfrm flipV="1">
            <a:off x="4859338" y="5516563"/>
            <a:ext cx="73025" cy="730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108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509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5F16E8-5632-9E43-A09A-8AEB6A1EF928}" type="slidenum">
              <a:rPr lang="en-US" sz="1000"/>
              <a:pPr/>
              <a:t>109</a:t>
            </a:fld>
            <a:endParaRPr lang="en-US" sz="1000"/>
          </a:p>
        </p:txBody>
      </p:sp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2590800" y="1828800"/>
            <a:ext cx="4114800" cy="4114800"/>
            <a:chOff x="1152" y="1152"/>
            <a:chExt cx="2592" cy="2592"/>
          </a:xfrm>
        </p:grpSpPr>
        <p:sp>
          <p:nvSpPr>
            <p:cNvPr id="57368" name="Rectangle 3"/>
            <p:cNvSpPr>
              <a:spLocks noChangeArrowheads="1"/>
            </p:cNvSpPr>
            <p:nvPr/>
          </p:nvSpPr>
          <p:spPr bwMode="auto">
            <a:xfrm>
              <a:off x="2304" y="1152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aa</a:t>
              </a:r>
            </a:p>
          </p:txBody>
        </p:sp>
        <p:sp>
          <p:nvSpPr>
            <p:cNvPr id="57369" name="Rectangle 4"/>
            <p:cNvSpPr>
              <a:spLocks noChangeArrowheads="1"/>
            </p:cNvSpPr>
            <p:nvPr/>
          </p:nvSpPr>
          <p:spPr bwMode="auto">
            <a:xfrm>
              <a:off x="1728" y="1728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na</a:t>
              </a:r>
            </a:p>
          </p:txBody>
        </p:sp>
        <p:sp>
          <p:nvSpPr>
            <p:cNvPr id="57370" name="Rectangle 5"/>
            <p:cNvSpPr>
              <a:spLocks noChangeArrowheads="1"/>
            </p:cNvSpPr>
            <p:nvPr/>
          </p:nvSpPr>
          <p:spPr bwMode="auto">
            <a:xfrm>
              <a:off x="2880" y="1728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ab</a:t>
              </a:r>
            </a:p>
          </p:txBody>
        </p:sp>
        <p:sp>
          <p:nvSpPr>
            <p:cNvPr id="57371" name="Rectangle 6"/>
            <p:cNvSpPr>
              <a:spLocks noChangeArrowheads="1"/>
            </p:cNvSpPr>
            <p:nvPr/>
          </p:nvSpPr>
          <p:spPr bwMode="auto">
            <a:xfrm>
              <a:off x="2304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nb</a:t>
              </a:r>
            </a:p>
          </p:txBody>
        </p:sp>
        <p:sp>
          <p:nvSpPr>
            <p:cNvPr id="57372" name="Rectangle 7"/>
            <p:cNvSpPr>
              <a:spLocks noChangeArrowheads="1"/>
            </p:cNvSpPr>
            <p:nvPr/>
          </p:nvSpPr>
          <p:spPr bwMode="auto">
            <a:xfrm>
              <a:off x="2880" y="2880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7373" name="Rectangle 8"/>
            <p:cNvSpPr>
              <a:spLocks noChangeArrowheads="1"/>
            </p:cNvSpPr>
            <p:nvPr/>
          </p:nvSpPr>
          <p:spPr bwMode="auto">
            <a:xfrm>
              <a:off x="2304" y="3456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7374" name="Rectangle 9"/>
            <p:cNvSpPr>
              <a:spLocks noChangeArrowheads="1"/>
            </p:cNvSpPr>
            <p:nvPr/>
          </p:nvSpPr>
          <p:spPr bwMode="auto">
            <a:xfrm>
              <a:off x="1728" y="2880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4b</a:t>
              </a:r>
            </a:p>
          </p:txBody>
        </p:sp>
        <p:sp>
          <p:nvSpPr>
            <p:cNvPr id="57375" name="Rectangle 10"/>
            <p:cNvSpPr>
              <a:spLocks noChangeArrowheads="1"/>
            </p:cNvSpPr>
            <p:nvPr/>
          </p:nvSpPr>
          <p:spPr bwMode="auto">
            <a:xfrm>
              <a:off x="3456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7376" name="Rectangle 11"/>
            <p:cNvSpPr>
              <a:spLocks noChangeArrowheads="1"/>
            </p:cNvSpPr>
            <p:nvPr/>
          </p:nvSpPr>
          <p:spPr bwMode="auto">
            <a:xfrm>
              <a:off x="1152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4a</a:t>
              </a:r>
            </a:p>
          </p:txBody>
        </p:sp>
        <p:sp>
          <p:nvSpPr>
            <p:cNvPr id="57377" name="Line 12"/>
            <p:cNvSpPr>
              <a:spLocks noChangeShapeType="1"/>
            </p:cNvSpPr>
            <p:nvPr/>
          </p:nvSpPr>
          <p:spPr bwMode="auto">
            <a:xfrm flipH="1">
              <a:off x="1872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78" name="Line 13"/>
            <p:cNvSpPr>
              <a:spLocks noChangeShapeType="1"/>
            </p:cNvSpPr>
            <p:nvPr/>
          </p:nvSpPr>
          <p:spPr bwMode="auto">
            <a:xfrm>
              <a:off x="2448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79" name="Line 14"/>
            <p:cNvSpPr>
              <a:spLocks noChangeShapeType="1"/>
            </p:cNvSpPr>
            <p:nvPr/>
          </p:nvSpPr>
          <p:spPr bwMode="auto">
            <a:xfrm flipH="1">
              <a:off x="1296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0" name="Line 15"/>
            <p:cNvSpPr>
              <a:spLocks noChangeShapeType="1"/>
            </p:cNvSpPr>
            <p:nvPr/>
          </p:nvSpPr>
          <p:spPr bwMode="auto">
            <a:xfrm>
              <a:off x="1872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1" name="Line 16"/>
            <p:cNvSpPr>
              <a:spLocks noChangeShapeType="1"/>
            </p:cNvSpPr>
            <p:nvPr/>
          </p:nvSpPr>
          <p:spPr bwMode="auto">
            <a:xfrm>
              <a:off x="1296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2" name="Line 17"/>
            <p:cNvSpPr>
              <a:spLocks noChangeShapeType="1"/>
            </p:cNvSpPr>
            <p:nvPr/>
          </p:nvSpPr>
          <p:spPr bwMode="auto">
            <a:xfrm flipH="1">
              <a:off x="1872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3" name="Line 18"/>
            <p:cNvSpPr>
              <a:spLocks noChangeShapeType="1"/>
            </p:cNvSpPr>
            <p:nvPr/>
          </p:nvSpPr>
          <p:spPr bwMode="auto">
            <a:xfrm>
              <a:off x="2448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4" name="Line 19"/>
            <p:cNvSpPr>
              <a:spLocks noChangeShapeType="1"/>
            </p:cNvSpPr>
            <p:nvPr/>
          </p:nvSpPr>
          <p:spPr bwMode="auto">
            <a:xfrm>
              <a:off x="3024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5" name="Line 20"/>
            <p:cNvSpPr>
              <a:spLocks noChangeShapeType="1"/>
            </p:cNvSpPr>
            <p:nvPr/>
          </p:nvSpPr>
          <p:spPr bwMode="auto">
            <a:xfrm>
              <a:off x="1872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6" name="Line 21"/>
            <p:cNvSpPr>
              <a:spLocks noChangeShapeType="1"/>
            </p:cNvSpPr>
            <p:nvPr/>
          </p:nvSpPr>
          <p:spPr bwMode="auto">
            <a:xfrm flipH="1">
              <a:off x="2448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7" name="Line 22"/>
            <p:cNvSpPr>
              <a:spLocks noChangeShapeType="1"/>
            </p:cNvSpPr>
            <p:nvPr/>
          </p:nvSpPr>
          <p:spPr bwMode="auto">
            <a:xfrm flipH="1">
              <a:off x="3024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8" name="Line 23"/>
            <p:cNvSpPr>
              <a:spLocks noChangeShapeType="1"/>
            </p:cNvSpPr>
            <p:nvPr/>
          </p:nvSpPr>
          <p:spPr bwMode="auto">
            <a:xfrm flipH="1">
              <a:off x="2448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368664" name="Rectangle 2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3820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grpSp>
        <p:nvGrpSpPr>
          <p:cNvPr id="57348" name="Group 25"/>
          <p:cNvGrpSpPr>
            <a:grpSpLocks/>
          </p:cNvGrpSpPr>
          <p:nvPr/>
        </p:nvGrpSpPr>
        <p:grpSpPr bwMode="auto">
          <a:xfrm>
            <a:off x="3733800" y="1828800"/>
            <a:ext cx="1828800" cy="914400"/>
            <a:chOff x="2352" y="1152"/>
            <a:chExt cx="1152" cy="576"/>
          </a:xfrm>
        </p:grpSpPr>
        <p:sp>
          <p:nvSpPr>
            <p:cNvPr id="57365" name="Rectangle 26"/>
            <p:cNvSpPr>
              <a:spLocks noChangeArrowheads="1"/>
            </p:cNvSpPr>
            <p:nvPr/>
          </p:nvSpPr>
          <p:spPr bwMode="auto">
            <a:xfrm>
              <a:off x="2784" y="1152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990000"/>
                  </a:solidFill>
                  <a:latin typeface="+mn-lt"/>
                </a:rPr>
                <a:t>aa</a:t>
              </a:r>
            </a:p>
          </p:txBody>
        </p:sp>
        <p:sp>
          <p:nvSpPr>
            <p:cNvPr id="57366" name="Line 27"/>
            <p:cNvSpPr>
              <a:spLocks noChangeShapeType="1"/>
            </p:cNvSpPr>
            <p:nvPr/>
          </p:nvSpPr>
          <p:spPr bwMode="auto">
            <a:xfrm flipH="1">
              <a:off x="2352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7" name="Line 28"/>
            <p:cNvSpPr>
              <a:spLocks noChangeShapeType="1"/>
            </p:cNvSpPr>
            <p:nvPr/>
          </p:nvSpPr>
          <p:spPr bwMode="auto">
            <a:xfrm>
              <a:off x="2928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57349" name="Group 29"/>
          <p:cNvGrpSpPr>
            <a:grpSpLocks/>
          </p:cNvGrpSpPr>
          <p:nvPr/>
        </p:nvGrpSpPr>
        <p:grpSpPr bwMode="auto">
          <a:xfrm>
            <a:off x="1143000" y="5029200"/>
            <a:ext cx="7010400" cy="936625"/>
            <a:chOff x="720" y="3168"/>
            <a:chExt cx="4416" cy="590"/>
          </a:xfrm>
        </p:grpSpPr>
        <p:sp>
          <p:nvSpPr>
            <p:cNvPr id="57354" name="Rectangle 30"/>
            <p:cNvSpPr>
              <a:spLocks noChangeArrowheads="1"/>
            </p:cNvSpPr>
            <p:nvPr/>
          </p:nvSpPr>
          <p:spPr bwMode="auto">
            <a:xfrm>
              <a:off x="2784" y="3456"/>
              <a:ext cx="288" cy="288"/>
            </a:xfrm>
            <a:prstGeom prst="rect">
              <a:avLst/>
            </a:prstGeom>
            <a:solidFill>
              <a:srgbClr val="F3CDE6"/>
            </a:solidFill>
            <a:ln w="9525">
              <a:solidFill>
                <a:srgbClr val="CC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CC3399"/>
                  </a:solidFill>
                  <a:latin typeface="+mn-lt"/>
                </a:rPr>
                <a:t>4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7355" name="Line 31"/>
            <p:cNvSpPr>
              <a:spLocks noChangeShapeType="1"/>
            </p:cNvSpPr>
            <p:nvPr/>
          </p:nvSpPr>
          <p:spPr bwMode="auto">
            <a:xfrm>
              <a:off x="2352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56" name="Line 32"/>
            <p:cNvSpPr>
              <a:spLocks noChangeShapeType="1"/>
            </p:cNvSpPr>
            <p:nvPr/>
          </p:nvSpPr>
          <p:spPr bwMode="auto">
            <a:xfrm flipH="1">
              <a:off x="2928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57" name="Rectangle 33"/>
            <p:cNvSpPr>
              <a:spLocks noChangeArrowheads="1"/>
            </p:cNvSpPr>
            <p:nvPr/>
          </p:nvSpPr>
          <p:spPr bwMode="auto">
            <a:xfrm>
              <a:off x="1152" y="3456"/>
              <a:ext cx="288" cy="288"/>
            </a:xfrm>
            <a:prstGeom prst="rect">
              <a:avLst/>
            </a:prstGeom>
            <a:solidFill>
              <a:srgbClr val="F3CDE6"/>
            </a:solidFill>
            <a:ln w="9525">
              <a:solidFill>
                <a:srgbClr val="CC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CC3399"/>
                  </a:solidFill>
                  <a:latin typeface="+mn-lt"/>
                </a:rPr>
                <a:t>1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</a:t>
              </a:r>
            </a:p>
          </p:txBody>
        </p:sp>
        <p:sp>
          <p:nvSpPr>
            <p:cNvPr id="57358" name="Line 34"/>
            <p:cNvSpPr>
              <a:spLocks noChangeShapeType="1"/>
            </p:cNvSpPr>
            <p:nvPr/>
          </p:nvSpPr>
          <p:spPr bwMode="auto">
            <a:xfrm>
              <a:off x="720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59" name="Line 35"/>
            <p:cNvSpPr>
              <a:spLocks noChangeShapeType="1"/>
            </p:cNvSpPr>
            <p:nvPr/>
          </p:nvSpPr>
          <p:spPr bwMode="auto">
            <a:xfrm flipH="1">
              <a:off x="1296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0" name="Rectangle 36"/>
            <p:cNvSpPr>
              <a:spLocks noChangeArrowheads="1"/>
            </p:cNvSpPr>
            <p:nvPr/>
          </p:nvSpPr>
          <p:spPr bwMode="auto">
            <a:xfrm>
              <a:off x="4416" y="3456"/>
              <a:ext cx="288" cy="288"/>
            </a:xfrm>
            <a:prstGeom prst="rect">
              <a:avLst/>
            </a:prstGeom>
            <a:solidFill>
              <a:srgbClr val="F3CDE6"/>
            </a:solidFill>
            <a:ln w="9525">
              <a:solidFill>
                <a:srgbClr val="CC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CC3399"/>
                  </a:solidFill>
                  <a:latin typeface="+mn-lt"/>
                </a:rPr>
                <a:t>k</a:t>
              </a:r>
              <a:r>
                <a:rPr lang="en-US">
                  <a:solidFill>
                    <a:srgbClr val="FF6600"/>
                  </a:solidFill>
                  <a:latin typeface="+mn-lt"/>
                  <a:cs typeface="Times New Roman" charset="0"/>
                  <a:sym typeface="Symbol" charset="0"/>
                </a:rPr>
                <a:t></a:t>
              </a:r>
            </a:p>
          </p:txBody>
        </p:sp>
        <p:sp>
          <p:nvSpPr>
            <p:cNvPr id="57361" name="Line 37"/>
            <p:cNvSpPr>
              <a:spLocks noChangeShapeType="1"/>
            </p:cNvSpPr>
            <p:nvPr/>
          </p:nvSpPr>
          <p:spPr bwMode="auto">
            <a:xfrm>
              <a:off x="3984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2" name="Line 38"/>
            <p:cNvSpPr>
              <a:spLocks noChangeShapeType="1"/>
            </p:cNvSpPr>
            <p:nvPr/>
          </p:nvSpPr>
          <p:spPr bwMode="auto">
            <a:xfrm flipH="1">
              <a:off x="4560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3" name="Text Box 39"/>
            <p:cNvSpPr txBox="1">
              <a:spLocks noChangeArrowheads="1"/>
            </p:cNvSpPr>
            <p:nvPr/>
          </p:nvSpPr>
          <p:spPr bwMode="auto">
            <a:xfrm>
              <a:off x="1872" y="3312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>
                  <a:latin typeface="+mn-lt"/>
                </a:rPr>
                <a:t>…</a:t>
              </a:r>
            </a:p>
          </p:txBody>
        </p:sp>
        <p:sp>
          <p:nvSpPr>
            <p:cNvPr id="57364" name="Text Box 40"/>
            <p:cNvSpPr txBox="1">
              <a:spLocks noChangeArrowheads="1"/>
            </p:cNvSpPr>
            <p:nvPr/>
          </p:nvSpPr>
          <p:spPr bwMode="auto">
            <a:xfrm>
              <a:off x="3552" y="3312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>
                  <a:latin typeface="+mn-lt"/>
                </a:rPr>
                <a:t>…</a:t>
              </a:r>
            </a:p>
          </p:txBody>
        </p:sp>
      </p:grpSp>
      <p:sp>
        <p:nvSpPr>
          <p:cNvPr id="368681" name="Text Box 41"/>
          <p:cNvSpPr txBox="1">
            <a:spLocks noChangeArrowheads="1"/>
          </p:cNvSpPr>
          <p:nvPr/>
        </p:nvSpPr>
        <p:spPr bwMode="auto">
          <a:xfrm>
            <a:off x="2270811" y="3276600"/>
            <a:ext cx="4870665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Now suppose that 4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>
                <a:latin typeface="+mn-lt"/>
              </a:rPr>
              <a:t> is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given as a positive example</a:t>
            </a:r>
          </a:p>
        </p:txBody>
      </p:sp>
      <p:sp>
        <p:nvSpPr>
          <p:cNvPr id="57351" name="Text Box 42"/>
          <p:cNvSpPr txBox="1">
            <a:spLocks noChangeArrowheads="1"/>
          </p:cNvSpPr>
          <p:nvPr/>
        </p:nvSpPr>
        <p:spPr bwMode="auto">
          <a:xfrm>
            <a:off x="838200" y="5410200"/>
            <a:ext cx="412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CC3399"/>
                </a:solidFill>
                <a:latin typeface="+mn-lt"/>
              </a:rPr>
              <a:t>S</a:t>
            </a:r>
          </a:p>
        </p:txBody>
      </p:sp>
      <p:sp>
        <p:nvSpPr>
          <p:cNvPr id="57352" name="Text Box 43"/>
          <p:cNvSpPr txBox="1">
            <a:spLocks noChangeArrowheads="1"/>
          </p:cNvSpPr>
          <p:nvPr/>
        </p:nvSpPr>
        <p:spPr bwMode="auto">
          <a:xfrm>
            <a:off x="838200" y="16764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990000"/>
                </a:solidFill>
                <a:latin typeface="+mn-lt"/>
              </a:rPr>
              <a:t>G</a:t>
            </a:r>
          </a:p>
        </p:txBody>
      </p:sp>
      <p:sp>
        <p:nvSpPr>
          <p:cNvPr id="368684" name="Text Box 44"/>
          <p:cNvSpPr txBox="1">
            <a:spLocks noChangeArrowheads="1"/>
          </p:cNvSpPr>
          <p:nvPr/>
        </p:nvSpPr>
        <p:spPr bwMode="auto">
          <a:xfrm>
            <a:off x="1872776" y="2781300"/>
            <a:ext cx="5761986" cy="2062103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We replace every hypothesis in S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whose extension does not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contain 4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>
                <a:latin typeface="+mn-lt"/>
              </a:rPr>
              <a:t>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by its generalization set</a:t>
            </a:r>
          </a:p>
        </p:txBody>
      </p:sp>
    </p:spTree>
    <p:extLst>
      <p:ext uri="{BB962C8B-B14F-4D97-AF65-F5344CB8AC3E}">
        <p14:creationId xmlns:p14="http://schemas.microsoft.com/office/powerpoint/2010/main" val="7586291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1" grpId="0" animBg="1" autoUpdateAnimBg="0"/>
      <p:bldP spid="36868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The problem of overfitting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This procedure is very sensitive to noise</a:t>
            </a:r>
          </a:p>
          <a:p>
            <a:pPr marL="1028700" lvl="1" indent="-457200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One instance with an incorrect class label will probably produce a separate interval</a:t>
            </a:r>
          </a:p>
          <a:p>
            <a:pPr marL="457200" indent="-457200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Also: </a:t>
            </a:r>
            <a:r>
              <a:rPr lang="en-US" sz="2400" i="1" dirty="0">
                <a:ea typeface="ＭＳ Ｐゴシック" charset="0"/>
              </a:rPr>
              <a:t>time stamp</a:t>
            </a:r>
            <a:r>
              <a:rPr lang="en-US" sz="2400" dirty="0">
                <a:ea typeface="ＭＳ Ｐゴシック" charset="0"/>
              </a:rPr>
              <a:t> attribute will have zero errors</a:t>
            </a:r>
          </a:p>
          <a:p>
            <a:pPr marL="457200" indent="-457200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Simple solution:</a:t>
            </a:r>
            <a:br>
              <a:rPr lang="en-US" sz="2400" dirty="0">
                <a:ea typeface="ＭＳ Ｐゴシック" charset="0"/>
              </a:rPr>
            </a:br>
            <a:r>
              <a:rPr lang="en-US" sz="2400" i="1" dirty="0">
                <a:ea typeface="ＭＳ Ｐゴシック" charset="0"/>
              </a:rPr>
              <a:t>enforce minimum number of instances in majority class per interval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11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896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8950D1-FF75-2945-8A11-7DCA0CE42223}" type="slidenum">
              <a:rPr lang="en-US" sz="1000"/>
              <a:pPr/>
              <a:t>110</a:t>
            </a:fld>
            <a:endParaRPr lang="en-US" sz="1000"/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4419600" y="54864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4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4b</a:t>
            </a: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4a</a:t>
            </a:r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 flipH="1">
            <a:off x="28194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7" name="Line 15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8" name="Line 16"/>
          <p:cNvSpPr>
            <a:spLocks noChangeShapeType="1"/>
          </p:cNvSpPr>
          <p:nvPr/>
        </p:nvSpPr>
        <p:spPr bwMode="auto">
          <a:xfrm>
            <a:off x="28194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 flipH="1">
            <a:off x="37338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2" name="Line 20"/>
          <p:cNvSpPr>
            <a:spLocks noChangeShapeType="1"/>
          </p:cNvSpPr>
          <p:nvPr/>
        </p:nvSpPr>
        <p:spPr bwMode="auto">
          <a:xfrm>
            <a:off x="37338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3" name="Line 21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4" name="Line 22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5" name="Line 23"/>
          <p:cNvSpPr>
            <a:spLocks noChangeShapeType="1"/>
          </p:cNvSpPr>
          <p:nvPr/>
        </p:nvSpPr>
        <p:spPr bwMode="auto">
          <a:xfrm flipH="1">
            <a:off x="46482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69688" name="Text Box 24"/>
          <p:cNvSpPr txBox="1">
            <a:spLocks noChangeArrowheads="1"/>
          </p:cNvSpPr>
          <p:nvPr/>
        </p:nvSpPr>
        <p:spPr bwMode="auto">
          <a:xfrm>
            <a:off x="2590744" y="2819400"/>
            <a:ext cx="4749913" cy="954107"/>
          </a:xfrm>
          <a:prstGeom prst="rect">
            <a:avLst/>
          </a:prstGeom>
          <a:solidFill>
            <a:srgbClr val="FFD1A3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chemeClr val="tx2"/>
                </a:solidFill>
                <a:latin typeface="+mn-lt"/>
              </a:rPr>
              <a:t>Here, both G and S have size 1. </a:t>
            </a:r>
          </a:p>
          <a:p>
            <a:pPr algn="ctr" eaLnBrk="1" hangingPunct="1"/>
            <a:r>
              <a:rPr lang="en-US" sz="2800">
                <a:solidFill>
                  <a:schemeClr val="tx2"/>
                </a:solidFill>
                <a:latin typeface="+mn-lt"/>
              </a:rPr>
              <a:t>This is not the case in general!</a:t>
            </a:r>
          </a:p>
        </p:txBody>
      </p:sp>
      <p:sp>
        <p:nvSpPr>
          <p:cNvPr id="59417" name="Text Box 42"/>
          <p:cNvSpPr txBox="1">
            <a:spLocks noChangeArrowheads="1"/>
          </p:cNvSpPr>
          <p:nvPr/>
        </p:nvSpPr>
        <p:spPr bwMode="auto">
          <a:xfrm>
            <a:off x="838200" y="5410200"/>
            <a:ext cx="412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CC3399"/>
                </a:solidFill>
                <a:latin typeface="+mn-lt"/>
              </a:rPr>
              <a:t>S</a:t>
            </a:r>
          </a:p>
        </p:txBody>
      </p:sp>
      <p:sp>
        <p:nvSpPr>
          <p:cNvPr id="59418" name="Text Box 43"/>
          <p:cNvSpPr txBox="1">
            <a:spLocks noChangeArrowheads="1"/>
          </p:cNvSpPr>
          <p:nvPr/>
        </p:nvSpPr>
        <p:spPr bwMode="auto">
          <a:xfrm>
            <a:off x="838200" y="16764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990000"/>
                </a:solidFill>
                <a:latin typeface="+mn-lt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2304056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88" grpId="0" animBg="1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FF4496-0012-2140-972D-540DD0009588}" type="slidenum">
              <a:rPr lang="en-US" sz="1000"/>
              <a:pPr/>
              <a:t>111</a:t>
            </a:fld>
            <a:endParaRPr lang="en-US" sz="1000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4419600" y="54864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4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4b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4a</a:t>
            </a:r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 flipH="1">
            <a:off x="28194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6" name="Line 16"/>
          <p:cNvSpPr>
            <a:spLocks noChangeShapeType="1"/>
          </p:cNvSpPr>
          <p:nvPr/>
        </p:nvSpPr>
        <p:spPr bwMode="auto">
          <a:xfrm>
            <a:off x="28194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7" name="Line 17"/>
          <p:cNvSpPr>
            <a:spLocks noChangeShapeType="1"/>
          </p:cNvSpPr>
          <p:nvPr/>
        </p:nvSpPr>
        <p:spPr bwMode="auto">
          <a:xfrm flipH="1">
            <a:off x="37338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8" name="Line 18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9" name="Line 19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0" name="Line 20"/>
          <p:cNvSpPr>
            <a:spLocks noChangeShapeType="1"/>
          </p:cNvSpPr>
          <p:nvPr/>
        </p:nvSpPr>
        <p:spPr bwMode="auto">
          <a:xfrm>
            <a:off x="37338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1" name="Line 21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2" name="Line 22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3" name="Line 23"/>
          <p:cNvSpPr>
            <a:spLocks noChangeShapeType="1"/>
          </p:cNvSpPr>
          <p:nvPr/>
        </p:nvSpPr>
        <p:spPr bwMode="auto">
          <a:xfrm flipH="1">
            <a:off x="46482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708263" y="5181600"/>
            <a:ext cx="3365024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7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(positive) example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343400" y="5410200"/>
            <a:ext cx="609600" cy="609600"/>
            <a:chOff x="576" y="2304"/>
            <a:chExt cx="384" cy="384"/>
          </a:xfrm>
        </p:grpSpPr>
        <p:sp>
          <p:nvSpPr>
            <p:cNvPr id="61475" name="Line 26"/>
            <p:cNvSpPr>
              <a:spLocks noChangeShapeType="1"/>
            </p:cNvSpPr>
            <p:nvPr/>
          </p:nvSpPr>
          <p:spPr bwMode="auto">
            <a:xfrm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1476" name="Line 27"/>
            <p:cNvSpPr>
              <a:spLocks noChangeShapeType="1"/>
            </p:cNvSpPr>
            <p:nvPr/>
          </p:nvSpPr>
          <p:spPr bwMode="auto">
            <a:xfrm flipV="1"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352800" y="4419600"/>
            <a:ext cx="5300663" cy="1746250"/>
            <a:chOff x="2112" y="2784"/>
            <a:chExt cx="3339" cy="1100"/>
          </a:xfrm>
        </p:grpSpPr>
        <p:grpSp>
          <p:nvGrpSpPr>
            <p:cNvPr id="61468" name="Group 29"/>
            <p:cNvGrpSpPr>
              <a:grpSpLocks/>
            </p:cNvGrpSpPr>
            <p:nvPr/>
          </p:nvGrpSpPr>
          <p:grpSpPr bwMode="auto">
            <a:xfrm>
              <a:off x="2112" y="2784"/>
              <a:ext cx="1632" cy="480"/>
              <a:chOff x="2112" y="2784"/>
              <a:chExt cx="1632" cy="480"/>
            </a:xfrm>
          </p:grpSpPr>
          <p:sp>
            <p:nvSpPr>
              <p:cNvPr id="61473" name="Oval 30"/>
              <p:cNvSpPr>
                <a:spLocks noChangeArrowheads="1"/>
              </p:cNvSpPr>
              <p:nvPr/>
            </p:nvSpPr>
            <p:spPr bwMode="auto">
              <a:xfrm>
                <a:off x="3264" y="2784"/>
                <a:ext cx="480" cy="48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1474" name="Oval 31"/>
              <p:cNvSpPr>
                <a:spLocks noChangeArrowheads="1"/>
              </p:cNvSpPr>
              <p:nvPr/>
            </p:nvSpPr>
            <p:spPr bwMode="auto">
              <a:xfrm>
                <a:off x="2112" y="2784"/>
                <a:ext cx="480" cy="48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+mn-lt"/>
                </a:endParaRPr>
              </a:p>
            </p:txBody>
          </p:sp>
        </p:grpSp>
        <p:grpSp>
          <p:nvGrpSpPr>
            <p:cNvPr id="61469" name="Group 32"/>
            <p:cNvGrpSpPr>
              <a:grpSpLocks/>
            </p:cNvGrpSpPr>
            <p:nvPr/>
          </p:nvGrpSpPr>
          <p:grpSpPr bwMode="auto">
            <a:xfrm>
              <a:off x="2592" y="3120"/>
              <a:ext cx="2859" cy="764"/>
              <a:chOff x="2592" y="3120"/>
              <a:chExt cx="2859" cy="764"/>
            </a:xfrm>
          </p:grpSpPr>
          <p:sp>
            <p:nvSpPr>
              <p:cNvPr id="61470" name="Text Box 33"/>
              <p:cNvSpPr txBox="1">
                <a:spLocks noChangeArrowheads="1"/>
              </p:cNvSpPr>
              <p:nvPr/>
            </p:nvSpPr>
            <p:spPr bwMode="auto">
              <a:xfrm>
                <a:off x="4128" y="3360"/>
                <a:ext cx="1323" cy="52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>
                    <a:latin typeface="+mn-lt"/>
                  </a:rPr>
                  <a:t>Generalization</a:t>
                </a:r>
              </a:p>
              <a:p>
                <a:pPr algn="ctr" eaLnBrk="1" hangingPunct="1"/>
                <a:r>
                  <a:rPr lang="en-US">
                    <a:latin typeface="+mn-lt"/>
                  </a:rPr>
                  <a:t>set of 4</a:t>
                </a:r>
                <a:r>
                  <a:rPr lang="en-US">
                    <a:solidFill>
                      <a:srgbClr val="000000"/>
                    </a:solidFill>
                    <a:latin typeface="+mn-lt"/>
                    <a:cs typeface="Times New Roman" charset="0"/>
                    <a:sym typeface="Symbol" charset="0"/>
                  </a:rPr>
                  <a:t></a:t>
                </a:r>
              </a:p>
            </p:txBody>
          </p:sp>
          <p:sp>
            <p:nvSpPr>
              <p:cNvPr id="61471" name="Line 34"/>
              <p:cNvSpPr>
                <a:spLocks noChangeShapeType="1"/>
              </p:cNvSpPr>
              <p:nvPr/>
            </p:nvSpPr>
            <p:spPr bwMode="auto">
              <a:xfrm flipH="1" flipV="1">
                <a:off x="3648" y="3264"/>
                <a:ext cx="480" cy="38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1472" name="Line 35"/>
              <p:cNvSpPr>
                <a:spLocks noChangeShapeType="1"/>
              </p:cNvSpPr>
              <p:nvPr/>
            </p:nvSpPr>
            <p:spPr bwMode="auto">
              <a:xfrm flipH="1" flipV="1">
                <a:off x="2592" y="3120"/>
                <a:ext cx="1536" cy="52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</p:grpSp>
      <p:sp>
        <p:nvSpPr>
          <p:cNvPr id="370724" name="Text Box 36"/>
          <p:cNvSpPr txBox="1">
            <a:spLocks noChangeArrowheads="1"/>
          </p:cNvSpPr>
          <p:nvPr/>
        </p:nvSpPr>
        <p:spPr bwMode="auto">
          <a:xfrm>
            <a:off x="4191000" y="1752600"/>
            <a:ext cx="4162470" cy="2246769"/>
          </a:xfrm>
          <a:prstGeom prst="rect">
            <a:avLst/>
          </a:prstGeom>
          <a:solidFill>
            <a:srgbClr val="F5EBB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990000"/>
                </a:solidFill>
                <a:latin typeface="+mn-lt"/>
              </a:rPr>
              <a:t>The </a:t>
            </a:r>
            <a:r>
              <a:rPr lang="en-US" sz="2800" b="1">
                <a:solidFill>
                  <a:srgbClr val="990000"/>
                </a:solidFill>
                <a:latin typeface="+mn-lt"/>
              </a:rPr>
              <a:t>generalization set</a:t>
            </a:r>
            <a:r>
              <a:rPr lang="en-US" sz="2800">
                <a:solidFill>
                  <a:srgbClr val="990000"/>
                </a:solidFill>
                <a:latin typeface="+mn-lt"/>
              </a:rPr>
              <a:t/>
            </a:r>
            <a:br>
              <a:rPr lang="en-US" sz="2800">
                <a:solidFill>
                  <a:srgbClr val="990000"/>
                </a:solidFill>
                <a:latin typeface="+mn-lt"/>
              </a:rPr>
            </a:br>
            <a:r>
              <a:rPr lang="en-US" sz="2800">
                <a:solidFill>
                  <a:srgbClr val="990000"/>
                </a:solidFill>
                <a:latin typeface="+mn-lt"/>
              </a:rPr>
              <a:t>of an hypothesis h is the</a:t>
            </a:r>
            <a:br>
              <a:rPr lang="en-US" sz="2800">
                <a:solidFill>
                  <a:srgbClr val="990000"/>
                </a:solidFill>
                <a:latin typeface="+mn-lt"/>
              </a:rPr>
            </a:br>
            <a:r>
              <a:rPr lang="en-US" sz="2800">
                <a:solidFill>
                  <a:srgbClr val="990000"/>
                </a:solidFill>
                <a:latin typeface="+mn-lt"/>
              </a:rPr>
              <a:t>set of the hypotheses </a:t>
            </a:r>
            <a:br>
              <a:rPr lang="en-US" sz="2800">
                <a:solidFill>
                  <a:srgbClr val="990000"/>
                </a:solidFill>
                <a:latin typeface="+mn-lt"/>
              </a:rPr>
            </a:br>
            <a:r>
              <a:rPr lang="en-US" sz="2800">
                <a:solidFill>
                  <a:srgbClr val="990000"/>
                </a:solidFill>
                <a:latin typeface="+mn-lt"/>
              </a:rPr>
              <a:t>that are immediately more</a:t>
            </a:r>
            <a:br>
              <a:rPr lang="en-US" sz="2800">
                <a:solidFill>
                  <a:srgbClr val="990000"/>
                </a:solidFill>
                <a:latin typeface="+mn-lt"/>
              </a:rPr>
            </a:br>
            <a:r>
              <a:rPr lang="en-US" sz="2800">
                <a:solidFill>
                  <a:srgbClr val="990000"/>
                </a:solidFill>
                <a:latin typeface="+mn-lt"/>
              </a:rPr>
              <a:t>general than h</a:t>
            </a:r>
          </a:p>
        </p:txBody>
      </p:sp>
    </p:spTree>
    <p:extLst>
      <p:ext uri="{BB962C8B-B14F-4D97-AF65-F5344CB8AC3E}">
        <p14:creationId xmlns:p14="http://schemas.microsoft.com/office/powerpoint/2010/main" val="14435300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724" grpId="0" animBg="1" autoUpdateAnimBg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5E8B967-1C27-B74D-B9C5-063C20ADE1DA}" type="slidenum">
              <a:rPr lang="en-US" sz="1000"/>
              <a:pPr/>
              <a:t>112</a:t>
            </a:fld>
            <a:endParaRPr lang="en-US" sz="1000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4419600" y="54864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4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4b</a:t>
            </a: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4a</a:t>
            </a:r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 flipH="1">
            <a:off x="28194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28194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H="1">
            <a:off x="37338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37338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9" name="Line 21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10" name="Line 22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11" name="Line 23"/>
          <p:cNvSpPr>
            <a:spLocks noChangeShapeType="1"/>
          </p:cNvSpPr>
          <p:nvPr/>
        </p:nvSpPr>
        <p:spPr bwMode="auto">
          <a:xfrm flipH="1">
            <a:off x="46482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708263" y="5181600"/>
            <a:ext cx="3365024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7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(positive) example</a:t>
            </a:r>
          </a:p>
        </p:txBody>
      </p:sp>
      <p:grpSp>
        <p:nvGrpSpPr>
          <p:cNvPr id="63513" name="Group 25"/>
          <p:cNvGrpSpPr>
            <a:grpSpLocks/>
          </p:cNvGrpSpPr>
          <p:nvPr/>
        </p:nvGrpSpPr>
        <p:grpSpPr bwMode="auto">
          <a:xfrm>
            <a:off x="4343400" y="5410200"/>
            <a:ext cx="609600" cy="609600"/>
            <a:chOff x="576" y="2304"/>
            <a:chExt cx="384" cy="384"/>
          </a:xfrm>
        </p:grpSpPr>
        <p:sp>
          <p:nvSpPr>
            <p:cNvPr id="63528" name="Line 26"/>
            <p:cNvSpPr>
              <a:spLocks noChangeShapeType="1"/>
            </p:cNvSpPr>
            <p:nvPr/>
          </p:nvSpPr>
          <p:spPr bwMode="auto">
            <a:xfrm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3529" name="Line 27"/>
            <p:cNvSpPr>
              <a:spLocks noChangeShapeType="1"/>
            </p:cNvSpPr>
            <p:nvPr/>
          </p:nvSpPr>
          <p:spPr bwMode="auto">
            <a:xfrm flipV="1"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438400" y="3505200"/>
            <a:ext cx="2590800" cy="1600200"/>
            <a:chOff x="1536" y="2208"/>
            <a:chExt cx="1632" cy="1008"/>
          </a:xfrm>
        </p:grpSpPr>
        <p:grpSp>
          <p:nvGrpSpPr>
            <p:cNvPr id="63523" name="Group 29"/>
            <p:cNvGrpSpPr>
              <a:grpSpLocks/>
            </p:cNvGrpSpPr>
            <p:nvPr/>
          </p:nvGrpSpPr>
          <p:grpSpPr bwMode="auto">
            <a:xfrm>
              <a:off x="2160" y="2832"/>
              <a:ext cx="384" cy="384"/>
              <a:chOff x="576" y="2304"/>
              <a:chExt cx="384" cy="384"/>
            </a:xfrm>
          </p:grpSpPr>
          <p:sp>
            <p:nvSpPr>
              <p:cNvPr id="63526" name="Line 30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3527" name="Line 31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63524" name="Oval 32"/>
            <p:cNvSpPr>
              <a:spLocks noChangeArrowheads="1"/>
            </p:cNvSpPr>
            <p:nvPr/>
          </p:nvSpPr>
          <p:spPr bwMode="auto">
            <a:xfrm>
              <a:off x="1536" y="2208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3525" name="Oval 33"/>
            <p:cNvSpPr>
              <a:spLocks noChangeArrowheads="1"/>
            </p:cNvSpPr>
            <p:nvPr/>
          </p:nvSpPr>
          <p:spPr bwMode="auto">
            <a:xfrm>
              <a:off x="2688" y="2208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514600" y="2590800"/>
            <a:ext cx="1600200" cy="1600200"/>
            <a:chOff x="1584" y="1632"/>
            <a:chExt cx="1008" cy="1008"/>
          </a:xfrm>
        </p:grpSpPr>
        <p:grpSp>
          <p:nvGrpSpPr>
            <p:cNvPr id="63519" name="Group 35"/>
            <p:cNvGrpSpPr>
              <a:grpSpLocks/>
            </p:cNvGrpSpPr>
            <p:nvPr/>
          </p:nvGrpSpPr>
          <p:grpSpPr bwMode="auto">
            <a:xfrm>
              <a:off x="1584" y="2256"/>
              <a:ext cx="384" cy="384"/>
              <a:chOff x="576" y="2304"/>
              <a:chExt cx="384" cy="384"/>
            </a:xfrm>
          </p:grpSpPr>
          <p:sp>
            <p:nvSpPr>
              <p:cNvPr id="63521" name="Line 36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3522" name="Line 37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63520" name="Oval 38"/>
            <p:cNvSpPr>
              <a:spLocks noChangeArrowheads="1"/>
            </p:cNvSpPr>
            <p:nvPr/>
          </p:nvSpPr>
          <p:spPr bwMode="auto">
            <a:xfrm>
              <a:off x="2112" y="1632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63516" name="Group 39"/>
          <p:cNvGrpSpPr>
            <a:grpSpLocks/>
          </p:cNvGrpSpPr>
          <p:nvPr/>
        </p:nvGrpSpPr>
        <p:grpSpPr bwMode="auto">
          <a:xfrm>
            <a:off x="3352800" y="4419600"/>
            <a:ext cx="2590800" cy="762000"/>
            <a:chOff x="2112" y="2784"/>
            <a:chExt cx="1632" cy="480"/>
          </a:xfrm>
        </p:grpSpPr>
        <p:sp>
          <p:nvSpPr>
            <p:cNvPr id="63517" name="Oval 40"/>
            <p:cNvSpPr>
              <a:spLocks noChangeArrowheads="1"/>
            </p:cNvSpPr>
            <p:nvPr/>
          </p:nvSpPr>
          <p:spPr bwMode="auto">
            <a:xfrm>
              <a:off x="3264" y="2784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3518" name="Oval 41"/>
            <p:cNvSpPr>
              <a:spLocks noChangeArrowheads="1"/>
            </p:cNvSpPr>
            <p:nvPr/>
          </p:nvSpPr>
          <p:spPr bwMode="auto">
            <a:xfrm>
              <a:off x="2112" y="2784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74433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4234A06-6A29-4D49-A86F-A7DCA28B53E0}" type="slidenum">
              <a:rPr lang="en-US" sz="1000"/>
              <a:pPr/>
              <a:t>113</a:t>
            </a:fld>
            <a:endParaRPr lang="en-US" sz="1000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chemeClr val="tx2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2752" name="Text Box 16"/>
          <p:cNvSpPr txBox="1">
            <a:spLocks noChangeArrowheads="1"/>
          </p:cNvSpPr>
          <p:nvPr/>
        </p:nvSpPr>
        <p:spPr bwMode="auto">
          <a:xfrm>
            <a:off x="1112115" y="4724400"/>
            <a:ext cx="3471719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5</a:t>
            </a:r>
            <a:r>
              <a:rPr lang="en-US" sz="320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(negative) example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 rot="16200000" flipV="1">
            <a:off x="3429000" y="2667000"/>
            <a:ext cx="1600200" cy="1600200"/>
            <a:chOff x="3264" y="1632"/>
            <a:chExt cx="1008" cy="1008"/>
          </a:xfrm>
        </p:grpSpPr>
        <p:grpSp>
          <p:nvGrpSpPr>
            <p:cNvPr id="65566" name="Group 18"/>
            <p:cNvGrpSpPr>
              <a:grpSpLocks/>
            </p:cNvGrpSpPr>
            <p:nvPr/>
          </p:nvGrpSpPr>
          <p:grpSpPr bwMode="auto">
            <a:xfrm>
              <a:off x="3888" y="2256"/>
              <a:ext cx="384" cy="384"/>
              <a:chOff x="576" y="2304"/>
              <a:chExt cx="384" cy="384"/>
            </a:xfrm>
          </p:grpSpPr>
          <p:sp>
            <p:nvSpPr>
              <p:cNvPr id="65568" name="Line 19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5569" name="Line 20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65567" name="Oval 21"/>
            <p:cNvSpPr>
              <a:spLocks noChangeArrowheads="1"/>
            </p:cNvSpPr>
            <p:nvPr/>
          </p:nvSpPr>
          <p:spPr bwMode="auto">
            <a:xfrm>
              <a:off x="3264" y="1632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909638" y="1676400"/>
            <a:ext cx="5033962" cy="1676400"/>
            <a:chOff x="573" y="1056"/>
            <a:chExt cx="3171" cy="1056"/>
          </a:xfrm>
        </p:grpSpPr>
        <p:grpSp>
          <p:nvGrpSpPr>
            <p:cNvPr id="65555" name="Group 23"/>
            <p:cNvGrpSpPr>
              <a:grpSpLocks/>
            </p:cNvGrpSpPr>
            <p:nvPr/>
          </p:nvGrpSpPr>
          <p:grpSpPr bwMode="auto">
            <a:xfrm flipV="1">
              <a:off x="2112" y="1104"/>
              <a:ext cx="1632" cy="1008"/>
              <a:chOff x="2688" y="2208"/>
              <a:chExt cx="1632" cy="1008"/>
            </a:xfrm>
          </p:grpSpPr>
          <p:grpSp>
            <p:nvGrpSpPr>
              <p:cNvPr id="65560" name="Group 24"/>
              <p:cNvGrpSpPr>
                <a:grpSpLocks/>
              </p:cNvGrpSpPr>
              <p:nvPr/>
            </p:nvGrpSpPr>
            <p:grpSpPr bwMode="auto">
              <a:xfrm>
                <a:off x="3312" y="2832"/>
                <a:ext cx="384" cy="384"/>
                <a:chOff x="576" y="2304"/>
                <a:chExt cx="384" cy="384"/>
              </a:xfrm>
            </p:grpSpPr>
            <p:sp>
              <p:nvSpPr>
                <p:cNvPr id="65564" name="Line 25"/>
                <p:cNvSpPr>
                  <a:spLocks noChangeShapeType="1"/>
                </p:cNvSpPr>
                <p:nvPr/>
              </p:nvSpPr>
              <p:spPr bwMode="auto">
                <a:xfrm>
                  <a:off x="576" y="2304"/>
                  <a:ext cx="384" cy="38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de-DE">
                    <a:latin typeface="+mn-lt"/>
                  </a:endParaRPr>
                </a:p>
              </p:txBody>
            </p:sp>
            <p:sp>
              <p:nvSpPr>
                <p:cNvPr id="65565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576" y="2304"/>
                  <a:ext cx="384" cy="38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de-DE">
                    <a:latin typeface="+mn-lt"/>
                  </a:endParaRPr>
                </a:p>
              </p:txBody>
            </p:sp>
          </p:grpSp>
          <p:grpSp>
            <p:nvGrpSpPr>
              <p:cNvPr id="65561" name="Group 27"/>
              <p:cNvGrpSpPr>
                <a:grpSpLocks/>
              </p:cNvGrpSpPr>
              <p:nvPr/>
            </p:nvGrpSpPr>
            <p:grpSpPr bwMode="auto">
              <a:xfrm>
                <a:off x="2688" y="2208"/>
                <a:ext cx="1632" cy="480"/>
                <a:chOff x="2112" y="2784"/>
                <a:chExt cx="1632" cy="480"/>
              </a:xfrm>
            </p:grpSpPr>
            <p:sp>
              <p:nvSpPr>
                <p:cNvPr id="65562" name="Oval 28"/>
                <p:cNvSpPr>
                  <a:spLocks noChangeArrowheads="1"/>
                </p:cNvSpPr>
                <p:nvPr/>
              </p:nvSpPr>
              <p:spPr bwMode="auto">
                <a:xfrm>
                  <a:off x="3264" y="2784"/>
                  <a:ext cx="480" cy="480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>
                    <a:latin typeface="+mn-lt"/>
                  </a:endParaRPr>
                </a:p>
              </p:txBody>
            </p:sp>
            <p:sp>
              <p:nvSpPr>
                <p:cNvPr id="65563" name="Oval 29"/>
                <p:cNvSpPr>
                  <a:spLocks noChangeArrowheads="1"/>
                </p:cNvSpPr>
                <p:nvPr/>
              </p:nvSpPr>
              <p:spPr bwMode="auto">
                <a:xfrm>
                  <a:off x="2112" y="2784"/>
                  <a:ext cx="480" cy="480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>
                    <a:latin typeface="+mn-lt"/>
                  </a:endParaRPr>
                </a:p>
              </p:txBody>
            </p:sp>
          </p:grpSp>
        </p:grpSp>
        <p:grpSp>
          <p:nvGrpSpPr>
            <p:cNvPr id="65556" name="Group 30"/>
            <p:cNvGrpSpPr>
              <a:grpSpLocks/>
            </p:cNvGrpSpPr>
            <p:nvPr/>
          </p:nvGrpSpPr>
          <p:grpSpPr bwMode="auto">
            <a:xfrm>
              <a:off x="573" y="1056"/>
              <a:ext cx="2728" cy="681"/>
              <a:chOff x="573" y="1056"/>
              <a:chExt cx="2728" cy="681"/>
            </a:xfrm>
          </p:grpSpPr>
          <p:sp>
            <p:nvSpPr>
              <p:cNvPr id="65557" name="Text Box 31"/>
              <p:cNvSpPr txBox="1">
                <a:spLocks noChangeArrowheads="1"/>
              </p:cNvSpPr>
              <p:nvPr/>
            </p:nvSpPr>
            <p:spPr bwMode="auto">
              <a:xfrm>
                <a:off x="573" y="1056"/>
                <a:ext cx="1263" cy="52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>
                    <a:latin typeface="+mn-lt"/>
                  </a:rPr>
                  <a:t>Specialization</a:t>
                </a:r>
                <a:br>
                  <a:rPr lang="en-US">
                    <a:latin typeface="+mn-lt"/>
                  </a:rPr>
                </a:br>
                <a:r>
                  <a:rPr lang="en-US">
                    <a:latin typeface="+mn-lt"/>
                  </a:rPr>
                  <a:t>set of aa</a:t>
                </a:r>
              </a:p>
            </p:txBody>
          </p:sp>
          <p:sp>
            <p:nvSpPr>
              <p:cNvPr id="65558" name="Line 32"/>
              <p:cNvSpPr>
                <a:spLocks noChangeShapeType="1"/>
              </p:cNvSpPr>
              <p:nvPr/>
            </p:nvSpPr>
            <p:spPr bwMode="auto">
              <a:xfrm>
                <a:off x="1849" y="1307"/>
                <a:ext cx="369" cy="35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5559" name="Line 33"/>
              <p:cNvSpPr>
                <a:spLocks noChangeShapeType="1"/>
              </p:cNvSpPr>
              <p:nvPr/>
            </p:nvSpPr>
            <p:spPr bwMode="auto">
              <a:xfrm>
                <a:off x="1840" y="1307"/>
                <a:ext cx="1461" cy="43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23101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52" grpId="0" animBg="1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3DBE47-B67C-2C48-B061-EBB0B0DEB38F}" type="slidenum">
              <a:rPr lang="en-US" sz="1000"/>
              <a:pPr/>
              <a:t>114</a:t>
            </a:fld>
            <a:endParaRPr lang="en-US" sz="1000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Tahoma" charset="0"/>
              </a:rPr>
              <a:t>ab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Tahoma" charset="0"/>
              </a:rPr>
              <a:t>nb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Tahoma" charset="0"/>
              </a:rPr>
              <a:t>n</a:t>
            </a:r>
            <a:r>
              <a:rPr lang="en-US">
                <a:solidFill>
                  <a:srgbClr val="000000"/>
                </a:solidFill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Tahoma" charset="0"/>
              </a:rPr>
              <a:t>a</a:t>
            </a:r>
            <a:r>
              <a:rPr lang="en-US">
                <a:solidFill>
                  <a:srgbClr val="000000"/>
                </a:solidFill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762000" y="1700213"/>
            <a:ext cx="60350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+mn-lt"/>
              </a:rPr>
              <a:t>G and S, and all hypotheses in between </a:t>
            </a:r>
            <a:br>
              <a:rPr lang="en-US" sz="2800">
                <a:latin typeface="+mn-lt"/>
              </a:rPr>
            </a:br>
            <a:r>
              <a:rPr lang="en-US" sz="2800">
                <a:latin typeface="+mn-lt"/>
              </a:rPr>
              <a:t>form exactly the version space</a:t>
            </a:r>
          </a:p>
        </p:txBody>
      </p:sp>
    </p:spTree>
    <p:extLst>
      <p:ext uri="{BB962C8B-B14F-4D97-AF65-F5344CB8AC3E}">
        <p14:creationId xmlns:p14="http://schemas.microsoft.com/office/powerpoint/2010/main" val="13396150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02BF384-B2FE-3C46-A917-C7725120C57E}" type="slidenum">
              <a:rPr lang="en-US" sz="1000"/>
              <a:pPr/>
              <a:t>115</a:t>
            </a:fld>
            <a:endParaRPr lang="en-US" sz="1000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5819" name="Text Box 11"/>
          <p:cNvSpPr txBox="1">
            <a:spLocks noChangeArrowheads="1"/>
          </p:cNvSpPr>
          <p:nvPr/>
        </p:nvSpPr>
        <p:spPr bwMode="auto">
          <a:xfrm>
            <a:off x="1029548" y="4724400"/>
            <a:ext cx="3159017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Do  8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>
                <a:latin typeface="+mn-lt"/>
              </a:rPr>
              <a:t>,  6</a:t>
            </a:r>
            <a:r>
              <a:rPr lang="en-US" sz="320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sz="3200">
                <a:latin typeface="+mn-lt"/>
              </a:rPr>
              <a:t>,  j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3200">
                <a:latin typeface="+mn-lt"/>
              </a:rPr>
              <a:t>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satisfy CONCEPT?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76400" y="3657600"/>
            <a:ext cx="627063" cy="990600"/>
            <a:chOff x="1056" y="2304"/>
            <a:chExt cx="395" cy="624"/>
          </a:xfrm>
        </p:grpSpPr>
        <p:sp>
          <p:nvSpPr>
            <p:cNvPr id="69652" name="Text Box 13"/>
            <p:cNvSpPr txBox="1">
              <a:spLocks noChangeArrowheads="1"/>
            </p:cNvSpPr>
            <p:nvPr/>
          </p:nvSpPr>
          <p:spPr bwMode="auto">
            <a:xfrm>
              <a:off x="1056" y="2304"/>
              <a:ext cx="39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Yes</a:t>
              </a:r>
            </a:p>
          </p:txBody>
        </p:sp>
        <p:sp>
          <p:nvSpPr>
            <p:cNvPr id="69653" name="Line 14"/>
            <p:cNvSpPr>
              <a:spLocks noChangeShapeType="1"/>
            </p:cNvSpPr>
            <p:nvPr/>
          </p:nvSpPr>
          <p:spPr bwMode="auto">
            <a:xfrm flipV="1">
              <a:off x="1248" y="254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667000" y="3048000"/>
            <a:ext cx="552450" cy="1600200"/>
            <a:chOff x="1680" y="1920"/>
            <a:chExt cx="348" cy="1008"/>
          </a:xfrm>
        </p:grpSpPr>
        <p:sp>
          <p:nvSpPr>
            <p:cNvPr id="69650" name="Text Box 16"/>
            <p:cNvSpPr txBox="1">
              <a:spLocks noChangeArrowheads="1"/>
            </p:cNvSpPr>
            <p:nvPr/>
          </p:nvSpPr>
          <p:spPr bwMode="auto">
            <a:xfrm>
              <a:off x="1680" y="1920"/>
              <a:ext cx="3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No</a:t>
              </a:r>
            </a:p>
          </p:txBody>
        </p:sp>
        <p:sp>
          <p:nvSpPr>
            <p:cNvPr id="69651" name="Line 17"/>
            <p:cNvSpPr>
              <a:spLocks noChangeShapeType="1"/>
            </p:cNvSpPr>
            <p:nvPr/>
          </p:nvSpPr>
          <p:spPr bwMode="auto">
            <a:xfrm flipV="1">
              <a:off x="1824" y="216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352800" y="3962400"/>
            <a:ext cx="1060450" cy="685800"/>
            <a:chOff x="2112" y="2496"/>
            <a:chExt cx="668" cy="432"/>
          </a:xfrm>
        </p:grpSpPr>
        <p:sp>
          <p:nvSpPr>
            <p:cNvPr id="69648" name="Text Box 19"/>
            <p:cNvSpPr txBox="1">
              <a:spLocks noChangeArrowheads="1"/>
            </p:cNvSpPr>
            <p:nvPr/>
          </p:nvSpPr>
          <p:spPr bwMode="auto">
            <a:xfrm>
              <a:off x="2112" y="2496"/>
              <a:ext cx="6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Maybe</a:t>
              </a:r>
            </a:p>
          </p:txBody>
        </p:sp>
        <p:sp>
          <p:nvSpPr>
            <p:cNvPr id="69649" name="Line 20"/>
            <p:cNvSpPr>
              <a:spLocks noChangeShapeType="1"/>
            </p:cNvSpPr>
            <p:nvPr/>
          </p:nvSpPr>
          <p:spPr bwMode="auto">
            <a:xfrm flipV="1">
              <a:off x="2352" y="27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69647" name="Text Box 21"/>
          <p:cNvSpPr txBox="1">
            <a:spLocks noChangeArrowheads="1"/>
          </p:cNvSpPr>
          <p:nvPr/>
        </p:nvSpPr>
        <p:spPr bwMode="auto">
          <a:xfrm>
            <a:off x="914400" y="1879600"/>
            <a:ext cx="2882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latin typeface="+mn-lt"/>
              </a:rPr>
              <a:t>At this stage …</a:t>
            </a:r>
          </a:p>
        </p:txBody>
      </p:sp>
    </p:spTree>
    <p:extLst>
      <p:ext uri="{BB962C8B-B14F-4D97-AF65-F5344CB8AC3E}">
        <p14:creationId xmlns:p14="http://schemas.microsoft.com/office/powerpoint/2010/main" val="5937592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9" grpId="0" animBg="1" autoUpdateAnimBg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79F2153-2BA7-A349-B7D5-1D1594499CAA}" type="slidenum">
              <a:rPr lang="en-US" sz="1000"/>
              <a:pPr/>
              <a:t>116</a:t>
            </a:fld>
            <a:endParaRPr lang="en-US" sz="1000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1690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6843" name="Text Box 11"/>
          <p:cNvSpPr txBox="1">
            <a:spLocks noChangeArrowheads="1"/>
          </p:cNvSpPr>
          <p:nvPr/>
        </p:nvSpPr>
        <p:spPr bwMode="auto">
          <a:xfrm>
            <a:off x="1170226" y="4724400"/>
            <a:ext cx="3365024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2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(positive) example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267200" y="3505200"/>
            <a:ext cx="2590800" cy="1600200"/>
            <a:chOff x="1536" y="2208"/>
            <a:chExt cx="1632" cy="1008"/>
          </a:xfrm>
        </p:grpSpPr>
        <p:grpSp>
          <p:nvGrpSpPr>
            <p:cNvPr id="71698" name="Group 13"/>
            <p:cNvGrpSpPr>
              <a:grpSpLocks/>
            </p:cNvGrpSpPr>
            <p:nvPr/>
          </p:nvGrpSpPr>
          <p:grpSpPr bwMode="auto">
            <a:xfrm>
              <a:off x="2160" y="2832"/>
              <a:ext cx="384" cy="384"/>
              <a:chOff x="576" y="2304"/>
              <a:chExt cx="384" cy="384"/>
            </a:xfrm>
          </p:grpSpPr>
          <p:sp>
            <p:nvSpPr>
              <p:cNvPr id="71701" name="Line 14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71702" name="Line 15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71699" name="Oval 16"/>
            <p:cNvSpPr>
              <a:spLocks noChangeArrowheads="1"/>
            </p:cNvSpPr>
            <p:nvPr/>
          </p:nvSpPr>
          <p:spPr bwMode="auto">
            <a:xfrm>
              <a:off x="1536" y="2208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71700" name="Oval 17"/>
            <p:cNvSpPr>
              <a:spLocks noChangeArrowheads="1"/>
            </p:cNvSpPr>
            <p:nvPr/>
          </p:nvSpPr>
          <p:spPr bwMode="auto">
            <a:xfrm>
              <a:off x="2688" y="2208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 flipH="1">
            <a:off x="5181600" y="2590800"/>
            <a:ext cx="1600200" cy="1600200"/>
            <a:chOff x="1584" y="1632"/>
            <a:chExt cx="1008" cy="1008"/>
          </a:xfrm>
        </p:grpSpPr>
        <p:grpSp>
          <p:nvGrpSpPr>
            <p:cNvPr id="71694" name="Group 19"/>
            <p:cNvGrpSpPr>
              <a:grpSpLocks/>
            </p:cNvGrpSpPr>
            <p:nvPr/>
          </p:nvGrpSpPr>
          <p:grpSpPr bwMode="auto">
            <a:xfrm>
              <a:off x="1584" y="2256"/>
              <a:ext cx="384" cy="384"/>
              <a:chOff x="576" y="2304"/>
              <a:chExt cx="384" cy="384"/>
            </a:xfrm>
          </p:grpSpPr>
          <p:sp>
            <p:nvSpPr>
              <p:cNvPr id="71696" name="Line 20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71697" name="Line 21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71695" name="Oval 22"/>
            <p:cNvSpPr>
              <a:spLocks noChangeArrowheads="1"/>
            </p:cNvSpPr>
            <p:nvPr/>
          </p:nvSpPr>
          <p:spPr bwMode="auto">
            <a:xfrm>
              <a:off x="2112" y="1632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94004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43" grpId="0" animBg="1" autoUpdateAnimBg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69D49C4-D98A-4E4D-BD2F-75EDE0B31134}" type="slidenum">
              <a:rPr lang="en-US" sz="1000"/>
              <a:pPr/>
              <a:t>117</a:t>
            </a:fld>
            <a:endParaRPr lang="en-US" sz="1000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nb</a:t>
            </a:r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7862" name="Text Box 6"/>
          <p:cNvSpPr txBox="1">
            <a:spLocks noChangeArrowheads="1"/>
          </p:cNvSpPr>
          <p:nvPr/>
        </p:nvSpPr>
        <p:spPr bwMode="auto">
          <a:xfrm>
            <a:off x="1108147" y="4724400"/>
            <a:ext cx="3471719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j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(negative) example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flipH="1" flipV="1">
            <a:off x="4267200" y="2667000"/>
            <a:ext cx="1600200" cy="1600200"/>
            <a:chOff x="1584" y="1632"/>
            <a:chExt cx="1008" cy="1008"/>
          </a:xfrm>
        </p:grpSpPr>
        <p:grpSp>
          <p:nvGrpSpPr>
            <p:cNvPr id="73736" name="Group 8"/>
            <p:cNvGrpSpPr>
              <a:grpSpLocks/>
            </p:cNvGrpSpPr>
            <p:nvPr/>
          </p:nvGrpSpPr>
          <p:grpSpPr bwMode="auto">
            <a:xfrm>
              <a:off x="1584" y="2256"/>
              <a:ext cx="384" cy="384"/>
              <a:chOff x="576" y="2304"/>
              <a:chExt cx="384" cy="384"/>
            </a:xfrm>
          </p:grpSpPr>
          <p:sp>
            <p:nvSpPr>
              <p:cNvPr id="73738" name="Line 9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73739" name="Line 10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73737" name="Oval 11"/>
            <p:cNvSpPr>
              <a:spLocks noChangeArrowheads="1"/>
            </p:cNvSpPr>
            <p:nvPr/>
          </p:nvSpPr>
          <p:spPr bwMode="auto">
            <a:xfrm>
              <a:off x="2112" y="1632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90411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2" grpId="0" animBg="1" autoUpdateAnimBg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FF682C-B4B3-4C41-BC64-220B9A676819}" type="slidenum">
              <a:rPr lang="en-US" sz="1000"/>
              <a:pPr/>
              <a:t>118</a:t>
            </a:fld>
            <a:endParaRPr lang="en-US" sz="1000"/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nb</a:t>
            </a:r>
          </a:p>
        </p:txBody>
      </p:sp>
      <p:sp>
        <p:nvSpPr>
          <p:cNvPr id="378884" name="Text Box 4"/>
          <p:cNvSpPr txBox="1">
            <a:spLocks noChangeArrowheads="1"/>
          </p:cNvSpPr>
          <p:nvPr/>
        </p:nvSpPr>
        <p:spPr bwMode="auto">
          <a:xfrm>
            <a:off x="1219200" y="2209800"/>
            <a:ext cx="22487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latin typeface="+mn-lt"/>
              </a:rPr>
              <a:t>+ 4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 </a:t>
            </a:r>
            <a:r>
              <a:rPr lang="en-US" sz="3200">
                <a:latin typeface="+mn-lt"/>
              </a:rPr>
              <a:t>7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>
                <a:latin typeface="+mn-lt"/>
              </a:rPr>
              <a:t> 2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3200">
                <a:latin typeface="+mn-lt"/>
              </a:rPr>
              <a:t> </a:t>
            </a:r>
          </a:p>
          <a:p>
            <a:pPr eaLnBrk="1" hangingPunct="1"/>
            <a:r>
              <a:rPr lang="en-US" sz="1200">
                <a:latin typeface="+mn-lt"/>
              </a:rPr>
              <a:t> </a:t>
            </a:r>
            <a:r>
              <a:rPr lang="en-US">
                <a:latin typeface="+mn-lt"/>
              </a:rPr>
              <a:t>–</a:t>
            </a:r>
            <a:r>
              <a:rPr lang="en-US" sz="3200">
                <a:latin typeface="+mn-lt"/>
              </a:rPr>
              <a:t> </a:t>
            </a:r>
            <a:r>
              <a:rPr lang="en-US">
                <a:latin typeface="+mn-lt"/>
              </a:rPr>
              <a:t> </a:t>
            </a:r>
            <a:r>
              <a:rPr lang="en-US" sz="3200">
                <a:latin typeface="+mn-lt"/>
              </a:rPr>
              <a:t>5</a:t>
            </a:r>
            <a:r>
              <a:rPr lang="en-US" sz="320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sz="3200">
                <a:latin typeface="+mn-lt"/>
              </a:rPr>
              <a:t> j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</a:p>
        </p:txBody>
      </p:sp>
      <p:sp>
        <p:nvSpPr>
          <p:cNvPr id="378885" name="Text Box 5"/>
          <p:cNvSpPr txBox="1">
            <a:spLocks noChangeArrowheads="1"/>
          </p:cNvSpPr>
          <p:nvPr/>
        </p:nvSpPr>
        <p:spPr bwMode="auto">
          <a:xfrm>
            <a:off x="2971800" y="4826000"/>
            <a:ext cx="2964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990000"/>
                </a:solidFill>
                <a:latin typeface="+mn-lt"/>
              </a:rPr>
              <a:t>NUM(r) </a:t>
            </a:r>
            <a:r>
              <a:rPr lang="en-US" sz="2800" b="1">
                <a:solidFill>
                  <a:srgbClr val="990000"/>
                </a:solidFill>
                <a:latin typeface="+mn-lt"/>
                <a:cs typeface="Times New Roman" charset="0"/>
                <a:sym typeface="Symbol" charset="0"/>
              </a:rPr>
              <a:t></a:t>
            </a:r>
            <a:r>
              <a:rPr lang="en-US" sz="2800">
                <a:solidFill>
                  <a:srgbClr val="990000"/>
                </a:solidFill>
                <a:latin typeface="+mn-lt"/>
              </a:rPr>
              <a:t> BLACK(s)</a:t>
            </a:r>
          </a:p>
        </p:txBody>
      </p:sp>
    </p:spTree>
    <p:extLst>
      <p:ext uri="{BB962C8B-B14F-4D97-AF65-F5344CB8AC3E}">
        <p14:creationId xmlns:p14="http://schemas.microsoft.com/office/powerpoint/2010/main" val="18429601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4" grpId="0" autoUpdateAnimBg="0"/>
      <p:bldP spid="378885" grpId="0" autoUpdateAnimBg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174A4FD-F51A-684C-BC45-50EBE6EFA997}" type="slidenum">
              <a:rPr lang="en-US" sz="1000"/>
              <a:pPr/>
              <a:t>119</a:t>
            </a:fld>
            <a:endParaRPr lang="en-US" sz="1000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7834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9915" name="Text Box 11"/>
          <p:cNvSpPr txBox="1">
            <a:spLocks noChangeArrowheads="1"/>
          </p:cNvSpPr>
          <p:nvPr/>
        </p:nvSpPr>
        <p:spPr bwMode="auto">
          <a:xfrm>
            <a:off x="826482" y="2514600"/>
            <a:ext cx="403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… </a:t>
            </a:r>
            <a:r>
              <a:rPr lang="en-US" sz="2800">
                <a:latin typeface="+mn-lt"/>
              </a:rPr>
              <a:t>and let 8</a:t>
            </a:r>
            <a:r>
              <a:rPr lang="en-US" sz="28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2800">
                <a:latin typeface="+mn-lt"/>
              </a:rPr>
              <a:t> be the next </a:t>
            </a:r>
            <a:br>
              <a:rPr lang="en-US" sz="2800">
                <a:latin typeface="+mn-lt"/>
              </a:rPr>
            </a:br>
            <a:r>
              <a:rPr lang="en-US" sz="2800">
                <a:latin typeface="+mn-lt"/>
              </a:rPr>
              <a:t>(negative) example</a:t>
            </a: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838200" y="1676400"/>
            <a:ext cx="30421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+mn-lt"/>
              </a:rPr>
              <a:t>Let us return to the </a:t>
            </a:r>
          </a:p>
          <a:p>
            <a:pPr eaLnBrk="1" hangingPunct="1"/>
            <a:r>
              <a:rPr lang="en-US" sz="2800">
                <a:latin typeface="+mn-lt"/>
              </a:rPr>
              <a:t>version space …</a:t>
            </a:r>
          </a:p>
        </p:txBody>
      </p:sp>
      <p:sp>
        <p:nvSpPr>
          <p:cNvPr id="379917" name="Text Box 13"/>
          <p:cNvSpPr txBox="1">
            <a:spLocks noChangeArrowheads="1"/>
          </p:cNvSpPr>
          <p:nvPr/>
        </p:nvSpPr>
        <p:spPr bwMode="auto">
          <a:xfrm>
            <a:off x="838200" y="4191000"/>
            <a:ext cx="430250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The only most specific 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hypothesis disagrees with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this example, so no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hypothesis in H agrees with </a:t>
            </a:r>
            <a:br>
              <a:rPr lang="en-US" sz="2800">
                <a:solidFill>
                  <a:srgbClr val="FF0000"/>
                </a:solidFill>
                <a:latin typeface="+mn-lt"/>
              </a:rPr>
            </a:br>
            <a:r>
              <a:rPr lang="en-US" sz="2800">
                <a:solidFill>
                  <a:srgbClr val="FF0000"/>
                </a:solidFill>
                <a:latin typeface="+mn-lt"/>
              </a:rPr>
              <a:t>all examples</a:t>
            </a:r>
          </a:p>
        </p:txBody>
      </p:sp>
    </p:spTree>
    <p:extLst>
      <p:ext uri="{BB962C8B-B14F-4D97-AF65-F5344CB8AC3E}">
        <p14:creationId xmlns:p14="http://schemas.microsoft.com/office/powerpoint/2010/main" val="18800058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15" grpId="0" autoUpdateAnimBg="0"/>
      <p:bldP spid="37991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Discretization example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Example (with min = 3):</a:t>
            </a:r>
          </a:p>
          <a:p>
            <a:pPr marL="457200" indent="-457200">
              <a:lnSpc>
                <a:spcPct val="90000"/>
              </a:lnSpc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endParaRPr lang="en-US" sz="2400" dirty="0" smtClean="0">
              <a:ea typeface="ＭＳ Ｐゴシック" charset="0"/>
              <a:cs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endParaRPr lang="en-US" sz="2400" dirty="0"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Final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result for temperature attribute</a:t>
            </a:r>
          </a:p>
        </p:txBody>
      </p:sp>
      <p:graphicFrame>
        <p:nvGraphicFramePr>
          <p:cNvPr id="18944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916953"/>
              </p:ext>
            </p:extLst>
          </p:nvPr>
        </p:nvGraphicFramePr>
        <p:xfrm>
          <a:off x="693893" y="2128312"/>
          <a:ext cx="8153400" cy="662940"/>
        </p:xfrm>
        <a:graphic>
          <a:graphicData uri="http://schemas.openxmlformats.org/drawingml/2006/table">
            <a:tbl>
              <a:tblPr/>
              <a:tblGrid>
                <a:gridCol w="8153400"/>
              </a:tblGrid>
              <a:tr h="6629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64        65       68     69    70       71   72   72       75    75        80      81       83       85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| No | Yes Yes Yes | No No Yes | Yes Yes | No | Yes  Yes | No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02" name="AutoShape 10"/>
          <p:cNvSpPr>
            <a:spLocks noChangeArrowheads="1"/>
          </p:cNvSpPr>
          <p:nvPr/>
        </p:nvSpPr>
        <p:spPr bwMode="auto">
          <a:xfrm>
            <a:off x="1143003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3" name="AutoShape 11"/>
          <p:cNvSpPr>
            <a:spLocks noChangeArrowheads="1"/>
          </p:cNvSpPr>
          <p:nvPr/>
        </p:nvSpPr>
        <p:spPr bwMode="auto">
          <a:xfrm>
            <a:off x="4419603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4" name="AutoShape 12"/>
          <p:cNvSpPr>
            <a:spLocks noChangeArrowheads="1"/>
          </p:cNvSpPr>
          <p:nvPr/>
        </p:nvSpPr>
        <p:spPr bwMode="auto">
          <a:xfrm>
            <a:off x="1676403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5" name="AutoShape 13"/>
          <p:cNvSpPr>
            <a:spLocks noChangeArrowheads="1"/>
          </p:cNvSpPr>
          <p:nvPr/>
        </p:nvSpPr>
        <p:spPr bwMode="auto">
          <a:xfrm>
            <a:off x="6019803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6" name="AutoShape 14"/>
          <p:cNvSpPr>
            <a:spLocks noChangeArrowheads="1"/>
          </p:cNvSpPr>
          <p:nvPr/>
        </p:nvSpPr>
        <p:spPr bwMode="auto">
          <a:xfrm>
            <a:off x="7162803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9455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130469"/>
              </p:ext>
            </p:extLst>
          </p:nvPr>
        </p:nvGraphicFramePr>
        <p:xfrm>
          <a:off x="609600" y="4343401"/>
          <a:ext cx="8305800" cy="662940"/>
        </p:xfrm>
        <a:graphic>
          <a:graphicData uri="http://schemas.openxmlformats.org/drawingml/2006/table">
            <a:tbl>
              <a:tblPr/>
              <a:tblGrid>
                <a:gridCol w="8305800"/>
              </a:tblGrid>
              <a:tr h="6629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64        65       68     69    70       71   72   72       75     75       80      81       83       85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  No   Yes Yes Yes | No No Yes   Yes Yes | No   Yes  Yes   No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09" name="AutoShape 21"/>
          <p:cNvSpPr>
            <a:spLocks noChangeArrowheads="1"/>
          </p:cNvSpPr>
          <p:nvPr/>
        </p:nvSpPr>
        <p:spPr bwMode="auto">
          <a:xfrm>
            <a:off x="3124203" y="45409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12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92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98A1E4-283E-BB4A-BF8F-80AE381A993D}" type="slidenum">
              <a:rPr lang="en-US" sz="1000"/>
              <a:pPr/>
              <a:t>120</a:t>
            </a:fld>
            <a:endParaRPr lang="en-US" sz="1000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80939" name="Text Box 11"/>
          <p:cNvSpPr txBox="1">
            <a:spLocks noChangeArrowheads="1"/>
          </p:cNvSpPr>
          <p:nvPr/>
        </p:nvSpPr>
        <p:spPr bwMode="auto">
          <a:xfrm>
            <a:off x="807246" y="2517775"/>
            <a:ext cx="40703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… </a:t>
            </a:r>
            <a:r>
              <a:rPr lang="en-US" sz="2800">
                <a:latin typeface="+mn-lt"/>
              </a:rPr>
              <a:t>and let  </a:t>
            </a:r>
            <a:r>
              <a:rPr lang="en-US" sz="3200">
                <a:latin typeface="+mn-lt"/>
              </a:rPr>
              <a:t>j</a:t>
            </a:r>
            <a:r>
              <a:rPr lang="en-US" sz="320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sz="3200">
                <a:latin typeface="+mn-lt"/>
              </a:rPr>
              <a:t> </a:t>
            </a:r>
            <a:r>
              <a:rPr lang="en-US" sz="2800">
                <a:latin typeface="+mn-lt"/>
              </a:rPr>
              <a:t>be the next </a:t>
            </a:r>
            <a:br>
              <a:rPr lang="en-US" sz="2800">
                <a:latin typeface="+mn-lt"/>
              </a:rPr>
            </a:br>
            <a:r>
              <a:rPr lang="en-US" sz="2800">
                <a:latin typeface="+mn-lt"/>
              </a:rPr>
              <a:t>(positive) example</a:t>
            </a: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838200" y="1676400"/>
            <a:ext cx="30421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+mn-lt"/>
              </a:rPr>
              <a:t>Let us return to the </a:t>
            </a:r>
          </a:p>
          <a:p>
            <a:pPr eaLnBrk="1" hangingPunct="1"/>
            <a:r>
              <a:rPr lang="en-US" sz="2800">
                <a:latin typeface="+mn-lt"/>
              </a:rPr>
              <a:t>version space …</a:t>
            </a:r>
          </a:p>
        </p:txBody>
      </p:sp>
      <p:sp>
        <p:nvSpPr>
          <p:cNvPr id="380941" name="Text Box 13"/>
          <p:cNvSpPr txBox="1">
            <a:spLocks noChangeArrowheads="1"/>
          </p:cNvSpPr>
          <p:nvPr/>
        </p:nvSpPr>
        <p:spPr bwMode="auto">
          <a:xfrm>
            <a:off x="838200" y="4191000"/>
            <a:ext cx="430250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The only most general 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hypothesis disagrees with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this example, so no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hypothesis in H agrees with </a:t>
            </a:r>
            <a:br>
              <a:rPr lang="en-US" sz="2800">
                <a:solidFill>
                  <a:srgbClr val="FF0000"/>
                </a:solidFill>
                <a:latin typeface="+mn-lt"/>
              </a:rPr>
            </a:br>
            <a:r>
              <a:rPr lang="en-US" sz="2800">
                <a:solidFill>
                  <a:srgbClr val="FF0000"/>
                </a:solidFill>
                <a:latin typeface="+mn-lt"/>
              </a:rPr>
              <a:t>all examples</a:t>
            </a:r>
          </a:p>
        </p:txBody>
      </p:sp>
    </p:spTree>
    <p:extLst>
      <p:ext uri="{BB962C8B-B14F-4D97-AF65-F5344CB8AC3E}">
        <p14:creationId xmlns:p14="http://schemas.microsoft.com/office/powerpoint/2010/main" val="39479284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9" grpId="0" autoUpdateAnimBg="0"/>
      <p:bldP spid="380941" grpId="0" autoUpdateAnimBg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34BEEB-1E97-5448-A00E-9AE8BBC48054}" type="slidenum">
              <a:rPr lang="en-US" sz="1000"/>
              <a:pPr/>
              <a:t>121</a:t>
            </a:fld>
            <a:endParaRPr lang="en-US" sz="1000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9457"/>
            <a:ext cx="8229600" cy="503239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Version Space Update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914400" y="1981200"/>
            <a:ext cx="668644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2727E3"/>
              </a:buClr>
              <a:buFontTx/>
              <a:buAutoNum type="arabicPeriod"/>
            </a:pPr>
            <a:r>
              <a:rPr lang="en-US" sz="3200">
                <a:latin typeface="+mn-lt"/>
                <a:sym typeface="Wingdings" charset="0"/>
              </a:rPr>
              <a:t>x  new example</a:t>
            </a:r>
          </a:p>
          <a:p>
            <a:pPr eaLnBrk="1" hangingPunct="1">
              <a:buClr>
                <a:srgbClr val="2727E3"/>
              </a:buClr>
              <a:buFontTx/>
              <a:buAutoNum type="arabicPeriod"/>
            </a:pPr>
            <a:r>
              <a:rPr lang="en-US" sz="3200">
                <a:latin typeface="+mn-lt"/>
                <a:sym typeface="Wingdings" charset="0"/>
              </a:rPr>
              <a:t>If x is positive then</a:t>
            </a:r>
            <a:br>
              <a:rPr lang="en-US" sz="3200">
                <a:latin typeface="+mn-lt"/>
                <a:sym typeface="Wingdings" charset="0"/>
              </a:rPr>
            </a:br>
            <a:r>
              <a:rPr lang="en-US" sz="3200">
                <a:latin typeface="+mn-lt"/>
                <a:sym typeface="Wingdings" charset="0"/>
              </a:rPr>
              <a:t>  (G,S)  POSITIVE-UPDATE(G,S,x)</a:t>
            </a:r>
          </a:p>
          <a:p>
            <a:pPr eaLnBrk="1" hangingPunct="1">
              <a:buClr>
                <a:srgbClr val="2727E3"/>
              </a:buClr>
              <a:buFontTx/>
              <a:buAutoNum type="arabicPeriod"/>
            </a:pPr>
            <a:r>
              <a:rPr lang="en-US" sz="3200">
                <a:latin typeface="+mn-lt"/>
              </a:rPr>
              <a:t>Else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  </a:t>
            </a:r>
            <a:r>
              <a:rPr lang="en-US" sz="3200">
                <a:latin typeface="+mn-lt"/>
                <a:sym typeface="Wingdings" charset="0"/>
              </a:rPr>
              <a:t>(G,S)  NEGATIVE-UPDATE(G,S,x)</a:t>
            </a:r>
            <a:endParaRPr lang="en-US" sz="3200">
              <a:latin typeface="+mn-lt"/>
            </a:endParaRPr>
          </a:p>
          <a:p>
            <a:pPr eaLnBrk="1" hangingPunct="1">
              <a:buClr>
                <a:srgbClr val="2727E3"/>
              </a:buClr>
              <a:buFontTx/>
              <a:buAutoNum type="arabicPeriod"/>
            </a:pPr>
            <a:r>
              <a:rPr lang="en-US" sz="3200">
                <a:latin typeface="+mn-lt"/>
              </a:rPr>
              <a:t>If G or S is empty then return failure</a:t>
            </a:r>
          </a:p>
          <a:p>
            <a:pPr eaLnBrk="1" hangingPunct="1">
              <a:buClr>
                <a:srgbClr val="2727E3"/>
              </a:buClr>
            </a:pPr>
            <a:endParaRPr lang="en-US" sz="3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93408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099C9F-E50D-C449-BEB0-5AF73E6CB21D}" type="slidenum">
              <a:rPr lang="en-US" sz="1000"/>
              <a:pPr/>
              <a:t>122</a:t>
            </a:fld>
            <a:endParaRPr lang="en-US" sz="1000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  <a:sym typeface="Wingdings" charset="0"/>
              </a:rPr>
              <a:t>POSITIVE-UPDATE(G,S,x)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609600" y="1124744"/>
            <a:ext cx="75584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2727E3"/>
              </a:buClr>
              <a:buFontTx/>
              <a:buAutoNum type="arabicPeriod"/>
            </a:pPr>
            <a:r>
              <a:rPr lang="en-US" sz="3200">
                <a:latin typeface="+mn-lt"/>
              </a:rPr>
              <a:t>Eliminate all hypotheses in G that do not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agree with x</a:t>
            </a:r>
          </a:p>
        </p:txBody>
      </p:sp>
    </p:spTree>
    <p:extLst>
      <p:ext uri="{BB962C8B-B14F-4D97-AF65-F5344CB8AC3E}">
        <p14:creationId xmlns:p14="http://schemas.microsoft.com/office/powerpoint/2010/main" val="13315810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0A6ECA4-05F3-1B45-BB98-2D53A7E703E9}" type="slidenum">
              <a:rPr lang="en-US" sz="1000"/>
              <a:pPr/>
              <a:t>123</a:t>
            </a:fld>
            <a:endParaRPr lang="en-US" sz="1000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  <a:sym typeface="Wingdings" charset="0"/>
              </a:rPr>
              <a:t>POSITIVE-UPDATE(G,S,x)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609600" y="1124744"/>
            <a:ext cx="755847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2727E3"/>
              </a:buClr>
              <a:buFontTx/>
              <a:buAutoNum type="arabicPeriod"/>
            </a:pPr>
            <a:r>
              <a:rPr lang="en-US" sz="3200">
                <a:solidFill>
                  <a:srgbClr val="808080"/>
                </a:solidFill>
                <a:latin typeface="+mn-lt"/>
              </a:rPr>
              <a:t>Eliminate all hypotheses in G that do not </a:t>
            </a:r>
            <a:br>
              <a:rPr lang="en-US" sz="3200">
                <a:solidFill>
                  <a:srgbClr val="808080"/>
                </a:solidFill>
                <a:latin typeface="+mn-lt"/>
              </a:rPr>
            </a:br>
            <a:r>
              <a:rPr lang="en-US" sz="3200">
                <a:solidFill>
                  <a:srgbClr val="808080"/>
                </a:solidFill>
                <a:latin typeface="+mn-lt"/>
              </a:rPr>
              <a:t>agree with x</a:t>
            </a:r>
          </a:p>
          <a:p>
            <a:pPr eaLnBrk="1" hangingPunct="1">
              <a:buClr>
                <a:srgbClr val="2727E3"/>
              </a:buClr>
              <a:buFontTx/>
              <a:buAutoNum type="arabicPeriod"/>
            </a:pPr>
            <a:r>
              <a:rPr lang="en-US" sz="3200">
                <a:latin typeface="+mn-lt"/>
              </a:rPr>
              <a:t>Minimally generalize all hypotheses in S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until they are consistent with x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90600" y="2115344"/>
            <a:ext cx="3962400" cy="2735263"/>
            <a:chOff x="624" y="1680"/>
            <a:chExt cx="2496" cy="1723"/>
          </a:xfrm>
        </p:grpSpPr>
        <p:sp>
          <p:nvSpPr>
            <p:cNvPr id="86021" name="Oval 5"/>
            <p:cNvSpPr>
              <a:spLocks noChangeArrowheads="1"/>
            </p:cNvSpPr>
            <p:nvPr/>
          </p:nvSpPr>
          <p:spPr bwMode="auto">
            <a:xfrm>
              <a:off x="624" y="1680"/>
              <a:ext cx="2496" cy="38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86022" name="Line 6"/>
            <p:cNvSpPr>
              <a:spLocks noChangeShapeType="1"/>
            </p:cNvSpPr>
            <p:nvPr/>
          </p:nvSpPr>
          <p:spPr bwMode="auto">
            <a:xfrm>
              <a:off x="1872" y="2064"/>
              <a:ext cx="0" cy="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86023" name="Text Box 7"/>
            <p:cNvSpPr txBox="1">
              <a:spLocks noChangeArrowheads="1"/>
            </p:cNvSpPr>
            <p:nvPr/>
          </p:nvSpPr>
          <p:spPr bwMode="auto">
            <a:xfrm>
              <a:off x="927" y="2880"/>
              <a:ext cx="2089" cy="52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FF0000"/>
                  </a:solidFill>
                  <a:latin typeface="+mn-lt"/>
                </a:rPr>
                <a:t>Using the generalization </a:t>
              </a:r>
              <a:br>
                <a:rPr lang="en-US">
                  <a:solidFill>
                    <a:srgbClr val="FF0000"/>
                  </a:solidFill>
                  <a:latin typeface="+mn-lt"/>
                </a:rPr>
              </a:br>
              <a:r>
                <a:rPr lang="en-US">
                  <a:solidFill>
                    <a:srgbClr val="FF0000"/>
                  </a:solidFill>
                  <a:latin typeface="+mn-lt"/>
                </a:rPr>
                <a:t>sets of the hypotheses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88854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72E4186-A023-F84D-9801-628A95D7381D}" type="slidenum">
              <a:rPr lang="en-US" sz="1000"/>
              <a:pPr/>
              <a:t>124</a:t>
            </a:fld>
            <a:endParaRPr lang="en-US" sz="1000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  <a:sym typeface="Wingdings" charset="0"/>
              </a:rPr>
              <a:t>POSITIVE-UPDATE(G,S,x)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609600" y="1124744"/>
            <a:ext cx="756801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2727E3"/>
              </a:buClr>
              <a:buFontTx/>
              <a:buAutoNum type="arabicPeriod"/>
            </a:pPr>
            <a:r>
              <a:rPr lang="en-US" sz="3200" dirty="0">
                <a:solidFill>
                  <a:srgbClr val="808080"/>
                </a:solidFill>
                <a:latin typeface="+mn-lt"/>
              </a:rPr>
              <a:t>Eliminate all hypotheses in G that do not </a:t>
            </a:r>
            <a:br>
              <a:rPr lang="en-US" sz="3200" dirty="0">
                <a:solidFill>
                  <a:srgbClr val="808080"/>
                </a:solidFill>
                <a:latin typeface="+mn-lt"/>
              </a:rPr>
            </a:br>
            <a:r>
              <a:rPr lang="en-US" sz="3200" dirty="0">
                <a:solidFill>
                  <a:srgbClr val="808080"/>
                </a:solidFill>
                <a:latin typeface="+mn-lt"/>
              </a:rPr>
              <a:t>agree with x</a:t>
            </a:r>
          </a:p>
          <a:p>
            <a:pPr eaLnBrk="1" hangingPunct="1">
              <a:buClr>
                <a:srgbClr val="2727E3"/>
              </a:buClr>
              <a:buFontTx/>
              <a:buAutoNum type="arabicPeriod"/>
            </a:pPr>
            <a:r>
              <a:rPr lang="en-US" sz="3200" dirty="0">
                <a:solidFill>
                  <a:srgbClr val="808080"/>
                </a:solidFill>
                <a:latin typeface="+mn-lt"/>
              </a:rPr>
              <a:t>Minimally generalize all hypotheses in S </a:t>
            </a:r>
            <a:br>
              <a:rPr lang="en-US" sz="3200" dirty="0">
                <a:solidFill>
                  <a:srgbClr val="808080"/>
                </a:solidFill>
                <a:latin typeface="+mn-lt"/>
              </a:rPr>
            </a:br>
            <a:r>
              <a:rPr lang="en-US" sz="3200" dirty="0">
                <a:solidFill>
                  <a:srgbClr val="808080"/>
                </a:solidFill>
                <a:latin typeface="+mn-lt"/>
              </a:rPr>
              <a:t>until they are consistent with x</a:t>
            </a:r>
          </a:p>
          <a:p>
            <a:pPr eaLnBrk="1" hangingPunct="1">
              <a:buClr>
                <a:srgbClr val="2727E3"/>
              </a:buClr>
              <a:buFontTx/>
              <a:buAutoNum type="arabicPeriod"/>
            </a:pPr>
            <a:r>
              <a:rPr lang="en-US" sz="3200" dirty="0">
                <a:latin typeface="+mn-lt"/>
              </a:rPr>
              <a:t>Remove from S every hypothesis that is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neither more specific than nor equal to a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hypothesis in G</a:t>
            </a:r>
            <a:endParaRPr lang="en-US" sz="4000" dirty="0">
              <a:latin typeface="+mn-lt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14400" y="3105943"/>
            <a:ext cx="7004050" cy="1895475"/>
            <a:chOff x="576" y="2304"/>
            <a:chExt cx="4412" cy="1194"/>
          </a:xfrm>
        </p:grpSpPr>
        <p:sp>
          <p:nvSpPr>
            <p:cNvPr id="88069" name="Text Box 5"/>
            <p:cNvSpPr txBox="1">
              <a:spLocks noChangeArrowheads="1"/>
            </p:cNvSpPr>
            <p:nvPr/>
          </p:nvSpPr>
          <p:spPr bwMode="auto">
            <a:xfrm>
              <a:off x="576" y="3168"/>
              <a:ext cx="4412" cy="330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CC0000"/>
                  </a:solidFill>
                  <a:latin typeface="+mn-lt"/>
                </a:rPr>
                <a:t>This step was not needed in the card example</a:t>
              </a:r>
            </a:p>
          </p:txBody>
        </p:sp>
        <p:sp>
          <p:nvSpPr>
            <p:cNvPr id="88070" name="Oval 6"/>
            <p:cNvSpPr>
              <a:spLocks noChangeArrowheads="1"/>
            </p:cNvSpPr>
            <p:nvPr/>
          </p:nvSpPr>
          <p:spPr bwMode="auto">
            <a:xfrm>
              <a:off x="672" y="2304"/>
              <a:ext cx="1008" cy="384"/>
            </a:xfrm>
            <a:prstGeom prst="ellips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88071" name="Line 7"/>
            <p:cNvSpPr>
              <a:spLocks noChangeShapeType="1"/>
            </p:cNvSpPr>
            <p:nvPr/>
          </p:nvSpPr>
          <p:spPr bwMode="auto">
            <a:xfrm>
              <a:off x="1152" y="2688"/>
              <a:ext cx="0" cy="48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92241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985F96-015A-3D42-B493-C5D4E75C4EAC}" type="slidenum">
              <a:rPr lang="en-US" sz="1000"/>
              <a:pPr/>
              <a:t>125</a:t>
            </a:fld>
            <a:endParaRPr lang="en-US" sz="1000"/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  <a:sym typeface="Wingdings" charset="0"/>
              </a:rPr>
              <a:t>POSITIVE-UPDATE(G,S,x)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09600" y="1124744"/>
            <a:ext cx="7912317" cy="50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2727E3"/>
              </a:buClr>
              <a:buFontTx/>
              <a:buAutoNum type="arabicPeriod"/>
            </a:pPr>
            <a:r>
              <a:rPr lang="en-US" sz="3200">
                <a:solidFill>
                  <a:srgbClr val="808080"/>
                </a:solidFill>
                <a:latin typeface="+mn-lt"/>
              </a:rPr>
              <a:t>Eliminate all hypotheses in G that do not </a:t>
            </a:r>
            <a:br>
              <a:rPr lang="en-US" sz="3200">
                <a:solidFill>
                  <a:srgbClr val="808080"/>
                </a:solidFill>
                <a:latin typeface="+mn-lt"/>
              </a:rPr>
            </a:br>
            <a:r>
              <a:rPr lang="en-US" sz="3200">
                <a:solidFill>
                  <a:srgbClr val="808080"/>
                </a:solidFill>
                <a:latin typeface="+mn-lt"/>
              </a:rPr>
              <a:t>agree with x</a:t>
            </a:r>
          </a:p>
          <a:p>
            <a:pPr eaLnBrk="1" hangingPunct="1">
              <a:buClr>
                <a:srgbClr val="2727E3"/>
              </a:buClr>
              <a:buFontTx/>
              <a:buAutoNum type="arabicPeriod"/>
            </a:pPr>
            <a:r>
              <a:rPr lang="en-US" sz="3200">
                <a:solidFill>
                  <a:srgbClr val="808080"/>
                </a:solidFill>
                <a:latin typeface="+mn-lt"/>
              </a:rPr>
              <a:t>Minimally generalize all hypotheses in S </a:t>
            </a:r>
            <a:br>
              <a:rPr lang="en-US" sz="3200">
                <a:solidFill>
                  <a:srgbClr val="808080"/>
                </a:solidFill>
                <a:latin typeface="+mn-lt"/>
              </a:rPr>
            </a:br>
            <a:r>
              <a:rPr lang="en-US" sz="3200">
                <a:solidFill>
                  <a:srgbClr val="808080"/>
                </a:solidFill>
                <a:latin typeface="+mn-lt"/>
              </a:rPr>
              <a:t>until they are consistent with x</a:t>
            </a:r>
          </a:p>
          <a:p>
            <a:pPr eaLnBrk="1" hangingPunct="1">
              <a:buClr>
                <a:srgbClr val="2727E3"/>
              </a:buClr>
              <a:buFontTx/>
              <a:buAutoNum type="arabicPeriod"/>
            </a:pPr>
            <a:r>
              <a:rPr lang="en-US" sz="3200">
                <a:solidFill>
                  <a:srgbClr val="808080"/>
                </a:solidFill>
                <a:latin typeface="+mn-lt"/>
              </a:rPr>
              <a:t>Remove from S every hypothesis that is </a:t>
            </a:r>
            <a:br>
              <a:rPr lang="en-US" sz="3200">
                <a:solidFill>
                  <a:srgbClr val="808080"/>
                </a:solidFill>
                <a:latin typeface="+mn-lt"/>
              </a:rPr>
            </a:br>
            <a:r>
              <a:rPr lang="en-US" sz="3200">
                <a:solidFill>
                  <a:srgbClr val="808080"/>
                </a:solidFill>
                <a:latin typeface="+mn-lt"/>
              </a:rPr>
              <a:t>neither more specific than nor equal to a </a:t>
            </a:r>
            <a:br>
              <a:rPr lang="en-US" sz="3200">
                <a:solidFill>
                  <a:srgbClr val="808080"/>
                </a:solidFill>
                <a:latin typeface="+mn-lt"/>
              </a:rPr>
            </a:br>
            <a:r>
              <a:rPr lang="en-US" sz="3200">
                <a:solidFill>
                  <a:srgbClr val="808080"/>
                </a:solidFill>
                <a:latin typeface="+mn-lt"/>
              </a:rPr>
              <a:t>hypothesis in G </a:t>
            </a:r>
            <a:endParaRPr lang="en-US" sz="3200">
              <a:solidFill>
                <a:srgbClr val="808080"/>
              </a:solidFill>
              <a:latin typeface="+mn-lt"/>
              <a:sym typeface="Wingdings" charset="0"/>
            </a:endParaRPr>
          </a:p>
          <a:p>
            <a:pPr eaLnBrk="1" hangingPunct="1">
              <a:buClr>
                <a:srgbClr val="2727E3"/>
              </a:buClr>
              <a:buFontTx/>
              <a:buAutoNum type="arabicPeriod"/>
            </a:pPr>
            <a:r>
              <a:rPr lang="en-US" sz="3200">
                <a:latin typeface="+mn-lt"/>
                <a:sym typeface="Wingdings" charset="0"/>
              </a:rPr>
              <a:t>Remove from S every hypothesis that is </a:t>
            </a:r>
            <a:br>
              <a:rPr lang="en-US" sz="3200">
                <a:latin typeface="+mn-lt"/>
                <a:sym typeface="Wingdings" charset="0"/>
              </a:rPr>
            </a:br>
            <a:r>
              <a:rPr lang="en-US" sz="3200">
                <a:latin typeface="+mn-lt"/>
                <a:sym typeface="Wingdings" charset="0"/>
              </a:rPr>
              <a:t>more general than another hypothesis in S</a:t>
            </a:r>
          </a:p>
          <a:p>
            <a:pPr eaLnBrk="1" hangingPunct="1">
              <a:buClr>
                <a:srgbClr val="2727E3"/>
              </a:buClr>
              <a:buFontTx/>
              <a:buAutoNum type="arabicPeriod"/>
            </a:pPr>
            <a:r>
              <a:rPr lang="en-US" sz="3200">
                <a:latin typeface="+mn-lt"/>
                <a:sym typeface="Wingdings" charset="0"/>
              </a:rPr>
              <a:t>Return (G,S)</a:t>
            </a:r>
            <a:endParaRPr lang="en-US" sz="3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86317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D05DDAA-E416-9643-BA2E-616C38C8501C}" type="slidenum">
              <a:rPr lang="en-US" sz="1000"/>
              <a:pPr/>
              <a:t>126</a:t>
            </a:fld>
            <a:endParaRPr lang="en-US" sz="1000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  <a:sym typeface="Wingdings" charset="0"/>
              </a:rPr>
              <a:t>NEGATIVE-UPDATE(G,S,x)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609600" y="1124744"/>
            <a:ext cx="7957868" cy="50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2727E3"/>
              </a:buClr>
              <a:buFontTx/>
              <a:buAutoNum type="arabicPeriod"/>
            </a:pPr>
            <a:r>
              <a:rPr lang="en-US" sz="3200">
                <a:latin typeface="+mn-lt"/>
              </a:rPr>
              <a:t>Eliminate all hypotheses in S that do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agree with x</a:t>
            </a:r>
          </a:p>
          <a:p>
            <a:pPr eaLnBrk="1" hangingPunct="1">
              <a:buClr>
                <a:srgbClr val="2727E3"/>
              </a:buClr>
              <a:buFontTx/>
              <a:buAutoNum type="arabicPeriod"/>
            </a:pPr>
            <a:r>
              <a:rPr lang="en-US" sz="3200">
                <a:latin typeface="+mn-lt"/>
              </a:rPr>
              <a:t>Minimally specialize all hypotheses in G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until they are consistent with (exclude) x</a:t>
            </a:r>
          </a:p>
          <a:p>
            <a:pPr eaLnBrk="1" hangingPunct="1">
              <a:buClr>
                <a:srgbClr val="2727E3"/>
              </a:buClr>
              <a:buFontTx/>
              <a:buAutoNum type="arabicPeriod"/>
            </a:pPr>
            <a:r>
              <a:rPr lang="en-US" sz="3200">
                <a:latin typeface="+mn-lt"/>
              </a:rPr>
              <a:t>Remove from G every hypothesis that is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neither more general than nor equal to a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hypothesis in S</a:t>
            </a:r>
            <a:endParaRPr lang="en-US" sz="3200">
              <a:latin typeface="+mn-lt"/>
              <a:sym typeface="Wingdings" charset="0"/>
            </a:endParaRPr>
          </a:p>
          <a:p>
            <a:pPr eaLnBrk="1" hangingPunct="1">
              <a:buClr>
                <a:srgbClr val="2727E3"/>
              </a:buClr>
              <a:buFontTx/>
              <a:buAutoNum type="arabicPeriod"/>
            </a:pPr>
            <a:r>
              <a:rPr lang="en-US" sz="3200">
                <a:latin typeface="+mn-lt"/>
                <a:sym typeface="Wingdings" charset="0"/>
              </a:rPr>
              <a:t>Remove from G every hypothesis that is </a:t>
            </a:r>
            <a:br>
              <a:rPr lang="en-US" sz="3200">
                <a:latin typeface="+mn-lt"/>
                <a:sym typeface="Wingdings" charset="0"/>
              </a:rPr>
            </a:br>
            <a:r>
              <a:rPr lang="en-US" sz="3200">
                <a:latin typeface="+mn-lt"/>
                <a:sym typeface="Wingdings" charset="0"/>
              </a:rPr>
              <a:t>more specific than another hypothesis in G</a:t>
            </a:r>
          </a:p>
          <a:p>
            <a:pPr eaLnBrk="1" hangingPunct="1">
              <a:buClr>
                <a:srgbClr val="2727E3"/>
              </a:buClr>
              <a:buFontTx/>
              <a:buAutoNum type="arabicPeriod"/>
            </a:pPr>
            <a:r>
              <a:rPr lang="en-US" sz="3200">
                <a:latin typeface="+mn-lt"/>
                <a:sym typeface="Wingdings" charset="0"/>
              </a:rPr>
              <a:t>Return (G,S)</a:t>
            </a:r>
            <a:endParaRPr lang="en-US" sz="3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10292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Example-Selection Strategy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Suppose that at each step the learning procedure has the possibility to select the object (card) of the next example</a:t>
            </a:r>
          </a:p>
          <a:p>
            <a:pPr marL="342900" indent="-342900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Let it pick the object such that, whether the example is positive or not, it will eliminate one-half of the remaining hypotheses</a:t>
            </a:r>
          </a:p>
          <a:p>
            <a:pPr marL="342900" indent="-342900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Then a single hypothesis will be isolated in 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sz="2800" dirty="0" smtClean="0"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ea typeface="ＭＳ Ｐゴシック" charset="0"/>
                <a:cs typeface="ＭＳ Ｐゴシック" charset="0"/>
              </a:rPr>
              <a:t>O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(log |H|) steps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127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820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9" grpId="0" build="p" autoUpdateAnimBg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1121A0-9CEC-2344-9353-683A1074247B}" type="slidenum">
              <a:rPr lang="en-US" sz="1000"/>
              <a:pPr/>
              <a:t>128</a:t>
            </a:fld>
            <a:endParaRPr lang="en-US" sz="1000"/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chemeClr val="tx2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5" name="Line 9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70" name="Line 14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8913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>
                <a:latin typeface="+mn-lt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389136" name="Text Box 16"/>
          <p:cNvSpPr txBox="1">
            <a:spLocks noChangeArrowheads="1"/>
          </p:cNvSpPr>
          <p:nvPr/>
        </p:nvSpPr>
        <p:spPr bwMode="auto">
          <a:xfrm>
            <a:off x="1203325" y="3463925"/>
            <a:ext cx="838691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>
                <a:latin typeface="+mn-lt"/>
              </a:rPr>
              <a:t> 9</a:t>
            </a:r>
            <a:r>
              <a:rPr lang="en-US">
                <a:solidFill>
                  <a:srgbClr val="000000"/>
                </a:solidFill>
                <a:latin typeface="+mn-lt"/>
                <a:sym typeface="Symbol" charset="0"/>
              </a:rPr>
              <a:t></a:t>
            </a:r>
            <a:r>
              <a:rPr lang="en-US">
                <a:latin typeface="+mn-lt"/>
                <a:sym typeface="Symbol" charset="0"/>
              </a:rPr>
              <a:t>?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+mn-lt"/>
                <a:sym typeface="Symbol" charset="0"/>
              </a:rPr>
              <a:t> j</a:t>
            </a:r>
            <a:r>
              <a:rPr lang="en-US">
                <a:solidFill>
                  <a:srgbClr val="FF6600"/>
                </a:solidFill>
                <a:latin typeface="+mn-lt"/>
                <a:sym typeface="Symbol" charset="0"/>
              </a:rPr>
              <a:t></a:t>
            </a:r>
            <a:r>
              <a:rPr lang="en-US">
                <a:latin typeface="+mn-lt"/>
                <a:sym typeface="Symbol" charset="0"/>
              </a:rPr>
              <a:t>?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+mn-lt"/>
                <a:sym typeface="Symbol" charset="0"/>
              </a:rPr>
              <a:t> j</a:t>
            </a:r>
            <a:r>
              <a:rPr lang="en-US">
                <a:solidFill>
                  <a:srgbClr val="000000"/>
                </a:solidFill>
                <a:latin typeface="+mn-lt"/>
                <a:sym typeface="Symbol" charset="0"/>
              </a:rPr>
              <a:t></a:t>
            </a:r>
            <a:r>
              <a:rPr lang="en-US">
                <a:latin typeface="+mn-lt"/>
                <a:sym typeface="Symbo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351521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>
                <a:latin typeface="+mn-lt"/>
                <a:ea typeface="ＭＳ Ｐゴシック" charset="0"/>
                <a:cs typeface="ＭＳ Ｐゴシック" charset="0"/>
              </a:rPr>
              <a:t>Example-Selection Strategy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>
                <a:solidFill>
                  <a:srgbClr val="4D4D4D"/>
                </a:solidFill>
                <a:ea typeface="ＭＳ Ｐゴシック" charset="0"/>
                <a:cs typeface="ＭＳ Ｐゴシック" charset="0"/>
              </a:rPr>
              <a:t>Suppose that at each step the learning procedure has the possibility to select the object (card) of the next example</a:t>
            </a:r>
          </a:p>
          <a:p>
            <a:pPr marL="342900" indent="-342900"/>
            <a:r>
              <a:rPr lang="en-US">
                <a:solidFill>
                  <a:srgbClr val="4D4D4D"/>
                </a:solidFill>
                <a:ea typeface="ＭＳ Ｐゴシック" charset="0"/>
                <a:cs typeface="ＭＳ Ｐゴシック" charset="0"/>
              </a:rPr>
              <a:t>Let it pick the object such that, whether the example is positive or not, it will eliminate one-half of the remaining hypotheses</a:t>
            </a:r>
          </a:p>
          <a:p>
            <a:pPr marL="342900" indent="-342900"/>
            <a:r>
              <a:rPr lang="en-US">
                <a:solidFill>
                  <a:srgbClr val="4D4D4D"/>
                </a:solidFill>
                <a:ea typeface="ＭＳ Ｐゴシック" charset="0"/>
                <a:cs typeface="ＭＳ Ｐゴシック" charset="0"/>
              </a:rPr>
              <a:t>Then a single hypothesis will be isolated in O(log |H|) steps</a:t>
            </a:r>
          </a:p>
          <a:p>
            <a:pPr marL="342900" indent="-342900"/>
            <a:r>
              <a:rPr lang="en-US">
                <a:ea typeface="ＭＳ Ｐゴシック" charset="0"/>
                <a:cs typeface="ＭＳ Ｐゴシック" charset="0"/>
              </a:rPr>
              <a:t>But picking the object that eliminates half the version space may be expensive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129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51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With overfitting avoidance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543800" cy="4114800"/>
          </a:xfrm>
        </p:spPr>
        <p:txBody>
          <a:bodyPr/>
          <a:lstStyle/>
          <a:p>
            <a:pPr marL="457200" indent="-457200"/>
            <a:r>
              <a:rPr lang="en-US">
                <a:ea typeface="ＭＳ Ｐゴシック" charset="0"/>
                <a:cs typeface="ＭＳ Ｐゴシック" charset="0"/>
              </a:rPr>
              <a:t>Resulting rule set:</a:t>
            </a:r>
          </a:p>
          <a:p>
            <a:pPr marL="457200" indent="-457200"/>
            <a:endParaRPr lang="en-US">
              <a:ea typeface="ＭＳ Ｐゴシック" charset="0"/>
              <a:cs typeface="ＭＳ Ｐゴシック" charset="0"/>
            </a:endParaRPr>
          </a:p>
          <a:p>
            <a:pPr marL="457200" indent="-457200"/>
            <a:endParaRPr lang="en-US">
              <a:ea typeface="ＭＳ Ｐゴシック" charset="0"/>
              <a:cs typeface="ＭＳ Ｐゴシック" charset="0"/>
            </a:endParaRPr>
          </a:p>
          <a:p>
            <a:pPr marL="457200" indent="-457200"/>
            <a:endParaRPr lang="en-US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90468" name="Group 4"/>
          <p:cNvGraphicFramePr>
            <a:graphicFrameLocks noGrp="1"/>
          </p:cNvGraphicFramePr>
          <p:nvPr/>
        </p:nvGraphicFramePr>
        <p:xfrm>
          <a:off x="1828800" y="2362200"/>
          <a:ext cx="6096000" cy="3520440"/>
        </p:xfrm>
        <a:graphic>
          <a:graphicData uri="http://schemas.openxmlformats.org/drawingml/2006/table">
            <a:tbl>
              <a:tblPr/>
              <a:tblGrid>
                <a:gridCol w="1574800"/>
                <a:gridCol w="2405063"/>
                <a:gridCol w="846137"/>
                <a:gridCol w="1270000"/>
              </a:tblGrid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Attribute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Rules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Errors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Total errors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Outlook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No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4/14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0/4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Temperature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 77.5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5/14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&gt; 77.5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No*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Humidity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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82.5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1/7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3/14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&gt; 82.5 and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 95.5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No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&gt; 95.5 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0/1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Windy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False 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5/14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True  No*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13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926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>
                <a:latin typeface="+mn-lt"/>
                <a:ea typeface="ＭＳ Ｐゴシック" charset="0"/>
                <a:cs typeface="ＭＳ Ｐゴシック" charset="0"/>
              </a:rPr>
              <a:t>Noise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>
                <a:ea typeface="ＭＳ Ｐゴシック" charset="0"/>
                <a:cs typeface="ＭＳ Ｐゴシック" charset="0"/>
              </a:rPr>
              <a:t>If some examples are </a:t>
            </a:r>
            <a:r>
              <a:rPr lang="en-US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misclassified,</a:t>
            </a:r>
            <a:r>
              <a:rPr lang="en-US">
                <a:ea typeface="ＭＳ Ｐゴシック" charset="0"/>
                <a:cs typeface="ＭＳ Ｐゴシック" charset="0"/>
              </a:rPr>
              <a:t> the version space may collapse</a:t>
            </a:r>
          </a:p>
          <a:p>
            <a:pPr marL="342900" indent="-342900"/>
            <a:r>
              <a:rPr lang="en-US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Possible solution:</a:t>
            </a:r>
            <a:r>
              <a:rPr lang="en-US">
                <a:ea typeface="ＭＳ Ｐゴシック" charset="0"/>
                <a:cs typeface="ＭＳ Ｐゴシック" charset="0"/>
              </a:rPr>
              <a:t> </a:t>
            </a:r>
            <a:br>
              <a:rPr lang="en-US">
                <a:ea typeface="ＭＳ Ｐゴシック" charset="0"/>
                <a:cs typeface="ＭＳ Ｐゴシック" charset="0"/>
              </a:rPr>
            </a:br>
            <a:r>
              <a:rPr lang="en-US">
                <a:ea typeface="ＭＳ Ｐゴシック" charset="0"/>
                <a:cs typeface="ＭＳ Ｐゴシック" charset="0"/>
              </a:rPr>
              <a:t>Maintain several G- and S-boundaries, e.g., consistent with all examples, all examples but one, etc…</a:t>
            </a:r>
            <a:br>
              <a:rPr lang="en-US">
                <a:ea typeface="ＭＳ Ｐゴシック" charset="0"/>
                <a:cs typeface="ＭＳ Ｐゴシック" charset="0"/>
              </a:rPr>
            </a:br>
            <a:endParaRPr lang="en-US">
              <a:solidFill>
                <a:srgbClr val="3333CC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130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084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9776"/>
            <a:ext cx="8229600" cy="1143000"/>
          </a:xfrm>
          <a:effectLst/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VSL </a:t>
            </a:r>
            <a:r>
              <a:rPr lang="en-US" sz="3600" b="0" dirty="0" err="1">
                <a:latin typeface="+mn-lt"/>
                <a:ea typeface="ＭＳ Ｐゴシック" charset="0"/>
                <a:cs typeface="ＭＳ Ｐゴシック" charset="0"/>
              </a:rPr>
              <a:t>vs</a:t>
            </a: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 DTL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sz="2800">
                <a:ea typeface="ＭＳ Ｐゴシック" charset="0"/>
                <a:cs typeface="ＭＳ Ｐゴシック" charset="0"/>
              </a:rPr>
              <a:t>Decision tree learning (DTL) is more efficient if all examples are given in advance; else, it may produce successive hypotheses, each poorly related to the previous one</a:t>
            </a:r>
          </a:p>
          <a:p>
            <a:pPr marL="342900" indent="-342900"/>
            <a:r>
              <a:rPr lang="en-US" sz="2800">
                <a:ea typeface="ＭＳ Ｐゴシック" charset="0"/>
                <a:cs typeface="ＭＳ Ｐゴシック" charset="0"/>
              </a:rPr>
              <a:t>Version space learning (VSL) is incremental</a:t>
            </a:r>
          </a:p>
          <a:p>
            <a:pPr marL="342900" indent="-342900"/>
            <a:r>
              <a:rPr lang="en-US" sz="2800">
                <a:ea typeface="ＭＳ Ｐゴシック" charset="0"/>
                <a:cs typeface="ＭＳ Ｐゴシック" charset="0"/>
              </a:rPr>
              <a:t>DTL can produce simplified hypotheses that do not agree with all examples</a:t>
            </a:r>
          </a:p>
          <a:p>
            <a:pPr marL="342900" indent="-342900"/>
            <a:r>
              <a:rPr lang="en-US" sz="2800">
                <a:ea typeface="ＭＳ Ｐゴシック" charset="0"/>
                <a:cs typeface="ＭＳ Ｐゴシック" charset="0"/>
              </a:rPr>
              <a:t>DTL has been more widely used in practice 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131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969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Discussion of 1R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7696200" cy="4114800"/>
          </a:xfrm>
        </p:spPr>
        <p:txBody>
          <a:bodyPr/>
          <a:lstStyle/>
          <a:p>
            <a:pPr marL="457200" indent="-457200"/>
            <a:r>
              <a:rPr lang="en-US" sz="2400" dirty="0">
                <a:ea typeface="ＭＳ Ｐゴシック" charset="0"/>
              </a:rPr>
              <a:t>1R was described in a paper by </a:t>
            </a:r>
            <a:r>
              <a:rPr lang="en-US" sz="2400" dirty="0" err="1">
                <a:ea typeface="ＭＳ Ｐゴシック" charset="0"/>
              </a:rPr>
              <a:t>Holte</a:t>
            </a:r>
            <a:r>
              <a:rPr lang="en-US" sz="2400" dirty="0">
                <a:ea typeface="ＭＳ Ｐゴシック" charset="0"/>
              </a:rPr>
              <a:t> (1993)</a:t>
            </a:r>
          </a:p>
          <a:p>
            <a:pPr marL="1028700" lvl="1" indent="-457200"/>
            <a:r>
              <a:rPr lang="en-US" sz="2000" dirty="0">
                <a:ea typeface="ＭＳ Ｐゴシック" charset="0"/>
              </a:rPr>
              <a:t>Contains an experimental evaluation on 16 datasets (using </a:t>
            </a:r>
            <a:r>
              <a:rPr lang="en-US" sz="2000" i="1" dirty="0">
                <a:ea typeface="ＭＳ Ｐゴシック" charset="0"/>
              </a:rPr>
              <a:t>cross-validation</a:t>
            </a:r>
            <a:r>
              <a:rPr lang="en-US" sz="2000" dirty="0">
                <a:ea typeface="ＭＳ Ｐゴシック" charset="0"/>
              </a:rPr>
              <a:t> so that results were representative of performance on future data)</a:t>
            </a:r>
          </a:p>
          <a:p>
            <a:pPr marL="1028700" lvl="1" indent="-457200"/>
            <a:r>
              <a:rPr lang="en-US" sz="2000" dirty="0">
                <a:ea typeface="ＭＳ Ｐゴシック" charset="0"/>
              </a:rPr>
              <a:t>Minimum number of instances was set to 6 after some experimentation</a:t>
            </a:r>
          </a:p>
          <a:p>
            <a:pPr marL="1028700" lvl="1" indent="-457200"/>
            <a:r>
              <a:rPr lang="en-US" sz="2000" dirty="0">
                <a:ea typeface="ＭＳ Ｐゴシック" charset="0"/>
              </a:rPr>
              <a:t>1R</a:t>
            </a:r>
            <a:r>
              <a:rPr lang="ja-JP" altLang="en-US" sz="2000" dirty="0">
                <a:ea typeface="ＭＳ Ｐゴシック" charset="0"/>
              </a:rPr>
              <a:t>’</a:t>
            </a:r>
            <a:r>
              <a:rPr lang="en-US" altLang="ja-JP" sz="2000" dirty="0">
                <a:ea typeface="ＭＳ Ｐゴシック" charset="0"/>
              </a:rPr>
              <a:t>s simple rules performed not much worse than much more complex decision trees</a:t>
            </a:r>
          </a:p>
          <a:p>
            <a:pPr marL="457200" indent="-457200"/>
            <a:r>
              <a:rPr lang="en-US" sz="2400" dirty="0">
                <a:ea typeface="ＭＳ Ｐゴシック" charset="0"/>
              </a:rPr>
              <a:t>Simplicity first pays off! 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627784" y="6072648"/>
            <a:ext cx="402602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50000"/>
              </a:spcBef>
              <a:buClr>
                <a:srgbClr val="FF9900"/>
              </a:buClr>
              <a:buFont typeface="Wingdings" charset="0"/>
              <a:buNone/>
            </a:pPr>
            <a:r>
              <a:rPr lang="en-US" sz="1100" dirty="0">
                <a:solidFill>
                  <a:srgbClr val="0000FF"/>
                </a:solidFill>
                <a:latin typeface="+mn-lt"/>
              </a:rPr>
              <a:t>Robert C. </a:t>
            </a:r>
            <a:r>
              <a:rPr lang="en-US" sz="1100" dirty="0" err="1" smtClean="0">
                <a:solidFill>
                  <a:srgbClr val="0000FF"/>
                </a:solidFill>
                <a:latin typeface="+mn-lt"/>
              </a:rPr>
              <a:t>Holte</a:t>
            </a:r>
            <a:r>
              <a:rPr lang="en-US" sz="1100" dirty="0" smtClean="0">
                <a:solidFill>
                  <a:srgbClr val="0000FF"/>
                </a:solidFill>
                <a:latin typeface="+mn-lt"/>
              </a:rPr>
              <a:t>, Very </a:t>
            </a:r>
            <a:r>
              <a:rPr lang="en-US" sz="1100" dirty="0">
                <a:solidFill>
                  <a:srgbClr val="0000FF"/>
                </a:solidFill>
                <a:latin typeface="+mn-lt"/>
              </a:rPr>
              <a:t>Simple Classification Rules Perform Well on Most Commonly Used </a:t>
            </a:r>
            <a:r>
              <a:rPr lang="en-US" sz="1100" dirty="0" smtClean="0">
                <a:solidFill>
                  <a:srgbClr val="0000FF"/>
                </a:solidFill>
                <a:latin typeface="+mn-lt"/>
              </a:rPr>
              <a:t>Datasets, Journal </a:t>
            </a:r>
            <a:r>
              <a:rPr lang="en-US" sz="1100" dirty="0">
                <a:solidFill>
                  <a:srgbClr val="0000FF"/>
                </a:solidFill>
                <a:latin typeface="+mn-lt"/>
              </a:rPr>
              <a:t>Machine Learning Volume 11, Issue 1 , </a:t>
            </a:r>
            <a:r>
              <a:rPr lang="en-US" sz="1100" dirty="0" err="1">
                <a:solidFill>
                  <a:srgbClr val="0000FF"/>
                </a:solidFill>
                <a:latin typeface="+mn-lt"/>
              </a:rPr>
              <a:t>pp</a:t>
            </a:r>
            <a:r>
              <a:rPr lang="en-US" sz="1100" dirty="0">
                <a:solidFill>
                  <a:srgbClr val="0000FF"/>
                </a:solidFill>
                <a:latin typeface="+mn-lt"/>
              </a:rPr>
              <a:t> 63-</a:t>
            </a:r>
            <a:r>
              <a:rPr lang="en-US" sz="1100" dirty="0" smtClean="0">
                <a:solidFill>
                  <a:srgbClr val="0000FF"/>
                </a:solidFill>
                <a:latin typeface="+mn-lt"/>
              </a:rPr>
              <a:t>90, </a:t>
            </a: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1993</a:t>
            </a:r>
            <a:endParaRPr lang="en-US" sz="105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14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02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  <a:ea typeface="ＭＳ Ｐゴシック" charset="0"/>
                <a:cs typeface="新細明體" charset="0"/>
              </a:rPr>
              <a:t>Decision trees</a:t>
            </a:r>
            <a:endParaRPr lang="en-US" altLang="zh-TW" dirty="0">
              <a:latin typeface="+mn-lt"/>
              <a:ea typeface="ＭＳ Ｐゴシック" charset="0"/>
              <a:cs typeface="新細明體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495800"/>
          </a:xfrm>
        </p:spPr>
        <p:txBody>
          <a:bodyPr/>
          <a:lstStyle/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An internal node is a test on an attribute.</a:t>
            </a:r>
          </a:p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A branch represents an outcome of the test, e.g., Color=red.</a:t>
            </a:r>
          </a:p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A leaf node represents a class label or class label distribution.</a:t>
            </a:r>
          </a:p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At each node, one attribute is chosen to split training examples into distinct classes as much as possible</a:t>
            </a:r>
          </a:p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A new case is classified by following a matching path to a leaf node. </a:t>
            </a:r>
          </a:p>
          <a:p>
            <a:pPr marL="342900" indent="-342900"/>
            <a:endParaRPr lang="en-US" altLang="zh-TW">
              <a:ea typeface="ＭＳ Ｐゴシック" charset="0"/>
              <a:cs typeface="新細明體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15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558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67858767-7F97-AA43-ADBD-ED13525E3320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16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37890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Example Tree for “Play?”</a:t>
            </a:r>
          </a:p>
        </p:txBody>
      </p:sp>
      <p:pic>
        <p:nvPicPr>
          <p:cNvPr id="37891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39418"/>
            <a:ext cx="5338774" cy="314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988802"/>
              </p:ext>
            </p:extLst>
          </p:nvPr>
        </p:nvGraphicFramePr>
        <p:xfrm>
          <a:off x="395536" y="1412779"/>
          <a:ext cx="3333750" cy="4536500"/>
        </p:xfrm>
        <a:graphic>
          <a:graphicData uri="http://schemas.openxmlformats.org/drawingml/2006/table">
            <a:tbl>
              <a:tblPr/>
              <a:tblGrid>
                <a:gridCol w="747316"/>
                <a:gridCol w="850106"/>
                <a:gridCol w="590352"/>
                <a:gridCol w="533400"/>
                <a:gridCol w="612576"/>
              </a:tblGrid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Outlook</a:t>
                      </a:r>
                    </a:p>
                  </a:txBody>
                  <a:tcPr marL="80010" marR="80010" marT="40005" marB="40005"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Temperature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Humidity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Windy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Play?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</a:p>
                  </a:txBody>
                  <a:tcPr marL="80010" marR="80010" marT="40005" marB="40005"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</a:p>
                  </a:txBody>
                  <a:tcPr marL="80010" marR="80010" marT="40005" marB="40005"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</a:p>
                  </a:txBody>
                  <a:tcPr marL="80010" marR="80010" marT="40005" marB="40005"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</a:p>
                  </a:txBody>
                  <a:tcPr marL="80010" marR="80010" marT="40005" marB="40005"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472734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Building Decision Tree [Q93]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Top-down tree construction</a:t>
            </a:r>
          </a:p>
          <a:p>
            <a:pPr marL="742950" lvl="1" indent="-285750"/>
            <a:r>
              <a:rPr lang="en-US" altLang="zh-TW">
                <a:ea typeface="ＭＳ Ｐゴシック" charset="0"/>
                <a:cs typeface="新細明體" charset="0"/>
              </a:rPr>
              <a:t>At start, all training examples are at the root.</a:t>
            </a:r>
          </a:p>
          <a:p>
            <a:pPr marL="742950" lvl="1" indent="-285750"/>
            <a:r>
              <a:rPr lang="en-US" altLang="zh-TW">
                <a:ea typeface="ＭＳ Ｐゴシック" charset="0"/>
                <a:cs typeface="新細明體" charset="0"/>
              </a:rPr>
              <a:t>Partition the examples recursively by choosing one attribute each time.</a:t>
            </a:r>
          </a:p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Bottom-up tree pruning</a:t>
            </a:r>
          </a:p>
          <a:p>
            <a:pPr marL="742950" lvl="1" indent="-285750"/>
            <a:r>
              <a:rPr lang="en-US" altLang="zh-TW">
                <a:ea typeface="ＭＳ Ｐゴシック" charset="0"/>
                <a:cs typeface="新細明體" charset="0"/>
              </a:rPr>
              <a:t>Remove subtrees or branches, in a bottom-up manner, to improve the estimated accuracy on new cases.</a:t>
            </a:r>
          </a:p>
        </p:txBody>
      </p:sp>
      <p:sp>
        <p:nvSpPr>
          <p:cNvPr id="2" name="Rechteck 1"/>
          <p:cNvSpPr/>
          <p:nvPr/>
        </p:nvSpPr>
        <p:spPr>
          <a:xfrm>
            <a:off x="2483768" y="606919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R. </a:t>
            </a:r>
            <a:r>
              <a:rPr lang="de-DE" sz="1100" dirty="0" err="1">
                <a:solidFill>
                  <a:srgbClr val="0000FF"/>
                </a:solidFill>
              </a:rPr>
              <a:t>Quinlan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r>
              <a:rPr lang="de-DE" sz="1100" dirty="0" smtClean="0">
                <a:solidFill>
                  <a:srgbClr val="0000FF"/>
                </a:solidFill>
              </a:rPr>
              <a:t>Learning </a:t>
            </a:r>
            <a:r>
              <a:rPr lang="de-DE" sz="1100" dirty="0" err="1">
                <a:solidFill>
                  <a:srgbClr val="0000FF"/>
                </a:solidFill>
              </a:rPr>
              <a:t>efficient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classification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 smtClean="0">
                <a:solidFill>
                  <a:srgbClr val="0000FF"/>
                </a:solidFill>
              </a:rPr>
              <a:t>procedures</a:t>
            </a:r>
            <a:r>
              <a:rPr lang="de-DE" sz="1100" dirty="0" smtClean="0">
                <a:solidFill>
                  <a:srgbClr val="0000FF"/>
                </a:solidFill>
              </a:rPr>
              <a:t>, </a:t>
            </a:r>
            <a:r>
              <a:rPr lang="de-DE" sz="1100" dirty="0" err="1">
                <a:solidFill>
                  <a:srgbClr val="0000FF"/>
                </a:solidFill>
              </a:rPr>
              <a:t>Machine</a:t>
            </a:r>
            <a:r>
              <a:rPr lang="de-DE" sz="1100" dirty="0">
                <a:solidFill>
                  <a:srgbClr val="0000FF"/>
                </a:solidFill>
              </a:rPr>
              <a:t> Learning: an </a:t>
            </a:r>
            <a:r>
              <a:rPr lang="de-DE" sz="1100" dirty="0" err="1">
                <a:solidFill>
                  <a:srgbClr val="0000FF"/>
                </a:solidFill>
              </a:rPr>
              <a:t>artificial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intelligence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approach</a:t>
            </a:r>
            <a:r>
              <a:rPr lang="de-DE" sz="1100" dirty="0">
                <a:solidFill>
                  <a:srgbClr val="0000FF"/>
                </a:solidFill>
              </a:rPr>
              <a:t>, Michalski, Carbonell &amp; Mitchell (</a:t>
            </a:r>
            <a:r>
              <a:rPr lang="de-DE" sz="1100" dirty="0" err="1">
                <a:solidFill>
                  <a:srgbClr val="0000FF"/>
                </a:solidFill>
              </a:rPr>
              <a:t>eds</a:t>
            </a:r>
            <a:r>
              <a:rPr lang="de-DE" sz="1100" dirty="0">
                <a:solidFill>
                  <a:srgbClr val="0000FF"/>
                </a:solidFill>
              </a:rPr>
              <a:t>.), Morgan Kaufmann, p. 463-482</a:t>
            </a:r>
            <a:r>
              <a:rPr lang="de-DE" sz="1100" dirty="0" smtClean="0">
                <a:solidFill>
                  <a:srgbClr val="0000FF"/>
                </a:solidFill>
              </a:rPr>
              <a:t>., </a:t>
            </a:r>
            <a:r>
              <a:rPr lang="de-DE" sz="1100" b="1" dirty="0" smtClean="0">
                <a:solidFill>
                  <a:srgbClr val="FF0000"/>
                </a:solidFill>
              </a:rPr>
              <a:t>1983 </a:t>
            </a:r>
            <a:endParaRPr lang="de-DE" sz="1100" b="1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17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114737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B8B8DD4A-5082-234B-8D7E-E62697C9C97D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18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772400" cy="1143000"/>
          </a:xfrm>
        </p:spPr>
        <p:txBody>
          <a:bodyPr/>
          <a:lstStyle/>
          <a:p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Choosing the Best Attribute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ea typeface="ＭＳ Ｐゴシック" charset="0"/>
              </a:rPr>
              <a:t>The key problem is choosing which attribute to split a given set of examples. </a:t>
            </a:r>
          </a:p>
          <a:p>
            <a:pPr>
              <a:lnSpc>
                <a:spcPct val="90000"/>
              </a:lnSpc>
            </a:pPr>
            <a:r>
              <a:rPr lang="en-US" sz="2400">
                <a:ea typeface="ＭＳ Ｐゴシック" charset="0"/>
              </a:rPr>
              <a:t>Some possibilities are:</a:t>
            </a:r>
          </a:p>
          <a:p>
            <a:pPr lvl="1">
              <a:lnSpc>
                <a:spcPct val="90000"/>
              </a:lnSpc>
            </a:pPr>
            <a:r>
              <a:rPr lang="en-US" b="1">
                <a:ea typeface="ＭＳ Ｐゴシック" charset="0"/>
              </a:rPr>
              <a:t>Random:</a:t>
            </a:r>
            <a:r>
              <a:rPr lang="en-US">
                <a:ea typeface="ＭＳ Ｐゴシック" charset="0"/>
              </a:rPr>
              <a:t> Select any attribute at random </a:t>
            </a:r>
          </a:p>
          <a:p>
            <a:pPr lvl="1">
              <a:lnSpc>
                <a:spcPct val="90000"/>
              </a:lnSpc>
            </a:pPr>
            <a:r>
              <a:rPr lang="en-US" b="1">
                <a:ea typeface="ＭＳ Ｐゴシック" charset="0"/>
              </a:rPr>
              <a:t>Least-Values:</a:t>
            </a:r>
            <a:r>
              <a:rPr lang="en-US">
                <a:ea typeface="ＭＳ Ｐゴシック" charset="0"/>
              </a:rPr>
              <a:t> Choose the attribute with the smallest number of possible values </a:t>
            </a:r>
          </a:p>
          <a:p>
            <a:pPr lvl="1">
              <a:lnSpc>
                <a:spcPct val="90000"/>
              </a:lnSpc>
            </a:pPr>
            <a:r>
              <a:rPr lang="en-US" b="1">
                <a:ea typeface="ＭＳ Ｐゴシック" charset="0"/>
              </a:rPr>
              <a:t>Most-Values:</a:t>
            </a:r>
            <a:r>
              <a:rPr lang="en-US">
                <a:ea typeface="ＭＳ Ｐゴシック" charset="0"/>
              </a:rPr>
              <a:t> Choose the attribute with the largest number of possible values </a:t>
            </a:r>
          </a:p>
          <a:p>
            <a:pPr lvl="1">
              <a:lnSpc>
                <a:spcPct val="90000"/>
              </a:lnSpc>
            </a:pPr>
            <a:r>
              <a:rPr lang="en-US" b="1">
                <a:ea typeface="ＭＳ Ｐゴシック" charset="0"/>
              </a:rPr>
              <a:t>Information gain:</a:t>
            </a:r>
            <a:r>
              <a:rPr lang="en-US">
                <a:ea typeface="ＭＳ Ｐゴシック" charset="0"/>
              </a:rPr>
              <a:t> Choose the attribute that has the largest expected information gain, i.e. select attribute that will result in the smallest expected size of the subtrees rooted at its children.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400"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18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505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D757131B-5B20-2C45-84CF-258A7E703BE3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19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Which attribute to select?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68762"/>
            <a:ext cx="28194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26160"/>
            <a:ext cx="16573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4" y="1268760"/>
            <a:ext cx="17764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07160"/>
            <a:ext cx="24384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19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08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16633"/>
            <a:ext cx="7772400" cy="792088"/>
          </a:xfrm>
        </p:spPr>
        <p:txBody>
          <a:bodyPr/>
          <a:lstStyle/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  <a:t>Inductive Learning</a:t>
            </a:r>
            <a:endParaRPr lang="en-US" sz="44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323850" y="1628800"/>
            <a:ext cx="6400800" cy="9906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Chapter 18</a:t>
            </a:r>
            <a:endParaRPr lang="en-US" sz="1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381000" y="4005287"/>
            <a:ext cx="41148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800">
                <a:latin typeface="+mn-lt"/>
              </a:rPr>
              <a:t>Material adopted from </a:t>
            </a:r>
            <a:br>
              <a:rPr lang="en-US" sz="1800">
                <a:latin typeface="+mn-lt"/>
              </a:rPr>
            </a:br>
            <a:r>
              <a:rPr lang="en-US" sz="1800">
                <a:latin typeface="+mn-lt"/>
              </a:rPr>
              <a:t>Yun Peng, </a:t>
            </a:r>
            <a:br>
              <a:rPr lang="en-US" sz="1800">
                <a:latin typeface="+mn-lt"/>
              </a:rPr>
            </a:br>
            <a:r>
              <a:rPr lang="en-US" sz="1800">
                <a:latin typeface="+mn-lt"/>
              </a:rPr>
              <a:t>Chuck Dyer, </a:t>
            </a:r>
            <a:br>
              <a:rPr lang="en-US" sz="1800">
                <a:latin typeface="+mn-lt"/>
              </a:rPr>
            </a:br>
            <a:r>
              <a:rPr lang="de-DE" sz="1800">
                <a:latin typeface="+mn-lt"/>
              </a:rPr>
              <a:t>Gregory Piatetsky-Shapiro &amp; Gary Parker</a:t>
            </a:r>
            <a:r>
              <a:rPr lang="de-DE">
                <a:latin typeface="+mn-lt"/>
              </a:rPr>
              <a:t>  </a:t>
            </a:r>
            <a:endParaRPr lang="en-US">
              <a:latin typeface="+mn-lt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56792"/>
            <a:ext cx="29718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2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08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A criterion for attribute selection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Which is the best attribute?</a:t>
            </a:r>
          </a:p>
          <a:p>
            <a:pPr marL="742950" lvl="1" indent="-285750"/>
            <a:r>
              <a:rPr lang="en-US" altLang="zh-TW">
                <a:ea typeface="ＭＳ Ｐゴシック" charset="0"/>
                <a:cs typeface="新細明體" charset="0"/>
              </a:rPr>
              <a:t>The one which will result in the smallest tree</a:t>
            </a:r>
          </a:p>
          <a:p>
            <a:pPr marL="742950" lvl="1" indent="-285750"/>
            <a:r>
              <a:rPr lang="en-US" altLang="zh-TW">
                <a:ea typeface="ＭＳ Ｐゴシック" charset="0"/>
                <a:cs typeface="新細明體" charset="0"/>
              </a:rPr>
              <a:t>Heuristic: choose the attribute that produces the “purest” nodes</a:t>
            </a:r>
          </a:p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Popular </a:t>
            </a:r>
            <a:r>
              <a:rPr lang="en-US" altLang="zh-TW" i="1">
                <a:ea typeface="ＭＳ Ｐゴシック" charset="0"/>
                <a:cs typeface="新細明體" charset="0"/>
              </a:rPr>
              <a:t>impurity criterion</a:t>
            </a:r>
            <a:r>
              <a:rPr lang="en-US" altLang="zh-TW">
                <a:ea typeface="ＭＳ Ｐゴシック" charset="0"/>
                <a:cs typeface="新細明體" charset="0"/>
              </a:rPr>
              <a:t>:</a:t>
            </a:r>
            <a:r>
              <a:rPr lang="en-US" altLang="zh-TW" i="1">
                <a:ea typeface="ＭＳ Ｐゴシック" charset="0"/>
                <a:cs typeface="新細明體" charset="0"/>
              </a:rPr>
              <a:t> information gain</a:t>
            </a:r>
          </a:p>
          <a:p>
            <a:pPr marL="742950" lvl="1" indent="-285750"/>
            <a:r>
              <a:rPr lang="en-US" altLang="zh-TW">
                <a:ea typeface="ＭＳ Ｐゴシック" charset="0"/>
                <a:cs typeface="新細明體" charset="0"/>
              </a:rPr>
              <a:t>Information gain increases with the average purity of the subsets that an attribute produces</a:t>
            </a:r>
          </a:p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Strategy: choose attribute that results in greatest information gain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20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1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Choosing the Splitting Attribute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48768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zh-TW">
                <a:ea typeface="ＭＳ Ｐゴシック" charset="0"/>
                <a:cs typeface="新細明體" charset="0"/>
              </a:rPr>
              <a:t>At each node, available attributes are evaluated on the basis of separating the classes of the training examples. A goodness function is used for this purpose.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zh-TW">
                <a:ea typeface="ＭＳ Ｐゴシック" charset="0"/>
                <a:cs typeface="新細明體" charset="0"/>
              </a:rPr>
              <a:t>Typical goodness functions used for DTrees: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zh-TW">
                <a:ea typeface="ＭＳ Ｐゴシック" charset="0"/>
                <a:cs typeface="新細明體" charset="0"/>
              </a:rPr>
              <a:t>information gain (ID3/C4.5)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zh-TW">
                <a:ea typeface="ＭＳ Ｐゴシック" charset="0"/>
                <a:cs typeface="新細明體" charset="0"/>
              </a:rPr>
              <a:t>information gain ratio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zh-TW">
                <a:ea typeface="ＭＳ Ｐゴシック" charset="0"/>
                <a:cs typeface="新細明體" charset="0"/>
              </a:rPr>
              <a:t>gini index (CART)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21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305375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E233CB18-D176-3440-87A0-750A4852FF6F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22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7772400" cy="1143000"/>
          </a:xfrm>
        </p:spPr>
        <p:txBody>
          <a:bodyPr/>
          <a:lstStyle/>
          <a:p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Preference Bias: Ockham's Razor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0010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ea typeface="ＭＳ Ｐゴシック" charset="0"/>
              </a:rPr>
              <a:t>Aka Occam</a:t>
            </a:r>
            <a:r>
              <a:rPr lang="ja-JP" altLang="en-US" sz="2000">
                <a:ea typeface="ＭＳ Ｐゴシック" charset="0"/>
              </a:rPr>
              <a:t>’</a:t>
            </a:r>
            <a:r>
              <a:rPr lang="en-US" altLang="ja-JP" sz="2000">
                <a:ea typeface="ＭＳ Ｐゴシック" charset="0"/>
              </a:rPr>
              <a:t>s Razor, Law of Economy, or Law of Parsimony</a:t>
            </a:r>
          </a:p>
          <a:p>
            <a:pPr>
              <a:lnSpc>
                <a:spcPct val="90000"/>
              </a:lnSpc>
            </a:pPr>
            <a:r>
              <a:rPr lang="en-US" sz="2000">
                <a:ea typeface="ＭＳ Ｐゴシック" charset="0"/>
              </a:rPr>
              <a:t>Principle stated by William of Ockham (1285-1347/49), an English philosopher, that </a:t>
            </a:r>
          </a:p>
          <a:p>
            <a:pPr lvl="1">
              <a:lnSpc>
                <a:spcPct val="90000"/>
              </a:lnSpc>
            </a:pPr>
            <a:r>
              <a:rPr lang="ja-JP" altLang="en-US" sz="2000">
                <a:ea typeface="ＭＳ Ｐゴシック" charset="0"/>
              </a:rPr>
              <a:t>“</a:t>
            </a:r>
            <a:r>
              <a:rPr lang="en-US" altLang="ja-JP" sz="2000" i="1">
                <a:ea typeface="ＭＳ Ｐゴシック" charset="0"/>
              </a:rPr>
              <a:t>non sunt multiplicanda entia praeter necessitatem</a:t>
            </a:r>
            <a:r>
              <a:rPr lang="ja-JP" altLang="en-US" sz="2000" i="1">
                <a:ea typeface="ＭＳ Ｐゴシック" charset="0"/>
              </a:rPr>
              <a:t>”</a:t>
            </a:r>
            <a:r>
              <a:rPr lang="en-US" altLang="ja-JP" sz="2000" i="1">
                <a:ea typeface="ＭＳ Ｐゴシック" charset="0"/>
              </a:rPr>
              <a:t> </a:t>
            </a:r>
            <a:endParaRPr lang="en-US" altLang="ja-JP" sz="2000"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000">
                <a:ea typeface="ＭＳ Ｐゴシック" charset="0"/>
              </a:rPr>
              <a:t>or, entities are not to be multiplied beyond necessity. </a:t>
            </a:r>
          </a:p>
          <a:p>
            <a:pPr>
              <a:lnSpc>
                <a:spcPct val="90000"/>
              </a:lnSpc>
            </a:pPr>
            <a:r>
              <a:rPr lang="en-US" sz="2000">
                <a:ea typeface="ＭＳ Ｐゴシック" charset="0"/>
              </a:rPr>
              <a:t>The simplest explanation that is consistent with all observations is the best. </a:t>
            </a:r>
          </a:p>
          <a:p>
            <a:pPr>
              <a:lnSpc>
                <a:spcPct val="90000"/>
              </a:lnSpc>
            </a:pPr>
            <a:r>
              <a:rPr lang="en-US" sz="2000">
                <a:ea typeface="ＭＳ Ｐゴシック" charset="0"/>
              </a:rPr>
              <a:t>Therefore, the smallest decision tree that correctly classifies all of the training examples is the best. </a:t>
            </a:r>
          </a:p>
          <a:p>
            <a:pPr>
              <a:lnSpc>
                <a:spcPct val="90000"/>
              </a:lnSpc>
            </a:pPr>
            <a:r>
              <a:rPr lang="en-US" sz="2000">
                <a:ea typeface="ＭＳ Ｐゴシック" charset="0"/>
              </a:rPr>
              <a:t>Finding the provably smallest decision tree is intractable (NP-hard), so instead of constructing the absolute smallest tree consistent with the training examples, construct one that is pretty small. 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22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208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sz="3600">
                <a:latin typeface="+mn-lt"/>
                <a:ea typeface="ＭＳ Ｐゴシック" charset="0"/>
                <a:cs typeface="ＭＳ Ｐゴシック" charset="0"/>
              </a:rPr>
              <a:t>Inductive Learning and Bias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200400"/>
            <a:ext cx="7772400" cy="3505200"/>
          </a:xfrm>
        </p:spPr>
        <p:txBody>
          <a:bodyPr/>
          <a:lstStyle/>
          <a:p>
            <a:r>
              <a:rPr lang="en-US" sz="2000">
                <a:ea typeface="ＭＳ Ｐゴシック" charset="0"/>
              </a:rPr>
              <a:t>Suppose that we want to learn a function f(x) = y and we are given some sample (x,y) pairs, as points in figure (a).</a:t>
            </a:r>
          </a:p>
          <a:p>
            <a:r>
              <a:rPr lang="en-US" sz="2000">
                <a:ea typeface="ＭＳ Ｐゴシック" charset="0"/>
              </a:rPr>
              <a:t>There are several hypotheses we could make about this function, e.g.: (b),  (c) and (d). </a:t>
            </a:r>
          </a:p>
          <a:p>
            <a:r>
              <a:rPr lang="en-US" sz="2000">
                <a:ea typeface="ＭＳ Ｐゴシック" charset="0"/>
              </a:rPr>
              <a:t>A preference for one over the others reveals the </a:t>
            </a:r>
            <a:r>
              <a:rPr lang="en-US" sz="2000" b="1">
                <a:solidFill>
                  <a:srgbClr val="FF0000"/>
                </a:solidFill>
                <a:ea typeface="ＭＳ Ｐゴシック" charset="0"/>
              </a:rPr>
              <a:t>bias</a:t>
            </a:r>
            <a:r>
              <a:rPr lang="en-US" sz="2000" b="1">
                <a:ea typeface="ＭＳ Ｐゴシック" charset="0"/>
              </a:rPr>
              <a:t> </a:t>
            </a:r>
            <a:r>
              <a:rPr lang="en-US" sz="2000">
                <a:ea typeface="ＭＳ Ｐゴシック" charset="0"/>
              </a:rPr>
              <a:t>of our learning technique, e.g.:</a:t>
            </a:r>
          </a:p>
          <a:p>
            <a:pPr lvl="1">
              <a:lnSpc>
                <a:spcPct val="90000"/>
              </a:lnSpc>
            </a:pPr>
            <a:r>
              <a:rPr lang="en-US" sz="2000">
                <a:ea typeface="ＭＳ Ｐゴシック" charset="0"/>
              </a:rPr>
              <a:t>prefer piece-wise functions</a:t>
            </a:r>
          </a:p>
          <a:p>
            <a:pPr lvl="1">
              <a:lnSpc>
                <a:spcPct val="90000"/>
              </a:lnSpc>
            </a:pPr>
            <a:r>
              <a:rPr lang="en-US" sz="2000">
                <a:ea typeface="ＭＳ Ｐゴシック" charset="0"/>
              </a:rPr>
              <a:t>prefer a smooth function</a:t>
            </a:r>
          </a:p>
          <a:p>
            <a:pPr lvl="1">
              <a:lnSpc>
                <a:spcPct val="90000"/>
              </a:lnSpc>
            </a:pPr>
            <a:r>
              <a:rPr lang="en-US" sz="2000">
                <a:ea typeface="ＭＳ Ｐゴシック" charset="0"/>
              </a:rPr>
              <a:t>prefer a simple function and treat outliers as noise</a:t>
            </a:r>
          </a:p>
        </p:txBody>
      </p:sp>
      <p:pic>
        <p:nvPicPr>
          <p:cNvPr id="47108" name="Picture 4" descr="im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2"/>
            <a:ext cx="8001000" cy="217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23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6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BABE7B6E-F617-264E-BA0E-563E127806FE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24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9" y="130178"/>
            <a:ext cx="8315325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881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772400" cy="762000"/>
          </a:xfrm>
        </p:spPr>
        <p:txBody>
          <a:bodyPr/>
          <a:lstStyle/>
          <a:p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Example: Huffman code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153400" cy="4648200"/>
          </a:xfrm>
        </p:spPr>
        <p:txBody>
          <a:bodyPr/>
          <a:lstStyle/>
          <a:p>
            <a:r>
              <a:rPr lang="en-US" sz="2000">
                <a:ea typeface="ＭＳ Ｐゴシック" charset="0"/>
              </a:rPr>
              <a:t>In 1952 MIT student David Huffman devised, in the course of doing a homework assignment, an elegant coding scheme which is optimal in the case where all symbols</a:t>
            </a:r>
            <a:r>
              <a:rPr lang="ja-JP" altLang="en-US" sz="2000">
                <a:ea typeface="ＭＳ Ｐゴシック" charset="0"/>
              </a:rPr>
              <a:t>’</a:t>
            </a:r>
            <a:r>
              <a:rPr lang="en-US" altLang="ja-JP" sz="2000">
                <a:ea typeface="ＭＳ Ｐゴシック" charset="0"/>
              </a:rPr>
              <a:t> probabilities are integral powers of 1/2.  </a:t>
            </a:r>
          </a:p>
          <a:p>
            <a:r>
              <a:rPr lang="en-US" sz="2000">
                <a:ea typeface="ＭＳ Ｐゴシック" charset="0"/>
              </a:rPr>
              <a:t>A Huffman  code can be built in the following manner:</a:t>
            </a:r>
          </a:p>
          <a:p>
            <a:pPr lvl="1"/>
            <a:r>
              <a:rPr lang="en-US" sz="2000">
                <a:ea typeface="ＭＳ Ｐゴシック" charset="0"/>
              </a:rPr>
              <a:t>Rank all symbols in order of probability of occurrence.</a:t>
            </a:r>
          </a:p>
          <a:p>
            <a:pPr lvl="1"/>
            <a:r>
              <a:rPr lang="en-US" sz="2000">
                <a:ea typeface="ＭＳ Ｐゴシック" charset="0"/>
              </a:rPr>
              <a:t>Successively combine the two symbols of the lowest probability to form a new composite symbol; eventually we will build a binary tree where each node is the probability of all nodes beneath it.</a:t>
            </a:r>
          </a:p>
          <a:p>
            <a:pPr lvl="1"/>
            <a:r>
              <a:rPr lang="en-US" sz="2000">
                <a:ea typeface="ＭＳ Ｐゴシック" charset="0"/>
              </a:rPr>
              <a:t>Trace a path to each leaf, noticing the direction at each node.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25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34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en-US" sz="3600">
                <a:latin typeface="+mn-lt"/>
                <a:ea typeface="ＭＳ Ｐゴシック" charset="0"/>
                <a:cs typeface="ＭＳ Ｐゴシック" charset="0"/>
              </a:rPr>
              <a:t>Huffman code 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3" y="1524000"/>
            <a:ext cx="2727325" cy="4227513"/>
            <a:chOff x="1776" y="1152"/>
            <a:chExt cx="1718" cy="2663"/>
          </a:xfrm>
        </p:grpSpPr>
        <p:sp>
          <p:nvSpPr>
            <p:cNvPr id="53254" name="Line 4"/>
            <p:cNvSpPr>
              <a:spLocks noChangeShapeType="1"/>
            </p:cNvSpPr>
            <p:nvPr/>
          </p:nvSpPr>
          <p:spPr bwMode="auto">
            <a:xfrm>
              <a:off x="2592" y="2016"/>
              <a:ext cx="288" cy="6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255" name="Group 5"/>
            <p:cNvGrpSpPr>
              <a:grpSpLocks/>
            </p:cNvGrpSpPr>
            <p:nvPr/>
          </p:nvGrpSpPr>
          <p:grpSpPr bwMode="auto">
            <a:xfrm>
              <a:off x="1920" y="1152"/>
              <a:ext cx="1392" cy="2400"/>
              <a:chOff x="1920" y="1152"/>
              <a:chExt cx="1392" cy="2400"/>
            </a:xfrm>
          </p:grpSpPr>
          <p:sp>
            <p:nvSpPr>
              <p:cNvPr id="53267" name="Line 6"/>
              <p:cNvSpPr>
                <a:spLocks noChangeShapeType="1"/>
              </p:cNvSpPr>
              <p:nvPr/>
            </p:nvSpPr>
            <p:spPr bwMode="auto">
              <a:xfrm flipH="1">
                <a:off x="2352" y="2064"/>
                <a:ext cx="240" cy="62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268" name="Group 7"/>
              <p:cNvGrpSpPr>
                <a:grpSpLocks/>
              </p:cNvGrpSpPr>
              <p:nvPr/>
            </p:nvGrpSpPr>
            <p:grpSpPr bwMode="auto">
              <a:xfrm>
                <a:off x="2400" y="1152"/>
                <a:ext cx="912" cy="1008"/>
                <a:chOff x="2400" y="1152"/>
                <a:chExt cx="912" cy="1008"/>
              </a:xfrm>
            </p:grpSpPr>
            <p:sp>
              <p:nvSpPr>
                <p:cNvPr id="53275" name="Line 8"/>
                <p:cNvSpPr>
                  <a:spLocks noChangeShapeType="1"/>
                </p:cNvSpPr>
                <p:nvPr/>
              </p:nvSpPr>
              <p:spPr bwMode="auto">
                <a:xfrm>
                  <a:off x="2832" y="1344"/>
                  <a:ext cx="288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6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2592" y="1344"/>
                  <a:ext cx="240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7" name="Oval 10"/>
                <p:cNvSpPr>
                  <a:spLocks noChangeArrowheads="1"/>
                </p:cNvSpPr>
                <p:nvPr/>
              </p:nvSpPr>
              <p:spPr bwMode="auto">
                <a:xfrm>
                  <a:off x="2976" y="1824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/>
                    <a:t>.5</a:t>
                  </a:r>
                </a:p>
              </p:txBody>
            </p:sp>
            <p:sp>
              <p:nvSpPr>
                <p:cNvPr id="53278" name="Oval 11"/>
                <p:cNvSpPr>
                  <a:spLocks noChangeArrowheads="1"/>
                </p:cNvSpPr>
                <p:nvPr/>
              </p:nvSpPr>
              <p:spPr bwMode="auto">
                <a:xfrm>
                  <a:off x="2400" y="1824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/>
                    <a:t>.5</a:t>
                  </a:r>
                </a:p>
              </p:txBody>
            </p:sp>
            <p:sp>
              <p:nvSpPr>
                <p:cNvPr id="53279" name="Oval 12"/>
                <p:cNvSpPr>
                  <a:spLocks noChangeArrowheads="1"/>
                </p:cNvSpPr>
                <p:nvPr/>
              </p:nvSpPr>
              <p:spPr bwMode="auto">
                <a:xfrm>
                  <a:off x="2640" y="1152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/>
                    <a:t>1</a:t>
                  </a:r>
                </a:p>
              </p:txBody>
            </p:sp>
          </p:grpSp>
          <p:grpSp>
            <p:nvGrpSpPr>
              <p:cNvPr id="53269" name="Group 13"/>
              <p:cNvGrpSpPr>
                <a:grpSpLocks/>
              </p:cNvGrpSpPr>
              <p:nvPr/>
            </p:nvGrpSpPr>
            <p:grpSpPr bwMode="auto">
              <a:xfrm>
                <a:off x="1920" y="2544"/>
                <a:ext cx="912" cy="1008"/>
                <a:chOff x="1920" y="2544"/>
                <a:chExt cx="912" cy="1008"/>
              </a:xfrm>
            </p:grpSpPr>
            <p:sp>
              <p:nvSpPr>
                <p:cNvPr id="53270" name="Line 14"/>
                <p:cNvSpPr>
                  <a:spLocks noChangeShapeType="1"/>
                </p:cNvSpPr>
                <p:nvPr/>
              </p:nvSpPr>
              <p:spPr bwMode="auto">
                <a:xfrm>
                  <a:off x="2352" y="2736"/>
                  <a:ext cx="288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1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112" y="2736"/>
                  <a:ext cx="240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2" name="Oval 16"/>
                <p:cNvSpPr>
                  <a:spLocks noChangeArrowheads="1"/>
                </p:cNvSpPr>
                <p:nvPr/>
              </p:nvSpPr>
              <p:spPr bwMode="auto">
                <a:xfrm>
                  <a:off x="2496" y="3216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b="1"/>
                    <a:t>.125</a:t>
                  </a:r>
                  <a:endParaRPr lang="en-US" b="1"/>
                </a:p>
              </p:txBody>
            </p:sp>
            <p:sp>
              <p:nvSpPr>
                <p:cNvPr id="53273" name="Oval 17"/>
                <p:cNvSpPr>
                  <a:spLocks noChangeArrowheads="1"/>
                </p:cNvSpPr>
                <p:nvPr/>
              </p:nvSpPr>
              <p:spPr bwMode="auto">
                <a:xfrm>
                  <a:off x="1920" y="3216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b="1"/>
                    <a:t>.125</a:t>
                  </a:r>
                  <a:endParaRPr lang="en-US" b="1"/>
                </a:p>
              </p:txBody>
            </p:sp>
            <p:sp>
              <p:nvSpPr>
                <p:cNvPr id="53274" name="Oval 18"/>
                <p:cNvSpPr>
                  <a:spLocks noChangeArrowheads="1"/>
                </p:cNvSpPr>
                <p:nvPr/>
              </p:nvSpPr>
              <p:spPr bwMode="auto">
                <a:xfrm>
                  <a:off x="2160" y="2544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/>
                    <a:t>.25</a:t>
                  </a:r>
                </a:p>
              </p:txBody>
            </p:sp>
          </p:grpSp>
        </p:grpSp>
        <p:sp>
          <p:nvSpPr>
            <p:cNvPr id="53256" name="Text Box 19"/>
            <p:cNvSpPr txBox="1">
              <a:spLocks noChangeArrowheads="1"/>
            </p:cNvSpPr>
            <p:nvPr/>
          </p:nvSpPr>
          <p:spPr bwMode="auto">
            <a:xfrm>
              <a:off x="1776" y="3408"/>
              <a:ext cx="31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600" b="1"/>
                <a:t>A</a:t>
              </a:r>
            </a:p>
          </p:txBody>
        </p:sp>
        <p:sp>
          <p:nvSpPr>
            <p:cNvPr id="53257" name="Text Box 20"/>
            <p:cNvSpPr txBox="1">
              <a:spLocks noChangeArrowheads="1"/>
            </p:cNvSpPr>
            <p:nvPr/>
          </p:nvSpPr>
          <p:spPr bwMode="auto">
            <a:xfrm>
              <a:off x="2928" y="2688"/>
              <a:ext cx="32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600" b="1"/>
                <a:t>C</a:t>
              </a:r>
            </a:p>
          </p:txBody>
        </p:sp>
        <p:sp>
          <p:nvSpPr>
            <p:cNvPr id="53258" name="Text Box 21"/>
            <p:cNvSpPr txBox="1">
              <a:spLocks noChangeArrowheads="1"/>
            </p:cNvSpPr>
            <p:nvPr/>
          </p:nvSpPr>
          <p:spPr bwMode="auto">
            <a:xfrm>
              <a:off x="2688" y="3408"/>
              <a:ext cx="31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600" b="1"/>
                <a:t>B</a:t>
              </a:r>
            </a:p>
          </p:txBody>
        </p:sp>
        <p:sp>
          <p:nvSpPr>
            <p:cNvPr id="53259" name="Text Box 22"/>
            <p:cNvSpPr txBox="1">
              <a:spLocks noChangeArrowheads="1"/>
            </p:cNvSpPr>
            <p:nvPr/>
          </p:nvSpPr>
          <p:spPr bwMode="auto">
            <a:xfrm>
              <a:off x="3168" y="1968"/>
              <a:ext cx="32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600" b="1"/>
                <a:t>D</a:t>
              </a:r>
            </a:p>
          </p:txBody>
        </p:sp>
        <p:sp>
          <p:nvSpPr>
            <p:cNvPr id="53260" name="Oval 23"/>
            <p:cNvSpPr>
              <a:spLocks noChangeArrowheads="1"/>
            </p:cNvSpPr>
            <p:nvPr/>
          </p:nvSpPr>
          <p:spPr bwMode="auto">
            <a:xfrm>
              <a:off x="2736" y="2496"/>
              <a:ext cx="336" cy="3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.25</a:t>
              </a:r>
              <a:endParaRPr lang="en-US" sz="3200" b="1"/>
            </a:p>
          </p:txBody>
        </p:sp>
        <p:sp>
          <p:nvSpPr>
            <p:cNvPr id="53261" name="Text Box 24"/>
            <p:cNvSpPr txBox="1">
              <a:spLocks noChangeArrowheads="1"/>
            </p:cNvSpPr>
            <p:nvPr/>
          </p:nvSpPr>
          <p:spPr bwMode="auto">
            <a:xfrm>
              <a:off x="2448" y="1488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3262" name="Text Box 25"/>
            <p:cNvSpPr txBox="1">
              <a:spLocks noChangeArrowheads="1"/>
            </p:cNvSpPr>
            <p:nvPr/>
          </p:nvSpPr>
          <p:spPr bwMode="auto">
            <a:xfrm>
              <a:off x="3024" y="1440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3263" name="Text Box 26"/>
            <p:cNvSpPr txBox="1">
              <a:spLocks noChangeArrowheads="1"/>
            </p:cNvSpPr>
            <p:nvPr/>
          </p:nvSpPr>
          <p:spPr bwMode="auto">
            <a:xfrm>
              <a:off x="2016" y="2880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3264" name="Text Box 27"/>
            <p:cNvSpPr txBox="1">
              <a:spLocks noChangeArrowheads="1"/>
            </p:cNvSpPr>
            <p:nvPr/>
          </p:nvSpPr>
          <p:spPr bwMode="auto">
            <a:xfrm>
              <a:off x="2256" y="2160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3265" name="Text Box 28"/>
            <p:cNvSpPr txBox="1">
              <a:spLocks noChangeArrowheads="1"/>
            </p:cNvSpPr>
            <p:nvPr/>
          </p:nvSpPr>
          <p:spPr bwMode="auto">
            <a:xfrm>
              <a:off x="2736" y="2112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3266" name="Text Box 29"/>
            <p:cNvSpPr txBox="1">
              <a:spLocks noChangeArrowheads="1"/>
            </p:cNvSpPr>
            <p:nvPr/>
          </p:nvSpPr>
          <p:spPr bwMode="auto">
            <a:xfrm>
              <a:off x="2496" y="2832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1</a:t>
              </a:r>
            </a:p>
          </p:txBody>
        </p:sp>
      </p:grpSp>
      <p:graphicFrame>
        <p:nvGraphicFramePr>
          <p:cNvPr id="209950" name="Object 30"/>
          <p:cNvGraphicFramePr>
            <a:graphicFrameLocks noChangeAspect="1"/>
          </p:cNvGraphicFramePr>
          <p:nvPr/>
        </p:nvGraphicFramePr>
        <p:xfrm>
          <a:off x="4775200" y="1454151"/>
          <a:ext cx="4013200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49" name="Arbeitsblatt" r:id="rId4" imgW="3479800" imgH="1892300" progId="Excel.Sheet.8">
                  <p:embed/>
                </p:oleObj>
              </mc:Choice>
              <mc:Fallback>
                <p:oleObj name="Arbeitsblatt" r:id="rId4" imgW="3479800" imgH="1892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200" y="1454151"/>
                        <a:ext cx="4013200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51" name="Text Box 31"/>
          <p:cNvSpPr txBox="1">
            <a:spLocks noChangeArrowheads="1"/>
          </p:cNvSpPr>
          <p:nvPr/>
        </p:nvSpPr>
        <p:spPr bwMode="auto">
          <a:xfrm>
            <a:off x="4572000" y="4114800"/>
            <a:ext cx="4419600" cy="230832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If we need to send many messages (A,B,C or D) and they have this probability distribution and we use this code, then over time, the average bits/message should approach </a:t>
            </a:r>
            <a:r>
              <a:rPr lang="en-US">
                <a:solidFill>
                  <a:srgbClr val="FF0000"/>
                </a:solidFill>
              </a:rPr>
              <a:t>1.75</a:t>
            </a:r>
            <a:endParaRPr lang="en-US"/>
          </a:p>
        </p:txBody>
      </p:sp>
      <p:sp>
        <p:nvSpPr>
          <p:cNvPr id="33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26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821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609600"/>
          </a:xfrm>
        </p:spPr>
        <p:txBody>
          <a:bodyPr/>
          <a:lstStyle/>
          <a:p>
            <a:r>
              <a:rPr lang="en-US" sz="3600">
                <a:latin typeface="+mn-lt"/>
                <a:ea typeface="ＭＳ Ｐゴシック" charset="0"/>
                <a:cs typeface="ＭＳ Ｐゴシック" charset="0"/>
              </a:rPr>
              <a:t>Information Theory Background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343400"/>
          </a:xfrm>
        </p:spPr>
        <p:txBody>
          <a:bodyPr/>
          <a:lstStyle/>
          <a:p>
            <a:r>
              <a:rPr lang="en-US" sz="2000">
                <a:ea typeface="ＭＳ Ｐゴシック" charset="0"/>
              </a:rPr>
              <a:t>If there are n equally probable possible messages, then the probability p of each is 1/n</a:t>
            </a:r>
          </a:p>
          <a:p>
            <a:r>
              <a:rPr lang="en-US" sz="2000">
                <a:ea typeface="ＭＳ Ｐゴシック" charset="0"/>
              </a:rPr>
              <a:t>Information conveyed by a message is -log(p) = log(n)</a:t>
            </a:r>
          </a:p>
          <a:p>
            <a:r>
              <a:rPr lang="en-US" sz="2000">
                <a:ea typeface="ＭＳ Ｐゴシック" charset="0"/>
              </a:rPr>
              <a:t>Eg, if there are 16 messages, then log(16) = 4 and we need 4 bits to identify/send each message.</a:t>
            </a:r>
          </a:p>
          <a:p>
            <a:r>
              <a:rPr lang="en-US" sz="2000">
                <a:ea typeface="ＭＳ Ｐゴシック" charset="0"/>
              </a:rPr>
              <a:t>In general, if we are given a probability distribution </a:t>
            </a:r>
          </a:p>
          <a:p>
            <a:pPr lvl="1">
              <a:buFont typeface="Wingdings" charset="0"/>
              <a:buNone/>
            </a:pPr>
            <a:r>
              <a:rPr lang="en-US" sz="2000">
                <a:ea typeface="ＭＳ Ｐゴシック" charset="0"/>
              </a:rPr>
              <a:t>P = (p1, p2, .., pn)</a:t>
            </a:r>
          </a:p>
          <a:p>
            <a:r>
              <a:rPr lang="en-US" sz="2000">
                <a:ea typeface="ＭＳ Ｐゴシック" charset="0"/>
              </a:rPr>
              <a:t>the information conveyed by distribution (aka entropy of P) is: </a:t>
            </a:r>
          </a:p>
          <a:p>
            <a:pPr lvl="1">
              <a:buFont typeface="Wingdings" charset="0"/>
              <a:buNone/>
            </a:pPr>
            <a:r>
              <a:rPr lang="en-US" sz="2000">
                <a:ea typeface="ＭＳ Ｐゴシック" charset="0"/>
              </a:rPr>
              <a:t>I(P) = -(p1*log(p1) + p2*log(p2) + .. + pn*log(pn))</a:t>
            </a:r>
          </a:p>
          <a:p>
            <a:pPr lvl="1">
              <a:buFont typeface="Wingdings" charset="0"/>
              <a:buNone/>
            </a:pPr>
            <a:r>
              <a:rPr lang="en-US" sz="2000">
                <a:ea typeface="ＭＳ Ｐゴシック" charset="0"/>
              </a:rPr>
              <a:t>       = - </a:t>
            </a:r>
            <a:r>
              <a:rPr lang="en-US" sz="2000">
                <a:ea typeface="ＭＳ Ｐゴシック" charset="0"/>
                <a:cs typeface="Times New Roman" charset="0"/>
              </a:rPr>
              <a:t>∑</a:t>
            </a:r>
            <a:r>
              <a:rPr lang="en-US" sz="2000" baseline="-25000">
                <a:ea typeface="ＭＳ Ｐゴシック" charset="0"/>
                <a:cs typeface="Times New Roman" charset="0"/>
              </a:rPr>
              <a:t>i</a:t>
            </a:r>
            <a:r>
              <a:rPr lang="en-US" sz="2000">
                <a:ea typeface="ＭＳ Ｐゴシック" charset="0"/>
                <a:cs typeface="Times New Roman" charset="0"/>
              </a:rPr>
              <a:t> </a:t>
            </a:r>
            <a:r>
              <a:rPr lang="en-US" sz="2000">
                <a:ea typeface="ＭＳ Ｐゴシック" charset="0"/>
              </a:rPr>
              <a:t>pi*log(pi)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27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758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+mn-lt"/>
                <a:ea typeface="ＭＳ Ｐゴシック" charset="0"/>
                <a:cs typeface="ＭＳ Ｐゴシック" charset="0"/>
              </a:rPr>
              <a:t>Information Theory Background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40768"/>
            <a:ext cx="7772400" cy="411480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</a:rPr>
              <a:t>Information conveyed by distribution (aka Entropy of P) is: 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ea typeface="ＭＳ Ｐゴシック" charset="0"/>
              </a:rPr>
              <a:t>I(P) = -(p1*log(p1) + p2*log(p2) + .. + </a:t>
            </a:r>
            <a:r>
              <a:rPr lang="en-US" sz="2000" dirty="0" err="1">
                <a:ea typeface="ＭＳ Ｐゴシック" charset="0"/>
              </a:rPr>
              <a:t>pn</a:t>
            </a:r>
            <a:r>
              <a:rPr lang="en-US" sz="2000" dirty="0">
                <a:ea typeface="ＭＳ Ｐゴシック" charset="0"/>
              </a:rPr>
              <a:t>*log(</a:t>
            </a:r>
            <a:r>
              <a:rPr lang="en-US" sz="2000" dirty="0" err="1">
                <a:ea typeface="ＭＳ Ｐゴシック" charset="0"/>
              </a:rPr>
              <a:t>pn</a:t>
            </a:r>
            <a:r>
              <a:rPr lang="en-US" sz="2000" dirty="0">
                <a:ea typeface="ＭＳ Ｐゴシック" charset="0"/>
              </a:rPr>
              <a:t>))</a:t>
            </a:r>
          </a:p>
          <a:p>
            <a:r>
              <a:rPr lang="en-US" sz="2000" dirty="0">
                <a:ea typeface="ＭＳ Ｐゴシック" charset="0"/>
              </a:rPr>
              <a:t>Examples:</a:t>
            </a:r>
          </a:p>
          <a:p>
            <a:pPr lvl="1"/>
            <a:r>
              <a:rPr lang="en-US" sz="2000" dirty="0">
                <a:ea typeface="ＭＳ Ｐゴシック" charset="0"/>
              </a:rPr>
              <a:t> if P is (0.5, 0.5) then I(P) is 1</a:t>
            </a:r>
          </a:p>
          <a:p>
            <a:pPr lvl="1"/>
            <a:r>
              <a:rPr lang="en-US" sz="2000" dirty="0">
                <a:ea typeface="ＭＳ Ｐゴシック" charset="0"/>
              </a:rPr>
              <a:t>if P is (0.67, 0.33) then I(P) is 0.92, </a:t>
            </a:r>
          </a:p>
          <a:p>
            <a:pPr lvl="1"/>
            <a:r>
              <a:rPr lang="en-US" sz="2000" dirty="0">
                <a:ea typeface="ＭＳ Ｐゴシック" charset="0"/>
              </a:rPr>
              <a:t>if P is (1, 0) or (0,1) then I(P) is 0. </a:t>
            </a:r>
          </a:p>
          <a:p>
            <a:r>
              <a:rPr lang="en-US" sz="2000" dirty="0">
                <a:ea typeface="ＭＳ Ｐゴシック" charset="0"/>
              </a:rPr>
              <a:t>The more uniform is the probability distribution, the greater is its information.</a:t>
            </a:r>
          </a:p>
          <a:p>
            <a:r>
              <a:rPr lang="en-US" sz="2000" dirty="0">
                <a:ea typeface="ＭＳ Ｐゴシック" charset="0"/>
              </a:rPr>
              <a:t>The entropy is the average number of bits/message needed to represent a stream of messages.</a:t>
            </a:r>
          </a:p>
          <a:p>
            <a:endParaRPr lang="en-US" sz="2000" dirty="0"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28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030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8C553D7E-C6D1-EB49-94E3-D8805533AFF1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29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Example: attribute “Outlook”, 1 </a:t>
            </a:r>
          </a:p>
        </p:txBody>
      </p:sp>
      <p:graphicFrame>
        <p:nvGraphicFramePr>
          <p:cNvPr id="64525" name="Group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01277"/>
              </p:ext>
            </p:extLst>
          </p:nvPr>
        </p:nvGraphicFramePr>
        <p:xfrm>
          <a:off x="457200" y="1196752"/>
          <a:ext cx="8305800" cy="4800600"/>
        </p:xfrm>
        <a:graphic>
          <a:graphicData uri="http://schemas.openxmlformats.org/drawingml/2006/table">
            <a:tbl>
              <a:tblPr/>
              <a:tblGrid>
                <a:gridCol w="1693863"/>
                <a:gridCol w="2335212"/>
                <a:gridCol w="1803400"/>
                <a:gridCol w="1341438"/>
                <a:gridCol w="1131887"/>
              </a:tblGrid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Outlook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Temperature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Humidity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Windy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Play?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767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6" descr="Screen Shot 2014-04-17 at 11.11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087" y="1268760"/>
            <a:ext cx="3905345" cy="487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81000" y="1853624"/>
            <a:ext cx="361001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Chapters 3 and 4</a:t>
            </a:r>
          </a:p>
          <a:p>
            <a:endParaRPr lang="en-US" sz="3200" dirty="0"/>
          </a:p>
          <a:p>
            <a:r>
              <a:rPr lang="en-US" sz="3200" dirty="0" smtClean="0"/>
              <a:t>Acknowledgements</a:t>
            </a:r>
            <a:br>
              <a:rPr lang="en-US" sz="3200" dirty="0" smtClean="0"/>
            </a:br>
            <a:r>
              <a:rPr lang="en-US" sz="3200" dirty="0" smtClean="0"/>
              <a:t>for the slides</a:t>
            </a:r>
            <a:endParaRPr lang="en-US" sz="32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24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Example: attribute “Outlook”, 2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640" y="1525488"/>
            <a:ext cx="8305800" cy="4495800"/>
          </a:xfrm>
        </p:spPr>
        <p:txBody>
          <a:bodyPr/>
          <a:lstStyle/>
          <a:p>
            <a:pPr marL="342900" indent="-342900"/>
            <a:r>
              <a:rPr lang="zh-TW" altLang="en-US" dirty="0">
                <a:ea typeface="ＭＳ Ｐゴシック" charset="0"/>
                <a:cs typeface="新細明體" charset="0"/>
              </a:rPr>
              <a:t>“</a:t>
            </a:r>
            <a:r>
              <a:rPr lang="en-US" altLang="zh-TW" dirty="0">
                <a:ea typeface="ＭＳ Ｐゴシック" charset="0"/>
                <a:cs typeface="新細明體" charset="0"/>
              </a:rPr>
              <a:t>Outlook” = “Sunny”</a:t>
            </a:r>
            <a:r>
              <a:rPr lang="en-US" altLang="zh-TW" dirty="0" smtClean="0">
                <a:ea typeface="ＭＳ Ｐゴシック" charset="0"/>
                <a:cs typeface="新細明體" charset="0"/>
              </a:rPr>
              <a:t>: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r>
              <a:rPr lang="en-US" altLang="zh-TW" dirty="0" smtClean="0">
                <a:ea typeface="ＭＳ Ｐゴシック" charset="0"/>
                <a:cs typeface="新細明體" charset="0"/>
              </a:rPr>
              <a:t>“</a:t>
            </a:r>
            <a:r>
              <a:rPr lang="en-US" altLang="zh-TW" dirty="0">
                <a:ea typeface="ＭＳ Ｐゴシック" charset="0"/>
                <a:cs typeface="新細明體" charset="0"/>
              </a:rPr>
              <a:t>Outlook” = “Overcast”:</a:t>
            </a:r>
          </a:p>
          <a:p>
            <a:pPr marL="0" indent="0">
              <a:buNone/>
            </a:pPr>
            <a:endParaRPr lang="en-US" altLang="zh-TW" dirty="0" smtClean="0">
              <a:ea typeface="ＭＳ Ｐゴシック" charset="0"/>
              <a:cs typeface="新細明體" charset="0"/>
            </a:endParaRPr>
          </a:p>
          <a:p>
            <a:pPr marL="342900" indent="-342900"/>
            <a:r>
              <a:rPr lang="en-US" altLang="zh-TW" dirty="0" smtClean="0">
                <a:ea typeface="ＭＳ Ｐゴシック" charset="0"/>
                <a:cs typeface="新細明體" charset="0"/>
              </a:rPr>
              <a:t>“</a:t>
            </a:r>
            <a:r>
              <a:rPr lang="en-US" altLang="zh-TW" dirty="0">
                <a:ea typeface="ＭＳ Ｐゴシック" charset="0"/>
                <a:cs typeface="新細明體" charset="0"/>
              </a:rPr>
              <a:t>Outlook” = “Rainy”: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Expected information for attribute:</a:t>
            </a:r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905440"/>
              </p:ext>
            </p:extLst>
          </p:nvPr>
        </p:nvGraphicFramePr>
        <p:xfrm>
          <a:off x="279400" y="2057402"/>
          <a:ext cx="8864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77" name="Equation" r:id="rId3" imgW="8864600" imgH="342900" progId="Equation.3">
                  <p:embed/>
                </p:oleObj>
              </mc:Choice>
              <mc:Fallback>
                <p:oleObj name="Equation" r:id="rId3" imgW="8864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2057402"/>
                        <a:ext cx="8864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103712"/>
              </p:ext>
            </p:extLst>
          </p:nvPr>
        </p:nvGraphicFramePr>
        <p:xfrm>
          <a:off x="304800" y="3003768"/>
          <a:ext cx="6578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78" name="Equation" r:id="rId5" imgW="6578600" imgH="342900" progId="Equation.3">
                  <p:embed/>
                </p:oleObj>
              </mc:Choice>
              <mc:Fallback>
                <p:oleObj name="Equation" r:id="rId5" imgW="6578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03768"/>
                        <a:ext cx="6578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055877"/>
              </p:ext>
            </p:extLst>
          </p:nvPr>
        </p:nvGraphicFramePr>
        <p:xfrm>
          <a:off x="279400" y="3933056"/>
          <a:ext cx="8864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79" name="Equation" r:id="rId7" imgW="8864600" imgH="342900" progId="Equation.3">
                  <p:embed/>
                </p:oleObj>
              </mc:Choice>
              <mc:Fallback>
                <p:oleObj name="Equation" r:id="rId7" imgW="8864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3933056"/>
                        <a:ext cx="8864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3" name="AutoShape 7"/>
          <p:cNvSpPr>
            <a:spLocks noChangeArrowheads="1"/>
          </p:cNvSpPr>
          <p:nvPr/>
        </p:nvSpPr>
        <p:spPr bwMode="auto">
          <a:xfrm flipH="1">
            <a:off x="5486400" y="2636912"/>
            <a:ext cx="1600200" cy="51935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049" y="5645"/>
                </a:moveTo>
                <a:cubicBezTo>
                  <a:pt x="17272" y="2800"/>
                  <a:pt x="14154" y="1072"/>
                  <a:pt x="10800" y="1072"/>
                </a:cubicBezTo>
                <a:cubicBezTo>
                  <a:pt x="8641" y="1071"/>
                  <a:pt x="6544" y="1789"/>
                  <a:pt x="4838" y="3112"/>
                </a:cubicBezTo>
                <a:lnTo>
                  <a:pt x="4181" y="2265"/>
                </a:lnTo>
                <a:cubicBezTo>
                  <a:pt x="6075" y="796"/>
                  <a:pt x="8403" y="-1"/>
                  <a:pt x="10800" y="0"/>
                </a:cubicBezTo>
                <a:cubicBezTo>
                  <a:pt x="14524" y="0"/>
                  <a:pt x="17985" y="1918"/>
                  <a:pt x="19959" y="5077"/>
                </a:cubicBezTo>
                <a:lnTo>
                  <a:pt x="22248" y="3646"/>
                </a:lnTo>
                <a:lnTo>
                  <a:pt x="21218" y="8105"/>
                </a:lnTo>
                <a:lnTo>
                  <a:pt x="16760" y="7075"/>
                </a:lnTo>
                <a:lnTo>
                  <a:pt x="19049" y="564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7002016" y="2420888"/>
            <a:ext cx="203448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TW" sz="2000" dirty="0">
                <a:solidFill>
                  <a:schemeClr val="folHlink"/>
                </a:solidFill>
                <a:latin typeface="+mn-lt"/>
                <a:cs typeface="新細明體" charset="0"/>
              </a:rPr>
              <a:t>Note: log(0) is not defined, but we evaluate 0*log(0) as zero</a:t>
            </a:r>
          </a:p>
        </p:txBody>
      </p:sp>
      <p:graphicFrame>
        <p:nvGraphicFramePr>
          <p:cNvPr id="604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721063"/>
              </p:ext>
            </p:extLst>
          </p:nvPr>
        </p:nvGraphicFramePr>
        <p:xfrm>
          <a:off x="290550" y="4961556"/>
          <a:ext cx="8051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80" name="Formel" r:id="rId9" imgW="8051800" imgH="342900" progId="Equation.3">
                  <p:embed/>
                </p:oleObj>
              </mc:Choice>
              <mc:Fallback>
                <p:oleObj name="Formel" r:id="rId9" imgW="8051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50" y="4961556"/>
                        <a:ext cx="80518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139860"/>
              </p:ext>
            </p:extLst>
          </p:nvPr>
        </p:nvGraphicFramePr>
        <p:xfrm>
          <a:off x="3109950" y="5465612"/>
          <a:ext cx="1447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81" name="Formel" r:id="rId11" imgW="1447800" imgH="279400" progId="Equation.3">
                  <p:embed/>
                </p:oleObj>
              </mc:Choice>
              <mc:Fallback>
                <p:oleObj name="Formel" r:id="rId11" imgW="14478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50" y="5465612"/>
                        <a:ext cx="1447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30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41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Computing the information gain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4876800"/>
          </a:xfrm>
        </p:spPr>
        <p:txBody>
          <a:bodyPr/>
          <a:lstStyle/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Information gain: </a:t>
            </a:r>
          </a:p>
          <a:p>
            <a:pPr marL="342900" indent="-342900">
              <a:buFont typeface="Wingdings" charset="0"/>
              <a:buNone/>
            </a:pPr>
            <a:r>
              <a:rPr lang="en-US" altLang="zh-TW" dirty="0">
                <a:ea typeface="ＭＳ Ｐゴシック" charset="0"/>
                <a:cs typeface="新細明體" charset="0"/>
              </a:rPr>
              <a:t>(information before split) – (information after split)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</p:txBody>
      </p:sp>
      <p:graphicFrame>
        <p:nvGraphicFramePr>
          <p:cNvPr id="614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104927"/>
              </p:ext>
            </p:extLst>
          </p:nvPr>
        </p:nvGraphicFramePr>
        <p:xfrm>
          <a:off x="304800" y="2492896"/>
          <a:ext cx="86106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73" name="Equation" r:id="rId3" imgW="4203700" imgH="203200" progId="Equation.3">
                  <p:embed/>
                </p:oleObj>
              </mc:Choice>
              <mc:Fallback>
                <p:oleObj name="Equation" r:id="rId3" imgW="4203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92896"/>
                        <a:ext cx="8610600" cy="4159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267240"/>
              </p:ext>
            </p:extLst>
          </p:nvPr>
        </p:nvGraphicFramePr>
        <p:xfrm>
          <a:off x="2590800" y="2950096"/>
          <a:ext cx="146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74" name="Formel" r:id="rId5" imgW="1459866" imgH="279279" progId="Equation.3">
                  <p:embed/>
                </p:oleObj>
              </mc:Choice>
              <mc:Fallback>
                <p:oleObj name="Formel" r:id="rId5" imgW="1459866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950096"/>
                        <a:ext cx="1460500" cy="2794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31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66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  <a:ea typeface="ＭＳ Ｐゴシック" charset="0"/>
                <a:cs typeface="新細明體" charset="0"/>
              </a:rPr>
              <a:t>Computing the information gain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4876800"/>
          </a:xfrm>
        </p:spPr>
        <p:txBody>
          <a:bodyPr/>
          <a:lstStyle/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Information gain: </a:t>
            </a:r>
          </a:p>
          <a:p>
            <a:pPr marL="342900" indent="-342900">
              <a:buFont typeface="Wingdings" charset="0"/>
              <a:buNone/>
            </a:pPr>
            <a:r>
              <a:rPr lang="en-US" altLang="zh-TW" dirty="0">
                <a:ea typeface="ＭＳ Ｐゴシック" charset="0"/>
                <a:cs typeface="新細明體" charset="0"/>
              </a:rPr>
              <a:t>(information before split) – (information after split)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Information gain for attributes from weather data:</a:t>
            </a:r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62610"/>
              </p:ext>
            </p:extLst>
          </p:nvPr>
        </p:nvGraphicFramePr>
        <p:xfrm>
          <a:off x="304800" y="2492896"/>
          <a:ext cx="86106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1" name="Formel" r:id="rId3" imgW="4203700" imgH="203200" progId="Equation.3">
                  <p:embed/>
                </p:oleObj>
              </mc:Choice>
              <mc:Fallback>
                <p:oleObj name="Formel" r:id="rId3" imgW="4203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92896"/>
                        <a:ext cx="8610600" cy="4159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046566"/>
              </p:ext>
            </p:extLst>
          </p:nvPr>
        </p:nvGraphicFramePr>
        <p:xfrm>
          <a:off x="2590800" y="2950096"/>
          <a:ext cx="146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2" name="Equation" r:id="rId5" imgW="1459866" imgH="279279" progId="Equation.3">
                  <p:embed/>
                </p:oleObj>
              </mc:Choice>
              <mc:Fallback>
                <p:oleObj name="Equation" r:id="rId5" imgW="1459866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950096"/>
                        <a:ext cx="1460500" cy="2794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058178"/>
              </p:ext>
            </p:extLst>
          </p:nvPr>
        </p:nvGraphicFramePr>
        <p:xfrm>
          <a:off x="2438400" y="4221088"/>
          <a:ext cx="3530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3" name="Equation" r:id="rId7" imgW="3530600" imgH="342900" progId="Equation.3">
                  <p:embed/>
                </p:oleObj>
              </mc:Choice>
              <mc:Fallback>
                <p:oleObj name="Equation" r:id="rId7" imgW="3530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221088"/>
                        <a:ext cx="35306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794694"/>
              </p:ext>
            </p:extLst>
          </p:nvPr>
        </p:nvGraphicFramePr>
        <p:xfrm>
          <a:off x="2438400" y="4678288"/>
          <a:ext cx="38798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4" name="Equation" r:id="rId9" imgW="4076700" imgH="342900" progId="Equation.3">
                  <p:embed/>
                </p:oleObj>
              </mc:Choice>
              <mc:Fallback>
                <p:oleObj name="Equation" r:id="rId9" imgW="40767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678288"/>
                        <a:ext cx="387985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654202"/>
              </p:ext>
            </p:extLst>
          </p:nvPr>
        </p:nvGraphicFramePr>
        <p:xfrm>
          <a:off x="2438400" y="5135488"/>
          <a:ext cx="369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5" name="Equation" r:id="rId11" imgW="3695700" imgH="342900" progId="Equation.3">
                  <p:embed/>
                </p:oleObj>
              </mc:Choice>
              <mc:Fallback>
                <p:oleObj name="Equation" r:id="rId11" imgW="36957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135488"/>
                        <a:ext cx="36957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327718"/>
              </p:ext>
            </p:extLst>
          </p:nvPr>
        </p:nvGraphicFramePr>
        <p:xfrm>
          <a:off x="2438400" y="5592688"/>
          <a:ext cx="3352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6" name="Formel" r:id="rId13" imgW="3352800" imgH="342900" progId="Equation.3">
                  <p:embed/>
                </p:oleObj>
              </mc:Choice>
              <mc:Fallback>
                <p:oleObj name="Formel" r:id="rId13" imgW="3352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592688"/>
                        <a:ext cx="33528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32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80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Continuing to split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93170"/>
            <a:ext cx="2514600" cy="238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69371"/>
            <a:ext cx="2895600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40768"/>
            <a:ext cx="2571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4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831552"/>
              </p:ext>
            </p:extLst>
          </p:nvPr>
        </p:nvGraphicFramePr>
        <p:xfrm>
          <a:off x="304800" y="4674096"/>
          <a:ext cx="38560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97" name="Equation" r:id="rId6" imgW="4051300" imgH="342900" progId="Equation.3">
                  <p:embed/>
                </p:oleObj>
              </mc:Choice>
              <mc:Fallback>
                <p:oleObj name="Equation" r:id="rId6" imgW="40513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674096"/>
                        <a:ext cx="3856038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767358"/>
              </p:ext>
            </p:extLst>
          </p:nvPr>
        </p:nvGraphicFramePr>
        <p:xfrm>
          <a:off x="5334000" y="4293096"/>
          <a:ext cx="3670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98" name="Equation" r:id="rId8" imgW="3670300" imgH="342900" progId="Equation.3">
                  <p:embed/>
                </p:oleObj>
              </mc:Choice>
              <mc:Fallback>
                <p:oleObj name="Equation" r:id="rId8" imgW="36703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293096"/>
                        <a:ext cx="36703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519713"/>
              </p:ext>
            </p:extLst>
          </p:nvPr>
        </p:nvGraphicFramePr>
        <p:xfrm>
          <a:off x="2743200" y="5359896"/>
          <a:ext cx="3352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99" name="Formel" r:id="rId10" imgW="3352800" imgH="342900" progId="Equation.3">
                  <p:embed/>
                </p:oleObj>
              </mc:Choice>
              <mc:Fallback>
                <p:oleObj name="Formel" r:id="rId10" imgW="3352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359896"/>
                        <a:ext cx="33528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33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79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Schematicly</a:t>
            </a:r>
          </a:p>
        </p:txBody>
      </p:sp>
      <p:sp>
        <p:nvSpPr>
          <p:cNvPr id="64515" name="Ellipse 4"/>
          <p:cNvSpPr>
            <a:spLocks noChangeArrowheads="1"/>
          </p:cNvSpPr>
          <p:nvPr/>
        </p:nvSpPr>
        <p:spPr bwMode="auto">
          <a:xfrm>
            <a:off x="3276600" y="1268760"/>
            <a:ext cx="1295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/>
              <a:t>Root</a:t>
            </a:r>
          </a:p>
        </p:txBody>
      </p:sp>
      <p:sp>
        <p:nvSpPr>
          <p:cNvPr id="64516" name="Textfeld 5"/>
          <p:cNvSpPr txBox="1">
            <a:spLocks noChangeArrowheads="1"/>
          </p:cNvSpPr>
          <p:nvPr/>
        </p:nvSpPr>
        <p:spPr bwMode="auto">
          <a:xfrm>
            <a:off x="4724403" y="1268763"/>
            <a:ext cx="12217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  Play: 9</a:t>
            </a:r>
            <a:br>
              <a:rPr lang="en-US"/>
            </a:br>
            <a:r>
              <a:rPr lang="en-US"/>
              <a:t>¬Play: 5</a:t>
            </a:r>
          </a:p>
        </p:txBody>
      </p:sp>
      <p:sp>
        <p:nvSpPr>
          <p:cNvPr id="64517" name="Ellipse 6"/>
          <p:cNvSpPr>
            <a:spLocks noChangeArrowheads="1"/>
          </p:cNvSpPr>
          <p:nvPr/>
        </p:nvSpPr>
        <p:spPr bwMode="auto">
          <a:xfrm>
            <a:off x="3276600" y="2640360"/>
            <a:ext cx="13716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/>
              <a:t>Outlook</a:t>
            </a:r>
          </a:p>
        </p:txBody>
      </p:sp>
      <p:sp>
        <p:nvSpPr>
          <p:cNvPr id="64518" name="Textfeld 7"/>
          <p:cNvSpPr txBox="1">
            <a:spLocks noChangeArrowheads="1"/>
          </p:cNvSpPr>
          <p:nvPr/>
        </p:nvSpPr>
        <p:spPr bwMode="auto">
          <a:xfrm>
            <a:off x="4876803" y="2716563"/>
            <a:ext cx="12217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  Play: 9</a:t>
            </a:r>
            <a:br>
              <a:rPr lang="en-US"/>
            </a:br>
            <a:r>
              <a:rPr lang="en-US"/>
              <a:t>¬Play: 5</a:t>
            </a:r>
          </a:p>
        </p:txBody>
      </p:sp>
      <p:sp>
        <p:nvSpPr>
          <p:cNvPr id="64519" name="Ellipse 8"/>
          <p:cNvSpPr>
            <a:spLocks noChangeArrowheads="1"/>
          </p:cNvSpPr>
          <p:nvPr/>
        </p:nvSpPr>
        <p:spPr bwMode="auto">
          <a:xfrm>
            <a:off x="533400" y="4088160"/>
            <a:ext cx="13716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64520" name="Ellipse 9"/>
          <p:cNvSpPr>
            <a:spLocks noChangeArrowheads="1"/>
          </p:cNvSpPr>
          <p:nvPr/>
        </p:nvSpPr>
        <p:spPr bwMode="auto">
          <a:xfrm>
            <a:off x="3276600" y="4164360"/>
            <a:ext cx="13716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4521" name="Ellipse 10"/>
          <p:cNvSpPr>
            <a:spLocks noChangeArrowheads="1"/>
          </p:cNvSpPr>
          <p:nvPr/>
        </p:nvSpPr>
        <p:spPr bwMode="auto">
          <a:xfrm>
            <a:off x="6096000" y="4164360"/>
            <a:ext cx="13716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cxnSp>
        <p:nvCxnSpPr>
          <p:cNvPr id="64522" name="Gerade Verbindung mit Pfeil 12"/>
          <p:cNvCxnSpPr>
            <a:cxnSpLocks noChangeShapeType="1"/>
            <a:stCxn id="64517" idx="4"/>
            <a:endCxn id="64519" idx="0"/>
          </p:cNvCxnSpPr>
          <p:nvPr/>
        </p:nvCxnSpPr>
        <p:spPr bwMode="auto">
          <a:xfrm rot="5400000">
            <a:off x="2362200" y="2487960"/>
            <a:ext cx="457200" cy="27432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3" name="Gerade Verbindung mit Pfeil 15"/>
          <p:cNvCxnSpPr>
            <a:cxnSpLocks noChangeShapeType="1"/>
            <a:stCxn id="64517" idx="4"/>
            <a:endCxn id="64520" idx="0"/>
          </p:cNvCxnSpPr>
          <p:nvPr/>
        </p:nvCxnSpPr>
        <p:spPr bwMode="auto">
          <a:xfrm rot="5400000">
            <a:off x="3695701" y="3897663"/>
            <a:ext cx="5334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4" name="Gerade Verbindung mit Pfeil 18"/>
          <p:cNvCxnSpPr>
            <a:cxnSpLocks noChangeShapeType="1"/>
            <a:stCxn id="64517" idx="4"/>
            <a:endCxn id="64521" idx="0"/>
          </p:cNvCxnSpPr>
          <p:nvPr/>
        </p:nvCxnSpPr>
        <p:spPr bwMode="auto">
          <a:xfrm rot="16200000" flipH="1">
            <a:off x="5105400" y="2487960"/>
            <a:ext cx="533400" cy="28194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25" name="Textfeld 23"/>
          <p:cNvSpPr txBox="1">
            <a:spLocks noChangeArrowheads="1"/>
          </p:cNvSpPr>
          <p:nvPr/>
        </p:nvSpPr>
        <p:spPr bwMode="auto">
          <a:xfrm>
            <a:off x="1828803" y="4240563"/>
            <a:ext cx="12217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  Play: 2</a:t>
            </a:r>
            <a:br>
              <a:rPr lang="en-US"/>
            </a:br>
            <a:r>
              <a:rPr lang="en-US"/>
              <a:t>¬Play: 3</a:t>
            </a:r>
          </a:p>
        </p:txBody>
      </p:sp>
      <p:sp>
        <p:nvSpPr>
          <p:cNvPr id="64526" name="Textfeld 24"/>
          <p:cNvSpPr txBox="1">
            <a:spLocks noChangeArrowheads="1"/>
          </p:cNvSpPr>
          <p:nvPr/>
        </p:nvSpPr>
        <p:spPr bwMode="auto">
          <a:xfrm>
            <a:off x="4648203" y="4240563"/>
            <a:ext cx="12217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  Play: 4</a:t>
            </a:r>
            <a:br>
              <a:rPr lang="en-US"/>
            </a:br>
            <a:r>
              <a:rPr lang="en-US"/>
              <a:t>¬Play: 0</a:t>
            </a:r>
          </a:p>
        </p:txBody>
      </p:sp>
      <p:sp>
        <p:nvSpPr>
          <p:cNvPr id="64527" name="Textfeld 25"/>
          <p:cNvSpPr txBox="1">
            <a:spLocks noChangeArrowheads="1"/>
          </p:cNvSpPr>
          <p:nvPr/>
        </p:nvSpPr>
        <p:spPr bwMode="auto">
          <a:xfrm>
            <a:off x="7467603" y="4240563"/>
            <a:ext cx="12217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  Play: 3</a:t>
            </a:r>
            <a:br>
              <a:rPr lang="en-US"/>
            </a:br>
            <a:r>
              <a:rPr lang="en-US"/>
              <a:t>¬Play: 2</a:t>
            </a:r>
          </a:p>
        </p:txBody>
      </p:sp>
      <p:sp>
        <p:nvSpPr>
          <p:cNvPr id="64528" name="Textfeld 26"/>
          <p:cNvSpPr txBox="1">
            <a:spLocks noChangeArrowheads="1"/>
          </p:cNvSpPr>
          <p:nvPr/>
        </p:nvSpPr>
        <p:spPr bwMode="auto">
          <a:xfrm>
            <a:off x="6400800" y="2868964"/>
            <a:ext cx="1398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Info: 0.94</a:t>
            </a:r>
          </a:p>
        </p:txBody>
      </p:sp>
      <p:sp>
        <p:nvSpPr>
          <p:cNvPr id="64529" name="Textfeld 28"/>
          <p:cNvSpPr txBox="1">
            <a:spLocks noChangeArrowheads="1"/>
          </p:cNvSpPr>
          <p:nvPr/>
        </p:nvSpPr>
        <p:spPr bwMode="auto">
          <a:xfrm>
            <a:off x="6096000" y="1497364"/>
            <a:ext cx="1398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Info: 0.94</a:t>
            </a:r>
          </a:p>
        </p:txBody>
      </p:sp>
      <p:graphicFrame>
        <p:nvGraphicFramePr>
          <p:cNvPr id="6453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624963"/>
              </p:ext>
            </p:extLst>
          </p:nvPr>
        </p:nvGraphicFramePr>
        <p:xfrm>
          <a:off x="904879" y="5875685"/>
          <a:ext cx="7548563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9" name="Formel" r:id="rId3" imgW="4025900" imgH="165100" progId="Equation.3">
                  <p:embed/>
                </p:oleObj>
              </mc:Choice>
              <mc:Fallback>
                <p:oleObj name="Formel" r:id="rId3" imgW="4025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9" y="5875685"/>
                        <a:ext cx="7548563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31" name="Textfeld 30"/>
          <p:cNvSpPr txBox="1">
            <a:spLocks noChangeArrowheads="1"/>
          </p:cNvSpPr>
          <p:nvPr/>
        </p:nvSpPr>
        <p:spPr bwMode="auto">
          <a:xfrm>
            <a:off x="1828803" y="3478564"/>
            <a:ext cx="9199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sunny</a:t>
            </a:r>
          </a:p>
        </p:txBody>
      </p:sp>
      <p:sp>
        <p:nvSpPr>
          <p:cNvPr id="64532" name="Textfeld 31"/>
          <p:cNvSpPr txBox="1">
            <a:spLocks noChangeArrowheads="1"/>
          </p:cNvSpPr>
          <p:nvPr/>
        </p:nvSpPr>
        <p:spPr bwMode="auto">
          <a:xfrm>
            <a:off x="3429001" y="3707164"/>
            <a:ext cx="121058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overcast</a:t>
            </a:r>
          </a:p>
        </p:txBody>
      </p:sp>
      <p:sp>
        <p:nvSpPr>
          <p:cNvPr id="64533" name="Textfeld 32"/>
          <p:cNvSpPr txBox="1">
            <a:spLocks noChangeArrowheads="1"/>
          </p:cNvSpPr>
          <p:nvPr/>
        </p:nvSpPr>
        <p:spPr bwMode="auto">
          <a:xfrm>
            <a:off x="5562604" y="3630963"/>
            <a:ext cx="8170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rainy</a:t>
            </a:r>
          </a:p>
        </p:txBody>
      </p:sp>
      <p:sp>
        <p:nvSpPr>
          <p:cNvPr id="64534" name="Textfeld 33"/>
          <p:cNvSpPr txBox="1">
            <a:spLocks noChangeArrowheads="1"/>
          </p:cNvSpPr>
          <p:nvPr/>
        </p:nvSpPr>
        <p:spPr bwMode="auto">
          <a:xfrm>
            <a:off x="533400" y="5154964"/>
            <a:ext cx="1552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Info: 0.971</a:t>
            </a:r>
          </a:p>
        </p:txBody>
      </p:sp>
      <p:sp>
        <p:nvSpPr>
          <p:cNvPr id="64535" name="Textfeld 34"/>
          <p:cNvSpPr txBox="1">
            <a:spLocks noChangeArrowheads="1"/>
          </p:cNvSpPr>
          <p:nvPr/>
        </p:nvSpPr>
        <p:spPr bwMode="auto">
          <a:xfrm>
            <a:off x="3352804" y="5154964"/>
            <a:ext cx="10137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Info: 0 </a:t>
            </a:r>
          </a:p>
        </p:txBody>
      </p:sp>
      <p:sp>
        <p:nvSpPr>
          <p:cNvPr id="64536" name="Textfeld 35"/>
          <p:cNvSpPr txBox="1">
            <a:spLocks noChangeArrowheads="1"/>
          </p:cNvSpPr>
          <p:nvPr/>
        </p:nvSpPr>
        <p:spPr bwMode="auto">
          <a:xfrm>
            <a:off x="6172201" y="5154964"/>
            <a:ext cx="1552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Info: 0.971</a:t>
            </a:r>
          </a:p>
        </p:txBody>
      </p:sp>
      <p:sp>
        <p:nvSpPr>
          <p:cNvPr id="2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34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6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The final decision tree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68837"/>
            <a:ext cx="8305800" cy="1655763"/>
          </a:xfrm>
        </p:spPr>
        <p:txBody>
          <a:bodyPr/>
          <a:lstStyle/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Note: not all leaves need to be pure; sometimes identical instances have different classes</a:t>
            </a:r>
          </a:p>
          <a:p>
            <a:pPr marL="742950" lvl="1" indent="-285750">
              <a:buFont typeface="Wingdings" charset="0"/>
              <a:buNone/>
            </a:pPr>
            <a:r>
              <a:rPr lang="en-US" altLang="zh-TW">
                <a:ea typeface="ＭＳ Ｐゴシック" charset="0"/>
                <a:cs typeface="新細明體" charset="0"/>
                <a:sym typeface="Symbol" charset="0"/>
              </a:rPr>
              <a:t> </a:t>
            </a:r>
            <a:r>
              <a:rPr lang="en-US" altLang="zh-TW">
                <a:ea typeface="ＭＳ Ｐゴシック" charset="0"/>
                <a:cs typeface="新細明體" charset="0"/>
              </a:rPr>
              <a:t>Splitting stops when data can’t be split any further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2"/>
            <a:ext cx="43434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35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85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*Wish list for a purity measure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sz="2400">
                <a:ea typeface="ＭＳ Ｐゴシック" charset="0"/>
              </a:rPr>
              <a:t>Properties we require from a purity measure:</a:t>
            </a:r>
          </a:p>
          <a:p>
            <a:pPr marL="1028700" lvl="1" indent="-457200">
              <a:lnSpc>
                <a:spcPct val="90000"/>
              </a:lnSpc>
            </a:pPr>
            <a:r>
              <a:rPr lang="en-US" sz="2000">
                <a:ea typeface="ＭＳ Ｐゴシック" charset="0"/>
              </a:rPr>
              <a:t>When node is pure, measure should be zero</a:t>
            </a:r>
          </a:p>
          <a:p>
            <a:pPr marL="1028700" lvl="1" indent="-457200">
              <a:lnSpc>
                <a:spcPct val="90000"/>
              </a:lnSpc>
            </a:pPr>
            <a:r>
              <a:rPr lang="en-US" sz="2000">
                <a:ea typeface="ＭＳ Ｐゴシック" charset="0"/>
              </a:rPr>
              <a:t>When impurity is maximal (i.e. all classes equally likely), measure should be maximal</a:t>
            </a:r>
          </a:p>
          <a:p>
            <a:pPr marL="1028700" lvl="1" indent="-457200">
              <a:lnSpc>
                <a:spcPct val="90000"/>
              </a:lnSpc>
            </a:pPr>
            <a:r>
              <a:rPr lang="en-US" sz="2000">
                <a:ea typeface="ＭＳ Ｐゴシック" charset="0"/>
              </a:rPr>
              <a:t>Measure should obey </a:t>
            </a:r>
            <a:r>
              <a:rPr lang="en-US" sz="2000" i="1">
                <a:ea typeface="ＭＳ Ｐゴシック" charset="0"/>
              </a:rPr>
              <a:t>multistage property</a:t>
            </a:r>
            <a:r>
              <a:rPr lang="en-US" sz="2000">
                <a:ea typeface="ＭＳ Ｐゴシック" charset="0"/>
              </a:rPr>
              <a:t> (i.e. decisions can be made in several stages):</a:t>
            </a:r>
          </a:p>
          <a:p>
            <a:pPr marL="1371600" lvl="2" indent="-228600">
              <a:lnSpc>
                <a:spcPct val="90000"/>
              </a:lnSpc>
              <a:buFont typeface="Wingdings" charset="0"/>
              <a:buNone/>
            </a:pPr>
            <a:endParaRPr lang="en-US" sz="1800" i="1"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endParaRPr lang="en-US" sz="2400"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en-US" sz="2400">
                <a:ea typeface="ＭＳ Ｐゴシック" charset="0"/>
              </a:rPr>
              <a:t>Entropy is a function that satisfies all three properties!</a:t>
            </a:r>
            <a:r>
              <a:rPr lang="en-US" sz="2400" i="1">
                <a:ea typeface="ＭＳ Ｐゴシック" charset="0"/>
              </a:rPr>
              <a:t>	</a:t>
            </a:r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1295400" y="4191002"/>
          <a:ext cx="7010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93" name="Formel" r:id="rId3" imgW="7048500" imgH="342900" progId="Equation.3">
                  <p:embed/>
                </p:oleObj>
              </mc:Choice>
              <mc:Fallback>
                <p:oleObj name="Formel" r:id="rId3" imgW="70485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191002"/>
                        <a:ext cx="7010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36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521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*Properties of the entropy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sz="2400">
                <a:ea typeface="ＭＳ Ｐゴシック" charset="0"/>
                <a:cs typeface="ＭＳ Ｐゴシック" charset="0"/>
              </a:rPr>
              <a:t>The multistage property:</a:t>
            </a:r>
          </a:p>
          <a:p>
            <a:pPr marL="457200" indent="-457200"/>
            <a:endParaRPr lang="en-US" sz="2400">
              <a:ea typeface="ＭＳ Ｐゴシック" charset="0"/>
              <a:cs typeface="ＭＳ Ｐゴシック" charset="0"/>
            </a:endParaRPr>
          </a:p>
          <a:p>
            <a:pPr marL="457200" indent="-457200"/>
            <a:endParaRPr lang="en-US" sz="2400">
              <a:ea typeface="ＭＳ Ｐゴシック" charset="0"/>
              <a:cs typeface="ＭＳ Ｐゴシック" charset="0"/>
            </a:endParaRPr>
          </a:p>
          <a:p>
            <a:pPr marL="457200" indent="-457200"/>
            <a:r>
              <a:rPr lang="en-US" sz="2400">
                <a:ea typeface="ＭＳ Ｐゴシック" charset="0"/>
                <a:cs typeface="ＭＳ Ｐゴシック" charset="0"/>
              </a:rPr>
              <a:t>Simplification of computation:</a:t>
            </a:r>
          </a:p>
          <a:p>
            <a:pPr marL="457200" indent="-457200"/>
            <a:endParaRPr lang="en-US" sz="2400">
              <a:ea typeface="ＭＳ Ｐゴシック" charset="0"/>
              <a:cs typeface="ＭＳ Ｐゴシック" charset="0"/>
            </a:endParaRPr>
          </a:p>
          <a:p>
            <a:pPr marL="457200" indent="-457200"/>
            <a:endParaRPr lang="en-US" sz="2400">
              <a:ea typeface="ＭＳ Ｐゴシック" charset="0"/>
              <a:cs typeface="ＭＳ Ｐゴシック" charset="0"/>
            </a:endParaRPr>
          </a:p>
          <a:p>
            <a:pPr marL="457200" indent="-457200"/>
            <a:r>
              <a:rPr lang="en-US" sz="2400">
                <a:ea typeface="ＭＳ Ｐゴシック" charset="0"/>
                <a:cs typeface="ＭＳ Ｐゴシック" charset="0"/>
              </a:rPr>
              <a:t>Note: instead of maximizing info gain we could just minimize information</a:t>
            </a:r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010054"/>
              </p:ext>
            </p:extLst>
          </p:nvPr>
        </p:nvGraphicFramePr>
        <p:xfrm>
          <a:off x="1023938" y="1700808"/>
          <a:ext cx="743426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69" name="Equation" r:id="rId3" imgW="7315200" imgH="736600" progId="Equation.3">
                  <p:embed/>
                </p:oleObj>
              </mc:Choice>
              <mc:Fallback>
                <p:oleObj name="Equation" r:id="rId3" imgW="73152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1700808"/>
                        <a:ext cx="7434262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514542"/>
              </p:ext>
            </p:extLst>
          </p:nvPr>
        </p:nvGraphicFramePr>
        <p:xfrm>
          <a:off x="1035050" y="2996952"/>
          <a:ext cx="74231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70" name="Equation" r:id="rId5" imgW="7315200" imgH="317500" progId="Equation.3">
                  <p:embed/>
                </p:oleObj>
              </mc:Choice>
              <mc:Fallback>
                <p:oleObj name="Equation" r:id="rId5" imgW="73152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2996952"/>
                        <a:ext cx="74231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217473"/>
              </p:ext>
            </p:extLst>
          </p:nvPr>
        </p:nvGraphicFramePr>
        <p:xfrm>
          <a:off x="2514600" y="3429000"/>
          <a:ext cx="44973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71" name="Formel" r:id="rId7" imgW="4724400" imgH="342900" progId="Equation.3">
                  <p:embed/>
                </p:oleObj>
              </mc:Choice>
              <mc:Fallback>
                <p:oleObj name="Formel" r:id="rId7" imgW="47244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429000"/>
                        <a:ext cx="449738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37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891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19595BD2-31FF-6E41-A72F-9D578F8E84D7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38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9"/>
            <a:ext cx="9144000" cy="617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7810500" y="1219202"/>
            <a:ext cx="91440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de-DE" sz="1400"/>
              <a:t>outlook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7358064" y="1457328"/>
            <a:ext cx="49377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de-DE" sz="1400"/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1674198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669925"/>
          </a:xfrm>
        </p:spPr>
        <p:txBody>
          <a:bodyPr/>
          <a:lstStyle/>
          <a:p>
            <a:r>
              <a:rPr lang="en-US" sz="3600">
                <a:latin typeface="+mn-lt"/>
                <a:ea typeface="ＭＳ Ｐゴシック" charset="0"/>
                <a:cs typeface="ＭＳ Ｐゴシック" charset="0"/>
              </a:rPr>
              <a:t>How well does it work?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00600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2000">
                <a:ea typeface="ＭＳ Ｐゴシック" charset="0"/>
              </a:rPr>
              <a:t>Many case studies have shown that decision trees are at least as accurate as human experts. </a:t>
            </a:r>
          </a:p>
          <a:p>
            <a:pPr marL="338138" lvl="1" indent="-223838"/>
            <a:r>
              <a:rPr lang="en-US" sz="2000">
                <a:ea typeface="ＭＳ Ｐゴシック" charset="0"/>
              </a:rPr>
              <a:t>A study for diagnosing breast cancer had humans correctly classifying the examples 65% of the time, and the decision tree classified 72% correct.</a:t>
            </a:r>
          </a:p>
          <a:p>
            <a:pPr marL="338138" lvl="1" indent="-223838"/>
            <a:r>
              <a:rPr lang="en-US" sz="2000">
                <a:ea typeface="ＭＳ Ｐゴシック" charset="0"/>
              </a:rPr>
              <a:t>British Petroleum designed a decision tree for gas-oil separation for offshore oil platforms that  replaced an earlier  rule-based expert system.</a:t>
            </a:r>
          </a:p>
          <a:p>
            <a:pPr marL="338138" lvl="1" indent="-223838"/>
            <a:r>
              <a:rPr lang="en-US" sz="2000">
                <a:ea typeface="ＭＳ Ｐゴシック" charset="0"/>
              </a:rPr>
              <a:t>Cessna designed an airplane flight controller using 90,000 examples and 20 attributes per example. 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39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773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305800" cy="487363"/>
          </a:xfrm>
        </p:spPr>
        <p:txBody>
          <a:bodyPr/>
          <a:lstStyle/>
          <a:p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Inductive Learning Framework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77200" cy="4495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000" b="1" dirty="0">
                <a:ea typeface="ＭＳ Ｐゴシック" charset="0"/>
              </a:rPr>
              <a:t>Induce</a:t>
            </a:r>
            <a:r>
              <a:rPr lang="en-US" sz="2000" dirty="0">
                <a:ea typeface="ＭＳ Ｐゴシック" charset="0"/>
              </a:rPr>
              <a:t> a conclusion from the examples</a:t>
            </a:r>
          </a:p>
          <a:p>
            <a:r>
              <a:rPr lang="en-US" sz="2000" dirty="0">
                <a:ea typeface="ＭＳ Ｐゴシック" charset="0"/>
              </a:rPr>
              <a:t>Raw input data from sensors are preprocessed to obtain a </a:t>
            </a:r>
            <a:r>
              <a:rPr lang="en-US" sz="2000" b="1" dirty="0">
                <a:ea typeface="ＭＳ Ｐゴシック" charset="0"/>
              </a:rPr>
              <a:t>feature vector</a:t>
            </a:r>
            <a:r>
              <a:rPr lang="en-US" sz="2000" dirty="0">
                <a:ea typeface="ＭＳ Ｐゴシック" charset="0"/>
              </a:rPr>
              <a:t>, X, that adequately describes all of the relevant features for classifying examples. </a:t>
            </a:r>
          </a:p>
          <a:p>
            <a:r>
              <a:rPr lang="en-US" sz="2000" dirty="0">
                <a:ea typeface="ＭＳ Ｐゴシック" charset="0"/>
              </a:rPr>
              <a:t>Each x is a list of (attribute, value) pairs. For example, 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ea typeface="ＭＳ Ｐゴシック" charset="0"/>
              </a:rPr>
              <a:t>X = [</a:t>
            </a:r>
            <a:r>
              <a:rPr lang="en-US" sz="2000" dirty="0" err="1">
                <a:ea typeface="ＭＳ Ｐゴシック" charset="0"/>
              </a:rPr>
              <a:t>Person:Sue</a:t>
            </a:r>
            <a:r>
              <a:rPr lang="en-US" sz="2000" dirty="0">
                <a:ea typeface="ＭＳ Ｐゴシック" charset="0"/>
              </a:rPr>
              <a:t>, </a:t>
            </a:r>
            <a:r>
              <a:rPr lang="en-US" sz="2000" dirty="0" err="1">
                <a:ea typeface="ＭＳ Ｐゴシック" charset="0"/>
              </a:rPr>
              <a:t>EyeColor:Brown</a:t>
            </a:r>
            <a:r>
              <a:rPr lang="en-US" sz="2000" dirty="0">
                <a:ea typeface="ＭＳ Ｐゴシック" charset="0"/>
              </a:rPr>
              <a:t>, </a:t>
            </a:r>
            <a:r>
              <a:rPr lang="en-US" sz="2000" dirty="0" err="1">
                <a:ea typeface="ＭＳ Ｐゴシック" charset="0"/>
              </a:rPr>
              <a:t>Age:Young</a:t>
            </a:r>
            <a:r>
              <a:rPr lang="en-US" sz="2000" dirty="0">
                <a:ea typeface="ＭＳ Ｐゴシック" charset="0"/>
              </a:rPr>
              <a:t>, </a:t>
            </a:r>
            <a:r>
              <a:rPr lang="en-US" sz="2000" dirty="0" err="1">
                <a:ea typeface="ＭＳ Ｐゴシック" charset="0"/>
              </a:rPr>
              <a:t>Sex:Female</a:t>
            </a:r>
            <a:r>
              <a:rPr lang="en-US" sz="2000" dirty="0">
                <a:ea typeface="ＭＳ Ｐゴシック" charset="0"/>
              </a:rPr>
              <a:t>] </a:t>
            </a:r>
          </a:p>
          <a:p>
            <a:r>
              <a:rPr lang="en-US" sz="2000" dirty="0">
                <a:ea typeface="ＭＳ Ｐゴシック" charset="0"/>
              </a:rPr>
              <a:t>The number of attributes (aka features) is fixed (finite).</a:t>
            </a:r>
          </a:p>
          <a:p>
            <a:r>
              <a:rPr lang="en-US" sz="2000" dirty="0">
                <a:ea typeface="ＭＳ Ｐゴシック" charset="0"/>
              </a:rPr>
              <a:t>Each attribute has a fixed, finite number of possible values. </a:t>
            </a:r>
          </a:p>
          <a:p>
            <a:r>
              <a:rPr lang="en-US" sz="2000" dirty="0">
                <a:ea typeface="ＭＳ Ｐゴシック" charset="0"/>
              </a:rPr>
              <a:t>Each example can be interpreted as a point in an n-dimensional </a:t>
            </a:r>
            <a:r>
              <a:rPr lang="en-US" sz="2000" b="1" dirty="0">
                <a:ea typeface="ＭＳ Ｐゴシック" charset="0"/>
              </a:rPr>
              <a:t>feature space</a:t>
            </a:r>
            <a:r>
              <a:rPr lang="en-US" sz="2000" dirty="0">
                <a:ea typeface="ＭＳ Ｐゴシック" charset="0"/>
              </a:rPr>
              <a:t>, where n is the number of attributes. 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6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Highly-branching attributes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Problematic: attributes with a large number of values (extreme case: ID code)</a:t>
            </a:r>
          </a:p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Subsets are more likely to be pure if there is a large number of values</a:t>
            </a:r>
          </a:p>
          <a:p>
            <a:pPr marL="742950" lvl="1" indent="-285750">
              <a:buFont typeface="Symbol" charset="0"/>
              <a:buChar char="Þ"/>
            </a:pPr>
            <a:r>
              <a:rPr lang="en-US" altLang="zh-TW">
                <a:ea typeface="ＭＳ Ｐゴシック" charset="0"/>
                <a:cs typeface="新細明體" charset="0"/>
              </a:rPr>
              <a:t>Information gain is biased towards choosing attributes with a large number of values</a:t>
            </a:r>
          </a:p>
          <a:p>
            <a:pPr marL="742950" lvl="1" indent="-285750">
              <a:buFont typeface="Symbol" charset="0"/>
              <a:buChar char="Þ"/>
            </a:pPr>
            <a:r>
              <a:rPr lang="en-US" altLang="zh-TW">
                <a:ea typeface="ＭＳ Ｐゴシック" charset="0"/>
                <a:cs typeface="新細明體" charset="0"/>
              </a:rPr>
              <a:t>This may result in </a:t>
            </a:r>
            <a:r>
              <a:rPr lang="en-US" altLang="zh-TW" i="1">
                <a:ea typeface="ＭＳ Ｐゴシック" charset="0"/>
                <a:cs typeface="新細明體" charset="0"/>
              </a:rPr>
              <a:t>overfitting</a:t>
            </a:r>
            <a:r>
              <a:rPr lang="en-US" altLang="zh-TW">
                <a:ea typeface="ＭＳ Ｐゴシック" charset="0"/>
                <a:cs typeface="新細明體" charset="0"/>
              </a:rPr>
              <a:t> (selection of an attribute that is non-optimal for prediction)</a:t>
            </a:r>
          </a:p>
          <a:p>
            <a:pPr marL="342900" indent="-342900">
              <a:buFont typeface="Symbol" charset="0"/>
              <a:buNone/>
            </a:pPr>
            <a:endParaRPr lang="en-US" altLang="zh-TW">
              <a:ea typeface="ＭＳ Ｐゴシック" charset="0"/>
              <a:cs typeface="新細明體" charset="0"/>
            </a:endParaRP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40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3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9E598817-8AE9-C840-ABB9-D461E8560481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41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Weather Data with ID code</a:t>
            </a:r>
          </a:p>
        </p:txBody>
      </p:sp>
      <p:graphicFrame>
        <p:nvGraphicFramePr>
          <p:cNvPr id="12697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876398"/>
              </p:ext>
            </p:extLst>
          </p:nvPr>
        </p:nvGraphicFramePr>
        <p:xfrm>
          <a:off x="1371600" y="1208112"/>
          <a:ext cx="6019800" cy="5029200"/>
        </p:xfrm>
        <a:graphic>
          <a:graphicData uri="http://schemas.openxmlformats.org/drawingml/2006/table">
            <a:tbl>
              <a:tblPr/>
              <a:tblGrid>
                <a:gridCol w="498475"/>
                <a:gridCol w="1125538"/>
                <a:gridCol w="1550987"/>
                <a:gridCol w="1198563"/>
                <a:gridCol w="893762"/>
                <a:gridCol w="752475"/>
              </a:tblGrid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ID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Outlook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Temperature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Humidity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Windy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Play?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A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B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D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E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G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I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J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K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0901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A9F55EE8-90E1-A44D-ABD6-956BA4078DBE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42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Split for ID Code Attribute</a:t>
            </a:r>
          </a:p>
        </p:txBody>
      </p:sp>
      <p:pic>
        <p:nvPicPr>
          <p:cNvPr id="7475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1"/>
            <a:ext cx="7162800" cy="2530475"/>
          </a:xfrm>
          <a:noFill/>
        </p:spPr>
      </p:pic>
      <p:graphicFrame>
        <p:nvGraphicFramePr>
          <p:cNvPr id="74756" name="Object 1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181600" y="1447802"/>
          <a:ext cx="19050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17" name="Formel" r:id="rId4" imgW="1167893" imgH="203112" progId="Equation.3">
                  <p:embed/>
                </p:oleObj>
              </mc:Choice>
              <mc:Fallback>
                <p:oleObj name="Formel" r:id="rId4" imgW="1167893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447802"/>
                        <a:ext cx="1905000" cy="3317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822328" y="4384675"/>
            <a:ext cx="699422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dirty="0">
                <a:latin typeface="+mn-lt"/>
              </a:rPr>
              <a:t>Entropy of split = 0 (since each leaf node is </a:t>
            </a:r>
            <a:r>
              <a:rPr lang="ja-JP" altLang="en-US" dirty="0">
                <a:latin typeface="+mn-lt"/>
              </a:rPr>
              <a:t>“</a:t>
            </a:r>
            <a:r>
              <a:rPr lang="en-US" altLang="ja-JP" dirty="0">
                <a:latin typeface="+mn-lt"/>
              </a:rPr>
              <a:t>pure</a:t>
            </a:r>
            <a:r>
              <a:rPr lang="ja-JP" altLang="en-US" dirty="0">
                <a:latin typeface="+mn-lt"/>
              </a:rPr>
              <a:t>”</a:t>
            </a:r>
            <a:r>
              <a:rPr lang="en-US" altLang="ja-JP" dirty="0">
                <a:latin typeface="+mn-lt"/>
              </a:rPr>
              <a:t>, </a:t>
            </a:r>
            <a:r>
              <a:rPr lang="en-US" altLang="ja-JP" dirty="0" smtClean="0">
                <a:latin typeface="+mn-lt"/>
              </a:rPr>
              <a:t/>
            </a:r>
            <a:br>
              <a:rPr lang="en-US" altLang="ja-JP" dirty="0" smtClean="0">
                <a:latin typeface="+mn-lt"/>
              </a:rPr>
            </a:br>
            <a:r>
              <a:rPr lang="en-US" altLang="ja-JP" dirty="0" smtClean="0">
                <a:latin typeface="+mn-lt"/>
              </a:rPr>
              <a:t>having only </a:t>
            </a:r>
            <a:r>
              <a:rPr lang="en-US" dirty="0" smtClean="0">
                <a:latin typeface="+mn-lt"/>
              </a:rPr>
              <a:t>one </a:t>
            </a:r>
            <a:r>
              <a:rPr lang="en-US" dirty="0">
                <a:latin typeface="+mn-lt"/>
              </a:rPr>
              <a:t>case.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+mn-lt"/>
              </a:rPr>
              <a:t>Information gain is maximal for ID code.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+mn-lt"/>
              </a:rPr>
              <a:t>Customers are not different because of 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different </a:t>
            </a:r>
            <a:r>
              <a:rPr lang="en-US" dirty="0">
                <a:latin typeface="+mn-lt"/>
              </a:rPr>
              <a:t>credit car </a:t>
            </a:r>
            <a:r>
              <a:rPr lang="en-US" dirty="0" smtClean="0">
                <a:latin typeface="+mn-lt"/>
              </a:rPr>
              <a:t>numbers.</a:t>
            </a:r>
            <a:endParaRPr lang="en-US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latin typeface="+mn-lt"/>
            </a:endParaRPr>
          </a:p>
        </p:txBody>
      </p:sp>
      <p:graphicFrame>
        <p:nvGraphicFramePr>
          <p:cNvPr id="74759" name="Object 1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838200" y="3962402"/>
          <a:ext cx="1231900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18" name="Formel" r:id="rId6" imgW="888614" imgH="203112" progId="Equation.3">
                  <p:embed/>
                </p:oleObj>
              </mc:Choice>
              <mc:Fallback>
                <p:oleObj name="Formel" r:id="rId6" imgW="888614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62402"/>
                        <a:ext cx="1231900" cy="2809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4074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Schematicly</a:t>
            </a:r>
          </a:p>
        </p:txBody>
      </p:sp>
      <p:sp>
        <p:nvSpPr>
          <p:cNvPr id="75779" name="Ellipse 4"/>
          <p:cNvSpPr>
            <a:spLocks noChangeArrowheads="1"/>
          </p:cNvSpPr>
          <p:nvPr/>
        </p:nvSpPr>
        <p:spPr bwMode="auto">
          <a:xfrm>
            <a:off x="3276600" y="1268760"/>
            <a:ext cx="1295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/>
              <a:t>Root</a:t>
            </a:r>
          </a:p>
        </p:txBody>
      </p:sp>
      <p:sp>
        <p:nvSpPr>
          <p:cNvPr id="75780" name="Textfeld 5"/>
          <p:cNvSpPr txBox="1">
            <a:spLocks noChangeArrowheads="1"/>
          </p:cNvSpPr>
          <p:nvPr/>
        </p:nvSpPr>
        <p:spPr bwMode="auto">
          <a:xfrm>
            <a:off x="4724403" y="1268763"/>
            <a:ext cx="12217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  Play: 9</a:t>
            </a:r>
            <a:br>
              <a:rPr lang="en-US"/>
            </a:br>
            <a:r>
              <a:rPr lang="en-US"/>
              <a:t>¬Play: 5</a:t>
            </a:r>
          </a:p>
        </p:txBody>
      </p:sp>
      <p:sp>
        <p:nvSpPr>
          <p:cNvPr id="75781" name="Ellipse 6"/>
          <p:cNvSpPr>
            <a:spLocks noChangeArrowheads="1"/>
          </p:cNvSpPr>
          <p:nvPr/>
        </p:nvSpPr>
        <p:spPr bwMode="auto">
          <a:xfrm>
            <a:off x="3276600" y="2640360"/>
            <a:ext cx="13716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/>
              <a:t>ID code</a:t>
            </a:r>
          </a:p>
        </p:txBody>
      </p:sp>
      <p:sp>
        <p:nvSpPr>
          <p:cNvPr id="75782" name="Textfeld 7"/>
          <p:cNvSpPr txBox="1">
            <a:spLocks noChangeArrowheads="1"/>
          </p:cNvSpPr>
          <p:nvPr/>
        </p:nvSpPr>
        <p:spPr bwMode="auto">
          <a:xfrm>
            <a:off x="4876803" y="2716563"/>
            <a:ext cx="12217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  Play: 9</a:t>
            </a:r>
            <a:br>
              <a:rPr lang="en-US"/>
            </a:br>
            <a:r>
              <a:rPr lang="en-US"/>
              <a:t>¬Play: 5</a:t>
            </a:r>
          </a:p>
        </p:txBody>
      </p:sp>
      <p:cxnSp>
        <p:nvCxnSpPr>
          <p:cNvPr id="75783" name="Gerade Verbindung mit Pfeil 12"/>
          <p:cNvCxnSpPr>
            <a:cxnSpLocks noChangeShapeType="1"/>
            <a:stCxn id="75781" idx="4"/>
            <a:endCxn id="37" idx="0"/>
          </p:cNvCxnSpPr>
          <p:nvPr/>
        </p:nvCxnSpPr>
        <p:spPr bwMode="auto">
          <a:xfrm rot="5400000">
            <a:off x="2400300" y="2449860"/>
            <a:ext cx="381000" cy="27432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4" name="Gerade Verbindung mit Pfeil 15"/>
          <p:cNvCxnSpPr>
            <a:cxnSpLocks noChangeShapeType="1"/>
            <a:stCxn id="75781" idx="4"/>
            <a:endCxn id="39" idx="0"/>
          </p:cNvCxnSpPr>
          <p:nvPr/>
        </p:nvCxnSpPr>
        <p:spPr bwMode="auto">
          <a:xfrm rot="5400000">
            <a:off x="3733801" y="3859563"/>
            <a:ext cx="4572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5" name="Gerade Verbindung mit Pfeil 18"/>
          <p:cNvCxnSpPr>
            <a:cxnSpLocks noChangeShapeType="1"/>
            <a:stCxn id="75781" idx="4"/>
            <a:endCxn id="40" idx="0"/>
          </p:cNvCxnSpPr>
          <p:nvPr/>
        </p:nvCxnSpPr>
        <p:spPr bwMode="auto">
          <a:xfrm rot="16200000" flipH="1">
            <a:off x="5372100" y="2221260"/>
            <a:ext cx="533400" cy="33528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86" name="Textfeld 23"/>
          <p:cNvSpPr txBox="1">
            <a:spLocks noChangeArrowheads="1"/>
          </p:cNvSpPr>
          <p:nvPr/>
        </p:nvSpPr>
        <p:spPr bwMode="auto">
          <a:xfrm>
            <a:off x="1828803" y="4240563"/>
            <a:ext cx="12217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  Play: 0</a:t>
            </a:r>
            <a:br>
              <a:rPr lang="en-US"/>
            </a:br>
            <a:r>
              <a:rPr lang="en-US"/>
              <a:t>¬Play: 1</a:t>
            </a:r>
          </a:p>
        </p:txBody>
      </p:sp>
      <p:sp>
        <p:nvSpPr>
          <p:cNvPr id="75787" name="Textfeld 24"/>
          <p:cNvSpPr txBox="1">
            <a:spLocks noChangeArrowheads="1"/>
          </p:cNvSpPr>
          <p:nvPr/>
        </p:nvSpPr>
        <p:spPr bwMode="auto">
          <a:xfrm>
            <a:off x="4648203" y="4240563"/>
            <a:ext cx="12217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  Play: 0</a:t>
            </a:r>
            <a:br>
              <a:rPr lang="en-US"/>
            </a:br>
            <a:r>
              <a:rPr lang="en-US"/>
              <a:t>¬Play: 1</a:t>
            </a:r>
          </a:p>
        </p:txBody>
      </p:sp>
      <p:sp>
        <p:nvSpPr>
          <p:cNvPr id="75788" name="Textfeld 25"/>
          <p:cNvSpPr txBox="1">
            <a:spLocks noChangeArrowheads="1"/>
          </p:cNvSpPr>
          <p:nvPr/>
        </p:nvSpPr>
        <p:spPr bwMode="auto">
          <a:xfrm>
            <a:off x="7923217" y="4240563"/>
            <a:ext cx="12217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  Play: 0</a:t>
            </a:r>
            <a:br>
              <a:rPr lang="en-US"/>
            </a:br>
            <a:r>
              <a:rPr lang="en-US"/>
              <a:t>¬Play: 1</a:t>
            </a:r>
          </a:p>
        </p:txBody>
      </p:sp>
      <p:sp>
        <p:nvSpPr>
          <p:cNvPr id="75789" name="Textfeld 26"/>
          <p:cNvSpPr txBox="1">
            <a:spLocks noChangeArrowheads="1"/>
          </p:cNvSpPr>
          <p:nvPr/>
        </p:nvSpPr>
        <p:spPr bwMode="auto">
          <a:xfrm>
            <a:off x="6400800" y="2868964"/>
            <a:ext cx="1398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Info: 0.94</a:t>
            </a:r>
          </a:p>
        </p:txBody>
      </p:sp>
      <p:sp>
        <p:nvSpPr>
          <p:cNvPr id="75790" name="Textfeld 28"/>
          <p:cNvSpPr txBox="1">
            <a:spLocks noChangeArrowheads="1"/>
          </p:cNvSpPr>
          <p:nvPr/>
        </p:nvSpPr>
        <p:spPr bwMode="auto">
          <a:xfrm>
            <a:off x="6096000" y="1497364"/>
            <a:ext cx="1398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Info: 0.94</a:t>
            </a:r>
          </a:p>
        </p:txBody>
      </p:sp>
      <p:graphicFrame>
        <p:nvGraphicFramePr>
          <p:cNvPr id="7579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67848"/>
              </p:ext>
            </p:extLst>
          </p:nvPr>
        </p:nvGraphicFramePr>
        <p:xfrm>
          <a:off x="1963738" y="5840760"/>
          <a:ext cx="5429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65" name="Formel" r:id="rId3" imgW="2895600" imgH="203200" progId="Equation.3">
                  <p:embed/>
                </p:oleObj>
              </mc:Choice>
              <mc:Fallback>
                <p:oleObj name="Formel" r:id="rId3" imgW="2895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3738" y="5840760"/>
                        <a:ext cx="5429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92" name="Textfeld 30"/>
          <p:cNvSpPr txBox="1">
            <a:spLocks noChangeArrowheads="1"/>
          </p:cNvSpPr>
          <p:nvPr/>
        </p:nvSpPr>
        <p:spPr bwMode="auto">
          <a:xfrm>
            <a:off x="1828800" y="3478564"/>
            <a:ext cx="4154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</a:t>
            </a:r>
          </a:p>
        </p:txBody>
      </p:sp>
      <p:sp>
        <p:nvSpPr>
          <p:cNvPr id="75793" name="Textfeld 31"/>
          <p:cNvSpPr txBox="1">
            <a:spLocks noChangeArrowheads="1"/>
          </p:cNvSpPr>
          <p:nvPr/>
        </p:nvSpPr>
        <p:spPr bwMode="auto">
          <a:xfrm>
            <a:off x="3505204" y="3707164"/>
            <a:ext cx="389951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B</a:t>
            </a:r>
          </a:p>
        </p:txBody>
      </p:sp>
      <p:sp>
        <p:nvSpPr>
          <p:cNvPr id="75794" name="Textfeld 32"/>
          <p:cNvSpPr txBox="1">
            <a:spLocks noChangeArrowheads="1"/>
          </p:cNvSpPr>
          <p:nvPr/>
        </p:nvSpPr>
        <p:spPr bwMode="auto">
          <a:xfrm>
            <a:off x="5943600" y="3630963"/>
            <a:ext cx="4197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N</a:t>
            </a:r>
          </a:p>
        </p:txBody>
      </p:sp>
      <p:sp>
        <p:nvSpPr>
          <p:cNvPr id="75795" name="Textfeld 33"/>
          <p:cNvSpPr txBox="1">
            <a:spLocks noChangeArrowheads="1"/>
          </p:cNvSpPr>
          <p:nvPr/>
        </p:nvSpPr>
        <p:spPr bwMode="auto">
          <a:xfrm>
            <a:off x="533404" y="5154964"/>
            <a:ext cx="10137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Info: 0</a:t>
            </a:r>
          </a:p>
        </p:txBody>
      </p:sp>
      <p:sp>
        <p:nvSpPr>
          <p:cNvPr id="75796" name="Textfeld 34"/>
          <p:cNvSpPr txBox="1">
            <a:spLocks noChangeArrowheads="1"/>
          </p:cNvSpPr>
          <p:nvPr/>
        </p:nvSpPr>
        <p:spPr bwMode="auto">
          <a:xfrm>
            <a:off x="3352804" y="5154964"/>
            <a:ext cx="10137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Info: 0 </a:t>
            </a:r>
          </a:p>
        </p:txBody>
      </p:sp>
      <p:sp>
        <p:nvSpPr>
          <p:cNvPr id="75797" name="Textfeld 35"/>
          <p:cNvSpPr txBox="1">
            <a:spLocks noChangeArrowheads="1"/>
          </p:cNvSpPr>
          <p:nvPr/>
        </p:nvSpPr>
        <p:spPr bwMode="auto">
          <a:xfrm>
            <a:off x="6781804" y="5154964"/>
            <a:ext cx="10137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Info: 0</a:t>
            </a:r>
          </a:p>
        </p:txBody>
      </p:sp>
      <p:sp>
        <p:nvSpPr>
          <p:cNvPr id="75798" name="Textfeld 27"/>
          <p:cNvSpPr txBox="1">
            <a:spLocks noChangeArrowheads="1"/>
          </p:cNvSpPr>
          <p:nvPr/>
        </p:nvSpPr>
        <p:spPr bwMode="auto">
          <a:xfrm>
            <a:off x="5943604" y="4392964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…</a:t>
            </a:r>
          </a:p>
        </p:txBody>
      </p:sp>
      <p:sp>
        <p:nvSpPr>
          <p:cNvPr id="37" name="Rechteck 36"/>
          <p:cNvSpPr/>
          <p:nvPr/>
        </p:nvSpPr>
        <p:spPr bwMode="auto">
          <a:xfrm>
            <a:off x="762000" y="4011960"/>
            <a:ext cx="9144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no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3505200" y="4088160"/>
            <a:ext cx="9144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no</a:t>
            </a:r>
          </a:p>
        </p:txBody>
      </p:sp>
      <p:sp>
        <p:nvSpPr>
          <p:cNvPr id="40" name="Rechteck 39"/>
          <p:cNvSpPr/>
          <p:nvPr/>
        </p:nvSpPr>
        <p:spPr bwMode="auto">
          <a:xfrm>
            <a:off x="6858000" y="4164360"/>
            <a:ext cx="9144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no</a:t>
            </a:r>
          </a:p>
        </p:txBody>
      </p:sp>
      <p:sp>
        <p:nvSpPr>
          <p:cNvPr id="27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43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2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Gain ratio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305800" cy="44958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zh-TW" dirty="0">
                <a:ea typeface="ＭＳ Ｐゴシック" charset="0"/>
                <a:cs typeface="新細明體" charset="0"/>
              </a:rPr>
              <a:t>Gain ratio: a modification of the information gain that reduces its bias on high-branch attributes</a:t>
            </a: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Gain ratio should be </a:t>
            </a:r>
          </a:p>
          <a:p>
            <a:pPr marL="742950" lvl="1" indent="-285750">
              <a:lnSpc>
                <a:spcPct val="70000"/>
              </a:lnSpc>
            </a:pPr>
            <a:r>
              <a:rPr lang="en-US" altLang="zh-TW" dirty="0">
                <a:ea typeface="ＭＳ Ｐゴシック" charset="0"/>
                <a:cs typeface="新細明體" charset="0"/>
              </a:rPr>
              <a:t>Large when data is evenly spread</a:t>
            </a:r>
          </a:p>
          <a:p>
            <a:pPr marL="742950" lvl="1" indent="-285750">
              <a:lnSpc>
                <a:spcPct val="70000"/>
              </a:lnSpc>
            </a:pPr>
            <a:r>
              <a:rPr lang="en-US" altLang="zh-TW" dirty="0">
                <a:ea typeface="ＭＳ Ｐゴシック" charset="0"/>
                <a:cs typeface="新細明體" charset="0"/>
              </a:rPr>
              <a:t>Small when all data belong to one branch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zh-TW" dirty="0">
                <a:ea typeface="ＭＳ Ｐゴシック" charset="0"/>
                <a:cs typeface="新細明體" charset="0"/>
              </a:rPr>
              <a:t>Gain ratio takes number and size of branches into account when choosing an attribute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zh-TW" dirty="0">
                <a:ea typeface="ＭＳ Ｐゴシック" charset="0"/>
                <a:cs typeface="新細明體" charset="0"/>
              </a:rPr>
              <a:t>It corrects the information gain by taking the intrinsic information of a split into account (i.e., how much info do we need to tell which branch an instance belongs to)</a:t>
            </a:r>
          </a:p>
        </p:txBody>
      </p:sp>
      <p:sp>
        <p:nvSpPr>
          <p:cNvPr id="2" name="Rechteck 1"/>
          <p:cNvSpPr/>
          <p:nvPr/>
        </p:nvSpPr>
        <p:spPr>
          <a:xfrm>
            <a:off x="2411760" y="613568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J. R</a:t>
            </a:r>
            <a:r>
              <a:rPr lang="de-DE" sz="1200" dirty="0" smtClean="0">
                <a:solidFill>
                  <a:srgbClr val="0000FF"/>
                </a:solidFill>
              </a:rPr>
              <a:t>. </a:t>
            </a:r>
            <a:r>
              <a:rPr lang="de-DE" sz="1200" dirty="0" err="1" smtClean="0">
                <a:solidFill>
                  <a:srgbClr val="0000FF"/>
                </a:solidFill>
              </a:rPr>
              <a:t>Quinlan</a:t>
            </a:r>
            <a:r>
              <a:rPr lang="de-DE" sz="1200" dirty="0" smtClean="0">
                <a:solidFill>
                  <a:srgbClr val="0000FF"/>
                </a:solidFill>
              </a:rPr>
              <a:t>, </a:t>
            </a:r>
            <a:r>
              <a:rPr lang="de-DE" sz="1200" dirty="0" err="1" smtClean="0">
                <a:solidFill>
                  <a:srgbClr val="0000FF"/>
                </a:solidFill>
              </a:rPr>
              <a:t>Simplifying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decision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 smtClean="0">
                <a:solidFill>
                  <a:srgbClr val="0000FF"/>
                </a:solidFill>
              </a:rPr>
              <a:t>trees</a:t>
            </a:r>
            <a:r>
              <a:rPr lang="de-DE" sz="1200" dirty="0" smtClean="0">
                <a:solidFill>
                  <a:srgbClr val="0000FF"/>
                </a:solidFill>
              </a:rPr>
              <a:t>, International </a:t>
            </a:r>
            <a:r>
              <a:rPr lang="de-DE" sz="1200" dirty="0">
                <a:solidFill>
                  <a:srgbClr val="0000FF"/>
                </a:solidFill>
              </a:rPr>
              <a:t>Journal of Man-</a:t>
            </a:r>
            <a:r>
              <a:rPr lang="de-DE" sz="1200" dirty="0" err="1">
                <a:solidFill>
                  <a:srgbClr val="0000FF"/>
                </a:solidFill>
              </a:rPr>
              <a:t>Machine</a:t>
            </a:r>
            <a:r>
              <a:rPr lang="de-DE" sz="1200" dirty="0">
                <a:solidFill>
                  <a:srgbClr val="0000FF"/>
                </a:solidFill>
              </a:rPr>
              <a:t> Studies 27 (3): </a:t>
            </a:r>
            <a:r>
              <a:rPr lang="de-DE" sz="1200" dirty="0" smtClean="0">
                <a:solidFill>
                  <a:srgbClr val="0000FF"/>
                </a:solidFill>
              </a:rPr>
              <a:t>221, </a:t>
            </a:r>
            <a:r>
              <a:rPr lang="de-DE" sz="1200" b="1" dirty="0">
                <a:solidFill>
                  <a:srgbClr val="FF0000"/>
                </a:solidFill>
              </a:rPr>
              <a:t>1987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44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3641576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zh-TW" dirty="0">
                <a:ea typeface="ＭＳ Ｐゴシック" charset="0"/>
                <a:cs typeface="新細明體" charset="0"/>
              </a:rPr>
              <a:t>Intrinsic information: entropy of distribution of instances into branches </a:t>
            </a:r>
          </a:p>
          <a:p>
            <a:pPr marL="342900" indent="-342900"/>
            <a:endParaRPr lang="en-US" altLang="zh-TW" i="1" dirty="0">
              <a:ea typeface="ＭＳ Ｐゴシック" charset="0"/>
              <a:cs typeface="新細明體" charset="0"/>
            </a:endParaRPr>
          </a:p>
          <a:p>
            <a:pPr marL="342900" indent="-342900"/>
            <a:endParaRPr lang="en-US" altLang="zh-TW" i="1" dirty="0">
              <a:ea typeface="ＭＳ Ｐゴシック" charset="0"/>
              <a:cs typeface="新細明體" charset="0"/>
            </a:endParaRPr>
          </a:p>
          <a:p>
            <a:pPr marL="342900" indent="-342900">
              <a:buFont typeface="Wingdings" charset="0"/>
              <a:buNone/>
            </a:pPr>
            <a:r>
              <a:rPr lang="en-US" altLang="zh-TW" dirty="0">
                <a:ea typeface="ＭＳ Ｐゴシック" charset="0"/>
                <a:cs typeface="新細明體" charset="0"/>
              </a:rPr>
              <a:t/>
            </a:r>
            <a:br>
              <a:rPr lang="en-US" altLang="zh-TW" dirty="0">
                <a:ea typeface="ＭＳ Ｐゴシック" charset="0"/>
                <a:cs typeface="新細明體" charset="0"/>
              </a:rPr>
            </a:br>
            <a:r>
              <a:rPr lang="en-US" altLang="zh-TW" dirty="0" smtClean="0">
                <a:ea typeface="ＭＳ Ｐゴシック" charset="0"/>
                <a:cs typeface="新細明體" charset="0"/>
              </a:rPr>
              <a:t/>
            </a:r>
            <a:br>
              <a:rPr lang="en-US" altLang="zh-TW" dirty="0" smtClean="0">
                <a:ea typeface="ＭＳ Ｐゴシック" charset="0"/>
                <a:cs typeface="新細明體" charset="0"/>
              </a:rPr>
            </a:br>
            <a:r>
              <a:rPr lang="en-US" altLang="zh-TW" dirty="0" smtClean="0">
                <a:ea typeface="ＭＳ Ｐゴシック" charset="0"/>
                <a:cs typeface="新細明體" charset="0"/>
              </a:rPr>
              <a:t>For </a:t>
            </a:r>
            <a:r>
              <a:rPr lang="en-US" altLang="zh-TW" dirty="0">
                <a:ea typeface="ＭＳ Ｐゴシック" charset="0"/>
                <a:cs typeface="新細明體" charset="0"/>
              </a:rPr>
              <a:t>Information Gain we summed over the info of each resulting node not the info of the split</a:t>
            </a:r>
          </a:p>
          <a:p>
            <a:pPr marL="342900" indent="-342900"/>
            <a:r>
              <a:rPr lang="en-US" altLang="zh-TW" i="1" dirty="0">
                <a:ea typeface="ＭＳ Ｐゴシック" charset="0"/>
                <a:cs typeface="新細明體" charset="0"/>
              </a:rPr>
              <a:t>Gain ratio</a:t>
            </a:r>
            <a:r>
              <a:rPr lang="en-US" altLang="zh-TW" dirty="0">
                <a:ea typeface="ＭＳ Ｐゴシック" charset="0"/>
                <a:cs typeface="新細明體" charset="0"/>
              </a:rPr>
              <a:t> (Quinlan’86) normalizes info gain by:</a:t>
            </a:r>
          </a:p>
          <a:p>
            <a:pPr marL="1600200" lvl="3" indent="-2286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1600200" lvl="3" indent="-228600"/>
            <a:endParaRPr lang="zh-TW" altLang="en-US" dirty="0">
              <a:ea typeface="ＭＳ Ｐゴシック" charset="0"/>
              <a:cs typeface="新細明體" charset="0"/>
            </a:endParaRPr>
          </a:p>
        </p:txBody>
      </p:sp>
      <p:sp>
        <p:nvSpPr>
          <p:cNvPr id="77827" name="AutoShape 2"/>
          <p:cNvSpPr>
            <a:spLocks noChangeArrowheads="1"/>
          </p:cNvSpPr>
          <p:nvPr/>
        </p:nvSpPr>
        <p:spPr bwMode="auto">
          <a:xfrm>
            <a:off x="1905000" y="3352800"/>
            <a:ext cx="76200" cy="76200"/>
          </a:xfrm>
          <a:prstGeom prst="flowChartInternalStorag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de-DE"/>
          </a:p>
        </p:txBody>
      </p:sp>
      <p:sp>
        <p:nvSpPr>
          <p:cNvPr id="77828" name="Line 3"/>
          <p:cNvSpPr>
            <a:spLocks noChangeShapeType="1"/>
          </p:cNvSpPr>
          <p:nvPr/>
        </p:nvSpPr>
        <p:spPr bwMode="auto">
          <a:xfrm>
            <a:off x="990600" y="3581400"/>
            <a:ext cx="70866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7829" name="Line 4"/>
          <p:cNvSpPr>
            <a:spLocks noChangeShapeType="1"/>
          </p:cNvSpPr>
          <p:nvPr/>
        </p:nvSpPr>
        <p:spPr bwMode="auto">
          <a:xfrm>
            <a:off x="990600" y="3505200"/>
            <a:ext cx="7162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graphicFrame>
        <p:nvGraphicFramePr>
          <p:cNvPr id="77830" name="Object 5"/>
          <p:cNvGraphicFramePr>
            <a:graphicFrameLocks noChangeAspect="1"/>
          </p:cNvGraphicFramePr>
          <p:nvPr/>
        </p:nvGraphicFramePr>
        <p:xfrm>
          <a:off x="500063" y="2284413"/>
          <a:ext cx="8164512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65" name="Formel" r:id="rId3" imgW="5295900" imgH="1066800" progId="Equation.3">
                  <p:embed/>
                </p:oleObj>
              </mc:Choice>
              <mc:Fallback>
                <p:oleObj name="Formel" r:id="rId3" imgW="52959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2284413"/>
                        <a:ext cx="8164512" cy="157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252823"/>
              </p:ext>
            </p:extLst>
          </p:nvPr>
        </p:nvGraphicFramePr>
        <p:xfrm>
          <a:off x="1676400" y="5373216"/>
          <a:ext cx="57912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66" name="Formel" r:id="rId5" imgW="3733800" imgH="558800" progId="Equation.3">
                  <p:embed/>
                </p:oleObj>
              </mc:Choice>
              <mc:Fallback>
                <p:oleObj name="Formel" r:id="rId5" imgW="37338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373216"/>
                        <a:ext cx="579120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  <a:ea typeface="ＭＳ Ｐゴシック" charset="0"/>
                <a:cs typeface="新細明體" charset="0"/>
              </a:rPr>
              <a:t>Gain Ratio </a:t>
            </a:r>
            <a:r>
              <a:rPr lang="en-US" altLang="zh-TW" dirty="0" smtClean="0">
                <a:latin typeface="+mn-lt"/>
                <a:ea typeface="ＭＳ Ｐゴシック" charset="0"/>
                <a:cs typeface="新細明體" charset="0"/>
              </a:rPr>
              <a:t>and Intrinsic </a:t>
            </a:r>
            <a:r>
              <a:rPr lang="en-US" altLang="zh-TW" dirty="0">
                <a:latin typeface="+mn-lt"/>
                <a:ea typeface="ＭＳ Ｐゴシック" charset="0"/>
                <a:cs typeface="新細明體" charset="0"/>
              </a:rPr>
              <a:t>Info./Split Info</a:t>
            </a:r>
          </a:p>
        </p:txBody>
      </p:sp>
      <p:sp>
        <p:nvSpPr>
          <p:cNvPr id="10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45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6578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Computing the gain ratio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4495800"/>
          </a:xfrm>
        </p:spPr>
        <p:txBody>
          <a:bodyPr/>
          <a:lstStyle/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Example: intrinsic information for ID code</a:t>
            </a:r>
          </a:p>
          <a:p>
            <a:pPr marL="342900" indent="-342900">
              <a:buFont typeface="Wingdings" charset="0"/>
              <a:buNone/>
            </a:pPr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endParaRPr lang="en-US" altLang="zh-TW" dirty="0" smtClean="0">
              <a:ea typeface="ＭＳ Ｐゴシック" charset="0"/>
              <a:cs typeface="新細明體" charset="0"/>
            </a:endParaRPr>
          </a:p>
          <a:p>
            <a:pPr marL="342900" indent="-342900"/>
            <a:r>
              <a:rPr lang="en-US" altLang="zh-TW" dirty="0" smtClean="0">
                <a:ea typeface="ＭＳ Ｐゴシック" charset="0"/>
                <a:cs typeface="新細明體" charset="0"/>
              </a:rPr>
              <a:t>Importance </a:t>
            </a:r>
            <a:r>
              <a:rPr lang="en-US" altLang="zh-TW" dirty="0">
                <a:ea typeface="ＭＳ Ｐゴシック" charset="0"/>
                <a:cs typeface="新細明體" charset="0"/>
              </a:rPr>
              <a:t>of attribute decreases as intrinsic information gets larger</a:t>
            </a: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Example of gain ratio: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Example:</a:t>
            </a:r>
          </a:p>
        </p:txBody>
      </p:sp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439738" y="1938337"/>
          <a:ext cx="803751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65" name="Formel" r:id="rId3" imgW="3238500" imgH="177800" progId="Equation.3">
                  <p:embed/>
                </p:oleObj>
              </mc:Choice>
              <mc:Fallback>
                <p:oleObj name="Formel" r:id="rId3" imgW="32385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1938337"/>
                        <a:ext cx="8037512" cy="46196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3" name="Object 5"/>
          <p:cNvGraphicFramePr>
            <a:graphicFrameLocks noChangeAspect="1"/>
          </p:cNvGraphicFramePr>
          <p:nvPr/>
        </p:nvGraphicFramePr>
        <p:xfrm>
          <a:off x="1524000" y="4267200"/>
          <a:ext cx="6083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66" name="Equation" r:id="rId5" imgW="6388100" imgH="787400" progId="Equation.3">
                  <p:embed/>
                </p:oleObj>
              </mc:Choice>
              <mc:Fallback>
                <p:oleObj name="Equation" r:id="rId5" imgW="63881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267200"/>
                        <a:ext cx="6083300" cy="7874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4" name="Object 6"/>
          <p:cNvGraphicFramePr>
            <a:graphicFrameLocks noChangeAspect="1"/>
          </p:cNvGraphicFramePr>
          <p:nvPr/>
        </p:nvGraphicFramePr>
        <p:xfrm>
          <a:off x="3048000" y="5562600"/>
          <a:ext cx="50117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67" name="Formel" r:id="rId7" imgW="2717800" imgH="393700" progId="Equation.3">
                  <p:embed/>
                </p:oleObj>
              </mc:Choice>
              <mc:Fallback>
                <p:oleObj name="Formel" r:id="rId7" imgW="2717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562600"/>
                        <a:ext cx="5011738" cy="762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46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55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Schematicly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2627313" y="6145560"/>
            <a:ext cx="1223962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85A25C7D-FE23-3440-8D13-52BF1E8BCAF0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47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79875" name="Ellipse 4"/>
          <p:cNvSpPr>
            <a:spLocks noChangeArrowheads="1"/>
          </p:cNvSpPr>
          <p:nvPr/>
        </p:nvSpPr>
        <p:spPr bwMode="auto">
          <a:xfrm>
            <a:off x="3276600" y="1268760"/>
            <a:ext cx="1295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/>
              <a:t>Root</a:t>
            </a:r>
          </a:p>
        </p:txBody>
      </p:sp>
      <p:sp>
        <p:nvSpPr>
          <p:cNvPr id="79876" name="Textfeld 5"/>
          <p:cNvSpPr txBox="1">
            <a:spLocks noChangeArrowheads="1"/>
          </p:cNvSpPr>
          <p:nvPr/>
        </p:nvSpPr>
        <p:spPr bwMode="auto">
          <a:xfrm>
            <a:off x="4724403" y="1268763"/>
            <a:ext cx="12217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  Play: 9</a:t>
            </a:r>
            <a:br>
              <a:rPr lang="en-US"/>
            </a:br>
            <a:r>
              <a:rPr lang="en-US"/>
              <a:t>¬Play: 5</a:t>
            </a:r>
          </a:p>
        </p:txBody>
      </p:sp>
      <p:sp>
        <p:nvSpPr>
          <p:cNvPr id="79877" name="Ellipse 6"/>
          <p:cNvSpPr>
            <a:spLocks noChangeArrowheads="1"/>
          </p:cNvSpPr>
          <p:nvPr/>
        </p:nvSpPr>
        <p:spPr bwMode="auto">
          <a:xfrm>
            <a:off x="3276600" y="2640360"/>
            <a:ext cx="13716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/>
              <a:t>ID code</a:t>
            </a:r>
          </a:p>
        </p:txBody>
      </p:sp>
      <p:sp>
        <p:nvSpPr>
          <p:cNvPr id="79878" name="Textfeld 7"/>
          <p:cNvSpPr txBox="1">
            <a:spLocks noChangeArrowheads="1"/>
          </p:cNvSpPr>
          <p:nvPr/>
        </p:nvSpPr>
        <p:spPr bwMode="auto">
          <a:xfrm>
            <a:off x="4876803" y="2716563"/>
            <a:ext cx="12217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  Play: 9</a:t>
            </a:r>
            <a:br>
              <a:rPr lang="en-US"/>
            </a:br>
            <a:r>
              <a:rPr lang="en-US"/>
              <a:t>¬Play: 5</a:t>
            </a:r>
          </a:p>
        </p:txBody>
      </p:sp>
      <p:cxnSp>
        <p:nvCxnSpPr>
          <p:cNvPr id="79879" name="Gerade Verbindung mit Pfeil 12"/>
          <p:cNvCxnSpPr>
            <a:cxnSpLocks noChangeShapeType="1"/>
            <a:stCxn id="79877" idx="4"/>
            <a:endCxn id="37" idx="0"/>
          </p:cNvCxnSpPr>
          <p:nvPr/>
        </p:nvCxnSpPr>
        <p:spPr bwMode="auto">
          <a:xfrm rot="5400000">
            <a:off x="2286000" y="2640360"/>
            <a:ext cx="685800" cy="26670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880" name="Gerade Verbindung mit Pfeil 15"/>
          <p:cNvCxnSpPr>
            <a:cxnSpLocks noChangeShapeType="1"/>
          </p:cNvCxnSpPr>
          <p:nvPr/>
        </p:nvCxnSpPr>
        <p:spPr bwMode="auto">
          <a:xfrm rot="5400000">
            <a:off x="3160715" y="4354863"/>
            <a:ext cx="1601788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881" name="Gerade Verbindung mit Pfeil 18"/>
          <p:cNvCxnSpPr>
            <a:cxnSpLocks noChangeShapeType="1"/>
            <a:stCxn id="79877" idx="4"/>
            <a:endCxn id="40" idx="0"/>
          </p:cNvCxnSpPr>
          <p:nvPr/>
        </p:nvCxnSpPr>
        <p:spPr bwMode="auto">
          <a:xfrm rot="16200000" flipH="1">
            <a:off x="5181600" y="2411760"/>
            <a:ext cx="914400" cy="33528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82" name="Textfeld 23"/>
          <p:cNvSpPr txBox="1">
            <a:spLocks noChangeArrowheads="1"/>
          </p:cNvSpPr>
          <p:nvPr/>
        </p:nvSpPr>
        <p:spPr bwMode="auto">
          <a:xfrm>
            <a:off x="1828803" y="4545363"/>
            <a:ext cx="12217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  Play: 0</a:t>
            </a:r>
            <a:br>
              <a:rPr lang="en-US"/>
            </a:br>
            <a:r>
              <a:rPr lang="en-US"/>
              <a:t>¬Play: 1</a:t>
            </a:r>
          </a:p>
        </p:txBody>
      </p:sp>
      <p:sp>
        <p:nvSpPr>
          <p:cNvPr id="79883" name="Textfeld 24"/>
          <p:cNvSpPr txBox="1">
            <a:spLocks noChangeArrowheads="1"/>
          </p:cNvSpPr>
          <p:nvPr/>
        </p:nvSpPr>
        <p:spPr bwMode="auto">
          <a:xfrm>
            <a:off x="4648203" y="4621562"/>
            <a:ext cx="12217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  Play: 0</a:t>
            </a:r>
            <a:br>
              <a:rPr lang="en-US"/>
            </a:br>
            <a:r>
              <a:rPr lang="en-US"/>
              <a:t>¬Play: 1</a:t>
            </a:r>
          </a:p>
        </p:txBody>
      </p:sp>
      <p:sp>
        <p:nvSpPr>
          <p:cNvPr id="79884" name="Textfeld 25"/>
          <p:cNvSpPr txBox="1">
            <a:spLocks noChangeArrowheads="1"/>
          </p:cNvSpPr>
          <p:nvPr/>
        </p:nvSpPr>
        <p:spPr bwMode="auto">
          <a:xfrm>
            <a:off x="7923217" y="4545363"/>
            <a:ext cx="12217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  Play: 0</a:t>
            </a:r>
            <a:br>
              <a:rPr lang="en-US"/>
            </a:br>
            <a:r>
              <a:rPr lang="en-US"/>
              <a:t>¬Play: 1</a:t>
            </a:r>
          </a:p>
        </p:txBody>
      </p:sp>
      <p:sp>
        <p:nvSpPr>
          <p:cNvPr id="79885" name="Textfeld 26"/>
          <p:cNvSpPr txBox="1">
            <a:spLocks noChangeArrowheads="1"/>
          </p:cNvSpPr>
          <p:nvPr/>
        </p:nvSpPr>
        <p:spPr bwMode="auto">
          <a:xfrm>
            <a:off x="6400800" y="2868964"/>
            <a:ext cx="1398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Info: 0.94</a:t>
            </a:r>
          </a:p>
        </p:txBody>
      </p:sp>
      <p:sp>
        <p:nvSpPr>
          <p:cNvPr id="79886" name="Textfeld 28"/>
          <p:cNvSpPr txBox="1">
            <a:spLocks noChangeArrowheads="1"/>
          </p:cNvSpPr>
          <p:nvPr/>
        </p:nvSpPr>
        <p:spPr bwMode="auto">
          <a:xfrm>
            <a:off x="6096000" y="1497364"/>
            <a:ext cx="1398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Info: 0.94</a:t>
            </a:r>
          </a:p>
        </p:txBody>
      </p:sp>
      <p:sp>
        <p:nvSpPr>
          <p:cNvPr id="79887" name="Textfeld 30"/>
          <p:cNvSpPr txBox="1">
            <a:spLocks noChangeArrowheads="1"/>
          </p:cNvSpPr>
          <p:nvPr/>
        </p:nvSpPr>
        <p:spPr bwMode="auto">
          <a:xfrm>
            <a:off x="2743200" y="3859564"/>
            <a:ext cx="4154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</a:t>
            </a:r>
          </a:p>
        </p:txBody>
      </p:sp>
      <p:sp>
        <p:nvSpPr>
          <p:cNvPr id="79888" name="Textfeld 31"/>
          <p:cNvSpPr txBox="1">
            <a:spLocks noChangeArrowheads="1"/>
          </p:cNvSpPr>
          <p:nvPr/>
        </p:nvSpPr>
        <p:spPr bwMode="auto">
          <a:xfrm>
            <a:off x="3657604" y="4088162"/>
            <a:ext cx="39052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B</a:t>
            </a:r>
          </a:p>
        </p:txBody>
      </p:sp>
      <p:sp>
        <p:nvSpPr>
          <p:cNvPr id="79889" name="Textfeld 32"/>
          <p:cNvSpPr txBox="1">
            <a:spLocks noChangeArrowheads="1"/>
          </p:cNvSpPr>
          <p:nvPr/>
        </p:nvSpPr>
        <p:spPr bwMode="auto">
          <a:xfrm>
            <a:off x="6019800" y="3554764"/>
            <a:ext cx="4197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N</a:t>
            </a:r>
          </a:p>
        </p:txBody>
      </p:sp>
      <p:sp>
        <p:nvSpPr>
          <p:cNvPr id="79890" name="Textfeld 33"/>
          <p:cNvSpPr txBox="1">
            <a:spLocks noChangeArrowheads="1"/>
          </p:cNvSpPr>
          <p:nvPr/>
        </p:nvSpPr>
        <p:spPr bwMode="auto">
          <a:xfrm>
            <a:off x="762004" y="5383564"/>
            <a:ext cx="10137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Info: 0</a:t>
            </a:r>
          </a:p>
        </p:txBody>
      </p:sp>
      <p:sp>
        <p:nvSpPr>
          <p:cNvPr id="79891" name="Textfeld 34"/>
          <p:cNvSpPr txBox="1">
            <a:spLocks noChangeArrowheads="1"/>
          </p:cNvSpPr>
          <p:nvPr/>
        </p:nvSpPr>
        <p:spPr bwMode="auto">
          <a:xfrm>
            <a:off x="3352804" y="5916964"/>
            <a:ext cx="10137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Info: 0 </a:t>
            </a:r>
          </a:p>
        </p:txBody>
      </p:sp>
      <p:sp>
        <p:nvSpPr>
          <p:cNvPr id="79892" name="Textfeld 35"/>
          <p:cNvSpPr txBox="1">
            <a:spLocks noChangeArrowheads="1"/>
          </p:cNvSpPr>
          <p:nvPr/>
        </p:nvSpPr>
        <p:spPr bwMode="auto">
          <a:xfrm>
            <a:off x="6781804" y="5535964"/>
            <a:ext cx="10137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Info: 0</a:t>
            </a:r>
          </a:p>
        </p:txBody>
      </p:sp>
      <p:sp>
        <p:nvSpPr>
          <p:cNvPr id="79893" name="Textfeld 27"/>
          <p:cNvSpPr txBox="1">
            <a:spLocks noChangeArrowheads="1"/>
          </p:cNvSpPr>
          <p:nvPr/>
        </p:nvSpPr>
        <p:spPr bwMode="auto">
          <a:xfrm>
            <a:off x="5943604" y="4392964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…</a:t>
            </a:r>
          </a:p>
        </p:txBody>
      </p:sp>
      <p:sp>
        <p:nvSpPr>
          <p:cNvPr id="37" name="Rechteck 36"/>
          <p:cNvSpPr/>
          <p:nvPr/>
        </p:nvSpPr>
        <p:spPr bwMode="auto">
          <a:xfrm>
            <a:off x="838200" y="4316760"/>
            <a:ext cx="9144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no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3505200" y="4773960"/>
            <a:ext cx="9144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no</a:t>
            </a:r>
          </a:p>
        </p:txBody>
      </p:sp>
      <p:sp>
        <p:nvSpPr>
          <p:cNvPr id="40" name="Rechteck 39"/>
          <p:cNvSpPr/>
          <p:nvPr/>
        </p:nvSpPr>
        <p:spPr bwMode="auto">
          <a:xfrm>
            <a:off x="6858000" y="4545360"/>
            <a:ext cx="9144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no</a:t>
            </a:r>
          </a:p>
        </p:txBody>
      </p:sp>
      <p:sp>
        <p:nvSpPr>
          <p:cNvPr id="79897" name="Textfeld 29"/>
          <p:cNvSpPr txBox="1">
            <a:spLocks noChangeArrowheads="1"/>
          </p:cNvSpPr>
          <p:nvPr/>
        </p:nvSpPr>
        <p:spPr bwMode="auto">
          <a:xfrm>
            <a:off x="251520" y="1733600"/>
            <a:ext cx="288032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+mn-lt"/>
              </a:rPr>
              <a:t>Take into account how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much information is needed to identify where an object goes to</a:t>
            </a:r>
          </a:p>
        </p:txBody>
      </p:sp>
      <p:sp>
        <p:nvSpPr>
          <p:cNvPr id="79898" name="Textfeld 37"/>
          <p:cNvSpPr txBox="1">
            <a:spLocks noChangeArrowheads="1"/>
          </p:cNvSpPr>
          <p:nvPr/>
        </p:nvSpPr>
        <p:spPr bwMode="auto">
          <a:xfrm>
            <a:off x="381000" y="3326162"/>
            <a:ext cx="1066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6000">
                <a:latin typeface="Sylfaen" charset="0"/>
              </a:rPr>
              <a:t> {</a:t>
            </a:r>
            <a:endParaRPr lang="en-US" sz="6000"/>
          </a:p>
        </p:txBody>
      </p:sp>
      <p:sp>
        <p:nvSpPr>
          <p:cNvPr id="41" name="Rechteck 40"/>
          <p:cNvSpPr>
            <a:spLocks noChangeArrowheads="1"/>
          </p:cNvSpPr>
          <p:nvPr/>
        </p:nvSpPr>
        <p:spPr bwMode="auto">
          <a:xfrm>
            <a:off x="381001" y="3554763"/>
            <a:ext cx="215956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Sylfaen" charset="0"/>
              </a:rPr>
              <a:t>Approximately 3.807</a:t>
            </a:r>
            <a:endParaRPr lang="en-US"/>
          </a:p>
        </p:txBody>
      </p:sp>
      <p:sp>
        <p:nvSpPr>
          <p:cNvPr id="29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47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41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Tahoma" charset="0"/>
                <a:ea typeface="ＭＳ Ｐゴシック" charset="0"/>
                <a:cs typeface="新細明體" charset="0"/>
              </a:rPr>
              <a:t>Gain ratios for weather data</a:t>
            </a:r>
          </a:p>
        </p:txBody>
      </p:sp>
      <p:graphicFrame>
        <p:nvGraphicFramePr>
          <p:cNvPr id="72761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868399"/>
              </p:ext>
            </p:extLst>
          </p:nvPr>
        </p:nvGraphicFramePr>
        <p:xfrm>
          <a:off x="838200" y="1268760"/>
          <a:ext cx="6934200" cy="1828800"/>
        </p:xfrm>
        <a:graphic>
          <a:graphicData uri="http://schemas.openxmlformats.org/drawingml/2006/table">
            <a:tbl>
              <a:tblPr/>
              <a:tblGrid>
                <a:gridCol w="2154238"/>
                <a:gridCol w="1543050"/>
                <a:gridCol w="2093912"/>
                <a:gridCol w="1143000"/>
              </a:tblGrid>
              <a:tr h="32004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Outlook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Temperature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Info: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0.693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Info: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0.911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Gain: 0.940-0.693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0.247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Gain: 0.940-0.911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0.029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Split info: info([5,4,5])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1.577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Split info: info([4,6,4])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1.362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Gain ratio: 0.247/1.577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0.156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Gain ratio: 0.029/1.362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0.021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2767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244703"/>
              </p:ext>
            </p:extLst>
          </p:nvPr>
        </p:nvGraphicFramePr>
        <p:xfrm>
          <a:off x="838200" y="3326160"/>
          <a:ext cx="6934200" cy="1828800"/>
        </p:xfrm>
        <a:graphic>
          <a:graphicData uri="http://schemas.openxmlformats.org/drawingml/2006/table">
            <a:tbl>
              <a:tblPr/>
              <a:tblGrid>
                <a:gridCol w="2154238"/>
                <a:gridCol w="1543050"/>
                <a:gridCol w="2093912"/>
                <a:gridCol w="1143000"/>
              </a:tblGrid>
              <a:tr h="32004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Humidity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Windy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Info: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0.788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Info: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0.892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Gain: 0.940-0.788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0.152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Gain: 0.940-0.892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0.048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Split info: info([7,7])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1.000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Split info: info([8,6])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0.985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Gain ratio: 0.152/1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0.152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Gain ratio: 0.048/0.985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新細明體" charset="0"/>
                          <a:cs typeface="新細明體" charset="0"/>
                        </a:rPr>
                        <a:t>0.049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0950" name="Object 65"/>
          <p:cNvGraphicFramePr>
            <a:graphicFrameLocks noGrp="1" noChangeAspect="1"/>
          </p:cNvGraphicFramePr>
          <p:nvPr>
            <p:ph idx="1"/>
          </p:nvPr>
        </p:nvGraphicFramePr>
        <p:xfrm>
          <a:off x="1905000" y="5410202"/>
          <a:ext cx="52959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37" name="Formel" r:id="rId3" imgW="5295900" imgH="723900" progId="Equation.3">
                  <p:embed/>
                </p:oleObj>
              </mc:Choice>
              <mc:Fallback>
                <p:oleObj name="Formel" r:id="rId3" imgW="5295900" imgH="723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410202"/>
                        <a:ext cx="5295900" cy="723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48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34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More on the gain ratio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05800" cy="4495800"/>
          </a:xfrm>
        </p:spPr>
        <p:txBody>
          <a:bodyPr/>
          <a:lstStyle/>
          <a:p>
            <a:pPr marL="342900" indent="-342900"/>
            <a:r>
              <a:rPr lang="zh-TW" altLang="en-US">
                <a:ea typeface="ＭＳ Ｐゴシック" charset="0"/>
                <a:cs typeface="新細明體" charset="0"/>
              </a:rPr>
              <a:t>“</a:t>
            </a:r>
            <a:r>
              <a:rPr lang="en-US" altLang="zh-TW">
                <a:ea typeface="ＭＳ Ｐゴシック" charset="0"/>
                <a:cs typeface="新細明體" charset="0"/>
              </a:rPr>
              <a:t>Outlook” still comes out top</a:t>
            </a:r>
          </a:p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However: “ID code” has high gain ratio</a:t>
            </a:r>
          </a:p>
          <a:p>
            <a:pPr marL="742950" lvl="1" indent="-285750"/>
            <a:r>
              <a:rPr lang="en-US" altLang="zh-TW">
                <a:ea typeface="ＭＳ Ｐゴシック" charset="0"/>
                <a:cs typeface="新細明體" charset="0"/>
              </a:rPr>
              <a:t>Standard fix: </a:t>
            </a:r>
            <a:r>
              <a:rPr lang="en-US" altLang="zh-TW" i="1">
                <a:ea typeface="ＭＳ Ｐゴシック" charset="0"/>
                <a:cs typeface="新細明體" charset="0"/>
              </a:rPr>
              <a:t>ad hoc</a:t>
            </a:r>
            <a:r>
              <a:rPr lang="en-US" altLang="zh-TW">
                <a:ea typeface="ＭＳ Ｐゴシック" charset="0"/>
                <a:cs typeface="新細明體" charset="0"/>
              </a:rPr>
              <a:t> test to prevent splitting on that type of attribute</a:t>
            </a:r>
          </a:p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Problem with gain ratio: it may overcompensate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zh-TW">
                <a:ea typeface="ＭＳ Ｐゴシック" charset="0"/>
                <a:cs typeface="新細明體" charset="0"/>
              </a:rPr>
              <a:t>May choose an attribute just because its intrinsic information is very low. Note how close humidity and outlook became. Maybe that's not such a good thing?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zh-TW">
                <a:ea typeface="ＭＳ Ｐゴシック" charset="0"/>
                <a:cs typeface="新細明體" charset="0"/>
              </a:rPr>
              <a:t>Standard fix: 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altLang="zh-TW">
                <a:ea typeface="ＭＳ Ｐゴシック" charset="0"/>
                <a:cs typeface="新細明體" charset="0"/>
              </a:rPr>
              <a:t>First, only consider attributes with greater than average information gain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altLang="zh-TW">
                <a:ea typeface="ＭＳ Ｐゴシック" charset="0"/>
                <a:cs typeface="新細明體" charset="0"/>
              </a:rPr>
              <a:t>Then, compare them on gain ratio</a:t>
            </a:r>
          </a:p>
          <a:p>
            <a:pPr marL="342900" indent="-342900"/>
            <a:endParaRPr lang="zh-TW" altLang="en-US">
              <a:ea typeface="ＭＳ Ｐゴシック" charset="0"/>
              <a:cs typeface="新細明體" charset="0"/>
            </a:endParaRP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49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7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9776"/>
            <a:ext cx="8134672" cy="1143000"/>
          </a:xfrm>
        </p:spPr>
        <p:txBody>
          <a:bodyPr/>
          <a:lstStyle/>
          <a:p>
            <a:r>
              <a:rPr lang="en-US" sz="2800" dirty="0">
                <a:latin typeface="+mn-lt"/>
                <a:ea typeface="ＭＳ Ｐゴシック" charset="0"/>
                <a:cs typeface="ＭＳ Ｐゴシック" charset="0"/>
              </a:rPr>
              <a:t>Inductive Learning by </a:t>
            </a:r>
            <a:r>
              <a:rPr lang="en-US" sz="2800" dirty="0" smtClean="0">
                <a:latin typeface="+mn-lt"/>
                <a:ea typeface="ＭＳ Ｐゴシック" charset="0"/>
                <a:cs typeface="ＭＳ Ｐゴシック" charset="0"/>
              </a:rPr>
              <a:t>Nearest</a:t>
            </a:r>
            <a:r>
              <a:rPr lang="en-US" sz="2800" dirty="0">
                <a:latin typeface="+mn-lt"/>
                <a:ea typeface="ＭＳ Ｐゴシック" charset="0"/>
                <a:cs typeface="ＭＳ Ｐゴシック" charset="0"/>
              </a:rPr>
              <a:t>-Neighbor Classification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>
                <a:ea typeface="ＭＳ Ｐゴシック" charset="0"/>
              </a:rPr>
              <a:t>One simple approach to inductive learning is to save each training example as a point in feature space</a:t>
            </a:r>
          </a:p>
          <a:p>
            <a:r>
              <a:rPr lang="en-US" sz="2000">
                <a:ea typeface="ＭＳ Ｐゴシック" charset="0"/>
              </a:rPr>
              <a:t>Classify a new example by giving it the same classification (+ or -) as its nearest neighbor in Feature Space.</a:t>
            </a:r>
          </a:p>
          <a:p>
            <a:pPr lvl="1"/>
            <a:r>
              <a:rPr lang="en-US" sz="2000">
                <a:ea typeface="ＭＳ Ｐゴシック" charset="0"/>
              </a:rPr>
              <a:t>A variation involves computing a weighted sum of class of a set of neighbors where the weights correspond to distances</a:t>
            </a:r>
          </a:p>
          <a:p>
            <a:r>
              <a:rPr lang="en-US" sz="2000">
                <a:ea typeface="ＭＳ Ｐゴシック" charset="0"/>
              </a:rPr>
              <a:t>The problem with this approach is that it doesn't necessarily generalize well if the examples are not well </a:t>
            </a:r>
            <a:r>
              <a:rPr lang="en-US" sz="2000" i="1">
                <a:ea typeface="ＭＳ Ｐゴシック" charset="0"/>
              </a:rPr>
              <a:t>"clustered."</a:t>
            </a:r>
            <a:r>
              <a:rPr lang="en-US" sz="2000">
                <a:ea typeface="ＭＳ Ｐゴシック" charset="0"/>
              </a:rPr>
              <a:t> </a:t>
            </a:r>
          </a:p>
          <a:p>
            <a:endParaRPr lang="en-US" sz="2000"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345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256088" y="6005510"/>
            <a:ext cx="933450" cy="3048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67412AE6-2A9F-F54E-A753-8CBD31F80DEF}" type="slidenum">
              <a:rPr lang="en-US" sz="900" smtClean="0">
                <a:solidFill>
                  <a:schemeClr val="bg2"/>
                </a:solidFill>
                <a:latin typeface="+mn-lt"/>
              </a:rPr>
              <a:pPr>
                <a:defRPr/>
              </a:pPr>
              <a:t>50</a:t>
            </a:fld>
            <a:endParaRPr lang="en-US" sz="90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294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035047"/>
            <a:ext cx="8153400" cy="4953000"/>
          </a:xfrm>
        </p:spPr>
        <p:txBody>
          <a:bodyPr/>
          <a:lstStyle/>
          <a:p>
            <a:pPr marL="342900" indent="-342900"/>
            <a:r>
              <a:rPr lang="en-US" altLang="zh-TW" sz="2000">
                <a:ea typeface="ＭＳ Ｐゴシック" charset="0"/>
                <a:cs typeface="新細明體" charset="0"/>
              </a:rPr>
              <a:t>Suppose we randomly draw an object from node t and give it the class i. What is the error for picking an object of class i if the intended object is of class j?</a:t>
            </a:r>
            <a:br>
              <a:rPr lang="en-US" altLang="zh-TW" sz="2000">
                <a:ea typeface="ＭＳ Ｐゴシック" charset="0"/>
                <a:cs typeface="新細明體" charset="0"/>
              </a:rPr>
            </a:br>
            <a:r>
              <a:rPr lang="en-US" altLang="zh-TW" sz="2000">
                <a:ea typeface="ＭＳ Ｐゴシック" charset="0"/>
                <a:cs typeface="新細明體" charset="0"/>
              </a:rPr>
              <a:t>		p(i|t) p(j|t)</a:t>
            </a:r>
          </a:p>
          <a:p>
            <a:pPr marL="342900" indent="-342900"/>
            <a:r>
              <a:rPr lang="en-US" altLang="zh-TW" sz="2000">
                <a:ea typeface="ＭＳ Ｐゴシック" charset="0"/>
                <a:cs typeface="新細明體" charset="0"/>
              </a:rPr>
              <a:t>The more homogeneous a set the smaller the error</a:t>
            </a:r>
          </a:p>
          <a:p>
            <a:pPr marL="342900" indent="-342900"/>
            <a:r>
              <a:rPr lang="en-US" altLang="zh-TW" sz="2000">
                <a:ea typeface="ＭＳ Ｐゴシック" charset="0"/>
                <a:cs typeface="新細明體" charset="0"/>
              </a:rPr>
              <a:t>We get the expected error (for all classes j) if we compute this for all possible misclassifications:</a:t>
            </a:r>
            <a:br>
              <a:rPr lang="en-US" altLang="zh-TW" sz="2000">
                <a:ea typeface="ＭＳ Ｐゴシック" charset="0"/>
                <a:cs typeface="新細明體" charset="0"/>
              </a:rPr>
            </a:br>
            <a:r>
              <a:rPr lang="en-US" altLang="zh-TW" sz="2000">
                <a:ea typeface="ＭＳ Ｐゴシック" charset="0"/>
                <a:cs typeface="新細明體" charset="0"/>
              </a:rPr>
              <a:t/>
            </a:r>
            <a:br>
              <a:rPr lang="en-US" altLang="zh-TW" sz="2000">
                <a:ea typeface="ＭＳ Ｐゴシック" charset="0"/>
                <a:cs typeface="新細明體" charset="0"/>
              </a:rPr>
            </a:br>
            <a:r>
              <a:rPr lang="en-US" altLang="zh-TW" sz="2000">
                <a:ea typeface="ＭＳ Ｐゴシック" charset="0"/>
                <a:cs typeface="新細明體" charset="0"/>
              </a:rPr>
              <a:t/>
            </a:r>
            <a:br>
              <a:rPr lang="en-US" altLang="zh-TW" sz="2000">
                <a:ea typeface="ＭＳ Ｐゴシック" charset="0"/>
                <a:cs typeface="新細明體" charset="0"/>
              </a:rPr>
            </a:br>
            <a:r>
              <a:rPr lang="en-US" altLang="zh-TW" sz="2000">
                <a:ea typeface="ＭＳ Ｐゴシック" charset="0"/>
                <a:cs typeface="新細明體" charset="0"/>
              </a:rPr>
              <a:t>For 3 classes:</a:t>
            </a:r>
            <a:br>
              <a:rPr lang="en-US" altLang="zh-TW" sz="2000">
                <a:ea typeface="ＭＳ Ｐゴシック" charset="0"/>
                <a:cs typeface="新細明體" charset="0"/>
              </a:rPr>
            </a:br>
            <a:r>
              <a:rPr lang="en-US" altLang="zh-TW" sz="1600">
                <a:ea typeface="ＭＳ Ｐゴシック" charset="0"/>
                <a:cs typeface="新細明體" charset="0"/>
              </a:rPr>
              <a:t>(p1p2+p1p3+</a:t>
            </a:r>
            <a:r>
              <a:rPr lang="en-US" altLang="zh-TW" sz="1600">
                <a:solidFill>
                  <a:srgbClr val="FF0000"/>
                </a:solidFill>
                <a:ea typeface="ＭＳ Ｐゴシック" charset="0"/>
                <a:cs typeface="新細明體" charset="0"/>
              </a:rPr>
              <a:t>p1p1</a:t>
            </a:r>
            <a:r>
              <a:rPr lang="en-US" altLang="zh-TW" sz="1600">
                <a:ea typeface="ＭＳ Ｐゴシック" charset="0"/>
                <a:cs typeface="新細明體" charset="0"/>
              </a:rPr>
              <a:t>)+(p2p1+p2p3+</a:t>
            </a:r>
            <a:r>
              <a:rPr lang="en-US" altLang="zh-TW" sz="1600">
                <a:solidFill>
                  <a:srgbClr val="FF0000"/>
                </a:solidFill>
                <a:ea typeface="ＭＳ Ｐゴシック" charset="0"/>
                <a:cs typeface="新細明體" charset="0"/>
              </a:rPr>
              <a:t>p2p2</a:t>
            </a:r>
            <a:r>
              <a:rPr lang="en-US" altLang="zh-TW" sz="1600">
                <a:ea typeface="ＭＳ Ｐゴシック" charset="0"/>
                <a:cs typeface="新細明體" charset="0"/>
              </a:rPr>
              <a:t>)+(p3p1+p3p2+</a:t>
            </a:r>
            <a:r>
              <a:rPr lang="en-US" altLang="zh-TW" sz="1600">
                <a:solidFill>
                  <a:srgbClr val="FF0000"/>
                </a:solidFill>
                <a:ea typeface="ＭＳ Ｐゴシック" charset="0"/>
                <a:cs typeface="新細明體" charset="0"/>
              </a:rPr>
              <a:t>p3p3</a:t>
            </a:r>
            <a:r>
              <a:rPr lang="en-US" altLang="zh-TW" sz="1600">
                <a:ea typeface="ＭＳ Ｐゴシック" charset="0"/>
                <a:cs typeface="新細明體" charset="0"/>
              </a:rPr>
              <a:t>) =</a:t>
            </a:r>
            <a:br>
              <a:rPr lang="en-US" altLang="zh-TW" sz="1600">
                <a:ea typeface="ＭＳ Ｐゴシック" charset="0"/>
                <a:cs typeface="新細明體" charset="0"/>
              </a:rPr>
            </a:br>
            <a:r>
              <a:rPr lang="en-US" altLang="zh-TW" sz="1600">
                <a:solidFill>
                  <a:srgbClr val="FF0000"/>
                </a:solidFill>
                <a:ea typeface="ＭＳ Ｐゴシック" charset="0"/>
                <a:cs typeface="新細明體" charset="0"/>
              </a:rPr>
              <a:t>p1</a:t>
            </a:r>
            <a:r>
              <a:rPr lang="en-US" altLang="zh-TW" sz="1600" baseline="30000">
                <a:solidFill>
                  <a:srgbClr val="FF0000"/>
                </a:solidFill>
                <a:ea typeface="ＭＳ Ｐゴシック" charset="0"/>
                <a:cs typeface="新細明體" charset="0"/>
              </a:rPr>
              <a:t>2</a:t>
            </a:r>
            <a:r>
              <a:rPr lang="en-US" altLang="zh-TW" sz="1600">
                <a:solidFill>
                  <a:srgbClr val="FF0000"/>
                </a:solidFill>
                <a:ea typeface="ＭＳ Ｐゴシック" charset="0"/>
                <a:cs typeface="新細明體" charset="0"/>
              </a:rPr>
              <a:t>+p2</a:t>
            </a:r>
            <a:r>
              <a:rPr lang="en-US" altLang="zh-TW" sz="1600" baseline="30000">
                <a:solidFill>
                  <a:srgbClr val="FF0000"/>
                </a:solidFill>
                <a:ea typeface="ＭＳ Ｐゴシック" charset="0"/>
                <a:cs typeface="新細明體" charset="0"/>
              </a:rPr>
              <a:t>2</a:t>
            </a:r>
            <a:r>
              <a:rPr lang="en-US" altLang="zh-TW" sz="1600">
                <a:solidFill>
                  <a:srgbClr val="FF0000"/>
                </a:solidFill>
                <a:ea typeface="ＭＳ Ｐゴシック" charset="0"/>
                <a:cs typeface="新細明體" charset="0"/>
              </a:rPr>
              <a:t>+p3</a:t>
            </a:r>
            <a:r>
              <a:rPr lang="en-US" altLang="zh-TW" sz="1600" baseline="30000">
                <a:solidFill>
                  <a:srgbClr val="FF0000"/>
                </a:solidFill>
                <a:ea typeface="ＭＳ Ｐゴシック" charset="0"/>
                <a:cs typeface="新細明體" charset="0"/>
              </a:rPr>
              <a:t>2</a:t>
            </a:r>
            <a:r>
              <a:rPr lang="en-US" altLang="zh-TW" sz="1600">
                <a:ea typeface="ＭＳ Ｐゴシック" charset="0"/>
                <a:cs typeface="新細明體" charset="0"/>
              </a:rPr>
              <a:t>+ 2p1p2+2p1p3+2p2p3 = (p1+p2+p3)</a:t>
            </a:r>
            <a:r>
              <a:rPr lang="en-US" altLang="zh-TW" sz="1600" baseline="30000">
                <a:ea typeface="ＭＳ Ｐゴシック" charset="0"/>
                <a:cs typeface="新細明體" charset="0"/>
              </a:rPr>
              <a:t>2</a:t>
            </a:r>
          </a:p>
          <a:p>
            <a:pPr marL="342900" indent="-342900">
              <a:buFont typeface="Wingdings" charset="0"/>
              <a:buNone/>
            </a:pPr>
            <a:r>
              <a:rPr lang="en-US" altLang="zh-TW" sz="2000">
                <a:ea typeface="ＭＳ Ｐゴシック" charset="0"/>
                <a:cs typeface="新細明體" charset="0"/>
              </a:rPr>
              <a:t/>
            </a:r>
            <a:br>
              <a:rPr lang="en-US" altLang="zh-TW" sz="2000">
                <a:ea typeface="ＭＳ Ｐゴシック" charset="0"/>
                <a:cs typeface="新細明體" charset="0"/>
              </a:rPr>
            </a:br>
            <a:endParaRPr lang="en-US" altLang="zh-TW" sz="2000">
              <a:ea typeface="ＭＳ Ｐゴシック" charset="0"/>
              <a:cs typeface="新細明體" charset="0"/>
            </a:endParaRPr>
          </a:p>
          <a:p>
            <a:pPr marL="342900" indent="-342900">
              <a:buFont typeface="Wingdings" charset="0"/>
              <a:buNone/>
            </a:pPr>
            <a:endParaRPr lang="en-US" altLang="zh-TW" sz="2000">
              <a:ea typeface="ＭＳ Ｐゴシック" charset="0"/>
              <a:cs typeface="新細明體" charset="0"/>
            </a:endParaRPr>
          </a:p>
        </p:txBody>
      </p:sp>
      <p:sp>
        <p:nvSpPr>
          <p:cNvPr id="8294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914400"/>
          </a:xfrm>
        </p:spPr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Gini Index: Measure of Diversity</a:t>
            </a:r>
          </a:p>
        </p:txBody>
      </p:sp>
      <p:graphicFrame>
        <p:nvGraphicFramePr>
          <p:cNvPr id="829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022460"/>
              </p:ext>
            </p:extLst>
          </p:nvPr>
        </p:nvGraphicFramePr>
        <p:xfrm>
          <a:off x="3405188" y="3509963"/>
          <a:ext cx="2049462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3" name="Formel" r:id="rId3" imgW="965200" imgH="393700" progId="Equation.3">
                  <p:embed/>
                </p:oleObj>
              </mc:Choice>
              <mc:Fallback>
                <p:oleObj name="Formel" r:id="rId3" imgW="965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88" y="3509963"/>
                        <a:ext cx="2049462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875133"/>
              </p:ext>
            </p:extLst>
          </p:nvPr>
        </p:nvGraphicFramePr>
        <p:xfrm>
          <a:off x="2481267" y="5400672"/>
          <a:ext cx="369093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4" name="Formel" r:id="rId5" imgW="1739900" imgH="368300" progId="Equation.3">
                  <p:embed/>
                </p:oleObj>
              </mc:Choice>
              <mc:Fallback>
                <p:oleObj name="Formel" r:id="rId5" imgW="17399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67" y="5400672"/>
                        <a:ext cx="3690937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2950" name="Gerade Verbindung 16"/>
          <p:cNvCxnSpPr>
            <a:cxnSpLocks noChangeShapeType="1"/>
          </p:cNvCxnSpPr>
          <p:nvPr/>
        </p:nvCxnSpPr>
        <p:spPr bwMode="auto">
          <a:xfrm>
            <a:off x="1143000" y="493871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1" name="Gerade Verbindung mit Pfeil 18"/>
          <p:cNvCxnSpPr>
            <a:cxnSpLocks noChangeShapeType="1"/>
          </p:cNvCxnSpPr>
          <p:nvPr/>
        </p:nvCxnSpPr>
        <p:spPr bwMode="auto">
          <a:xfrm>
            <a:off x="1828800" y="4938713"/>
            <a:ext cx="2514600" cy="36353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52" name="Textfeld 21"/>
          <p:cNvSpPr txBox="1">
            <a:spLocks noChangeArrowheads="1"/>
          </p:cNvSpPr>
          <p:nvPr/>
        </p:nvSpPr>
        <p:spPr bwMode="auto">
          <a:xfrm>
            <a:off x="2884492" y="6135687"/>
            <a:ext cx="525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</a:rPr>
              <a:t>=1</a:t>
            </a:r>
          </a:p>
        </p:txBody>
      </p:sp>
      <p:cxnSp>
        <p:nvCxnSpPr>
          <p:cNvPr id="82953" name="Gerade Verbindung 16"/>
          <p:cNvCxnSpPr>
            <a:cxnSpLocks noChangeShapeType="1"/>
          </p:cNvCxnSpPr>
          <p:nvPr/>
        </p:nvCxnSpPr>
        <p:spPr bwMode="auto">
          <a:xfrm>
            <a:off x="2514600" y="4921247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4" name="Gerade Verbindung mit Pfeil 20"/>
          <p:cNvCxnSpPr>
            <a:cxnSpLocks noChangeShapeType="1"/>
          </p:cNvCxnSpPr>
          <p:nvPr/>
        </p:nvCxnSpPr>
        <p:spPr bwMode="auto">
          <a:xfrm flipV="1">
            <a:off x="3733800" y="4083047"/>
            <a:ext cx="1524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8295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225253"/>
              </p:ext>
            </p:extLst>
          </p:nvPr>
        </p:nvGraphicFramePr>
        <p:xfrm>
          <a:off x="312738" y="5378449"/>
          <a:ext cx="2049462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5" name="Formel" r:id="rId7" imgW="965200" imgH="393700" progId="Equation.3">
                  <p:embed/>
                </p:oleObj>
              </mc:Choice>
              <mc:Fallback>
                <p:oleObj name="Formel" r:id="rId7" imgW="965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8" y="5378449"/>
                        <a:ext cx="2049462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2956" name="Gerade Verbindung 16"/>
          <p:cNvCxnSpPr>
            <a:cxnSpLocks noChangeShapeType="1"/>
          </p:cNvCxnSpPr>
          <p:nvPr/>
        </p:nvCxnSpPr>
        <p:spPr bwMode="auto">
          <a:xfrm>
            <a:off x="3951288" y="5302247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7" name="Gerade Verbindung 16"/>
          <p:cNvCxnSpPr>
            <a:cxnSpLocks noChangeShapeType="1"/>
          </p:cNvCxnSpPr>
          <p:nvPr/>
        </p:nvCxnSpPr>
        <p:spPr bwMode="auto">
          <a:xfrm>
            <a:off x="3505200" y="4083047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8" name="Gerade Verbindung 16"/>
          <p:cNvCxnSpPr>
            <a:cxnSpLocks noChangeShapeType="1"/>
          </p:cNvCxnSpPr>
          <p:nvPr/>
        </p:nvCxnSpPr>
        <p:spPr bwMode="auto">
          <a:xfrm>
            <a:off x="2732088" y="6140447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9" name="Gerade Verbindung mit Pfeil 20"/>
          <p:cNvCxnSpPr>
            <a:cxnSpLocks noChangeShapeType="1"/>
          </p:cNvCxnSpPr>
          <p:nvPr/>
        </p:nvCxnSpPr>
        <p:spPr bwMode="auto">
          <a:xfrm flipV="1">
            <a:off x="3200400" y="4997447"/>
            <a:ext cx="2057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0" name="Gerade Verbindung 16"/>
          <p:cNvCxnSpPr>
            <a:cxnSpLocks noChangeShapeType="1"/>
          </p:cNvCxnSpPr>
          <p:nvPr/>
        </p:nvCxnSpPr>
        <p:spPr bwMode="auto">
          <a:xfrm>
            <a:off x="4800600" y="4997447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hteck 1"/>
          <p:cNvSpPr/>
          <p:nvPr/>
        </p:nvSpPr>
        <p:spPr>
          <a:xfrm>
            <a:off x="6374721" y="5085184"/>
            <a:ext cx="27363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err="1">
                <a:solidFill>
                  <a:srgbClr val="0000FF"/>
                </a:solidFill>
              </a:rPr>
              <a:t>Gini</a:t>
            </a:r>
            <a:r>
              <a:rPr lang="de-DE" sz="1100" dirty="0">
                <a:solidFill>
                  <a:srgbClr val="0000FF"/>
                </a:solidFill>
              </a:rPr>
              <a:t>, C. (</a:t>
            </a:r>
            <a:r>
              <a:rPr lang="de-DE" sz="1100" b="1" dirty="0">
                <a:solidFill>
                  <a:srgbClr val="FF0000"/>
                </a:solidFill>
              </a:rPr>
              <a:t>1912</a:t>
            </a:r>
            <a:r>
              <a:rPr lang="de-DE" sz="1100" dirty="0">
                <a:solidFill>
                  <a:srgbClr val="0000FF"/>
                </a:solidFill>
              </a:rPr>
              <a:t>). "</a:t>
            </a:r>
            <a:r>
              <a:rPr lang="de-DE" sz="1100" dirty="0" err="1">
                <a:solidFill>
                  <a:srgbClr val="0000FF"/>
                </a:solidFill>
              </a:rPr>
              <a:t>Italian</a:t>
            </a:r>
            <a:r>
              <a:rPr lang="de-DE" sz="1100" dirty="0">
                <a:solidFill>
                  <a:srgbClr val="0000FF"/>
                </a:solidFill>
              </a:rPr>
              <a:t>: </a:t>
            </a:r>
            <a:r>
              <a:rPr lang="de-DE" sz="1100" dirty="0" err="1">
                <a:solidFill>
                  <a:srgbClr val="0000FF"/>
                </a:solidFill>
              </a:rPr>
              <a:t>Variabilità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e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mutabilità</a:t>
            </a:r>
            <a:r>
              <a:rPr lang="de-DE" sz="1100" dirty="0">
                <a:solidFill>
                  <a:srgbClr val="0000FF"/>
                </a:solidFill>
              </a:rPr>
              <a:t>" '</a:t>
            </a:r>
            <a:r>
              <a:rPr lang="de-DE" sz="1100" dirty="0" err="1">
                <a:solidFill>
                  <a:srgbClr val="0000FF"/>
                </a:solidFill>
              </a:rPr>
              <a:t>Variability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and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Mutability</a:t>
            </a:r>
            <a:r>
              <a:rPr lang="de-DE" sz="1100" dirty="0">
                <a:solidFill>
                  <a:srgbClr val="0000FF"/>
                </a:solidFill>
              </a:rPr>
              <a:t>', C. </a:t>
            </a:r>
            <a:r>
              <a:rPr lang="de-DE" sz="1100" dirty="0" err="1">
                <a:solidFill>
                  <a:srgbClr val="0000FF"/>
                </a:solidFill>
              </a:rPr>
              <a:t>Cuppini</a:t>
            </a:r>
            <a:r>
              <a:rPr lang="de-DE" sz="1100" dirty="0">
                <a:solidFill>
                  <a:srgbClr val="0000FF"/>
                </a:solidFill>
              </a:rPr>
              <a:t>, Bologna, 156 </a:t>
            </a:r>
            <a:r>
              <a:rPr lang="de-DE" sz="1100" dirty="0" err="1">
                <a:solidFill>
                  <a:srgbClr val="0000FF"/>
                </a:solidFill>
              </a:rPr>
              <a:t>pages</a:t>
            </a:r>
            <a:r>
              <a:rPr lang="de-DE" sz="1100" dirty="0">
                <a:solidFill>
                  <a:srgbClr val="0000FF"/>
                </a:solidFill>
              </a:rPr>
              <a:t>. </a:t>
            </a:r>
            <a:r>
              <a:rPr lang="de-DE" sz="1100" dirty="0" err="1">
                <a:solidFill>
                  <a:srgbClr val="0000FF"/>
                </a:solidFill>
              </a:rPr>
              <a:t>Reprinted</a:t>
            </a:r>
            <a:r>
              <a:rPr lang="de-DE" sz="1100" dirty="0">
                <a:solidFill>
                  <a:srgbClr val="0000FF"/>
                </a:solidFill>
              </a:rPr>
              <a:t> in </a:t>
            </a:r>
            <a:r>
              <a:rPr lang="de-DE" sz="1100" dirty="0" err="1">
                <a:solidFill>
                  <a:srgbClr val="0000FF"/>
                </a:solidFill>
              </a:rPr>
              <a:t>Memorie</a:t>
            </a:r>
            <a:r>
              <a:rPr lang="de-DE" sz="1100" dirty="0">
                <a:solidFill>
                  <a:srgbClr val="0000FF"/>
                </a:solidFill>
              </a:rPr>
              <a:t> di </a:t>
            </a:r>
            <a:r>
              <a:rPr lang="de-DE" sz="1100" dirty="0" err="1">
                <a:solidFill>
                  <a:srgbClr val="0000FF"/>
                </a:solidFill>
              </a:rPr>
              <a:t>metodologica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statistica</a:t>
            </a:r>
            <a:r>
              <a:rPr lang="de-DE" sz="1100" dirty="0">
                <a:solidFill>
                  <a:srgbClr val="0000FF"/>
                </a:solidFill>
              </a:rPr>
              <a:t> (Ed. </a:t>
            </a:r>
            <a:r>
              <a:rPr lang="de-DE" sz="1100" dirty="0" err="1">
                <a:solidFill>
                  <a:srgbClr val="0000FF"/>
                </a:solidFill>
              </a:rPr>
              <a:t>Pizetti</a:t>
            </a:r>
            <a:r>
              <a:rPr lang="de-DE" sz="1100" dirty="0">
                <a:solidFill>
                  <a:srgbClr val="0000FF"/>
                </a:solidFill>
              </a:rPr>
              <a:t> E, </a:t>
            </a:r>
            <a:r>
              <a:rPr lang="de-DE" sz="1100" dirty="0" err="1">
                <a:solidFill>
                  <a:srgbClr val="0000FF"/>
                </a:solidFill>
              </a:rPr>
              <a:t>Salvemini</a:t>
            </a:r>
            <a:r>
              <a:rPr lang="de-DE" sz="1100" dirty="0">
                <a:solidFill>
                  <a:srgbClr val="0000FF"/>
                </a:solidFill>
              </a:rPr>
              <a:t>, T). </a:t>
            </a:r>
            <a:r>
              <a:rPr lang="de-DE" sz="1100" dirty="0" err="1">
                <a:solidFill>
                  <a:srgbClr val="0000FF"/>
                </a:solidFill>
              </a:rPr>
              <a:t>Rome</a:t>
            </a:r>
            <a:r>
              <a:rPr lang="de-DE" sz="1100" dirty="0">
                <a:solidFill>
                  <a:srgbClr val="0000FF"/>
                </a:solidFill>
              </a:rPr>
              <a:t>: </a:t>
            </a:r>
            <a:r>
              <a:rPr lang="de-DE" sz="1100" dirty="0" err="1">
                <a:solidFill>
                  <a:srgbClr val="0000FF"/>
                </a:solidFill>
              </a:rPr>
              <a:t>Libreria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Eredi</a:t>
            </a:r>
            <a:r>
              <a:rPr lang="de-DE" sz="1100" dirty="0">
                <a:solidFill>
                  <a:srgbClr val="0000FF"/>
                </a:solidFill>
              </a:rPr>
              <a:t> Virgilio </a:t>
            </a:r>
            <a:r>
              <a:rPr lang="de-DE" sz="1100" dirty="0" err="1">
                <a:solidFill>
                  <a:srgbClr val="0000FF"/>
                </a:solidFill>
              </a:rPr>
              <a:t>Veschi</a:t>
            </a:r>
            <a:r>
              <a:rPr lang="de-DE" sz="1100" dirty="0">
                <a:solidFill>
                  <a:srgbClr val="0000FF"/>
                </a:solidFill>
              </a:rPr>
              <a:t> (1955).</a:t>
            </a:r>
          </a:p>
        </p:txBody>
      </p:sp>
      <p:sp>
        <p:nvSpPr>
          <p:cNvPr id="19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50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63967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283276"/>
            <a:ext cx="7772400" cy="4076700"/>
          </a:xfrm>
        </p:spPr>
        <p:txBody>
          <a:bodyPr/>
          <a:lstStyle/>
          <a:p>
            <a:pPr marL="342900" indent="-342900">
              <a:buFont typeface="Wingdings" charset="0"/>
              <a:buNone/>
            </a:pPr>
            <a:r>
              <a:rPr lang="en-US" altLang="zh-TW" sz="2000" dirty="0">
                <a:latin typeface="Tahoma" charset="0"/>
                <a:ea typeface="ＭＳ Ｐゴシック" charset="0"/>
                <a:cs typeface="新細明體" charset="0"/>
              </a:rPr>
              <a:t>After splitting T into two subsets T1 and T2 with sizes N1 and N2, the </a:t>
            </a:r>
            <a:r>
              <a:rPr lang="en-US" altLang="zh-TW" sz="2000" dirty="0" err="1">
                <a:latin typeface="Tahoma" charset="0"/>
                <a:ea typeface="ＭＳ Ｐゴシック" charset="0"/>
                <a:cs typeface="新細明體" charset="0"/>
              </a:rPr>
              <a:t>gini</a:t>
            </a:r>
            <a:r>
              <a:rPr lang="en-US" altLang="zh-TW" sz="2000" dirty="0">
                <a:latin typeface="Tahoma" charset="0"/>
                <a:ea typeface="ＭＳ Ｐゴシック" charset="0"/>
                <a:cs typeface="新細明體" charset="0"/>
              </a:rPr>
              <a:t> index of the split data is defined as</a:t>
            </a:r>
          </a:p>
          <a:p>
            <a:pPr marL="0" indent="0">
              <a:buNone/>
            </a:pPr>
            <a:endParaRPr lang="en-US" altLang="zh-TW" sz="2000" dirty="0">
              <a:latin typeface="Tahoma" charset="0"/>
              <a:ea typeface="ＭＳ Ｐゴシック" charset="0"/>
              <a:cs typeface="新細明體" charset="0"/>
            </a:endParaRPr>
          </a:p>
          <a:p>
            <a:pPr marL="0" indent="0">
              <a:buNone/>
            </a:pPr>
            <a:endParaRPr lang="en-US" altLang="zh-TW" sz="2000" dirty="0" smtClean="0">
              <a:latin typeface="Tahoma" charset="0"/>
              <a:ea typeface="ＭＳ Ｐゴシック" charset="0"/>
              <a:cs typeface="新細明體" charset="0"/>
            </a:endParaRPr>
          </a:p>
          <a:p>
            <a:pPr marL="0" indent="0">
              <a:buNone/>
            </a:pPr>
            <a:r>
              <a:rPr lang="en-US" altLang="zh-TW" sz="2000" dirty="0" smtClean="0">
                <a:latin typeface="Tahoma" charset="0"/>
                <a:ea typeface="ＭＳ Ｐゴシック" charset="0"/>
                <a:cs typeface="新細明體" charset="0"/>
              </a:rPr>
              <a:t>The </a:t>
            </a:r>
            <a:r>
              <a:rPr lang="en-US" altLang="zh-TW" sz="2000" dirty="0">
                <a:latin typeface="Tahoma" charset="0"/>
                <a:ea typeface="ＭＳ Ｐゴシック" charset="0"/>
                <a:cs typeface="新細明體" charset="0"/>
              </a:rPr>
              <a:t>attribute providing smallest </a:t>
            </a:r>
            <a:r>
              <a:rPr lang="en-US" altLang="zh-TW" sz="2000" dirty="0" err="1">
                <a:latin typeface="Tahoma" charset="0"/>
                <a:ea typeface="ＭＳ Ｐゴシック" charset="0"/>
                <a:cs typeface="新細明體" charset="0"/>
              </a:rPr>
              <a:t>gini</a:t>
            </a:r>
            <a:r>
              <a:rPr lang="en-US" altLang="zh-TW" sz="2000" baseline="-25000" dirty="0" err="1">
                <a:latin typeface="Tahoma" charset="0"/>
                <a:ea typeface="ＭＳ Ｐゴシック" charset="0"/>
                <a:cs typeface="新細明體" charset="0"/>
              </a:rPr>
              <a:t>split</a:t>
            </a:r>
            <a:r>
              <a:rPr lang="en-US" altLang="zh-TW" sz="2000" dirty="0">
                <a:latin typeface="Tahoma" charset="0"/>
                <a:ea typeface="ＭＳ Ｐゴシック" charset="0"/>
                <a:cs typeface="新細明體" charset="0"/>
              </a:rPr>
              <a:t>(T) is chosen to split the </a:t>
            </a:r>
            <a:r>
              <a:rPr lang="en-US" altLang="zh-TW" sz="2000" dirty="0" smtClean="0">
                <a:latin typeface="Tahoma" charset="0"/>
                <a:ea typeface="ＭＳ Ｐゴシック" charset="0"/>
                <a:cs typeface="新細明體" charset="0"/>
              </a:rPr>
              <a:t>node</a:t>
            </a:r>
          </a:p>
          <a:p>
            <a:pPr marL="0" indent="0">
              <a:buNone/>
            </a:pPr>
            <a:endParaRPr lang="en-US" altLang="zh-TW" sz="2000" dirty="0">
              <a:latin typeface="Tahoma" charset="0"/>
              <a:ea typeface="ＭＳ Ｐゴシック" charset="0"/>
              <a:cs typeface="新細明體" charset="0"/>
            </a:endParaRPr>
          </a:p>
          <a:p>
            <a:pPr marL="0" indent="0">
              <a:buNone/>
            </a:pPr>
            <a:endParaRPr lang="en-US" altLang="zh-TW" sz="2000" dirty="0" smtClean="0">
              <a:latin typeface="Tahoma" charset="0"/>
              <a:ea typeface="ＭＳ Ｐゴシック" charset="0"/>
              <a:cs typeface="新細明體" charset="0"/>
            </a:endParaRPr>
          </a:p>
          <a:p>
            <a:pPr marL="0" indent="0">
              <a:buNone/>
            </a:pPr>
            <a:endParaRPr lang="en-US" altLang="zh-TW" sz="2000" dirty="0">
              <a:latin typeface="Tahoma" charset="0"/>
              <a:ea typeface="ＭＳ Ｐゴシック" charset="0"/>
              <a:cs typeface="新細明體" charset="0"/>
            </a:endParaRPr>
          </a:p>
          <a:p>
            <a:pPr marL="0" indent="0">
              <a:buNone/>
            </a:pPr>
            <a:endParaRPr lang="en-US" altLang="zh-TW" sz="2000" dirty="0" smtClean="0">
              <a:latin typeface="Tahoma" charset="0"/>
              <a:ea typeface="ＭＳ Ｐゴシック" charset="0"/>
              <a:cs typeface="新細明體" charset="0"/>
            </a:endParaRPr>
          </a:p>
          <a:p>
            <a:pPr marL="0" indent="0">
              <a:buNone/>
            </a:pPr>
            <a:r>
              <a:rPr lang="en-US" altLang="zh-TW" sz="2000" dirty="0">
                <a:latin typeface="Tahoma" charset="0"/>
                <a:ea typeface="ＭＳ Ｐゴシック" charset="0"/>
                <a:cs typeface="新細明體" charset="0"/>
              </a:rPr>
              <a:t>Used in the CART </a:t>
            </a:r>
            <a:r>
              <a:rPr lang="en-US" altLang="zh-TW" sz="2000" dirty="0" smtClean="0">
                <a:latin typeface="Tahoma" charset="0"/>
                <a:ea typeface="ＭＳ Ｐゴシック" charset="0"/>
                <a:cs typeface="新細明體" charset="0"/>
              </a:rPr>
              <a:t>Learner (Classification </a:t>
            </a:r>
            <a:r>
              <a:rPr lang="en-US" altLang="zh-TW" sz="2000" dirty="0">
                <a:latin typeface="Tahoma" charset="0"/>
                <a:ea typeface="ＭＳ Ｐゴシック" charset="0"/>
                <a:cs typeface="新細明體" charset="0"/>
              </a:rPr>
              <a:t>and Regression </a:t>
            </a:r>
            <a:r>
              <a:rPr lang="en-US" altLang="zh-TW" sz="2000" dirty="0" smtClean="0">
                <a:latin typeface="Tahoma" charset="0"/>
                <a:ea typeface="ＭＳ Ｐゴシック" charset="0"/>
                <a:cs typeface="新細明體" charset="0"/>
              </a:rPr>
              <a:t>Tree)</a:t>
            </a:r>
            <a:endParaRPr lang="en-US" altLang="zh-TW" sz="2000" dirty="0">
              <a:latin typeface="Tahoma" charset="0"/>
              <a:ea typeface="ＭＳ Ｐゴシック" charset="0"/>
              <a:cs typeface="新細明體" charset="0"/>
            </a:endParaRPr>
          </a:p>
          <a:p>
            <a:pPr marL="0" indent="0">
              <a:buNone/>
            </a:pPr>
            <a:endParaRPr lang="en-US" altLang="zh-TW" sz="2000" dirty="0" smtClean="0">
              <a:latin typeface="Tahoma" charset="0"/>
              <a:ea typeface="ＭＳ Ｐゴシック" charset="0"/>
              <a:cs typeface="新細明體" charset="0"/>
            </a:endParaRPr>
          </a:p>
        </p:txBody>
      </p:sp>
      <p:graphicFrame>
        <p:nvGraphicFramePr>
          <p:cNvPr id="8397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940055"/>
              </p:ext>
            </p:extLst>
          </p:nvPr>
        </p:nvGraphicFramePr>
        <p:xfrm>
          <a:off x="1979712" y="2060848"/>
          <a:ext cx="37338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85" name="Formel" r:id="rId3" imgW="2654300" imgH="393700" progId="Equation.3">
                  <p:embed/>
                </p:oleObj>
              </mc:Choice>
              <mc:Fallback>
                <p:oleObj name="Formel" r:id="rId3" imgW="2654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060848"/>
                        <a:ext cx="373380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2" name="Rectangle 5"/>
          <p:cNvSpPr>
            <a:spLocks noGrp="1" noChangeArrowheads="1"/>
          </p:cNvSpPr>
          <p:nvPr>
            <p:ph type="title"/>
          </p:nvPr>
        </p:nvSpPr>
        <p:spPr>
          <a:xfrm>
            <a:off x="489520" y="116632"/>
            <a:ext cx="8763000" cy="914400"/>
          </a:xfrm>
        </p:spPr>
        <p:txBody>
          <a:bodyPr/>
          <a:lstStyle/>
          <a:p>
            <a:r>
              <a:rPr lang="en-US" altLang="zh-TW" sz="4800" baseline="-25000" dirty="0" err="1">
                <a:latin typeface="Tahoma" charset="0"/>
                <a:ea typeface="ＭＳ Ｐゴシック" charset="0"/>
                <a:cs typeface="新細明體" charset="0"/>
              </a:rPr>
              <a:t>Gini</a:t>
            </a:r>
            <a:r>
              <a:rPr lang="en-US" altLang="zh-TW" sz="4800" baseline="-25000" dirty="0">
                <a:latin typeface="Tahoma" charset="0"/>
                <a:ea typeface="ＭＳ Ｐゴシック" charset="0"/>
                <a:cs typeface="新細明體" charset="0"/>
              </a:rPr>
              <a:t> </a:t>
            </a:r>
            <a:r>
              <a:rPr lang="en-US" altLang="zh-TW" sz="4800" baseline="-25000" dirty="0" smtClean="0">
                <a:latin typeface="Tahoma" charset="0"/>
                <a:ea typeface="ＭＳ Ｐゴシック" charset="0"/>
                <a:cs typeface="新細明體" charset="0"/>
              </a:rPr>
              <a:t>Index</a:t>
            </a:r>
            <a:endParaRPr lang="en-US" altLang="zh-TW" sz="4800" baseline="-25000" dirty="0">
              <a:latin typeface="Tahoma" charset="0"/>
              <a:ea typeface="ＭＳ Ｐゴシック" charset="0"/>
              <a:cs typeface="新細明體" charset="0"/>
            </a:endParaRPr>
          </a:p>
        </p:txBody>
      </p:sp>
      <p:sp>
        <p:nvSpPr>
          <p:cNvPr id="83973" name="Text Box 6"/>
          <p:cNvSpPr txBox="1">
            <a:spLocks noChangeArrowheads="1"/>
          </p:cNvSpPr>
          <p:nvPr/>
        </p:nvSpPr>
        <p:spPr bwMode="auto">
          <a:xfrm>
            <a:off x="1979712" y="3284984"/>
            <a:ext cx="4714026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/>
              <a:t>Properties of the goodness function:</a:t>
            </a:r>
          </a:p>
          <a:p>
            <a:r>
              <a:rPr lang="en-US" sz="2000" dirty="0"/>
              <a:t>F(0.5,0.5) = max</a:t>
            </a:r>
          </a:p>
          <a:p>
            <a:r>
              <a:rPr lang="en-US" sz="2000" dirty="0"/>
              <a:t>F(0,1) = F(1,0) = 0</a:t>
            </a:r>
          </a:p>
          <a:p>
            <a:r>
              <a:rPr lang="en-US" sz="2000" dirty="0"/>
              <a:t>Increasing for  [0;0.5] decreasing for [0.5;1]</a:t>
            </a:r>
          </a:p>
        </p:txBody>
      </p:sp>
      <p:sp>
        <p:nvSpPr>
          <p:cNvPr id="2" name="Rechteck 1"/>
          <p:cNvSpPr/>
          <p:nvPr/>
        </p:nvSpPr>
        <p:spPr>
          <a:xfrm>
            <a:off x="2339752" y="6207501"/>
            <a:ext cx="41764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L. </a:t>
            </a:r>
            <a:r>
              <a:rPr lang="de-DE" sz="1100" dirty="0" err="1">
                <a:solidFill>
                  <a:srgbClr val="0000FF"/>
                </a:solidFill>
              </a:rPr>
              <a:t>Breiman</a:t>
            </a:r>
            <a:r>
              <a:rPr lang="de-DE" sz="1100" dirty="0">
                <a:solidFill>
                  <a:srgbClr val="0000FF"/>
                </a:solidFill>
              </a:rPr>
              <a:t>, J. H. Friedman, R. A. </a:t>
            </a:r>
            <a:r>
              <a:rPr lang="de-DE" sz="1100" dirty="0" err="1">
                <a:solidFill>
                  <a:srgbClr val="0000FF"/>
                </a:solidFill>
              </a:rPr>
              <a:t>Olshen</a:t>
            </a:r>
            <a:r>
              <a:rPr lang="de-DE" sz="1100" dirty="0">
                <a:solidFill>
                  <a:srgbClr val="0000FF"/>
                </a:solidFill>
              </a:rPr>
              <a:t>, C. J. Stone: CART: </a:t>
            </a:r>
            <a:r>
              <a:rPr lang="de-DE" sz="1100" dirty="0" err="1">
                <a:solidFill>
                  <a:srgbClr val="0000FF"/>
                </a:solidFill>
              </a:rPr>
              <a:t>Classification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and</a:t>
            </a:r>
            <a:r>
              <a:rPr lang="de-DE" sz="1100" dirty="0">
                <a:solidFill>
                  <a:srgbClr val="0000FF"/>
                </a:solidFill>
              </a:rPr>
              <a:t> Regression </a:t>
            </a:r>
            <a:r>
              <a:rPr lang="de-DE" sz="1100" dirty="0" err="1">
                <a:solidFill>
                  <a:srgbClr val="0000FF"/>
                </a:solidFill>
              </a:rPr>
              <a:t>Trees</a:t>
            </a:r>
            <a:r>
              <a:rPr lang="de-DE" sz="1100" dirty="0">
                <a:solidFill>
                  <a:srgbClr val="0000FF"/>
                </a:solidFill>
              </a:rPr>
              <a:t>. </a:t>
            </a:r>
            <a:r>
              <a:rPr lang="de-DE" sz="1100" dirty="0" err="1">
                <a:solidFill>
                  <a:srgbClr val="0000FF"/>
                </a:solidFill>
              </a:rPr>
              <a:t>Wadsworth</a:t>
            </a:r>
            <a:r>
              <a:rPr lang="de-DE" sz="1100" dirty="0">
                <a:solidFill>
                  <a:srgbClr val="0000FF"/>
                </a:solidFill>
              </a:rPr>
              <a:t>: Belmont, CA, </a:t>
            </a:r>
            <a:r>
              <a:rPr lang="de-DE" sz="1100" b="1" dirty="0">
                <a:solidFill>
                  <a:srgbClr val="FF0000"/>
                </a:solidFill>
              </a:rPr>
              <a:t>1983</a:t>
            </a:r>
            <a:r>
              <a:rPr lang="de-DE" sz="11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51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471114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2"/>
          <p:cNvSpPr txBox="1">
            <a:spLocks noChangeArrowheads="1"/>
          </p:cNvSpPr>
          <p:nvPr/>
        </p:nvSpPr>
        <p:spPr bwMode="auto">
          <a:xfrm>
            <a:off x="0" y="215989"/>
            <a:ext cx="9144000" cy="213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800">
                <a:latin typeface="Lucida Sans" charset="0"/>
              </a:rPr>
              <a:t>Gini, Entropy, Error Examples for a Single Node</a:t>
            </a:r>
            <a:endParaRPr lang="en-US" sz="2800">
              <a:solidFill>
                <a:srgbClr val="000000"/>
              </a:solidFill>
            </a:endParaRPr>
          </a:p>
          <a:p>
            <a:pPr lvl="2">
              <a:spcBef>
                <a:spcPct val="10000"/>
              </a:spcBef>
              <a:spcAft>
                <a:spcPts val="400"/>
              </a:spcAft>
              <a:buClr>
                <a:srgbClr val="111BA3"/>
              </a:buClr>
              <a:buFont typeface="Monotype Sorts" charset="0"/>
              <a:buNone/>
            </a:pPr>
            <a:endParaRPr lang="en-US" sz="800">
              <a:solidFill>
                <a:srgbClr val="000000"/>
              </a:solidFill>
            </a:endParaRPr>
          </a:p>
          <a:p>
            <a:pPr>
              <a:spcBef>
                <a:spcPct val="10000"/>
              </a:spcBef>
              <a:spcAft>
                <a:spcPts val="400"/>
              </a:spcAft>
              <a:buClr>
                <a:srgbClr val="111BA3"/>
              </a:buClr>
              <a:buFont typeface="Monotype Sorts" charset="0"/>
              <a:buNone/>
            </a:pPr>
            <a:r>
              <a:rPr lang="en-US" sz="260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10000"/>
              </a:spcBef>
              <a:spcAft>
                <a:spcPts val="400"/>
              </a:spcAft>
              <a:buClr>
                <a:srgbClr val="111BA3"/>
              </a:buClr>
              <a:buFont typeface="Monotype Sorts" charset="0"/>
              <a:buChar char="l"/>
            </a:pPr>
            <a:endParaRPr lang="en-US" sz="2600">
              <a:solidFill>
                <a:srgbClr val="000000"/>
              </a:solidFill>
            </a:endParaRPr>
          </a:p>
          <a:p>
            <a:pPr>
              <a:spcBef>
                <a:spcPct val="10000"/>
              </a:spcBef>
              <a:spcAft>
                <a:spcPts val="400"/>
              </a:spcAft>
              <a:buClr>
                <a:srgbClr val="111BA3"/>
              </a:buClr>
              <a:buFont typeface="Monotype Sorts" charset="0"/>
              <a:buNone/>
            </a:pPr>
            <a:endParaRPr lang="en-US" sz="2600">
              <a:solidFill>
                <a:srgbClr val="000000"/>
              </a:solidFill>
            </a:endParaRPr>
          </a:p>
        </p:txBody>
      </p:sp>
      <p:graphicFrame>
        <p:nvGraphicFramePr>
          <p:cNvPr id="84994" name="Object 5"/>
          <p:cNvGraphicFramePr>
            <a:graphicFrameLocks noChangeAspect="1"/>
          </p:cNvGraphicFramePr>
          <p:nvPr/>
        </p:nvGraphicFramePr>
        <p:xfrm>
          <a:off x="2590800" y="1219200"/>
          <a:ext cx="3352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09" name="Formel" r:id="rId4" imgW="1612900" imgH="355600" progId="Equation.3">
                  <p:embed/>
                </p:oleObj>
              </mc:Choice>
              <mc:Fallback>
                <p:oleObj name="Formel" r:id="rId4" imgW="16129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219200"/>
                        <a:ext cx="3352800" cy="7366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499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4" y="2286000"/>
            <a:ext cx="81581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52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73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Goodness functions</a:t>
            </a:r>
          </a:p>
        </p:txBody>
      </p:sp>
      <p:pic>
        <p:nvPicPr>
          <p:cNvPr id="870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2"/>
            <a:ext cx="60960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70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371602"/>
            <a:ext cx="7277100" cy="372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53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86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Univariate Splits</a:t>
            </a:r>
            <a:endParaRPr lang="tr-TR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880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2" y="2133602"/>
            <a:ext cx="71913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54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54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latin typeface="+mn-lt"/>
                <a:ea typeface="ＭＳ Ｐゴシック" charset="0"/>
                <a:cs typeface="ＭＳ Ｐゴシック" charset="0"/>
              </a:rPr>
              <a:t>Multivariate Splits</a:t>
            </a:r>
          </a:p>
        </p:txBody>
      </p:sp>
      <p:pic>
        <p:nvPicPr>
          <p:cNvPr id="890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31925"/>
            <a:ext cx="86487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55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22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28600"/>
            <a:ext cx="7772400" cy="1143000"/>
          </a:xfrm>
        </p:spPr>
        <p:txBody>
          <a:bodyPr/>
          <a:lstStyle/>
          <a:p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Noisy data and </a:t>
            </a:r>
            <a:r>
              <a:rPr lang="en-US" sz="3600" dirty="0" err="1">
                <a:latin typeface="+mn-lt"/>
                <a:ea typeface="ＭＳ Ｐゴシック" charset="0"/>
                <a:cs typeface="ＭＳ Ｐゴシック" charset="0"/>
              </a:rPr>
              <a:t>Overfitting</a:t>
            </a:r>
            <a:endParaRPr lang="en-US" sz="36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10200"/>
          </a:xfrm>
        </p:spPr>
        <p:txBody>
          <a:bodyPr/>
          <a:lstStyle/>
          <a:p>
            <a:pPr marL="230188" indent="-230188"/>
            <a:r>
              <a:rPr lang="en-US" sz="2400">
                <a:ea typeface="ＭＳ Ｐゴシック" charset="0"/>
              </a:rPr>
              <a:t>Many kinds of "noise" that could occur in the examples:</a:t>
            </a:r>
          </a:p>
          <a:p>
            <a:pPr marL="568325" lvl="1" indent="-223838"/>
            <a:r>
              <a:rPr lang="en-US" sz="2000">
                <a:ea typeface="ＭＳ Ｐゴシック" charset="0"/>
              </a:rPr>
              <a:t>Two examples have same attribute/value pairs, but different classifications </a:t>
            </a:r>
          </a:p>
          <a:p>
            <a:pPr marL="568325" lvl="1" indent="-223838"/>
            <a:r>
              <a:rPr lang="en-US" sz="2000">
                <a:ea typeface="ＭＳ Ｐゴシック" charset="0"/>
              </a:rPr>
              <a:t>Some values of attributes are incorrect because of errors in the data acquisition process or the preprocessing phase </a:t>
            </a:r>
          </a:p>
          <a:p>
            <a:pPr marL="568325" lvl="1" indent="-223838"/>
            <a:r>
              <a:rPr lang="en-US" sz="2000">
                <a:ea typeface="ＭＳ Ｐゴシック" charset="0"/>
              </a:rPr>
              <a:t>The classification is wrong (e.g., + instead of -) because of some error </a:t>
            </a:r>
          </a:p>
          <a:p>
            <a:pPr marL="568325" lvl="1" indent="-223838"/>
            <a:r>
              <a:rPr lang="en-US" sz="2000">
                <a:ea typeface="ＭＳ Ｐゴシック" charset="0"/>
              </a:rPr>
              <a:t>Some attributes are irrelevant to the decision-making process, e.g., color of a die is irrelevant to its outcome. 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56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190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Noisy data and Overfitting</a:t>
            </a:r>
            <a:endParaRPr lang="de-DE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92162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0188" indent="-230188"/>
            <a:r>
              <a:rPr lang="en-US">
                <a:ea typeface="ＭＳ Ｐゴシック" charset="0"/>
              </a:rPr>
              <a:t>The last problem, irrelevant attributes, can result in </a:t>
            </a:r>
            <a:r>
              <a:rPr lang="en-US">
                <a:solidFill>
                  <a:schemeClr val="accent2"/>
                </a:solidFill>
                <a:ea typeface="ＭＳ Ｐゴシック" charset="0"/>
              </a:rPr>
              <a:t>overfitting</a:t>
            </a:r>
            <a:r>
              <a:rPr lang="en-US">
                <a:ea typeface="ＭＳ Ｐゴシック" charset="0"/>
              </a:rPr>
              <a:t> </a:t>
            </a:r>
          </a:p>
          <a:p>
            <a:pPr marL="568325" lvl="1" indent="-223838"/>
            <a:r>
              <a:rPr lang="en-US">
                <a:ea typeface="ＭＳ Ｐゴシック" charset="0"/>
              </a:rPr>
              <a:t>if hypothesis space has many dimensions because of a large number of attributes, we may find </a:t>
            </a:r>
            <a:r>
              <a:rPr lang="en-US" b="1">
                <a:ea typeface="ＭＳ Ｐゴシック" charset="0"/>
              </a:rPr>
              <a:t>meaningless regularity</a:t>
            </a:r>
            <a:r>
              <a:rPr lang="en-US">
                <a:ea typeface="ＭＳ Ｐゴシック" charset="0"/>
              </a:rPr>
              <a:t> in the data that is irrelevant to the true, important, distinguishing features. </a:t>
            </a:r>
          </a:p>
          <a:p>
            <a:pPr marL="568325" lvl="1" indent="-223838"/>
            <a:r>
              <a:rPr lang="en-US">
                <a:ea typeface="ＭＳ Ｐゴシック" charset="0"/>
              </a:rPr>
              <a:t>Fix by pruning lower nodes in the decision tree (see C4.5 next section)</a:t>
            </a:r>
          </a:p>
          <a:p>
            <a:pPr marL="568325" lvl="1" indent="-223838"/>
            <a:r>
              <a:rPr lang="en-US">
                <a:ea typeface="ＭＳ Ｐゴシック" charset="0"/>
              </a:rPr>
              <a:t>For example, if Gain of the best attribute at a node is below a threshold, stop and make this node a leaf rather than generating children nodes. </a:t>
            </a:r>
          </a:p>
          <a:p>
            <a:pPr marL="230188" indent="-230188"/>
            <a:endParaRPr lang="de-DE"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57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08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Summary: Decision Trees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7"/>
            <a:ext cx="8229600" cy="3888208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Top-Down Decision Tree Construction</a:t>
            </a:r>
          </a:p>
          <a:p>
            <a:r>
              <a:rPr lang="en-US" dirty="0">
                <a:ea typeface="ＭＳ Ｐゴシック" charset="0"/>
              </a:rPr>
              <a:t>Choosing the Splitting Attribute</a:t>
            </a:r>
          </a:p>
          <a:p>
            <a:pPr lvl="1"/>
            <a:r>
              <a:rPr lang="en-US" dirty="0">
                <a:ea typeface="ＭＳ Ｐゴシック" charset="0"/>
              </a:rPr>
              <a:t>Information Gain </a:t>
            </a:r>
            <a:r>
              <a:rPr lang="en-US" altLang="zh-TW" dirty="0">
                <a:ea typeface="ＭＳ Ｐゴシック" charset="0"/>
                <a:cs typeface="新細明體" charset="0"/>
              </a:rPr>
              <a:t>biased towards attributes with a large number of values</a:t>
            </a:r>
            <a:endParaRPr lang="en-US" dirty="0">
              <a:ea typeface="ＭＳ Ｐゴシック" charset="0"/>
            </a:endParaRPr>
          </a:p>
          <a:p>
            <a:pPr lvl="1"/>
            <a:r>
              <a:rPr lang="en-US" dirty="0">
                <a:ea typeface="ＭＳ Ｐゴシック" charset="0"/>
              </a:rPr>
              <a:t>Gain Ratio </a:t>
            </a:r>
            <a:r>
              <a:rPr lang="en-US" altLang="zh-TW" dirty="0">
                <a:ea typeface="ＭＳ Ｐゴシック" charset="0"/>
                <a:cs typeface="新細明體" charset="0"/>
              </a:rPr>
              <a:t>takes number and size of branches into account when choosing an attribute</a:t>
            </a:r>
          </a:p>
          <a:p>
            <a:pPr lvl="1"/>
            <a:r>
              <a:rPr lang="en-US" altLang="zh-TW" dirty="0" err="1">
                <a:ea typeface="ＭＳ Ｐゴシック" charset="0"/>
                <a:cs typeface="新細明體" charset="0"/>
              </a:rPr>
              <a:t>Gini</a:t>
            </a:r>
            <a:r>
              <a:rPr lang="en-US" altLang="zh-TW" dirty="0">
                <a:ea typeface="ＭＳ Ｐゴシック" charset="0"/>
                <a:cs typeface="新細明體" charset="0"/>
              </a:rPr>
              <a:t> Index measure the misclassification ratio</a:t>
            </a:r>
          </a:p>
          <a:p>
            <a:r>
              <a:rPr lang="en-US" altLang="zh-TW" dirty="0">
                <a:ea typeface="ＭＳ Ｐゴシック" charset="0"/>
                <a:cs typeface="新細明體" charset="0"/>
              </a:rPr>
              <a:t>Many other impurity measures are available but no general better </a:t>
            </a:r>
            <a:r>
              <a:rPr lang="en-US" altLang="zh-TW" dirty="0" smtClean="0">
                <a:ea typeface="ＭＳ Ｐゴシック" charset="0"/>
                <a:cs typeface="新細明體" charset="0"/>
              </a:rPr>
              <a:t>solution</a:t>
            </a:r>
            <a:endParaRPr lang="en-US" altLang="zh-TW" dirty="0">
              <a:ea typeface="ＭＳ Ｐゴシック" charset="0"/>
              <a:cs typeface="新細明體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58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03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88640"/>
            <a:ext cx="7772400" cy="1143000"/>
          </a:xfrm>
        </p:spPr>
        <p:txBody>
          <a:bodyPr/>
          <a:lstStyle/>
          <a:p>
            <a:r>
              <a:rPr lang="en-US" sz="3600" dirty="0" smtClean="0">
                <a:latin typeface="+mn-lt"/>
                <a:ea typeface="ＭＳ Ｐゴシック" charset="0"/>
                <a:cs typeface="ＭＳ Ｐゴシック" charset="0"/>
              </a:rPr>
              <a:t>From Decision </a:t>
            </a:r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Trees to Rules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447801"/>
            <a:ext cx="8001000" cy="5149851"/>
          </a:xfrm>
        </p:spPr>
        <p:txBody>
          <a:bodyPr/>
          <a:lstStyle/>
          <a:p>
            <a:r>
              <a:rPr lang="en-US" sz="2000">
                <a:ea typeface="ＭＳ Ｐゴシック" charset="0"/>
              </a:rPr>
              <a:t>It is easy to derive a rule set from a decision tree: write a rule for each path in the decision tree from the root to a leaf. </a:t>
            </a:r>
          </a:p>
          <a:p>
            <a:r>
              <a:rPr lang="en-US" sz="2000">
                <a:ea typeface="ＭＳ Ｐゴシック" charset="0"/>
              </a:rPr>
              <a:t>In that rule the left-hand side is easily built from the label of the nodes and the labels of the arcs.</a:t>
            </a:r>
          </a:p>
          <a:p>
            <a:r>
              <a:rPr lang="en-US" sz="2000">
                <a:ea typeface="ＭＳ Ｐゴシック" charset="0"/>
              </a:rPr>
              <a:t>The resulting rules set can be simplified:</a:t>
            </a:r>
          </a:p>
          <a:p>
            <a:pPr lvl="1" indent="-227013"/>
            <a:r>
              <a:rPr lang="en-US" sz="2000">
                <a:ea typeface="ＭＳ Ｐゴシック" charset="0"/>
              </a:rPr>
              <a:t>Let LHS be the left hand side of a rule. </a:t>
            </a:r>
          </a:p>
          <a:p>
            <a:pPr lvl="1" indent="-227013"/>
            <a:r>
              <a:rPr lang="en-US" sz="2000">
                <a:ea typeface="ＭＳ Ｐゴシック" charset="0"/>
              </a:rPr>
              <a:t>Let LHS' be obtained from LHS by eliminating some conditions. </a:t>
            </a:r>
          </a:p>
          <a:p>
            <a:pPr lvl="1" indent="-227013"/>
            <a:r>
              <a:rPr lang="en-US" sz="2000">
                <a:ea typeface="ＭＳ Ｐゴシック" charset="0"/>
              </a:rPr>
              <a:t>We can certainly replace LHS by LHS' in this rule if the subsets of the training set that satisfy respectively LHS and LHS' are equal.</a:t>
            </a:r>
          </a:p>
          <a:p>
            <a:pPr lvl="1" indent="-227013"/>
            <a:r>
              <a:rPr lang="en-US" sz="2000">
                <a:ea typeface="ＭＳ Ｐゴシック" charset="0"/>
              </a:rPr>
              <a:t>A rule may be eliminated by using meta-conditions such as "if no other rule applies".</a:t>
            </a:r>
          </a:p>
          <a:p>
            <a:pPr>
              <a:buFont typeface="Wingdings" charset="0"/>
              <a:buNone/>
            </a:pPr>
            <a:endParaRPr lang="en-US" sz="2000">
              <a:ea typeface="ＭＳ Ｐゴシック" charset="0"/>
              <a:sym typeface="Symbol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59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8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KNN example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6399213" cy="340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416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1"/>
            <a:ext cx="9144000" cy="715963"/>
          </a:xfrm>
        </p:spPr>
        <p:txBody>
          <a:bodyPr/>
          <a:lstStyle/>
          <a:p>
            <a:r>
              <a:rPr lang="en-US" sz="3800">
                <a:latin typeface="+mn-lt"/>
                <a:ea typeface="ＭＳ Ｐゴシック" charset="0"/>
                <a:cs typeface="ＭＳ Ｐゴシック" charset="0"/>
              </a:rPr>
              <a:t>From Decision Trees To Rules</a:t>
            </a:r>
          </a:p>
        </p:txBody>
      </p:sp>
      <p:graphicFrame>
        <p:nvGraphicFramePr>
          <p:cNvPr id="65538" name="Object 4"/>
          <p:cNvGraphicFramePr>
            <a:graphicFrameLocks noChangeAspect="1"/>
          </p:cNvGraphicFramePr>
          <p:nvPr/>
        </p:nvGraphicFramePr>
        <p:xfrm>
          <a:off x="76204" y="1905000"/>
          <a:ext cx="4060825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09" name="VISIO" r:id="rId4" imgW="4064508" imgH="3249168" progId="Visio.Drawing.6">
                  <p:embed/>
                </p:oleObj>
              </mc:Choice>
              <mc:Fallback>
                <p:oleObj name="VISIO" r:id="rId4" imgW="4064508" imgH="324916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4" y="1905000"/>
                        <a:ext cx="4060825" cy="325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5620" name="Object 5"/>
          <p:cNvGraphicFramePr>
            <a:graphicFrameLocks noChangeAspect="1"/>
          </p:cNvGraphicFramePr>
          <p:nvPr/>
        </p:nvGraphicFramePr>
        <p:xfrm>
          <a:off x="4572000" y="962025"/>
          <a:ext cx="4419600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10" name="VISIO" r:id="rId6" imgW="5091684" imgH="3712464" progId="Visio.Drawing.6">
                  <p:embed/>
                </p:oleObj>
              </mc:Choice>
              <mc:Fallback>
                <p:oleObj name="VISIO" r:id="rId6" imgW="5091684" imgH="371246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962025"/>
                        <a:ext cx="4419600" cy="322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5621" name="Line 5"/>
          <p:cNvSpPr>
            <a:spLocks noChangeShapeType="1"/>
          </p:cNvSpPr>
          <p:nvPr/>
        </p:nvSpPr>
        <p:spPr bwMode="auto">
          <a:xfrm>
            <a:off x="3886200" y="2667000"/>
            <a:ext cx="609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5622" name="Text Box 6"/>
          <p:cNvSpPr txBox="1">
            <a:spLocks noChangeArrowheads="1"/>
          </p:cNvSpPr>
          <p:nvPr/>
        </p:nvSpPr>
        <p:spPr bwMode="auto">
          <a:xfrm>
            <a:off x="3810000" y="4876802"/>
            <a:ext cx="51816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Rules are mutually exclusive and exhaustive</a:t>
            </a:r>
          </a:p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Rule set contains as much information as the tree</a:t>
            </a:r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60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7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5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5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21" grpId="0" animBg="1"/>
      <p:bldP spid="495622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260351"/>
            <a:ext cx="7772400" cy="1143000"/>
          </a:xfrm>
        </p:spPr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Rules Can Be Simplified</a:t>
            </a:r>
          </a:p>
        </p:txBody>
      </p:sp>
      <p:graphicFrame>
        <p:nvGraphicFramePr>
          <p:cNvPr id="67586" name="Object 4"/>
          <p:cNvGraphicFramePr>
            <a:graphicFrameLocks noChangeAspect="1"/>
          </p:cNvGraphicFramePr>
          <p:nvPr/>
        </p:nvGraphicFramePr>
        <p:xfrm>
          <a:off x="457200" y="1447800"/>
          <a:ext cx="4060825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33" name="VISIO" r:id="rId4" imgW="4064508" imgH="3249168" progId="Visio.Drawing.6">
                  <p:embed/>
                </p:oleObj>
              </mc:Choice>
              <mc:Fallback>
                <p:oleObj name="VISIO" r:id="rId4" imgW="4064508" imgH="324916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4060825" cy="325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7" name="Object 5"/>
          <p:cNvGraphicFramePr>
            <a:graphicFrameLocks noChangeAspect="1"/>
          </p:cNvGraphicFramePr>
          <p:nvPr/>
        </p:nvGraphicFramePr>
        <p:xfrm>
          <a:off x="4800600" y="1143001"/>
          <a:ext cx="3894138" cy="417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34" name="Dokument" r:id="rId6" imgW="5407152" imgH="5782056" progId="Word.Document.8">
                  <p:embed/>
                </p:oleObj>
              </mc:Choice>
              <mc:Fallback>
                <p:oleObj name="Dokument" r:id="rId6" imgW="5407152" imgH="57820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143001"/>
                        <a:ext cx="3894138" cy="417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1" name="Text Box 5"/>
          <p:cNvSpPr txBox="1">
            <a:spLocks noChangeArrowheads="1"/>
          </p:cNvSpPr>
          <p:nvPr/>
        </p:nvSpPr>
        <p:spPr bwMode="auto">
          <a:xfrm>
            <a:off x="533400" y="5373216"/>
            <a:ext cx="8001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Initial Rule:           (Refund=No) </a:t>
            </a:r>
            <a:r>
              <a:rPr lang="en-US" sz="2000" dirty="0">
                <a:latin typeface="Arial" charset="0"/>
                <a:sym typeface="Symbol" charset="0"/>
              </a:rPr>
              <a:t> </a:t>
            </a:r>
            <a:r>
              <a:rPr lang="en-US" sz="2000" b="1" dirty="0">
                <a:latin typeface="Arial" charset="0"/>
                <a:sym typeface="Symbol" charset="0"/>
              </a:rPr>
              <a:t>(Status=Married)  No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Arial" charset="0"/>
                <a:sym typeface="Symbol" charset="0"/>
              </a:rPr>
              <a:t>Simplified Rule:   (Status=Married)  No</a:t>
            </a:r>
          </a:p>
        </p:txBody>
      </p:sp>
      <p:sp>
        <p:nvSpPr>
          <p:cNvPr id="67592" name="Oval 6"/>
          <p:cNvSpPr>
            <a:spLocks noChangeArrowheads="1"/>
          </p:cNvSpPr>
          <p:nvPr/>
        </p:nvSpPr>
        <p:spPr bwMode="auto">
          <a:xfrm>
            <a:off x="3200400" y="3048000"/>
            <a:ext cx="990600" cy="838200"/>
          </a:xfrm>
          <a:prstGeom prst="ellipse">
            <a:avLst/>
          </a:prstGeom>
          <a:noFill/>
          <a:ln w="31750">
            <a:solidFill>
              <a:srgbClr val="0C6D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61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312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Industrial-strength algorithms</a:t>
            </a:r>
            <a:endParaRPr lang="en-AU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sz="2400">
                <a:ea typeface="ＭＳ Ｐゴシック" charset="0"/>
              </a:rPr>
              <a:t>For an algorithm to be useful in a wide range of real-world applications it must:</a:t>
            </a:r>
          </a:p>
          <a:p>
            <a:pPr marL="1028700" lvl="1" indent="-457200"/>
            <a:r>
              <a:rPr lang="en-US" sz="2000">
                <a:ea typeface="ＭＳ Ｐゴシック" charset="0"/>
              </a:rPr>
              <a:t>Permit numeric attributes with adaptive discretization</a:t>
            </a:r>
          </a:p>
          <a:p>
            <a:pPr marL="1028700" lvl="1" indent="-457200"/>
            <a:r>
              <a:rPr lang="en-US" sz="2000">
                <a:ea typeface="ＭＳ Ｐゴシック" charset="0"/>
              </a:rPr>
              <a:t>Allow missing values</a:t>
            </a:r>
          </a:p>
          <a:p>
            <a:pPr marL="1028700" lvl="1" indent="-457200"/>
            <a:r>
              <a:rPr lang="en-US" sz="2000">
                <a:ea typeface="ＭＳ Ｐゴシック" charset="0"/>
              </a:rPr>
              <a:t>Be robust in the presence of noise</a:t>
            </a:r>
          </a:p>
          <a:p>
            <a:pPr marL="1028700" lvl="1" indent="-457200"/>
            <a:r>
              <a:rPr lang="en-US" sz="2000">
                <a:ea typeface="ＭＳ Ｐゴシック" charset="0"/>
              </a:rPr>
              <a:t>Be able to approximate arbitrary concept descriptions </a:t>
            </a:r>
            <a:br>
              <a:rPr lang="en-US" sz="2000">
                <a:ea typeface="ＭＳ Ｐゴシック" charset="0"/>
              </a:rPr>
            </a:br>
            <a:r>
              <a:rPr lang="en-US" sz="2000">
                <a:ea typeface="ＭＳ Ｐゴシック" charset="0"/>
              </a:rPr>
              <a:t>(at least in principle) </a:t>
            </a:r>
          </a:p>
          <a:p>
            <a:pPr marL="457200" indent="-457200"/>
            <a:r>
              <a:rPr lang="en-US" sz="2400">
                <a:ea typeface="ＭＳ Ｐゴシック" charset="0"/>
              </a:rPr>
              <a:t>Basic schemes need to be extended to fulfill these requirements</a:t>
            </a:r>
            <a:endParaRPr lang="en-AU" sz="2400">
              <a:ea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62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C4.5 History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tabLst>
                <a:tab pos="7234238" algn="r"/>
              </a:tabLst>
            </a:pPr>
            <a:r>
              <a:rPr lang="en-US" sz="2400">
                <a:ea typeface="ＭＳ Ｐゴシック" charset="0"/>
              </a:rPr>
              <a:t>ID3, CHAID – 1960s</a:t>
            </a:r>
          </a:p>
          <a:p>
            <a:pPr marL="342900" indent="-342900">
              <a:tabLst>
                <a:tab pos="7234238" algn="r"/>
              </a:tabLst>
            </a:pPr>
            <a:r>
              <a:rPr lang="en-US" sz="2400">
                <a:ea typeface="ＭＳ Ｐゴシック" charset="0"/>
              </a:rPr>
              <a:t>C4.5 innovations (Quinlan):</a:t>
            </a:r>
          </a:p>
          <a:p>
            <a:pPr marL="742950" lvl="1" indent="-285750">
              <a:tabLst>
                <a:tab pos="7234238" algn="r"/>
              </a:tabLst>
            </a:pPr>
            <a:r>
              <a:rPr lang="en-US" sz="2000">
                <a:ea typeface="ＭＳ Ｐゴシック" charset="0"/>
              </a:rPr>
              <a:t>permit numeric attributes</a:t>
            </a:r>
            <a:endParaRPr lang="en-US" sz="2000" i="1">
              <a:ea typeface="ＭＳ Ｐゴシック" charset="0"/>
            </a:endParaRPr>
          </a:p>
          <a:p>
            <a:pPr marL="742950" lvl="1" indent="-285750">
              <a:tabLst>
                <a:tab pos="7234238" algn="r"/>
              </a:tabLst>
            </a:pPr>
            <a:r>
              <a:rPr lang="en-US" sz="2000">
                <a:ea typeface="ＭＳ Ｐゴシック" charset="0"/>
              </a:rPr>
              <a:t>deal sensibly with missing values</a:t>
            </a:r>
            <a:endParaRPr lang="en-US" sz="2000" i="1">
              <a:ea typeface="ＭＳ Ｐゴシック" charset="0"/>
            </a:endParaRPr>
          </a:p>
          <a:p>
            <a:pPr marL="742950" lvl="1" indent="-285750">
              <a:tabLst>
                <a:tab pos="7234238" algn="r"/>
              </a:tabLst>
            </a:pPr>
            <a:r>
              <a:rPr lang="en-US" sz="2000">
                <a:ea typeface="ＭＳ Ｐゴシック" charset="0"/>
              </a:rPr>
              <a:t>pruning to deal with noisy data</a:t>
            </a:r>
            <a:endParaRPr lang="en-US" sz="2000" i="1">
              <a:ea typeface="ＭＳ Ｐゴシック" charset="0"/>
            </a:endParaRPr>
          </a:p>
          <a:p>
            <a:pPr marL="342900" indent="-342900">
              <a:tabLst>
                <a:tab pos="7234238" algn="r"/>
              </a:tabLst>
            </a:pPr>
            <a:r>
              <a:rPr lang="en-US" sz="2400">
                <a:ea typeface="ＭＳ Ｐゴシック" charset="0"/>
              </a:rPr>
              <a:t>C4.5 - one of best-known and most widely-used learning algorithms</a:t>
            </a:r>
          </a:p>
          <a:p>
            <a:pPr marL="742950" lvl="1" indent="-285750">
              <a:tabLst>
                <a:tab pos="7234238" algn="r"/>
              </a:tabLst>
            </a:pPr>
            <a:r>
              <a:rPr lang="en-US" sz="2000">
                <a:ea typeface="ＭＳ Ｐゴシック" charset="0"/>
              </a:rPr>
              <a:t>Last research version: C4.8, implemented in Weka as J4.8 (Java)</a:t>
            </a:r>
          </a:p>
          <a:p>
            <a:pPr marL="742950" lvl="1" indent="-285750">
              <a:tabLst>
                <a:tab pos="7234238" algn="r"/>
              </a:tabLst>
            </a:pPr>
            <a:r>
              <a:rPr lang="en-US" sz="2000">
                <a:ea typeface="ＭＳ Ｐゴシック" charset="0"/>
              </a:rPr>
              <a:t>Commercial successor: C5.0 (available from Rulequest)</a:t>
            </a:r>
            <a:endParaRPr lang="en-AU" sz="2000"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63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870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Numeric attributes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824" y="1268760"/>
            <a:ext cx="7848600" cy="4114800"/>
          </a:xfrm>
        </p:spPr>
        <p:txBody>
          <a:bodyPr/>
          <a:lstStyle/>
          <a:p>
            <a:pPr marL="457200" indent="-457200"/>
            <a:r>
              <a:rPr lang="en-US" sz="2400" dirty="0">
                <a:ea typeface="ＭＳ Ｐゴシック" charset="0"/>
              </a:rPr>
              <a:t>Standard method: binary splits</a:t>
            </a:r>
          </a:p>
          <a:p>
            <a:pPr marL="1028700" lvl="1" indent="-457200"/>
            <a:r>
              <a:rPr lang="en-US" sz="2000" dirty="0">
                <a:ea typeface="ＭＳ Ｐゴシック" charset="0"/>
              </a:rPr>
              <a:t>E.g. temp &lt; 45</a:t>
            </a:r>
          </a:p>
          <a:p>
            <a:pPr marL="457200" indent="-457200"/>
            <a:r>
              <a:rPr lang="en-US" sz="2400" dirty="0">
                <a:ea typeface="ＭＳ Ｐゴシック" charset="0"/>
              </a:rPr>
              <a:t>Unlike nominal attributes,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every attribute has many possible split points</a:t>
            </a:r>
          </a:p>
          <a:p>
            <a:pPr marL="457200" indent="-457200"/>
            <a:r>
              <a:rPr lang="en-US" sz="2400" dirty="0">
                <a:ea typeface="ＭＳ Ｐゴシック" charset="0"/>
              </a:rPr>
              <a:t>Solution is straightforward extension: </a:t>
            </a:r>
          </a:p>
          <a:p>
            <a:pPr marL="1028700" lvl="1" indent="-457200"/>
            <a:r>
              <a:rPr lang="en-US" sz="2000" dirty="0">
                <a:ea typeface="ＭＳ Ｐゴシック" charset="0"/>
              </a:rPr>
              <a:t>Evaluate info gain (or other measure)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ea typeface="ＭＳ Ｐゴシック" charset="0"/>
              </a:rPr>
              <a:t>for every possible split point of attribute</a:t>
            </a:r>
          </a:p>
          <a:p>
            <a:pPr marL="1028700" lvl="1" indent="-457200"/>
            <a:r>
              <a:rPr lang="en-US" sz="2000" dirty="0">
                <a:ea typeface="ＭＳ Ｐゴシック" charset="0"/>
              </a:rPr>
              <a:t>Choose </a:t>
            </a:r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altLang="ja-JP" sz="2000" dirty="0">
                <a:ea typeface="ＭＳ Ｐゴシック" charset="0"/>
              </a:rPr>
              <a:t>best</a:t>
            </a:r>
            <a:r>
              <a:rPr lang="ja-JP" altLang="en-US" sz="2000" dirty="0">
                <a:ea typeface="ＭＳ Ｐゴシック" charset="0"/>
              </a:rPr>
              <a:t>”</a:t>
            </a:r>
            <a:r>
              <a:rPr lang="en-US" altLang="ja-JP" sz="2000" dirty="0">
                <a:ea typeface="ＭＳ Ｐゴシック" charset="0"/>
              </a:rPr>
              <a:t> split point</a:t>
            </a:r>
          </a:p>
          <a:p>
            <a:pPr marL="1028700" lvl="1" indent="-457200"/>
            <a:r>
              <a:rPr lang="en-US" sz="2000" dirty="0">
                <a:ea typeface="ＭＳ Ｐゴシック" charset="0"/>
              </a:rPr>
              <a:t>Info gain for best split point is info gain for attribute</a:t>
            </a:r>
          </a:p>
          <a:p>
            <a:pPr marL="457200" indent="-457200"/>
            <a:r>
              <a:rPr lang="en-US" sz="2400" dirty="0">
                <a:ea typeface="ＭＳ Ｐゴシック" charset="0"/>
              </a:rPr>
              <a:t>Computationally more demanding</a:t>
            </a:r>
            <a:endParaRPr lang="en-AU" sz="2400" dirty="0">
              <a:ea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64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800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Example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tabLst>
                <a:tab pos="1711325" algn="l"/>
              </a:tabLst>
            </a:pPr>
            <a:r>
              <a:rPr lang="en-US" sz="2400" dirty="0">
                <a:ea typeface="ＭＳ Ｐゴシック" charset="0"/>
              </a:rPr>
              <a:t>Split on temperature attribute:</a:t>
            </a:r>
          </a:p>
          <a:p>
            <a:pPr marL="457200" indent="-457200">
              <a:tabLst>
                <a:tab pos="1711325" algn="l"/>
              </a:tabLst>
            </a:pPr>
            <a:endParaRPr lang="en-US" sz="2400" dirty="0">
              <a:ea typeface="ＭＳ Ｐゴシック" charset="0"/>
            </a:endParaRPr>
          </a:p>
          <a:p>
            <a:pPr marL="457200" indent="-457200">
              <a:tabLst>
                <a:tab pos="1711325" algn="l"/>
              </a:tabLst>
            </a:pPr>
            <a:endParaRPr lang="en-US" sz="2400" dirty="0">
              <a:ea typeface="ＭＳ Ｐゴシック" charset="0"/>
            </a:endParaRPr>
          </a:p>
          <a:p>
            <a:pPr marL="1028700" lvl="1" indent="-457200">
              <a:tabLst>
                <a:tab pos="1711325" algn="l"/>
              </a:tabLst>
            </a:pPr>
            <a:r>
              <a:rPr lang="en-US" sz="2000" dirty="0">
                <a:ea typeface="ＭＳ Ｐゴシック" charset="0"/>
              </a:rPr>
              <a:t>E.g.	temperature </a:t>
            </a:r>
            <a:r>
              <a:rPr lang="en-US" sz="2000" dirty="0">
                <a:ea typeface="ＭＳ Ｐゴシック" charset="0"/>
                <a:sym typeface="Symbol" charset="0"/>
              </a:rPr>
              <a:t></a:t>
            </a:r>
            <a:r>
              <a:rPr lang="en-US" sz="2000" dirty="0">
                <a:ea typeface="ＭＳ Ｐゴシック" charset="0"/>
              </a:rPr>
              <a:t> 71.5: yes/4, no/2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ea typeface="ＭＳ Ｐゴシック" charset="0"/>
              </a:rPr>
              <a:t>	temperature </a:t>
            </a:r>
            <a:r>
              <a:rPr lang="en-US" sz="2000" dirty="0">
                <a:ea typeface="ＭＳ Ｐゴシック" charset="0"/>
                <a:sym typeface="Symbol" charset="0"/>
              </a:rPr>
              <a:t> 71.5: yes/5, no/3</a:t>
            </a:r>
            <a:br>
              <a:rPr lang="en-US" sz="2000" dirty="0">
                <a:ea typeface="ＭＳ Ｐゴシック" charset="0"/>
                <a:sym typeface="Symbol" charset="0"/>
              </a:rPr>
            </a:br>
            <a:endParaRPr lang="en-US" sz="2000" dirty="0">
              <a:ea typeface="ＭＳ Ｐゴシック" charset="0"/>
              <a:sym typeface="Symbol" charset="0"/>
            </a:endParaRPr>
          </a:p>
          <a:p>
            <a:pPr marL="1028700" lvl="1" indent="-457200">
              <a:tabLst>
                <a:tab pos="1711325" algn="l"/>
              </a:tabLst>
            </a:pPr>
            <a:r>
              <a:rPr lang="en-US" sz="2000" dirty="0">
                <a:ea typeface="ＭＳ Ｐゴシック" charset="0"/>
              </a:rPr>
              <a:t>Info([4,2],[5,3])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ea typeface="ＭＳ Ｐゴシック" charset="0"/>
              </a:rPr>
              <a:t>= 6/14 info([4,2]) + 8/14 info([5,3]) 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ea typeface="ＭＳ Ｐゴシック" charset="0"/>
              </a:rPr>
              <a:t>= 0.939 bits</a:t>
            </a:r>
          </a:p>
          <a:p>
            <a:pPr marL="457200" indent="-457200">
              <a:tabLst>
                <a:tab pos="1711325" algn="l"/>
              </a:tabLst>
            </a:pPr>
            <a:r>
              <a:rPr lang="en-US" sz="2400" dirty="0">
                <a:ea typeface="ＭＳ Ｐゴシック" charset="0"/>
              </a:rPr>
              <a:t>Place split points halfway between values</a:t>
            </a:r>
          </a:p>
          <a:p>
            <a:pPr marL="457200" indent="-457200">
              <a:tabLst>
                <a:tab pos="1711325" algn="l"/>
              </a:tabLst>
            </a:pPr>
            <a:r>
              <a:rPr lang="en-US" sz="2400" dirty="0">
                <a:ea typeface="ＭＳ Ｐゴシック" charset="0"/>
              </a:rPr>
              <a:t>Can evaluate all split points in one pass!</a:t>
            </a:r>
            <a:endParaRPr lang="en-AU" sz="2400" dirty="0">
              <a:ea typeface="ＭＳ Ｐゴシック" charset="0"/>
            </a:endParaRPr>
          </a:p>
        </p:txBody>
      </p:sp>
      <p:graphicFrame>
        <p:nvGraphicFramePr>
          <p:cNvPr id="25907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322638"/>
              </p:ext>
            </p:extLst>
          </p:nvPr>
        </p:nvGraphicFramePr>
        <p:xfrm>
          <a:off x="914400" y="1700808"/>
          <a:ext cx="8229600" cy="663035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6630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64     65     68     69     70     71     72     72     75     75     80     81     83     85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 No  Yes Yes  Yes  No  No  Yes Yes  Yes  No  Yes  Yes No</a:t>
                      </a:r>
                    </a:p>
                  </a:txBody>
                  <a:tcPr marT="45767" marB="4576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82" name="Line 11"/>
          <p:cNvSpPr>
            <a:spLocks noChangeShapeType="1"/>
          </p:cNvSpPr>
          <p:nvPr/>
        </p:nvSpPr>
        <p:spPr bwMode="auto">
          <a:xfrm>
            <a:off x="3975286" y="1638864"/>
            <a:ext cx="0" cy="782024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65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092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Avoid repeated sorting!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sz="2400" dirty="0">
                <a:ea typeface="ＭＳ Ｐゴシック" charset="0"/>
              </a:rPr>
              <a:t>Sort instances by the values of the numeric attribute</a:t>
            </a:r>
          </a:p>
          <a:p>
            <a:pPr marL="1028700" lvl="1" indent="-457200"/>
            <a:r>
              <a:rPr lang="en-US" sz="2000" dirty="0">
                <a:ea typeface="ＭＳ Ｐゴシック" charset="0"/>
              </a:rPr>
              <a:t>Time complexity for sorting: </a:t>
            </a:r>
            <a:r>
              <a:rPr lang="en-US" sz="2000" i="1" dirty="0">
                <a:ea typeface="ＭＳ Ｐゴシック" charset="0"/>
              </a:rPr>
              <a:t>O </a:t>
            </a:r>
            <a:r>
              <a:rPr lang="en-US" sz="2000" dirty="0">
                <a:ea typeface="ＭＳ Ｐゴシック" charset="0"/>
              </a:rPr>
              <a:t>(</a:t>
            </a:r>
            <a:r>
              <a:rPr lang="en-US" sz="2000" i="1" dirty="0">
                <a:ea typeface="ＭＳ Ｐゴシック" charset="0"/>
              </a:rPr>
              <a:t>n </a:t>
            </a:r>
            <a:r>
              <a:rPr lang="en-US" sz="2000" dirty="0">
                <a:ea typeface="ＭＳ Ｐゴシック" charset="0"/>
              </a:rPr>
              <a:t>log </a:t>
            </a:r>
            <a:r>
              <a:rPr lang="en-US" sz="2000" i="1" dirty="0">
                <a:ea typeface="ＭＳ Ｐゴシック" charset="0"/>
              </a:rPr>
              <a:t>n</a:t>
            </a:r>
            <a:r>
              <a:rPr lang="en-US" sz="2000" dirty="0">
                <a:ea typeface="ＭＳ Ｐゴシック" charset="0"/>
              </a:rPr>
              <a:t>) </a:t>
            </a:r>
          </a:p>
          <a:p>
            <a:pPr marL="457200" indent="-457200"/>
            <a:r>
              <a:rPr lang="en-US" sz="2400" b="1" i="1" dirty="0">
                <a:solidFill>
                  <a:srgbClr val="E5405D"/>
                </a:solidFill>
                <a:ea typeface="ＭＳ Ｐゴシック" charset="0"/>
              </a:rPr>
              <a:t>Q. Does this have to be repeated at each node of the tree?</a:t>
            </a:r>
          </a:p>
          <a:p>
            <a:pPr marL="457200" indent="-457200"/>
            <a:r>
              <a:rPr lang="en-US" sz="2400" dirty="0">
                <a:ea typeface="ＭＳ Ｐゴシック" charset="0"/>
              </a:rPr>
              <a:t>A: No! Sort order for children can be derived from sort order for parent</a:t>
            </a:r>
          </a:p>
          <a:p>
            <a:pPr marL="1028700" lvl="1" indent="-457200"/>
            <a:r>
              <a:rPr lang="en-US" sz="2000" dirty="0">
                <a:ea typeface="ＭＳ Ｐゴシック" charset="0"/>
              </a:rPr>
              <a:t>Time complexity of derivation: </a:t>
            </a:r>
            <a:r>
              <a:rPr lang="en-US" sz="2000" i="1" dirty="0">
                <a:ea typeface="ＭＳ Ｐゴシック" charset="0"/>
              </a:rPr>
              <a:t>O </a:t>
            </a:r>
            <a:r>
              <a:rPr lang="en-US" sz="2000" dirty="0">
                <a:ea typeface="ＭＳ Ｐゴシック" charset="0"/>
              </a:rPr>
              <a:t>(</a:t>
            </a:r>
            <a:r>
              <a:rPr lang="en-US" sz="2000" i="1" dirty="0">
                <a:ea typeface="ＭＳ Ｐゴシック" charset="0"/>
              </a:rPr>
              <a:t>n</a:t>
            </a:r>
            <a:r>
              <a:rPr lang="en-US" sz="2000" dirty="0">
                <a:ea typeface="ＭＳ Ｐゴシック" charset="0"/>
              </a:rPr>
              <a:t>)</a:t>
            </a:r>
          </a:p>
          <a:p>
            <a:pPr marL="1028700" lvl="1" indent="-457200"/>
            <a:r>
              <a:rPr lang="en-US" sz="2000" dirty="0">
                <a:ea typeface="ＭＳ Ｐゴシック" charset="0"/>
              </a:rPr>
              <a:t>Drawback: need to create and store an array of sorted indices for each numeric attribute </a:t>
            </a:r>
            <a:endParaRPr lang="en-AU" sz="2000" dirty="0">
              <a:ea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66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863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Example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667001"/>
            <a:ext cx="4695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1295400" y="1295402"/>
            <a:ext cx="59034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</a:rPr>
              <a:t>Sort order of temperature created on startup</a:t>
            </a:r>
          </a:p>
        </p:txBody>
      </p:sp>
      <p:sp>
        <p:nvSpPr>
          <p:cNvPr id="28677" name="Text Box 11"/>
          <p:cNvSpPr txBox="1">
            <a:spLocks noChangeArrowheads="1"/>
          </p:cNvSpPr>
          <p:nvPr/>
        </p:nvSpPr>
        <p:spPr bwMode="auto">
          <a:xfrm>
            <a:off x="457201" y="2590800"/>
            <a:ext cx="13773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latin typeface="+mn-lt"/>
              </a:rPr>
              <a:t>temperature</a:t>
            </a:r>
            <a:br>
              <a:rPr lang="en-US" sz="1600">
                <a:latin typeface="+mn-lt"/>
              </a:rPr>
            </a:br>
            <a:r>
              <a:rPr lang="en-US" sz="1600">
                <a:latin typeface="+mn-lt"/>
              </a:rPr>
              <a:t>tuple number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09600" y="2127253"/>
            <a:ext cx="5540376" cy="661987"/>
            <a:chOff x="384" y="1340"/>
            <a:chExt cx="3490" cy="417"/>
          </a:xfrm>
        </p:grpSpPr>
        <p:sp>
          <p:nvSpPr>
            <p:cNvPr id="28681" name="Text Box 6"/>
            <p:cNvSpPr txBox="1">
              <a:spLocks noChangeArrowheads="1"/>
            </p:cNvSpPr>
            <p:nvPr/>
          </p:nvSpPr>
          <p:spPr bwMode="auto">
            <a:xfrm rot="16200000">
              <a:off x="1605" y="1447"/>
              <a:ext cx="40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+mn-lt"/>
                </a:rPr>
                <a:t>sunny</a:t>
              </a:r>
            </a:p>
          </p:txBody>
        </p:sp>
        <p:sp>
          <p:nvSpPr>
            <p:cNvPr id="28682" name="Text Box 7"/>
            <p:cNvSpPr txBox="1">
              <a:spLocks noChangeArrowheads="1"/>
            </p:cNvSpPr>
            <p:nvPr/>
          </p:nvSpPr>
          <p:spPr bwMode="auto">
            <a:xfrm rot="16200000">
              <a:off x="2997" y="1447"/>
              <a:ext cx="40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+mn-lt"/>
                </a:rPr>
                <a:t>sunny</a:t>
              </a:r>
            </a:p>
          </p:txBody>
        </p:sp>
        <p:sp>
          <p:nvSpPr>
            <p:cNvPr id="28683" name="Text Box 8"/>
            <p:cNvSpPr txBox="1">
              <a:spLocks noChangeArrowheads="1"/>
            </p:cNvSpPr>
            <p:nvPr/>
          </p:nvSpPr>
          <p:spPr bwMode="auto">
            <a:xfrm rot="16200000">
              <a:off x="2805" y="1447"/>
              <a:ext cx="40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+mn-lt"/>
                </a:rPr>
                <a:t>sunny</a:t>
              </a:r>
            </a:p>
          </p:txBody>
        </p:sp>
        <p:sp>
          <p:nvSpPr>
            <p:cNvPr id="28684" name="Text Box 9"/>
            <p:cNvSpPr txBox="1">
              <a:spLocks noChangeArrowheads="1"/>
            </p:cNvSpPr>
            <p:nvPr/>
          </p:nvSpPr>
          <p:spPr bwMode="auto">
            <a:xfrm rot="16200000">
              <a:off x="3573" y="1447"/>
              <a:ext cx="40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+mn-lt"/>
                </a:rPr>
                <a:t>sunny</a:t>
              </a:r>
            </a:p>
          </p:txBody>
        </p:sp>
        <p:sp>
          <p:nvSpPr>
            <p:cNvPr id="28685" name="Text Box 10"/>
            <p:cNvSpPr txBox="1">
              <a:spLocks noChangeArrowheads="1"/>
            </p:cNvSpPr>
            <p:nvPr/>
          </p:nvSpPr>
          <p:spPr bwMode="auto">
            <a:xfrm>
              <a:off x="384" y="1423"/>
              <a:ext cx="64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+mn-lt"/>
                </a:rPr>
                <a:t>outlook</a:t>
              </a:r>
            </a:p>
          </p:txBody>
        </p:sp>
        <p:sp>
          <p:nvSpPr>
            <p:cNvPr id="28686" name="Text Box 12"/>
            <p:cNvSpPr txBox="1">
              <a:spLocks noChangeArrowheads="1"/>
            </p:cNvSpPr>
            <p:nvPr/>
          </p:nvSpPr>
          <p:spPr bwMode="auto">
            <a:xfrm rot="16200000">
              <a:off x="2229" y="1457"/>
              <a:ext cx="40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+mn-lt"/>
                </a:rPr>
                <a:t>sunny</a:t>
              </a:r>
            </a:p>
          </p:txBody>
        </p:sp>
      </p:grpSp>
      <p:sp>
        <p:nvSpPr>
          <p:cNvPr id="28679" name="Text Box 14"/>
          <p:cNvSpPr txBox="1">
            <a:spLocks noChangeArrowheads="1"/>
          </p:cNvSpPr>
          <p:nvPr/>
        </p:nvSpPr>
        <p:spPr bwMode="auto">
          <a:xfrm>
            <a:off x="1447803" y="3733802"/>
            <a:ext cx="7485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</a:rPr>
              <a:t>We decide to split on outlook first (sunny, rainy, overcast) </a:t>
            </a:r>
          </a:p>
        </p:txBody>
      </p:sp>
      <p:pic>
        <p:nvPicPr>
          <p:cNvPr id="48641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4" y="4724402"/>
            <a:ext cx="20288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67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25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More speeding up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467600" cy="1143000"/>
          </a:xfrm>
        </p:spPr>
        <p:txBody>
          <a:bodyPr/>
          <a:lstStyle/>
          <a:p>
            <a:r>
              <a:rPr lang="en-US" sz="2400">
                <a:ea typeface="ＭＳ Ｐゴシック" charset="0"/>
                <a:cs typeface="ＭＳ Ｐゴシック" charset="0"/>
              </a:rPr>
              <a:t>Entropy only needs to be evaluated between points of different classes (Fayyad &amp; Irani, 1992)</a:t>
            </a:r>
          </a:p>
        </p:txBody>
      </p:sp>
      <p:graphicFrame>
        <p:nvGraphicFramePr>
          <p:cNvPr id="365572" name="Group 4"/>
          <p:cNvGraphicFramePr>
            <a:graphicFrameLocks noGrp="1"/>
          </p:cNvGraphicFramePr>
          <p:nvPr>
            <p:ph sz="half" idx="2"/>
          </p:nvPr>
        </p:nvGraphicFramePr>
        <p:xfrm>
          <a:off x="762000" y="2895600"/>
          <a:ext cx="7467600" cy="762000"/>
        </p:xfrm>
        <a:graphic>
          <a:graphicData uri="http://schemas.openxmlformats.org/drawingml/2006/table">
            <a:tbl>
              <a:tblPr/>
              <a:tblGrid>
                <a:gridCol w="74676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64     65     68     69     70     71     72     72     75     75     80     81     83     85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 No  Yes Yes  Yes  No  No  Yes Yes  Yes  No  Yes  Yes No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02" name="Line 11"/>
          <p:cNvSpPr>
            <a:spLocks noChangeShapeType="1"/>
          </p:cNvSpPr>
          <p:nvPr/>
        </p:nvSpPr>
        <p:spPr bwMode="auto">
          <a:xfrm>
            <a:off x="1219200" y="2895600"/>
            <a:ext cx="0" cy="838200"/>
          </a:xfrm>
          <a:prstGeom prst="line">
            <a:avLst/>
          </a:prstGeom>
          <a:noFill/>
          <a:ln w="12700">
            <a:solidFill>
              <a:srgbClr val="99CC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03" name="Line 12"/>
          <p:cNvSpPr>
            <a:spLocks noChangeShapeType="1"/>
          </p:cNvSpPr>
          <p:nvPr/>
        </p:nvSpPr>
        <p:spPr bwMode="auto">
          <a:xfrm>
            <a:off x="1676400" y="2895600"/>
            <a:ext cx="0" cy="838200"/>
          </a:xfrm>
          <a:prstGeom prst="line">
            <a:avLst/>
          </a:prstGeom>
          <a:noFill/>
          <a:ln w="12700">
            <a:solidFill>
              <a:srgbClr val="99CC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04" name="Line 13"/>
          <p:cNvSpPr>
            <a:spLocks noChangeShapeType="1"/>
          </p:cNvSpPr>
          <p:nvPr/>
        </p:nvSpPr>
        <p:spPr bwMode="auto">
          <a:xfrm>
            <a:off x="3200400" y="2971800"/>
            <a:ext cx="0" cy="838200"/>
          </a:xfrm>
          <a:prstGeom prst="line">
            <a:avLst/>
          </a:prstGeom>
          <a:noFill/>
          <a:ln w="12700">
            <a:solidFill>
              <a:srgbClr val="99CC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05" name="Line 14"/>
          <p:cNvSpPr>
            <a:spLocks noChangeShapeType="1"/>
          </p:cNvSpPr>
          <p:nvPr/>
        </p:nvSpPr>
        <p:spPr bwMode="auto">
          <a:xfrm>
            <a:off x="4038600" y="2971800"/>
            <a:ext cx="0" cy="838200"/>
          </a:xfrm>
          <a:prstGeom prst="line">
            <a:avLst/>
          </a:prstGeom>
          <a:noFill/>
          <a:ln w="12700">
            <a:solidFill>
              <a:srgbClr val="99CC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06" name="Line 15"/>
          <p:cNvSpPr>
            <a:spLocks noChangeShapeType="1"/>
          </p:cNvSpPr>
          <p:nvPr/>
        </p:nvSpPr>
        <p:spPr bwMode="auto">
          <a:xfrm>
            <a:off x="5486400" y="2971800"/>
            <a:ext cx="0" cy="838200"/>
          </a:xfrm>
          <a:prstGeom prst="line">
            <a:avLst/>
          </a:prstGeom>
          <a:noFill/>
          <a:ln w="12700">
            <a:solidFill>
              <a:srgbClr val="99CC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07" name="Line 16"/>
          <p:cNvSpPr>
            <a:spLocks noChangeShapeType="1"/>
          </p:cNvSpPr>
          <p:nvPr/>
        </p:nvSpPr>
        <p:spPr bwMode="auto">
          <a:xfrm>
            <a:off x="6934200" y="2971800"/>
            <a:ext cx="0" cy="838200"/>
          </a:xfrm>
          <a:prstGeom prst="line">
            <a:avLst/>
          </a:prstGeom>
          <a:noFill/>
          <a:ln w="12700">
            <a:solidFill>
              <a:srgbClr val="99CC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08" name="Line 17"/>
          <p:cNvSpPr>
            <a:spLocks noChangeShapeType="1"/>
          </p:cNvSpPr>
          <p:nvPr/>
        </p:nvSpPr>
        <p:spPr bwMode="auto">
          <a:xfrm>
            <a:off x="5943600" y="2971800"/>
            <a:ext cx="0" cy="838200"/>
          </a:xfrm>
          <a:prstGeom prst="line">
            <a:avLst/>
          </a:prstGeom>
          <a:noFill/>
          <a:ln w="12700">
            <a:solidFill>
              <a:srgbClr val="99CC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09" name="Text Box 18"/>
          <p:cNvSpPr txBox="1">
            <a:spLocks noChangeArrowheads="1"/>
          </p:cNvSpPr>
          <p:nvPr/>
        </p:nvSpPr>
        <p:spPr bwMode="auto">
          <a:xfrm>
            <a:off x="838203" y="3962401"/>
            <a:ext cx="698621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  <a:latin typeface="+mn-lt"/>
              </a:rPr>
              <a:t>Potential optimal breakpoints</a:t>
            </a:r>
          </a:p>
          <a:p>
            <a:endParaRPr lang="en-US">
              <a:solidFill>
                <a:schemeClr val="bg2"/>
              </a:solidFill>
              <a:latin typeface="+mn-lt"/>
            </a:endParaRPr>
          </a:p>
          <a:p>
            <a:r>
              <a:rPr lang="en-US">
                <a:solidFill>
                  <a:schemeClr val="bg2"/>
                </a:solidFill>
                <a:latin typeface="+mn-lt"/>
              </a:rPr>
              <a:t>Breakpoints between values of the same class cannot</a:t>
            </a:r>
          </a:p>
          <a:p>
            <a:r>
              <a:rPr lang="en-US">
                <a:solidFill>
                  <a:schemeClr val="bg2"/>
                </a:solidFill>
                <a:latin typeface="+mn-lt"/>
              </a:rPr>
              <a:t>be optimal</a:t>
            </a:r>
          </a:p>
        </p:txBody>
      </p:sp>
      <p:sp>
        <p:nvSpPr>
          <p:cNvPr id="29710" name="Text Box 21"/>
          <p:cNvSpPr txBox="1">
            <a:spLocks noChangeArrowheads="1"/>
          </p:cNvSpPr>
          <p:nvPr/>
        </p:nvSpPr>
        <p:spPr bwMode="auto">
          <a:xfrm>
            <a:off x="136529" y="2833689"/>
            <a:ext cx="7529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value</a:t>
            </a:r>
          </a:p>
          <a:p>
            <a:r>
              <a:rPr lang="en-US" sz="2000"/>
              <a:t>class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343407" y="2971800"/>
            <a:ext cx="319088" cy="1905000"/>
            <a:chOff x="2736" y="1872"/>
            <a:chExt cx="201" cy="1200"/>
          </a:xfrm>
        </p:grpSpPr>
        <p:sp>
          <p:nvSpPr>
            <p:cNvPr id="29712" name="Line 24"/>
            <p:cNvSpPr>
              <a:spLocks noChangeShapeType="1"/>
            </p:cNvSpPr>
            <p:nvPr/>
          </p:nvSpPr>
          <p:spPr bwMode="auto">
            <a:xfrm>
              <a:off x="2832" y="1872"/>
              <a:ext cx="0" cy="12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713" name="Text Box 25"/>
            <p:cNvSpPr txBox="1">
              <a:spLocks noChangeArrowheads="1"/>
            </p:cNvSpPr>
            <p:nvPr/>
          </p:nvSpPr>
          <p:spPr bwMode="auto">
            <a:xfrm>
              <a:off x="2736" y="2160"/>
              <a:ext cx="20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Tahoma" charset="0"/>
                </a:rPr>
                <a:t>X</a:t>
              </a:r>
            </a:p>
          </p:txBody>
        </p:sp>
      </p:grpSp>
      <p:sp>
        <p:nvSpPr>
          <p:cNvPr id="1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68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9254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Missing as a separate value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ea typeface="ＭＳ Ｐゴシック" charset="0"/>
              </a:rPr>
              <a:t>Missing value denoted </a:t>
            </a:r>
            <a:r>
              <a:rPr lang="ja-JP" altLang="en-US">
                <a:ea typeface="ＭＳ Ｐゴシック" charset="0"/>
              </a:rPr>
              <a:t>“</a:t>
            </a:r>
            <a:r>
              <a:rPr lang="en-US" altLang="ja-JP">
                <a:ea typeface="ＭＳ Ｐゴシック" charset="0"/>
              </a:rPr>
              <a:t>?</a:t>
            </a:r>
            <a:r>
              <a:rPr lang="ja-JP" altLang="en-US">
                <a:ea typeface="ＭＳ Ｐゴシック" charset="0"/>
              </a:rPr>
              <a:t>”</a:t>
            </a:r>
            <a:r>
              <a:rPr lang="en-US" altLang="ja-JP">
                <a:ea typeface="ＭＳ Ｐゴシック" charset="0"/>
              </a:rPr>
              <a:t> in C4.X (Null value)</a:t>
            </a:r>
          </a:p>
          <a:p>
            <a:pPr>
              <a:lnSpc>
                <a:spcPct val="90000"/>
              </a:lnSpc>
            </a:pPr>
            <a:r>
              <a:rPr lang="en-US">
                <a:ea typeface="ＭＳ Ｐゴシック" charset="0"/>
              </a:rPr>
              <a:t>Simple idea: treat missing as a separate value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E5405D"/>
                </a:solidFill>
                <a:ea typeface="ＭＳ Ｐゴシック" charset="0"/>
              </a:rPr>
              <a:t>Q: When this is not appropriate?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  <a:ea typeface="ＭＳ Ｐゴシック" charset="0"/>
              </a:rPr>
              <a:t>A: When values are missing due to different reasons 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  <a:ea typeface="ＭＳ Ｐゴシック" charset="0"/>
              </a:rPr>
              <a:t>Example 1: blood sugar value could be missing when it is very high or very low  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  <a:ea typeface="ＭＳ Ｐゴシック" charset="0"/>
              </a:rPr>
              <a:t>Example 2: field </a:t>
            </a:r>
            <a:r>
              <a:rPr lang="en-US" b="1">
                <a:solidFill>
                  <a:schemeClr val="tx1"/>
                </a:solidFill>
                <a:ea typeface="ＭＳ Ｐゴシック" charset="0"/>
              </a:rPr>
              <a:t>IsPregnant</a:t>
            </a:r>
            <a:r>
              <a:rPr lang="en-US">
                <a:solidFill>
                  <a:schemeClr val="tx1"/>
                </a:solidFill>
                <a:ea typeface="ＭＳ Ｐゴシック" charset="0"/>
              </a:rPr>
              <a:t> missing for a male patient should be treated differently (no) than for a female patient of age 25 (unknown)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69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90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350"/>
            <a:ext cx="7510289" cy="503239"/>
          </a:xfrm>
        </p:spPr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Simplicity first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924800" cy="4114800"/>
          </a:xfrm>
        </p:spPr>
        <p:txBody>
          <a:bodyPr/>
          <a:lstStyle/>
          <a:p>
            <a:pPr marL="457200" indent="-457200"/>
            <a:r>
              <a:rPr lang="en-US" sz="2400" dirty="0">
                <a:ea typeface="ＭＳ Ｐゴシック" charset="0"/>
              </a:rPr>
              <a:t>Simple algorithms often work very well! </a:t>
            </a:r>
          </a:p>
          <a:p>
            <a:pPr marL="457200" indent="-457200"/>
            <a:r>
              <a:rPr lang="en-US" sz="2400" dirty="0">
                <a:ea typeface="ＭＳ Ｐゴシック" charset="0"/>
              </a:rPr>
              <a:t>There are many kinds of simple structure, </a:t>
            </a:r>
            <a:r>
              <a:rPr lang="en-US" sz="2400" dirty="0" err="1">
                <a:ea typeface="ＭＳ Ｐゴシック" charset="0"/>
              </a:rPr>
              <a:t>eg</a:t>
            </a:r>
            <a:r>
              <a:rPr lang="en-US" sz="2400" dirty="0">
                <a:ea typeface="ＭＳ Ｐゴシック" charset="0"/>
              </a:rPr>
              <a:t>:</a:t>
            </a:r>
          </a:p>
          <a:p>
            <a:pPr marL="1028700" lvl="1" indent="-457200"/>
            <a:r>
              <a:rPr lang="en-US" sz="2000" dirty="0">
                <a:ea typeface="ＭＳ Ｐゴシック" charset="0"/>
              </a:rPr>
              <a:t>One attribute does all the work</a:t>
            </a:r>
          </a:p>
          <a:p>
            <a:pPr marL="1028700" lvl="1" indent="-457200"/>
            <a:r>
              <a:rPr lang="en-US" sz="2000" dirty="0">
                <a:ea typeface="ＭＳ Ｐゴシック" charset="0"/>
              </a:rPr>
              <a:t>All attributes contribute equally &amp; independently</a:t>
            </a:r>
          </a:p>
          <a:p>
            <a:pPr marL="1028700" lvl="1" indent="-457200"/>
            <a:r>
              <a:rPr lang="en-US" sz="2000" dirty="0">
                <a:ea typeface="ＭＳ Ｐゴシック" charset="0"/>
              </a:rPr>
              <a:t>A weighted linear combination might do</a:t>
            </a:r>
          </a:p>
          <a:p>
            <a:pPr marL="1028700" lvl="1" indent="-457200"/>
            <a:r>
              <a:rPr lang="en-US" sz="2000" dirty="0">
                <a:ea typeface="ＭＳ Ｐゴシック" charset="0"/>
              </a:rPr>
              <a:t>Instance-based: use a few prototypes</a:t>
            </a:r>
          </a:p>
          <a:p>
            <a:pPr marL="1028700" lvl="1" indent="-457200"/>
            <a:r>
              <a:rPr lang="en-US" sz="2000" dirty="0">
                <a:ea typeface="ＭＳ Ｐゴシック" charset="0"/>
              </a:rPr>
              <a:t>Use simple logical rules</a:t>
            </a:r>
          </a:p>
          <a:p>
            <a:pPr marL="457200" indent="-457200"/>
            <a:r>
              <a:rPr lang="en-US" sz="2400" dirty="0">
                <a:ea typeface="ＭＳ Ｐゴシック" charset="0"/>
              </a:rPr>
              <a:t>Success of method depends on the domain</a:t>
            </a: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0" y="61915"/>
          <a:ext cx="10668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5" name="Photo Editor Photo" r:id="rId3" imgW="1181265" imgH="942857" progId="MSPhotoEd.3">
                  <p:embed/>
                </p:oleObj>
              </mc:Choice>
              <mc:Fallback>
                <p:oleObj name="Photo Editor Photo" r:id="rId3" imgW="1181265" imgH="9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915"/>
                        <a:ext cx="1066800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74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Missing values - advanced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7543800" cy="4114800"/>
          </a:xfrm>
        </p:spPr>
        <p:txBody>
          <a:bodyPr/>
          <a:lstStyle/>
          <a:p>
            <a:pPr marL="457200" indent="-457200">
              <a:buFont typeface="Wingdings" charset="0"/>
              <a:buNone/>
            </a:pPr>
            <a:r>
              <a:rPr lang="en-US" sz="2400">
                <a:ea typeface="ＭＳ Ｐゴシック" charset="0"/>
              </a:rPr>
              <a:t>Questions:</a:t>
            </a:r>
          </a:p>
          <a:p>
            <a:pPr marL="798513" lvl="1" indent="-457200">
              <a:buFontTx/>
              <a:buChar char="-"/>
            </a:pPr>
            <a:r>
              <a:rPr lang="en-US">
                <a:ea typeface="ＭＳ Ｐゴシック" charset="0"/>
              </a:rPr>
              <a:t>How should tests on attributes with different unknown values be handled?</a:t>
            </a:r>
          </a:p>
          <a:p>
            <a:pPr marL="798513" lvl="1" indent="-457200">
              <a:buFontTx/>
              <a:buChar char="-"/>
            </a:pPr>
            <a:r>
              <a:rPr lang="en-US">
                <a:ea typeface="ＭＳ Ｐゴシック" charset="0"/>
              </a:rPr>
              <a:t>How should the partitioning be done in case of examples with unknown values?</a:t>
            </a:r>
          </a:p>
          <a:p>
            <a:pPr marL="798513" lvl="1" indent="-457200">
              <a:buFontTx/>
              <a:buChar char="-"/>
            </a:pPr>
            <a:r>
              <a:rPr lang="en-US">
                <a:ea typeface="ＭＳ Ｐゴシック" charset="0"/>
              </a:rPr>
              <a:t>How should an unseen case with missing values be handled?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70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232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Missing values - advanced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848600" cy="4114800"/>
          </a:xfrm>
        </p:spPr>
        <p:txBody>
          <a:bodyPr/>
          <a:lstStyle/>
          <a:p>
            <a:pPr marL="457200" indent="-457200"/>
            <a:r>
              <a:rPr lang="en-US" sz="2400">
                <a:ea typeface="ＭＳ Ｐゴシック" charset="0"/>
              </a:rPr>
              <a:t>Info gain with unknown values during learning</a:t>
            </a:r>
          </a:p>
          <a:p>
            <a:pPr marL="798513" lvl="1" indent="-457200"/>
            <a:r>
              <a:rPr lang="en-US" sz="2000">
                <a:ea typeface="ＭＳ Ｐゴシック" charset="0"/>
              </a:rPr>
              <a:t>Let T be the training set and X a test on an attribute with unknown values and F be the fraction of examples where the value is known.</a:t>
            </a:r>
          </a:p>
          <a:p>
            <a:pPr marL="798513" lvl="1" indent="-457200"/>
            <a:r>
              <a:rPr lang="en-US" sz="2000">
                <a:ea typeface="ＭＳ Ｐゴシック" charset="0"/>
              </a:rPr>
              <a:t>Rewrite the gain:</a:t>
            </a:r>
            <a:br>
              <a:rPr lang="en-US" sz="2000">
                <a:ea typeface="ＭＳ Ｐゴシック" charset="0"/>
              </a:rPr>
            </a:br>
            <a:r>
              <a:rPr lang="en-US" sz="2000">
                <a:ea typeface="ＭＳ Ｐゴシック" charset="0"/>
              </a:rPr>
              <a:t>Gain(X) = probability that A is known </a:t>
            </a:r>
            <a:r>
              <a:rPr lang="en-US" sz="2000">
                <a:ea typeface="ＭＳ Ｐゴシック" charset="0"/>
                <a:sym typeface="Symbol" charset="0"/>
              </a:rPr>
              <a:t></a:t>
            </a:r>
            <a:r>
              <a:rPr lang="en-US" sz="2000">
                <a:ea typeface="ＭＳ Ｐゴシック" charset="0"/>
              </a:rPr>
              <a:t> (info(T) – info</a:t>
            </a:r>
            <a:r>
              <a:rPr lang="en-US" sz="2000" baseline="-25000">
                <a:ea typeface="ＭＳ Ｐゴシック" charset="0"/>
              </a:rPr>
              <a:t>X</a:t>
            </a:r>
            <a:r>
              <a:rPr lang="en-US" sz="2000">
                <a:ea typeface="ＭＳ Ｐゴシック" charset="0"/>
              </a:rPr>
              <a:t>(T))+</a:t>
            </a:r>
            <a:br>
              <a:rPr lang="en-US" sz="2000">
                <a:ea typeface="ＭＳ Ｐゴシック" charset="0"/>
              </a:rPr>
            </a:br>
            <a:r>
              <a:rPr lang="en-US" sz="2000">
                <a:ea typeface="ＭＳ Ｐゴシック" charset="0"/>
              </a:rPr>
              <a:t>               probability that A is unknown </a:t>
            </a:r>
            <a:r>
              <a:rPr lang="en-US" sz="2000">
                <a:ea typeface="ＭＳ Ｐゴシック" charset="0"/>
                <a:sym typeface="Symbol" charset="0"/>
              </a:rPr>
              <a:t> 0</a:t>
            </a:r>
            <a:br>
              <a:rPr lang="en-US" sz="2000">
                <a:ea typeface="ＭＳ Ｐゴシック" charset="0"/>
                <a:sym typeface="Symbol" charset="0"/>
              </a:rPr>
            </a:br>
            <a:r>
              <a:rPr lang="en-US" sz="2000">
                <a:ea typeface="ＭＳ Ｐゴシック" charset="0"/>
                <a:sym typeface="Symbol" charset="0"/>
              </a:rPr>
              <a:t>            = F  </a:t>
            </a:r>
            <a:r>
              <a:rPr lang="en-US" sz="2000">
                <a:ea typeface="ＭＳ Ｐゴシック" charset="0"/>
              </a:rPr>
              <a:t>(info(T) – info</a:t>
            </a:r>
            <a:r>
              <a:rPr lang="en-US" sz="2000" baseline="-25000">
                <a:ea typeface="ＭＳ Ｐゴシック" charset="0"/>
              </a:rPr>
              <a:t>X</a:t>
            </a:r>
            <a:r>
              <a:rPr lang="en-US" sz="2000">
                <a:ea typeface="ＭＳ Ｐゴシック" charset="0"/>
              </a:rPr>
              <a:t>(T))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71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03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Missing values - advanced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7543800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</a:pPr>
            <a:r>
              <a:rPr lang="en-US" sz="2400">
                <a:ea typeface="ＭＳ Ｐゴシック" charset="0"/>
                <a:cs typeface="ＭＳ Ｐゴシック" charset="0"/>
              </a:rPr>
              <a:t>Assume splitting is done with respect to attribute X</a:t>
            </a:r>
          </a:p>
          <a:p>
            <a:pPr marL="457200" indent="-457200">
              <a:buFont typeface="Wingdings" charset="0"/>
              <a:buNone/>
            </a:pPr>
            <a:r>
              <a:rPr lang="en-US" sz="2400">
                <a:ea typeface="ＭＳ Ｐゴシック" charset="0"/>
                <a:cs typeface="ＭＳ Ｐゴシック" charset="0"/>
              </a:rPr>
              <a:t>Consider instances w/o missing values</a:t>
            </a:r>
          </a:p>
          <a:p>
            <a:pPr marL="457200" indent="-457200">
              <a:buFont typeface="Wingdings" charset="0"/>
              <a:buNone/>
            </a:pPr>
            <a:r>
              <a:rPr lang="en-US" sz="2400">
                <a:ea typeface="ＭＳ Ｐゴシック" charset="0"/>
                <a:cs typeface="ＭＳ Ｐゴシック" charset="0"/>
              </a:rPr>
              <a:t>Split w.r.t. those instances</a:t>
            </a:r>
          </a:p>
          <a:p>
            <a:pPr marL="457200" indent="-457200">
              <a:buFont typeface="Wingdings" charset="0"/>
              <a:buNone/>
            </a:pPr>
            <a:r>
              <a:rPr lang="en-US" sz="2400">
                <a:ea typeface="ＭＳ Ｐゴシック" charset="0"/>
                <a:cs typeface="ＭＳ Ｐゴシック" charset="0"/>
              </a:rPr>
              <a:t>Distribute instances with missing values proportionally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72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1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Pruning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7543800" cy="4114800"/>
          </a:xfrm>
        </p:spPr>
        <p:txBody>
          <a:bodyPr/>
          <a:lstStyle/>
          <a:p>
            <a:pPr marL="533400" indent="-533400"/>
            <a:r>
              <a:rPr lang="en-US" dirty="0">
                <a:ea typeface="ＭＳ Ｐゴシック" charset="0"/>
              </a:rPr>
              <a:t>Goal: Prevent </a:t>
            </a:r>
            <a:r>
              <a:rPr lang="en-US" dirty="0" err="1">
                <a:ea typeface="ＭＳ Ｐゴシック" charset="0"/>
              </a:rPr>
              <a:t>overfitting</a:t>
            </a:r>
            <a:r>
              <a:rPr lang="en-US" dirty="0">
                <a:ea typeface="ＭＳ Ｐゴシック" charset="0"/>
              </a:rPr>
              <a:t> to noise in the data</a:t>
            </a:r>
          </a:p>
          <a:p>
            <a:pPr marL="533400" indent="-533400"/>
            <a:r>
              <a:rPr lang="en-US" dirty="0">
                <a:ea typeface="ＭＳ Ｐゴシック" charset="0"/>
              </a:rPr>
              <a:t>Two strategies for </a:t>
            </a:r>
            <a:r>
              <a:rPr lang="ja-JP" altLang="en-US" dirty="0">
                <a:ea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</a:rPr>
              <a:t>pruning</a:t>
            </a:r>
            <a:r>
              <a:rPr lang="ja-JP" altLang="en-US" dirty="0">
                <a:ea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</a:rPr>
              <a:t> the decision </a:t>
            </a:r>
            <a:r>
              <a:rPr lang="en-US" altLang="ja-JP" dirty="0" smtClean="0">
                <a:ea typeface="ＭＳ Ｐゴシック" charset="0"/>
              </a:rPr>
              <a:t>tree:</a:t>
            </a:r>
          </a:p>
          <a:p>
            <a:pPr marL="933450" lvl="1" indent="-533400"/>
            <a:r>
              <a:rPr lang="en-US" dirty="0" err="1" smtClean="0">
                <a:solidFill>
                  <a:schemeClr val="tx1"/>
                </a:solidFill>
                <a:ea typeface="ＭＳ Ｐゴシック" charset="0"/>
              </a:rPr>
              <a:t>Postpruning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</a:rPr>
              <a:t> 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- take a fully-grown decision tree and discard unreliable 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</a:rPr>
              <a:t>parts</a:t>
            </a:r>
          </a:p>
          <a:p>
            <a:pPr marL="933450" lvl="1" indent="-533400"/>
            <a:r>
              <a:rPr lang="en-US" dirty="0" err="1" smtClean="0">
                <a:solidFill>
                  <a:schemeClr val="tx1"/>
                </a:solidFill>
                <a:ea typeface="ＭＳ Ｐゴシック" charset="0"/>
              </a:rPr>
              <a:t>Prepruning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</a:rPr>
              <a:t> 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- </a:t>
            </a:r>
            <a:r>
              <a:rPr lang="en-US" dirty="0">
                <a:ea typeface="ＭＳ Ｐゴシック" charset="0"/>
              </a:rPr>
              <a:t>stop growing a branch when information becomes unreliable</a:t>
            </a:r>
          </a:p>
          <a:p>
            <a:pPr marL="533400" indent="-533400"/>
            <a:r>
              <a:rPr lang="en-US" dirty="0" err="1">
                <a:ea typeface="ＭＳ Ｐゴシック" charset="0"/>
              </a:rPr>
              <a:t>Postpruning</a:t>
            </a:r>
            <a:r>
              <a:rPr lang="en-US" dirty="0">
                <a:ea typeface="ＭＳ Ｐゴシック" charset="0"/>
              </a:rPr>
              <a:t> preferred in practice—</a:t>
            </a:r>
            <a:r>
              <a:rPr lang="en-US" dirty="0" err="1">
                <a:ea typeface="ＭＳ Ｐゴシック" charset="0"/>
              </a:rPr>
              <a:t>prepruning</a:t>
            </a:r>
            <a:r>
              <a:rPr lang="en-US" dirty="0">
                <a:ea typeface="ＭＳ Ｐゴシック" charset="0"/>
              </a:rPr>
              <a:t> can </a:t>
            </a:r>
            <a:r>
              <a:rPr lang="ja-JP" altLang="en-US" dirty="0">
                <a:ea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</a:rPr>
              <a:t>stop too early</a:t>
            </a:r>
            <a:r>
              <a:rPr lang="ja-JP" altLang="en-US" dirty="0">
                <a:ea typeface="ＭＳ Ｐゴシック" charset="0"/>
              </a:rPr>
              <a:t>”</a:t>
            </a:r>
            <a:endParaRPr lang="en-AU" dirty="0"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73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9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Post-pruning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696200" cy="4114800"/>
          </a:xfrm>
        </p:spPr>
        <p:txBody>
          <a:bodyPr/>
          <a:lstStyle/>
          <a:p>
            <a:pPr marL="533400" indent="-533400"/>
            <a:r>
              <a:rPr lang="en-US" sz="2400" dirty="0">
                <a:ea typeface="ＭＳ Ｐゴシック" charset="0"/>
              </a:rPr>
              <a:t>First, build full tree</a:t>
            </a:r>
          </a:p>
          <a:p>
            <a:pPr marL="533400" indent="-533400"/>
            <a:r>
              <a:rPr lang="en-US" sz="2400" dirty="0">
                <a:ea typeface="ＭＳ Ｐゴシック" charset="0"/>
              </a:rPr>
              <a:t>Then, prune it</a:t>
            </a:r>
          </a:p>
          <a:p>
            <a:pPr marL="952500" lvl="1" indent="-495300"/>
            <a:r>
              <a:rPr lang="en-US" sz="2000" dirty="0">
                <a:ea typeface="ＭＳ Ｐゴシック" charset="0"/>
              </a:rPr>
              <a:t>Fully-grown tree shows all attribute interactions </a:t>
            </a:r>
          </a:p>
          <a:p>
            <a:pPr marL="533400" indent="-533400"/>
            <a:r>
              <a:rPr lang="en-US" sz="2400" dirty="0">
                <a:ea typeface="ＭＳ Ｐゴシック" charset="0"/>
              </a:rPr>
              <a:t>Two pruning operations: </a:t>
            </a:r>
          </a:p>
          <a:p>
            <a:pPr marL="952500" lvl="1" indent="-495300">
              <a:buFont typeface="Wingdings" charset="0"/>
              <a:buAutoNum type="arabicPeriod"/>
            </a:pPr>
            <a:r>
              <a:rPr lang="en-US" sz="2000" i="1" dirty="0" err="1">
                <a:ea typeface="ＭＳ Ｐゴシック" charset="0"/>
              </a:rPr>
              <a:t>Subtree</a:t>
            </a:r>
            <a:r>
              <a:rPr lang="en-US" sz="2000" i="1" dirty="0">
                <a:ea typeface="ＭＳ Ｐゴシック" charset="0"/>
              </a:rPr>
              <a:t> replacement</a:t>
            </a:r>
          </a:p>
          <a:p>
            <a:pPr marL="952500" lvl="1" indent="-495300">
              <a:buFont typeface="Wingdings" charset="0"/>
              <a:buAutoNum type="arabicPeriod"/>
            </a:pPr>
            <a:r>
              <a:rPr lang="en-US" sz="2000" i="1" dirty="0" err="1">
                <a:ea typeface="ＭＳ Ｐゴシック" charset="0"/>
              </a:rPr>
              <a:t>Subtree</a:t>
            </a:r>
            <a:r>
              <a:rPr lang="en-US" sz="2000" i="1" dirty="0">
                <a:ea typeface="ＭＳ Ｐゴシック" charset="0"/>
              </a:rPr>
              <a:t> raising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74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59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1947873B-B851-1F48-9F98-6CA2A029074E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75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24400" y="0"/>
            <a:ext cx="3767138" cy="4038600"/>
            <a:chOff x="2960" y="0"/>
            <a:chExt cx="2373" cy="2544"/>
          </a:xfrm>
        </p:grpSpPr>
        <p:pic>
          <p:nvPicPr>
            <p:cNvPr id="4404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0" y="0"/>
              <a:ext cx="2373" cy="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3" name="AutoShape 4"/>
            <p:cNvSpPr>
              <a:spLocks noChangeArrowheads="1"/>
            </p:cNvSpPr>
            <p:nvPr/>
          </p:nvSpPr>
          <p:spPr bwMode="auto">
            <a:xfrm rot="-2711906">
              <a:off x="3216" y="2112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440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1"/>
            <a:ext cx="5943600" cy="366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+mn-lt"/>
                <a:ea typeface="ＭＳ Ｐゴシック" charset="0"/>
              </a:rPr>
              <a:t>Subtree</a:t>
            </a:r>
            <a:r>
              <a:rPr lang="en-US" dirty="0">
                <a:latin typeface="+mn-lt"/>
                <a:ea typeface="ＭＳ Ｐゴシック" charset="0"/>
              </a:rPr>
              <a:t> </a:t>
            </a:r>
            <a:r>
              <a:rPr lang="en-US" dirty="0" smtClean="0">
                <a:latin typeface="+mn-lt"/>
                <a:ea typeface="ＭＳ Ｐゴシック" charset="0"/>
              </a:rPr>
              <a:t>replacement</a:t>
            </a:r>
            <a:endParaRPr lang="en-AU" dirty="0">
              <a:latin typeface="+mn-lt"/>
              <a:ea typeface="ＭＳ Ｐゴシック" charset="0"/>
            </a:endParaRPr>
          </a:p>
        </p:txBody>
      </p:sp>
      <p:sp>
        <p:nvSpPr>
          <p:cNvPr id="4403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14379" y="1600200"/>
            <a:ext cx="3705225" cy="1447800"/>
          </a:xfrm>
        </p:spPr>
        <p:txBody>
          <a:bodyPr/>
          <a:lstStyle/>
          <a:p>
            <a:pPr marL="457200" indent="-457200"/>
            <a:r>
              <a:rPr lang="en-US" sz="2000" i="1">
                <a:ea typeface="ＭＳ Ｐゴシック" charset="0"/>
                <a:cs typeface="ＭＳ Ｐゴシック" charset="0"/>
              </a:rPr>
              <a:t>Bottom-up</a:t>
            </a:r>
            <a:endParaRPr lang="en-US" sz="2000">
              <a:ea typeface="ＭＳ Ｐゴシック" charset="0"/>
              <a:cs typeface="ＭＳ Ｐゴシック" charset="0"/>
            </a:endParaRPr>
          </a:p>
          <a:p>
            <a:pPr marL="457200" indent="-457200"/>
            <a:r>
              <a:rPr lang="en-US" sz="2000">
                <a:ea typeface="ＭＳ Ｐゴシック" charset="0"/>
                <a:cs typeface="ＭＳ Ｐゴシック" charset="0"/>
              </a:rPr>
              <a:t>Consider replacing a tree only after considering all its subtrees</a:t>
            </a:r>
            <a:endParaRPr lang="en-AU" sz="2000">
              <a:ea typeface="ＭＳ Ｐゴシック" charset="0"/>
              <a:cs typeface="ＭＳ Ｐゴシック" charset="0"/>
            </a:endParaRPr>
          </a:p>
        </p:txBody>
      </p:sp>
      <p:sp>
        <p:nvSpPr>
          <p:cNvPr id="370697" name="Rectangle 9"/>
          <p:cNvSpPr>
            <a:spLocks noChangeArrowheads="1"/>
          </p:cNvSpPr>
          <p:nvPr/>
        </p:nvSpPr>
        <p:spPr bwMode="auto">
          <a:xfrm>
            <a:off x="762000" y="3886200"/>
            <a:ext cx="3200400" cy="2743200"/>
          </a:xfrm>
          <a:prstGeom prst="rect">
            <a:avLst/>
          </a:prstGeom>
          <a:solidFill>
            <a:srgbClr val="C0C0C0">
              <a:alpha val="47058"/>
            </a:srgbClr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70698" name="AutoShape 10"/>
          <p:cNvSpPr>
            <a:spLocks noChangeArrowheads="1"/>
          </p:cNvSpPr>
          <p:nvPr/>
        </p:nvSpPr>
        <p:spPr bwMode="auto">
          <a:xfrm rot="-3763566">
            <a:off x="3200400" y="2667000"/>
            <a:ext cx="2438400" cy="457200"/>
          </a:xfrm>
          <a:prstGeom prst="rightArrow">
            <a:avLst>
              <a:gd name="adj1" fmla="val 50000"/>
              <a:gd name="adj2" fmla="val 133333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70699" name="Rectangle 11"/>
          <p:cNvSpPr>
            <a:spLocks noChangeArrowheads="1"/>
          </p:cNvSpPr>
          <p:nvPr/>
        </p:nvSpPr>
        <p:spPr bwMode="auto">
          <a:xfrm>
            <a:off x="1447800" y="5029200"/>
            <a:ext cx="2362200" cy="1524000"/>
          </a:xfrm>
          <a:prstGeom prst="rect">
            <a:avLst/>
          </a:prstGeom>
          <a:solidFill>
            <a:srgbClr val="CCFFFF">
              <a:alpha val="47842"/>
            </a:srgbClr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75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96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animBg="1"/>
      <p:bldP spid="370698" grpId="0" animBg="1"/>
      <p:bldP spid="37069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*Subtree raising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780928"/>
            <a:ext cx="487680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9316" name="Object 4"/>
          <p:cNvGraphicFramePr>
            <a:graphicFrameLocks noChangeAspect="1"/>
          </p:cNvGraphicFramePr>
          <p:nvPr/>
        </p:nvGraphicFramePr>
        <p:xfrm>
          <a:off x="457200" y="1219202"/>
          <a:ext cx="3270250" cy="261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81" name="Photo Editor Photo" r:id="rId5" imgW="9000000" imgH="7190476" progId="MSPhotoEd.3">
                  <p:embed/>
                </p:oleObj>
              </mc:Choice>
              <mc:Fallback>
                <p:oleObj name="Photo Editor Photo" r:id="rId5" imgW="9000000" imgH="71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2"/>
                        <a:ext cx="3270250" cy="261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427984" y="1340768"/>
            <a:ext cx="4038600" cy="2057400"/>
          </a:xfrm>
        </p:spPr>
        <p:txBody>
          <a:bodyPr/>
          <a:lstStyle/>
          <a:p>
            <a:pPr marL="457200" indent="-457200"/>
            <a:r>
              <a:rPr lang="en-US" sz="2000" dirty="0">
                <a:ea typeface="ＭＳ Ｐゴシック" charset="0"/>
                <a:cs typeface="ＭＳ Ｐゴシック" charset="0"/>
              </a:rPr>
              <a:t>Delete node</a:t>
            </a:r>
          </a:p>
          <a:p>
            <a:pPr marL="457200" indent="-457200"/>
            <a:r>
              <a:rPr lang="en-US" sz="2000" dirty="0">
                <a:ea typeface="ＭＳ Ｐゴシック" charset="0"/>
                <a:cs typeface="ＭＳ Ｐゴシック" charset="0"/>
              </a:rPr>
              <a:t>Redistribute instances</a:t>
            </a:r>
          </a:p>
          <a:p>
            <a:pPr marL="457200" indent="-457200"/>
            <a:r>
              <a:rPr lang="en-US" sz="2000" dirty="0">
                <a:ea typeface="ＭＳ Ｐゴシック" charset="0"/>
                <a:cs typeface="ＭＳ Ｐゴシック" charset="0"/>
              </a:rPr>
              <a:t>Slower than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subtree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replacement</a:t>
            </a:r>
          </a:p>
          <a:p>
            <a:pPr marL="457200" indent="-457200">
              <a:buFont typeface="Wingding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i="1" dirty="0">
                <a:ea typeface="ＭＳ Ｐゴシック" charset="0"/>
                <a:cs typeface="ＭＳ Ｐゴシック" charset="0"/>
              </a:rPr>
              <a:t>(Worthwhile?)</a:t>
            </a:r>
            <a:endParaRPr lang="en-AU" sz="2000" i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AutoShape 6"/>
          <p:cNvSpPr>
            <a:spLocks noChangeArrowheads="1"/>
          </p:cNvSpPr>
          <p:nvPr/>
        </p:nvSpPr>
        <p:spPr bwMode="auto">
          <a:xfrm rot="2236744" flipH="1" flipV="1">
            <a:off x="3962400" y="40386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69320" name="Text Box 8"/>
          <p:cNvSpPr txBox="1">
            <a:spLocks noChangeArrowheads="1"/>
          </p:cNvSpPr>
          <p:nvPr/>
        </p:nvSpPr>
        <p:spPr bwMode="auto">
          <a:xfrm>
            <a:off x="6096000" y="3733802"/>
            <a:ext cx="53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latin typeface="Tahoma" charset="0"/>
              </a:rPr>
              <a:t>X</a:t>
            </a:r>
          </a:p>
        </p:txBody>
      </p:sp>
      <p:sp>
        <p:nvSpPr>
          <p:cNvPr id="10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76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84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  <p:bldP spid="26932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Estimating error rates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543800" cy="41148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sz="2400">
                <a:ea typeface="ＭＳ Ｐゴシック" charset="0"/>
                <a:cs typeface="ＭＳ Ｐゴシック" charset="0"/>
              </a:rPr>
              <a:t>Prune only if it reduces the estimated error</a:t>
            </a:r>
          </a:p>
          <a:p>
            <a:pPr marL="457200" indent="-457200">
              <a:lnSpc>
                <a:spcPct val="90000"/>
              </a:lnSpc>
            </a:pPr>
            <a:r>
              <a:rPr lang="en-US" sz="2400">
                <a:ea typeface="ＭＳ Ｐゴシック" charset="0"/>
                <a:cs typeface="ＭＳ Ｐゴシック" charset="0"/>
              </a:rPr>
              <a:t>Error on the training data is NOT a useful estimator</a:t>
            </a:r>
            <a:br>
              <a:rPr lang="en-US" sz="2400">
                <a:ea typeface="ＭＳ Ｐゴシック" charset="0"/>
                <a:cs typeface="ＭＳ Ｐゴシック" charset="0"/>
              </a:rPr>
            </a:br>
            <a:r>
              <a:rPr lang="en-US" sz="2000" i="1">
                <a:solidFill>
                  <a:srgbClr val="E5405D"/>
                </a:solidFill>
                <a:ea typeface="ＭＳ Ｐゴシック" charset="0"/>
                <a:cs typeface="ＭＳ Ｐゴシック" charset="0"/>
              </a:rPr>
              <a:t>Q: Why would it result in very little pruning?</a:t>
            </a:r>
          </a:p>
          <a:p>
            <a:pPr marL="457200" indent="-457200">
              <a:lnSpc>
                <a:spcPct val="90000"/>
              </a:lnSpc>
            </a:pPr>
            <a:r>
              <a:rPr lang="en-US" sz="2400">
                <a:ea typeface="ＭＳ Ｐゴシック" charset="0"/>
                <a:cs typeface="ＭＳ Ｐゴシック" charset="0"/>
              </a:rPr>
              <a:t>Use hold-out set for pruning</a:t>
            </a:r>
            <a:br>
              <a:rPr lang="en-US" sz="2400">
                <a:ea typeface="ＭＳ Ｐゴシック" charset="0"/>
                <a:cs typeface="ＭＳ Ｐゴシック" charset="0"/>
              </a:rPr>
            </a:br>
            <a:r>
              <a:rPr lang="en-US" sz="2400">
                <a:ea typeface="ＭＳ Ｐゴシック" charset="0"/>
                <a:cs typeface="ＭＳ Ｐゴシック" charset="0"/>
              </a:rPr>
              <a:t>(</a:t>
            </a:r>
            <a:r>
              <a:rPr lang="ja-JP" altLang="en-US" sz="240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>
                <a:ea typeface="ＭＳ Ｐゴシック" charset="0"/>
                <a:cs typeface="ＭＳ Ｐゴシック" charset="0"/>
              </a:rPr>
              <a:t>reduced-error pruning</a:t>
            </a:r>
            <a:r>
              <a:rPr lang="ja-JP" altLang="en-US" sz="240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>
                <a:ea typeface="ＭＳ Ｐゴシック" charset="0"/>
                <a:cs typeface="ＭＳ Ｐゴシック" charset="0"/>
              </a:rPr>
              <a:t>)</a:t>
            </a:r>
            <a:endParaRPr lang="en-US" sz="2400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77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622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Expected Error Pruning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Approximate expected error assuming that we prune at a particular node. 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Approximate backed-up error from children assuming we did not prune. 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If expected error is less than backed-up error, prune. 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78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19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3C12D383-D60E-3A44-B6F3-3F44FA847DAD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79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Static Expected Error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534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>
                <a:ea typeface="ＭＳ Ｐゴシック" charset="0"/>
                <a:cs typeface="ＭＳ Ｐゴシック" charset="0"/>
              </a:rPr>
              <a:t>If we prune a node, it becomes a leaf labeled, C</a:t>
            </a:r>
          </a:p>
          <a:p>
            <a:pPr>
              <a:lnSpc>
                <a:spcPct val="90000"/>
              </a:lnSpc>
            </a:pPr>
            <a:r>
              <a:rPr lang="en-US" sz="1800">
                <a:ea typeface="ＭＳ Ｐゴシック" charset="0"/>
                <a:cs typeface="ＭＳ Ｐゴシック" charset="0"/>
              </a:rPr>
              <a:t>What will be the expected classification error at this leaf?</a:t>
            </a:r>
            <a:br>
              <a:rPr lang="en-US" sz="1800">
                <a:ea typeface="ＭＳ Ｐゴシック" charset="0"/>
                <a:cs typeface="ＭＳ Ｐゴシック" charset="0"/>
              </a:rPr>
            </a:br>
            <a:r>
              <a:rPr lang="en-US" sz="1800">
                <a:ea typeface="ＭＳ Ｐゴシック" charset="0"/>
                <a:cs typeface="ＭＳ Ｐゴシック" charset="0"/>
              </a:rPr>
              <a:t/>
            </a:r>
            <a:br>
              <a:rPr lang="en-US" sz="1800">
                <a:ea typeface="ＭＳ Ｐゴシック" charset="0"/>
                <a:cs typeface="ＭＳ Ｐゴシック" charset="0"/>
              </a:rPr>
            </a:br>
            <a:r>
              <a:rPr lang="en-US" sz="1800">
                <a:ea typeface="ＭＳ Ｐゴシック" charset="0"/>
                <a:cs typeface="ＭＳ Ｐゴシック" charset="0"/>
              </a:rPr>
              <a:t/>
            </a:r>
            <a:br>
              <a:rPr lang="en-US" sz="1800">
                <a:ea typeface="ＭＳ Ｐゴシック" charset="0"/>
                <a:cs typeface="ＭＳ Ｐゴシック" charset="0"/>
              </a:rPr>
            </a:br>
            <a:r>
              <a:rPr lang="en-US" sz="1800">
                <a:ea typeface="ＭＳ Ｐゴシック" charset="0"/>
                <a:cs typeface="ＭＳ Ｐゴシック" charset="0"/>
              </a:rPr>
              <a:t/>
            </a:r>
            <a:br>
              <a:rPr lang="en-US" sz="1800">
                <a:ea typeface="ＭＳ Ｐゴシック" charset="0"/>
                <a:cs typeface="ＭＳ Ｐゴシック" charset="0"/>
              </a:rPr>
            </a:br>
            <a:r>
              <a:rPr lang="en-US" sz="1800">
                <a:ea typeface="ＭＳ Ｐゴシック" charset="0"/>
                <a:cs typeface="ＭＳ Ｐゴシック" charset="0"/>
              </a:rPr>
              <a:t/>
            </a:r>
            <a:br>
              <a:rPr lang="en-US" sz="1800">
                <a:ea typeface="ＭＳ Ｐゴシック" charset="0"/>
                <a:cs typeface="ＭＳ Ｐゴシック" charset="0"/>
              </a:rPr>
            </a:br>
            <a:r>
              <a:rPr lang="en-US" sz="1800">
                <a:ea typeface="ＭＳ Ｐゴシック" charset="0"/>
                <a:cs typeface="ＭＳ Ｐゴシック" charset="0"/>
              </a:rPr>
              <a:t/>
            </a:r>
            <a:br>
              <a:rPr lang="en-US" sz="1800">
                <a:ea typeface="ＭＳ Ｐゴシック" charset="0"/>
                <a:cs typeface="ＭＳ Ｐゴシック" charset="0"/>
              </a:rPr>
            </a:br>
            <a:r>
              <a:rPr lang="en-US" sz="1800">
                <a:ea typeface="ＭＳ Ｐゴシック" charset="0"/>
                <a:cs typeface="ＭＳ Ｐゴシック" charset="0"/>
              </a:rPr>
              <a:t/>
            </a:r>
            <a:br>
              <a:rPr lang="en-US" sz="1800">
                <a:ea typeface="ＭＳ Ｐゴシック" charset="0"/>
                <a:cs typeface="ＭＳ Ｐゴシック" charset="0"/>
              </a:rPr>
            </a:br>
            <a:r>
              <a:rPr lang="en-US" sz="1800">
                <a:ea typeface="ＭＳ Ｐゴシック" charset="0"/>
                <a:cs typeface="ＭＳ Ｐゴシック" charset="0"/>
              </a:rPr>
              <a:t>	</a:t>
            </a:r>
            <a:r>
              <a:rPr lang="en-US" sz="1800" i="1">
                <a:ea typeface="ＭＳ Ｐゴシック" charset="0"/>
                <a:cs typeface="ＭＳ Ｐゴシック" charset="0"/>
              </a:rPr>
              <a:t>S</a:t>
            </a:r>
            <a:r>
              <a:rPr lang="en-US" sz="1800">
                <a:ea typeface="ＭＳ Ｐゴシック" charset="0"/>
                <a:cs typeface="ＭＳ Ｐゴシック" charset="0"/>
              </a:rPr>
              <a:t>  is the set of examples in a node</a:t>
            </a:r>
            <a:br>
              <a:rPr lang="en-US" sz="1800">
                <a:ea typeface="ＭＳ Ｐゴシック" charset="0"/>
                <a:cs typeface="ＭＳ Ｐゴシック" charset="0"/>
              </a:rPr>
            </a:br>
            <a:r>
              <a:rPr lang="en-US" sz="1800">
                <a:ea typeface="ＭＳ Ｐゴシック" charset="0"/>
                <a:cs typeface="ＭＳ Ｐゴシック" charset="0"/>
              </a:rPr>
              <a:t>	</a:t>
            </a:r>
            <a:r>
              <a:rPr lang="en-US" sz="1800" i="1">
                <a:ea typeface="ＭＳ Ｐゴシック" charset="0"/>
                <a:cs typeface="ＭＳ Ｐゴシック" charset="0"/>
              </a:rPr>
              <a:t>k</a:t>
            </a:r>
            <a:r>
              <a:rPr lang="en-US" sz="1800">
                <a:ea typeface="ＭＳ Ｐゴシック" charset="0"/>
                <a:cs typeface="ＭＳ Ｐゴシック" charset="0"/>
              </a:rPr>
              <a:t>  is the number of classes</a:t>
            </a:r>
            <a:br>
              <a:rPr lang="en-US" sz="1800">
                <a:ea typeface="ＭＳ Ｐゴシック" charset="0"/>
                <a:cs typeface="ＭＳ Ｐゴシック" charset="0"/>
              </a:rPr>
            </a:br>
            <a:r>
              <a:rPr lang="en-US" sz="1800">
                <a:ea typeface="ＭＳ Ｐゴシック" charset="0"/>
                <a:cs typeface="ＭＳ Ｐゴシック" charset="0"/>
              </a:rPr>
              <a:t>	</a:t>
            </a:r>
            <a:r>
              <a:rPr lang="en-US" sz="1800" i="1">
                <a:ea typeface="ＭＳ Ｐゴシック" charset="0"/>
                <a:cs typeface="ＭＳ Ｐゴシック" charset="0"/>
              </a:rPr>
              <a:t>N</a:t>
            </a:r>
            <a:r>
              <a:rPr lang="en-US" sz="1800">
                <a:ea typeface="ＭＳ Ｐゴシック" charset="0"/>
                <a:cs typeface="ＭＳ Ｐゴシック" charset="0"/>
              </a:rPr>
              <a:t>  examples in </a:t>
            </a:r>
            <a:r>
              <a:rPr lang="en-US" sz="1800" i="1">
                <a:ea typeface="ＭＳ Ｐゴシック" charset="0"/>
                <a:cs typeface="ＭＳ Ｐゴシック" charset="0"/>
              </a:rPr>
              <a:t>S</a:t>
            </a:r>
            <a:r>
              <a:rPr lang="en-US" sz="1800">
                <a:ea typeface="ＭＳ Ｐゴシック" charset="0"/>
                <a:cs typeface="ＭＳ Ｐゴシック" charset="0"/>
              </a:rPr>
              <a:t/>
            </a:r>
            <a:br>
              <a:rPr lang="en-US" sz="1800">
                <a:ea typeface="ＭＳ Ｐゴシック" charset="0"/>
                <a:cs typeface="ＭＳ Ｐゴシック" charset="0"/>
              </a:rPr>
            </a:br>
            <a:r>
              <a:rPr lang="en-US" sz="1800">
                <a:ea typeface="ＭＳ Ｐゴシック" charset="0"/>
                <a:cs typeface="ＭＳ Ｐゴシック" charset="0"/>
              </a:rPr>
              <a:t>	</a:t>
            </a:r>
            <a:r>
              <a:rPr lang="en-US" sz="1800" i="1">
                <a:ea typeface="ＭＳ Ｐゴシック" charset="0"/>
                <a:cs typeface="ＭＳ Ｐゴシック" charset="0"/>
              </a:rPr>
              <a:t>C</a:t>
            </a:r>
            <a:r>
              <a:rPr lang="en-US" sz="1800">
                <a:ea typeface="ＭＳ Ｐゴシック" charset="0"/>
                <a:cs typeface="ＭＳ Ｐゴシック" charset="0"/>
              </a:rPr>
              <a:t>  the majority class in</a:t>
            </a:r>
            <a:r>
              <a:rPr lang="en-US" sz="1800" i="1">
                <a:ea typeface="ＭＳ Ｐゴシック" charset="0"/>
                <a:cs typeface="ＭＳ Ｐゴシック" charset="0"/>
              </a:rPr>
              <a:t> S</a:t>
            </a:r>
            <a:r>
              <a:rPr lang="en-US" sz="1800">
                <a:ea typeface="ＭＳ Ｐゴシック" charset="0"/>
                <a:cs typeface="ＭＳ Ｐゴシック" charset="0"/>
              </a:rPr>
              <a:t/>
            </a:r>
            <a:br>
              <a:rPr lang="en-US" sz="1800">
                <a:ea typeface="ＭＳ Ｐゴシック" charset="0"/>
                <a:cs typeface="ＭＳ Ｐゴシック" charset="0"/>
              </a:rPr>
            </a:br>
            <a:r>
              <a:rPr lang="en-US" sz="1800">
                <a:ea typeface="ＭＳ Ｐゴシック" charset="0"/>
                <a:cs typeface="ＭＳ Ｐゴシック" charset="0"/>
              </a:rPr>
              <a:t>	</a:t>
            </a:r>
            <a:r>
              <a:rPr lang="en-US" sz="1800" i="1">
                <a:ea typeface="ＭＳ Ｐゴシック" charset="0"/>
                <a:cs typeface="ＭＳ Ｐゴシック" charset="0"/>
              </a:rPr>
              <a:t>n</a:t>
            </a:r>
            <a:r>
              <a:rPr lang="en-US" sz="1800">
                <a:ea typeface="ＭＳ Ｐゴシック" charset="0"/>
                <a:cs typeface="ＭＳ Ｐゴシック" charset="0"/>
              </a:rPr>
              <a:t>  out of </a:t>
            </a:r>
            <a:r>
              <a:rPr lang="en-US" sz="1800" i="1">
                <a:ea typeface="ＭＳ Ｐゴシック" charset="0"/>
                <a:cs typeface="ＭＳ Ｐゴシック" charset="0"/>
              </a:rPr>
              <a:t>N</a:t>
            </a:r>
            <a:r>
              <a:rPr lang="en-US" sz="1800">
                <a:ea typeface="ＭＳ Ｐゴシック" charset="0"/>
                <a:cs typeface="ＭＳ Ｐゴシック" charset="0"/>
              </a:rPr>
              <a:t> examples in </a:t>
            </a:r>
            <a:r>
              <a:rPr lang="en-US" sz="1800" i="1">
                <a:ea typeface="ＭＳ Ｐゴシック" charset="0"/>
                <a:cs typeface="ＭＳ Ｐゴシック" charset="0"/>
              </a:rPr>
              <a:t>S</a:t>
            </a:r>
            <a:r>
              <a:rPr lang="en-US" sz="1800">
                <a:ea typeface="ＭＳ Ｐゴシック" charset="0"/>
                <a:cs typeface="ＭＳ Ｐゴシック" charset="0"/>
              </a:rPr>
              <a:t> belong to </a:t>
            </a:r>
            <a:r>
              <a:rPr lang="en-US" sz="1800" i="1">
                <a:ea typeface="ＭＳ Ｐゴシック" charset="0"/>
                <a:cs typeface="ＭＳ Ｐゴシック" charset="0"/>
              </a:rPr>
              <a:t>C</a:t>
            </a:r>
            <a:r>
              <a:rPr lang="en-US" sz="1800">
                <a:ea typeface="ＭＳ Ｐゴシック" charset="0"/>
                <a:cs typeface="ＭＳ Ｐゴシック" charset="0"/>
              </a:rPr>
              <a:t/>
            </a:r>
            <a:br>
              <a:rPr lang="en-US" sz="1800">
                <a:ea typeface="ＭＳ Ｐゴシック" charset="0"/>
                <a:cs typeface="ＭＳ Ｐゴシック" charset="0"/>
              </a:rPr>
            </a:br>
            <a:r>
              <a:rPr lang="en-US" sz="1800">
                <a:ea typeface="ＭＳ Ｐゴシック" charset="0"/>
                <a:cs typeface="ＭＳ Ｐゴシック" charset="0"/>
              </a:rPr>
              <a:t/>
            </a:r>
            <a:br>
              <a:rPr lang="en-US" sz="1800">
                <a:ea typeface="ＭＳ Ｐゴシック" charset="0"/>
                <a:cs typeface="ＭＳ Ｐゴシック" charset="0"/>
              </a:rPr>
            </a:br>
            <a:r>
              <a:rPr lang="en-US" sz="1800">
                <a:ea typeface="ＭＳ Ｐゴシック" charset="0"/>
                <a:cs typeface="ＭＳ Ｐゴシック" charset="0"/>
              </a:rPr>
              <a:t>This is called Laplace error estimate – it is based on the assumption that the distribution of probabilities that examples will belong to different classes is uniform.</a:t>
            </a:r>
            <a:br>
              <a:rPr lang="en-US" sz="1800">
                <a:ea typeface="ＭＳ Ｐゴシック" charset="0"/>
                <a:cs typeface="ＭＳ Ｐゴシック" charset="0"/>
              </a:rPr>
            </a:br>
            <a:endParaRPr lang="en-US" sz="1800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2228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30791956"/>
              </p:ext>
            </p:extLst>
          </p:nvPr>
        </p:nvGraphicFramePr>
        <p:xfrm>
          <a:off x="2514604" y="2348880"/>
          <a:ext cx="310356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05" name="Formel" r:id="rId4" imgW="1269449" imgH="393529" progId="Equation.3">
                  <p:embed/>
                </p:oleObj>
              </mc:Choice>
              <mc:Fallback>
                <p:oleObj name="Formel" r:id="rId4" imgW="126944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4" y="2348880"/>
                        <a:ext cx="3103563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59363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Inferring rudimentary rules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sz="2400">
                <a:ea typeface="ＭＳ Ｐゴシック" charset="0"/>
              </a:rPr>
              <a:t>1R: learns a 1-level decision tree</a:t>
            </a:r>
          </a:p>
          <a:p>
            <a:pPr marL="1028700" lvl="1" indent="-457200"/>
            <a:r>
              <a:rPr lang="en-US" sz="2000">
                <a:ea typeface="ＭＳ Ｐゴシック" charset="0"/>
              </a:rPr>
              <a:t>I.e., rules that all test one particular attribute</a:t>
            </a:r>
          </a:p>
          <a:p>
            <a:pPr marL="457200" indent="-457200"/>
            <a:r>
              <a:rPr lang="en-US" sz="2400">
                <a:ea typeface="ＭＳ Ｐゴシック" charset="0"/>
              </a:rPr>
              <a:t>Basic version</a:t>
            </a:r>
          </a:p>
          <a:p>
            <a:pPr marL="1028700" lvl="1" indent="-457200"/>
            <a:r>
              <a:rPr lang="en-US" sz="2000">
                <a:ea typeface="ＭＳ Ｐゴシック" charset="0"/>
              </a:rPr>
              <a:t>One branch for each value</a:t>
            </a:r>
          </a:p>
          <a:p>
            <a:pPr marL="1028700" lvl="1" indent="-457200"/>
            <a:r>
              <a:rPr lang="en-US" sz="2000">
                <a:ea typeface="ＭＳ Ｐゴシック" charset="0"/>
              </a:rPr>
              <a:t>Each branch assigns most frequent class</a:t>
            </a:r>
          </a:p>
          <a:p>
            <a:pPr marL="1028700" lvl="1" indent="-457200"/>
            <a:r>
              <a:rPr lang="en-US" sz="2000">
                <a:ea typeface="ＭＳ Ｐゴシック" charset="0"/>
              </a:rPr>
              <a:t>Error rate: proportion of instances that don</a:t>
            </a:r>
            <a:r>
              <a:rPr lang="ja-JP" altLang="en-US" sz="2000">
                <a:ea typeface="ＭＳ Ｐゴシック" charset="0"/>
              </a:rPr>
              <a:t>’</a:t>
            </a:r>
            <a:r>
              <a:rPr lang="en-US" altLang="ja-JP" sz="2000">
                <a:ea typeface="ＭＳ Ｐゴシック" charset="0"/>
              </a:rPr>
              <a:t>t belong to the majority class of their corresponding branch</a:t>
            </a:r>
          </a:p>
          <a:p>
            <a:pPr marL="1028700" lvl="1" indent="-457200"/>
            <a:r>
              <a:rPr lang="en-US" sz="2000">
                <a:ea typeface="ＭＳ Ｐゴシック" charset="0"/>
              </a:rPr>
              <a:t>Choose attribute with lowest error rate</a:t>
            </a:r>
          </a:p>
          <a:p>
            <a:pPr marL="457200" indent="-457200">
              <a:buFont typeface="Wingdings" charset="0"/>
              <a:buNone/>
            </a:pPr>
            <a:r>
              <a:rPr lang="en-US" sz="2400" i="1">
                <a:ea typeface="ＭＳ Ｐゴシック" charset="0"/>
              </a:rPr>
              <a:t>	</a:t>
            </a:r>
            <a:r>
              <a:rPr lang="en-US" sz="2000">
                <a:ea typeface="ＭＳ Ｐゴシック" charset="0"/>
              </a:rPr>
              <a:t>(</a:t>
            </a:r>
            <a:r>
              <a:rPr lang="en-US" sz="2000" i="1">
                <a:ea typeface="ＭＳ Ｐゴシック" charset="0"/>
              </a:rPr>
              <a:t>assumes nominal attributes</a:t>
            </a:r>
            <a:r>
              <a:rPr lang="en-US" sz="2000">
                <a:ea typeface="ＭＳ Ｐゴシック" charset="0"/>
              </a:rPr>
              <a:t>)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45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A3D47676-399F-C941-B1BA-C3B96073BC02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80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Backed-Up Error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72440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  <a:cs typeface="ＭＳ Ｐゴシック" charset="0"/>
              </a:rPr>
              <a:t>For a non-leaf node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Let children of Node be Node1, Node2,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etc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/>
            </a:r>
            <a:br>
              <a:rPr lang="en-US" sz="2000" dirty="0">
                <a:ea typeface="ＭＳ Ｐゴシック" charset="0"/>
                <a:cs typeface="ＭＳ Ｐゴシック" charset="0"/>
              </a:rPr>
            </a:br>
            <a:r>
              <a:rPr lang="en-US" sz="2000" dirty="0">
                <a:ea typeface="ＭＳ Ｐゴシック" charset="0"/>
                <a:cs typeface="ＭＳ Ｐゴシック" charset="0"/>
              </a:rPr>
              <a:t/>
            </a:r>
            <a:br>
              <a:rPr lang="en-US" sz="2000" dirty="0">
                <a:ea typeface="ＭＳ Ｐゴシック" charset="0"/>
                <a:cs typeface="ＭＳ Ｐゴシック" charset="0"/>
              </a:rPr>
            </a:br>
            <a:r>
              <a:rPr lang="en-US" sz="2000" dirty="0">
                <a:ea typeface="ＭＳ Ｐゴシック" charset="0"/>
                <a:cs typeface="ＭＳ Ｐゴシック" charset="0"/>
              </a:rPr>
              <a:t/>
            </a:r>
            <a:br>
              <a:rPr lang="en-US" sz="2000" dirty="0">
                <a:ea typeface="ＭＳ Ｐゴシック" charset="0"/>
                <a:cs typeface="ＭＳ Ｐゴシック" charset="0"/>
              </a:rPr>
            </a:br>
            <a:r>
              <a:rPr lang="en-US" sz="2000" dirty="0">
                <a:ea typeface="ＭＳ Ｐゴシック" charset="0"/>
                <a:cs typeface="ＭＳ Ｐゴシック" charset="0"/>
              </a:rPr>
              <a:t/>
            </a:r>
            <a:br>
              <a:rPr lang="en-US" sz="2000" dirty="0">
                <a:ea typeface="ＭＳ Ｐゴシック" charset="0"/>
                <a:cs typeface="ＭＳ Ｐゴシック" charset="0"/>
              </a:rPr>
            </a:br>
            <a:r>
              <a:rPr lang="en-US" sz="2000" dirty="0">
                <a:ea typeface="ＭＳ Ｐゴシック" charset="0"/>
                <a:cs typeface="ＭＳ Ｐゴシック" charset="0"/>
              </a:rPr>
              <a:t/>
            </a:r>
            <a:br>
              <a:rPr lang="en-US" sz="2000" dirty="0">
                <a:ea typeface="ＭＳ Ｐゴシック" charset="0"/>
                <a:cs typeface="ＭＳ Ｐゴシック" charset="0"/>
              </a:rPr>
            </a:br>
            <a:r>
              <a:rPr lang="en-US" sz="2000" dirty="0">
                <a:ea typeface="ＭＳ Ｐゴシック" charset="0"/>
                <a:cs typeface="ＭＳ Ｐゴシック" charset="0"/>
              </a:rPr>
              <a:t/>
            </a:r>
            <a:br>
              <a:rPr lang="en-US" sz="2000" dirty="0">
                <a:ea typeface="ＭＳ Ｐゴシック" charset="0"/>
                <a:cs typeface="ＭＳ Ｐゴシック" charset="0"/>
              </a:rPr>
            </a:br>
            <a:r>
              <a:rPr lang="en-US" sz="2000" dirty="0">
                <a:ea typeface="ＭＳ Ｐゴシック" charset="0"/>
                <a:cs typeface="ＭＳ Ｐゴシック" charset="0"/>
              </a:rPr>
              <a:t>Probabilities can be estimated by relative frequencies of attribute values in sets of examples that fall into child nodes</a:t>
            </a:r>
          </a:p>
        </p:txBody>
      </p:sp>
      <p:graphicFrame>
        <p:nvGraphicFramePr>
          <p:cNvPr id="54276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809884165"/>
              </p:ext>
            </p:extLst>
          </p:nvPr>
        </p:nvGraphicFramePr>
        <p:xfrm>
          <a:off x="1219200" y="2708920"/>
          <a:ext cx="67056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05" name="Formel" r:id="rId4" imgW="2921000" imgH="266700" progId="Equation.3">
                  <p:embed/>
                </p:oleObj>
              </mc:Choice>
              <mc:Fallback>
                <p:oleObj name="Formel" r:id="rId4" imgW="2921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708920"/>
                        <a:ext cx="6705600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9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200607891"/>
              </p:ext>
            </p:extLst>
          </p:nvPr>
        </p:nvGraphicFramePr>
        <p:xfrm>
          <a:off x="1279529" y="4684910"/>
          <a:ext cx="7192963" cy="439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06" name="Formel" r:id="rId6" imgW="3327400" imgH="203200" progId="Equation.3">
                  <p:embed/>
                </p:oleObj>
              </mc:Choice>
              <mc:Fallback>
                <p:oleObj name="Formel" r:id="rId6" imgW="3327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9" y="4684910"/>
                        <a:ext cx="7192963" cy="4397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55035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Example Calculation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40768"/>
            <a:ext cx="74485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56325" name="Group 11"/>
          <p:cNvGrpSpPr>
            <a:grpSpLocks/>
          </p:cNvGrpSpPr>
          <p:nvPr/>
        </p:nvGrpSpPr>
        <p:grpSpPr bwMode="auto">
          <a:xfrm>
            <a:off x="6732240" y="1412776"/>
            <a:ext cx="1447800" cy="1524000"/>
            <a:chOff x="4320" y="768"/>
            <a:chExt cx="912" cy="960"/>
          </a:xfrm>
        </p:grpSpPr>
        <p:sp>
          <p:nvSpPr>
            <p:cNvPr id="56326" name="Oval 6"/>
            <p:cNvSpPr>
              <a:spLocks noChangeArrowheads="1"/>
            </p:cNvSpPr>
            <p:nvPr/>
          </p:nvSpPr>
          <p:spPr bwMode="auto">
            <a:xfrm>
              <a:off x="4560" y="768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de-DE" sz="1400"/>
                <a:t>b</a:t>
              </a:r>
              <a:br>
                <a:rPr lang="de-DE" sz="1400"/>
              </a:br>
              <a:r>
                <a:rPr lang="de-DE" sz="1400"/>
                <a:t>[4,2]</a:t>
              </a:r>
            </a:p>
          </p:txBody>
        </p:sp>
        <p:sp>
          <p:nvSpPr>
            <p:cNvPr id="56327" name="Oval 7"/>
            <p:cNvSpPr>
              <a:spLocks noChangeArrowheads="1"/>
            </p:cNvSpPr>
            <p:nvPr/>
          </p:nvSpPr>
          <p:spPr bwMode="auto">
            <a:xfrm>
              <a:off x="4320" y="134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/>
                <a:t>[3,2]</a:t>
              </a:r>
            </a:p>
          </p:txBody>
        </p:sp>
        <p:sp>
          <p:nvSpPr>
            <p:cNvPr id="56328" name="Oval 8"/>
            <p:cNvSpPr>
              <a:spLocks noChangeArrowheads="1"/>
            </p:cNvSpPr>
            <p:nvPr/>
          </p:nvSpPr>
          <p:spPr bwMode="auto">
            <a:xfrm>
              <a:off x="4848" y="134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/>
                <a:t>[1,0]</a:t>
              </a:r>
            </a:p>
          </p:txBody>
        </p:sp>
        <p:cxnSp>
          <p:nvCxnSpPr>
            <p:cNvPr id="56329" name="AutoShape 9"/>
            <p:cNvCxnSpPr>
              <a:cxnSpLocks noChangeShapeType="1"/>
              <a:stCxn id="56326" idx="4"/>
              <a:endCxn id="56327" idx="0"/>
            </p:cNvCxnSpPr>
            <p:nvPr/>
          </p:nvCxnSpPr>
          <p:spPr bwMode="auto">
            <a:xfrm flipH="1">
              <a:off x="4512" y="1152"/>
              <a:ext cx="24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0" name="AutoShape 10"/>
            <p:cNvCxnSpPr>
              <a:cxnSpLocks noChangeShapeType="1"/>
              <a:stCxn id="56326" idx="4"/>
              <a:endCxn id="56328" idx="0"/>
            </p:cNvCxnSpPr>
            <p:nvPr/>
          </p:nvCxnSpPr>
          <p:spPr bwMode="auto">
            <a:xfrm>
              <a:off x="4752" y="1152"/>
              <a:ext cx="288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81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03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83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12776"/>
            <a:ext cx="65722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82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85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*Complexity of tree induction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543800" cy="502920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tabLst>
                <a:tab pos="4003675" algn="l"/>
              </a:tabLst>
            </a:pPr>
            <a:r>
              <a:rPr lang="en-US" sz="2400" dirty="0">
                <a:ea typeface="ＭＳ Ｐゴシック" charset="0"/>
              </a:rPr>
              <a:t>Assume</a:t>
            </a:r>
          </a:p>
          <a:p>
            <a:pPr marL="742950" lvl="1" indent="-285750">
              <a:lnSpc>
                <a:spcPct val="90000"/>
              </a:lnSpc>
              <a:tabLst>
                <a:tab pos="4003675" algn="l"/>
              </a:tabLst>
            </a:pPr>
            <a:r>
              <a:rPr lang="en-US" sz="2000" i="1" dirty="0">
                <a:ea typeface="ＭＳ Ｐゴシック" charset="0"/>
              </a:rPr>
              <a:t>m </a:t>
            </a:r>
            <a:r>
              <a:rPr lang="en-US" sz="2000" dirty="0">
                <a:ea typeface="ＭＳ Ｐゴシック" charset="0"/>
              </a:rPr>
              <a:t>attributes</a:t>
            </a:r>
          </a:p>
          <a:p>
            <a:pPr marL="742950" lvl="1" indent="-285750">
              <a:lnSpc>
                <a:spcPct val="90000"/>
              </a:lnSpc>
              <a:tabLst>
                <a:tab pos="4003675" algn="l"/>
              </a:tabLst>
            </a:pPr>
            <a:r>
              <a:rPr lang="en-US" sz="2000" i="1" dirty="0">
                <a:ea typeface="ＭＳ Ｐゴシック" charset="0"/>
              </a:rPr>
              <a:t>n </a:t>
            </a:r>
            <a:r>
              <a:rPr lang="en-US" sz="2000" dirty="0">
                <a:ea typeface="ＭＳ Ｐゴシック" charset="0"/>
              </a:rPr>
              <a:t>training instances</a:t>
            </a:r>
          </a:p>
          <a:p>
            <a:pPr marL="742950" lvl="1" indent="-285750">
              <a:lnSpc>
                <a:spcPct val="90000"/>
              </a:lnSpc>
              <a:tabLst>
                <a:tab pos="4003675" algn="l"/>
              </a:tabLst>
            </a:pPr>
            <a:r>
              <a:rPr lang="en-US" sz="2000" dirty="0">
                <a:ea typeface="ＭＳ Ｐゴシック" charset="0"/>
              </a:rPr>
              <a:t>tree depth </a:t>
            </a:r>
            <a:r>
              <a:rPr lang="en-US" sz="2000" i="1" dirty="0">
                <a:ea typeface="ＭＳ Ｐゴシック" charset="0"/>
              </a:rPr>
              <a:t>O </a:t>
            </a:r>
            <a:r>
              <a:rPr lang="en-US" sz="2000" dirty="0">
                <a:ea typeface="ＭＳ Ｐゴシック" charset="0"/>
              </a:rPr>
              <a:t>(log </a:t>
            </a:r>
            <a:r>
              <a:rPr lang="en-US" sz="2000" i="1" dirty="0">
                <a:ea typeface="ＭＳ Ｐゴシック" charset="0"/>
              </a:rPr>
              <a:t>n</a:t>
            </a:r>
            <a:r>
              <a:rPr lang="en-US" sz="2000" dirty="0">
                <a:ea typeface="ＭＳ Ｐゴシック" charset="0"/>
              </a:rPr>
              <a:t>)</a:t>
            </a:r>
          </a:p>
          <a:p>
            <a:pPr marL="342900" indent="-342900">
              <a:lnSpc>
                <a:spcPct val="90000"/>
              </a:lnSpc>
              <a:tabLst>
                <a:tab pos="4003675" algn="l"/>
              </a:tabLst>
            </a:pPr>
            <a:r>
              <a:rPr lang="en-US" sz="2400" dirty="0">
                <a:ea typeface="ＭＳ Ｐゴシック" charset="0"/>
              </a:rPr>
              <a:t>Building a tree	</a:t>
            </a:r>
            <a:r>
              <a:rPr lang="en-US" sz="2400" i="1" dirty="0">
                <a:ea typeface="ＭＳ Ｐゴシック" charset="0"/>
              </a:rPr>
              <a:t>O </a:t>
            </a:r>
            <a:r>
              <a:rPr lang="en-US" sz="2400" dirty="0">
                <a:ea typeface="ＭＳ Ｐゴシック" charset="0"/>
              </a:rPr>
              <a:t>(</a:t>
            </a:r>
            <a:r>
              <a:rPr lang="en-US" sz="2400" i="1" dirty="0">
                <a:ea typeface="ＭＳ Ｐゴシック" charset="0"/>
              </a:rPr>
              <a:t>m n </a:t>
            </a:r>
            <a:r>
              <a:rPr lang="en-US" sz="2400" dirty="0">
                <a:ea typeface="ＭＳ Ｐゴシック" charset="0"/>
              </a:rPr>
              <a:t>log</a:t>
            </a:r>
            <a:r>
              <a:rPr lang="en-US" sz="2400" i="1" dirty="0">
                <a:ea typeface="ＭＳ Ｐゴシック" charset="0"/>
              </a:rPr>
              <a:t> n</a:t>
            </a:r>
            <a:r>
              <a:rPr lang="en-US" sz="2400" dirty="0">
                <a:ea typeface="ＭＳ Ｐゴシック" charset="0"/>
              </a:rPr>
              <a:t>)</a:t>
            </a:r>
          </a:p>
          <a:p>
            <a:pPr marL="342900" indent="-342900">
              <a:lnSpc>
                <a:spcPct val="90000"/>
              </a:lnSpc>
              <a:tabLst>
                <a:tab pos="4003675" algn="l"/>
              </a:tabLst>
            </a:pPr>
            <a:r>
              <a:rPr lang="en-US" sz="2400" dirty="0" err="1">
                <a:ea typeface="ＭＳ Ｐゴシック" charset="0"/>
              </a:rPr>
              <a:t>Subtree</a:t>
            </a:r>
            <a:r>
              <a:rPr lang="en-US" sz="2400" dirty="0">
                <a:ea typeface="ＭＳ Ｐゴシック" charset="0"/>
              </a:rPr>
              <a:t> replacement	</a:t>
            </a:r>
            <a:r>
              <a:rPr lang="en-US" sz="2400" i="1" dirty="0">
                <a:ea typeface="ＭＳ Ｐゴシック" charset="0"/>
              </a:rPr>
              <a:t>O </a:t>
            </a:r>
            <a:r>
              <a:rPr lang="en-US" sz="2400" dirty="0">
                <a:ea typeface="ＭＳ Ｐゴシック" charset="0"/>
              </a:rPr>
              <a:t>(</a:t>
            </a:r>
            <a:r>
              <a:rPr lang="en-US" sz="2400" i="1" dirty="0">
                <a:ea typeface="ＭＳ Ｐゴシック" charset="0"/>
              </a:rPr>
              <a:t>n</a:t>
            </a:r>
            <a:r>
              <a:rPr lang="en-US" sz="2400" dirty="0">
                <a:ea typeface="ＭＳ Ｐゴシック" charset="0"/>
              </a:rPr>
              <a:t>)</a:t>
            </a:r>
          </a:p>
          <a:p>
            <a:pPr marL="342900" indent="-342900">
              <a:lnSpc>
                <a:spcPct val="90000"/>
              </a:lnSpc>
              <a:tabLst>
                <a:tab pos="4003675" algn="l"/>
              </a:tabLst>
            </a:pPr>
            <a:r>
              <a:rPr lang="en-US" sz="2400" dirty="0" err="1">
                <a:ea typeface="ＭＳ Ｐゴシック" charset="0"/>
              </a:rPr>
              <a:t>Subtree</a:t>
            </a:r>
            <a:r>
              <a:rPr lang="en-US" sz="2400" dirty="0">
                <a:ea typeface="ＭＳ Ｐゴシック" charset="0"/>
              </a:rPr>
              <a:t> raising	</a:t>
            </a:r>
            <a:r>
              <a:rPr lang="en-US" sz="2400" i="1" dirty="0">
                <a:ea typeface="ＭＳ Ｐゴシック" charset="0"/>
              </a:rPr>
              <a:t>O </a:t>
            </a:r>
            <a:r>
              <a:rPr lang="en-US" sz="2400" dirty="0">
                <a:ea typeface="ＭＳ Ｐゴシック" charset="0"/>
              </a:rPr>
              <a:t>(</a:t>
            </a:r>
            <a:r>
              <a:rPr lang="en-US" sz="2400" i="1" dirty="0">
                <a:ea typeface="ＭＳ Ｐゴシック" charset="0"/>
              </a:rPr>
              <a:t>n </a:t>
            </a:r>
            <a:r>
              <a:rPr lang="en-US" sz="2400" dirty="0">
                <a:ea typeface="ＭＳ Ｐゴシック" charset="0"/>
              </a:rPr>
              <a:t>(log </a:t>
            </a:r>
            <a:r>
              <a:rPr lang="en-US" sz="2400" i="1" dirty="0">
                <a:ea typeface="ＭＳ Ｐゴシック" charset="0"/>
              </a:rPr>
              <a:t>n</a:t>
            </a:r>
            <a:r>
              <a:rPr lang="en-US" sz="2400" dirty="0">
                <a:ea typeface="ＭＳ Ｐゴシック" charset="0"/>
              </a:rPr>
              <a:t>)</a:t>
            </a:r>
            <a:r>
              <a:rPr lang="en-US" sz="2400" baseline="30000" dirty="0">
                <a:ea typeface="ＭＳ Ｐゴシック" charset="0"/>
              </a:rPr>
              <a:t>2</a:t>
            </a:r>
            <a:r>
              <a:rPr lang="en-US" sz="2400" dirty="0">
                <a:ea typeface="ＭＳ Ｐゴシック" charset="0"/>
              </a:rPr>
              <a:t>)</a:t>
            </a:r>
          </a:p>
          <a:p>
            <a:pPr marL="742950" lvl="1" indent="-285750">
              <a:lnSpc>
                <a:spcPct val="90000"/>
              </a:lnSpc>
              <a:tabLst>
                <a:tab pos="4003675" algn="l"/>
              </a:tabLst>
            </a:pPr>
            <a:r>
              <a:rPr lang="en-US" sz="2000" dirty="0">
                <a:ea typeface="ＭＳ Ｐゴシック" charset="0"/>
              </a:rPr>
              <a:t>Every instance may have to be redistributed at every node between its leaf and the root: </a:t>
            </a:r>
            <a:r>
              <a:rPr lang="en-US" sz="2000" i="1" dirty="0">
                <a:ea typeface="ＭＳ Ｐゴシック" charset="0"/>
              </a:rPr>
              <a:t>O </a:t>
            </a:r>
            <a:r>
              <a:rPr lang="en-US" sz="2000" dirty="0">
                <a:ea typeface="ＭＳ Ｐゴシック" charset="0"/>
              </a:rPr>
              <a:t>(</a:t>
            </a:r>
            <a:r>
              <a:rPr lang="en-US" sz="2000" i="1" dirty="0">
                <a:ea typeface="ＭＳ Ｐゴシック" charset="0"/>
              </a:rPr>
              <a:t>n</a:t>
            </a:r>
            <a:r>
              <a:rPr lang="en-US" sz="2000" dirty="0">
                <a:ea typeface="ＭＳ Ｐゴシック" charset="0"/>
              </a:rPr>
              <a:t> log </a:t>
            </a:r>
            <a:r>
              <a:rPr lang="en-US" sz="2000" i="1" dirty="0">
                <a:ea typeface="ＭＳ Ｐゴシック" charset="0"/>
              </a:rPr>
              <a:t>n</a:t>
            </a:r>
            <a:r>
              <a:rPr lang="en-US" sz="2000" dirty="0">
                <a:ea typeface="ＭＳ Ｐゴシック" charset="0"/>
              </a:rPr>
              <a:t>)</a:t>
            </a:r>
          </a:p>
          <a:p>
            <a:pPr marL="742950" lvl="1" indent="-285750">
              <a:lnSpc>
                <a:spcPct val="90000"/>
              </a:lnSpc>
              <a:tabLst>
                <a:tab pos="4003675" algn="l"/>
              </a:tabLst>
            </a:pPr>
            <a:r>
              <a:rPr lang="en-US" sz="2000" dirty="0">
                <a:ea typeface="ＭＳ Ｐゴシック" charset="0"/>
              </a:rPr>
              <a:t>Cost for redistribution (on average): </a:t>
            </a:r>
            <a:r>
              <a:rPr lang="en-US" sz="2000" i="1" dirty="0">
                <a:ea typeface="ＭＳ Ｐゴシック" charset="0"/>
              </a:rPr>
              <a:t>O </a:t>
            </a:r>
            <a:r>
              <a:rPr lang="en-US" sz="2000" dirty="0">
                <a:ea typeface="ＭＳ Ｐゴシック" charset="0"/>
              </a:rPr>
              <a:t>(log </a:t>
            </a:r>
            <a:r>
              <a:rPr lang="en-US" sz="2000" i="1" dirty="0">
                <a:ea typeface="ＭＳ Ｐゴシック" charset="0"/>
              </a:rPr>
              <a:t>n</a:t>
            </a:r>
            <a:r>
              <a:rPr lang="en-US" sz="2000" dirty="0">
                <a:ea typeface="ＭＳ Ｐゴシック" charset="0"/>
              </a:rPr>
              <a:t>)</a:t>
            </a:r>
          </a:p>
          <a:p>
            <a:pPr marL="342900" indent="-342900">
              <a:lnSpc>
                <a:spcPct val="90000"/>
              </a:lnSpc>
              <a:tabLst>
                <a:tab pos="4003675" algn="l"/>
              </a:tabLst>
            </a:pPr>
            <a:r>
              <a:rPr lang="en-US" sz="2400" dirty="0">
                <a:ea typeface="ＭＳ Ｐゴシック" charset="0"/>
              </a:rPr>
              <a:t>Total cost: </a:t>
            </a:r>
            <a:r>
              <a:rPr lang="en-US" sz="2400" i="1" dirty="0">
                <a:ea typeface="ＭＳ Ｐゴシック" charset="0"/>
              </a:rPr>
              <a:t>O </a:t>
            </a:r>
            <a:r>
              <a:rPr lang="en-US" sz="2400" dirty="0">
                <a:ea typeface="ＭＳ Ｐゴシック" charset="0"/>
              </a:rPr>
              <a:t>(</a:t>
            </a:r>
            <a:r>
              <a:rPr lang="en-US" sz="2400" i="1" dirty="0">
                <a:ea typeface="ＭＳ Ｐゴシック" charset="0"/>
              </a:rPr>
              <a:t>m n </a:t>
            </a:r>
            <a:r>
              <a:rPr lang="en-US" sz="2400" dirty="0">
                <a:ea typeface="ＭＳ Ｐゴシック" charset="0"/>
              </a:rPr>
              <a:t>log</a:t>
            </a:r>
            <a:r>
              <a:rPr lang="en-US" sz="2400" i="1" dirty="0">
                <a:ea typeface="ＭＳ Ｐゴシック" charset="0"/>
              </a:rPr>
              <a:t> n</a:t>
            </a:r>
            <a:r>
              <a:rPr lang="en-US" sz="2400" dirty="0">
                <a:ea typeface="ＭＳ Ｐゴシック" charset="0"/>
              </a:rPr>
              <a:t>) + </a:t>
            </a:r>
            <a:r>
              <a:rPr lang="en-US" sz="2400" i="1" dirty="0">
                <a:ea typeface="ＭＳ Ｐゴシック" charset="0"/>
              </a:rPr>
              <a:t>O </a:t>
            </a:r>
            <a:r>
              <a:rPr lang="en-US" sz="2400" dirty="0">
                <a:ea typeface="ＭＳ Ｐゴシック" charset="0"/>
              </a:rPr>
              <a:t>(</a:t>
            </a:r>
            <a:r>
              <a:rPr lang="en-US" sz="2400" i="1" dirty="0">
                <a:ea typeface="ＭＳ Ｐゴシック" charset="0"/>
              </a:rPr>
              <a:t>n </a:t>
            </a:r>
            <a:r>
              <a:rPr lang="en-US" sz="2400" dirty="0">
                <a:ea typeface="ＭＳ Ｐゴシック" charset="0"/>
              </a:rPr>
              <a:t>(log </a:t>
            </a:r>
            <a:r>
              <a:rPr lang="en-US" sz="2400" i="1" dirty="0">
                <a:ea typeface="ＭＳ Ｐゴシック" charset="0"/>
              </a:rPr>
              <a:t>n</a:t>
            </a:r>
            <a:r>
              <a:rPr lang="en-US" sz="2400" dirty="0">
                <a:ea typeface="ＭＳ Ｐゴシック" charset="0"/>
              </a:rPr>
              <a:t>)</a:t>
            </a:r>
            <a:r>
              <a:rPr lang="en-US" sz="2400" baseline="30000" dirty="0">
                <a:ea typeface="ＭＳ Ｐゴシック" charset="0"/>
              </a:rPr>
              <a:t>2</a:t>
            </a:r>
            <a:r>
              <a:rPr lang="en-US" sz="2400" dirty="0">
                <a:ea typeface="ＭＳ Ｐゴシック" charset="0"/>
              </a:rPr>
              <a:t>)</a:t>
            </a:r>
            <a:endParaRPr lang="en-AU" sz="2400" dirty="0">
              <a:ea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83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276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7467600" cy="1143000"/>
          </a:xfrm>
        </p:spPr>
        <p:txBody>
          <a:bodyPr/>
          <a:lstStyle/>
          <a:p>
            <a:r>
              <a:rPr lang="en-PH" dirty="0">
                <a:latin typeface="+mn-lt"/>
                <a:ea typeface="ＭＳ Ｐゴシック" charset="0"/>
                <a:cs typeface="ＭＳ Ｐゴシック" charset="0"/>
              </a:rPr>
              <a:t>Windowing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49366"/>
            <a:ext cx="7467600" cy="48736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PH" dirty="0" smtClean="0"/>
              <a:t>ID3 can deal with very large data sets by performing induction on subsets or </a:t>
            </a:r>
            <a:r>
              <a:rPr lang="en-PH" i="1" dirty="0" smtClean="0"/>
              <a:t>windows</a:t>
            </a:r>
            <a:r>
              <a:rPr lang="en-PH" dirty="0" smtClean="0"/>
              <a:t> onto the data	</a:t>
            </a:r>
          </a:p>
          <a:p>
            <a:pPr marL="822960" lvl="1" indent="-457200">
              <a:buFont typeface="+mj-lt"/>
              <a:buAutoNum type="arabicPeriod"/>
              <a:defRPr/>
            </a:pPr>
            <a:r>
              <a:rPr lang="en-PH" dirty="0" smtClean="0"/>
              <a:t>Select a random subset of the whole set of training instances</a:t>
            </a:r>
          </a:p>
          <a:p>
            <a:pPr marL="822960" lvl="1" indent="-457200">
              <a:buFont typeface="+mj-lt"/>
              <a:buAutoNum type="arabicPeriod"/>
              <a:defRPr/>
            </a:pPr>
            <a:r>
              <a:rPr lang="en-PH" dirty="0" smtClean="0"/>
              <a:t>Use the induction algorithm to form a rule to explain the current window</a:t>
            </a:r>
          </a:p>
          <a:p>
            <a:pPr marL="822960" lvl="1" indent="-457200">
              <a:buFont typeface="+mj-lt"/>
              <a:buAutoNum type="arabicPeriod"/>
              <a:defRPr/>
            </a:pPr>
            <a:r>
              <a:rPr lang="en-PH" dirty="0" smtClean="0"/>
              <a:t>Scan through all of the training instances looking for exceptions to the rule</a:t>
            </a:r>
          </a:p>
          <a:p>
            <a:pPr marL="822960" lvl="1" indent="-457200">
              <a:buFont typeface="+mj-lt"/>
              <a:buAutoNum type="arabicPeriod"/>
              <a:defRPr/>
            </a:pPr>
            <a:r>
              <a:rPr lang="en-PH" dirty="0" smtClean="0"/>
              <a:t>Add the exceptions to the window</a:t>
            </a:r>
          </a:p>
          <a:p>
            <a:pPr>
              <a:defRPr/>
            </a:pPr>
            <a:r>
              <a:rPr lang="en-PH" dirty="0" smtClean="0"/>
              <a:t>Repeat steps 2 to 4 until there are no exceptions left</a:t>
            </a:r>
            <a:endParaRPr lang="en-PH" dirty="0"/>
          </a:p>
        </p:txBody>
      </p:sp>
      <p:sp>
        <p:nvSpPr>
          <p:cNvPr id="62468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 rot="5400000">
            <a:off x="6989763" y="3736978"/>
            <a:ext cx="3200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PH" sz="1800" dirty="0">
                <a:latin typeface="+mn-lt"/>
              </a:rPr>
              <a:t>http://www.cse.unsw.edu.au/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84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908782"/>
      </p:ext>
    </p:extLst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85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pic>
        <p:nvPicPr>
          <p:cNvPr id="64514" name="Bild 3" descr="Screen Shot 2013-04-25 at 9.35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040"/>
            <a:ext cx="914400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8036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Incremental</a:t>
            </a:r>
            <a:r>
              <a:rPr lang="de-DE" dirty="0" smtClean="0"/>
              <a:t> </a:t>
            </a:r>
            <a:r>
              <a:rPr lang="de-DE" dirty="0" err="1" smtClean="0"/>
              <a:t>inductive</a:t>
            </a:r>
            <a:r>
              <a:rPr lang="de-DE" dirty="0" smtClean="0"/>
              <a:t> </a:t>
            </a:r>
            <a:r>
              <a:rPr lang="de-DE" dirty="0" err="1" smtClean="0"/>
              <a:t>learning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86</a:t>
            </a:fld>
            <a:endParaRPr lang="de-DE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2971800"/>
            <a:ext cx="3429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4400" dirty="0" smtClean="0">
                <a:ea typeface="ＭＳ Ｐゴシック" charset="0"/>
              </a:rPr>
              <a:t>Chapter 19</a:t>
            </a:r>
            <a:endParaRPr lang="en-US" dirty="0" smtClean="0">
              <a:ea typeface="ＭＳ Ｐゴシック" charset="0"/>
            </a:endParaRPr>
          </a:p>
          <a:p>
            <a:pPr marL="0" indent="0">
              <a:buNone/>
            </a:pPr>
            <a:endParaRPr lang="en-US" dirty="0">
              <a:ea typeface="ＭＳ Ｐゴシック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85800" y="50292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800">
                <a:latin typeface="+mn-lt"/>
              </a:rPr>
              <a:t>Slides for Ch. 19 by J.C. Latombe </a:t>
            </a:r>
          </a:p>
        </p:txBody>
      </p:sp>
      <p:pic>
        <p:nvPicPr>
          <p:cNvPr id="7" name="Picture 5" descr="2e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65338"/>
            <a:ext cx="3336925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46192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077200" cy="685800"/>
          </a:xfrm>
        </p:spPr>
        <p:txBody>
          <a:bodyPr/>
          <a:lstStyle/>
          <a:p>
            <a:r>
              <a:rPr lang="es-MX">
                <a:latin typeface="+mn-lt"/>
                <a:ea typeface="ＭＳ Ｐゴシック" charset="0"/>
                <a:cs typeface="ＭＳ Ｐゴシック" charset="0"/>
              </a:rPr>
              <a:t>Learning logical descriptions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87152"/>
            <a:ext cx="8534400" cy="5410200"/>
          </a:xfrm>
          <a:noFill/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The process of constructing a decision tree can be seen as searching the </a:t>
            </a:r>
            <a:r>
              <a:rPr lang="en-US" b="1" dirty="0">
                <a:ea typeface="ＭＳ Ｐゴシック" charset="0"/>
                <a:cs typeface="ＭＳ Ｐゴシック" charset="0"/>
              </a:rPr>
              <a:t>hypothesis space H.</a:t>
            </a:r>
            <a:r>
              <a:rPr lang="en-US" dirty="0">
                <a:ea typeface="ＭＳ Ｐゴシック" charset="0"/>
                <a:cs typeface="ＭＳ Ｐゴシック" charset="0"/>
              </a:rPr>
              <a:t> The goal is to construct an hypothesis </a:t>
            </a:r>
            <a:r>
              <a:rPr lang="en-US" i="1" dirty="0">
                <a:ea typeface="ＭＳ Ｐゴシック" charset="0"/>
                <a:cs typeface="ＭＳ Ｐゴシック" charset="0"/>
              </a:rPr>
              <a:t>H </a:t>
            </a:r>
            <a:r>
              <a:rPr lang="en-US" dirty="0">
                <a:ea typeface="ＭＳ Ｐゴシック" charset="0"/>
                <a:cs typeface="ＭＳ Ｐゴシック" charset="0"/>
              </a:rPr>
              <a:t>that explains the data in the training set.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The hypothesis</a:t>
            </a:r>
            <a:r>
              <a:rPr lang="en-US" i="1" dirty="0">
                <a:ea typeface="ＭＳ Ｐゴシック" charset="0"/>
                <a:cs typeface="ＭＳ Ｐゴシック" charset="0"/>
              </a:rPr>
              <a:t> H </a:t>
            </a:r>
            <a:r>
              <a:rPr lang="en-US" dirty="0">
                <a:ea typeface="ＭＳ Ｐゴシック" charset="0"/>
                <a:cs typeface="ＭＳ Ｐゴシック" charset="0"/>
              </a:rPr>
              <a:t>is a logical description of the form: </a:t>
            </a: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		  </a:t>
            </a:r>
            <a:r>
              <a:rPr lang="en-US" i="1" dirty="0">
                <a:ea typeface="ＭＳ Ｐゴシック" charset="0"/>
                <a:cs typeface="ＭＳ Ｐゴシック" charset="0"/>
              </a:rPr>
              <a:t>H:</a:t>
            </a:r>
            <a:r>
              <a:rPr lang="en-US" dirty="0">
                <a:ea typeface="ＭＳ Ｐゴシック" charset="0"/>
                <a:cs typeface="ＭＳ Ｐゴシック" charset="0"/>
              </a:rPr>
              <a:t>    </a:t>
            </a:r>
            <a:r>
              <a:rPr lang="en-US" i="1" dirty="0">
                <a:ea typeface="ＭＳ Ｐゴシック" charset="0"/>
                <a:cs typeface="ＭＳ Ｐゴシック" charset="0"/>
              </a:rPr>
              <a:t>H</a:t>
            </a:r>
            <a:r>
              <a:rPr lang="en-US" i="1" baseline="-25000" dirty="0">
                <a:ea typeface="ＭＳ Ｐゴシック" charset="0"/>
                <a:cs typeface="ＭＳ Ｐゴシック" charset="0"/>
              </a:rPr>
              <a:t>1 </a:t>
            </a:r>
            <a:r>
              <a:rPr lang="en-US" dirty="0">
                <a:ea typeface="ＭＳ Ｐゴシック" charset="0"/>
                <a:cs typeface="ＭＳ Ｐゴシック" charset="0"/>
              </a:rPr>
              <a:t>\/  </a:t>
            </a:r>
            <a:r>
              <a:rPr lang="en-US" i="1" dirty="0">
                <a:ea typeface="ＭＳ Ｐゴシック" charset="0"/>
                <a:cs typeface="ＭＳ Ｐゴシック" charset="0"/>
              </a:rPr>
              <a:t>H</a:t>
            </a:r>
            <a:r>
              <a:rPr lang="en-US" i="1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i="1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\/ … \/ </a:t>
            </a:r>
            <a:r>
              <a:rPr lang="en-US" i="1" dirty="0" err="1">
                <a:ea typeface="ＭＳ Ｐゴシック" charset="0"/>
                <a:cs typeface="ＭＳ Ｐゴシック" charset="0"/>
              </a:rPr>
              <a:t>H</a:t>
            </a:r>
            <a:r>
              <a:rPr lang="en-US" i="1" baseline="-25000" dirty="0" err="1">
                <a:ea typeface="ＭＳ Ｐゴシック" charset="0"/>
                <a:cs typeface="ＭＳ Ｐゴシック" charset="0"/>
              </a:rPr>
              <a:t>n</a:t>
            </a:r>
            <a:endParaRPr lang="en-US" i="1" baseline="-25000" dirty="0"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i="1" baseline="-25000" dirty="0">
                <a:ea typeface="ＭＳ Ｐゴシック" charset="0"/>
                <a:cs typeface="ＭＳ Ｐゴシック" charset="0"/>
              </a:rPr>
              <a:t>			</a:t>
            </a:r>
            <a:r>
              <a:rPr lang="en-US" i="1" dirty="0">
                <a:ea typeface="ＭＳ Ｐゴシック" charset="0"/>
                <a:cs typeface="ＭＳ Ｐゴシック" charset="0"/>
              </a:rPr>
              <a:t> H</a:t>
            </a:r>
            <a:r>
              <a:rPr lang="en-US" i="1" baseline="-25000" dirty="0">
                <a:ea typeface="ＭＳ Ｐゴシック" charset="0"/>
                <a:cs typeface="ＭＳ Ｐゴシック" charset="0"/>
              </a:rPr>
              <a:t>i</a:t>
            </a:r>
            <a:r>
              <a:rPr lang="en-US" i="1" dirty="0">
                <a:ea typeface="ＭＳ Ｐゴシック" charset="0"/>
                <a:cs typeface="ＭＳ Ｐゴシック" charset="0"/>
              </a:rPr>
              <a:t>:    </a:t>
            </a:r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</a:t>
            </a:r>
            <a:r>
              <a:rPr lang="en-US" i="1" dirty="0">
                <a:ea typeface="ＭＳ Ｐゴシック" charset="0"/>
                <a:cs typeface="ＭＳ Ｐゴシック" charset="0"/>
              </a:rPr>
              <a:t>x Q(x)  &lt;=&gt; </a:t>
            </a:r>
            <a:r>
              <a:rPr lang="en-US" i="1" dirty="0" err="1">
                <a:ea typeface="ＭＳ Ｐゴシック" charset="0"/>
                <a:cs typeface="ＭＳ Ｐゴシック" charset="0"/>
              </a:rPr>
              <a:t>C</a:t>
            </a:r>
            <a:r>
              <a:rPr lang="en-US" i="1" baseline="-25000" dirty="0" err="1">
                <a:ea typeface="ＭＳ Ｐゴシック" charset="0"/>
                <a:cs typeface="ＭＳ Ｐゴシック" charset="0"/>
              </a:rPr>
              <a:t>i</a:t>
            </a:r>
            <a:r>
              <a:rPr lang="en-US" i="1" dirty="0">
                <a:ea typeface="ＭＳ Ｐゴシック" charset="0"/>
                <a:cs typeface="ＭＳ Ｐゴシック" charset="0"/>
              </a:rPr>
              <a:t>(x)</a:t>
            </a: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   where</a:t>
            </a:r>
            <a:r>
              <a:rPr lang="en-US" i="1" dirty="0">
                <a:ea typeface="ＭＳ Ｐゴシック" charset="0"/>
                <a:cs typeface="ＭＳ Ｐゴシック" charset="0"/>
              </a:rPr>
              <a:t> Q(x) </a:t>
            </a:r>
            <a:r>
              <a:rPr lang="en-US" dirty="0">
                <a:ea typeface="ＭＳ Ｐゴシック" charset="0"/>
                <a:cs typeface="ＭＳ Ｐゴシック" charset="0"/>
              </a:rPr>
              <a:t>is the goal predicate and</a:t>
            </a:r>
            <a:r>
              <a:rPr lang="en-US" i="1" dirty="0"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>
                <a:ea typeface="ＭＳ Ｐゴシック" charset="0"/>
                <a:cs typeface="ＭＳ Ｐゴシック" charset="0"/>
              </a:rPr>
              <a:t>C</a:t>
            </a:r>
            <a:r>
              <a:rPr lang="en-US" i="1" baseline="-25000" dirty="0" err="1">
                <a:ea typeface="ＭＳ Ｐゴシック" charset="0"/>
                <a:cs typeface="ＭＳ Ｐゴシック" charset="0"/>
              </a:rPr>
              <a:t>i</a:t>
            </a:r>
            <a:r>
              <a:rPr lang="en-US" i="1" dirty="0">
                <a:ea typeface="ＭＳ Ｐゴシック" charset="0"/>
                <a:cs typeface="ＭＳ Ｐゴシック" charset="0"/>
              </a:rPr>
              <a:t>(x) </a:t>
            </a:r>
            <a:r>
              <a:rPr lang="en-US" dirty="0">
                <a:ea typeface="ＭＳ Ｐゴシック" charset="0"/>
                <a:cs typeface="ＭＳ Ｐゴシック" charset="0"/>
              </a:rPr>
              <a:t>are candidate definitions.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971600" y="3368025"/>
            <a:ext cx="4464918" cy="9970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0" bIns="0" anchor="ctr">
            <a:spAutoFit/>
          </a:bodyPr>
          <a:lstStyle/>
          <a:p>
            <a:endParaRPr lang="de-DE">
              <a:latin typeface="+mn-lt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87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663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Current-best-hypothesis Search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>
                <a:ea typeface="ＭＳ Ｐゴシック" charset="0"/>
              </a:rPr>
              <a:t>Key idea</a:t>
            </a:r>
            <a:r>
              <a:rPr lang="en-US">
                <a:ea typeface="ＭＳ Ｐゴシック" charset="0"/>
              </a:rPr>
              <a:t>:</a:t>
            </a:r>
          </a:p>
          <a:p>
            <a:pPr lvl="1"/>
            <a:r>
              <a:rPr lang="en-US">
                <a:ea typeface="ＭＳ Ｐゴシック" charset="0"/>
              </a:rPr>
              <a:t>Maintain a single hypothesis throughout. </a:t>
            </a:r>
          </a:p>
          <a:p>
            <a:pPr lvl="1"/>
            <a:r>
              <a:rPr lang="en-US">
                <a:ea typeface="ＭＳ Ｐゴシック" charset="0"/>
              </a:rPr>
              <a:t>Update the hypothesis to maintain consistency as a new example comes in.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88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18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Definitions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>
                <a:ea typeface="ＭＳ Ｐゴシック" charset="0"/>
                <a:cs typeface="ＭＳ Ｐゴシック" charset="0"/>
              </a:rPr>
              <a:t>Positive example</a:t>
            </a:r>
            <a:r>
              <a:rPr lang="en-US">
                <a:ea typeface="ＭＳ Ｐゴシック" charset="0"/>
                <a:cs typeface="ＭＳ Ｐゴシック" charset="0"/>
              </a:rPr>
              <a:t>:  an instance of the hypothesis</a:t>
            </a:r>
          </a:p>
          <a:p>
            <a:r>
              <a:rPr lang="en-US" u="sng">
                <a:ea typeface="ＭＳ Ｐゴシック" charset="0"/>
                <a:cs typeface="ＭＳ Ｐゴシック" charset="0"/>
              </a:rPr>
              <a:t>Negative example</a:t>
            </a:r>
            <a:r>
              <a:rPr lang="en-US">
                <a:ea typeface="ＭＳ Ｐゴシック" charset="0"/>
                <a:cs typeface="ＭＳ Ｐゴシック" charset="0"/>
              </a:rPr>
              <a:t>:  not an instance of the hypothesis </a:t>
            </a:r>
          </a:p>
          <a:p>
            <a:r>
              <a:rPr lang="en-US" u="sng">
                <a:ea typeface="ＭＳ Ｐゴシック" charset="0"/>
                <a:cs typeface="ＭＳ Ｐゴシック" charset="0"/>
              </a:rPr>
              <a:t>False negative example</a:t>
            </a:r>
            <a:r>
              <a:rPr lang="en-US">
                <a:ea typeface="ＭＳ Ｐゴシック" charset="0"/>
                <a:cs typeface="ＭＳ Ｐゴシック" charset="0"/>
              </a:rPr>
              <a:t>:  the hypothesis predicts it should be a negative example but it is in fact positive</a:t>
            </a:r>
          </a:p>
          <a:p>
            <a:r>
              <a:rPr lang="en-US" u="sng">
                <a:ea typeface="ＭＳ Ｐゴシック" charset="0"/>
                <a:cs typeface="ＭＳ Ｐゴシック" charset="0"/>
              </a:rPr>
              <a:t>False positive example</a:t>
            </a:r>
            <a:r>
              <a:rPr lang="en-US">
                <a:ea typeface="ＭＳ Ｐゴシック" charset="0"/>
                <a:cs typeface="ＭＳ Ｐゴシック" charset="0"/>
              </a:rPr>
              <a:t>:  classified to be positive but should be classified as negative.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89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04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Evaluating the weather attributes</a:t>
            </a:r>
          </a:p>
        </p:txBody>
      </p:sp>
      <p:graphicFrame>
        <p:nvGraphicFramePr>
          <p:cNvPr id="186371" name="Group 3"/>
          <p:cNvGraphicFramePr>
            <a:graphicFrameLocks noGrp="1"/>
          </p:cNvGraphicFramePr>
          <p:nvPr/>
        </p:nvGraphicFramePr>
        <p:xfrm>
          <a:off x="4419600" y="1600202"/>
          <a:ext cx="4648200" cy="3748677"/>
        </p:xfrm>
        <a:graphic>
          <a:graphicData uri="http://schemas.openxmlformats.org/drawingml/2006/table">
            <a:tbl>
              <a:tblPr/>
              <a:tblGrid>
                <a:gridCol w="1376363"/>
                <a:gridCol w="1722437"/>
                <a:gridCol w="774700"/>
                <a:gridCol w="774700"/>
              </a:tblGrid>
              <a:tr h="548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Attribute 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Rules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Errors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Total errors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Outlook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No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2/5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4/14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0/4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2/5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Temp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No*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5/14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2/6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1/4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Humidity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No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3/7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4/14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1/7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Windy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False 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2/8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5/14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True  No*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3/6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6421" name="Group 53"/>
          <p:cNvGraphicFramePr>
            <a:graphicFrameLocks noGrp="1"/>
          </p:cNvGraphicFramePr>
          <p:nvPr/>
        </p:nvGraphicFramePr>
        <p:xfrm>
          <a:off x="152400" y="1600201"/>
          <a:ext cx="4114800" cy="4800600"/>
        </p:xfrm>
        <a:graphic>
          <a:graphicData uri="http://schemas.openxmlformats.org/drawingml/2006/table">
            <a:tbl>
              <a:tblPr/>
              <a:tblGrid>
                <a:gridCol w="987425"/>
                <a:gridCol w="822325"/>
                <a:gridCol w="989013"/>
                <a:gridCol w="739775"/>
                <a:gridCol w="576262"/>
              </a:tblGrid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Outlook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Temp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Humidity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Windy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Play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6758" name="Rectangle 134"/>
          <p:cNvSpPr>
            <a:spLocks noGrp="1" noChangeArrowheads="1"/>
          </p:cNvSpPr>
          <p:nvPr>
            <p:ph type="body" idx="1"/>
          </p:nvPr>
        </p:nvSpPr>
        <p:spPr>
          <a:xfrm>
            <a:off x="5791200" y="5956302"/>
            <a:ext cx="2209800" cy="520700"/>
          </a:xfrm>
          <a:noFill/>
        </p:spPr>
        <p:txBody>
          <a:bodyPr lIns="92075" tIns="46038" rIns="92075" bIns="46038"/>
          <a:lstStyle/>
          <a:p>
            <a:pPr marL="457200" indent="-457200">
              <a:buFont typeface="Wingdings" charset="0"/>
              <a:buNone/>
            </a:pPr>
            <a:r>
              <a:rPr lang="en-US" sz="1600">
                <a:latin typeface="Tahoma" charset="0"/>
                <a:ea typeface="ＭＳ Ｐゴシック" charset="0"/>
                <a:cs typeface="ＭＳ Ｐゴシック" charset="0"/>
              </a:rPr>
              <a:t>*  indicates a tie</a:t>
            </a:r>
          </a:p>
        </p:txBody>
      </p:sp>
      <p:sp>
        <p:nvSpPr>
          <p:cNvPr id="26760" name="Rechteck 7"/>
          <p:cNvSpPr>
            <a:spLocks noChangeArrowheads="1"/>
          </p:cNvSpPr>
          <p:nvPr/>
        </p:nvSpPr>
        <p:spPr bwMode="auto">
          <a:xfrm>
            <a:off x="3657600" y="1447800"/>
            <a:ext cx="533400" cy="487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761" name="Textfeld 8"/>
          <p:cNvSpPr txBox="1">
            <a:spLocks noChangeArrowheads="1"/>
          </p:cNvSpPr>
          <p:nvPr/>
        </p:nvSpPr>
        <p:spPr bwMode="auto">
          <a:xfrm>
            <a:off x="3124203" y="1066804"/>
            <a:ext cx="1877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</a:rPr>
              <a:t>Classification</a:t>
            </a:r>
          </a:p>
        </p:txBody>
      </p:sp>
      <p:sp>
        <p:nvSpPr>
          <p:cNvPr id="11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9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839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273496" y="188640"/>
            <a:ext cx="8763000" cy="685800"/>
          </a:xfrm>
        </p:spPr>
        <p:txBody>
          <a:bodyPr/>
          <a:lstStyle/>
          <a:p>
            <a:r>
              <a:rPr lang="es-MX" dirty="0">
                <a:latin typeface="+mn-lt"/>
                <a:ea typeface="ＭＳ Ｐゴシック" charset="0"/>
                <a:cs typeface="ＭＳ Ｐゴシック" charset="0"/>
              </a:rPr>
              <a:t>Current best learning algorithm</a:t>
            </a:r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304800" y="1060450"/>
            <a:ext cx="8458200" cy="4892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MX" b="1" dirty="0">
                <a:latin typeface="+mn-lt"/>
              </a:rPr>
              <a:t>function</a:t>
            </a:r>
            <a:r>
              <a:rPr lang="es-MX" dirty="0">
                <a:latin typeface="+mn-lt"/>
              </a:rPr>
              <a:t> </a:t>
            </a:r>
            <a:r>
              <a:rPr lang="es-MX" u="sng" dirty="0">
                <a:latin typeface="+mn-lt"/>
              </a:rPr>
              <a:t>Current-Best-Learning</a:t>
            </a:r>
            <a:r>
              <a:rPr lang="es-MX" dirty="0">
                <a:latin typeface="+mn-lt"/>
              </a:rPr>
              <a:t>(</a:t>
            </a:r>
            <a:r>
              <a:rPr lang="es-MX" i="1" dirty="0">
                <a:latin typeface="+mn-lt"/>
              </a:rPr>
              <a:t>examples) </a:t>
            </a:r>
            <a:r>
              <a:rPr lang="es-MX" b="1" dirty="0">
                <a:latin typeface="+mn-lt"/>
              </a:rPr>
              <a:t>returns</a:t>
            </a:r>
            <a:r>
              <a:rPr lang="es-MX" dirty="0">
                <a:latin typeface="+mn-lt"/>
              </a:rPr>
              <a:t> hypothesis </a:t>
            </a:r>
            <a:r>
              <a:rPr lang="es-MX" i="1" dirty="0">
                <a:latin typeface="+mn-lt"/>
              </a:rPr>
              <a:t>H</a:t>
            </a:r>
            <a:endParaRPr lang="en-US" dirty="0">
              <a:latin typeface="+mn-lt"/>
            </a:endParaRPr>
          </a:p>
          <a:p>
            <a:pPr>
              <a:spcBef>
                <a:spcPct val="20000"/>
              </a:spcBef>
            </a:pPr>
            <a:r>
              <a:rPr lang="en-US" b="1" dirty="0">
                <a:latin typeface="+mn-lt"/>
              </a:rPr>
              <a:t>    </a:t>
            </a:r>
            <a:r>
              <a:rPr lang="en-US" i="1" dirty="0">
                <a:latin typeface="+mn-lt"/>
              </a:rPr>
              <a:t>H :=</a:t>
            </a:r>
            <a:r>
              <a:rPr lang="en-US" b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hypothesis consistent with first example</a:t>
            </a:r>
            <a:endParaRPr lang="en-US" b="1" dirty="0">
              <a:latin typeface="+mn-lt"/>
            </a:endParaRPr>
          </a:p>
          <a:p>
            <a:pPr>
              <a:spcBef>
                <a:spcPct val="20000"/>
              </a:spcBef>
            </a:pPr>
            <a:r>
              <a:rPr lang="en-US" b="1" dirty="0">
                <a:latin typeface="+mn-lt"/>
              </a:rPr>
              <a:t>   for each  </a:t>
            </a:r>
            <a:r>
              <a:rPr lang="en-US" dirty="0">
                <a:latin typeface="+mn-lt"/>
              </a:rPr>
              <a:t>remaining example </a:t>
            </a:r>
            <a:r>
              <a:rPr lang="en-US" i="1" dirty="0">
                <a:latin typeface="+mn-lt"/>
              </a:rPr>
              <a:t>e</a:t>
            </a:r>
            <a:r>
              <a:rPr lang="en-US" dirty="0">
                <a:latin typeface="+mn-lt"/>
              </a:rPr>
              <a:t> in </a:t>
            </a:r>
            <a:r>
              <a:rPr lang="en-US" b="1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examples </a:t>
            </a:r>
            <a:r>
              <a:rPr lang="en-US" b="1" dirty="0">
                <a:latin typeface="+mn-lt"/>
              </a:rPr>
              <a:t>do</a:t>
            </a:r>
          </a:p>
          <a:p>
            <a:pPr>
              <a:spcBef>
                <a:spcPct val="20000"/>
              </a:spcBef>
            </a:pPr>
            <a:r>
              <a:rPr lang="en-US" b="1" dirty="0">
                <a:latin typeface="+mn-lt"/>
              </a:rPr>
              <a:t>       if </a:t>
            </a:r>
            <a:r>
              <a:rPr lang="en-US" i="1" dirty="0">
                <a:latin typeface="+mn-lt"/>
              </a:rPr>
              <a:t> e</a:t>
            </a:r>
            <a:r>
              <a:rPr lang="en-US" b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is</a:t>
            </a:r>
            <a:r>
              <a:rPr lang="en-US" b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false positive</a:t>
            </a:r>
            <a:r>
              <a:rPr lang="en-US" b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for</a:t>
            </a:r>
            <a:r>
              <a:rPr lang="en-US" b="1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H </a:t>
            </a:r>
            <a:r>
              <a:rPr lang="en-US" b="1" dirty="0">
                <a:latin typeface="+mn-lt"/>
              </a:rPr>
              <a:t>then</a:t>
            </a:r>
          </a:p>
          <a:p>
            <a:pPr>
              <a:spcBef>
                <a:spcPct val="20000"/>
              </a:spcBef>
            </a:pPr>
            <a:r>
              <a:rPr lang="en-US" b="1" dirty="0">
                <a:latin typeface="+mn-lt"/>
              </a:rPr>
              <a:t>	 </a:t>
            </a:r>
            <a:r>
              <a:rPr lang="en-US" i="1" dirty="0">
                <a:latin typeface="+mn-lt"/>
              </a:rPr>
              <a:t>H :=</a:t>
            </a:r>
            <a:r>
              <a:rPr lang="en-US" b="1" dirty="0">
                <a:latin typeface="+mn-lt"/>
              </a:rPr>
              <a:t> choose </a:t>
            </a:r>
            <a:r>
              <a:rPr lang="en-US" dirty="0">
                <a:latin typeface="+mn-lt"/>
              </a:rPr>
              <a:t>a specialization of </a:t>
            </a:r>
            <a:r>
              <a:rPr lang="en-US" i="1" dirty="0">
                <a:latin typeface="+mn-lt"/>
              </a:rPr>
              <a:t>H</a:t>
            </a:r>
            <a:r>
              <a:rPr lang="en-US" dirty="0">
                <a:latin typeface="+mn-lt"/>
              </a:rPr>
              <a:t> consistent with 		</a:t>
            </a:r>
            <a:r>
              <a:rPr lang="en-US" i="1" dirty="0">
                <a:latin typeface="+mn-lt"/>
              </a:rPr>
              <a:t>already seen examples</a:t>
            </a:r>
            <a:endParaRPr lang="en-US" dirty="0">
              <a:latin typeface="+mn-lt"/>
            </a:endParaRPr>
          </a:p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US" dirty="0">
                <a:latin typeface="+mn-lt"/>
              </a:rPr>
              <a:t>      </a:t>
            </a:r>
            <a:r>
              <a:rPr lang="en-US" b="1" dirty="0">
                <a:latin typeface="+mn-lt"/>
              </a:rPr>
              <a:t>else if</a:t>
            </a:r>
            <a:r>
              <a:rPr lang="en-US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e</a:t>
            </a:r>
            <a:r>
              <a:rPr lang="en-US" b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is</a:t>
            </a:r>
            <a:r>
              <a:rPr lang="en-US" b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false negative for</a:t>
            </a:r>
            <a:r>
              <a:rPr lang="en-US" b="1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H </a:t>
            </a:r>
            <a:r>
              <a:rPr lang="en-US" b="1" dirty="0">
                <a:latin typeface="+mn-lt"/>
              </a:rPr>
              <a:t>then</a:t>
            </a:r>
          </a:p>
          <a:p>
            <a:pPr>
              <a:spcBef>
                <a:spcPct val="20000"/>
              </a:spcBef>
            </a:pPr>
            <a:r>
              <a:rPr lang="en-US" b="1" dirty="0">
                <a:latin typeface="+mn-lt"/>
              </a:rPr>
              <a:t>	</a:t>
            </a:r>
            <a:r>
              <a:rPr lang="en-US" i="1" dirty="0">
                <a:latin typeface="+mn-lt"/>
              </a:rPr>
              <a:t>H :=</a:t>
            </a:r>
            <a:r>
              <a:rPr lang="en-US" b="1" dirty="0">
                <a:latin typeface="+mn-lt"/>
              </a:rPr>
              <a:t> choose </a:t>
            </a:r>
            <a:r>
              <a:rPr lang="en-US" dirty="0">
                <a:latin typeface="+mn-lt"/>
              </a:rPr>
              <a:t>a generalization of </a:t>
            </a:r>
            <a:r>
              <a:rPr lang="en-US" i="1" dirty="0">
                <a:latin typeface="+mn-lt"/>
              </a:rPr>
              <a:t>H</a:t>
            </a:r>
            <a:r>
              <a:rPr lang="en-US" dirty="0">
                <a:latin typeface="+mn-lt"/>
              </a:rPr>
              <a:t> consistent with 		</a:t>
            </a:r>
            <a:r>
              <a:rPr lang="en-US" i="1" dirty="0">
                <a:latin typeface="+mn-lt"/>
              </a:rPr>
              <a:t>already seen examples</a:t>
            </a:r>
            <a:endParaRPr lang="en-US" dirty="0">
              <a:latin typeface="+mn-lt"/>
            </a:endParaRPr>
          </a:p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+mn-lt"/>
              </a:rPr>
              <a:t>      if </a:t>
            </a:r>
            <a:r>
              <a:rPr lang="en-US" dirty="0">
                <a:latin typeface="+mn-lt"/>
              </a:rPr>
              <a:t>no consistent generalization/specialization found </a:t>
            </a:r>
            <a:r>
              <a:rPr lang="en-US" b="1" dirty="0">
                <a:latin typeface="+mn-lt"/>
              </a:rPr>
              <a:t>then fail</a:t>
            </a:r>
          </a:p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+mn-lt"/>
              </a:rPr>
              <a:t>    end  </a:t>
            </a:r>
          </a:p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latin typeface="+mn-lt"/>
              </a:rPr>
              <a:t>   return</a:t>
            </a:r>
            <a:r>
              <a:rPr lang="en-US" i="1" dirty="0">
                <a:latin typeface="+mn-lt"/>
              </a:rPr>
              <a:t> H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2220942" y="6043354"/>
            <a:ext cx="45833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s-MX" sz="1800" dirty="0">
                <a:solidFill>
                  <a:schemeClr val="tx2"/>
                </a:solidFill>
                <a:latin typeface="+mn-lt"/>
              </a:rPr>
              <a:t>Note: choose operations are nondeterministic</a:t>
            </a:r>
          </a:p>
          <a:p>
            <a:r>
              <a:rPr lang="en-US" sz="1800" dirty="0">
                <a:solidFill>
                  <a:schemeClr val="tx2"/>
                </a:solidFill>
                <a:latin typeface="+mn-lt"/>
              </a:rPr>
              <a:t>          and indicate </a:t>
            </a:r>
            <a:r>
              <a:rPr lang="es-MX" sz="1800" dirty="0">
                <a:solidFill>
                  <a:schemeClr val="tx2"/>
                </a:solidFill>
                <a:latin typeface="+mn-lt"/>
              </a:rPr>
              <a:t>backtracking points.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90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6511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077200" cy="685800"/>
          </a:xfrm>
        </p:spPr>
        <p:txBody>
          <a:bodyPr/>
          <a:lstStyle/>
          <a:p>
            <a:r>
              <a:rPr lang="es-MX">
                <a:latin typeface="+mn-lt"/>
                <a:ea typeface="ＭＳ Ｐゴシック" charset="0"/>
                <a:cs typeface="ＭＳ Ｐゴシック" charset="0"/>
              </a:rPr>
              <a:t>Specialization and generalization</a:t>
            </a:r>
          </a:p>
        </p:txBody>
      </p:sp>
      <p:pic>
        <p:nvPicPr>
          <p:cNvPr id="21506" name="Picture 3" descr="learn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8001000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95600" y="1066801"/>
            <a:ext cx="2133600" cy="1204913"/>
            <a:chOff x="1776" y="912"/>
            <a:chExt cx="1344" cy="759"/>
          </a:xfrm>
        </p:grpSpPr>
        <p:sp>
          <p:nvSpPr>
            <p:cNvPr id="21513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776" y="912"/>
              <a:ext cx="1344" cy="33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blurRad="63500" dist="38099" dir="2700000" algn="ctr" rotWithShape="0">
                      <a:srgbClr val="C0C0C0">
                        <a:alpha val="74997"/>
                      </a:srgbClr>
                    </a:outerShdw>
                  </a:effectLst>
                  <a:latin typeface="+mn-lt"/>
                  <a:ea typeface="Arial"/>
                  <a:cs typeface="Arial"/>
                </a:rPr>
                <a:t>generalization</a:t>
              </a:r>
            </a:p>
          </p:txBody>
        </p:sp>
        <p:sp>
          <p:nvSpPr>
            <p:cNvPr id="21514" name="AutoShape 6"/>
            <p:cNvSpPr>
              <a:spLocks noChangeArrowheads="1"/>
            </p:cNvSpPr>
            <p:nvPr/>
          </p:nvSpPr>
          <p:spPr bwMode="auto">
            <a:xfrm>
              <a:off x="1920" y="1497"/>
              <a:ext cx="1200" cy="174"/>
            </a:xfrm>
            <a:prstGeom prst="curvedDownArrow">
              <a:avLst>
                <a:gd name="adj1" fmla="val 41667"/>
                <a:gd name="adj2" fmla="val 83333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tIns="0" bIns="0" anchor="ctr">
              <a:spAutoFit/>
            </a:bodyPr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867400" y="1066801"/>
            <a:ext cx="2133600" cy="1204913"/>
            <a:chOff x="3648" y="912"/>
            <a:chExt cx="1344" cy="759"/>
          </a:xfrm>
        </p:grpSpPr>
        <p:sp>
          <p:nvSpPr>
            <p:cNvPr id="21511" name="WordArt 8"/>
            <p:cNvSpPr>
              <a:spLocks noChangeArrowheads="1" noChangeShapeType="1" noTextEdit="1"/>
            </p:cNvSpPr>
            <p:nvPr/>
          </p:nvSpPr>
          <p:spPr bwMode="auto">
            <a:xfrm>
              <a:off x="3648" y="912"/>
              <a:ext cx="1344" cy="33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3600" kern="10"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blurRad="63500" dist="38099" dir="2700000" algn="ctr" rotWithShape="0">
                      <a:srgbClr val="C0C0C0">
                        <a:alpha val="74997"/>
                      </a:srgbClr>
                    </a:outerShdw>
                  </a:effectLst>
                  <a:latin typeface="+mn-lt"/>
                  <a:ea typeface="Arial"/>
                  <a:cs typeface="Arial"/>
                </a:rPr>
                <a:t>specialization</a:t>
              </a:r>
            </a:p>
          </p:txBody>
        </p:sp>
        <p:sp>
          <p:nvSpPr>
            <p:cNvPr id="21512" name="AutoShape 9"/>
            <p:cNvSpPr>
              <a:spLocks noChangeArrowheads="1"/>
            </p:cNvSpPr>
            <p:nvPr/>
          </p:nvSpPr>
          <p:spPr bwMode="auto">
            <a:xfrm>
              <a:off x="3744" y="1497"/>
              <a:ext cx="1200" cy="174"/>
            </a:xfrm>
            <a:prstGeom prst="curvedDownArrow">
              <a:avLst>
                <a:gd name="adj1" fmla="val 41667"/>
                <a:gd name="adj2" fmla="val 83333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tIns="0" bIns="0" anchor="ctr">
              <a:spAutoFit/>
            </a:bodyPr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457200" y="5528410"/>
            <a:ext cx="399037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tx2"/>
                </a:solidFill>
                <a:latin typeface="+mn-lt"/>
              </a:rPr>
              <a:t>+ indicates positive examples</a:t>
            </a:r>
          </a:p>
          <a:p>
            <a:r>
              <a:rPr lang="en-US" sz="2800">
                <a:solidFill>
                  <a:schemeClr val="tx2"/>
                </a:solidFill>
                <a:latin typeface="+mn-lt"/>
              </a:rPr>
              <a:t>-</a:t>
            </a:r>
            <a:r>
              <a:rPr lang="es-MX">
                <a:solidFill>
                  <a:schemeClr val="tx2"/>
                </a:solidFill>
                <a:latin typeface="+mn-lt"/>
              </a:rPr>
              <a:t> indicates negative examples</a:t>
            </a:r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auto">
          <a:xfrm>
            <a:off x="5029200" y="5528410"/>
            <a:ext cx="3478489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s-MX">
                <a:solidFill>
                  <a:schemeClr val="tx2"/>
                </a:solidFill>
                <a:latin typeface="+mn-lt"/>
              </a:rPr>
              <a:t>Circled + and </a:t>
            </a:r>
            <a:r>
              <a:rPr lang="en-US" sz="2800">
                <a:solidFill>
                  <a:schemeClr val="tx2"/>
                </a:solidFill>
                <a:latin typeface="+mn-lt"/>
              </a:rPr>
              <a:t>-</a:t>
            </a:r>
            <a:r>
              <a:rPr lang="es-MX">
                <a:solidFill>
                  <a:schemeClr val="tx2"/>
                </a:solidFill>
                <a:latin typeface="+mn-lt"/>
              </a:rPr>
              <a:t> indicates</a:t>
            </a:r>
          </a:p>
          <a:p>
            <a:r>
              <a:rPr lang="es-MX">
                <a:solidFill>
                  <a:schemeClr val="tx2"/>
                </a:solidFill>
                <a:latin typeface="+mn-lt"/>
              </a:rPr>
              <a:t>the example being added</a:t>
            </a:r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91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1034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How to Generalize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lphaLcParenR"/>
            </a:pPr>
            <a:r>
              <a:rPr lang="en-US" u="sng">
                <a:ea typeface="ＭＳ Ｐゴシック" charset="0"/>
                <a:cs typeface="ＭＳ Ｐゴシック" charset="0"/>
              </a:rPr>
              <a:t>Replacing Constants with Variables:</a:t>
            </a:r>
            <a:r>
              <a:rPr lang="en-US" sz="2000" u="sng">
                <a:ea typeface="ＭＳ Ｐゴシック" charset="0"/>
                <a:cs typeface="ＭＳ Ｐゴシック" charset="0"/>
              </a:rPr>
              <a:t> </a:t>
            </a:r>
            <a:br>
              <a:rPr lang="en-US" sz="2000" u="sng">
                <a:ea typeface="ＭＳ Ｐゴシック" charset="0"/>
                <a:cs typeface="ＭＳ Ｐゴシック" charset="0"/>
              </a:rPr>
            </a:br>
            <a:r>
              <a:rPr lang="en-US" sz="2000">
                <a:ea typeface="ＭＳ Ｐゴシック" charset="0"/>
                <a:cs typeface="ＭＳ Ｐゴシック" charset="0"/>
              </a:rPr>
              <a:t>  </a:t>
            </a:r>
            <a:r>
              <a:rPr lang="en-US" sz="2000" i="1">
                <a:ea typeface="ＭＳ Ｐゴシック" charset="0"/>
                <a:cs typeface="ＭＳ Ｐゴシック" charset="0"/>
              </a:rPr>
              <a:t>Object(</a:t>
            </a:r>
            <a:r>
              <a:rPr lang="en-US" sz="2000" i="1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Animal</a:t>
            </a:r>
            <a:r>
              <a:rPr lang="en-US" sz="2000" i="1">
                <a:ea typeface="ＭＳ Ｐゴシック" charset="0"/>
                <a:cs typeface="ＭＳ Ｐゴシック" charset="0"/>
              </a:rPr>
              <a:t>,Bird-1) </a:t>
            </a:r>
            <a:r>
              <a:rPr lang="en-US" sz="2000" i="1">
                <a:ea typeface="ＭＳ Ｐゴシック" charset="0"/>
                <a:cs typeface="ＭＳ Ｐゴシック" charset="0"/>
                <a:sym typeface="Wingdings" charset="0"/>
              </a:rPr>
              <a:t></a:t>
            </a:r>
            <a:r>
              <a:rPr lang="en-US" sz="2000" i="1">
                <a:ea typeface="ＭＳ Ｐゴシック" charset="0"/>
                <a:cs typeface="ＭＳ Ｐゴシック" charset="0"/>
              </a:rPr>
              <a:t> Object (</a:t>
            </a:r>
            <a:r>
              <a:rPr lang="en-US" sz="2000" i="1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X</a:t>
            </a:r>
            <a:r>
              <a:rPr lang="en-US" sz="2000" i="1">
                <a:ea typeface="ＭＳ Ｐゴシック" charset="0"/>
                <a:cs typeface="ＭＳ Ｐゴシック" charset="0"/>
              </a:rPr>
              <a:t>,Bird-1)</a:t>
            </a:r>
          </a:p>
          <a:p>
            <a:pPr marL="533400" indent="-533400">
              <a:lnSpc>
                <a:spcPct val="90000"/>
              </a:lnSpc>
              <a:buFontTx/>
              <a:buAutoNum type="alphaLcParenR"/>
            </a:pPr>
            <a:r>
              <a:rPr lang="en-US" u="sng">
                <a:ea typeface="ＭＳ Ｐゴシック" charset="0"/>
                <a:cs typeface="ＭＳ Ｐゴシック" charset="0"/>
              </a:rPr>
              <a:t>Dropping Conjuncts</a:t>
            </a:r>
            <a:r>
              <a:rPr lang="en-US" sz="2000">
                <a:ea typeface="ＭＳ Ｐゴシック" charset="0"/>
                <a:cs typeface="ＭＳ Ｐゴシック" charset="0"/>
              </a:rPr>
              <a:t>:</a:t>
            </a:r>
            <a:br>
              <a:rPr lang="en-US" sz="2000">
                <a:ea typeface="ＭＳ Ｐゴシック" charset="0"/>
                <a:cs typeface="ＭＳ Ｐゴシック" charset="0"/>
              </a:rPr>
            </a:br>
            <a:r>
              <a:rPr lang="en-US" sz="2000">
                <a:ea typeface="ＭＳ Ｐゴシック" charset="0"/>
                <a:cs typeface="ＭＳ Ｐゴシック" charset="0"/>
              </a:rPr>
              <a:t>  </a:t>
            </a:r>
            <a:r>
              <a:rPr lang="en-US" sz="2000" i="1">
                <a:ea typeface="ＭＳ Ｐゴシック" charset="0"/>
                <a:cs typeface="ＭＳ Ｐゴシック" charset="0"/>
              </a:rPr>
              <a:t>Object(Animal,Bird-1) </a:t>
            </a:r>
            <a:r>
              <a:rPr lang="en-US" sz="2000" i="1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&amp; Feature(Animal,Wings</a:t>
            </a:r>
            <a:r>
              <a:rPr lang="en-US" sz="2000" i="1">
                <a:ea typeface="ＭＳ Ｐゴシック" charset="0"/>
                <a:cs typeface="ＭＳ Ｐゴシック" charset="0"/>
              </a:rPr>
              <a:t>) </a:t>
            </a:r>
            <a:br>
              <a:rPr lang="en-US" sz="2000" i="1">
                <a:ea typeface="ＭＳ Ｐゴシック" charset="0"/>
                <a:cs typeface="ＭＳ Ｐゴシック" charset="0"/>
              </a:rPr>
            </a:br>
            <a:r>
              <a:rPr lang="en-US" sz="2000" i="1">
                <a:ea typeface="ＭＳ Ｐゴシック" charset="0"/>
                <a:cs typeface="ＭＳ Ｐゴシック" charset="0"/>
              </a:rPr>
              <a:t>  </a:t>
            </a:r>
            <a:r>
              <a:rPr lang="en-US" sz="2000" i="1">
                <a:ea typeface="ＭＳ Ｐゴシック" charset="0"/>
                <a:cs typeface="ＭＳ Ｐゴシック" charset="0"/>
                <a:sym typeface="Wingdings" charset="0"/>
              </a:rPr>
              <a:t> </a:t>
            </a:r>
            <a:r>
              <a:rPr lang="en-US" sz="2000" i="1">
                <a:ea typeface="ＭＳ Ｐゴシック" charset="0"/>
                <a:cs typeface="ＭＳ Ｐゴシック" charset="0"/>
              </a:rPr>
              <a:t>Object(Animal,Bird-1)</a:t>
            </a:r>
          </a:p>
          <a:p>
            <a:pPr marL="533400" indent="-533400">
              <a:lnSpc>
                <a:spcPct val="90000"/>
              </a:lnSpc>
              <a:buFontTx/>
              <a:buAutoNum type="alphaLcParenR"/>
            </a:pPr>
            <a:r>
              <a:rPr lang="en-US" u="sng">
                <a:ea typeface="ＭＳ Ｐゴシック" charset="0"/>
                <a:cs typeface="ＭＳ Ｐゴシック" charset="0"/>
              </a:rPr>
              <a:t>Adding Disjuncts</a:t>
            </a:r>
            <a:r>
              <a:rPr lang="en-US" sz="2000">
                <a:ea typeface="ＭＳ Ｐゴシック" charset="0"/>
                <a:cs typeface="ＭＳ Ｐゴシック" charset="0"/>
              </a:rPr>
              <a:t>:</a:t>
            </a:r>
            <a:br>
              <a:rPr lang="en-US" sz="2000">
                <a:ea typeface="ＭＳ Ｐゴシック" charset="0"/>
                <a:cs typeface="ＭＳ Ｐゴシック" charset="0"/>
              </a:rPr>
            </a:br>
            <a:r>
              <a:rPr lang="en-US" sz="2000">
                <a:ea typeface="ＭＳ Ｐゴシック" charset="0"/>
                <a:cs typeface="ＭＳ Ｐゴシック" charset="0"/>
              </a:rPr>
              <a:t>  </a:t>
            </a:r>
            <a:r>
              <a:rPr lang="en-US" sz="2000" i="1">
                <a:ea typeface="ＭＳ Ｐゴシック" charset="0"/>
                <a:cs typeface="ＭＳ Ｐゴシック" charset="0"/>
              </a:rPr>
              <a:t>Feature(Animal,Feathers) </a:t>
            </a:r>
            <a:r>
              <a:rPr lang="en-US" sz="2000" i="1">
                <a:ea typeface="ＭＳ Ｐゴシック" charset="0"/>
                <a:cs typeface="ＭＳ Ｐゴシック" charset="0"/>
                <a:sym typeface="Wingdings" charset="0"/>
              </a:rPr>
              <a:t> </a:t>
            </a:r>
            <a:br>
              <a:rPr lang="en-US" sz="2000" i="1">
                <a:ea typeface="ＭＳ Ｐゴシック" charset="0"/>
                <a:cs typeface="ＭＳ Ｐゴシック" charset="0"/>
                <a:sym typeface="Wingdings" charset="0"/>
              </a:rPr>
            </a:br>
            <a:r>
              <a:rPr lang="en-US" sz="2000" i="1">
                <a:ea typeface="ＭＳ Ｐゴシック" charset="0"/>
                <a:cs typeface="ＭＳ Ｐゴシック" charset="0"/>
                <a:sym typeface="Wingdings" charset="0"/>
              </a:rPr>
              <a:t>		</a:t>
            </a:r>
            <a:r>
              <a:rPr lang="en-US" sz="2000" i="1">
                <a:ea typeface="ＭＳ Ｐゴシック" charset="0"/>
                <a:cs typeface="ＭＳ Ｐゴシック" charset="0"/>
              </a:rPr>
              <a:t>Feature(Animal,Feathers) </a:t>
            </a:r>
            <a:r>
              <a:rPr lang="en-US" sz="2000" i="1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v Feature(Animal,Fly) </a:t>
            </a: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2483768" y="6309320"/>
            <a:ext cx="3940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solidFill>
                  <a:srgbClr val="0000FF"/>
                </a:solidFill>
                <a:latin typeface="Tahoma" charset="0"/>
                <a:hlinkClick r:id="rId3"/>
              </a:rPr>
              <a:t>http://www.pitt.edu/~suthers/infsci1054/8.html</a:t>
            </a:r>
            <a:endParaRPr lang="en-US" sz="1400" dirty="0">
              <a:solidFill>
                <a:srgbClr val="0000FF"/>
              </a:solidFill>
              <a:latin typeface="Tahoma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92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45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How to Specialize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lphaLcParenR"/>
            </a:pPr>
            <a:r>
              <a:rPr lang="en-US" u="sng" dirty="0">
                <a:ea typeface="ＭＳ Ｐゴシック" charset="0"/>
                <a:cs typeface="ＭＳ Ｐゴシック" charset="0"/>
              </a:rPr>
              <a:t>Replacing Variables with Constants:</a:t>
            </a:r>
            <a:r>
              <a:rPr lang="en-US" dirty="0"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sz="2000" dirty="0">
                <a:ea typeface="ＭＳ Ｐゴシック" charset="0"/>
                <a:cs typeface="ＭＳ Ｐゴシック" charset="0"/>
              </a:rPr>
              <a:t>  </a:t>
            </a:r>
            <a:r>
              <a:rPr lang="en-US" sz="2000" i="1" dirty="0">
                <a:ea typeface="ＭＳ Ｐゴシック" charset="0"/>
                <a:cs typeface="ＭＳ Ｐゴシック" charset="0"/>
              </a:rPr>
              <a:t>Object (</a:t>
            </a:r>
            <a:r>
              <a:rPr lang="en-US" sz="2000" i="1" dirty="0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X</a:t>
            </a:r>
            <a:r>
              <a:rPr lang="en-US" sz="2000" i="1" dirty="0">
                <a:ea typeface="ＭＳ Ｐゴシック" charset="0"/>
                <a:cs typeface="ＭＳ Ｐゴシック" charset="0"/>
              </a:rPr>
              <a:t>, Bird-1) </a:t>
            </a:r>
            <a:r>
              <a:rPr lang="en-US" sz="2000" i="1" dirty="0">
                <a:ea typeface="ＭＳ Ｐゴシック" charset="0"/>
                <a:cs typeface="ＭＳ Ｐゴシック" charset="0"/>
                <a:sym typeface="Wingdings" charset="0"/>
              </a:rPr>
              <a:t></a:t>
            </a:r>
            <a:r>
              <a:rPr lang="en-US" sz="2000" i="1" dirty="0">
                <a:ea typeface="ＭＳ Ｐゴシック" charset="0"/>
                <a:cs typeface="ＭＳ Ｐゴシック" charset="0"/>
              </a:rPr>
              <a:t> Object(</a:t>
            </a:r>
            <a:r>
              <a:rPr lang="en-US" sz="2000" i="1" dirty="0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Animal</a:t>
            </a:r>
            <a:r>
              <a:rPr lang="en-US" sz="2000" i="1" dirty="0">
                <a:ea typeface="ＭＳ Ｐゴシック" charset="0"/>
                <a:cs typeface="ＭＳ Ｐゴシック" charset="0"/>
              </a:rPr>
              <a:t>, Bird-1) </a:t>
            </a:r>
          </a:p>
          <a:p>
            <a:pPr marL="609600" indent="-609600">
              <a:lnSpc>
                <a:spcPct val="90000"/>
              </a:lnSpc>
              <a:buFontTx/>
              <a:buAutoNum type="alphaLcParenR"/>
            </a:pPr>
            <a:r>
              <a:rPr lang="en-US" u="sng" dirty="0">
                <a:ea typeface="ＭＳ Ｐゴシック" charset="0"/>
                <a:cs typeface="ＭＳ Ｐゴシック" charset="0"/>
              </a:rPr>
              <a:t>Adding Conjuncts</a:t>
            </a:r>
            <a:r>
              <a:rPr lang="en-US" dirty="0">
                <a:ea typeface="ＭＳ Ｐゴシック" charset="0"/>
                <a:cs typeface="ＭＳ Ｐゴシック" charset="0"/>
              </a:rPr>
              <a:t>: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sz="2000" dirty="0">
                <a:ea typeface="ＭＳ Ｐゴシック" charset="0"/>
                <a:cs typeface="ＭＳ Ｐゴシック" charset="0"/>
              </a:rPr>
              <a:t>  </a:t>
            </a:r>
            <a:r>
              <a:rPr lang="en-US" sz="2000" i="1" dirty="0">
                <a:ea typeface="ＭＳ Ｐゴシック" charset="0"/>
                <a:cs typeface="ＭＳ Ｐゴシック" charset="0"/>
              </a:rPr>
              <a:t>Object(Animal,Bird-1) </a:t>
            </a:r>
            <a:r>
              <a:rPr lang="en-US" sz="2000" i="1" dirty="0">
                <a:ea typeface="ＭＳ Ｐゴシック" charset="0"/>
                <a:cs typeface="ＭＳ Ｐゴシック" charset="0"/>
                <a:sym typeface="Wingdings" charset="0"/>
              </a:rPr>
              <a:t> </a:t>
            </a:r>
            <a:br>
              <a:rPr lang="en-US" sz="2000" i="1" dirty="0">
                <a:ea typeface="ＭＳ Ｐゴシック" charset="0"/>
                <a:cs typeface="ＭＳ Ｐゴシック" charset="0"/>
                <a:sym typeface="Wingdings" charset="0"/>
              </a:rPr>
            </a:br>
            <a:r>
              <a:rPr lang="en-US" sz="2000" i="1" dirty="0">
                <a:ea typeface="ＭＳ Ｐゴシック" charset="0"/>
                <a:cs typeface="ＭＳ Ｐゴシック" charset="0"/>
                <a:sym typeface="Wingdings" charset="0"/>
              </a:rPr>
              <a:t>		</a:t>
            </a:r>
            <a:r>
              <a:rPr lang="en-US" sz="2000" i="1" dirty="0">
                <a:ea typeface="ＭＳ Ｐゴシック" charset="0"/>
                <a:cs typeface="ＭＳ Ｐゴシック" charset="0"/>
              </a:rPr>
              <a:t>Object(Animal,Bird-1)</a:t>
            </a:r>
            <a:r>
              <a:rPr lang="en-US" sz="2000" i="1" dirty="0">
                <a:ea typeface="ＭＳ Ｐゴシック" charset="0"/>
                <a:cs typeface="ＭＳ Ｐゴシック" charset="0"/>
                <a:sym typeface="Wingdings" charset="0"/>
              </a:rPr>
              <a:t> </a:t>
            </a:r>
            <a:r>
              <a:rPr lang="en-US" sz="2000" i="1" dirty="0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&amp;</a:t>
            </a:r>
            <a:r>
              <a:rPr lang="en-US" sz="2000" i="1" dirty="0">
                <a:ea typeface="ＭＳ Ｐゴシック" charset="0"/>
                <a:cs typeface="ＭＳ Ｐゴシック" charset="0"/>
              </a:rPr>
              <a:t> </a:t>
            </a:r>
            <a:r>
              <a:rPr lang="en-US" sz="2000" i="1" dirty="0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Feature(</a:t>
            </a:r>
            <a:r>
              <a:rPr lang="en-US" sz="2000" i="1" dirty="0" err="1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Animal,Wings</a:t>
            </a:r>
            <a:r>
              <a:rPr lang="en-US" sz="2000" i="1" dirty="0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)</a:t>
            </a:r>
          </a:p>
          <a:p>
            <a:pPr marL="609600" indent="-609600">
              <a:lnSpc>
                <a:spcPct val="90000"/>
              </a:lnSpc>
              <a:buFontTx/>
              <a:buAutoNum type="alphaLcParenR"/>
            </a:pPr>
            <a:r>
              <a:rPr lang="en-US" u="sng" dirty="0">
                <a:ea typeface="ＭＳ Ｐゴシック" charset="0"/>
                <a:cs typeface="ＭＳ Ｐゴシック" charset="0"/>
              </a:rPr>
              <a:t>Dropping </a:t>
            </a:r>
            <a:r>
              <a:rPr lang="en-US" u="sng" dirty="0" err="1">
                <a:ea typeface="ＭＳ Ｐゴシック" charset="0"/>
                <a:cs typeface="ＭＳ Ｐゴシック" charset="0"/>
              </a:rPr>
              <a:t>Disjuncts</a:t>
            </a:r>
            <a:r>
              <a:rPr lang="en-US" dirty="0">
                <a:ea typeface="ＭＳ Ｐゴシック" charset="0"/>
                <a:cs typeface="ＭＳ Ｐゴシック" charset="0"/>
              </a:rPr>
              <a:t>: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sz="2000" dirty="0">
                <a:ea typeface="ＭＳ Ｐゴシック" charset="0"/>
                <a:cs typeface="ＭＳ Ｐゴシック" charset="0"/>
              </a:rPr>
              <a:t>  </a:t>
            </a:r>
            <a:r>
              <a:rPr lang="en-US" sz="2000" i="1" dirty="0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Feature(</a:t>
            </a:r>
            <a:r>
              <a:rPr lang="en-US" sz="2000" i="1" dirty="0" err="1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Animal,Feathers</a:t>
            </a:r>
            <a:r>
              <a:rPr lang="en-US" sz="2000" i="1" dirty="0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)</a:t>
            </a:r>
            <a:r>
              <a:rPr lang="en-US" sz="2000" i="1" dirty="0">
                <a:ea typeface="ＭＳ Ｐゴシック" charset="0"/>
                <a:cs typeface="ＭＳ Ｐゴシック" charset="0"/>
              </a:rPr>
              <a:t> </a:t>
            </a:r>
            <a:r>
              <a:rPr lang="en-US" sz="2000" i="1" dirty="0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v</a:t>
            </a:r>
            <a:r>
              <a:rPr lang="en-US" sz="2000" i="1" dirty="0">
                <a:ea typeface="ＭＳ Ｐゴシック" charset="0"/>
                <a:cs typeface="ＭＳ Ｐゴシック" charset="0"/>
              </a:rPr>
              <a:t> Feature(</a:t>
            </a:r>
            <a:r>
              <a:rPr lang="en-US" sz="2000" i="1" dirty="0" err="1">
                <a:ea typeface="ＭＳ Ｐゴシック" charset="0"/>
                <a:cs typeface="ＭＳ Ｐゴシック" charset="0"/>
              </a:rPr>
              <a:t>Animal,Fly</a:t>
            </a:r>
            <a:r>
              <a:rPr lang="en-US" sz="2000" i="1" dirty="0">
                <a:ea typeface="ＭＳ Ｐゴシック" charset="0"/>
                <a:cs typeface="ＭＳ Ｐゴシック" charset="0"/>
              </a:rPr>
              <a:t>)</a:t>
            </a:r>
            <a:br>
              <a:rPr lang="en-US" sz="2000" i="1" dirty="0">
                <a:ea typeface="ＭＳ Ｐゴシック" charset="0"/>
                <a:cs typeface="ＭＳ Ｐゴシック" charset="0"/>
              </a:rPr>
            </a:br>
            <a:r>
              <a:rPr lang="en-US" sz="2000" i="1" dirty="0">
                <a:ea typeface="ＭＳ Ｐゴシック" charset="0"/>
                <a:cs typeface="ＭＳ Ｐゴシック" charset="0"/>
              </a:rPr>
              <a:t>  </a:t>
            </a:r>
            <a:r>
              <a:rPr lang="en-US" sz="2000" i="1" dirty="0">
                <a:ea typeface="ＭＳ Ｐゴシック" charset="0"/>
                <a:cs typeface="ＭＳ Ｐゴシック" charset="0"/>
                <a:sym typeface="Wingdings" charset="0"/>
              </a:rPr>
              <a:t> </a:t>
            </a:r>
            <a:r>
              <a:rPr lang="en-US" sz="2000" i="1" dirty="0">
                <a:ea typeface="ＭＳ Ｐゴシック" charset="0"/>
                <a:cs typeface="ＭＳ Ｐゴシック" charset="0"/>
              </a:rPr>
              <a:t>Feature(</a:t>
            </a:r>
            <a:r>
              <a:rPr lang="en-US" sz="2000" i="1" dirty="0" err="1">
                <a:ea typeface="ＭＳ Ｐゴシック" charset="0"/>
                <a:cs typeface="ＭＳ Ｐゴシック" charset="0"/>
              </a:rPr>
              <a:t>Animal,Fly</a:t>
            </a:r>
            <a:r>
              <a:rPr lang="en-US" sz="2000" i="1" dirty="0"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2771800" y="6361583"/>
            <a:ext cx="51125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>
                <a:latin typeface="Tahoma" charset="0"/>
                <a:hlinkClick r:id="rId3"/>
              </a:rPr>
              <a:t>http://www.pitt.edu/~suthers/infsci1054/8.html</a:t>
            </a:r>
            <a:endParaRPr lang="en-US" sz="1400" dirty="0">
              <a:latin typeface="Tahoma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93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690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9776"/>
            <a:ext cx="7772400" cy="1143000"/>
          </a:xfrm>
        </p:spPr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Discussion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The choice of initial hypothesis and specialization and generalization is </a:t>
            </a:r>
            <a:r>
              <a:rPr lang="en-US" sz="2800" i="1" dirty="0">
                <a:ea typeface="ＭＳ Ｐゴシック" charset="0"/>
              </a:rPr>
              <a:t>nondeterministic</a:t>
            </a:r>
            <a:r>
              <a:rPr lang="en-US" sz="2800" dirty="0">
                <a:ea typeface="ＭＳ Ｐゴシック" charset="0"/>
              </a:rPr>
              <a:t> (use heuristics)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Problems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Changes not necessarily lead to the simplest hypothesis.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May lead to an unrecoverable situation where no simple modification of the hypothesis is consistent with all of the examples.</a:t>
            </a:r>
          </a:p>
          <a:p>
            <a:pPr lvl="1"/>
            <a:r>
              <a:rPr lang="en-US" sz="2400" dirty="0">
                <a:ea typeface="ＭＳ Ｐゴシック" charset="0"/>
              </a:rPr>
              <a:t>What heuristics to use?</a:t>
            </a:r>
          </a:p>
          <a:p>
            <a:pPr lvl="1"/>
            <a:r>
              <a:rPr lang="en-US" sz="2400" dirty="0">
                <a:ea typeface="ＭＳ Ｐゴシック" charset="0"/>
              </a:rPr>
              <a:t>Could be inefficient (need to check consistency with all examples), and perhaps backtrack or restart</a:t>
            </a:r>
          </a:p>
          <a:p>
            <a:pPr lvl="1"/>
            <a:r>
              <a:rPr lang="en-US" sz="2400" dirty="0">
                <a:ea typeface="ＭＳ Ｐゴシック" charset="0"/>
              </a:rPr>
              <a:t>Handling noise is difficult</a:t>
            </a:r>
          </a:p>
          <a:p>
            <a:pPr lvl="1">
              <a:buFontTx/>
              <a:buNone/>
            </a:pPr>
            <a:endParaRPr lang="en-US" sz="2400" dirty="0">
              <a:ea typeface="ＭＳ Ｐゴシック" charset="0"/>
            </a:endParaRPr>
          </a:p>
          <a:p>
            <a:pPr lvl="1"/>
            <a:endParaRPr lang="en-US" sz="2400" dirty="0">
              <a:ea typeface="ＭＳ Ｐゴシック" charset="0"/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94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02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Version spaces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458200" cy="41148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READING: 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Russell &amp;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Norvig</a:t>
            </a:r>
            <a:r>
              <a:rPr lang="en-US" dirty="0">
                <a:ea typeface="ＭＳ Ｐゴシック" charset="0"/>
                <a:cs typeface="ＭＳ Ｐゴシック" charset="0"/>
              </a:rPr>
              <a:t>, 19.1 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alt: Mitchell, </a:t>
            </a:r>
            <a:r>
              <a:rPr lang="en-US" i="1" dirty="0">
                <a:ea typeface="ＭＳ Ｐゴシック" charset="0"/>
                <a:cs typeface="ＭＳ Ｐゴシック" charset="0"/>
              </a:rPr>
              <a:t>Machine Learning</a:t>
            </a:r>
            <a:r>
              <a:rPr lang="en-US" dirty="0">
                <a:ea typeface="ＭＳ Ｐゴシック" charset="0"/>
                <a:cs typeface="ＭＳ Ｐゴシック" charset="0"/>
              </a:rPr>
              <a:t>, Ch. 2 (through section 2.5)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Hypotheses are represented by a set of logical sentences.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Incremental construction of hypothesis.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Prior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domain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 knowledge can be included/used.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Enables using the full power of logical inference.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95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752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Version Spaces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charset="0"/>
              </a:rPr>
              <a:t>The </a:t>
            </a:r>
            <a:r>
              <a:rPr lang="ja-JP" altLang="en-US">
                <a:ea typeface="ＭＳ Ｐゴシック" charset="0"/>
              </a:rPr>
              <a:t>“</a:t>
            </a:r>
            <a:r>
              <a:rPr lang="en-US" altLang="ja-JP">
                <a:ea typeface="ＭＳ Ｐゴシック" charset="0"/>
              </a:rPr>
              <a:t>version space</a:t>
            </a:r>
            <a:r>
              <a:rPr lang="ja-JP" altLang="en-US">
                <a:ea typeface="ＭＳ Ｐゴシック" charset="0"/>
              </a:rPr>
              <a:t>”</a:t>
            </a:r>
            <a:r>
              <a:rPr lang="en-US" altLang="ja-JP">
                <a:ea typeface="ＭＳ Ｐゴシック" charset="0"/>
              </a:rPr>
              <a:t> is the set of all hypotheses that are consistent with the training instances processed so far.</a:t>
            </a:r>
          </a:p>
          <a:p>
            <a:r>
              <a:rPr lang="en-US">
                <a:ea typeface="ＭＳ Ｐゴシック" charset="0"/>
              </a:rPr>
              <a:t>An algorithm:</a:t>
            </a:r>
          </a:p>
          <a:p>
            <a:pPr lvl="1"/>
            <a:r>
              <a:rPr lang="en-US">
                <a:ea typeface="ＭＳ Ｐゴシック" charset="0"/>
              </a:rPr>
              <a:t>V := H              ;; the version space V is ALL hypotheses H</a:t>
            </a:r>
          </a:p>
          <a:p>
            <a:pPr lvl="1"/>
            <a:r>
              <a:rPr lang="en-US">
                <a:ea typeface="ＭＳ Ｐゴシック" charset="0"/>
              </a:rPr>
              <a:t>For each example e:</a:t>
            </a:r>
          </a:p>
          <a:p>
            <a:pPr lvl="2"/>
            <a:r>
              <a:rPr lang="en-US" sz="1800">
                <a:ea typeface="ＭＳ Ｐゴシック" charset="0"/>
              </a:rPr>
              <a:t>Eliminate any member of V that disagrees with e</a:t>
            </a:r>
          </a:p>
          <a:p>
            <a:pPr lvl="2"/>
            <a:r>
              <a:rPr lang="en-US" sz="1800">
                <a:ea typeface="ＭＳ Ｐゴシック" charset="0"/>
              </a:rPr>
              <a:t>If V is empty, FAIL</a:t>
            </a:r>
          </a:p>
          <a:p>
            <a:pPr lvl="1"/>
            <a:r>
              <a:rPr lang="en-US">
                <a:ea typeface="ＭＳ Ｐゴシック" charset="0"/>
              </a:rPr>
              <a:t>Return V as the set of consistent hypotheses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96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79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Version Spaces: The Problem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PROBLEM: V is huge!!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Suppose you have N attributes, each with k possible values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Suppose you allow a hypothesis to be any disjunction of instances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There are k</a:t>
            </a:r>
            <a:r>
              <a:rPr lang="en-US" baseline="30000">
                <a:ea typeface="ＭＳ Ｐゴシック" charset="0"/>
                <a:cs typeface="ＭＳ Ｐゴシック" charset="0"/>
              </a:rPr>
              <a:t>N</a:t>
            </a:r>
            <a:r>
              <a:rPr lang="en-US">
                <a:ea typeface="ＭＳ Ｐゴシック" charset="0"/>
                <a:cs typeface="ＭＳ Ｐゴシック" charset="0"/>
              </a:rPr>
              <a:t> possible instances </a:t>
            </a:r>
            <a:r>
              <a:rPr lang="en-US">
                <a:ea typeface="ＭＳ Ｐゴシック" charset="0"/>
                <a:cs typeface="ＭＳ Ｐゴシック" charset="0"/>
                <a:sym typeface="Symbol" charset="0"/>
              </a:rPr>
              <a:t> |H| = 2</a:t>
            </a:r>
            <a:r>
              <a:rPr lang="en-US" baseline="30000">
                <a:ea typeface="ＭＳ Ｐゴシック" charset="0"/>
                <a:cs typeface="ＭＳ Ｐゴシック" charset="0"/>
                <a:sym typeface="Symbol" charset="0"/>
              </a:rPr>
              <a:t>k</a:t>
            </a:r>
            <a:r>
              <a:rPr lang="en-US" baseline="60000">
                <a:ea typeface="ＭＳ Ｐゴシック" charset="0"/>
                <a:cs typeface="ＭＳ Ｐゴシック" charset="0"/>
                <a:sym typeface="Symbol" charset="0"/>
              </a:rPr>
              <a:t>N</a:t>
            </a:r>
            <a:endParaRPr lang="en-US">
              <a:ea typeface="ＭＳ Ｐゴシック" charset="0"/>
              <a:cs typeface="ＭＳ Ｐゴシック" charset="0"/>
              <a:sym typeface="Symbol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  <a:sym typeface="Symbol" charset="0"/>
              </a:rPr>
              <a:t>If N=5 and k=2, |H| = 2</a:t>
            </a:r>
            <a:r>
              <a:rPr lang="en-US" baseline="30000">
                <a:ea typeface="ＭＳ Ｐゴシック" charset="0"/>
                <a:cs typeface="ＭＳ Ｐゴシック" charset="0"/>
                <a:sym typeface="Symbol" charset="0"/>
              </a:rPr>
              <a:t>32</a:t>
            </a:r>
            <a:r>
              <a:rPr lang="en-US">
                <a:ea typeface="ＭＳ Ｐゴシック" charset="0"/>
                <a:cs typeface="ＭＳ Ｐゴシック" charset="0"/>
                <a:sym typeface="Symbol" charset="0"/>
              </a:rPr>
              <a:t>!!</a:t>
            </a:r>
          </a:p>
          <a:p>
            <a:r>
              <a:rPr lang="en-US">
                <a:ea typeface="ＭＳ Ｐゴシック" charset="0"/>
                <a:cs typeface="ＭＳ Ｐゴシック" charset="0"/>
                <a:sym typeface="Symbol" charset="0"/>
              </a:rPr>
              <a:t>How many boolean functions can you write for 1 attribute?</a:t>
            </a:r>
            <a:br>
              <a:rPr lang="en-US"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>
                <a:ea typeface="ＭＳ Ｐゴシック" charset="0"/>
                <a:cs typeface="ＭＳ Ｐゴシック" charset="0"/>
                <a:sym typeface="Symbol" charset="0"/>
              </a:rPr>
              <a:t> 2</a:t>
            </a:r>
            <a:r>
              <a:rPr lang="en-US" baseline="30000"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baseline="50000">
                <a:ea typeface="ＭＳ Ｐゴシック" charset="0"/>
                <a:cs typeface="ＭＳ Ｐゴシック" charset="0"/>
                <a:sym typeface="Symbol" charset="0"/>
              </a:rPr>
              <a:t>1</a:t>
            </a:r>
            <a:r>
              <a:rPr lang="en-US">
                <a:ea typeface="ＭＳ Ｐゴシック" charset="0"/>
                <a:cs typeface="ＭＳ Ｐゴシック" charset="0"/>
                <a:sym typeface="Symbol" charset="0"/>
              </a:rPr>
              <a:t>=4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97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092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n-lt"/>
                <a:ea typeface="ＭＳ Ｐゴシック" charset="0"/>
                <a:cs typeface="ＭＳ Ｐゴシック" charset="0"/>
              </a:rPr>
              <a:t>Number of </a:t>
            </a:r>
            <a:r>
              <a:rPr lang="en-US" sz="2800" dirty="0" smtClean="0">
                <a:latin typeface="+mn-lt"/>
                <a:ea typeface="ＭＳ Ｐゴシック" charset="0"/>
                <a:cs typeface="ＭＳ Ｐゴシック" charset="0"/>
              </a:rPr>
              <a:t>hypotheses for </a:t>
            </a:r>
            <a:r>
              <a:rPr lang="en-US" sz="2800" dirty="0">
                <a:latin typeface="+mn-lt"/>
                <a:ea typeface="ＭＳ Ｐゴシック" charset="0"/>
                <a:cs typeface="ＭＳ Ｐゴシック" charset="0"/>
              </a:rPr>
              <a:t>unary </a:t>
            </a:r>
            <a:r>
              <a:rPr lang="en-US" sz="2800" dirty="0" err="1">
                <a:latin typeface="+mn-lt"/>
                <a:ea typeface="ＭＳ Ｐゴシック" charset="0"/>
                <a:cs typeface="ＭＳ Ｐゴシック" charset="0"/>
              </a:rPr>
              <a:t>boolean</a:t>
            </a:r>
            <a:r>
              <a:rPr lang="en-US" sz="2800" dirty="0">
                <a:latin typeface="+mn-lt"/>
                <a:ea typeface="ＭＳ Ｐゴシック" charset="0"/>
                <a:cs typeface="ＭＳ Ｐゴシック" charset="0"/>
              </a:rPr>
              <a:t> functions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1403350" y="2924175"/>
          <a:ext cx="6096000" cy="148590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¬x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h1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h2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h3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h4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98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935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Version Spaces: The Tricks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0768"/>
            <a:ext cx="7772400" cy="1219200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First Trick: Don</a:t>
            </a:r>
            <a:r>
              <a:rPr lang="ja-JP" altLang="en-US" dirty="0">
                <a:ea typeface="ＭＳ Ｐゴシック" charset="0"/>
              </a:rPr>
              <a:t>’</a:t>
            </a:r>
            <a:r>
              <a:rPr lang="en-US" altLang="ja-JP" dirty="0">
                <a:ea typeface="ＭＳ Ｐゴシック" charset="0"/>
              </a:rPr>
              <a:t>t allow arbitrary disjunctions</a:t>
            </a:r>
          </a:p>
          <a:p>
            <a:pPr lvl="1"/>
            <a:r>
              <a:rPr lang="en-US" dirty="0">
                <a:ea typeface="ＭＳ Ｐゴシック" charset="0"/>
              </a:rPr>
              <a:t>Organize the feature values into a hierarchy of allowed disjunctions, e.g.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064000" y="2743200"/>
            <a:ext cx="962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any-color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5257800" y="3633788"/>
            <a:ext cx="73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yellow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4432300" y="3633788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white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4962525" y="3176588"/>
            <a:ext cx="522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/>
              <a:t>pale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3708400" y="3633788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blue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3352800" y="3176588"/>
            <a:ext cx="544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dark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2895600" y="3633788"/>
            <a:ext cx="623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black</a:t>
            </a: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V="1">
            <a:off x="3657600" y="3062288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V="1">
            <a:off x="3200400" y="3443288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3733800" y="344328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4876800" y="3062288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H="1">
            <a:off x="4800600" y="3443288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5334000" y="3443288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685800" y="4114800"/>
            <a:ext cx="7772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latin typeface="+mn-lt"/>
              </a:rPr>
              <a:t>Now there are only 7 </a:t>
            </a:r>
            <a:r>
              <a:rPr lang="ja-JP" altLang="en-US" sz="2000">
                <a:latin typeface="+mn-lt"/>
              </a:rPr>
              <a:t>“</a:t>
            </a:r>
            <a:r>
              <a:rPr lang="en-US" altLang="ja-JP" sz="2000">
                <a:latin typeface="+mn-lt"/>
              </a:rPr>
              <a:t>abstract values</a:t>
            </a:r>
            <a:r>
              <a:rPr lang="ja-JP" altLang="en-US" sz="2000">
                <a:latin typeface="+mn-lt"/>
              </a:rPr>
              <a:t>”</a:t>
            </a:r>
            <a:r>
              <a:rPr lang="en-US" altLang="ja-JP" sz="2000">
                <a:latin typeface="+mn-lt"/>
              </a:rPr>
              <a:t> instead of 16 disjunctive combinations (e.g., </a:t>
            </a:r>
            <a:r>
              <a:rPr lang="ja-JP" altLang="en-US" sz="2000">
                <a:latin typeface="+mn-lt"/>
              </a:rPr>
              <a:t>“</a:t>
            </a:r>
            <a:r>
              <a:rPr lang="en-US" altLang="ja-JP" sz="2000">
                <a:latin typeface="+mn-lt"/>
              </a:rPr>
              <a:t>black or white</a:t>
            </a:r>
            <a:r>
              <a:rPr lang="ja-JP" altLang="en-US" sz="2000">
                <a:latin typeface="+mn-lt"/>
              </a:rPr>
              <a:t>”</a:t>
            </a:r>
            <a:r>
              <a:rPr lang="en-US" altLang="ja-JP" sz="2000">
                <a:latin typeface="+mn-lt"/>
              </a:rPr>
              <a:t> isn</a:t>
            </a:r>
            <a:r>
              <a:rPr lang="ja-JP" altLang="en-US" sz="2000">
                <a:latin typeface="+mn-lt"/>
              </a:rPr>
              <a:t>’</a:t>
            </a:r>
            <a:r>
              <a:rPr lang="en-US" altLang="ja-JP" sz="2000">
                <a:latin typeface="+mn-lt"/>
              </a:rPr>
              <a:t>t allowed)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+mn-lt"/>
              </a:rPr>
              <a:t>Second Trick: Define a partial ordering on H (</a:t>
            </a:r>
            <a:r>
              <a:rPr lang="ja-JP" altLang="en-US">
                <a:latin typeface="+mn-lt"/>
              </a:rPr>
              <a:t>“</a:t>
            </a:r>
            <a:r>
              <a:rPr lang="en-US" altLang="ja-JP">
                <a:latin typeface="+mn-lt"/>
              </a:rPr>
              <a:t>general to specific</a:t>
            </a:r>
            <a:r>
              <a:rPr lang="ja-JP" altLang="en-US">
                <a:latin typeface="+mn-lt"/>
              </a:rPr>
              <a:t>”</a:t>
            </a:r>
            <a:r>
              <a:rPr lang="en-US" altLang="ja-JP">
                <a:latin typeface="+mn-lt"/>
              </a:rPr>
              <a:t>) and only keep track of the upper bound and lower bound of the version space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+mn-lt"/>
              </a:rPr>
              <a:t>RESULT: An incremental, efficient algorithm!</a:t>
            </a:r>
          </a:p>
        </p:txBody>
      </p:sp>
      <p:sp>
        <p:nvSpPr>
          <p:cNvPr id="19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99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704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6594</Words>
  <Application>Microsoft Macintosh PowerPoint</Application>
  <PresentationFormat>Bildschirmpräsentation (4:3)</PresentationFormat>
  <Paragraphs>1513</Paragraphs>
  <Slides>131</Slides>
  <Notes>80</Notes>
  <HiddenSlides>3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6</vt:i4>
      </vt:variant>
      <vt:variant>
        <vt:lpstr>Folientitel</vt:lpstr>
      </vt:variant>
      <vt:variant>
        <vt:i4>131</vt:i4>
      </vt:variant>
    </vt:vector>
  </HeadingPairs>
  <TitlesOfParts>
    <vt:vector size="138" baseType="lpstr">
      <vt:lpstr>7_Standarddesign</vt:lpstr>
      <vt:lpstr>Photo Editor Photo</vt:lpstr>
      <vt:lpstr>Arbeitsblatt</vt:lpstr>
      <vt:lpstr>Equation</vt:lpstr>
      <vt:lpstr>Formel</vt:lpstr>
      <vt:lpstr>VISIO</vt:lpstr>
      <vt:lpstr>Dokument</vt:lpstr>
      <vt:lpstr>Web-Mining Agents</vt:lpstr>
      <vt:lpstr>Inductive Learning</vt:lpstr>
      <vt:lpstr>PowerPoint-Präsentation</vt:lpstr>
      <vt:lpstr>Inductive Learning Framework</vt:lpstr>
      <vt:lpstr>Inductive Learning by Nearest-Neighbor Classification</vt:lpstr>
      <vt:lpstr>KNN example</vt:lpstr>
      <vt:lpstr>Simplicity first</vt:lpstr>
      <vt:lpstr>Inferring rudimentary rules</vt:lpstr>
      <vt:lpstr>Evaluating the weather attributes</vt:lpstr>
      <vt:lpstr>Dealing with numeric attributes</vt:lpstr>
      <vt:lpstr>The problem of overfitting</vt:lpstr>
      <vt:lpstr>Discretization example</vt:lpstr>
      <vt:lpstr>With overfitting avoidance</vt:lpstr>
      <vt:lpstr>Discussion of 1R</vt:lpstr>
      <vt:lpstr>Decision trees</vt:lpstr>
      <vt:lpstr>Example Tree for “Play?”</vt:lpstr>
      <vt:lpstr>Building Decision Tree [Q93]</vt:lpstr>
      <vt:lpstr>Choosing the Best Attribute</vt:lpstr>
      <vt:lpstr>Which attribute to select?</vt:lpstr>
      <vt:lpstr>A criterion for attribute selection</vt:lpstr>
      <vt:lpstr>Choosing the Splitting Attribute </vt:lpstr>
      <vt:lpstr>Preference Bias: Ockham's Razor</vt:lpstr>
      <vt:lpstr>Inductive Learning and Bias</vt:lpstr>
      <vt:lpstr>PowerPoint-Präsentation</vt:lpstr>
      <vt:lpstr>Example: Huffman code</vt:lpstr>
      <vt:lpstr>Huffman code example</vt:lpstr>
      <vt:lpstr>Information Theory Background</vt:lpstr>
      <vt:lpstr>Information Theory Background</vt:lpstr>
      <vt:lpstr>Example: attribute “Outlook”, 1 </vt:lpstr>
      <vt:lpstr>Example: attribute “Outlook”, 2 </vt:lpstr>
      <vt:lpstr>Computing the information gain</vt:lpstr>
      <vt:lpstr>Computing the information gain</vt:lpstr>
      <vt:lpstr>Continuing to split</vt:lpstr>
      <vt:lpstr>Schematicly</vt:lpstr>
      <vt:lpstr>The final decision tree</vt:lpstr>
      <vt:lpstr>*Wish list for a purity measure</vt:lpstr>
      <vt:lpstr>*Properties of the entropy</vt:lpstr>
      <vt:lpstr>PowerPoint-Präsentation</vt:lpstr>
      <vt:lpstr>How well does it work?</vt:lpstr>
      <vt:lpstr>Highly-branching attributes</vt:lpstr>
      <vt:lpstr>Weather Data with ID code</vt:lpstr>
      <vt:lpstr>Split for ID Code Attribute</vt:lpstr>
      <vt:lpstr>Schematicly</vt:lpstr>
      <vt:lpstr>Gain ratio</vt:lpstr>
      <vt:lpstr>Gain Ratio and Intrinsic Info./Split Info</vt:lpstr>
      <vt:lpstr>Computing the gain ratio</vt:lpstr>
      <vt:lpstr>Schematicly</vt:lpstr>
      <vt:lpstr>Gain ratios for weather data</vt:lpstr>
      <vt:lpstr>More on the gain ratio</vt:lpstr>
      <vt:lpstr>Gini Index: Measure of Diversity</vt:lpstr>
      <vt:lpstr>Gini Index</vt:lpstr>
      <vt:lpstr>PowerPoint-Präsentation</vt:lpstr>
      <vt:lpstr>Goodness functions</vt:lpstr>
      <vt:lpstr>Univariate Splits</vt:lpstr>
      <vt:lpstr>Multivariate Splits</vt:lpstr>
      <vt:lpstr>Noisy data and Overfitting</vt:lpstr>
      <vt:lpstr>Noisy data and Overfitting</vt:lpstr>
      <vt:lpstr>Summary: Decision Trees</vt:lpstr>
      <vt:lpstr>From Decision Trees to Rules</vt:lpstr>
      <vt:lpstr>From Decision Trees To Rules</vt:lpstr>
      <vt:lpstr>Rules Can Be Simplified</vt:lpstr>
      <vt:lpstr>Industrial-strength algorithms</vt:lpstr>
      <vt:lpstr>C4.5 History</vt:lpstr>
      <vt:lpstr>Numeric attributes</vt:lpstr>
      <vt:lpstr>Example</vt:lpstr>
      <vt:lpstr>Avoid repeated sorting!</vt:lpstr>
      <vt:lpstr>Example</vt:lpstr>
      <vt:lpstr>More speeding up </vt:lpstr>
      <vt:lpstr>Missing as a separate value</vt:lpstr>
      <vt:lpstr>Missing values - advanced</vt:lpstr>
      <vt:lpstr>Missing values - advanced</vt:lpstr>
      <vt:lpstr>Missing values - advanced</vt:lpstr>
      <vt:lpstr>Pruning</vt:lpstr>
      <vt:lpstr>Post-pruning</vt:lpstr>
      <vt:lpstr>Subtree replacement</vt:lpstr>
      <vt:lpstr>*Subtree raising</vt:lpstr>
      <vt:lpstr>Estimating error rates</vt:lpstr>
      <vt:lpstr>Expected Error Pruning</vt:lpstr>
      <vt:lpstr>Static Expected Error</vt:lpstr>
      <vt:lpstr>Backed-Up Error</vt:lpstr>
      <vt:lpstr>Example Calculation</vt:lpstr>
      <vt:lpstr>Example</vt:lpstr>
      <vt:lpstr>*Complexity of tree induction</vt:lpstr>
      <vt:lpstr>Windowing</vt:lpstr>
      <vt:lpstr>PowerPoint-Präsentation</vt:lpstr>
      <vt:lpstr>Incremental inductive learning</vt:lpstr>
      <vt:lpstr>Learning logical descriptions</vt:lpstr>
      <vt:lpstr>Current-best-hypothesis Search</vt:lpstr>
      <vt:lpstr>Definitions</vt:lpstr>
      <vt:lpstr>Current best learning algorithm</vt:lpstr>
      <vt:lpstr>Specialization and generalization</vt:lpstr>
      <vt:lpstr>How to Generalize</vt:lpstr>
      <vt:lpstr>How to Specialize</vt:lpstr>
      <vt:lpstr>Discussion</vt:lpstr>
      <vt:lpstr>Version spaces</vt:lpstr>
      <vt:lpstr>Version Spaces</vt:lpstr>
      <vt:lpstr>Version Spaces: The Problem</vt:lpstr>
      <vt:lpstr>Number of hypotheses for unary boolean functions</vt:lpstr>
      <vt:lpstr>Version Spaces: The Tricks</vt:lpstr>
      <vt:lpstr>Why partial ordering?</vt:lpstr>
      <vt:lpstr>Card Example: Guess a Concept</vt:lpstr>
      <vt:lpstr>Simplified Representation</vt:lpstr>
      <vt:lpstr>Extension of a Hypothesis</vt:lpstr>
      <vt:lpstr>More General/Specific Relation</vt:lpstr>
      <vt:lpstr>More General/Specific Relation</vt:lpstr>
      <vt:lpstr>Example: Subset of Partial Order</vt:lpstr>
      <vt:lpstr>G-Boundary / S-Boundary of V</vt:lpstr>
      <vt:lpstr>G-Boundary / S-Boundary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Version Space Update</vt:lpstr>
      <vt:lpstr>POSITIVE-UPDATE(G,S,x)</vt:lpstr>
      <vt:lpstr>POSITIVE-UPDATE(G,S,x)</vt:lpstr>
      <vt:lpstr>POSITIVE-UPDATE(G,S,x)</vt:lpstr>
      <vt:lpstr>POSITIVE-UPDATE(G,S,x)</vt:lpstr>
      <vt:lpstr>NEGATIVE-UPDATE(G,S,x)</vt:lpstr>
      <vt:lpstr>Example-Selection Strategy</vt:lpstr>
      <vt:lpstr>Example</vt:lpstr>
      <vt:lpstr>Example-Selection Strategy</vt:lpstr>
      <vt:lpstr>Noise</vt:lpstr>
      <vt:lpstr>VSL vs DTL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Moeller</cp:lastModifiedBy>
  <cp:revision>475</cp:revision>
  <cp:lastPrinted>2014-10-18T14:57:02Z</cp:lastPrinted>
  <dcterms:created xsi:type="dcterms:W3CDTF">2010-04-27T12:26:40Z</dcterms:created>
  <dcterms:modified xsi:type="dcterms:W3CDTF">2015-11-20T14:21:47Z</dcterms:modified>
</cp:coreProperties>
</file>