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6.bin" ContentType="application/vnd.openxmlformats-officedocument.oleObject"/>
  <Override PartName="/ppt/notesSlides/notesSlide23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embeddings/oleObject9.bin" ContentType="application/vnd.openxmlformats-officedocument.oleObject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5"/>
  </p:notesMasterIdLst>
  <p:handoutMasterIdLst>
    <p:handoutMasterId r:id="rId56"/>
  </p:handoutMasterIdLst>
  <p:sldIdLst>
    <p:sldId id="273" r:id="rId2"/>
    <p:sldId id="325" r:id="rId3"/>
    <p:sldId id="274" r:id="rId4"/>
    <p:sldId id="275" r:id="rId5"/>
    <p:sldId id="277" r:id="rId6"/>
    <p:sldId id="276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22" r:id="rId52"/>
    <p:sldId id="323" r:id="rId53"/>
    <p:sldId id="324" r:id="rId5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D7CFF"/>
    <a:srgbClr val="807CFF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2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06.12.15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06.12.15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C5FD03-ED5D-6C40-89E8-D9D50FC5D329}" type="slidenum">
              <a:rPr lang="de-DE" sz="1200"/>
              <a:pPr/>
              <a:t>3</a:t>
            </a:fld>
            <a:endParaRPr lang="de-DE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F06898-2243-9F46-92E6-D34820413784}" type="slidenum">
              <a:rPr lang="de-DE" sz="1200"/>
              <a:pPr/>
              <a:t>12</a:t>
            </a:fld>
            <a:endParaRPr lang="de-DE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AB826E-90D9-AB41-9994-ABA9F1A3A5CE}" type="slidenum">
              <a:rPr lang="de-DE" sz="1200"/>
              <a:pPr/>
              <a:t>13</a:t>
            </a:fld>
            <a:endParaRPr lang="de-DE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A21091-51B6-3D4F-B324-2093FA8ED6E2}" type="slidenum">
              <a:rPr lang="de-DE" sz="1200"/>
              <a:pPr/>
              <a:t>14</a:t>
            </a:fld>
            <a:endParaRPr lang="de-DE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26E5C6-51DD-A944-9E78-B248F8EF37ED}" type="slidenum">
              <a:rPr lang="de-DE" sz="1200"/>
              <a:pPr/>
              <a:t>15</a:t>
            </a:fld>
            <a:endParaRPr lang="de-DE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0FE6BF-6C98-4645-BEB1-1F82C0D27902}" type="slidenum">
              <a:rPr lang="de-DE" sz="1200"/>
              <a:pPr/>
              <a:t>16</a:t>
            </a:fld>
            <a:endParaRPr lang="de-DE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333E6E-50B7-3148-A35E-DA992AA52BB4}" type="slidenum">
              <a:rPr lang="de-DE" sz="1200"/>
              <a:pPr/>
              <a:t>17</a:t>
            </a:fld>
            <a:endParaRPr lang="de-DE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30DFA9-2B38-6640-803A-4535139F6BF9}" type="slidenum">
              <a:rPr lang="de-DE" sz="1200"/>
              <a:pPr/>
              <a:t>18</a:t>
            </a:fld>
            <a:endParaRPr lang="de-DE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8F1429-F123-B24B-B21E-EA2922E5171D}" type="slidenum">
              <a:rPr lang="de-DE" sz="1200"/>
              <a:pPr/>
              <a:t>19</a:t>
            </a:fld>
            <a:endParaRPr lang="de-DE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9EBBFE-5782-8D4D-923D-85383775F0FC}" type="slidenum">
              <a:rPr lang="de-DE" sz="1200"/>
              <a:pPr/>
              <a:t>20</a:t>
            </a:fld>
            <a:endParaRPr lang="de-DE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EFED65-1000-2343-B7B6-E9224B23A8F3}" type="slidenum">
              <a:rPr lang="de-DE" sz="1200"/>
              <a:pPr/>
              <a:t>21</a:t>
            </a:fld>
            <a:endParaRPr lang="de-DE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6F648C-61C3-3841-9A80-9EB1E3F9F148}" type="slidenum">
              <a:rPr lang="de-DE" sz="1200"/>
              <a:pPr/>
              <a:t>4</a:t>
            </a:fld>
            <a:endParaRPr lang="de-DE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1318FD-1075-2342-B52C-2FDFCAC6B2A3}" type="slidenum">
              <a:rPr lang="de-DE" sz="1200"/>
              <a:pPr/>
              <a:t>22</a:t>
            </a:fld>
            <a:endParaRPr lang="de-DE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EBF031-076C-6544-81C1-F272339611A4}" type="slidenum">
              <a:rPr lang="de-DE" sz="1200"/>
              <a:pPr/>
              <a:t>23</a:t>
            </a:fld>
            <a:endParaRPr lang="de-DE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02F198-7423-8243-A73D-DB2C1ED5B413}" type="slidenum">
              <a:rPr lang="de-DE" sz="1200"/>
              <a:pPr/>
              <a:t>24</a:t>
            </a:fld>
            <a:endParaRPr lang="de-DE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EE4AD0-0D48-2141-9E28-DB8DE6AAA55F}" type="slidenum">
              <a:rPr lang="de-DE" sz="1200"/>
              <a:pPr/>
              <a:t>25</a:t>
            </a:fld>
            <a:endParaRPr lang="de-DE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6390CA-CBFF-3B43-8EDC-A3450DC5593A}" type="slidenum">
              <a:rPr lang="de-DE" sz="1200"/>
              <a:pPr/>
              <a:t>26</a:t>
            </a:fld>
            <a:endParaRPr lang="de-DE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20E5DB-F22D-3E40-A09B-EB8B5CE76A0A}" type="slidenum">
              <a:rPr lang="de-DE" sz="1200"/>
              <a:pPr/>
              <a:t>27</a:t>
            </a:fld>
            <a:endParaRPr lang="de-DE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2E46B6-1118-6E43-A30A-7FF7E4152755}" type="slidenum">
              <a:rPr lang="de-DE" sz="1200"/>
              <a:pPr/>
              <a:t>29</a:t>
            </a:fld>
            <a:endParaRPr lang="de-DE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E3E29D-D242-F740-987F-6EC28DE8FC09}" type="slidenum">
              <a:rPr lang="de-DE" sz="1200"/>
              <a:pPr/>
              <a:t>30</a:t>
            </a:fld>
            <a:endParaRPr lang="de-DE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AD9F39-9080-C740-96B3-768CB701BC77}" type="slidenum">
              <a:rPr lang="de-DE" sz="1200"/>
              <a:pPr/>
              <a:t>31</a:t>
            </a:fld>
            <a:endParaRPr lang="de-DE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65C722-6EC9-594B-951B-4CE1C6C012B3}" type="slidenum">
              <a:rPr lang="de-DE" sz="1200"/>
              <a:pPr/>
              <a:t>32</a:t>
            </a:fld>
            <a:endParaRPr lang="de-DE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8ED307-D32B-C54B-BD58-F13919E4C8E3}" type="slidenum">
              <a:rPr lang="de-DE" sz="1200"/>
              <a:pPr/>
              <a:t>5</a:t>
            </a:fld>
            <a:endParaRPr lang="de-DE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E6B783-388E-4E48-8F92-8FACFB0A84DD}" type="slidenum">
              <a:rPr lang="de-DE" sz="1200"/>
              <a:pPr/>
              <a:t>33</a:t>
            </a:fld>
            <a:endParaRPr lang="de-DE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860B8C-5E75-E54C-B0C0-16DF81E3F280}" type="slidenum">
              <a:rPr lang="de-DE" sz="1200"/>
              <a:pPr/>
              <a:t>34</a:t>
            </a:fld>
            <a:endParaRPr lang="de-DE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3443FD-35A1-8247-9274-152A96926CCE}" type="slidenum">
              <a:rPr lang="de-DE" sz="1200"/>
              <a:pPr/>
              <a:t>35</a:t>
            </a:fld>
            <a:endParaRPr lang="de-DE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07B5D0-2851-5C48-925F-39F9DB3EB9FF}" type="slidenum">
              <a:rPr lang="de-DE" sz="1200"/>
              <a:pPr/>
              <a:t>36</a:t>
            </a:fld>
            <a:endParaRPr lang="de-DE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4399" tIns="42200" rIns="84399" bIns="42200"/>
          <a:lstStyle/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Attribute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属性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ぞくせい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Example description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例記述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れいきじゅつ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Large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膨大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ぼうだい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Disjunction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選言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せんげん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Generalize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一般化される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いっぱんかされる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Attribute-based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属性に基づく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ぞくせいにもとづく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Relation predicate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関係述語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かんけいじゅつご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CE78BD-481E-A14E-B8EB-A9CC311E9507}" type="slidenum">
              <a:rPr lang="de-DE" sz="1200"/>
              <a:pPr/>
              <a:t>37</a:t>
            </a:fld>
            <a:endParaRPr lang="de-DE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4399" tIns="42200" rIns="84399" bIns="42200"/>
          <a:lstStyle/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Background knowledge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背景知識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はいけいちしき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Reduce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簡単化される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たんかんかされる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Constructive induction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構成的帰納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こうせいてききのう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Create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作り出す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つくりだす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New predicate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新述語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しんじゅつご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Express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表現する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ひょうげんする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Explanatory hypotheses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説明仮説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せつめいかせつ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Simplify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単純化する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たんじんかする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Definition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定義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ていぎ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Target predicate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目標概念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もくひょうがいねん</a:t>
            </a:r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B341F6-9144-A348-BEDF-A0F7B2964539}" type="slidenum">
              <a:rPr lang="de-DE" sz="1200"/>
              <a:pPr/>
              <a:t>38</a:t>
            </a:fld>
            <a:endParaRPr lang="de-DE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5C4385-8408-824D-9737-6C065243F496}" type="slidenum">
              <a:rPr lang="de-DE" sz="1200"/>
              <a:pPr/>
              <a:t>39</a:t>
            </a:fld>
            <a:endParaRPr lang="de-DE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47713F-4DE9-D142-AB14-12F14002B46F}" type="slidenum">
              <a:rPr lang="de-DE" sz="1200"/>
              <a:pPr/>
              <a:t>40</a:t>
            </a:fld>
            <a:endParaRPr lang="de-DE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BF0ED9-B75D-FF41-B853-26F2EB4B283D}" type="slidenum">
              <a:rPr lang="de-DE" sz="1200"/>
              <a:pPr/>
              <a:t>41</a:t>
            </a:fld>
            <a:endParaRPr lang="de-DE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396F2D-CB98-7940-A590-87941FA9561A}" type="slidenum">
              <a:rPr lang="de-DE" sz="1200"/>
              <a:pPr/>
              <a:t>42</a:t>
            </a:fld>
            <a:endParaRPr lang="de-DE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581D6B-1421-9C4E-A0A7-FAFA7047F891}" type="slidenum">
              <a:rPr lang="de-DE" sz="1200"/>
              <a:pPr/>
              <a:t>6</a:t>
            </a:fld>
            <a:endParaRPr lang="de-DE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0BCBE6-591E-B741-979E-BCBB3FFD3955}" type="slidenum">
              <a:rPr lang="de-DE" sz="1200"/>
              <a:pPr/>
              <a:t>43</a:t>
            </a:fld>
            <a:endParaRPr lang="de-DE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E1A1BE-12E8-FF40-8A50-38CEBE99329D}" type="slidenum">
              <a:rPr lang="de-DE" sz="1200"/>
              <a:pPr/>
              <a:t>44</a:t>
            </a:fld>
            <a:endParaRPr lang="de-DE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44C87D-8743-9643-9E06-FDD8508027FE}" type="slidenum">
              <a:rPr lang="de-DE" sz="1200"/>
              <a:pPr/>
              <a:t>45</a:t>
            </a:fld>
            <a:endParaRPr lang="de-DE" sz="120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0C2C16-1103-D840-B3D8-755C15FDB2C7}" type="slidenum">
              <a:rPr lang="de-DE" sz="1200"/>
              <a:pPr/>
              <a:t>46</a:t>
            </a:fld>
            <a:endParaRPr lang="de-DE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AFF7DF-D1FB-A74D-B6CA-F97FE54322E1}" type="slidenum">
              <a:rPr lang="de-DE" sz="1200"/>
              <a:pPr/>
              <a:t>47</a:t>
            </a:fld>
            <a:endParaRPr lang="de-DE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en-GB" altLang="ja-JP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9BB860-DEEB-B74D-9ECB-40F95E49CC2A}" type="slidenum">
              <a:rPr lang="de-DE" sz="1200"/>
              <a:pPr/>
              <a:t>48</a:t>
            </a:fld>
            <a:endParaRPr lang="de-DE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0C4B41-C013-4A44-A104-4A3E031DC6AB}" type="slidenum">
              <a:rPr lang="de-DE" sz="1200"/>
              <a:pPr/>
              <a:t>49</a:t>
            </a:fld>
            <a:endParaRPr lang="de-DE" sz="120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4912E4-20B1-7C45-99BD-784E380E5138}" type="slidenum">
              <a:rPr lang="de-DE" sz="1200"/>
              <a:pPr/>
              <a:t>50</a:t>
            </a:fld>
            <a:endParaRPr lang="de-DE" sz="120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D64440-A1FC-6C4C-82D3-4F0A060ACBF2}" type="slidenum">
              <a:rPr lang="de-DE" sz="1200"/>
              <a:pPr/>
              <a:t>51</a:t>
            </a:fld>
            <a:endParaRPr lang="de-DE" sz="120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EED707-B82A-9E41-B58B-53CD56CFB580}" type="slidenum">
              <a:rPr lang="de-DE" sz="1200"/>
              <a:pPr/>
              <a:t>52</a:t>
            </a:fld>
            <a:endParaRPr lang="de-DE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F0EAF8-6150-174C-8A1E-2F4B16356552}" type="slidenum">
              <a:rPr lang="de-DE" sz="1200"/>
              <a:pPr/>
              <a:t>7</a:t>
            </a:fld>
            <a:endParaRPr lang="de-DE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FA82C8-EE2C-1049-88C2-EDBCBFD19EE7}" type="slidenum">
              <a:rPr lang="de-DE" sz="1200"/>
              <a:pPr/>
              <a:t>53</a:t>
            </a:fld>
            <a:endParaRPr lang="de-DE" sz="120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9F9DD7-CF6A-1D43-A704-C94B2B619101}" type="slidenum">
              <a:rPr lang="de-DE" sz="1200"/>
              <a:pPr/>
              <a:t>8</a:t>
            </a:fld>
            <a:endParaRPr 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156C4D-6EA4-5E4D-BB8C-759E9013384E}" type="slidenum">
              <a:rPr lang="de-DE" sz="1200"/>
              <a:pPr/>
              <a:t>9</a:t>
            </a:fld>
            <a:endParaRPr lang="de-DE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EF4B42-0EB0-694B-84FC-7579D9ADBD16}" type="slidenum">
              <a:rPr lang="de-DE" sz="1200"/>
              <a:pPr/>
              <a:t>10</a:t>
            </a:fld>
            <a:endParaRPr lang="de-DE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7BF4FA-BCC0-6641-8754-CF5741A44A0B}" type="slidenum">
              <a:rPr lang="de-DE" sz="1200"/>
              <a:pPr/>
              <a:t>11</a:t>
            </a:fld>
            <a:endParaRPr lang="de-DE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4399" tIns="42200" rIns="84399" bIns="42200"/>
          <a:lstStyle/>
          <a:p>
            <a:pPr eaLnBrk="1" hangingPunct="1"/>
            <a:endParaRPr lang="ja-JP" alt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0668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74838"/>
            <a:ext cx="8229600" cy="2185987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4213225"/>
            <a:ext cx="8229600" cy="2187575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2A66A-F426-3141-90F2-7FB4AD4ABDF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6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7.e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8.emf"/><Relationship Id="rId10" Type="http://schemas.openxmlformats.org/officeDocument/2006/relationships/oleObject" Target="../embeddings/oleObject5.bin"/><Relationship Id="rId11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1.e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6.e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Web-Mining </a:t>
            </a:r>
            <a:r>
              <a:rPr lang="de-DE" sz="3600" b="1" dirty="0" err="1" smtClean="0">
                <a:cs typeface="+mj-cs"/>
              </a:rPr>
              <a:t>Agents</a:t>
            </a: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r>
              <a:rPr lang="de-DE" sz="2400" b="1" dirty="0" smtClean="0">
                <a:cs typeface="+mj-cs"/>
              </a:rPr>
              <a:t>First-Order </a:t>
            </a:r>
            <a:r>
              <a:rPr lang="de-DE" sz="2400" b="1" dirty="0" err="1" smtClean="0">
                <a:cs typeface="+mj-cs"/>
              </a:rPr>
              <a:t>Knowledge</a:t>
            </a:r>
            <a:r>
              <a:rPr lang="de-DE" sz="2400" b="1" dirty="0" smtClean="0">
                <a:cs typeface="+mj-cs"/>
              </a:rPr>
              <a:t> in Learning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Karsten Martiny (Übungen)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4495800"/>
            <a:ext cx="7777163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200">
                <a:latin typeface="Lucida Grande" charset="0"/>
              </a:rPr>
              <a:t>Knowledge-based Inductive Learning</a:t>
            </a:r>
            <a:endParaRPr lang="en-US" altLang="ja-JP" sz="3200" i="1">
              <a:latin typeface="Lucida Grande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6868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dirty="0"/>
              <a:t>The background knowledge and the new hypothesis combine to explain the examples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dirty="0">
                <a:solidFill>
                  <a:srgbClr val="0000FF"/>
                </a:solidFill>
              </a:rPr>
              <a:t>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>
                <a:ea typeface="ＭＳ Ｐゴシック" charset="0"/>
              </a:rPr>
              <a:t>Inferring disease D from the symptoms is not enough to explain the prescription of medicine 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>
                <a:ea typeface="ＭＳ Ｐゴシック" charset="0"/>
              </a:rPr>
              <a:t>A rule that M is effective against D is needed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altLang="ja-JP" sz="2000" dirty="0">
              <a:cs typeface="Times New Roman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dirty="0">
                <a:cs typeface="Times New Roman" charset="0"/>
                <a:sym typeface="Symbol" charset="0"/>
              </a:rPr>
              <a:t>Background </a:t>
            </a:r>
            <a:r>
              <a:rPr lang="en-US" altLang="ja-JP" sz="2000" dirty="0">
                <a:sym typeface="Symbol" charset="0"/>
              </a:rPr>
              <a:t> Hypothesis</a:t>
            </a:r>
            <a:r>
              <a:rPr lang="en-US" altLang="ja-JP" sz="2000" dirty="0">
                <a:cs typeface="Times New Roman" charset="0"/>
                <a:sym typeface="Symbol" charset="0"/>
              </a:rPr>
              <a:t> </a:t>
            </a:r>
            <a:r>
              <a:rPr lang="en-US" altLang="ja-JP" sz="2000" dirty="0">
                <a:sym typeface="Symbol" charset="0"/>
              </a:rPr>
              <a:t> Descriptions </a:t>
            </a:r>
            <a:r>
              <a:rPr lang="en-US" altLang="ja-JP" sz="2000" dirty="0">
                <a:ea typeface="ＭＳ Ｐゴシック" charset="0"/>
                <a:cs typeface="Times New Roman" charset="0"/>
                <a:sym typeface="Symbol" charset="0"/>
              </a:rPr>
              <a:t>⊨</a:t>
            </a:r>
            <a:r>
              <a:rPr lang="en-US" altLang="ja-JP" sz="2000" dirty="0" smtClean="0">
                <a:cs typeface="Times New Roman" charset="0"/>
                <a:sym typeface="Symbol" charset="0"/>
              </a:rPr>
              <a:t> </a:t>
            </a:r>
            <a:r>
              <a:rPr lang="en-US" altLang="ja-JP" sz="2000" dirty="0">
                <a:cs typeface="Times New Roman" charset="0"/>
                <a:sym typeface="Symbol" charset="0"/>
              </a:rPr>
              <a:t>Classifications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610926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Inductive Logic Programming</a:t>
            </a:r>
            <a:endParaRPr lang="en-US" altLang="ja-JP" sz="3600" i="1">
              <a:latin typeface="+mn-lt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400" dirty="0"/>
              <a:t>Main field of study for KBIL algorithms</a:t>
            </a:r>
          </a:p>
          <a:p>
            <a:pPr eaLnBrk="1" hangingPunct="1"/>
            <a:r>
              <a:rPr lang="en-US" altLang="ja-JP" sz="2400" dirty="0">
                <a:solidFill>
                  <a:srgbClr val="FF0000"/>
                </a:solidFill>
              </a:rPr>
              <a:t>Prior knowledge plays two key roles</a:t>
            </a:r>
          </a:p>
          <a:p>
            <a:pPr lvl="1" eaLnBrk="1" hangingPunct="1"/>
            <a:r>
              <a:rPr lang="en-US" altLang="ja-JP" sz="2000" dirty="0">
                <a:ea typeface="ＭＳ Ｐゴシック" charset="0"/>
              </a:rPr>
              <a:t>The effective hypothesis space is reduced to include only those theories that are consistent with what is already known</a:t>
            </a:r>
          </a:p>
          <a:p>
            <a:pPr lvl="1" eaLnBrk="1" hangingPunct="1"/>
            <a:r>
              <a:rPr lang="en-US" altLang="ja-JP" sz="2000" dirty="0">
                <a:ea typeface="ＭＳ Ｐゴシック" charset="0"/>
              </a:rPr>
              <a:t>Prior knowledge can be used to reduce the size of the hypothesis explaining the observations</a:t>
            </a:r>
          </a:p>
          <a:p>
            <a:pPr lvl="2" eaLnBrk="1" hangingPunct="1"/>
            <a:r>
              <a:rPr lang="en-US" altLang="ja-JP" sz="1800" dirty="0">
                <a:ea typeface="ＭＳ Ｐゴシック" charset="0"/>
              </a:rPr>
              <a:t>Smaller hypotheses are easier to find</a:t>
            </a:r>
          </a:p>
          <a:p>
            <a:pPr eaLnBrk="1" hangingPunct="1"/>
            <a:r>
              <a:rPr lang="en-US" altLang="ja-JP" sz="2400" dirty="0">
                <a:solidFill>
                  <a:srgbClr val="0000FF"/>
                </a:solidFill>
              </a:rPr>
              <a:t>ILP systems can formulate hypotheses in first-order logic</a:t>
            </a:r>
          </a:p>
          <a:p>
            <a:pPr lvl="1" eaLnBrk="1" hangingPunct="1"/>
            <a:r>
              <a:rPr lang="en-US" altLang="ja-JP" sz="2000" dirty="0">
                <a:ea typeface="ＭＳ Ｐゴシック" charset="0"/>
              </a:rPr>
              <a:t>Can learn in environments not understood by simpler systems</a:t>
            </a:r>
          </a:p>
        </p:txBody>
      </p:sp>
    </p:spTree>
    <p:extLst>
      <p:ext uri="{BB962C8B-B14F-4D97-AF65-F5344CB8AC3E}">
        <p14:creationId xmlns:p14="http://schemas.microsoft.com/office/powerpoint/2010/main" val="2954275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Explanation-based Learning</a:t>
            </a:r>
            <a:endParaRPr lang="en-GB" altLang="ja-JP" sz="3600">
              <a:latin typeface="+mn-lt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983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Extracting general rules from individual observations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rgbClr val="0000FF"/>
                </a:solidFill>
              </a:rPr>
              <a:t>Example</a:t>
            </a:r>
            <a:r>
              <a:rPr lang="en-US" altLang="ja-JP" sz="2400" dirty="0"/>
              <a:t>: differentiating and simplifying algebraic expressions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</a:rPr>
              <a:t>Differentiate X</a:t>
            </a:r>
            <a:r>
              <a:rPr lang="en-US" altLang="ja-JP" sz="2000" baseline="30000" dirty="0">
                <a:ea typeface="ＭＳ Ｐゴシック" charset="0"/>
              </a:rPr>
              <a:t>2</a:t>
            </a:r>
            <a:r>
              <a:rPr lang="en-US" altLang="ja-JP" sz="2000" dirty="0">
                <a:ea typeface="ＭＳ Ｐゴシック" charset="0"/>
              </a:rPr>
              <a:t> with respect to X to get 2X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</a:rPr>
              <a:t>Logical reasoning system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2000" dirty="0">
                <a:ea typeface="ＭＳ Ｐゴシック" charset="0"/>
              </a:rPr>
              <a:t>		Ask(Derivative(X</a:t>
            </a:r>
            <a:r>
              <a:rPr lang="en-US" altLang="ja-JP" sz="2000" baseline="30000" dirty="0">
                <a:ea typeface="ＭＳ Ｐゴシック" charset="0"/>
              </a:rPr>
              <a:t>2</a:t>
            </a:r>
            <a:r>
              <a:rPr lang="en-US" altLang="ja-JP" sz="2000" dirty="0">
                <a:ea typeface="ＭＳ Ｐゴシック" charset="0"/>
              </a:rPr>
              <a:t>, X)=d, KB) with solution d = 2X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</a:rPr>
              <a:t>Solving this for the first time using standard rules of differentiation gives 1 </a:t>
            </a:r>
            <a:r>
              <a:rPr lang="en-US" altLang="ja-JP" sz="2000" dirty="0">
                <a:ea typeface="ＭＳ Ｐゴシック" charset="0"/>
                <a:sym typeface="Symbol" charset="0"/>
              </a:rPr>
              <a:t> (2  (X </a:t>
            </a:r>
            <a:r>
              <a:rPr lang="en-US" altLang="ja-JP" sz="2000" baseline="30000" dirty="0">
                <a:ea typeface="ＭＳ Ｐゴシック" charset="0"/>
                <a:sym typeface="Symbol" charset="0"/>
              </a:rPr>
              <a:t>(2-1)</a:t>
            </a:r>
            <a:r>
              <a:rPr lang="en-US" altLang="ja-JP" sz="2000" dirty="0">
                <a:ea typeface="ＭＳ Ｐゴシック" charset="0"/>
                <a:sym typeface="Symbol" charset="0"/>
              </a:rPr>
              <a:t>))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  <a:sym typeface="Symbol" charset="0"/>
              </a:rPr>
              <a:t>Takes a first-time program 136 proof steps with 99 dead end branches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 err="1">
                <a:solidFill>
                  <a:srgbClr val="FF0000"/>
                </a:solidFill>
                <a:sym typeface="Symbol" charset="0"/>
              </a:rPr>
              <a:t>Memoization</a:t>
            </a:r>
            <a:endParaRPr lang="en-US" altLang="ja-JP" sz="2400" dirty="0">
              <a:solidFill>
                <a:srgbClr val="FF0000"/>
              </a:solidFill>
              <a:sym typeface="Symbo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  <a:sym typeface="Symbol" charset="0"/>
              </a:rPr>
              <a:t>Speed up by saving the results of computation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  <a:sym typeface="Symbol" charset="0"/>
              </a:rPr>
              <a:t>Create a database of input/output pairs</a:t>
            </a:r>
          </a:p>
        </p:txBody>
      </p:sp>
    </p:spTree>
    <p:extLst>
      <p:ext uri="{BB962C8B-B14F-4D97-AF65-F5344CB8AC3E}">
        <p14:creationId xmlns:p14="http://schemas.microsoft.com/office/powerpoint/2010/main" val="315162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Creating general rules</a:t>
            </a:r>
            <a:endParaRPr lang="en-GB" altLang="ja-JP" sz="3600">
              <a:latin typeface="+mn-lt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dirty="0" err="1">
                <a:solidFill>
                  <a:srgbClr val="FF0000"/>
                </a:solidFill>
              </a:rPr>
              <a:t>Memoization</a:t>
            </a:r>
            <a:r>
              <a:rPr lang="en-US" altLang="ja-JP" sz="2000" dirty="0">
                <a:solidFill>
                  <a:srgbClr val="FF0000"/>
                </a:solidFill>
              </a:rPr>
              <a:t> in explanation-based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Create </a:t>
            </a:r>
            <a:r>
              <a:rPr lang="en-US" altLang="ja-JP" sz="1800" dirty="0">
                <a:solidFill>
                  <a:srgbClr val="0000FF"/>
                </a:solidFill>
                <a:ea typeface="ＭＳ Ｐゴシック" charset="0"/>
              </a:rPr>
              <a:t>general rules</a:t>
            </a:r>
            <a:r>
              <a:rPr lang="en-US" altLang="ja-JP" sz="1800" dirty="0">
                <a:ea typeface="ＭＳ Ｐゴシック" charset="0"/>
              </a:rPr>
              <a:t> that cover an entire class of cases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Example: extract the general rule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1800" dirty="0">
                <a:ea typeface="ＭＳ Ｐゴシック" charset="0"/>
              </a:rPr>
              <a:t>		</a:t>
            </a:r>
            <a:r>
              <a:rPr lang="en-US" altLang="ja-JP" sz="1800" dirty="0" err="1">
                <a:ea typeface="ＭＳ Ｐゴシック" charset="0"/>
              </a:rPr>
              <a:t>ArithmeticUnknown</a:t>
            </a:r>
            <a:r>
              <a:rPr lang="en-US" altLang="ja-JP" sz="1800" dirty="0">
                <a:ea typeface="ＭＳ Ｐゴシック" charset="0"/>
              </a:rPr>
              <a:t>(u) 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 Derivative(u</a:t>
            </a:r>
            <a:r>
              <a:rPr lang="en-US" altLang="ja-JP" sz="1800" baseline="30000" dirty="0">
                <a:ea typeface="ＭＳ Ｐゴシック" charset="0"/>
                <a:sym typeface="Symbol" charset="0"/>
              </a:rPr>
              <a:t>2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, u) = 2u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>
                <a:solidFill>
                  <a:srgbClr val="0000FF"/>
                </a:solidFill>
                <a:sym typeface="Symbol" charset="0"/>
              </a:rPr>
              <a:t>Once something is understood, it can be generalized and reused in other circumstances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“Civilization advances by extending the number of important operations that we can do without thinking about them”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>
                <a:solidFill>
                  <a:srgbClr val="0000FF"/>
                </a:solidFill>
                <a:sym typeface="Symbol" charset="0"/>
              </a:rPr>
              <a:t>Explaining why something is a good idea is much easier than coming up with the idea in the first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Watch caveman 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Zog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 roast his lizard vs. thinking about putting the lizard on a stick</a:t>
            </a:r>
          </a:p>
        </p:txBody>
      </p:sp>
    </p:spTree>
    <p:extLst>
      <p:ext uri="{BB962C8B-B14F-4D97-AF65-F5344CB8AC3E}">
        <p14:creationId xmlns:p14="http://schemas.microsoft.com/office/powerpoint/2010/main" val="2518310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dirty="0">
                <a:latin typeface="+mn-lt"/>
              </a:rPr>
              <a:t>Extracting rules from examples</a:t>
            </a:r>
            <a:endParaRPr lang="en-GB" altLang="ja-JP" sz="3600" dirty="0">
              <a:latin typeface="+mn-lt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Basic idea behind EBL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</a:rPr>
              <a:t>Construct an explanation of the observation using prior knowledge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</a:rPr>
              <a:t>Establish a definition of the class of cases for which the same explanation can be used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rgbClr val="0000FF"/>
                </a:solidFill>
              </a:rPr>
              <a:t>Example</a:t>
            </a:r>
            <a:r>
              <a:rPr lang="en-US" altLang="ja-JP" sz="2400" dirty="0"/>
              <a:t>: simplifying 1 </a:t>
            </a:r>
            <a:r>
              <a:rPr lang="en-US" altLang="ja-JP" sz="2400" dirty="0">
                <a:sym typeface="Symbol" charset="0"/>
              </a:rPr>
              <a:t> (0 + X) using a knowledge base with the following rules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  <a:sym typeface="Symbol" charset="0"/>
              </a:rPr>
              <a:t>Rewrite(u, v)  Simplify(v, w)  Simplify(u, w)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  <a:sym typeface="Symbol" charset="0"/>
              </a:rPr>
              <a:t>Primitive(u)  Simplify(u, u)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 err="1">
                <a:ea typeface="ＭＳ Ｐゴシック" charset="0"/>
                <a:sym typeface="Symbol" charset="0"/>
              </a:rPr>
              <a:t>ArithmeticUnknown</a:t>
            </a:r>
            <a:r>
              <a:rPr lang="en-US" altLang="ja-JP" sz="2000" dirty="0">
                <a:ea typeface="ＭＳ Ｐゴシック" charset="0"/>
                <a:sym typeface="Symbol" charset="0"/>
              </a:rPr>
              <a:t>(u)  Primitive(u)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  <a:sym typeface="Symbol" charset="0"/>
              </a:rPr>
              <a:t>Number(u)  Primitive(u)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  <a:sym typeface="Symbol" charset="0"/>
              </a:rPr>
              <a:t>Rewrite(1  u, u)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  <a:sym typeface="Symbol" charset="0"/>
              </a:rPr>
              <a:t>Rewrite(0 + u, u)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  <a:sym typeface="Symbo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23420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dirty="0">
                <a:latin typeface="+mn-lt"/>
              </a:rPr>
              <a:t>Proof tree for original problem</a:t>
            </a:r>
            <a:endParaRPr lang="en-GB" altLang="ja-JP" sz="3600" i="1" dirty="0">
              <a:latin typeface="+mn-lt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988171" y="1412776"/>
            <a:ext cx="26638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Simplify(1 </a:t>
            </a:r>
            <a:r>
              <a:rPr kumimoji="1" lang="en-US" altLang="ja-JP" sz="2000">
                <a:latin typeface="+mn-lt"/>
                <a:sym typeface="Symbol" charset="0"/>
              </a:rPr>
              <a:t> (0 + X), w)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72046" y="2420838"/>
            <a:ext cx="26638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Rewrite(1 </a:t>
            </a:r>
            <a:r>
              <a:rPr kumimoji="1" lang="en-US" altLang="ja-JP" sz="2000">
                <a:latin typeface="+mn-lt"/>
                <a:sym typeface="Symbol" charset="0"/>
              </a:rPr>
              <a:t> (0 + X), v)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428034" y="2420838"/>
            <a:ext cx="26638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Simplify(</a:t>
            </a:r>
            <a:r>
              <a:rPr kumimoji="1" lang="en-US" altLang="ja-JP" sz="2000">
                <a:latin typeface="+mn-lt"/>
                <a:sym typeface="Symbol" charset="0"/>
              </a:rPr>
              <a:t>0 + X, w)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843709" y="3213001"/>
            <a:ext cx="26638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Rewrite(</a:t>
            </a:r>
            <a:r>
              <a:rPr kumimoji="1" lang="en-US" altLang="ja-JP" sz="2000">
                <a:latin typeface="+mn-lt"/>
                <a:sym typeface="Symbol" charset="0"/>
              </a:rPr>
              <a:t>0 + X, v’)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301284" y="3213001"/>
            <a:ext cx="20161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Simplify(</a:t>
            </a:r>
            <a:r>
              <a:rPr kumimoji="1" lang="en-US" altLang="ja-JP" sz="2000">
                <a:latin typeface="+mn-lt"/>
                <a:sym typeface="Symbol" charset="0"/>
              </a:rPr>
              <a:t>X, w)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6301284" y="4148038"/>
            <a:ext cx="2016125" cy="503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Primitive(</a:t>
            </a:r>
            <a:r>
              <a:rPr kumimoji="1" lang="en-US" altLang="ja-JP" sz="2000">
                <a:latin typeface="+mn-lt"/>
                <a:sym typeface="Symbol" charset="0"/>
              </a:rPr>
              <a:t>X)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6012359" y="4940201"/>
            <a:ext cx="2663825" cy="503237"/>
          </a:xfrm>
          <a:prstGeom prst="rect">
            <a:avLst/>
          </a:prstGeom>
          <a:solidFill>
            <a:srgbClr val="A8F4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ArithmeticUnkown(</a:t>
            </a:r>
            <a:r>
              <a:rPr kumimoji="1" lang="en-US" altLang="ja-JP" sz="2000">
                <a:latin typeface="+mn-lt"/>
                <a:sym typeface="Symbol" charset="0"/>
              </a:rPr>
              <a:t>X)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2124571" y="1916013"/>
            <a:ext cx="23034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4501059" y="1916013"/>
            <a:ext cx="14398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4212134" y="2924076"/>
            <a:ext cx="18002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6012359" y="2924076"/>
            <a:ext cx="12969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7309346" y="3716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7309346" y="4652863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876488" y="2997101"/>
            <a:ext cx="16722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 i="0">
                <a:latin typeface="+mn-lt"/>
              </a:rPr>
              <a:t>Yes, {v / 0 + X}</a:t>
            </a:r>
            <a:endParaRPr kumimoji="1" lang="en-GB" altLang="ja-JP" sz="2000" i="0">
              <a:latin typeface="+mn-lt"/>
            </a:endParaRP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3269604" y="3789263"/>
            <a:ext cx="13262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 i="0">
                <a:latin typeface="+mn-lt"/>
              </a:rPr>
              <a:t>Yes, {v’ / X}</a:t>
            </a:r>
            <a:endParaRPr kumimoji="1" lang="en-GB" altLang="ja-JP" sz="2000" i="0">
              <a:latin typeface="+mn-lt"/>
            </a:endParaRP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7587583" y="3716238"/>
            <a:ext cx="8643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 i="0">
                <a:latin typeface="+mn-lt"/>
              </a:rPr>
              <a:t>{w / X}</a:t>
            </a:r>
            <a:endParaRPr kumimoji="1" lang="en-GB" altLang="ja-JP" sz="2000" i="0">
              <a:latin typeface="+mn-lt"/>
            </a:endParaRP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6921875" y="5516463"/>
            <a:ext cx="8130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 i="0">
                <a:latin typeface="+mn-lt"/>
              </a:rPr>
              <a:t>Yes, {}</a:t>
            </a:r>
            <a:endParaRPr kumimoji="1" lang="en-GB" altLang="ja-JP" sz="2000" i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8210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156325" y="4796755"/>
            <a:ext cx="28082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987675" y="3067968"/>
            <a:ext cx="2808288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116013" y="2275805"/>
            <a:ext cx="2808287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pPr eaLnBrk="1" hangingPunct="1"/>
            <a:r>
              <a:rPr lang="en-US" altLang="ja-JP" sz="4000" dirty="0">
                <a:latin typeface="+mn-lt"/>
              </a:rPr>
              <a:t>Generalized proof tree</a:t>
            </a:r>
            <a:endParaRPr lang="en-GB" altLang="ja-JP" sz="4000" i="1" dirty="0">
              <a:latin typeface="+mn-lt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203575" y="1340768"/>
            <a:ext cx="26638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Simplify(x </a:t>
            </a:r>
            <a:r>
              <a:rPr kumimoji="1" lang="en-US" altLang="ja-JP" sz="2000">
                <a:latin typeface="+mn-lt"/>
                <a:sym typeface="Symbol" charset="0"/>
              </a:rPr>
              <a:t> (y + z), w)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1187450" y="2348830"/>
            <a:ext cx="26638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Rewrite(x </a:t>
            </a:r>
            <a:r>
              <a:rPr kumimoji="1" lang="en-US" altLang="ja-JP" sz="2000">
                <a:latin typeface="+mn-lt"/>
                <a:sym typeface="Symbol" charset="0"/>
              </a:rPr>
              <a:t> (y + z), v)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4643438" y="2348830"/>
            <a:ext cx="26638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Simplify(</a:t>
            </a:r>
            <a:r>
              <a:rPr kumimoji="1" lang="en-US" altLang="ja-JP" sz="2000">
                <a:latin typeface="+mn-lt"/>
                <a:sym typeface="Symbol" charset="0"/>
              </a:rPr>
              <a:t>y + z, w)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3059113" y="3140993"/>
            <a:ext cx="26638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Rewrite(</a:t>
            </a:r>
            <a:r>
              <a:rPr kumimoji="1" lang="en-US" altLang="ja-JP" sz="2000">
                <a:latin typeface="+mn-lt"/>
                <a:sym typeface="Symbol" charset="0"/>
              </a:rPr>
              <a:t>y + z, v’)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516688" y="3140993"/>
            <a:ext cx="20161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Simplify(</a:t>
            </a:r>
            <a:r>
              <a:rPr kumimoji="1" lang="en-US" altLang="ja-JP" sz="2000">
                <a:latin typeface="+mn-lt"/>
                <a:sym typeface="Symbol" charset="0"/>
              </a:rPr>
              <a:t>z, w)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516688" y="4076030"/>
            <a:ext cx="2016125" cy="503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Primitive(</a:t>
            </a:r>
            <a:r>
              <a:rPr kumimoji="1" lang="en-US" altLang="ja-JP" sz="2000">
                <a:latin typeface="+mn-lt"/>
                <a:sym typeface="Symbol" charset="0"/>
              </a:rPr>
              <a:t>z)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6227763" y="4868193"/>
            <a:ext cx="2663825" cy="503237"/>
          </a:xfrm>
          <a:prstGeom prst="rect">
            <a:avLst/>
          </a:prstGeom>
          <a:solidFill>
            <a:srgbClr val="A8F4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>
                <a:latin typeface="+mn-lt"/>
              </a:rPr>
              <a:t>ArithmeticUnkown(</a:t>
            </a:r>
            <a:r>
              <a:rPr kumimoji="1" lang="en-US" altLang="ja-JP" sz="2000">
                <a:latin typeface="+mn-lt"/>
                <a:sym typeface="Symbol" charset="0"/>
              </a:rPr>
              <a:t>z)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2339975" y="1844005"/>
            <a:ext cx="23034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4716463" y="1844005"/>
            <a:ext cx="14398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4356100" y="2852068"/>
            <a:ext cx="18716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6227763" y="2852068"/>
            <a:ext cx="12969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7524750" y="364423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7524750" y="458085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887316" y="2925093"/>
            <a:ext cx="21210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 i="0">
                <a:latin typeface="+mn-lt"/>
              </a:rPr>
              <a:t>Yes, {x / 1, v/ y + z}</a:t>
            </a:r>
            <a:endParaRPr kumimoji="1" lang="en-GB" altLang="ja-JP" sz="2000" i="0">
              <a:latin typeface="+mn-lt"/>
            </a:endParaRP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223037" y="3717255"/>
            <a:ext cx="18517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 i="0">
                <a:latin typeface="+mn-lt"/>
              </a:rPr>
              <a:t>Yes, {y / 0, v’ / z}</a:t>
            </a:r>
            <a:endParaRPr kumimoji="1" lang="en-GB" altLang="ja-JP" sz="2000" i="0">
              <a:latin typeface="+mn-lt"/>
            </a:endParaRP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7630136" y="3644230"/>
            <a:ext cx="8258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 i="0">
                <a:latin typeface="+mn-lt"/>
              </a:rPr>
              <a:t>{w / z}</a:t>
            </a:r>
            <a:endParaRPr kumimoji="1" lang="en-GB" altLang="ja-JP" sz="2000" i="0">
              <a:latin typeface="+mn-lt"/>
            </a:endParaRP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7137279" y="5444455"/>
            <a:ext cx="8130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2000" i="0">
                <a:latin typeface="+mn-lt"/>
              </a:rPr>
              <a:t>Yes, {}</a:t>
            </a:r>
            <a:endParaRPr kumimoji="1" lang="en-GB" altLang="ja-JP" sz="2000" i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539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Generalizing proofs</a:t>
            </a:r>
            <a:endParaRPr lang="en-GB" altLang="ja-JP" sz="3600">
              <a:latin typeface="+mn-lt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0000FF"/>
                </a:solidFill>
              </a:rPr>
              <a:t>The </a:t>
            </a:r>
            <a:r>
              <a:rPr lang="en-US" altLang="ja-JP" sz="2000" dirty="0" err="1">
                <a:solidFill>
                  <a:srgbClr val="0000FF"/>
                </a:solidFill>
              </a:rPr>
              <a:t>variabilized</a:t>
            </a:r>
            <a:r>
              <a:rPr lang="en-US" altLang="ja-JP" sz="2000" dirty="0">
                <a:solidFill>
                  <a:srgbClr val="0000FF"/>
                </a:solidFill>
              </a:rPr>
              <a:t> proof proceeds using exactly the same rule applications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</a:rPr>
              <a:t>May lead to variable instantiation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0000FF"/>
                </a:solidFill>
              </a:rPr>
              <a:t>Take the leaves of the generalized proof tree to get the general rule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1800" dirty="0">
                <a:ea typeface="ＭＳ Ｐゴシック" charset="0"/>
              </a:rPr>
              <a:t>	Rewrite(1 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 (0 + z), 0 + z)  Rewrite(0 + z, z)  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ArithmeticUnknown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(z)  Simplify(1  (0 + z), z)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The first two conditions are independent of z, so this becomes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1800" dirty="0">
                <a:ea typeface="ＭＳ Ｐゴシック" charset="0"/>
                <a:sym typeface="Symbol" charset="0"/>
              </a:rPr>
              <a:t>	 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ArithmeticUnknown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(z)  Simplify(1  (0 + z), z)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FF0000"/>
                </a:solidFill>
                <a:sym typeface="Symbol" charset="0"/>
              </a:rPr>
              <a:t>Recap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Use background knowledge to construct a proof for the example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In parallel, construct a generalized proof tree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New rule is the conjunction of the leaves of the proof tree and the 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variabilized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 goal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Drop conditions that are true regardless of the variables in the goal</a:t>
            </a:r>
          </a:p>
        </p:txBody>
      </p:sp>
    </p:spTree>
    <p:extLst>
      <p:ext uri="{BB962C8B-B14F-4D97-AF65-F5344CB8AC3E}">
        <p14:creationId xmlns:p14="http://schemas.microsoft.com/office/powerpoint/2010/main" val="189072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Improving efficiency</a:t>
            </a:r>
            <a:endParaRPr lang="en-GB" altLang="ja-JP" sz="3600">
              <a:latin typeface="+mn-lt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800" dirty="0">
                <a:solidFill>
                  <a:srgbClr val="FF0000"/>
                </a:solidFill>
              </a:rPr>
              <a:t>Pruning the proof tree to get more general rules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2400" dirty="0">
                <a:ea typeface="ＭＳ Ｐゴシック" charset="0"/>
              </a:rPr>
              <a:t>	Primitive(z) </a:t>
            </a:r>
            <a:r>
              <a:rPr lang="en-US" altLang="ja-JP" sz="2400" dirty="0">
                <a:ea typeface="ＭＳ Ｐゴシック" charset="0"/>
                <a:sym typeface="Symbol" charset="0"/>
              </a:rPr>
              <a:t> Simplify(1  (0 + z), z)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2400" dirty="0">
                <a:ea typeface="ＭＳ Ｐゴシック" charset="0"/>
                <a:sym typeface="Symbol" charset="0"/>
              </a:rPr>
              <a:t>	Simplify(y + z, w)  Simplify(1  (y + z), w)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>
                <a:solidFill>
                  <a:srgbClr val="0000FF"/>
                </a:solidFill>
                <a:sym typeface="Symbol" charset="0"/>
              </a:rPr>
              <a:t>Problem</a:t>
            </a:r>
            <a:r>
              <a:rPr lang="en-US" altLang="ja-JP" sz="2800" dirty="0">
                <a:sym typeface="Symbol" charset="0"/>
              </a:rPr>
              <a:t>: Which rules to choose?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>
                <a:ea typeface="ＭＳ Ｐゴシック" charset="0"/>
                <a:sym typeface="Symbol" charset="0"/>
              </a:rPr>
              <a:t>Adding large numbers of rules to the knowledge base slows down the reasoning process (increases the </a:t>
            </a:r>
            <a:r>
              <a:rPr lang="en-US" altLang="ja-JP" sz="2400" dirty="0">
                <a:solidFill>
                  <a:srgbClr val="0000FF"/>
                </a:solidFill>
                <a:ea typeface="ＭＳ Ｐゴシック" charset="0"/>
                <a:sym typeface="Symbol" charset="0"/>
              </a:rPr>
              <a:t>branching factor</a:t>
            </a:r>
            <a:r>
              <a:rPr lang="en-US" altLang="ja-JP" sz="2400" dirty="0">
                <a:ea typeface="ＭＳ Ｐゴシック" charset="0"/>
                <a:sym typeface="Symbol" charset="0"/>
              </a:rPr>
              <a:t> of the search space)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>
                <a:ea typeface="ＭＳ Ｐゴシック" charset="0"/>
                <a:sym typeface="Symbol" charset="0"/>
              </a:rPr>
              <a:t>To compensate, the derived rules must offer significant speed increases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>
                <a:ea typeface="ＭＳ Ｐゴシック" charset="0"/>
                <a:sym typeface="Symbol" charset="0"/>
              </a:rPr>
              <a:t>Derived rules should be as general as possible to apply to the largest possible set of cases</a:t>
            </a:r>
            <a:endParaRPr lang="en-GB" altLang="ja-JP" sz="2400" dirty="0">
              <a:ea typeface="ＭＳ Ｐゴシック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1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403350" y="4478685"/>
            <a:ext cx="7129463" cy="1081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Improving efficiency</a:t>
            </a:r>
            <a:endParaRPr lang="en-GB" altLang="ja-JP" sz="3600">
              <a:latin typeface="+mn-lt"/>
            </a:endParaRP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3571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dirty="0" err="1">
                <a:solidFill>
                  <a:srgbClr val="FF0000"/>
                </a:solidFill>
              </a:rPr>
              <a:t>Operationality</a:t>
            </a:r>
            <a:r>
              <a:rPr lang="en-US" altLang="ja-JP" sz="2000" dirty="0">
                <a:solidFill>
                  <a:srgbClr val="FF0000"/>
                </a:solidFill>
              </a:rPr>
              <a:t> of </a:t>
            </a:r>
            <a:r>
              <a:rPr lang="en-US" altLang="ja-JP" sz="2000" dirty="0" err="1">
                <a:solidFill>
                  <a:srgbClr val="FF0000"/>
                </a:solidFill>
              </a:rPr>
              <a:t>subgoals</a:t>
            </a:r>
            <a:r>
              <a:rPr lang="en-US" altLang="ja-JP" sz="2000" dirty="0">
                <a:solidFill>
                  <a:srgbClr val="FF0000"/>
                </a:solidFill>
              </a:rPr>
              <a:t> in the rule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A </a:t>
            </a:r>
            <a:r>
              <a:rPr lang="en-US" altLang="ja-JP" sz="1800" dirty="0" err="1">
                <a:ea typeface="ＭＳ Ｐゴシック" charset="0"/>
              </a:rPr>
              <a:t>subgoal</a:t>
            </a:r>
            <a:r>
              <a:rPr lang="en-US" altLang="ja-JP" sz="1800" dirty="0">
                <a:ea typeface="ＭＳ Ｐゴシック" charset="0"/>
              </a:rPr>
              <a:t> must be “easy” to solve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Primitive(z) is easy to solve, but Simplify(y + z, w) leads to an arbitrary amount of inference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Keep operational </a:t>
            </a:r>
            <a:r>
              <a:rPr lang="en-US" altLang="ja-JP" sz="1800" dirty="0" err="1">
                <a:ea typeface="ＭＳ Ｐゴシック" charset="0"/>
              </a:rPr>
              <a:t>subgoals</a:t>
            </a:r>
            <a:r>
              <a:rPr lang="en-US" altLang="ja-JP" sz="1800" dirty="0">
                <a:ea typeface="ＭＳ Ｐゴシック" charset="0"/>
              </a:rPr>
              <a:t> and prune the rest of the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>
                <a:solidFill>
                  <a:srgbClr val="FF0000"/>
                </a:solidFill>
              </a:rPr>
              <a:t>Trade-off between </a:t>
            </a:r>
            <a:r>
              <a:rPr lang="en-US" altLang="ja-JP" sz="2000" dirty="0" err="1">
                <a:solidFill>
                  <a:srgbClr val="FF0000"/>
                </a:solidFill>
              </a:rPr>
              <a:t>operationality</a:t>
            </a:r>
            <a:r>
              <a:rPr lang="en-US" altLang="ja-JP" sz="2000" dirty="0">
                <a:solidFill>
                  <a:srgbClr val="FF0000"/>
                </a:solidFill>
              </a:rPr>
              <a:t> and generality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More specific </a:t>
            </a:r>
            <a:r>
              <a:rPr lang="en-US" altLang="ja-JP" sz="1800" dirty="0" err="1">
                <a:ea typeface="ＭＳ Ｐゴシック" charset="0"/>
              </a:rPr>
              <a:t>subgoals</a:t>
            </a:r>
            <a:r>
              <a:rPr lang="en-US" altLang="ja-JP" sz="1800" dirty="0">
                <a:ea typeface="ＭＳ Ｐゴシック" charset="0"/>
              </a:rPr>
              <a:t> are easier to solve but cover fewer cases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How many steps are still called operational?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Cost of a </a:t>
            </a:r>
            <a:r>
              <a:rPr lang="en-US" altLang="ja-JP" sz="1800" dirty="0" err="1">
                <a:ea typeface="ＭＳ Ｐゴシック" charset="0"/>
              </a:rPr>
              <a:t>subgoal</a:t>
            </a:r>
            <a:r>
              <a:rPr lang="en-US" altLang="ja-JP" sz="1800" dirty="0">
                <a:ea typeface="ＭＳ Ｐゴシック" charset="0"/>
              </a:rPr>
              <a:t> depends on the rules in the knowledge base</a:t>
            </a:r>
            <a:endParaRPr lang="en-GB" altLang="ja-JP" sz="1800" dirty="0">
              <a:ea typeface="ＭＳ Ｐゴシック" charset="0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385669" y="4551710"/>
            <a:ext cx="7101324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i="0">
                <a:latin typeface="+mn-lt"/>
              </a:rPr>
              <a:t>Maximizing the efficiency of an initial knowledge base</a:t>
            </a:r>
          </a:p>
          <a:p>
            <a:pPr algn="ctr" eaLnBrk="1" hangingPunct="1">
              <a:spcBef>
                <a:spcPct val="20000"/>
              </a:spcBef>
            </a:pPr>
            <a:r>
              <a:rPr kumimoji="1" lang="en-US" altLang="ja-JP" i="0">
                <a:latin typeface="+mn-lt"/>
              </a:rPr>
              <a:t>is a complex optimization problem</a:t>
            </a:r>
            <a:endParaRPr kumimoji="1" lang="en-GB" altLang="ja-JP" i="0">
              <a:latin typeface="+mn-lt"/>
            </a:endParaRP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1042988" y="4767610"/>
            <a:ext cx="360362" cy="5048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14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 smtClean="0"/>
              <a:t>Acknowledgements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eaLnBrk="1" hangingPunct="1">
              <a:buFont typeface="Times" charset="0"/>
              <a:buNone/>
            </a:pPr>
            <a:r>
              <a:rPr lang="en-US" sz="2000" dirty="0">
                <a:latin typeface="Lucida Grande" charset="0"/>
              </a:rPr>
              <a:t>Slides adapted from an </a:t>
            </a:r>
            <a:r>
              <a:rPr lang="en-US" sz="2000" dirty="0" smtClean="0">
                <a:latin typeface="Lucida Grande" charset="0"/>
              </a:rPr>
              <a:t>AIMA presentation </a:t>
            </a:r>
            <a:r>
              <a:rPr lang="en-US" sz="2000" dirty="0">
                <a:latin typeface="Lucida Grande" charset="0"/>
              </a:rPr>
              <a:t>by </a:t>
            </a:r>
            <a:r>
              <a:rPr lang="en-US" sz="2000" dirty="0" err="1">
                <a:latin typeface="Lucida Grande" charset="0"/>
              </a:rPr>
              <a:t>Reijer</a:t>
            </a:r>
            <a:r>
              <a:rPr lang="en-US" sz="2000" dirty="0">
                <a:latin typeface="Lucida Grande" charset="0"/>
              </a:rPr>
              <a:t> </a:t>
            </a:r>
            <a:r>
              <a:rPr lang="en-US" sz="2000" dirty="0" err="1">
                <a:latin typeface="Lucida Grande" charset="0"/>
              </a:rPr>
              <a:t>Grimbergen</a:t>
            </a:r>
            <a:r>
              <a:rPr lang="en-US" sz="4000" dirty="0">
                <a:latin typeface="Lucida Grande" charset="0"/>
              </a:rPr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283968" y="1988840"/>
            <a:ext cx="2533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Grande" charset="0"/>
              </a:rPr>
              <a:t>AIMA - Chapter 19</a:t>
            </a:r>
            <a:endParaRPr lang="de-DE" sz="2000" dirty="0"/>
          </a:p>
        </p:txBody>
      </p:sp>
      <p:pic>
        <p:nvPicPr>
          <p:cNvPr id="6" name="Picture 1029" descr="2e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2736304" cy="3367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0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000">
                <a:latin typeface="+mn-lt"/>
              </a:rPr>
              <a:t>Improving efficiency</a:t>
            </a:r>
            <a:endParaRPr lang="en-GB" altLang="ja-JP" sz="4000">
              <a:latin typeface="+mn-lt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800" dirty="0">
                <a:solidFill>
                  <a:srgbClr val="FF0000"/>
                </a:solidFill>
              </a:rPr>
              <a:t>Empirical analysis of efficiency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>
                <a:ea typeface="ＭＳ Ｐゴシック" charset="0"/>
              </a:rPr>
              <a:t>Average-case complexity on a population of problems that needs to be solved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>
                <a:solidFill>
                  <a:srgbClr val="0000FF"/>
                </a:solidFill>
              </a:rPr>
              <a:t>By generalizing from past example problems, EBL makes the knowledge base more efficient for the kind of problems that it is reasonable to expect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>
                <a:ea typeface="ＭＳ Ｐゴシック" charset="0"/>
              </a:rPr>
              <a:t>Works if the distribution of past problems is roughly the same as for future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>
                <a:ea typeface="ＭＳ Ｐゴシック" charset="0"/>
              </a:rPr>
              <a:t>Can lead to great improvement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</a:rPr>
              <a:t>Swedish to English translator was made 1200 times faster by using EBL</a:t>
            </a:r>
            <a:endParaRPr lang="en-GB" altLang="ja-JP" sz="20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7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533400" y="2769383"/>
            <a:ext cx="77724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dirty="0"/>
              <a:t>The prior knowledge concerns the </a:t>
            </a:r>
            <a:r>
              <a:rPr lang="en-US" altLang="ja-JP" sz="2400" dirty="0">
                <a:solidFill>
                  <a:srgbClr val="0000FF"/>
                </a:solidFill>
              </a:rPr>
              <a:t>relevance</a:t>
            </a:r>
            <a:r>
              <a:rPr lang="en-US" altLang="ja-JP" sz="2400" dirty="0"/>
              <a:t> of a set of features to the goal predicate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0000FF"/>
                </a:solidFill>
              </a:rPr>
              <a:t>Example</a:t>
            </a:r>
            <a:r>
              <a:rPr lang="en-US" altLang="ja-JP" sz="2400" dirty="0"/>
              <a:t>: In a given country most people speak the same language, but do not have the same name</a:t>
            </a:r>
          </a:p>
          <a:p>
            <a:pPr eaLnBrk="1" hangingPunct="1">
              <a:lnSpc>
                <a:spcPct val="90000"/>
              </a:lnSpc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400" dirty="0"/>
              <a:t>	Hypothesis </a:t>
            </a:r>
            <a:r>
              <a:rPr lang="en-US" altLang="ja-JP" sz="2400" dirty="0">
                <a:sym typeface="Symbol" charset="0"/>
              </a:rPr>
              <a:t> Descriptions </a:t>
            </a:r>
            <a:r>
              <a:rPr lang="en-US" altLang="ja-JP" sz="2400" dirty="0">
                <a:ea typeface="ＭＳ Ｐゴシック" charset="0"/>
                <a:cs typeface="Times New Roman" charset="0"/>
                <a:sym typeface="Symbol" charset="0"/>
              </a:rPr>
              <a:t>⊨</a:t>
            </a:r>
            <a:r>
              <a:rPr lang="en-US" altLang="ja-JP" sz="2400" dirty="0" smtClean="0">
                <a:cs typeface="Times New Roman" charset="0"/>
                <a:sym typeface="Symbol" charset="0"/>
              </a:rPr>
              <a:t> </a:t>
            </a:r>
            <a:r>
              <a:rPr lang="en-US" altLang="ja-JP" sz="2400" dirty="0">
                <a:cs typeface="Times New Roman" charset="0"/>
                <a:sym typeface="Symbol" charset="0"/>
              </a:rPr>
              <a:t>Classifications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400" dirty="0">
                <a:cs typeface="Times New Roman" charset="0"/>
                <a:sym typeface="Symbol" charset="0"/>
              </a:rPr>
              <a:t>	Background </a:t>
            </a:r>
            <a:r>
              <a:rPr lang="en-US" altLang="ja-JP" sz="2400" dirty="0">
                <a:sym typeface="Symbol" charset="0"/>
              </a:rPr>
              <a:t> Descriptions</a:t>
            </a:r>
            <a:r>
              <a:rPr lang="en-US" altLang="ja-JP" sz="2400" dirty="0">
                <a:cs typeface="Times New Roman" charset="0"/>
                <a:sym typeface="Symbol" charset="0"/>
              </a:rPr>
              <a:t> </a:t>
            </a:r>
            <a:r>
              <a:rPr lang="en-US" altLang="ja-JP" sz="2400" dirty="0">
                <a:sym typeface="Symbol" charset="0"/>
              </a:rPr>
              <a:t> </a:t>
            </a:r>
            <a:r>
              <a:rPr lang="en-US" altLang="ja-JP" sz="2400" dirty="0">
                <a:cs typeface="Times New Roman" charset="0"/>
                <a:sym typeface="Symbol" charset="0"/>
              </a:rPr>
              <a:t>Classifications</a:t>
            </a:r>
            <a:r>
              <a:rPr lang="en-US" altLang="ja-JP" sz="2400" dirty="0">
                <a:sym typeface="Symbol" charset="0"/>
              </a:rPr>
              <a:t> </a:t>
            </a:r>
            <a:r>
              <a:rPr lang="en-US" altLang="ja-JP" sz="2400" dirty="0">
                <a:ea typeface="ＭＳ Ｐゴシック" charset="0"/>
                <a:cs typeface="Times New Roman" charset="0"/>
                <a:sym typeface="Symbol" charset="0"/>
              </a:rPr>
              <a:t>⊨</a:t>
            </a:r>
            <a:r>
              <a:rPr lang="en-US" altLang="ja-JP" sz="2400" dirty="0" smtClean="0">
                <a:cs typeface="Times New Roman" charset="0"/>
                <a:sym typeface="Symbol" charset="0"/>
              </a:rPr>
              <a:t> </a:t>
            </a:r>
            <a:r>
              <a:rPr lang="en-US" altLang="ja-JP" sz="2400" dirty="0"/>
              <a:t>Hypothesis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0000FF"/>
                </a:solidFill>
              </a:rPr>
              <a:t>Deductive learning</a:t>
            </a:r>
            <a:r>
              <a:rPr lang="en-US" altLang="ja-JP" sz="2400" dirty="0"/>
              <a:t>: Makes use of the observations, but does not produce hypothesis beyond the background knowledge and the observations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328736" y="201960"/>
            <a:ext cx="9067800" cy="1066800"/>
          </a:xfrm>
        </p:spPr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Recap: Relevance-based Learning</a:t>
            </a:r>
          </a:p>
        </p:txBody>
      </p:sp>
    </p:spTree>
    <p:extLst>
      <p:ext uri="{BB962C8B-B14F-4D97-AF65-F5344CB8AC3E}">
        <p14:creationId xmlns:p14="http://schemas.microsoft.com/office/powerpoint/2010/main" val="320859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Relevance-based Learning</a:t>
            </a:r>
          </a:p>
        </p:txBody>
      </p:sp>
      <p:sp>
        <p:nvSpPr>
          <p:cNvPr id="563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206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Functional dependencies or determinations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>
                <a:ea typeface="ＭＳ Ｐゴシック" charset="0"/>
              </a:rPr>
              <a:t>Background knowledge in Brazil example</a:t>
            </a:r>
          </a:p>
          <a:p>
            <a:pPr eaLnBrk="1" hangingPunct="1">
              <a:lnSpc>
                <a:spcPct val="90000"/>
              </a:lnSpc>
            </a:pPr>
            <a:endParaRPr lang="en-US" altLang="ja-JP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>
                <a:ea typeface="ＭＳ Ｐゴシック" charset="0"/>
              </a:rPr>
              <a:t>Therefore, from</a:t>
            </a:r>
          </a:p>
          <a:p>
            <a:pPr eaLnBrk="1" hangingPunct="1">
              <a:lnSpc>
                <a:spcPct val="90000"/>
              </a:lnSpc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400" dirty="0"/>
              <a:t>		</a:t>
            </a:r>
            <a:r>
              <a:rPr lang="en-US" altLang="ja-JP" sz="2000" dirty="0"/>
              <a:t>it follows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altLang="ja-JP" sz="2000" dirty="0"/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Special syntax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149807"/>
              </p:ext>
            </p:extLst>
          </p:nvPr>
        </p:nvGraphicFramePr>
        <p:xfrm>
          <a:off x="1979613" y="2102197"/>
          <a:ext cx="69834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29" name="数式" r:id="rId4" imgW="4737496" imgH="241697" progId="Equation.3">
                  <p:embed/>
                </p:oleObj>
              </mc:Choice>
              <mc:Fallback>
                <p:oleObj name="数式" r:id="rId4" imgW="4737496" imgH="2416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102197"/>
                        <a:ext cx="698341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756278"/>
              </p:ext>
            </p:extLst>
          </p:nvPr>
        </p:nvGraphicFramePr>
        <p:xfrm>
          <a:off x="1979613" y="2899122"/>
          <a:ext cx="62642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30" name="数式" r:id="rId6" imgW="4102496" imgH="216297" progId="Equation.3">
                  <p:embed/>
                </p:oleObj>
              </mc:Choice>
              <mc:Fallback>
                <p:oleObj name="数式" r:id="rId6" imgW="4102496" imgH="2162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899122"/>
                        <a:ext cx="626427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511082"/>
              </p:ext>
            </p:extLst>
          </p:nvPr>
        </p:nvGraphicFramePr>
        <p:xfrm>
          <a:off x="1979613" y="3501008"/>
          <a:ext cx="475297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31" name="数式" r:id="rId8" imgW="3276996" imgH="228997" progId="Equation.3">
                  <p:embed/>
                </p:oleObj>
              </mc:Choice>
              <mc:Fallback>
                <p:oleObj name="数式" r:id="rId8" imgW="3276996" imgH="2289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501008"/>
                        <a:ext cx="4752975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754648"/>
              </p:ext>
            </p:extLst>
          </p:nvPr>
        </p:nvGraphicFramePr>
        <p:xfrm>
          <a:off x="1979613" y="4437112"/>
          <a:ext cx="36718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32" name="Formel" r:id="rId10" imgW="2108596" imgH="216297" progId="Equation.3">
                  <p:embed/>
                </p:oleObj>
              </mc:Choice>
              <mc:Fallback>
                <p:oleObj name="Formel" r:id="rId10" imgW="2108596" imgH="2162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437112"/>
                        <a:ext cx="36718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83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dirty="0">
                <a:latin typeface="+mn-lt"/>
              </a:rPr>
              <a:t>Determining the hypothesis space</a:t>
            </a:r>
            <a:endParaRPr lang="en-US" altLang="ja-JP" sz="4000" dirty="0"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221162"/>
          </a:xfrm>
        </p:spPr>
        <p:txBody>
          <a:bodyPr/>
          <a:lstStyle/>
          <a:p>
            <a:pPr eaLnBrk="1" hangingPunct="1"/>
            <a:r>
              <a:rPr lang="en-US" altLang="ja-JP" sz="2000" dirty="0">
                <a:solidFill>
                  <a:srgbClr val="FF0000"/>
                </a:solidFill>
              </a:rPr>
              <a:t>Determinations limit the hypothesis space</a:t>
            </a:r>
            <a:endParaRPr lang="en-US" altLang="ja-JP" sz="2000" dirty="0"/>
          </a:p>
          <a:p>
            <a:pPr lvl="1" eaLnBrk="1" hangingPunct="1"/>
            <a:r>
              <a:rPr lang="en-US" altLang="ja-JP" sz="1800" dirty="0">
                <a:ea typeface="ＭＳ Ｐゴシック" charset="0"/>
              </a:rPr>
              <a:t>Only consider the important features (i.e. not day of the week, hair style of David Beckham)</a:t>
            </a:r>
          </a:p>
          <a:p>
            <a:pPr eaLnBrk="1" hangingPunct="1"/>
            <a:r>
              <a:rPr lang="en-US" altLang="ja-JP" sz="2000" dirty="0">
                <a:solidFill>
                  <a:srgbClr val="0000FF"/>
                </a:solidFill>
              </a:rPr>
              <a:t>Determinations specify a sufficient basis vocabulary from which to construct hypotheses</a:t>
            </a:r>
          </a:p>
          <a:p>
            <a:pPr eaLnBrk="1" hangingPunct="1"/>
            <a:r>
              <a:rPr lang="en-US" altLang="ja-JP" sz="2000" dirty="0">
                <a:solidFill>
                  <a:srgbClr val="FF0000"/>
                </a:solidFill>
              </a:rPr>
              <a:t>Reduction of the hypothesis space makes it easier to learn the target predicate</a:t>
            </a:r>
          </a:p>
          <a:p>
            <a:pPr lvl="1" eaLnBrk="1" hangingPunct="1"/>
            <a:r>
              <a:rPr lang="en-US" altLang="ja-JP" sz="1800" dirty="0">
                <a:ea typeface="ＭＳ Ｐゴシック" charset="0"/>
              </a:rPr>
              <a:t>Learning </a:t>
            </a:r>
            <a:r>
              <a:rPr lang="en-US" altLang="ja-JP" sz="1800" dirty="0" err="1">
                <a:ea typeface="ＭＳ Ｐゴシック" charset="0"/>
              </a:rPr>
              <a:t>boolean</a:t>
            </a:r>
            <a:r>
              <a:rPr lang="en-US" altLang="ja-JP" sz="1800" dirty="0">
                <a:ea typeface="ＭＳ Ｐゴシック" charset="0"/>
              </a:rPr>
              <a:t> functions of n variables in CNF: </a:t>
            </a:r>
            <a:br>
              <a:rPr lang="en-US" altLang="ja-JP" sz="1800" dirty="0">
                <a:ea typeface="ＭＳ Ｐゴシック" charset="0"/>
              </a:rPr>
            </a:br>
            <a:r>
              <a:rPr lang="en-US" altLang="ja-JP" sz="1800" dirty="0">
                <a:ea typeface="ＭＳ Ｐゴシック" charset="0"/>
              </a:rPr>
              <a:t>Size of the hypothesis space |</a:t>
            </a:r>
            <a:r>
              <a:rPr lang="en-US" altLang="ja-JP" sz="1800" b="1" dirty="0">
                <a:ea typeface="ＭＳ Ｐゴシック" charset="0"/>
              </a:rPr>
              <a:t>H</a:t>
            </a:r>
            <a:r>
              <a:rPr lang="en-US" altLang="ja-JP" sz="1800" dirty="0">
                <a:ea typeface="ＭＳ Ｐゴシック" charset="0"/>
              </a:rPr>
              <a:t>| = O(2</a:t>
            </a:r>
            <a:r>
              <a:rPr lang="en-US" altLang="ja-JP" sz="1800" baseline="30000" dirty="0">
                <a:ea typeface="ＭＳ Ｐゴシック" charset="0"/>
              </a:rPr>
              <a:t>2</a:t>
            </a:r>
            <a:r>
              <a:rPr lang="en-US" altLang="ja-JP" sz="1800" baseline="55000" dirty="0">
                <a:ea typeface="ＭＳ Ｐゴシック" charset="0"/>
              </a:rPr>
              <a:t>n</a:t>
            </a:r>
            <a:r>
              <a:rPr lang="en-US" altLang="ja-JP" sz="1800" dirty="0">
                <a:ea typeface="ＭＳ Ｐゴシック" charset="0"/>
                <a:cs typeface="ＭＳ Ｐゴシック" charset="0"/>
              </a:rPr>
              <a:t>)</a:t>
            </a:r>
            <a:endParaRPr lang="en-US" altLang="ja-JP" sz="1800" dirty="0">
              <a:ea typeface="ＭＳ Ｐゴシック" charset="0"/>
            </a:endParaRPr>
          </a:p>
          <a:p>
            <a:pPr lvl="1" eaLnBrk="1" hangingPunct="1"/>
            <a:r>
              <a:rPr lang="en-US" altLang="ja-JP" sz="1800" dirty="0">
                <a:ea typeface="ＭＳ Ｐゴシック" charset="0"/>
              </a:rPr>
              <a:t>For </a:t>
            </a:r>
            <a:r>
              <a:rPr lang="en-US" altLang="ja-JP" sz="1800" dirty="0" err="1">
                <a:ea typeface="ＭＳ Ｐゴシック" charset="0"/>
              </a:rPr>
              <a:t>boolean</a:t>
            </a:r>
            <a:r>
              <a:rPr lang="en-US" altLang="ja-JP" sz="1800" dirty="0">
                <a:ea typeface="ＭＳ Ｐゴシック" charset="0"/>
              </a:rPr>
              <a:t> functions log(|</a:t>
            </a:r>
            <a:r>
              <a:rPr lang="en-US" altLang="ja-JP" sz="1800" b="1" dirty="0">
                <a:ea typeface="ＭＳ Ｐゴシック" charset="0"/>
              </a:rPr>
              <a:t>H</a:t>
            </a:r>
            <a:r>
              <a:rPr lang="en-US" altLang="ja-JP" sz="1800" dirty="0">
                <a:ea typeface="ＭＳ Ｐゴシック" charset="0"/>
              </a:rPr>
              <a:t>|) examples are needed in a |</a:t>
            </a:r>
            <a:r>
              <a:rPr lang="en-US" altLang="ja-JP" sz="1800" b="1" dirty="0">
                <a:ea typeface="ＭＳ Ｐゴシック" charset="0"/>
              </a:rPr>
              <a:t>H</a:t>
            </a:r>
            <a:r>
              <a:rPr lang="en-US" altLang="ja-JP" sz="1800" dirty="0">
                <a:ea typeface="ＭＳ Ｐゴシック" charset="0"/>
              </a:rPr>
              <a:t>| size hypothesis space: Without restrictions, this is O(2</a:t>
            </a:r>
            <a:r>
              <a:rPr lang="en-US" altLang="ja-JP" sz="1800" baseline="30000" dirty="0">
                <a:ea typeface="ＭＳ Ｐゴシック" charset="0"/>
              </a:rPr>
              <a:t>n</a:t>
            </a:r>
            <a:r>
              <a:rPr lang="en-US" altLang="ja-JP" sz="1800" dirty="0">
                <a:ea typeface="ＭＳ Ｐゴシック" charset="0"/>
              </a:rPr>
              <a:t>) examples</a:t>
            </a:r>
          </a:p>
          <a:p>
            <a:pPr lvl="1" eaLnBrk="1" hangingPunct="1"/>
            <a:r>
              <a:rPr lang="en-US" altLang="ja-JP" sz="1800" dirty="0">
                <a:ea typeface="ＭＳ Ｐゴシック" charset="0"/>
              </a:rPr>
              <a:t>If the determination contains d predicates on the left, only O(2</a:t>
            </a:r>
            <a:r>
              <a:rPr lang="en-US" altLang="ja-JP" sz="1800" baseline="30000" dirty="0">
                <a:ea typeface="ＭＳ Ｐゴシック" charset="0"/>
              </a:rPr>
              <a:t>d</a:t>
            </a:r>
            <a:r>
              <a:rPr lang="en-US" altLang="ja-JP" sz="1800" dirty="0">
                <a:ea typeface="ＭＳ Ｐゴシック" charset="0"/>
              </a:rPr>
              <a:t>) examples are needed</a:t>
            </a:r>
          </a:p>
          <a:p>
            <a:pPr lvl="1" eaLnBrk="1" hangingPunct="1"/>
            <a:r>
              <a:rPr lang="en-US" altLang="ja-JP" sz="1800" dirty="0">
                <a:ea typeface="ＭＳ Ｐゴシック" charset="0"/>
              </a:rPr>
              <a:t>Reduction of size O(2</a:t>
            </a:r>
            <a:r>
              <a:rPr lang="en-US" altLang="ja-JP" sz="1800" baseline="30000" dirty="0">
                <a:ea typeface="ＭＳ Ｐゴシック" charset="0"/>
              </a:rPr>
              <a:t>n</a:t>
            </a:r>
            <a:r>
              <a:rPr lang="en-US" altLang="ja-JP" sz="1800" baseline="30000" dirty="0">
                <a:ea typeface="ＭＳ Ｐゴシック" charset="0"/>
                <a:cs typeface="Times New Roman" charset="0"/>
              </a:rPr>
              <a:t>–</a:t>
            </a:r>
            <a:r>
              <a:rPr lang="en-US" altLang="ja-JP" sz="1800" baseline="30000" dirty="0">
                <a:ea typeface="ＭＳ Ｐゴシック" charset="0"/>
              </a:rPr>
              <a:t>d</a:t>
            </a:r>
            <a:r>
              <a:rPr lang="en-US" altLang="ja-JP" sz="1800" dirty="0">
                <a:ea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7333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Learning relevance information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400" dirty="0">
                <a:solidFill>
                  <a:srgbClr val="FF0000"/>
                </a:solidFill>
              </a:rPr>
              <a:t>Prior knowledge also needs to be learned</a:t>
            </a:r>
          </a:p>
          <a:p>
            <a:pPr eaLnBrk="1" hangingPunct="1"/>
            <a:r>
              <a:rPr lang="en-US" altLang="ja-JP" sz="2400" dirty="0">
                <a:solidFill>
                  <a:srgbClr val="FF0000"/>
                </a:solidFill>
              </a:rPr>
              <a:t>Learning algorithm for determinations</a:t>
            </a:r>
          </a:p>
          <a:p>
            <a:pPr lvl="1" eaLnBrk="1" hangingPunct="1"/>
            <a:r>
              <a:rPr lang="en-US" altLang="ja-JP" sz="2000" dirty="0">
                <a:ea typeface="ＭＳ Ｐゴシック" charset="0"/>
              </a:rPr>
              <a:t>Find the simplest determination consistent with the observations</a:t>
            </a:r>
          </a:p>
          <a:p>
            <a:pPr lvl="1" eaLnBrk="1" hangingPunct="1"/>
            <a:r>
              <a:rPr lang="en-US" altLang="ja-JP" sz="2000" dirty="0">
                <a:ea typeface="ＭＳ Ｐゴシック" charset="0"/>
              </a:rPr>
              <a:t>A determination           </a:t>
            </a:r>
            <a:r>
              <a:rPr lang="en-US" altLang="ja-JP" sz="2000" dirty="0" smtClean="0">
                <a:ea typeface="ＭＳ Ｐゴシック" charset="0"/>
              </a:rPr>
              <a:t>      </a:t>
            </a:r>
            <a:r>
              <a:rPr lang="en-US" altLang="ja-JP" sz="2000" dirty="0">
                <a:ea typeface="ＭＳ Ｐゴシック" charset="0"/>
              </a:rPr>
              <a:t>says that if examples match P they must also match Q</a:t>
            </a:r>
          </a:p>
          <a:p>
            <a:pPr lvl="1" eaLnBrk="1" hangingPunct="1"/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</a:rPr>
              <a:t>A determination is consistent with a set of examples if every pair that matches on the predicates on the left-hand side also matches on the target predicate</a:t>
            </a: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572679"/>
              </p:ext>
            </p:extLst>
          </p:nvPr>
        </p:nvGraphicFramePr>
        <p:xfrm>
          <a:off x="3086884" y="2454602"/>
          <a:ext cx="7921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49" name="Formel" r:id="rId4" imgW="419315" imgH="203508" progId="Equation.3">
                  <p:embed/>
                </p:oleObj>
              </mc:Choice>
              <mc:Fallback>
                <p:oleObj name="Formel" r:id="rId4" imgW="419315" imgH="20350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884" y="2454602"/>
                        <a:ext cx="79216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2845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337120" y="201960"/>
            <a:ext cx="8915400" cy="1066800"/>
          </a:xfrm>
        </p:spPr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Learning relevance information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42988" y="4509120"/>
            <a:ext cx="7769225" cy="1296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0000FF"/>
                </a:solidFill>
              </a:rPr>
              <a:t>Minimal consistent determination</a:t>
            </a:r>
          </a:p>
          <a:p>
            <a:pPr eaLnBrk="1" hangingPunct="1">
              <a:lnSpc>
                <a:spcPct val="90000"/>
              </a:lnSpc>
            </a:pPr>
            <a:endParaRPr lang="en-US" altLang="ja-JP" sz="2400"/>
          </a:p>
          <a:p>
            <a:pPr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0000FF"/>
                </a:solidFill>
              </a:rPr>
              <a:t>Non-minimal consistent determination</a:t>
            </a:r>
          </a:p>
        </p:txBody>
      </p:sp>
      <p:graphicFrame>
        <p:nvGraphicFramePr>
          <p:cNvPr id="206912" name="Group 6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8374535"/>
              </p:ext>
            </p:extLst>
          </p:nvPr>
        </p:nvGraphicFramePr>
        <p:xfrm>
          <a:off x="838200" y="1484784"/>
          <a:ext cx="7391400" cy="2773680"/>
        </p:xfrm>
        <a:graphic>
          <a:graphicData uri="http://schemas.openxmlformats.org/drawingml/2006/table">
            <a:tbl>
              <a:tblPr/>
              <a:tblGrid>
                <a:gridCol w="1077913"/>
                <a:gridCol w="1028700"/>
                <a:gridCol w="958850"/>
                <a:gridCol w="1370012"/>
                <a:gridCol w="1027113"/>
                <a:gridCol w="1928812"/>
              </a:tblGrid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Sample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Temp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Material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Conductance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Copper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S1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Copper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S2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Copper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Lead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S3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Lead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S4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Lead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Grande" charset="0"/>
                          <a:ea typeface="ＭＳ Ｐゴシック" charset="0"/>
                          <a:cs typeface="ＭＳ Ｐゴシック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4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319052"/>
              </p:ext>
            </p:extLst>
          </p:nvPr>
        </p:nvGraphicFramePr>
        <p:xfrm>
          <a:off x="1704975" y="4901158"/>
          <a:ext cx="48704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13" name="数式" r:id="rId4" imgW="2476896" imgH="203597" progId="Equation.3">
                  <p:embed/>
                </p:oleObj>
              </mc:Choice>
              <mc:Fallback>
                <p:oleObj name="数式" r:id="rId4" imgW="2476896" imgH="2035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4901158"/>
                        <a:ext cx="48704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998825"/>
              </p:ext>
            </p:extLst>
          </p:nvPr>
        </p:nvGraphicFramePr>
        <p:xfrm>
          <a:off x="1692275" y="5734347"/>
          <a:ext cx="54721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14" name="Formel" r:id="rId6" imgW="2654696" imgH="203597" progId="Equation.3">
                  <p:embed/>
                </p:oleObj>
              </mc:Choice>
              <mc:Fallback>
                <p:oleObj name="Formel" r:id="rId6" imgW="2654696" imgH="2035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734347"/>
                        <a:ext cx="547211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5280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609600" y="1268760"/>
            <a:ext cx="8229600" cy="4752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Learning relevance information</a:t>
            </a:r>
            <a:endParaRPr lang="en-US" altLang="ja-JP" sz="3600" i="1">
              <a:latin typeface="+mn-lt"/>
            </a:endParaRP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0088" y="1311623"/>
            <a:ext cx="8443912" cy="47577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 b="1">
                <a:latin typeface="Lucida Grande" charset="0"/>
              </a:rPr>
              <a:t>function </a:t>
            </a:r>
            <a:r>
              <a:rPr lang="en-US" altLang="ja-JP" sz="1400">
                <a:latin typeface="Lucida Grande" charset="0"/>
              </a:rPr>
              <a:t>Minimimal-Consistent-Det(</a:t>
            </a:r>
            <a:r>
              <a:rPr lang="en-US" altLang="ja-JP" sz="1400" i="1">
                <a:latin typeface="Lucida Grande" charset="0"/>
              </a:rPr>
              <a:t>E</a:t>
            </a:r>
            <a:r>
              <a:rPr lang="en-US" altLang="ja-JP" sz="1400">
                <a:latin typeface="Lucida Grande" charset="0"/>
              </a:rPr>
              <a:t>, </a:t>
            </a:r>
            <a:r>
              <a:rPr lang="en-US" altLang="ja-JP" sz="1400" i="1">
                <a:latin typeface="Lucida Grande" charset="0"/>
              </a:rPr>
              <a:t>A</a:t>
            </a:r>
            <a:r>
              <a:rPr lang="en-US" altLang="ja-JP" sz="1400">
                <a:latin typeface="Lucida Grande" charset="0"/>
              </a:rPr>
              <a:t>) </a:t>
            </a:r>
            <a:r>
              <a:rPr lang="en-US" altLang="ja-JP" sz="1400" b="1">
                <a:latin typeface="Lucida Grande" charset="0"/>
              </a:rPr>
              <a:t>returns </a:t>
            </a:r>
            <a:r>
              <a:rPr lang="en-US" altLang="ja-JP" sz="1400">
                <a:latin typeface="Lucida Grande" charset="0"/>
              </a:rPr>
              <a:t>a determination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>
                <a:latin typeface="Lucida Grande" charset="0"/>
              </a:rPr>
              <a:t>	</a:t>
            </a:r>
            <a:r>
              <a:rPr lang="en-US" altLang="ja-JP" sz="1400" b="1">
                <a:latin typeface="Lucida Grande" charset="0"/>
              </a:rPr>
              <a:t>inputs</a:t>
            </a:r>
            <a:r>
              <a:rPr lang="en-US" altLang="ja-JP" sz="1400">
                <a:latin typeface="Lucida Grande" charset="0"/>
              </a:rPr>
              <a:t>: </a:t>
            </a:r>
            <a:r>
              <a:rPr lang="en-US" altLang="ja-JP" sz="1400" i="1">
                <a:latin typeface="Lucida Grande" charset="0"/>
              </a:rPr>
              <a:t>E</a:t>
            </a:r>
            <a:r>
              <a:rPr lang="en-US" altLang="ja-JP" sz="1400">
                <a:latin typeface="Lucida Grande" charset="0"/>
              </a:rPr>
              <a:t>, a set of examples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>
                <a:latin typeface="Lucida Grande" charset="0"/>
              </a:rPr>
              <a:t>		 </a:t>
            </a:r>
            <a:r>
              <a:rPr lang="en-US" altLang="ja-JP" sz="1400" i="1">
                <a:latin typeface="Lucida Grande" charset="0"/>
              </a:rPr>
              <a:t>A</a:t>
            </a:r>
            <a:r>
              <a:rPr lang="en-US" altLang="ja-JP" sz="1400">
                <a:latin typeface="Lucida Grande" charset="0"/>
              </a:rPr>
              <a:t>, a set of attributes, of size </a:t>
            </a:r>
            <a:r>
              <a:rPr lang="en-US" altLang="ja-JP" sz="1400" i="1">
                <a:latin typeface="Lucida Grande" charset="0"/>
              </a:rPr>
              <a:t>n</a:t>
            </a:r>
            <a:endParaRPr lang="en-US" altLang="ja-JP" sz="1400">
              <a:latin typeface="Lucida Grande" charset="0"/>
            </a:endParaRP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>
                <a:latin typeface="Lucida Grande" charset="0"/>
              </a:rPr>
              <a:t>	</a:t>
            </a:r>
            <a:r>
              <a:rPr lang="en-US" altLang="ja-JP" sz="1400" b="1">
                <a:latin typeface="Lucida Grande" charset="0"/>
              </a:rPr>
              <a:t>for</a:t>
            </a:r>
            <a:r>
              <a:rPr lang="en-US" altLang="ja-JP" sz="1400">
                <a:latin typeface="Lucida Grande" charset="0"/>
              </a:rPr>
              <a:t> </a:t>
            </a:r>
            <a:r>
              <a:rPr lang="en-US" altLang="ja-JP" sz="1400" i="1">
                <a:latin typeface="Lucida Grande" charset="0"/>
              </a:rPr>
              <a:t>i</a:t>
            </a:r>
            <a:r>
              <a:rPr lang="en-US" altLang="ja-JP" sz="1400">
                <a:latin typeface="Lucida Grande" charset="0"/>
              </a:rPr>
              <a:t> </a:t>
            </a:r>
            <a:r>
              <a:rPr lang="en-US" altLang="ja-JP" sz="1400">
                <a:latin typeface="Lucida Grande" charset="0"/>
                <a:cs typeface="Times New Roman" charset="0"/>
              </a:rPr>
              <a:t>← 1, …,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n</a:t>
            </a:r>
            <a:r>
              <a:rPr lang="en-US" altLang="ja-JP" sz="1400">
                <a:latin typeface="Lucida Grande" charset="0"/>
                <a:cs typeface="Times New Roman" charset="0"/>
              </a:rPr>
              <a:t> </a:t>
            </a:r>
            <a:r>
              <a:rPr lang="en-US" altLang="ja-JP" sz="1400" b="1">
                <a:latin typeface="Lucida Grande" charset="0"/>
                <a:cs typeface="Times New Roman" charset="0"/>
              </a:rPr>
              <a:t>do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 b="1">
                <a:latin typeface="Lucida Grande" charset="0"/>
                <a:cs typeface="Times New Roman" charset="0"/>
              </a:rPr>
              <a:t>		for each </a:t>
            </a:r>
            <a:r>
              <a:rPr lang="en-US" altLang="ja-JP" sz="1400">
                <a:latin typeface="Lucida Grande" charset="0"/>
                <a:cs typeface="Times New Roman" charset="0"/>
              </a:rPr>
              <a:t>subset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A</a:t>
            </a:r>
            <a:r>
              <a:rPr lang="en-US" altLang="ja-JP" sz="1400" i="1" baseline="-25000">
                <a:latin typeface="Lucida Grande" charset="0"/>
                <a:cs typeface="Times New Roman" charset="0"/>
              </a:rPr>
              <a:t>i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 </a:t>
            </a:r>
            <a:r>
              <a:rPr lang="en-US" altLang="ja-JP" sz="1400">
                <a:latin typeface="Lucida Grande" charset="0"/>
                <a:cs typeface="Times New Roman" charset="0"/>
              </a:rPr>
              <a:t>of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A </a:t>
            </a:r>
            <a:r>
              <a:rPr lang="en-US" altLang="ja-JP" sz="1400">
                <a:latin typeface="Lucida Grande" charset="0"/>
                <a:cs typeface="Times New Roman" charset="0"/>
              </a:rPr>
              <a:t>of size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i</a:t>
            </a:r>
            <a:r>
              <a:rPr lang="en-US" altLang="ja-JP" sz="1400">
                <a:latin typeface="Lucida Grande" charset="0"/>
                <a:cs typeface="Times New Roman" charset="0"/>
              </a:rPr>
              <a:t> </a:t>
            </a:r>
            <a:r>
              <a:rPr lang="en-US" altLang="ja-JP" sz="1400" b="1">
                <a:latin typeface="Lucida Grande" charset="0"/>
                <a:cs typeface="Times New Roman" charset="0"/>
              </a:rPr>
              <a:t>do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 b="1">
                <a:latin typeface="Lucida Grande" charset="0"/>
                <a:cs typeface="Times New Roman" charset="0"/>
              </a:rPr>
              <a:t>			if </a:t>
            </a:r>
            <a:r>
              <a:rPr lang="en-US" altLang="ja-JP" sz="1400">
                <a:latin typeface="Lucida Grande" charset="0"/>
                <a:cs typeface="Times New Roman" charset="0"/>
              </a:rPr>
              <a:t>Consistent-Det?(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A</a:t>
            </a:r>
            <a:r>
              <a:rPr lang="en-US" altLang="ja-JP" sz="1400" i="1" baseline="-25000">
                <a:latin typeface="Lucida Grande" charset="0"/>
                <a:cs typeface="Times New Roman" charset="0"/>
              </a:rPr>
              <a:t>i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 ,E</a:t>
            </a:r>
            <a:r>
              <a:rPr lang="en-US" altLang="ja-JP" sz="1400">
                <a:latin typeface="Lucida Grande" charset="0"/>
                <a:cs typeface="Times New Roman" charset="0"/>
              </a:rPr>
              <a:t>) </a:t>
            </a:r>
            <a:r>
              <a:rPr lang="en-US" altLang="ja-JP" sz="1400" b="1">
                <a:latin typeface="Lucida Grande" charset="0"/>
                <a:cs typeface="Times New Roman" charset="0"/>
              </a:rPr>
              <a:t>then return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A</a:t>
            </a:r>
            <a:r>
              <a:rPr lang="en-US" altLang="ja-JP" sz="1400" i="1" baseline="-25000">
                <a:latin typeface="Lucida Grande" charset="0"/>
                <a:cs typeface="Times New Roman" charset="0"/>
              </a:rPr>
              <a:t>i</a:t>
            </a:r>
            <a:endParaRPr lang="en-US" altLang="ja-JP" sz="1400">
              <a:latin typeface="Lucida Grande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>
                <a:latin typeface="Lucida Grande" charset="0"/>
                <a:cs typeface="Times New Roman" charset="0"/>
              </a:rPr>
              <a:t>		</a:t>
            </a:r>
            <a:r>
              <a:rPr lang="en-US" altLang="ja-JP" sz="1400" b="1">
                <a:latin typeface="Lucida Grande" charset="0"/>
                <a:cs typeface="Times New Roman" charset="0"/>
              </a:rPr>
              <a:t>end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 b="1">
                <a:latin typeface="Lucida Grande" charset="0"/>
                <a:cs typeface="Times New Roman" charset="0"/>
              </a:rPr>
              <a:t>end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endParaRPr lang="en-US" altLang="ja-JP" sz="1400" b="1">
              <a:latin typeface="Lucida Grande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 b="1">
                <a:latin typeface="Lucida Grande" charset="0"/>
                <a:cs typeface="Times New Roman" charset="0"/>
              </a:rPr>
              <a:t>function </a:t>
            </a:r>
            <a:r>
              <a:rPr lang="en-US" altLang="ja-JP" sz="1400">
                <a:latin typeface="Lucida Grande" charset="0"/>
                <a:cs typeface="Times New Roman" charset="0"/>
              </a:rPr>
              <a:t>Consistent-Det?(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A, E</a:t>
            </a:r>
            <a:r>
              <a:rPr lang="en-US" altLang="ja-JP" sz="1400">
                <a:latin typeface="Lucida Grande" charset="0"/>
                <a:cs typeface="Times New Roman" charset="0"/>
              </a:rPr>
              <a:t>) </a:t>
            </a:r>
            <a:r>
              <a:rPr lang="en-US" altLang="ja-JP" sz="1400" b="1">
                <a:latin typeface="Lucida Grande" charset="0"/>
                <a:cs typeface="Times New Roman" charset="0"/>
              </a:rPr>
              <a:t>returns </a:t>
            </a:r>
            <a:r>
              <a:rPr lang="en-US" altLang="ja-JP" sz="1400">
                <a:latin typeface="Lucida Grande" charset="0"/>
                <a:cs typeface="Times New Roman" charset="0"/>
              </a:rPr>
              <a:t>a truth-value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 b="1">
                <a:latin typeface="Lucida Grande" charset="0"/>
                <a:cs typeface="Times New Roman" charset="0"/>
              </a:rPr>
              <a:t>	inputs</a:t>
            </a:r>
            <a:r>
              <a:rPr lang="en-US" altLang="ja-JP" sz="1400">
                <a:latin typeface="Lucida Grande" charset="0"/>
                <a:cs typeface="Times New Roman" charset="0"/>
              </a:rPr>
              <a:t>: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A,</a:t>
            </a:r>
            <a:r>
              <a:rPr lang="en-US" altLang="ja-JP" sz="1400">
                <a:latin typeface="Lucida Grande" charset="0"/>
                <a:cs typeface="Times New Roman" charset="0"/>
              </a:rPr>
              <a:t> a set of attributes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 b="1">
                <a:latin typeface="Lucida Grande" charset="0"/>
                <a:cs typeface="Times New Roman" charset="0"/>
              </a:rPr>
              <a:t>		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E, </a:t>
            </a:r>
            <a:r>
              <a:rPr lang="en-US" altLang="ja-JP" sz="1400">
                <a:latin typeface="Lucida Grande" charset="0"/>
                <a:cs typeface="Times New Roman" charset="0"/>
              </a:rPr>
              <a:t>a set of examples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 b="1">
                <a:latin typeface="Lucida Grande" charset="0"/>
                <a:cs typeface="Times New Roman" charset="0"/>
              </a:rPr>
              <a:t>	local variables</a:t>
            </a:r>
            <a:r>
              <a:rPr lang="en-US" altLang="ja-JP" sz="1400">
                <a:latin typeface="Lucida Grande" charset="0"/>
                <a:cs typeface="Times New Roman" charset="0"/>
              </a:rPr>
              <a:t>: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H, </a:t>
            </a:r>
            <a:r>
              <a:rPr lang="en-US" altLang="ja-JP" sz="1400">
                <a:latin typeface="Lucida Grande" charset="0"/>
                <a:cs typeface="Times New Roman" charset="0"/>
              </a:rPr>
              <a:t>a hash table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 b="1">
                <a:latin typeface="Lucida Grande" charset="0"/>
                <a:cs typeface="Times New Roman" charset="0"/>
              </a:rPr>
              <a:t>	for each </a:t>
            </a:r>
            <a:r>
              <a:rPr lang="en-US" altLang="ja-JP" sz="1400">
                <a:latin typeface="Lucida Grande" charset="0"/>
                <a:cs typeface="Times New Roman" charset="0"/>
              </a:rPr>
              <a:t>example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e</a:t>
            </a:r>
            <a:r>
              <a:rPr lang="en-US" altLang="ja-JP" sz="1400">
                <a:latin typeface="Lucida Grande" charset="0"/>
                <a:cs typeface="Times New Roman" charset="0"/>
              </a:rPr>
              <a:t> </a:t>
            </a:r>
            <a:r>
              <a:rPr lang="en-US" altLang="ja-JP" sz="1400" b="1">
                <a:latin typeface="Lucida Grande" charset="0"/>
                <a:cs typeface="Times New Roman" charset="0"/>
              </a:rPr>
              <a:t>in</a:t>
            </a:r>
            <a:r>
              <a:rPr lang="en-US" altLang="ja-JP" sz="1400">
                <a:latin typeface="Lucida Grande" charset="0"/>
                <a:cs typeface="Times New Roman" charset="0"/>
              </a:rPr>
              <a:t>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E</a:t>
            </a:r>
            <a:r>
              <a:rPr lang="en-US" altLang="ja-JP" sz="1400">
                <a:latin typeface="Lucida Grande" charset="0"/>
                <a:cs typeface="Times New Roman" charset="0"/>
              </a:rPr>
              <a:t> </a:t>
            </a:r>
            <a:r>
              <a:rPr lang="en-US" altLang="ja-JP" sz="1400" b="1">
                <a:latin typeface="Lucida Grande" charset="0"/>
                <a:cs typeface="Times New Roman" charset="0"/>
              </a:rPr>
              <a:t>do</a:t>
            </a:r>
          </a:p>
          <a:p>
            <a:pPr eaLnBrk="1" hangingPunct="1">
              <a:buFont typeface="Times" charset="0"/>
              <a:buNone/>
            </a:pPr>
            <a:r>
              <a:rPr lang="en-US" altLang="ja-JP" sz="1400" b="1">
                <a:latin typeface="Lucida Grande" charset="0"/>
                <a:cs typeface="Times New Roman" charset="0"/>
              </a:rPr>
              <a:t>		if </a:t>
            </a:r>
            <a:r>
              <a:rPr lang="en-US" altLang="ja-JP" sz="1400">
                <a:latin typeface="Lucida Grande" charset="0"/>
                <a:cs typeface="Times New Roman" charset="0"/>
              </a:rPr>
              <a:t>some example in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H</a:t>
            </a:r>
            <a:r>
              <a:rPr lang="en-US" altLang="ja-JP" sz="1400">
                <a:latin typeface="Lucida Grande" charset="0"/>
                <a:cs typeface="Times New Roman" charset="0"/>
              </a:rPr>
              <a:t> has the same value as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e</a:t>
            </a:r>
            <a:r>
              <a:rPr lang="en-US" altLang="ja-JP" sz="1400">
                <a:latin typeface="Lucida Grande" charset="0"/>
                <a:cs typeface="Times New Roman" charset="0"/>
              </a:rPr>
              <a:t> for the attributes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A</a:t>
            </a:r>
            <a:r>
              <a:rPr lang="en-US" altLang="ja-JP" sz="1400">
                <a:latin typeface="Lucida Grande" charset="0"/>
                <a:cs typeface="Times New Roman" charset="0"/>
              </a:rPr>
              <a:t> </a:t>
            </a:r>
            <a:br>
              <a:rPr lang="en-US" altLang="ja-JP" sz="1400">
                <a:latin typeface="Lucida Grande" charset="0"/>
                <a:cs typeface="Times New Roman" charset="0"/>
              </a:rPr>
            </a:br>
            <a:r>
              <a:rPr lang="en-US" altLang="ja-JP" sz="1400">
                <a:latin typeface="Lucida Grande" charset="0"/>
                <a:cs typeface="Times New Roman" charset="0"/>
              </a:rPr>
              <a:t>              but a different classification </a:t>
            </a:r>
            <a:r>
              <a:rPr lang="en-US" altLang="ja-JP" sz="1400" b="1">
                <a:latin typeface="Lucida Grande" charset="0"/>
                <a:cs typeface="Times New Roman" charset="0"/>
              </a:rPr>
              <a:t>then return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False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 b="1">
                <a:latin typeface="Lucida Grande" charset="0"/>
                <a:cs typeface="Times New Roman" charset="0"/>
              </a:rPr>
              <a:t>		</a:t>
            </a:r>
            <a:r>
              <a:rPr lang="en-US" altLang="ja-JP" sz="1400">
                <a:latin typeface="Lucida Grande" charset="0"/>
                <a:cs typeface="Times New Roman" charset="0"/>
              </a:rPr>
              <a:t>store the class of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e</a:t>
            </a:r>
            <a:r>
              <a:rPr lang="en-US" altLang="ja-JP" sz="1400">
                <a:latin typeface="Lucida Grande" charset="0"/>
                <a:cs typeface="Times New Roman" charset="0"/>
              </a:rPr>
              <a:t> in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H, </a:t>
            </a:r>
            <a:r>
              <a:rPr lang="en-US" altLang="ja-JP" sz="1400">
                <a:latin typeface="Lucida Grande" charset="0"/>
                <a:cs typeface="Times New Roman" charset="0"/>
              </a:rPr>
              <a:t>indexed by the values for attributes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A</a:t>
            </a:r>
            <a:r>
              <a:rPr lang="en-US" altLang="ja-JP" sz="1400">
                <a:latin typeface="Lucida Grande" charset="0"/>
                <a:cs typeface="Times New Roman" charset="0"/>
              </a:rPr>
              <a:t> of the example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e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 b="1">
                <a:latin typeface="Lucida Grande" charset="0"/>
                <a:cs typeface="Times New Roman" charset="0"/>
              </a:rPr>
              <a:t>	end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400" b="1">
                <a:latin typeface="Lucida Grande" charset="0"/>
                <a:cs typeface="Times New Roman" charset="0"/>
              </a:rPr>
              <a:t>	return </a:t>
            </a:r>
            <a:r>
              <a:rPr lang="en-US" altLang="ja-JP" sz="1400" i="1">
                <a:latin typeface="Lucida Grande" charset="0"/>
                <a:cs typeface="Times New Roman" charset="0"/>
              </a:rPr>
              <a:t>True</a:t>
            </a:r>
            <a:endParaRPr lang="en-US" altLang="ja-JP" sz="1400" b="1">
              <a:latin typeface="Lucida Grande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79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Complexity</a:t>
            </a:r>
          </a:p>
        </p:txBody>
      </p:sp>
      <p:sp>
        <p:nvSpPr>
          <p:cNvPr id="665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7902575" cy="4113213"/>
          </a:xfrm>
        </p:spPr>
        <p:txBody>
          <a:bodyPr/>
          <a:lstStyle/>
          <a:p>
            <a:pPr eaLnBrk="1" hangingPunct="1"/>
            <a:r>
              <a:rPr lang="en-US" altLang="ja-JP" sz="2400" dirty="0">
                <a:solidFill>
                  <a:srgbClr val="FF0000"/>
                </a:solidFill>
              </a:rPr>
              <a:t>Time complexity depends on the size of the minimal consistent determination</a:t>
            </a:r>
          </a:p>
          <a:p>
            <a:pPr lvl="1" eaLnBrk="1" hangingPunct="1"/>
            <a:r>
              <a:rPr lang="en-US" altLang="ja-JP" sz="2000" dirty="0">
                <a:ea typeface="ＭＳ Ｐゴシック" charset="0"/>
              </a:rPr>
              <a:t>In case of p attributes and a total of n attributes, the algorithm has to search all subsets of A of size p</a:t>
            </a:r>
          </a:p>
          <a:p>
            <a:pPr lvl="1" eaLnBrk="1" hangingPunct="1"/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</a:rPr>
              <a:t>There are O(</a:t>
            </a:r>
            <a:r>
              <a:rPr lang="en-US" altLang="ja-JP" sz="2000" dirty="0" err="1">
                <a:solidFill>
                  <a:srgbClr val="0000FF"/>
                </a:solidFill>
                <a:ea typeface="ＭＳ Ｐゴシック" charset="0"/>
              </a:rPr>
              <a:t>n</a:t>
            </a:r>
            <a:r>
              <a:rPr lang="en-US" altLang="ja-JP" sz="2000" baseline="30000" dirty="0" err="1">
                <a:solidFill>
                  <a:srgbClr val="0000FF"/>
                </a:solidFill>
                <a:ea typeface="ＭＳ Ｐゴシック" charset="0"/>
              </a:rPr>
              <a:t>p</a:t>
            </a: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</a:rPr>
              <a:t>) of these, so the algorithm is exponential</a:t>
            </a:r>
          </a:p>
          <a:p>
            <a:pPr lvl="1" eaLnBrk="1" hangingPunct="1"/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</a:rPr>
              <a:t>The general problem is NP-complete</a:t>
            </a:r>
          </a:p>
          <a:p>
            <a:pPr lvl="1" eaLnBrk="1" hangingPunct="1"/>
            <a:r>
              <a:rPr lang="en-US" altLang="ja-JP" sz="2000" dirty="0">
                <a:ea typeface="ＭＳ Ｐゴシック" charset="0"/>
              </a:rPr>
              <a:t>In most domains there is sufficient local structure to make p small</a:t>
            </a:r>
            <a:endParaRPr lang="en-US" altLang="ja-JP" sz="2000" b="1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6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+mn-lt"/>
              </a:rPr>
              <a:t>Deriving Hypotheses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Use decision tree learning for computing hypotheses </a:t>
            </a:r>
          </a:p>
          <a:p>
            <a:pPr eaLnBrk="1" hangingPunct="1"/>
            <a:r>
              <a:rPr lang="en-US"/>
              <a:t>Goal: Minimize size of hypotheses</a:t>
            </a:r>
          </a:p>
          <a:p>
            <a:pPr eaLnBrk="1" hangingPunct="1"/>
            <a:r>
              <a:rPr lang="en-US"/>
              <a:t>Idea: Use relevance-based decision tree learning</a:t>
            </a:r>
          </a:p>
        </p:txBody>
      </p:sp>
    </p:spTree>
    <p:extLst>
      <p:ext uri="{BB962C8B-B14F-4D97-AF65-F5344CB8AC3E}">
        <p14:creationId xmlns:p14="http://schemas.microsoft.com/office/powerpoint/2010/main" val="128617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755899" y="1260698"/>
            <a:ext cx="7632700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200">
                <a:latin typeface="+mn-lt"/>
              </a:rPr>
              <a:t>Relevance-based Decision Tree Learning</a:t>
            </a:r>
            <a:endParaRPr lang="en-US" altLang="ja-JP" sz="3200" i="1">
              <a:latin typeface="+mn-lt"/>
            </a:endParaRP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7902575" cy="4113212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altLang="ja-JP" sz="1800" b="1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1800" b="1">
                <a:ea typeface="ＭＳ Ｐゴシック" charset="0"/>
              </a:rPr>
              <a:t>function </a:t>
            </a:r>
            <a:r>
              <a:rPr lang="en-US" altLang="ja-JP" sz="1800">
                <a:ea typeface="ＭＳ Ｐゴシック" charset="0"/>
              </a:rPr>
              <a:t>RBDTL(</a:t>
            </a:r>
            <a:r>
              <a:rPr lang="en-US" altLang="ja-JP" sz="1800" i="1">
                <a:ea typeface="ＭＳ Ｐゴシック" charset="0"/>
              </a:rPr>
              <a:t>E, A, v</a:t>
            </a:r>
            <a:r>
              <a:rPr lang="en-US" altLang="ja-JP" sz="1800">
                <a:ea typeface="ＭＳ Ｐゴシック" charset="0"/>
              </a:rPr>
              <a:t>) </a:t>
            </a:r>
            <a:r>
              <a:rPr lang="en-US" altLang="ja-JP" sz="1800" b="1">
                <a:ea typeface="ＭＳ Ｐゴシック" charset="0"/>
              </a:rPr>
              <a:t>returns </a:t>
            </a:r>
            <a:r>
              <a:rPr lang="en-US" altLang="ja-JP" sz="1800">
                <a:ea typeface="ＭＳ Ｐゴシック" charset="0"/>
              </a:rPr>
              <a:t>a decision tree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1800" b="1">
                <a:ea typeface="ＭＳ Ｐゴシック" charset="0"/>
              </a:rPr>
              <a:t>	return </a:t>
            </a:r>
            <a:r>
              <a:rPr lang="en-US" altLang="ja-JP" sz="1800">
                <a:ea typeface="ＭＳ Ｐゴシック" charset="0"/>
              </a:rPr>
              <a:t>DTL(</a:t>
            </a:r>
            <a:r>
              <a:rPr lang="en-US" altLang="ja-JP" sz="1800" i="1">
                <a:ea typeface="ＭＳ Ｐゴシック" charset="0"/>
              </a:rPr>
              <a:t>E</a:t>
            </a:r>
            <a:r>
              <a:rPr lang="en-US" altLang="ja-JP" sz="1800">
                <a:ea typeface="ＭＳ Ｐゴシック" charset="0"/>
              </a:rPr>
              <a:t>, Minimal-Consistent-Det(</a:t>
            </a:r>
            <a:r>
              <a:rPr lang="en-US" altLang="ja-JP" sz="1800" i="1">
                <a:ea typeface="ＭＳ Ｐゴシック" charset="0"/>
              </a:rPr>
              <a:t>E,A), v</a:t>
            </a:r>
            <a:r>
              <a:rPr lang="en-US" altLang="ja-JP" sz="1800">
                <a:ea typeface="ＭＳ Ｐゴシック" charset="0"/>
              </a:rPr>
              <a:t>)</a:t>
            </a:r>
            <a:endParaRPr lang="en-US" altLang="ja-JP" sz="1800" b="1">
              <a:ea typeface="ＭＳ Ｐゴシック" charset="0"/>
            </a:endParaRPr>
          </a:p>
        </p:txBody>
      </p:sp>
      <p:pic>
        <p:nvPicPr>
          <p:cNvPr id="69637" name="Picture 6" descr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86" y="2403698"/>
            <a:ext cx="7467600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8" name="Text Box 7"/>
          <p:cNvSpPr txBox="1">
            <a:spLocks noChangeArrowheads="1"/>
          </p:cNvSpPr>
          <p:nvPr/>
        </p:nvSpPr>
        <p:spPr bwMode="auto">
          <a:xfrm>
            <a:off x="5577136" y="5770786"/>
            <a:ext cx="3178175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MODE(</a:t>
            </a:r>
            <a:r>
              <a:rPr lang="en-US" sz="1800" baseline="30000">
                <a:latin typeface="Times New Roman" charset="0"/>
              </a:rPr>
              <a:t>.</a:t>
            </a:r>
            <a:r>
              <a:rPr lang="en-US" sz="1800">
                <a:latin typeface="Times New Roman" charset="0"/>
              </a:rPr>
              <a:t>) = Majority(</a:t>
            </a:r>
            <a:r>
              <a:rPr lang="en-US" sz="1800" baseline="30000">
                <a:latin typeface="Times New Roman" charset="0"/>
              </a:rPr>
              <a:t>.</a:t>
            </a:r>
            <a:r>
              <a:rPr lang="en-US" sz="1800">
                <a:latin typeface="Times New Roma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80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143000" y="2732010"/>
            <a:ext cx="5638800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dirty="0">
                <a:latin typeface="+mn-lt"/>
              </a:rPr>
              <a:t>Logical description of learning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83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Examples are composed of descriptions and classifications</a:t>
            </a:r>
          </a:p>
          <a:p>
            <a:pPr lvl="1"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altLang="ja-JP" sz="2000" dirty="0">
                <a:ea typeface="ＭＳ Ｐゴシック" charset="0"/>
              </a:rPr>
              <a:t>Objective is to find a hypothesis that explains the classification of the examples, given their descriptions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Entailment constraint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2000" dirty="0">
                <a:ea typeface="ＭＳ Ｐゴシック" charset="0"/>
              </a:rPr>
              <a:t>		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2000" dirty="0">
                <a:ea typeface="ＭＳ Ｐゴシック" charset="0"/>
              </a:rPr>
              <a:t>	Hypothesis </a:t>
            </a:r>
            <a:r>
              <a:rPr lang="en-US" altLang="ja-JP" sz="2000" dirty="0">
                <a:ea typeface="ＭＳ Ｐゴシック" charset="0"/>
                <a:sym typeface="Symbol" charset="0"/>
              </a:rPr>
              <a:t> Descriptions </a:t>
            </a:r>
            <a:r>
              <a:rPr lang="en-US" altLang="ja-JP" sz="2000" dirty="0" smtClean="0">
                <a:ea typeface="ＭＳ Ｐゴシック" charset="0"/>
                <a:cs typeface="Times New Roman" charset="0"/>
                <a:sym typeface="Symbol" charset="0"/>
              </a:rPr>
              <a:t>⊨ </a:t>
            </a:r>
            <a:r>
              <a:rPr lang="en-US" altLang="ja-JP" sz="2000" dirty="0">
                <a:ea typeface="ＭＳ Ｐゴシック" charset="0"/>
                <a:cs typeface="Times New Roman" charset="0"/>
                <a:sym typeface="Symbol" charset="0"/>
              </a:rPr>
              <a:t>Classifications</a:t>
            </a:r>
          </a:p>
          <a:p>
            <a:pPr lvl="1" eaLnBrk="1" hangingPunct="1">
              <a:lnSpc>
                <a:spcPct val="80000"/>
              </a:lnSpc>
            </a:pPr>
            <a:endParaRPr lang="en-US" altLang="ja-JP" sz="2000" dirty="0">
              <a:ea typeface="ＭＳ Ｐゴシック" charset="0"/>
              <a:cs typeface="Times New Roman" charset="0"/>
              <a:sym typeface="Symbo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 smtClean="0">
                <a:solidFill>
                  <a:srgbClr val="0000FF"/>
                </a:solidFill>
                <a:ea typeface="ＭＳ Ｐゴシック" charset="0"/>
                <a:cs typeface="Times New Roman" charset="0"/>
                <a:sym typeface="Symbol" charset="0"/>
              </a:rPr>
              <a:t>Example</a:t>
            </a:r>
            <a:r>
              <a:rPr lang="en-US" altLang="ja-JP" sz="2000" dirty="0">
                <a:ea typeface="ＭＳ Ｐゴシック" charset="0"/>
                <a:cs typeface="Times New Roman" charset="0"/>
                <a:sym typeface="Symbol" charset="0"/>
              </a:rPr>
              <a:t>: a decision tree that is consistent with all the examples will satisfy the entailment constraint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  <a:cs typeface="Times New Roman" charset="0"/>
                <a:sym typeface="Symbol" charset="0"/>
              </a:rPr>
              <a:t>Note</a:t>
            </a:r>
            <a:r>
              <a:rPr lang="en-US" altLang="ja-JP" sz="2000" dirty="0">
                <a:ea typeface="ＭＳ Ｐゴシック" charset="0"/>
                <a:cs typeface="Times New Roman" charset="0"/>
                <a:sym typeface="Symbol" charset="0"/>
              </a:rPr>
              <a:t>: Use Ockham’s razor to avoid Hypothesis = Classifications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493316"/>
              </p:ext>
            </p:extLst>
          </p:nvPr>
        </p:nvGraphicFramePr>
        <p:xfrm>
          <a:off x="4038600" y="2911397"/>
          <a:ext cx="12541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41" name="Formel" r:id="rId4" imgW="114548" imgH="216016" progId="Equation.3">
                  <p:embed/>
                </p:oleObj>
              </mc:Choice>
              <mc:Fallback>
                <p:oleObj name="Formel" r:id="rId4" imgW="114548" imgH="21601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911397"/>
                        <a:ext cx="125413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0244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Exploiting Knowledge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RBDTL simultaneously learns and uses relevance information to minimize its hypothesis space</a:t>
            </a:r>
          </a:p>
          <a:p>
            <a:pPr eaLnBrk="1" hangingPunct="1">
              <a:lnSpc>
                <a:spcPct val="90000"/>
              </a:lnSpc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Declarative bias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>
                <a:ea typeface="ＭＳ Ｐゴシック" charset="0"/>
              </a:rPr>
              <a:t>How can prior knowledge be used to identify the appropriate hypothesis space to search for the correct target definition?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</a:rPr>
              <a:t>Unanswered questions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How to handle noise?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How to use other kinds of prior knowledge besides determinations?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How can the algorithms be generalized to cover any first-order theory?</a:t>
            </a:r>
          </a:p>
        </p:txBody>
      </p:sp>
    </p:spTree>
    <p:extLst>
      <p:ext uri="{BB962C8B-B14F-4D97-AF65-F5344CB8AC3E}">
        <p14:creationId xmlns:p14="http://schemas.microsoft.com/office/powerpoint/2010/main" val="183874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>
                <a:latin typeface="+mn-lt"/>
              </a:rPr>
              <a:t>RBDTL vs. DTL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Lucida Grande" charset="0"/>
            </a:endParaRPr>
          </a:p>
        </p:txBody>
      </p:sp>
      <p:pic>
        <p:nvPicPr>
          <p:cNvPr id="73732" name="Picture 4" descr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68760"/>
            <a:ext cx="6142038" cy="424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030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dirty="0">
                <a:latin typeface="+mn-lt"/>
              </a:rPr>
              <a:t>Inductive Logic Programming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Combines inductive methods with the power of first-order representations</a:t>
            </a:r>
          </a:p>
          <a:p>
            <a:pPr eaLnBrk="1" hangingPunct="1"/>
            <a:r>
              <a:rPr lang="en-US" altLang="ja-JP"/>
              <a:t>Offers a rigorous approach to the general KBIL problem</a:t>
            </a:r>
          </a:p>
          <a:p>
            <a:pPr eaLnBrk="1" hangingPunct="1"/>
            <a:r>
              <a:rPr lang="en-US" altLang="ja-JP"/>
              <a:t>Offers complete algorithms for inducing general, first-order theories from examples</a:t>
            </a:r>
          </a:p>
        </p:txBody>
      </p:sp>
    </p:spTree>
    <p:extLst>
      <p:ext uri="{BB962C8B-B14F-4D97-AF65-F5344CB8AC3E}">
        <p14:creationId xmlns:p14="http://schemas.microsoft.com/office/powerpoint/2010/main" val="188693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ChangeArrowheads="1"/>
          </p:cNvSpPr>
          <p:nvPr/>
        </p:nvSpPr>
        <p:spPr bwMode="auto">
          <a:xfrm>
            <a:off x="685800" y="1917328"/>
            <a:ext cx="7777163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dirty="0">
                <a:latin typeface="+mn-lt"/>
              </a:rPr>
              <a:t>ILP: An example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General knowledge-based induction problem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altLang="ja-JP" sz="1600" dirty="0">
              <a:ea typeface="ＭＳ Ｐゴシック" charset="0"/>
              <a:cs typeface="Times New Roman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altLang="ja-JP" sz="1600" dirty="0">
              <a:ea typeface="ＭＳ Ｐゴシック" charset="0"/>
              <a:cs typeface="Times New Roman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2000" dirty="0">
                <a:ea typeface="ＭＳ Ｐゴシック" charset="0"/>
                <a:cs typeface="Times New Roman" charset="0"/>
                <a:sym typeface="Symbol" charset="0"/>
              </a:rPr>
              <a:t>Background </a:t>
            </a:r>
            <a:r>
              <a:rPr lang="en-US" altLang="ja-JP" sz="2000" dirty="0">
                <a:ea typeface="ＭＳ Ｐゴシック" charset="0"/>
                <a:sym typeface="Symbol" charset="0"/>
              </a:rPr>
              <a:t> Hypothesis</a:t>
            </a:r>
            <a:r>
              <a:rPr lang="en-US" altLang="ja-JP" sz="2000" dirty="0">
                <a:ea typeface="ＭＳ Ｐゴシック" charset="0"/>
                <a:cs typeface="Times New Roman" charset="0"/>
                <a:sym typeface="Symbol" charset="0"/>
              </a:rPr>
              <a:t> </a:t>
            </a:r>
            <a:r>
              <a:rPr lang="en-US" altLang="ja-JP" sz="2000" dirty="0">
                <a:ea typeface="ＭＳ Ｐゴシック" charset="0"/>
                <a:sym typeface="Symbol" charset="0"/>
              </a:rPr>
              <a:t> Descriptions </a:t>
            </a:r>
            <a:r>
              <a:rPr lang="en-US" altLang="ja-JP" sz="2000" dirty="0" smtClean="0">
                <a:ea typeface="ＭＳ Ｐゴシック" charset="0"/>
                <a:cs typeface="Times New Roman" charset="0"/>
                <a:sym typeface="Symbol" charset="0"/>
              </a:rPr>
              <a:t>⊨ </a:t>
            </a:r>
            <a:r>
              <a:rPr lang="en-US" altLang="ja-JP" sz="2000" dirty="0">
                <a:ea typeface="ＭＳ Ｐゴシック" charset="0"/>
                <a:cs typeface="Times New Roman" charset="0"/>
                <a:sym typeface="Symbol" charset="0"/>
              </a:rPr>
              <a:t>Classifications</a:t>
            </a:r>
            <a:endParaRPr lang="en-US" altLang="ja-JP" sz="20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0000FF"/>
                </a:solidFill>
              </a:rPr>
              <a:t>Example</a:t>
            </a:r>
            <a:r>
              <a:rPr lang="en-US" altLang="ja-JP" sz="2400" dirty="0"/>
              <a:t>: Learning family relations from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>
                <a:ea typeface="ＭＳ Ｐゴシック" charset="0"/>
              </a:rPr>
              <a:t>Observations are an extended family tree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Mother, Father and Married relations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altLang="ja-JP" sz="1800" dirty="0">
                <a:ea typeface="ＭＳ Ｐゴシック" charset="0"/>
              </a:rPr>
              <a:t>Male and Female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>
                <a:ea typeface="ＭＳ Ｐゴシック" charset="0"/>
              </a:rPr>
              <a:t>Target predicates: Grandparent, </a:t>
            </a:r>
            <a:r>
              <a:rPr lang="en-US" altLang="ja-JP" sz="2000" dirty="0" err="1">
                <a:ea typeface="ＭＳ Ｐゴシック" charset="0"/>
              </a:rPr>
              <a:t>BrotherInLaw</a:t>
            </a:r>
            <a:r>
              <a:rPr lang="en-US" altLang="ja-JP" sz="2000" dirty="0">
                <a:ea typeface="ＭＳ Ｐゴシック" charset="0"/>
              </a:rPr>
              <a:t>, Ancestor </a:t>
            </a:r>
          </a:p>
        </p:txBody>
      </p:sp>
    </p:spTree>
    <p:extLst>
      <p:ext uri="{BB962C8B-B14F-4D97-AF65-F5344CB8AC3E}">
        <p14:creationId xmlns:p14="http://schemas.microsoft.com/office/powerpoint/2010/main" val="641414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3568" y="1412081"/>
            <a:ext cx="7921625" cy="4321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Example (prob. not up to date)</a:t>
            </a:r>
            <a:endParaRPr lang="en-US" altLang="ja-JP" sz="3600" i="1">
              <a:latin typeface="+mn-lt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270093" y="1772444"/>
            <a:ext cx="18849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George |&gt;&lt;| Mum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720791" y="2709069"/>
            <a:ext cx="19543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Spencer |&gt;&lt;| Kydd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984984" y="2707481"/>
            <a:ext cx="20964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Elizabeth |&gt;&lt;| Philip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866919" y="2707481"/>
            <a:ext cx="10823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Margaret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351940" y="3860006"/>
            <a:ext cx="19366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Diana |&gt;&lt;| Charles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3428842" y="3860006"/>
            <a:ext cx="1672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Anne |&gt;&lt;| Mark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5152363" y="3860006"/>
            <a:ext cx="19685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Andrew |&gt;&lt;| Sarah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7298002" y="3860006"/>
            <a:ext cx="9284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Edward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964556" y="5010944"/>
            <a:ext cx="933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William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2404418" y="5010944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Harry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3541505" y="5012531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Peter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4515015" y="5012531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Zara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5349953" y="5012531"/>
            <a:ext cx="9669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Beatrice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6357541" y="5012531"/>
            <a:ext cx="967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+mn-lt"/>
              </a:rPr>
              <a:t>Eugenie</a:t>
            </a: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H="1">
            <a:off x="3563293" y="2132806"/>
            <a:ext cx="64928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>
            <a:off x="4212581" y="2132806"/>
            <a:ext cx="21590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1836093" y="3067844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 flipH="1">
            <a:off x="2844156" y="3067844"/>
            <a:ext cx="12954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 flipH="1">
            <a:off x="3923656" y="3067844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>
            <a:off x="4139556" y="3067844"/>
            <a:ext cx="14398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>
            <a:off x="4139556" y="3067844"/>
            <a:ext cx="352901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7" name="Line 25"/>
          <p:cNvSpPr>
            <a:spLocks noChangeShapeType="1"/>
          </p:cNvSpPr>
          <p:nvPr/>
        </p:nvSpPr>
        <p:spPr bwMode="auto">
          <a:xfrm flipH="1">
            <a:off x="1475731" y="4220369"/>
            <a:ext cx="7921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8" name="Line 26"/>
          <p:cNvSpPr>
            <a:spLocks noChangeShapeType="1"/>
          </p:cNvSpPr>
          <p:nvPr/>
        </p:nvSpPr>
        <p:spPr bwMode="auto">
          <a:xfrm>
            <a:off x="2267893" y="4220369"/>
            <a:ext cx="5032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 flipH="1">
            <a:off x="3852218" y="4220369"/>
            <a:ext cx="4318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900" name="Line 28"/>
          <p:cNvSpPr>
            <a:spLocks noChangeShapeType="1"/>
          </p:cNvSpPr>
          <p:nvPr/>
        </p:nvSpPr>
        <p:spPr bwMode="auto">
          <a:xfrm>
            <a:off x="4284018" y="4220369"/>
            <a:ext cx="5048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 flipH="1">
            <a:off x="5796906" y="4220369"/>
            <a:ext cx="4318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>
            <a:off x="6228706" y="4220369"/>
            <a:ext cx="5762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239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Example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3730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dirty="0"/>
              <a:t>Descriptions include facts like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</a:rPr>
              <a:t>Father(Philip, Charles)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</a:rPr>
              <a:t>Mother(Mum, Margaret)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</a:rPr>
              <a:t>Married(Diana, Charles)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</a:rPr>
              <a:t>Male(Philip)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</a:rPr>
              <a:t>Female(Beatrice)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/>
              <a:t>Sentences in </a:t>
            </a:r>
            <a:r>
              <a:rPr lang="en-US" altLang="ja-JP" sz="2000" dirty="0" err="1"/>
              <a:t>Classifcations</a:t>
            </a:r>
            <a:r>
              <a:rPr lang="en-US" altLang="ja-JP" sz="2000" dirty="0"/>
              <a:t> depend on the target concept being learned (in the example: 12 positive, 388 negative)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</a:rPr>
              <a:t>Grandparent(Mum, Charles)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cs typeface="Times New Roman" charset="0"/>
              </a:rPr>
              <a:t>¬Grandparent(Mum, Harry)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0000FF"/>
                </a:solidFill>
                <a:cs typeface="Times New Roman" charset="0"/>
              </a:rPr>
              <a:t>Goal</a:t>
            </a:r>
            <a:r>
              <a:rPr lang="en-US" altLang="ja-JP" sz="2000" dirty="0">
                <a:cs typeface="Times New Roman" charset="0"/>
              </a:rPr>
              <a:t>: find a set of sentences for Hypothesis such that the entailment constraint is satisfied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cs typeface="Times New Roman" charset="0"/>
              </a:rPr>
              <a:t>Without background knowledge this is for example</a:t>
            </a:r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203543"/>
              </p:ext>
            </p:extLst>
          </p:nvPr>
        </p:nvGraphicFramePr>
        <p:xfrm>
          <a:off x="1981200" y="4970810"/>
          <a:ext cx="44640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7" name="Formel" r:id="rId4" imgW="3264296" imgH="914797" progId="Equation.3">
                  <p:embed/>
                </p:oleObj>
              </mc:Choice>
              <mc:Fallback>
                <p:oleObj name="Formel" r:id="rId4" imgW="3264296" imgH="9147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970810"/>
                        <a:ext cx="446405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0388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1619250" y="4593556"/>
            <a:ext cx="6408738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Why Attribute-based Learning Fails</a:t>
            </a:r>
            <a:endParaRPr lang="en-US" altLang="ja-JP" sz="4000">
              <a:latin typeface="+mn-lt"/>
            </a:endParaRP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3494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400"/>
              <a:t>Decision-Tree-Learning will get nowhere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>
                <a:ea typeface="ＭＳ Ｐゴシック" charset="0"/>
              </a:rPr>
              <a:t>To express Grandparent as a (boolean) attribute, pairs of people need to be objects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2000">
                <a:ea typeface="ＭＳ Ｐゴシック" charset="0"/>
              </a:rPr>
              <a:t>		Grandparent(&lt;Mum,Charles&gt;)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>
                <a:ea typeface="ＭＳ Ｐゴシック" charset="0"/>
              </a:rPr>
              <a:t>But then the example descriptions can not be represented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2000">
                <a:ea typeface="ＭＳ Ｐゴシック" charset="0"/>
              </a:rPr>
              <a:t>		FirstElementIsMotherOfElizabeth(&lt;Mum,Charles&gt;)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>
                <a:ea typeface="ＭＳ Ｐゴシック" charset="0"/>
              </a:rPr>
              <a:t>A large disjunction of specific cases without any hope of generalization to new examples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509418" y="4664993"/>
            <a:ext cx="6583952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i="0">
                <a:latin typeface="+mn-lt"/>
              </a:rPr>
              <a:t>Attribute-based learning algorithms are incapable</a:t>
            </a:r>
          </a:p>
          <a:p>
            <a:pPr algn="ctr" eaLnBrk="1" hangingPunct="1">
              <a:spcBef>
                <a:spcPct val="20000"/>
              </a:spcBef>
            </a:pPr>
            <a:r>
              <a:rPr kumimoji="1" lang="en-US" altLang="ja-JP" i="0">
                <a:latin typeface="+mn-lt"/>
              </a:rPr>
              <a:t>of learning relational predicates</a:t>
            </a:r>
          </a:p>
        </p:txBody>
      </p:sp>
      <p:sp>
        <p:nvSpPr>
          <p:cNvPr id="83974" name="AutoShape 6"/>
          <p:cNvSpPr>
            <a:spLocks noChangeArrowheads="1"/>
          </p:cNvSpPr>
          <p:nvPr/>
        </p:nvSpPr>
        <p:spPr bwMode="auto">
          <a:xfrm>
            <a:off x="1116013" y="4880893"/>
            <a:ext cx="503237" cy="5048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1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Background knowledge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dirty="0">
                <a:solidFill>
                  <a:srgbClr val="FF0000"/>
                </a:solidFill>
              </a:rPr>
              <a:t>A little bit of background knowledge</a:t>
            </a:r>
            <a:br>
              <a:rPr lang="en-US" altLang="ja-JP" sz="2800" dirty="0">
                <a:solidFill>
                  <a:srgbClr val="FF0000"/>
                </a:solidFill>
              </a:rPr>
            </a:br>
            <a:r>
              <a:rPr lang="en-US" altLang="ja-JP" sz="2800" dirty="0">
                <a:solidFill>
                  <a:srgbClr val="FF0000"/>
                </a:solidFill>
              </a:rPr>
              <a:t>helps a lot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>
                <a:ea typeface="ＭＳ Ｐゴシック" charset="0"/>
              </a:rPr>
              <a:t>Background knowledge contains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altLang="ja-JP" sz="24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>
                <a:ea typeface="ＭＳ Ｐゴシック" charset="0"/>
              </a:rPr>
              <a:t>Grandparent is now reduced to</a:t>
            </a:r>
          </a:p>
          <a:p>
            <a:pPr lvl="1" eaLnBrk="1" hangingPunct="1">
              <a:lnSpc>
                <a:spcPct val="90000"/>
              </a:lnSpc>
            </a:pPr>
            <a:endParaRPr lang="en-US" altLang="ja-JP" sz="24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800" dirty="0">
                <a:solidFill>
                  <a:srgbClr val="FF0000"/>
                </a:solidFill>
              </a:rPr>
              <a:t>Constructive induction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>
                <a:ea typeface="ＭＳ Ｐゴシック" charset="0"/>
              </a:rPr>
              <a:t>Create new predicates to facilitate the expression of explanatory hypotheses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0000FF"/>
                </a:solidFill>
                <a:ea typeface="ＭＳ Ｐゴシック" charset="0"/>
              </a:rPr>
              <a:t>Example</a:t>
            </a:r>
            <a:r>
              <a:rPr lang="en-US" altLang="ja-JP" sz="2400" dirty="0">
                <a:ea typeface="ＭＳ Ｐゴシック" charset="0"/>
              </a:rPr>
              <a:t>: introduce a predicate Parent to simplify the definitions of the target predicates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487752"/>
              </p:ext>
            </p:extLst>
          </p:nvPr>
        </p:nvGraphicFramePr>
        <p:xfrm>
          <a:off x="1979613" y="2425824"/>
          <a:ext cx="49688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65" name="Formel" r:id="rId4" imgW="2756296" imgH="216297" progId="Equation.3">
                  <p:embed/>
                </p:oleObj>
              </mc:Choice>
              <mc:Fallback>
                <p:oleObj name="Formel" r:id="rId4" imgW="2756296" imgH="2162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425824"/>
                        <a:ext cx="496887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106127"/>
              </p:ext>
            </p:extLst>
          </p:nvPr>
        </p:nvGraphicFramePr>
        <p:xfrm>
          <a:off x="2087563" y="3203699"/>
          <a:ext cx="60483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66" name="Formel" r:id="rId6" imgW="3162300" imgH="228600" progId="Equation.3">
                  <p:embed/>
                </p:oleObj>
              </mc:Choice>
              <mc:Fallback>
                <p:oleObj name="Formel" r:id="rId6" imgW="3162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63" y="3203699"/>
                        <a:ext cx="60483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078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Top-down inductive learning</a:t>
            </a:r>
            <a:endParaRPr lang="ja-JP" altLang="en-GB" sz="3600">
              <a:latin typeface="+mn-lt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>
                <a:solidFill>
                  <a:srgbClr val="FF0000"/>
                </a:solidFill>
              </a:rPr>
              <a:t>Top-down learning method</a:t>
            </a:r>
          </a:p>
          <a:p>
            <a:pPr lvl="1" eaLnBrk="1" hangingPunct="1"/>
            <a:r>
              <a:rPr lang="en-US" altLang="ja-JP" dirty="0">
                <a:solidFill>
                  <a:srgbClr val="0000FF"/>
                </a:solidFill>
                <a:ea typeface="ＭＳ Ｐゴシック" charset="0"/>
              </a:rPr>
              <a:t>Decision-tree learning</a:t>
            </a:r>
            <a:r>
              <a:rPr lang="en-US" altLang="ja-JP" dirty="0">
                <a:ea typeface="ＭＳ Ｐゴシック" charset="0"/>
              </a:rPr>
              <a:t>: start from the observations and work backwards</a:t>
            </a:r>
          </a:p>
          <a:p>
            <a:pPr lvl="2" eaLnBrk="1" hangingPunct="1"/>
            <a:r>
              <a:rPr lang="en-US" altLang="ja-JP" dirty="0">
                <a:ea typeface="ＭＳ Ｐゴシック" charset="0"/>
              </a:rPr>
              <a:t>Decision tree is gradually grown until it is consistent with the observations</a:t>
            </a:r>
          </a:p>
          <a:p>
            <a:pPr lvl="1" eaLnBrk="1" hangingPunct="1"/>
            <a:r>
              <a:rPr lang="en-US" altLang="ja-JP" dirty="0">
                <a:solidFill>
                  <a:srgbClr val="0000FF"/>
                </a:solidFill>
                <a:ea typeface="ＭＳ Ｐゴシック" charset="0"/>
              </a:rPr>
              <a:t>Top-down learning</a:t>
            </a:r>
            <a:r>
              <a:rPr lang="en-US" altLang="ja-JP" dirty="0">
                <a:ea typeface="ＭＳ Ｐゴシック" charset="0"/>
              </a:rPr>
              <a:t>: start from a general rule and specialize it</a:t>
            </a:r>
          </a:p>
        </p:txBody>
      </p:sp>
    </p:spTree>
    <p:extLst>
      <p:ext uri="{BB962C8B-B14F-4D97-AF65-F5344CB8AC3E}">
        <p14:creationId xmlns:p14="http://schemas.microsoft.com/office/powerpoint/2010/main" val="258183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Top-Down Inductive Learning: FOIL</a:t>
            </a:r>
            <a:endParaRPr lang="en-GB" altLang="ja-JP" sz="3600">
              <a:latin typeface="+mn-lt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760"/>
            <a:ext cx="8431213" cy="50847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dirty="0"/>
              <a:t>Split positive and negative 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</a:rPr>
              <a:t>Positive: &lt;George, Anne&gt;, &lt;Philip, Peter&gt;, &lt;Spencer, Harry&gt;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</a:rPr>
              <a:t>Negative: &lt;George, Elizabeth&gt;, &lt;Harry, Zara&gt;, &lt;Charles, Philip&gt;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/>
              <a:t>Construct a set of Horn clauses with Grandfather(</a:t>
            </a:r>
            <a:r>
              <a:rPr lang="en-US" altLang="ja-JP" sz="2000" dirty="0" err="1"/>
              <a:t>x,y</a:t>
            </a:r>
            <a:r>
              <a:rPr lang="en-US" altLang="ja-JP" sz="2000" dirty="0"/>
              <a:t>) as the head with the positive examples instances of the Grandfather relationship</a:t>
            </a:r>
            <a:endParaRPr lang="en-GB" altLang="ja-JP" sz="2000" dirty="0"/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</a:rPr>
              <a:t>Start with a clause with an empty body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1800" dirty="0">
                <a:ea typeface="ＭＳ Ｐゴシック" charset="0"/>
              </a:rPr>
              <a:t>	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 Grandfather(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x,y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All examples are now classified as positive, so specialize to rule out the negative examples: Here are 3 potential additions: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1800" dirty="0">
                <a:ea typeface="ＭＳ Ｐゴシック" charset="0"/>
                <a:sym typeface="Symbol" charset="0"/>
              </a:rPr>
              <a:t>	1) Father(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x,y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  Grandfather(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x,y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 </a:t>
            </a:r>
            <a:br>
              <a:rPr lang="en-US" altLang="ja-JP" sz="1800" dirty="0">
                <a:ea typeface="ＭＳ Ｐゴシック" charset="0"/>
                <a:sym typeface="Symbol" charset="0"/>
              </a:rPr>
            </a:br>
            <a:r>
              <a:rPr lang="en-US" altLang="ja-JP" sz="1800" dirty="0">
                <a:ea typeface="ＭＳ Ｐゴシック" charset="0"/>
                <a:sym typeface="Symbol" charset="0"/>
              </a:rPr>
              <a:t>2) Parent(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x,z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  Grandfather(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x,y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1800" dirty="0">
                <a:ea typeface="ＭＳ Ｐゴシック" charset="0"/>
                <a:sym typeface="Symbol" charset="0"/>
              </a:rPr>
              <a:t>	3) Father(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x,z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  Grandfather(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x,y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The first one incorrectly classifies the 12 positive 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The second one is incorrect on a larger part of the negative 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Prefer the third clause and specialize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1800" dirty="0">
                <a:ea typeface="ＭＳ Ｐゴシック" charset="0"/>
                <a:sym typeface="Symbol" charset="0"/>
              </a:rPr>
              <a:t>	Father(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x,z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  Parent(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z,y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  Grandfather(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x,y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055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>
                <a:latin typeface="Lucida Grande" charset="0"/>
              </a:rPr>
              <a:t>Knowledge-based Learning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779838" y="1916113"/>
            <a:ext cx="1944687" cy="9366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 dirty="0">
                <a:latin typeface="+mn-lt"/>
              </a:rPr>
              <a:t>Prior</a:t>
            </a:r>
          </a:p>
          <a:p>
            <a:pPr algn="ctr" eaLnBrk="1" hangingPunct="1">
              <a:spcBef>
                <a:spcPct val="20000"/>
              </a:spcBef>
            </a:pPr>
            <a:r>
              <a:rPr kumimoji="1" lang="en-US" altLang="ja-JP" dirty="0">
                <a:latin typeface="+mn-lt"/>
              </a:rPr>
              <a:t>knowledge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048000" y="3886200"/>
            <a:ext cx="3395663" cy="1055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>
                <a:latin typeface="+mn-lt"/>
              </a:rPr>
              <a:t>Knowledge-based</a:t>
            </a:r>
            <a:br>
              <a:rPr kumimoji="1" lang="en-US" altLang="ja-JP">
                <a:latin typeface="+mn-lt"/>
              </a:rPr>
            </a:br>
            <a:r>
              <a:rPr kumimoji="1" lang="en-US" altLang="ja-JP">
                <a:latin typeface="+mn-lt"/>
              </a:rPr>
              <a:t>learning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64731" y="5300663"/>
            <a:ext cx="1880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i="0">
                <a:latin typeface="+mn-lt"/>
              </a:rPr>
              <a:t>Observations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948488" y="4005263"/>
            <a:ext cx="1727200" cy="647700"/>
          </a:xfrm>
          <a:prstGeom prst="rect">
            <a:avLst/>
          </a:prstGeom>
          <a:solidFill>
            <a:srgbClr val="A8F4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kumimoji="1" lang="en-US" altLang="ja-JP">
                <a:latin typeface="+mn-lt"/>
              </a:rPr>
              <a:t>Hypothesis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003324" y="5300663"/>
            <a:ext cx="1622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i="0">
                <a:latin typeface="+mn-lt"/>
              </a:rPr>
              <a:t>Predictions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1692275" y="4365625"/>
            <a:ext cx="0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692275" y="4365625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6443663" y="4365625"/>
            <a:ext cx="504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4716463" y="2852738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7812088" y="46529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7812088" y="2349500"/>
            <a:ext cx="0" cy="1654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5724525" y="2349500"/>
            <a:ext cx="2087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10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457200" y="1340768"/>
            <a:ext cx="7850188" cy="3816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FOIL</a:t>
            </a:r>
            <a:endParaRPr lang="en-GB" altLang="ja-JP" sz="3600">
              <a:latin typeface="+mn-lt"/>
            </a:endParaRP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3500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b="1" dirty="0"/>
              <a:t>function </a:t>
            </a:r>
            <a:r>
              <a:rPr lang="en-US" altLang="ja-JP" sz="2000" dirty="0"/>
              <a:t>Foil(examples, target) </a:t>
            </a:r>
            <a:r>
              <a:rPr lang="en-US" altLang="ja-JP" sz="2000" b="1" dirty="0"/>
              <a:t>returns </a:t>
            </a:r>
            <a:r>
              <a:rPr lang="en-US" altLang="ja-JP" sz="2000" dirty="0"/>
              <a:t>a set of Horn clauses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dirty="0"/>
              <a:t>	</a:t>
            </a:r>
            <a:r>
              <a:rPr lang="en-US" altLang="ja-JP" sz="2000" b="1" dirty="0"/>
              <a:t>inputs</a:t>
            </a:r>
            <a:r>
              <a:rPr lang="en-US" altLang="ja-JP" sz="2000" dirty="0"/>
              <a:t>: 	examples, set of examples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dirty="0"/>
              <a:t>			target, a literal for the goal predicate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dirty="0"/>
              <a:t>	</a:t>
            </a:r>
            <a:r>
              <a:rPr lang="en-US" altLang="ja-JP" sz="2000" b="1" dirty="0"/>
              <a:t>local variables</a:t>
            </a:r>
            <a:r>
              <a:rPr lang="en-US" altLang="ja-JP" sz="2000" dirty="0"/>
              <a:t>: clauses, set of clauses, initially empty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dirty="0"/>
              <a:t>	</a:t>
            </a:r>
            <a:r>
              <a:rPr lang="en-US" altLang="ja-JP" sz="2000" b="1" dirty="0"/>
              <a:t>while</a:t>
            </a:r>
            <a:r>
              <a:rPr lang="en-US" altLang="ja-JP" sz="2000" dirty="0"/>
              <a:t> examples contains positive examples </a:t>
            </a:r>
            <a:r>
              <a:rPr lang="en-US" altLang="ja-JP" sz="2000" b="1" dirty="0"/>
              <a:t>do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b="1" dirty="0"/>
              <a:t>		</a:t>
            </a:r>
            <a:r>
              <a:rPr lang="en-US" altLang="ja-JP" sz="2000" dirty="0"/>
              <a:t>clause </a:t>
            </a:r>
            <a:r>
              <a:rPr lang="en-US" altLang="ja-JP" sz="2000" dirty="0">
                <a:cs typeface="Times New Roman" charset="0"/>
              </a:rPr>
              <a:t>← New-Clause(examples, target)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b="1" dirty="0">
                <a:cs typeface="Times New Roman" charset="0"/>
              </a:rPr>
              <a:t>		</a:t>
            </a:r>
            <a:r>
              <a:rPr lang="en-US" altLang="ja-JP" sz="2000" dirty="0">
                <a:cs typeface="Times New Roman" charset="0"/>
              </a:rPr>
              <a:t>remove examples covered by clause from examples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b="1" dirty="0">
                <a:cs typeface="Times New Roman" charset="0"/>
              </a:rPr>
              <a:t>		</a:t>
            </a:r>
            <a:r>
              <a:rPr lang="en-US" altLang="ja-JP" sz="2000" dirty="0">
                <a:cs typeface="Times New Roman" charset="0"/>
              </a:rPr>
              <a:t>add clause to clauses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000" b="1" dirty="0">
                <a:cs typeface="Times New Roman" charset="0"/>
              </a:rPr>
              <a:t>	return </a:t>
            </a:r>
            <a:r>
              <a:rPr lang="en-US" altLang="ja-JP" sz="2000" dirty="0">
                <a:cs typeface="Times New Roman" charset="0"/>
              </a:rPr>
              <a:t>clauses</a:t>
            </a:r>
            <a:endParaRPr lang="en-US" altLang="ja-JP" sz="2000" b="1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15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457200" y="1268760"/>
            <a:ext cx="8001000" cy="42497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FOIL</a:t>
            </a:r>
            <a:endParaRPr lang="en-GB" altLang="ja-JP" sz="3600">
              <a:latin typeface="+mn-lt"/>
            </a:endParaRP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/>
              <a:t>function </a:t>
            </a:r>
            <a:r>
              <a:rPr lang="en-US" altLang="ja-JP" sz="1800" dirty="0"/>
              <a:t>New-Clause(examples, target) </a:t>
            </a:r>
            <a:r>
              <a:rPr lang="en-US" altLang="ja-JP" sz="1800" b="1" dirty="0"/>
              <a:t>returns </a:t>
            </a:r>
            <a:r>
              <a:rPr lang="en-US" altLang="ja-JP" sz="1800" dirty="0"/>
              <a:t>a Horn clause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dirty="0"/>
              <a:t>	</a:t>
            </a:r>
            <a:r>
              <a:rPr lang="en-US" altLang="ja-JP" sz="1800" b="1" dirty="0"/>
              <a:t>local variables</a:t>
            </a:r>
            <a:r>
              <a:rPr lang="en-US" altLang="ja-JP" sz="1800" dirty="0"/>
              <a:t>: 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dirty="0"/>
              <a:t>		clause, a clause with target as head and an empty body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dirty="0"/>
              <a:t>		l, a literal to be added to the clause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dirty="0"/>
              <a:t>		extended-examples, a set of examples with values for new 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dirty="0"/>
              <a:t>		   variables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/>
              <a:t>	</a:t>
            </a:r>
            <a:r>
              <a:rPr lang="en-US" altLang="ja-JP" sz="1800" dirty="0"/>
              <a:t>extended-examples </a:t>
            </a:r>
            <a:r>
              <a:rPr lang="en-US" altLang="ja-JP" sz="1800" dirty="0">
                <a:cs typeface="Times New Roman" charset="0"/>
              </a:rPr>
              <a:t>← examples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>
                <a:cs typeface="Times New Roman" charset="0"/>
              </a:rPr>
              <a:t>	while </a:t>
            </a:r>
            <a:r>
              <a:rPr lang="en-US" altLang="ja-JP" sz="1800" dirty="0">
                <a:cs typeface="Times New Roman" charset="0"/>
              </a:rPr>
              <a:t>extended-examples contains negative examples </a:t>
            </a:r>
            <a:r>
              <a:rPr lang="en-US" altLang="ja-JP" sz="1800" b="1" dirty="0">
                <a:cs typeface="Times New Roman" charset="0"/>
              </a:rPr>
              <a:t>do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>
                <a:cs typeface="Times New Roman" charset="0"/>
              </a:rPr>
              <a:t>		</a:t>
            </a:r>
            <a:r>
              <a:rPr lang="en-US" altLang="ja-JP" sz="1800" dirty="0">
                <a:cs typeface="Times New Roman" charset="0"/>
              </a:rPr>
              <a:t>l ← Choose-Literal(New-Literals(clause), extended-examples)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>
                <a:cs typeface="Times New Roman" charset="0"/>
              </a:rPr>
              <a:t>		</a:t>
            </a:r>
            <a:r>
              <a:rPr lang="en-US" altLang="ja-JP" sz="1800" dirty="0">
                <a:cs typeface="Times New Roman" charset="0"/>
              </a:rPr>
              <a:t>append l to the body of clause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>
                <a:cs typeface="Times New Roman" charset="0"/>
              </a:rPr>
              <a:t>		</a:t>
            </a:r>
            <a:r>
              <a:rPr lang="en-US" altLang="ja-JP" sz="1800" dirty="0">
                <a:cs typeface="Times New Roman" charset="0"/>
              </a:rPr>
              <a:t>extended-examples ← set of examples created by applying 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dirty="0">
                <a:cs typeface="Times New Roman" charset="0"/>
              </a:rPr>
              <a:t>		   Extend-Example to each example in extended-examples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</a:pPr>
            <a:r>
              <a:rPr lang="en-US" altLang="ja-JP" sz="1800" b="1" dirty="0">
                <a:cs typeface="Times New Roman" charset="0"/>
              </a:rPr>
              <a:t>	</a:t>
            </a:r>
            <a:r>
              <a:rPr lang="en-US" altLang="ja-JP" sz="1800" dirty="0">
                <a:cs typeface="Times New Roman" charset="0"/>
              </a:rPr>
              <a:t>return clause</a:t>
            </a:r>
            <a:endParaRPr lang="en-US" altLang="ja-JP" sz="1800" b="1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8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457200" y="1124744"/>
            <a:ext cx="7850188" cy="4033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FOIL</a:t>
            </a:r>
            <a:endParaRPr lang="en-GB" altLang="ja-JP" sz="3600">
              <a:latin typeface="+mn-lt"/>
            </a:endParaRP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" charset="0"/>
              <a:buNone/>
            </a:pPr>
            <a:r>
              <a:rPr lang="en-US" altLang="ja-JP" sz="2400" b="1"/>
              <a:t>function </a:t>
            </a:r>
            <a:r>
              <a:rPr lang="en-US" altLang="ja-JP" sz="2400"/>
              <a:t>Extend-Example(example, literal) </a:t>
            </a:r>
            <a:r>
              <a:rPr lang="en-US" altLang="ja-JP" sz="2400" b="1"/>
              <a:t>returns</a:t>
            </a:r>
          </a:p>
          <a:p>
            <a:pPr eaLnBrk="1" hangingPunct="1">
              <a:buFont typeface="Times" charset="0"/>
              <a:buNone/>
            </a:pPr>
            <a:r>
              <a:rPr lang="en-US" altLang="ja-JP" sz="2400" b="1"/>
              <a:t>	if </a:t>
            </a:r>
            <a:r>
              <a:rPr lang="en-US" altLang="ja-JP" sz="2400"/>
              <a:t>example satisfies literal</a:t>
            </a:r>
          </a:p>
          <a:p>
            <a:pPr eaLnBrk="1" hangingPunct="1">
              <a:buFont typeface="Times" charset="0"/>
              <a:buNone/>
            </a:pPr>
            <a:r>
              <a:rPr lang="en-US" altLang="ja-JP" sz="2400"/>
              <a:t>		</a:t>
            </a:r>
            <a:r>
              <a:rPr lang="en-US" altLang="ja-JP" sz="2400" b="1"/>
              <a:t>then return </a:t>
            </a:r>
            <a:r>
              <a:rPr lang="en-US" altLang="ja-JP" sz="2400"/>
              <a:t>the set of examples created </a:t>
            </a:r>
          </a:p>
          <a:p>
            <a:pPr eaLnBrk="1" hangingPunct="1">
              <a:buFont typeface="Times" charset="0"/>
              <a:buNone/>
            </a:pPr>
            <a:r>
              <a:rPr lang="en-US" altLang="ja-JP" sz="2400"/>
              <a:t>		   by extending example with each </a:t>
            </a:r>
          </a:p>
          <a:p>
            <a:pPr eaLnBrk="1" hangingPunct="1">
              <a:buFont typeface="Times" charset="0"/>
              <a:buNone/>
            </a:pPr>
            <a:r>
              <a:rPr lang="en-US" altLang="ja-JP" sz="2400"/>
              <a:t>		   possible constant value for each new </a:t>
            </a:r>
          </a:p>
          <a:p>
            <a:pPr eaLnBrk="1" hangingPunct="1">
              <a:buFont typeface="Times" charset="0"/>
              <a:buNone/>
            </a:pPr>
            <a:r>
              <a:rPr lang="en-US" altLang="ja-JP" sz="2400"/>
              <a:t>		   variable in literal</a:t>
            </a:r>
          </a:p>
          <a:p>
            <a:pPr eaLnBrk="1" hangingPunct="1">
              <a:buFont typeface="Times" charset="0"/>
              <a:buNone/>
            </a:pPr>
            <a:r>
              <a:rPr lang="en-US" altLang="ja-JP" sz="2400"/>
              <a:t>	</a:t>
            </a:r>
            <a:r>
              <a:rPr lang="en-US" altLang="ja-JP" sz="2400" b="1"/>
              <a:t>else return </a:t>
            </a:r>
            <a:r>
              <a:rPr lang="en-US" altLang="ja-JP" sz="2400"/>
              <a:t>the empty set</a:t>
            </a:r>
            <a:endParaRPr lang="en-GB" altLang="ja-JP" sz="2400" b="1"/>
          </a:p>
        </p:txBody>
      </p:sp>
    </p:spTree>
    <p:extLst>
      <p:ext uri="{BB962C8B-B14F-4D97-AF65-F5344CB8AC3E}">
        <p14:creationId xmlns:p14="http://schemas.microsoft.com/office/powerpoint/2010/main" val="872447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FOIL</a:t>
            </a:r>
            <a:endParaRPr lang="en-GB" altLang="ja-JP" sz="3600">
              <a:latin typeface="+mn-lt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769225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New-Literals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</a:rPr>
              <a:t>Takes a clause and constructs all possible “useful” literals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rgbClr val="0000FF"/>
                </a:solidFill>
              </a:rPr>
              <a:t>Example</a:t>
            </a:r>
            <a:r>
              <a:rPr lang="en-US" altLang="ja-JP" sz="2400" dirty="0"/>
              <a:t>: Father(</a:t>
            </a:r>
            <a:r>
              <a:rPr lang="en-US" altLang="ja-JP" sz="2400" dirty="0" err="1"/>
              <a:t>x,z</a:t>
            </a:r>
            <a:r>
              <a:rPr lang="en-US" altLang="ja-JP" sz="2400" dirty="0"/>
              <a:t>) </a:t>
            </a:r>
            <a:r>
              <a:rPr lang="en-US" altLang="ja-JP" sz="2400" dirty="0">
                <a:sym typeface="Symbol" charset="0"/>
              </a:rPr>
              <a:t> Grandfather(</a:t>
            </a:r>
            <a:r>
              <a:rPr lang="en-US" altLang="ja-JP" sz="2400" dirty="0" err="1">
                <a:sym typeface="Symbol" charset="0"/>
              </a:rPr>
              <a:t>x,y</a:t>
            </a:r>
            <a:r>
              <a:rPr lang="en-US" altLang="ja-JP" sz="2400" dirty="0">
                <a:sym typeface="Symbol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  <a:sym typeface="Symbol" charset="0"/>
              </a:rPr>
              <a:t>Add literals using predicates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Negated or 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unnegated</a:t>
            </a:r>
            <a:endParaRPr lang="en-US" altLang="ja-JP" sz="1800" dirty="0">
              <a:ea typeface="ＭＳ Ｐゴシック" charset="0"/>
              <a:sym typeface="Symbol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Use any existing predicate (including the goal)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Arguments must be variables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Each literal must include at least one variable from an earlier literal or from the head of the clause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Valid: Mother(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z,u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), Married(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z,z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), Grandfather(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v,x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Invalid: Married(</a:t>
            </a:r>
            <a:r>
              <a:rPr lang="en-US" altLang="ja-JP" sz="1800" dirty="0" err="1">
                <a:ea typeface="ＭＳ Ｐゴシック" charset="0"/>
                <a:sym typeface="Symbol" charset="0"/>
              </a:rPr>
              <a:t>u,v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  <a:sym typeface="Symbol" charset="0"/>
              </a:rPr>
              <a:t>Equality and inequality literals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E.g. z </a:t>
            </a:r>
            <a:r>
              <a:rPr lang="en-US" altLang="ja-JP" sz="1800" dirty="0">
                <a:ea typeface="ＭＳ Ｐゴシック" charset="0"/>
                <a:cs typeface="Times New Roman" charset="0"/>
                <a:sym typeface="Symbol" charset="0"/>
              </a:rPr>
              <a:t>≠ x, empty list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  <a:cs typeface="Times New Roman" charset="0"/>
                <a:sym typeface="Symbol" charset="0"/>
              </a:rPr>
              <a:t>Arithmetic comparisons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cs typeface="Times New Roman" charset="0"/>
                <a:sym typeface="Symbol" charset="0"/>
              </a:rPr>
              <a:t>E.g. x &gt; y, threshold values</a:t>
            </a:r>
          </a:p>
        </p:txBody>
      </p:sp>
    </p:spTree>
    <p:extLst>
      <p:ext uri="{BB962C8B-B14F-4D97-AF65-F5344CB8AC3E}">
        <p14:creationId xmlns:p14="http://schemas.microsoft.com/office/powerpoint/2010/main" val="197156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FOIL</a:t>
            </a:r>
            <a:endParaRPr lang="en-GB" altLang="ja-JP" sz="3600" i="1">
              <a:latin typeface="+mn-lt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The way New-Literal changes the clauses leads to a very large branching factor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Improve performance by using type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</a:rPr>
              <a:t>E.g., Parent(</a:t>
            </a:r>
            <a:r>
              <a:rPr lang="en-US" altLang="ja-JP" sz="2000" dirty="0" err="1">
                <a:ea typeface="ＭＳ Ｐゴシック" charset="0"/>
              </a:rPr>
              <a:t>x,n</a:t>
            </a:r>
            <a:r>
              <a:rPr lang="en-US" altLang="ja-JP" sz="2000" dirty="0">
                <a:ea typeface="ＭＳ Ｐゴシック" charset="0"/>
              </a:rPr>
              <a:t>) where x is a person and n is a number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Choose-Literal uses a heuristic similar to information gain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Ockham’s razor to eliminate hypotheses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</a:rPr>
              <a:t>If the clause becomes longer than the total length of the positive examples that the clause explains, this clause is not a valid hypothesis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rgbClr val="0000FF"/>
                </a:solidFill>
              </a:rPr>
              <a:t>Most impressive demonstration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</a:rPr>
              <a:t>Learn the correct definition of list-processing functions in Prolog from a small set of examples, using previously learned functions as background knowledge</a:t>
            </a:r>
            <a:endParaRPr lang="en-GB" altLang="ja-JP" sz="20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8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Inverse Resolution</a:t>
            </a:r>
            <a:endParaRPr lang="en-US" altLang="ja-JP" sz="3600" i="1">
              <a:latin typeface="+mn-lt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>
                <a:solidFill>
                  <a:srgbClr val="FF0000"/>
                </a:solidFill>
              </a:rPr>
              <a:t>Inverse resolution</a:t>
            </a:r>
          </a:p>
          <a:p>
            <a:pPr lvl="1" eaLnBrk="1" hangingPunct="1"/>
            <a:r>
              <a:rPr lang="en-US" altLang="ja-JP" dirty="0">
                <a:ea typeface="ＭＳ Ｐゴシック" charset="0"/>
              </a:rPr>
              <a:t>Classifications follows from </a:t>
            </a:r>
          </a:p>
          <a:p>
            <a:pPr lvl="1" eaLnBrk="1" hangingPunct="1">
              <a:buFont typeface="Wingdings" charset="0"/>
              <a:buNone/>
            </a:pPr>
            <a:r>
              <a:rPr lang="en-US" altLang="ja-JP" dirty="0">
                <a:ea typeface="ＭＳ Ｐゴシック" charset="0"/>
              </a:rPr>
              <a:t>		Background </a:t>
            </a:r>
            <a:r>
              <a:rPr lang="en-US" altLang="ja-JP" dirty="0">
                <a:ea typeface="ＭＳ Ｐゴシック" charset="0"/>
                <a:sym typeface="Symbol" charset="0"/>
              </a:rPr>
              <a:t> Hypothesis</a:t>
            </a:r>
            <a:r>
              <a:rPr lang="en-US" altLang="ja-JP" dirty="0">
                <a:ea typeface="ＭＳ Ｐゴシック" charset="0"/>
              </a:rPr>
              <a:t> </a:t>
            </a:r>
            <a:r>
              <a:rPr lang="en-US" altLang="ja-JP" dirty="0">
                <a:ea typeface="ＭＳ Ｐゴシック" charset="0"/>
                <a:sym typeface="Symbol" charset="0"/>
              </a:rPr>
              <a:t> Descriptions</a:t>
            </a:r>
          </a:p>
          <a:p>
            <a:pPr lvl="1" eaLnBrk="1" hangingPunct="1"/>
            <a:r>
              <a:rPr lang="en-US" altLang="ja-JP" dirty="0">
                <a:ea typeface="ＭＳ Ｐゴシック" charset="0"/>
                <a:sym typeface="Symbol" charset="0"/>
              </a:rPr>
              <a:t>This can be proven by resolution</a:t>
            </a:r>
          </a:p>
          <a:p>
            <a:pPr lvl="1" eaLnBrk="1" hangingPunct="1"/>
            <a:r>
              <a:rPr lang="en-US" altLang="ja-JP" dirty="0">
                <a:ea typeface="ＭＳ Ｐゴシック" charset="0"/>
                <a:sym typeface="Symbol" charset="0"/>
              </a:rPr>
              <a:t>Run the proof backwards to find Hypothesis</a:t>
            </a:r>
          </a:p>
          <a:p>
            <a:pPr lvl="1" eaLnBrk="1" hangingPunct="1"/>
            <a:r>
              <a:rPr lang="en-US" altLang="ja-JP" dirty="0">
                <a:solidFill>
                  <a:srgbClr val="0000FF"/>
                </a:solidFill>
                <a:ea typeface="ＭＳ Ｐゴシック" charset="0"/>
                <a:sym typeface="Symbol" charset="0"/>
              </a:rPr>
              <a:t>Problem</a:t>
            </a:r>
            <a:r>
              <a:rPr lang="en-US" altLang="ja-JP" dirty="0">
                <a:ea typeface="ＭＳ Ｐゴシック" charset="0"/>
                <a:sym typeface="Symbol" charset="0"/>
              </a:rPr>
              <a:t>: How to run the proof backwards?</a:t>
            </a:r>
          </a:p>
        </p:txBody>
      </p:sp>
    </p:spTree>
    <p:extLst>
      <p:ext uri="{BB962C8B-B14F-4D97-AF65-F5344CB8AC3E}">
        <p14:creationId xmlns:p14="http://schemas.microsoft.com/office/powerpoint/2010/main" val="416417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Generating Inverse Proofs</a:t>
            </a:r>
            <a:endParaRPr lang="en-US" altLang="ja-JP" sz="3600" i="1">
              <a:latin typeface="+mn-lt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>
                <a:solidFill>
                  <a:srgbClr val="FF0000"/>
                </a:solidFill>
              </a:rPr>
              <a:t>Ordinary resolution</a:t>
            </a:r>
          </a:p>
          <a:p>
            <a:pPr lvl="1" eaLnBrk="1" hangingPunct="1"/>
            <a:r>
              <a:rPr lang="en-US" altLang="ja-JP" dirty="0">
                <a:ea typeface="ＭＳ Ｐゴシック" charset="0"/>
              </a:rPr>
              <a:t>Take two clauses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1</a:t>
            </a:r>
            <a:r>
              <a:rPr lang="en-US" altLang="ja-JP" dirty="0">
                <a:ea typeface="ＭＳ Ｐゴシック" charset="0"/>
              </a:rPr>
              <a:t> and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2</a:t>
            </a:r>
            <a:r>
              <a:rPr lang="en-US" altLang="ja-JP" dirty="0">
                <a:ea typeface="ＭＳ Ｐゴシック" charset="0"/>
              </a:rPr>
              <a:t> and resolve them to produce the </a:t>
            </a:r>
            <a:r>
              <a:rPr lang="en-US" altLang="ja-JP" i="1" dirty="0" err="1">
                <a:solidFill>
                  <a:srgbClr val="0000FF"/>
                </a:solidFill>
                <a:ea typeface="ＭＳ Ｐゴシック" charset="0"/>
              </a:rPr>
              <a:t>resolvent</a:t>
            </a:r>
            <a:r>
              <a:rPr lang="en-US" altLang="ja-JP" dirty="0">
                <a:ea typeface="ＭＳ Ｐゴシック" charset="0"/>
              </a:rPr>
              <a:t> </a:t>
            </a:r>
            <a:r>
              <a:rPr lang="en-US" altLang="ja-JP" i="1" dirty="0">
                <a:ea typeface="ＭＳ Ｐゴシック" charset="0"/>
              </a:rPr>
              <a:t>C</a:t>
            </a:r>
            <a:endParaRPr lang="en-US" altLang="ja-JP" dirty="0">
              <a:ea typeface="ＭＳ Ｐゴシック" charset="0"/>
            </a:endParaRPr>
          </a:p>
          <a:p>
            <a:pPr eaLnBrk="1" hangingPunct="1"/>
            <a:r>
              <a:rPr lang="en-US" altLang="ja-JP" dirty="0">
                <a:solidFill>
                  <a:srgbClr val="FF0000"/>
                </a:solidFill>
              </a:rPr>
              <a:t>Inverse resolution</a:t>
            </a:r>
          </a:p>
          <a:p>
            <a:pPr lvl="1" eaLnBrk="1" hangingPunct="1"/>
            <a:r>
              <a:rPr lang="en-US" altLang="ja-JP" dirty="0">
                <a:ea typeface="ＭＳ Ｐゴシック" charset="0"/>
              </a:rPr>
              <a:t>Take </a:t>
            </a:r>
            <a:r>
              <a:rPr lang="en-US" altLang="ja-JP" dirty="0" err="1">
                <a:ea typeface="ＭＳ Ｐゴシック" charset="0"/>
              </a:rPr>
              <a:t>resolvent</a:t>
            </a:r>
            <a:r>
              <a:rPr lang="en-US" altLang="ja-JP" dirty="0">
                <a:ea typeface="ＭＳ Ｐゴシック" charset="0"/>
              </a:rPr>
              <a:t>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dirty="0">
                <a:ea typeface="ＭＳ Ｐゴシック" charset="0"/>
              </a:rPr>
              <a:t> and produce two clauses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1</a:t>
            </a:r>
            <a:r>
              <a:rPr lang="en-US" altLang="ja-JP" dirty="0">
                <a:ea typeface="ＭＳ Ｐゴシック" charset="0"/>
              </a:rPr>
              <a:t> and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2</a:t>
            </a:r>
            <a:r>
              <a:rPr lang="en-US" altLang="ja-JP" dirty="0"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US" altLang="ja-JP" dirty="0">
                <a:ea typeface="ＭＳ Ｐゴシック" charset="0"/>
              </a:rPr>
              <a:t>Take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dirty="0">
                <a:ea typeface="ＭＳ Ｐゴシック" charset="0"/>
              </a:rPr>
              <a:t> and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1</a:t>
            </a:r>
            <a:r>
              <a:rPr lang="en-US" altLang="ja-JP" i="1" dirty="0">
                <a:ea typeface="ＭＳ Ｐゴシック" charset="0"/>
              </a:rPr>
              <a:t> </a:t>
            </a:r>
            <a:r>
              <a:rPr lang="en-US" altLang="ja-JP" dirty="0">
                <a:ea typeface="ＭＳ Ｐゴシック" charset="0"/>
              </a:rPr>
              <a:t>and produce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36896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Generating Inverse Proofs</a:t>
            </a:r>
            <a:endParaRPr lang="en-US" altLang="ja-JP" sz="3600" i="1">
              <a:latin typeface="+mn-lt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56022" y="2924646"/>
            <a:ext cx="3889375" cy="1439863"/>
            <a:chOff x="612" y="2296"/>
            <a:chExt cx="2450" cy="907"/>
          </a:xfrm>
        </p:grpSpPr>
        <p:grpSp>
          <p:nvGrpSpPr>
            <p:cNvPr id="106519" name="Group 4"/>
            <p:cNvGrpSpPr>
              <a:grpSpLocks/>
            </p:cNvGrpSpPr>
            <p:nvPr/>
          </p:nvGrpSpPr>
          <p:grpSpPr bwMode="auto">
            <a:xfrm>
              <a:off x="612" y="2296"/>
              <a:ext cx="2450" cy="363"/>
              <a:chOff x="2109" y="2296"/>
              <a:chExt cx="3130" cy="363"/>
            </a:xfrm>
          </p:grpSpPr>
          <p:sp>
            <p:nvSpPr>
              <p:cNvPr id="106521" name="Rectangle 5"/>
              <p:cNvSpPr>
                <a:spLocks noChangeArrowheads="1"/>
              </p:cNvSpPr>
              <p:nvPr/>
            </p:nvSpPr>
            <p:spPr bwMode="auto">
              <a:xfrm>
                <a:off x="2109" y="2296"/>
                <a:ext cx="3130" cy="36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22" name="Text Box 6"/>
              <p:cNvSpPr txBox="1">
                <a:spLocks noChangeArrowheads="1"/>
              </p:cNvSpPr>
              <p:nvPr/>
            </p:nvSpPr>
            <p:spPr bwMode="auto">
              <a:xfrm>
                <a:off x="2186" y="2305"/>
                <a:ext cx="2950" cy="28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ja-JP" sz="1800">
                    <a:latin typeface="Times New Roman" charset="0"/>
                  </a:rPr>
                  <a:t>True </a:t>
                </a:r>
                <a:r>
                  <a:rPr kumimoji="1" lang="en-US" altLang="ja-JP" i="0">
                    <a:latin typeface="Times New Roman" charset="0"/>
                    <a:sym typeface="Symbol" charset="0"/>
                  </a:rPr>
                  <a:t></a:t>
                </a:r>
                <a:r>
                  <a:rPr kumimoji="1" lang="en-US" altLang="ja-JP" i="0">
                    <a:latin typeface="Times New Roman" charset="0"/>
                  </a:rPr>
                  <a:t> </a:t>
                </a:r>
                <a:r>
                  <a:rPr kumimoji="1" lang="en-US" altLang="ja-JP" sz="1800">
                    <a:latin typeface="Times New Roman" charset="0"/>
                  </a:rPr>
                  <a:t>Grandparent(George, Anne)</a:t>
                </a:r>
              </a:p>
            </p:txBody>
          </p:sp>
        </p:grpSp>
        <p:sp>
          <p:nvSpPr>
            <p:cNvPr id="106520" name="Line 7"/>
            <p:cNvSpPr>
              <a:spLocks noChangeShapeType="1"/>
            </p:cNvSpPr>
            <p:nvPr/>
          </p:nvSpPr>
          <p:spPr bwMode="auto">
            <a:xfrm flipH="1" flipV="1">
              <a:off x="1701" y="2659"/>
              <a:ext cx="1088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06500" name="Group 8"/>
          <p:cNvGrpSpPr>
            <a:grpSpLocks/>
          </p:cNvGrpSpPr>
          <p:nvPr/>
        </p:nvGrpSpPr>
        <p:grpSpPr bwMode="auto">
          <a:xfrm>
            <a:off x="3348410" y="4364509"/>
            <a:ext cx="1944687" cy="649287"/>
            <a:chOff x="1927" y="3203"/>
            <a:chExt cx="1225" cy="409"/>
          </a:xfrm>
        </p:grpSpPr>
        <p:sp>
          <p:nvSpPr>
            <p:cNvPr id="106517" name="Rectangle 9"/>
            <p:cNvSpPr>
              <a:spLocks noChangeArrowheads="1"/>
            </p:cNvSpPr>
            <p:nvPr/>
          </p:nvSpPr>
          <p:spPr bwMode="auto">
            <a:xfrm>
              <a:off x="1927" y="3203"/>
              <a:ext cx="1225" cy="4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8" name="Text Box 10"/>
            <p:cNvSpPr txBox="1">
              <a:spLocks noChangeArrowheads="1"/>
            </p:cNvSpPr>
            <p:nvPr/>
          </p:nvSpPr>
          <p:spPr bwMode="auto">
            <a:xfrm>
              <a:off x="2078" y="3304"/>
              <a:ext cx="8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kumimoji="1" lang="en-US" altLang="ja-JP" sz="1800">
                  <a:latin typeface="Times New Roman" charset="0"/>
                </a:rPr>
                <a:t>True </a:t>
              </a:r>
              <a:r>
                <a:rPr kumimoji="1" lang="en-US" altLang="ja-JP" sz="1800" i="0">
                  <a:latin typeface="Times New Roman" charset="0"/>
                  <a:sym typeface="Symbol" charset="0"/>
                </a:rPr>
                <a:t></a:t>
              </a:r>
              <a:r>
                <a:rPr kumimoji="1" lang="en-US" altLang="ja-JP" sz="1800">
                  <a:latin typeface="Times New Roman" charset="0"/>
                  <a:sym typeface="Symbol" charset="0"/>
                </a:rPr>
                <a:t>False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212010" y="2924646"/>
            <a:ext cx="4467225" cy="1439863"/>
            <a:chOff x="2789" y="2296"/>
            <a:chExt cx="2814" cy="907"/>
          </a:xfrm>
        </p:grpSpPr>
        <p:grpSp>
          <p:nvGrpSpPr>
            <p:cNvPr id="106513" name="Group 12"/>
            <p:cNvGrpSpPr>
              <a:grpSpLocks/>
            </p:cNvGrpSpPr>
            <p:nvPr/>
          </p:nvGrpSpPr>
          <p:grpSpPr bwMode="auto">
            <a:xfrm>
              <a:off x="3198" y="2296"/>
              <a:ext cx="2405" cy="363"/>
              <a:chOff x="2109" y="2296"/>
              <a:chExt cx="3130" cy="363"/>
            </a:xfrm>
          </p:grpSpPr>
          <p:sp>
            <p:nvSpPr>
              <p:cNvPr id="106515" name="Rectangle 13"/>
              <p:cNvSpPr>
                <a:spLocks noChangeArrowheads="1"/>
              </p:cNvSpPr>
              <p:nvPr/>
            </p:nvSpPr>
            <p:spPr bwMode="auto">
              <a:xfrm>
                <a:off x="2109" y="2296"/>
                <a:ext cx="3130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16" name="Text Box 14"/>
              <p:cNvSpPr txBox="1">
                <a:spLocks noChangeArrowheads="1"/>
              </p:cNvSpPr>
              <p:nvPr/>
            </p:nvSpPr>
            <p:spPr bwMode="auto">
              <a:xfrm>
                <a:off x="2164" y="2352"/>
                <a:ext cx="299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ja-JP" sz="1800">
                    <a:latin typeface="Times New Roman" charset="0"/>
                  </a:rPr>
                  <a:t>Grandparent(George, Anne)</a:t>
                </a:r>
                <a:r>
                  <a:rPr kumimoji="1" lang="en-US" altLang="ja-JP" sz="1800" i="0">
                    <a:latin typeface="Times New Roman" charset="0"/>
                  </a:rPr>
                  <a:t> </a:t>
                </a:r>
                <a:r>
                  <a:rPr kumimoji="1" lang="en-US" altLang="ja-JP" sz="1800" i="0">
                    <a:latin typeface="Times New Roman" charset="0"/>
                    <a:sym typeface="Symbol" charset="0"/>
                  </a:rPr>
                  <a:t> </a:t>
                </a:r>
                <a:r>
                  <a:rPr kumimoji="1" lang="en-US" altLang="ja-JP" sz="1800">
                    <a:latin typeface="Times New Roman" charset="0"/>
                    <a:sym typeface="Symbol" charset="0"/>
                  </a:rPr>
                  <a:t>False</a:t>
                </a:r>
              </a:p>
            </p:txBody>
          </p:sp>
        </p:grpSp>
        <p:sp>
          <p:nvSpPr>
            <p:cNvPr id="106514" name="Line 15"/>
            <p:cNvSpPr>
              <a:spLocks noChangeShapeType="1"/>
            </p:cNvSpPr>
            <p:nvPr/>
          </p:nvSpPr>
          <p:spPr bwMode="auto">
            <a:xfrm flipV="1">
              <a:off x="2789" y="2659"/>
              <a:ext cx="1406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2484810" y="1484784"/>
            <a:ext cx="6264275" cy="1439862"/>
            <a:chOff x="1701" y="1389"/>
            <a:chExt cx="3946" cy="907"/>
          </a:xfrm>
        </p:grpSpPr>
        <p:grpSp>
          <p:nvGrpSpPr>
            <p:cNvPr id="106509" name="Group 17"/>
            <p:cNvGrpSpPr>
              <a:grpSpLocks/>
            </p:cNvGrpSpPr>
            <p:nvPr/>
          </p:nvGrpSpPr>
          <p:grpSpPr bwMode="auto">
            <a:xfrm>
              <a:off x="3334" y="1389"/>
              <a:ext cx="2313" cy="363"/>
              <a:chOff x="2109" y="2296"/>
              <a:chExt cx="3130" cy="363"/>
            </a:xfrm>
          </p:grpSpPr>
          <p:sp>
            <p:nvSpPr>
              <p:cNvPr id="106511" name="Rectangle 18"/>
              <p:cNvSpPr>
                <a:spLocks noChangeArrowheads="1"/>
              </p:cNvSpPr>
              <p:nvPr/>
            </p:nvSpPr>
            <p:spPr bwMode="auto">
              <a:xfrm>
                <a:off x="2109" y="2296"/>
                <a:ext cx="3130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12" name="Text Box 19"/>
              <p:cNvSpPr txBox="1">
                <a:spLocks noChangeArrowheads="1"/>
              </p:cNvSpPr>
              <p:nvPr/>
            </p:nvSpPr>
            <p:spPr bwMode="auto">
              <a:xfrm>
                <a:off x="2292" y="2352"/>
                <a:ext cx="273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ja-JP" sz="1800">
                    <a:latin typeface="Times New Roman" charset="0"/>
                    <a:sym typeface="Symbol" charset="0"/>
                  </a:rPr>
                  <a:t>True</a:t>
                </a:r>
                <a:r>
                  <a:rPr kumimoji="1" lang="en-US" altLang="ja-JP" sz="1800" i="0">
                    <a:latin typeface="Times New Roman" charset="0"/>
                  </a:rPr>
                  <a:t> </a:t>
                </a:r>
                <a:r>
                  <a:rPr kumimoji="1" lang="en-US" altLang="ja-JP" sz="1800" i="0">
                    <a:latin typeface="Times New Roman" charset="0"/>
                    <a:sym typeface="Symbol" charset="0"/>
                  </a:rPr>
                  <a:t> </a:t>
                </a:r>
                <a:r>
                  <a:rPr kumimoji="1" lang="en-US" altLang="ja-JP" sz="1800">
                    <a:latin typeface="Times New Roman" charset="0"/>
                  </a:rPr>
                  <a:t>Parent(Elizabeth, Anne)</a:t>
                </a:r>
              </a:p>
            </p:txBody>
          </p:sp>
        </p:grpSp>
        <p:sp>
          <p:nvSpPr>
            <p:cNvPr id="106510" name="Line 20"/>
            <p:cNvSpPr>
              <a:spLocks noChangeShapeType="1"/>
            </p:cNvSpPr>
            <p:nvPr/>
          </p:nvSpPr>
          <p:spPr bwMode="auto">
            <a:xfrm flipV="1">
              <a:off x="1701" y="1752"/>
              <a:ext cx="2857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611560" y="1484784"/>
            <a:ext cx="3671887" cy="1439862"/>
            <a:chOff x="521" y="1389"/>
            <a:chExt cx="2313" cy="907"/>
          </a:xfrm>
        </p:grpSpPr>
        <p:grpSp>
          <p:nvGrpSpPr>
            <p:cNvPr id="106505" name="Group 22"/>
            <p:cNvGrpSpPr>
              <a:grpSpLocks/>
            </p:cNvGrpSpPr>
            <p:nvPr/>
          </p:nvGrpSpPr>
          <p:grpSpPr bwMode="auto">
            <a:xfrm>
              <a:off x="521" y="1389"/>
              <a:ext cx="2313" cy="454"/>
              <a:chOff x="521" y="1434"/>
              <a:chExt cx="2313" cy="454"/>
            </a:xfrm>
          </p:grpSpPr>
          <p:sp>
            <p:nvSpPr>
              <p:cNvPr id="106507" name="Rectangle 23"/>
              <p:cNvSpPr>
                <a:spLocks noChangeArrowheads="1"/>
              </p:cNvSpPr>
              <p:nvPr/>
            </p:nvSpPr>
            <p:spPr bwMode="auto">
              <a:xfrm>
                <a:off x="521" y="1434"/>
                <a:ext cx="2313" cy="45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08" name="Text Box 24"/>
              <p:cNvSpPr txBox="1">
                <a:spLocks noChangeArrowheads="1"/>
              </p:cNvSpPr>
              <p:nvPr/>
            </p:nvSpPr>
            <p:spPr bwMode="auto">
              <a:xfrm>
                <a:off x="656" y="1445"/>
                <a:ext cx="2021" cy="40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kumimoji="1" lang="en-US" altLang="ja-JP" sz="1800">
                    <a:latin typeface="Times New Roman" charset="0"/>
                  </a:rPr>
                  <a:t>Parent(Elizabeth, y) </a:t>
                </a:r>
                <a:r>
                  <a:rPr kumimoji="1" lang="en-US" altLang="ja-JP" sz="1800" i="0">
                    <a:latin typeface="Times New Roman" charset="0"/>
                    <a:sym typeface="Symbol" charset="0"/>
                  </a:rPr>
                  <a:t> </a:t>
                </a:r>
                <a:r>
                  <a:rPr kumimoji="1" lang="en-US" altLang="ja-JP" sz="1800">
                    <a:latin typeface="Times New Roman" charset="0"/>
                    <a:sym typeface="Symbol" charset="0"/>
                  </a:rPr>
                  <a:t>Grandparent(George, y)</a:t>
                </a:r>
                <a:endParaRPr kumimoji="1" lang="en-US" altLang="ja-JP" sz="1800" i="0">
                  <a:latin typeface="Times New Roman" charset="0"/>
                  <a:sym typeface="Symbol" charset="0"/>
                </a:endParaRPr>
              </a:p>
            </p:txBody>
          </p:sp>
        </p:grpSp>
        <p:sp>
          <p:nvSpPr>
            <p:cNvPr id="106506" name="Line 25"/>
            <p:cNvSpPr>
              <a:spLocks noChangeShapeType="1"/>
            </p:cNvSpPr>
            <p:nvPr/>
          </p:nvSpPr>
          <p:spPr bwMode="auto">
            <a:xfrm flipV="1">
              <a:off x="1701" y="1842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69338" name="Text Box 26"/>
          <p:cNvSpPr txBox="1">
            <a:spLocks noChangeArrowheads="1"/>
          </p:cNvSpPr>
          <p:nvPr/>
        </p:nvSpPr>
        <p:spPr bwMode="auto">
          <a:xfrm>
            <a:off x="2556247" y="2348384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Times New Roman" charset="0"/>
              </a:rPr>
              <a:t>[y/Anne]</a:t>
            </a:r>
          </a:p>
        </p:txBody>
      </p:sp>
    </p:spTree>
    <p:extLst>
      <p:ext uri="{BB962C8B-B14F-4D97-AF65-F5344CB8AC3E}">
        <p14:creationId xmlns:p14="http://schemas.microsoft.com/office/powerpoint/2010/main" val="1540864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3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Generating Inverse Proofs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7769225" cy="4470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FF0000"/>
                </a:solidFill>
              </a:rPr>
              <a:t>Inverse resolution is a 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</a:rPr>
              <a:t>For any C and C</a:t>
            </a:r>
            <a:r>
              <a:rPr lang="en-US" altLang="ja-JP" sz="1800" baseline="-25000" dirty="0">
                <a:ea typeface="ＭＳ Ｐゴシック" charset="0"/>
              </a:rPr>
              <a:t>1</a:t>
            </a:r>
            <a:r>
              <a:rPr lang="en-US" altLang="ja-JP" sz="1800" dirty="0">
                <a:ea typeface="ＭＳ Ｐゴシック" charset="0"/>
              </a:rPr>
              <a:t> there can be several or even an infinite number of clauses C</a:t>
            </a:r>
            <a:r>
              <a:rPr lang="en-US" altLang="ja-JP" sz="1800" baseline="-25000" dirty="0">
                <a:ea typeface="ＭＳ Ｐゴシック" charset="0"/>
              </a:rPr>
              <a:t>2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ja-JP" sz="1600" dirty="0">
                <a:ea typeface="ＭＳ Ｐゴシック" charset="0"/>
              </a:rPr>
              <a:t>Instead of Parent(</a:t>
            </a:r>
            <a:r>
              <a:rPr lang="en-US" altLang="ja-JP" sz="1600" dirty="0" err="1">
                <a:ea typeface="ＭＳ Ｐゴシック" charset="0"/>
              </a:rPr>
              <a:t>Elizabeth,y</a:t>
            </a:r>
            <a:r>
              <a:rPr lang="en-US" altLang="ja-JP" sz="1600" dirty="0">
                <a:ea typeface="ＭＳ Ｐゴシック" charset="0"/>
              </a:rPr>
              <a:t>) 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 Grandparent(</a:t>
            </a:r>
            <a:r>
              <a:rPr lang="en-US" altLang="ja-JP" sz="1600" dirty="0" err="1">
                <a:ea typeface="ＭＳ Ｐゴシック" charset="0"/>
                <a:sym typeface="Symbol" charset="0"/>
              </a:rPr>
              <a:t>George,y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) there were numerous alternatives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1600" dirty="0">
                <a:ea typeface="ＭＳ Ｐゴシック" charset="0"/>
                <a:sym typeface="Symbol" charset="0"/>
              </a:rPr>
              <a:t>	Parent(</a:t>
            </a:r>
            <a:r>
              <a:rPr lang="en-US" altLang="ja-JP" sz="1600" dirty="0" err="1">
                <a:ea typeface="ＭＳ Ｐゴシック" charset="0"/>
                <a:sym typeface="Symbol" charset="0"/>
              </a:rPr>
              <a:t>Elizabeth,Anne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)  Grandparent(</a:t>
            </a:r>
            <a:r>
              <a:rPr lang="en-US" altLang="ja-JP" sz="1600" dirty="0" err="1">
                <a:ea typeface="ＭＳ Ｐゴシック" charset="0"/>
                <a:sym typeface="Symbol" charset="0"/>
              </a:rPr>
              <a:t>George,Anne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)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1600" dirty="0">
                <a:ea typeface="ＭＳ Ｐゴシック" charset="0"/>
                <a:sym typeface="Symbol" charset="0"/>
              </a:rPr>
              <a:t>	Parent(</a:t>
            </a:r>
            <a:r>
              <a:rPr lang="en-US" altLang="ja-JP" sz="1600" dirty="0" err="1">
                <a:ea typeface="ＭＳ Ｐゴシック" charset="0"/>
                <a:sym typeface="Symbol" charset="0"/>
              </a:rPr>
              <a:t>z,Anne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)  Grandparent(</a:t>
            </a:r>
            <a:r>
              <a:rPr lang="en-US" altLang="ja-JP" sz="1600" dirty="0" err="1">
                <a:ea typeface="ＭＳ Ｐゴシック" charset="0"/>
                <a:sym typeface="Symbol" charset="0"/>
              </a:rPr>
              <a:t>George,Anne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)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None/>
            </a:pPr>
            <a:r>
              <a:rPr lang="en-US" altLang="ja-JP" sz="1600" dirty="0">
                <a:ea typeface="ＭＳ Ｐゴシック" charset="0"/>
                <a:sym typeface="Symbol" charset="0"/>
              </a:rPr>
              <a:t>	Parent(</a:t>
            </a:r>
            <a:r>
              <a:rPr lang="en-US" altLang="ja-JP" sz="1600" dirty="0" err="1">
                <a:ea typeface="ＭＳ Ｐゴシック" charset="0"/>
                <a:sym typeface="Symbol" charset="0"/>
              </a:rPr>
              <a:t>z,y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)  Grandparent(</a:t>
            </a:r>
            <a:r>
              <a:rPr lang="en-US" altLang="ja-JP" sz="1600" dirty="0" err="1">
                <a:ea typeface="ＭＳ Ｐゴシック" charset="0"/>
                <a:sym typeface="Symbol" charset="0"/>
              </a:rPr>
              <a:t>George,y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The clauses C</a:t>
            </a:r>
            <a:r>
              <a:rPr lang="en-US" altLang="ja-JP" sz="1800" baseline="-25000" dirty="0">
                <a:ea typeface="ＭＳ Ｐゴシック" charset="0"/>
                <a:sym typeface="Symbol" charset="0"/>
              </a:rPr>
              <a:t>1</a:t>
            </a:r>
            <a:r>
              <a:rPr lang="en-US" altLang="ja-JP" sz="1800" dirty="0">
                <a:ea typeface="ＭＳ Ｐゴシック" charset="0"/>
                <a:sym typeface="Symbol" charset="0"/>
              </a:rPr>
              <a:t> that participate in each step can be chosen from Background, Descriptions, Classifications or from hypothesized clauses already generated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>
                <a:solidFill>
                  <a:srgbClr val="FF0000"/>
                </a:solidFill>
                <a:sym typeface="Symbol" charset="0"/>
              </a:rPr>
              <a:t>ILP needs restrictions to make the search manageable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Eliminate function symbols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Generate only the most specific hypotheses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Use Horn clauses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All hypothesized clauses must be consistent with each other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800" dirty="0">
                <a:ea typeface="ＭＳ Ｐゴシック" charset="0"/>
                <a:sym typeface="Symbol" charset="0"/>
              </a:rPr>
              <a:t>Each hypothesized clause must agree with the observations</a:t>
            </a:r>
          </a:p>
        </p:txBody>
      </p:sp>
    </p:spTree>
    <p:extLst>
      <p:ext uri="{BB962C8B-B14F-4D97-AF65-F5344CB8AC3E}">
        <p14:creationId xmlns:p14="http://schemas.microsoft.com/office/powerpoint/2010/main" val="112707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New Predicates and New Knowledge</a:t>
            </a:r>
            <a:endParaRPr lang="en-US" altLang="ja-JP" sz="3600">
              <a:latin typeface="+mn-lt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800" dirty="0">
                <a:solidFill>
                  <a:srgbClr val="FF0000"/>
                </a:solidFill>
              </a:rPr>
              <a:t>An inverse resolution procedure is a complete algorithm for learning first-order theories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>
                <a:ea typeface="ＭＳ Ｐゴシック" charset="0"/>
              </a:rPr>
              <a:t>If some unknown Hypothesis generates a set of examples, then an inverse resolution procedure can generate Hypothesis from the examples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/>
              <a:t>Can inverse resolution infer the law of gravity from examples of falling bodies?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400" dirty="0">
                <a:ea typeface="ＭＳ Ｐゴシック" charset="0"/>
              </a:rPr>
              <a:t>Yes, given suitable background mathematics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>
                <a:solidFill>
                  <a:srgbClr val="0000FF"/>
                </a:solidFill>
              </a:rPr>
              <a:t>Monkey and typewriter problem</a:t>
            </a:r>
            <a:r>
              <a:rPr lang="en-US" altLang="ja-JP" sz="2800" dirty="0"/>
              <a:t>: How to overcome the large branching factor and the lack of structure in the search space?</a:t>
            </a:r>
          </a:p>
        </p:txBody>
      </p:sp>
    </p:spTree>
    <p:extLst>
      <p:ext uri="{BB962C8B-B14F-4D97-AF65-F5344CB8AC3E}">
        <p14:creationId xmlns:p14="http://schemas.microsoft.com/office/powerpoint/2010/main" val="202638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Lucida Grande" charset="0"/>
            </a:endParaRPr>
          </a:p>
        </p:txBody>
      </p:sp>
      <p:pic>
        <p:nvPicPr>
          <p:cNvPr id="23555" name="Picture 4" descr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846" y="1088504"/>
            <a:ext cx="4173370" cy="550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>
                <a:latin typeface="Lucida Grande" charset="0"/>
              </a:rPr>
              <a:t>Caveman Zog</a:t>
            </a:r>
          </a:p>
        </p:txBody>
      </p:sp>
    </p:spTree>
    <p:extLst>
      <p:ext uri="{BB962C8B-B14F-4D97-AF65-F5344CB8AC3E}">
        <p14:creationId xmlns:p14="http://schemas.microsoft.com/office/powerpoint/2010/main" val="4027867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New Predicates and New Knowledge</a:t>
            </a:r>
            <a:endParaRPr lang="en-US" altLang="ja-JP" sz="3600" i="1">
              <a:latin typeface="+mn-lt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>
                <a:solidFill>
                  <a:srgbClr val="FF0000"/>
                </a:solidFill>
              </a:rPr>
              <a:t>Inverse resolution is capable of generating new predicates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dirty="0">
                <a:ea typeface="ＭＳ Ｐゴシック" charset="0"/>
              </a:rPr>
              <a:t>Resolution of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1</a:t>
            </a:r>
            <a:r>
              <a:rPr lang="en-US" altLang="ja-JP" dirty="0">
                <a:ea typeface="ＭＳ Ｐゴシック" charset="0"/>
              </a:rPr>
              <a:t> and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2</a:t>
            </a:r>
            <a:r>
              <a:rPr lang="en-US" altLang="ja-JP" dirty="0">
                <a:ea typeface="ＭＳ Ｐゴシック" charset="0"/>
              </a:rPr>
              <a:t> into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dirty="0">
                <a:ea typeface="ＭＳ Ｐゴシック" charset="0"/>
              </a:rPr>
              <a:t> eliminates a literal that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1</a:t>
            </a:r>
            <a:r>
              <a:rPr lang="en-US" altLang="ja-JP" dirty="0">
                <a:ea typeface="ＭＳ Ｐゴシック" charset="0"/>
              </a:rPr>
              <a:t> and </a:t>
            </a:r>
            <a:r>
              <a:rPr lang="en-US" altLang="ja-JP" i="1" dirty="0">
                <a:ea typeface="ＭＳ Ｐゴシック" charset="0"/>
              </a:rPr>
              <a:t>C</a:t>
            </a:r>
            <a:r>
              <a:rPr lang="en-US" altLang="ja-JP" i="1" baseline="-25000" dirty="0">
                <a:ea typeface="ＭＳ Ｐゴシック" charset="0"/>
              </a:rPr>
              <a:t>2</a:t>
            </a:r>
            <a:r>
              <a:rPr lang="en-US" altLang="ja-JP" i="1" dirty="0">
                <a:ea typeface="ＭＳ Ｐゴシック" charset="0"/>
              </a:rPr>
              <a:t> </a:t>
            </a:r>
            <a:r>
              <a:rPr lang="en-US" altLang="ja-JP" dirty="0">
                <a:ea typeface="ＭＳ Ｐゴシック" charset="0"/>
              </a:rPr>
              <a:t>share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dirty="0">
                <a:ea typeface="ＭＳ Ｐゴシック" charset="0"/>
              </a:rPr>
              <a:t>This literal might contain a predicate that does not appear in </a:t>
            </a:r>
            <a:r>
              <a:rPr lang="en-US" altLang="ja-JP" i="1" dirty="0">
                <a:ea typeface="ＭＳ Ｐゴシック" charset="0"/>
              </a:rPr>
              <a:t>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dirty="0">
                <a:ea typeface="ＭＳ Ｐゴシック" charset="0"/>
              </a:rPr>
              <a:t>When working backwards, one possibility is to generate a new predicate from which to construct the missing literal</a:t>
            </a:r>
          </a:p>
        </p:txBody>
      </p:sp>
    </p:spTree>
    <p:extLst>
      <p:ext uri="{BB962C8B-B14F-4D97-AF65-F5344CB8AC3E}">
        <p14:creationId xmlns:p14="http://schemas.microsoft.com/office/powerpoint/2010/main" val="4136300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2863850" y="2493293"/>
            <a:ext cx="410527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>
                <a:latin typeface="+mn-lt"/>
              </a:rPr>
              <a:t>New Predicates and New Knowledge</a:t>
            </a:r>
            <a:endParaRPr lang="en-US" altLang="ja-JP" sz="3600">
              <a:latin typeface="+mn-lt"/>
            </a:endParaRP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545805"/>
            <a:ext cx="8229600" cy="2063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1800" dirty="0"/>
              <a:t>P can be used in later inverse resolution steps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600" dirty="0">
                <a:solidFill>
                  <a:srgbClr val="0000FF"/>
                </a:solidFill>
                <a:ea typeface="ＭＳ Ｐゴシック" charset="0"/>
              </a:rPr>
              <a:t>Example</a:t>
            </a:r>
            <a:r>
              <a:rPr lang="en-US" altLang="ja-JP" sz="1600" dirty="0">
                <a:ea typeface="ＭＳ Ｐゴシック" charset="0"/>
              </a:rPr>
              <a:t>: Mother(</a:t>
            </a:r>
            <a:r>
              <a:rPr lang="en-US" altLang="ja-JP" sz="1600" dirty="0" err="1">
                <a:ea typeface="ＭＳ Ｐゴシック" charset="0"/>
              </a:rPr>
              <a:t>x,y</a:t>
            </a:r>
            <a:r>
              <a:rPr lang="en-US" altLang="ja-JP" sz="1600" dirty="0">
                <a:ea typeface="ＭＳ Ｐゴシック" charset="0"/>
              </a:rPr>
              <a:t>) 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 P(</a:t>
            </a:r>
            <a:r>
              <a:rPr lang="en-US" altLang="ja-JP" sz="1600" dirty="0" err="1">
                <a:ea typeface="ＭＳ Ｐゴシック" charset="0"/>
                <a:sym typeface="Symbol" charset="0"/>
              </a:rPr>
              <a:t>x,y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) or Fa</a:t>
            </a:r>
            <a:r>
              <a:rPr lang="en-US" altLang="ja-JP" sz="1600" dirty="0">
                <a:ea typeface="ＭＳ Ｐゴシック" charset="0"/>
              </a:rPr>
              <a:t>ther(</a:t>
            </a:r>
            <a:r>
              <a:rPr lang="en-US" altLang="ja-JP" sz="1600" dirty="0" err="1">
                <a:ea typeface="ＭＳ Ｐゴシック" charset="0"/>
              </a:rPr>
              <a:t>x,y</a:t>
            </a:r>
            <a:r>
              <a:rPr lang="en-US" altLang="ja-JP" sz="1600" dirty="0">
                <a:ea typeface="ＭＳ Ｐゴシック" charset="0"/>
              </a:rPr>
              <a:t>) 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 P(</a:t>
            </a:r>
            <a:r>
              <a:rPr lang="en-US" altLang="ja-JP" sz="1600" dirty="0" err="1">
                <a:ea typeface="ＭＳ Ｐゴシック" charset="0"/>
                <a:sym typeface="Symbol" charset="0"/>
              </a:rPr>
              <a:t>x,y</a:t>
            </a:r>
            <a:r>
              <a:rPr lang="en-US" altLang="ja-JP" sz="1600" dirty="0">
                <a:ea typeface="ＭＳ Ｐゴシック" charset="0"/>
                <a:sym typeface="Symbol" charset="0"/>
              </a:rPr>
              <a:t>) leading to the “Parent” relationship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FF0000"/>
                </a:solidFill>
                <a:sym typeface="Symbol" charset="0"/>
              </a:rPr>
              <a:t>Inventing new predicates is important to reduce the size of the definition of the goal predicate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600" dirty="0">
                <a:ea typeface="ＭＳ Ｐゴシック" charset="0"/>
                <a:sym typeface="Symbol" charset="0"/>
              </a:rPr>
              <a:t>Some of the deepest revolutions in science come from the invention of new predicates (e.g. Galileo’s invention of acceleration)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2938463" y="2566318"/>
            <a:ext cx="3951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>
                <a:latin typeface="Times New Roman" charset="0"/>
              </a:rPr>
              <a:t>Father(George,y) </a:t>
            </a:r>
            <a:r>
              <a:rPr kumimoji="1" lang="en-US" altLang="ja-JP" sz="1800" i="0">
                <a:latin typeface="Times New Roman" charset="0"/>
                <a:sym typeface="Symbol" charset="0"/>
              </a:rPr>
              <a:t> </a:t>
            </a:r>
            <a:r>
              <a:rPr kumimoji="1" lang="en-US" altLang="ja-JP" sz="1800">
                <a:latin typeface="Times New Roman" charset="0"/>
                <a:sym typeface="Symbol" charset="0"/>
              </a:rPr>
              <a:t>Ancestor(George,y)</a:t>
            </a: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1639888" y="1340768"/>
            <a:ext cx="2808287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1693863" y="1413793"/>
            <a:ext cx="2693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>
                <a:latin typeface="Times New Roman" charset="0"/>
              </a:rPr>
              <a:t>Father(George,y) </a:t>
            </a:r>
            <a:r>
              <a:rPr kumimoji="1" lang="en-US" altLang="ja-JP" sz="1800" i="0">
                <a:latin typeface="Times New Roman" charset="0"/>
                <a:sym typeface="Symbol" charset="0"/>
              </a:rPr>
              <a:t> </a:t>
            </a:r>
            <a:r>
              <a:rPr kumimoji="1" lang="en-US" altLang="ja-JP" sz="1800">
                <a:latin typeface="Times New Roman" charset="0"/>
                <a:sym typeface="Symbol" charset="0"/>
              </a:rPr>
              <a:t>P(x,y)</a:t>
            </a: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5024438" y="1340768"/>
            <a:ext cx="3600450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5026025" y="1413793"/>
            <a:ext cx="3468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>
                <a:latin typeface="Times New Roman" charset="0"/>
              </a:rPr>
              <a:t>P(George,y) </a:t>
            </a:r>
            <a:r>
              <a:rPr kumimoji="1" lang="en-US" altLang="ja-JP" sz="1800" i="0">
                <a:latin typeface="Times New Roman" charset="0"/>
                <a:sym typeface="Symbol" charset="0"/>
              </a:rPr>
              <a:t> </a:t>
            </a:r>
            <a:r>
              <a:rPr kumimoji="1" lang="en-US" altLang="ja-JP" sz="1800">
                <a:latin typeface="Times New Roman" charset="0"/>
                <a:sym typeface="Symbol" charset="0"/>
              </a:rPr>
              <a:t>Ancestor(George,y)</a:t>
            </a:r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 flipH="1" flipV="1">
            <a:off x="3008313" y="1845593"/>
            <a:ext cx="18716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 flipV="1">
            <a:off x="4879975" y="1845593"/>
            <a:ext cx="187325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4232275" y="1917030"/>
            <a:ext cx="1187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ja-JP" sz="1800" i="0">
                <a:latin typeface="Times New Roman" charset="0"/>
              </a:rPr>
              <a:t>[</a:t>
            </a:r>
            <a:r>
              <a:rPr kumimoji="1" lang="en-US" altLang="ja-JP" sz="1800">
                <a:latin typeface="Times New Roman" charset="0"/>
              </a:rPr>
              <a:t>x/George</a:t>
            </a:r>
            <a:r>
              <a:rPr kumimoji="1" lang="en-US" altLang="ja-JP" sz="1800" i="0">
                <a:latin typeface="Times New Roman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9697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Applications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>
                <a:solidFill>
                  <a:srgbClr val="FF0000"/>
                </a:solidFill>
              </a:rPr>
              <a:t>ILP systems have outperformed knowledge-free methods in a number of domains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i="1" dirty="0">
                <a:solidFill>
                  <a:srgbClr val="0000FF"/>
                </a:solidFill>
                <a:ea typeface="ＭＳ Ｐゴシック" charset="0"/>
              </a:rPr>
              <a:t>Molecular biology</a:t>
            </a:r>
            <a:r>
              <a:rPr lang="en-US" altLang="ja-JP" dirty="0">
                <a:ea typeface="ＭＳ Ｐゴシック" charset="0"/>
              </a:rPr>
              <a:t>: the GOLEM system has been able to generate high-quality predictions of protein structures and the therapeutic efficacy of various drugs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dirty="0">
                <a:ea typeface="ＭＳ Ｐゴシック" charset="0"/>
              </a:rPr>
              <a:t>GOLEM is a completely general-purpose program that is able to make use of background knowledge about any domain</a:t>
            </a:r>
          </a:p>
        </p:txBody>
      </p:sp>
    </p:spTree>
    <p:extLst>
      <p:ext uri="{BB962C8B-B14F-4D97-AF65-F5344CB8AC3E}">
        <p14:creationId xmlns:p14="http://schemas.microsoft.com/office/powerpoint/2010/main" val="307964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Knowledge in Learning: Summary</a:t>
            </a:r>
            <a:endParaRPr lang="en-GB" altLang="ja-JP" sz="4000">
              <a:latin typeface="+mn-lt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FF0000"/>
                </a:solidFill>
              </a:rPr>
              <a:t>Cumulative learning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600" dirty="0">
                <a:ea typeface="ＭＳ Ｐゴシック" charset="0"/>
              </a:rPr>
              <a:t>Improve learning ability as new knowledge is acquired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0000FF"/>
                </a:solidFill>
              </a:rPr>
              <a:t>Prior knowledge helps to eliminate hypothesis and fills in explanations, leading to shorter hypotheses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FF0000"/>
                </a:solidFill>
              </a:rPr>
              <a:t>Entailment constraints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600" dirty="0">
                <a:ea typeface="ＭＳ Ｐゴシック" charset="0"/>
              </a:rPr>
              <a:t>Logical definition of different learning types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FF0000"/>
                </a:solidFill>
              </a:rPr>
              <a:t>Explanation-based learning (EBL)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600" dirty="0">
                <a:ea typeface="ＭＳ Ｐゴシック" charset="0"/>
              </a:rPr>
              <a:t>Explain the examples and generalize the explanation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FF0000"/>
                </a:solidFill>
              </a:rPr>
              <a:t>Relevance-base learning (RBL)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600" dirty="0">
                <a:ea typeface="ＭＳ Ｐゴシック" charset="0"/>
              </a:rPr>
              <a:t>Use prior knowledge in the form of determinations to identify the relevant attributes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FF0000"/>
                </a:solidFill>
              </a:rPr>
              <a:t>Knowledge-based inductive learning (KBIL)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600" dirty="0">
                <a:ea typeface="ＭＳ Ｐゴシック" charset="0"/>
              </a:rPr>
              <a:t>Finds inductive hypotheses that explain sets of observations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dirty="0">
                <a:solidFill>
                  <a:srgbClr val="FF0000"/>
                </a:solidFill>
              </a:rPr>
              <a:t>Inductive logic programming (ILP)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600" dirty="0">
                <a:ea typeface="ＭＳ Ｐゴシック" charset="0"/>
              </a:rPr>
              <a:t>Perform KBIL using knowledge expressed in first-order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1600" dirty="0">
                <a:ea typeface="ＭＳ Ｐゴシック" charset="0"/>
              </a:rPr>
              <a:t>Generates new predicates with which concise new theories can be expressed</a:t>
            </a:r>
            <a:endParaRPr lang="en-GB" altLang="ja-JP" sz="16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35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200">
                <a:latin typeface="+mn-lt"/>
              </a:rPr>
              <a:t>Cumulative or Incremental Development</a:t>
            </a:r>
            <a:endParaRPr lang="en-US" altLang="ja-JP" sz="4000">
              <a:latin typeface="+mn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To use background knowledge, a method to obtain background knowledge is needed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This must be a learning process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/>
              <a:t>Use knowledge to learn more effectively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rgbClr val="0000FF"/>
                </a:solidFill>
              </a:rPr>
              <a:t>Question: </a:t>
            </a:r>
            <a:r>
              <a:rPr lang="en-US" altLang="ja-JP" sz="2400" dirty="0">
                <a:solidFill>
                  <a:srgbClr val="FF0000"/>
                </a:solidFill>
              </a:rPr>
              <a:t>How to do this?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>
                <a:solidFill>
                  <a:srgbClr val="0000FF"/>
                </a:solidFill>
              </a:rPr>
              <a:t>Examples where use of background knowledge is vital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</a:rPr>
              <a:t>Caveman </a:t>
            </a:r>
            <a:r>
              <a:rPr lang="en-US" altLang="ja-JP" sz="2000" dirty="0" err="1">
                <a:ea typeface="ＭＳ Ｐゴシック" charset="0"/>
              </a:rPr>
              <a:t>Zog</a:t>
            </a:r>
            <a:r>
              <a:rPr lang="en-US" altLang="ja-JP" sz="2000" dirty="0">
                <a:ea typeface="ＭＳ Ｐゴシック" charset="0"/>
              </a:rPr>
              <a:t> and the lizard on a </a:t>
            </a:r>
            <a:r>
              <a:rPr lang="en-US" altLang="ja-JP" sz="2000" dirty="0" smtClean="0">
                <a:ea typeface="ＭＳ Ｐゴシック" charset="0"/>
              </a:rPr>
              <a:t>stick</a:t>
            </a:r>
            <a:endParaRPr lang="en-US" altLang="ja-JP" sz="20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 smtClean="0">
                <a:ea typeface="ＭＳ Ｐゴシック" charset="0"/>
              </a:rPr>
              <a:t>Density </a:t>
            </a:r>
            <a:r>
              <a:rPr lang="en-US" altLang="ja-JP" sz="2000" dirty="0">
                <a:ea typeface="ＭＳ Ｐゴシック" charset="0"/>
              </a:rPr>
              <a:t>and conductance of copper can be generalized, but not mass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sz="2000" dirty="0">
                <a:ea typeface="ＭＳ Ｐゴシック" charset="0"/>
              </a:rPr>
              <a:t>Inferring a general rule about antibiotic being effective for a particular type of infections</a:t>
            </a:r>
          </a:p>
        </p:txBody>
      </p:sp>
    </p:spTree>
    <p:extLst>
      <p:ext uri="{BB962C8B-B14F-4D97-AF65-F5344CB8AC3E}">
        <p14:creationId xmlns:p14="http://schemas.microsoft.com/office/powerpoint/2010/main" val="312764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Adding Background Knowledge</a:t>
            </a:r>
            <a:endParaRPr lang="en-US" altLang="ja-JP" sz="3600" i="1"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Explanation-based learning (EBL)</a:t>
            </a:r>
          </a:p>
          <a:p>
            <a:pPr eaLnBrk="1" hangingPunct="1"/>
            <a:r>
              <a:rPr lang="en-US" altLang="ja-JP"/>
              <a:t>Relevance-based learning (RBL)</a:t>
            </a:r>
          </a:p>
          <a:p>
            <a:pPr eaLnBrk="1" hangingPunct="1"/>
            <a:r>
              <a:rPr lang="en-US" altLang="ja-JP"/>
              <a:t>Knowledge-based inductive learning (KBIL)</a:t>
            </a:r>
          </a:p>
        </p:txBody>
      </p:sp>
    </p:spTree>
    <p:extLst>
      <p:ext uri="{BB962C8B-B14F-4D97-AF65-F5344CB8AC3E}">
        <p14:creationId xmlns:p14="http://schemas.microsoft.com/office/powerpoint/2010/main" val="216317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066800" y="2492896"/>
            <a:ext cx="6781800" cy="1081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dirty="0"/>
              <a:t>Use explanation of success to infer a general rule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/>
              <a:t>General rule </a:t>
            </a:r>
            <a:r>
              <a:rPr lang="en-US" altLang="ja-JP" sz="2400" dirty="0">
                <a:solidFill>
                  <a:srgbClr val="0000FF"/>
                </a:solidFill>
              </a:rPr>
              <a:t>follows logically</a:t>
            </a:r>
            <a:r>
              <a:rPr lang="en-US" altLang="ja-JP" sz="2400" dirty="0"/>
              <a:t> from the background knowledge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altLang="ja-JP" sz="20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2400" dirty="0">
                <a:ea typeface="ＭＳ Ｐゴシック" charset="0"/>
              </a:rPr>
              <a:t>	Hypothesis </a:t>
            </a:r>
            <a:r>
              <a:rPr lang="en-US" altLang="ja-JP" sz="2400" dirty="0">
                <a:ea typeface="ＭＳ Ｐゴシック" charset="0"/>
                <a:sym typeface="Symbol" charset="0"/>
              </a:rPr>
              <a:t> Descriptions </a:t>
            </a:r>
            <a:r>
              <a:rPr lang="en-US" altLang="ja-JP" sz="2400" dirty="0" smtClean="0">
                <a:ea typeface="ＭＳ Ｐゴシック" charset="0"/>
                <a:cs typeface="Times New Roman" charset="0"/>
                <a:sym typeface="Symbol" charset="0"/>
              </a:rPr>
              <a:t>⊨ </a:t>
            </a:r>
            <a:r>
              <a:rPr lang="en-US" altLang="ja-JP" sz="2400" dirty="0">
                <a:ea typeface="ＭＳ Ｐゴシック" charset="0"/>
                <a:cs typeface="Times New Roman" charset="0"/>
                <a:sym typeface="Symbol" charset="0"/>
              </a:rPr>
              <a:t>Classifications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ja-JP" sz="2400" dirty="0">
                <a:ea typeface="ＭＳ Ｐゴシック" charset="0"/>
                <a:cs typeface="Times New Roman" charset="0"/>
                <a:sym typeface="Symbol" charset="0"/>
              </a:rPr>
              <a:t>	Background </a:t>
            </a:r>
            <a:r>
              <a:rPr lang="en-US" altLang="ja-JP" dirty="0">
                <a:ea typeface="ＭＳ Ｐゴシック" charset="0"/>
                <a:cs typeface="Times New Roman" charset="0"/>
                <a:sym typeface="Symbol" charset="0"/>
              </a:rPr>
              <a:t>⊨ </a:t>
            </a:r>
            <a:r>
              <a:rPr lang="en-US" altLang="ja-JP" sz="2400" dirty="0">
                <a:ea typeface="ＭＳ Ｐゴシック" charset="0"/>
              </a:rPr>
              <a:t>Hypothesis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altLang="ja-JP" sz="2000" dirty="0">
              <a:ea typeface="ＭＳ Ｐゴシック" charset="0"/>
              <a:cs typeface="Times New Roman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0000FF"/>
                </a:solidFill>
              </a:rPr>
              <a:t>Does not learn anything factually new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>
                <a:ea typeface="ＭＳ Ｐゴシック" charset="0"/>
              </a:rPr>
              <a:t>Converting first-principles theories into useful, special purpose knowledge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Explanation-based Learning</a:t>
            </a:r>
          </a:p>
        </p:txBody>
      </p:sp>
    </p:spTree>
    <p:extLst>
      <p:ext uri="{BB962C8B-B14F-4D97-AF65-F5344CB8AC3E}">
        <p14:creationId xmlns:p14="http://schemas.microsoft.com/office/powerpoint/2010/main" val="761910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3400" y="2636912"/>
            <a:ext cx="77724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dirty="0"/>
              <a:t>The prior knowledge concerns the </a:t>
            </a:r>
            <a:r>
              <a:rPr lang="en-US" altLang="ja-JP" sz="2400" dirty="0">
                <a:solidFill>
                  <a:srgbClr val="0000FF"/>
                </a:solidFill>
              </a:rPr>
              <a:t>relevance</a:t>
            </a:r>
            <a:r>
              <a:rPr lang="en-US" altLang="ja-JP" sz="2400" dirty="0"/>
              <a:t> of a set of features to the goal predicate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</a:rPr>
              <a:t>Example</a:t>
            </a:r>
            <a:r>
              <a:rPr lang="en-US" altLang="ja-JP" sz="2000" dirty="0">
                <a:ea typeface="ＭＳ Ｐゴシック" charset="0"/>
              </a:rPr>
              <a:t>: In a given country most people speak the same language, but do not have the same name</a:t>
            </a:r>
          </a:p>
          <a:p>
            <a:pPr eaLnBrk="1" hangingPunct="1">
              <a:lnSpc>
                <a:spcPct val="90000"/>
              </a:lnSpc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400" dirty="0"/>
              <a:t>	Hypothesis </a:t>
            </a:r>
            <a:r>
              <a:rPr lang="en-US" altLang="ja-JP" sz="2400" dirty="0">
                <a:sym typeface="Symbol" charset="0"/>
              </a:rPr>
              <a:t> Descriptions </a:t>
            </a:r>
            <a:r>
              <a:rPr lang="en-US" altLang="ja-JP" sz="2400" dirty="0">
                <a:ea typeface="ＭＳ Ｐゴシック" charset="0"/>
                <a:cs typeface="Times New Roman" charset="0"/>
                <a:sym typeface="Symbol" charset="0"/>
              </a:rPr>
              <a:t>⊨</a:t>
            </a:r>
            <a:r>
              <a:rPr lang="en-US" altLang="ja-JP" sz="2400" dirty="0" smtClean="0">
                <a:cs typeface="Times New Roman" charset="0"/>
                <a:sym typeface="Symbol" charset="0"/>
              </a:rPr>
              <a:t> </a:t>
            </a:r>
            <a:r>
              <a:rPr lang="en-US" altLang="ja-JP" sz="2400" dirty="0">
                <a:cs typeface="Times New Roman" charset="0"/>
                <a:sym typeface="Symbol" charset="0"/>
              </a:rPr>
              <a:t>Classifications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altLang="ja-JP" sz="2400" dirty="0">
                <a:cs typeface="Times New Roman" charset="0"/>
                <a:sym typeface="Symbol" charset="0"/>
              </a:rPr>
              <a:t>	Background </a:t>
            </a:r>
            <a:r>
              <a:rPr lang="en-US" altLang="ja-JP" sz="2400" dirty="0">
                <a:sym typeface="Symbol" charset="0"/>
              </a:rPr>
              <a:t> Descriptions</a:t>
            </a:r>
            <a:r>
              <a:rPr lang="en-US" altLang="ja-JP" sz="2400" dirty="0">
                <a:cs typeface="Times New Roman" charset="0"/>
                <a:sym typeface="Symbol" charset="0"/>
              </a:rPr>
              <a:t> </a:t>
            </a:r>
            <a:r>
              <a:rPr lang="en-US" altLang="ja-JP" sz="2400" dirty="0">
                <a:sym typeface="Symbol" charset="0"/>
              </a:rPr>
              <a:t> </a:t>
            </a:r>
            <a:r>
              <a:rPr lang="en-US" altLang="ja-JP" sz="2400" dirty="0">
                <a:cs typeface="Times New Roman" charset="0"/>
                <a:sym typeface="Symbol" charset="0"/>
              </a:rPr>
              <a:t>Classifications</a:t>
            </a:r>
            <a:r>
              <a:rPr lang="en-US" altLang="ja-JP" sz="2400" dirty="0">
                <a:sym typeface="Symbol" charset="0"/>
              </a:rPr>
              <a:t> </a:t>
            </a:r>
            <a:r>
              <a:rPr lang="en-US" altLang="ja-JP" sz="2400" dirty="0">
                <a:ea typeface="ＭＳ Ｐゴシック" charset="0"/>
                <a:cs typeface="Times New Roman" charset="0"/>
                <a:sym typeface="Symbol" charset="0"/>
              </a:rPr>
              <a:t>⊨</a:t>
            </a:r>
            <a:r>
              <a:rPr lang="en-US" altLang="ja-JP" sz="2400" dirty="0" smtClean="0">
                <a:cs typeface="Times New Roman" charset="0"/>
                <a:sym typeface="Symbol" charset="0"/>
              </a:rPr>
              <a:t> </a:t>
            </a:r>
            <a:r>
              <a:rPr lang="en-US" altLang="ja-JP" sz="2400" dirty="0"/>
              <a:t>Hypothesis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>
                <a:solidFill>
                  <a:srgbClr val="0000FF"/>
                </a:solidFill>
              </a:rPr>
              <a:t>Deductive learning</a:t>
            </a:r>
            <a:r>
              <a:rPr lang="en-US" altLang="ja-JP" sz="2400" dirty="0"/>
              <a:t>: Makes use of the observations, but does not produce hypothesis beyond the background knowledge and the observations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>
                <a:latin typeface="+mn-lt"/>
              </a:rPr>
              <a:t>Relevance-based Learning</a:t>
            </a:r>
          </a:p>
        </p:txBody>
      </p:sp>
    </p:spTree>
    <p:extLst>
      <p:ext uri="{BB962C8B-B14F-4D97-AF65-F5344CB8AC3E}">
        <p14:creationId xmlns:p14="http://schemas.microsoft.com/office/powerpoint/2010/main" val="1168428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2696</Words>
  <Application>Microsoft Macintosh PowerPoint</Application>
  <PresentationFormat>Bildschirmpräsentation (4:3)</PresentationFormat>
  <Paragraphs>572</Paragraphs>
  <Slides>53</Slides>
  <Notes>50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53</vt:i4>
      </vt:variant>
    </vt:vector>
  </HeadingPairs>
  <TitlesOfParts>
    <vt:vector size="56" baseType="lpstr">
      <vt:lpstr>7_Standarddesign</vt:lpstr>
      <vt:lpstr>Formel</vt:lpstr>
      <vt:lpstr>数式</vt:lpstr>
      <vt:lpstr>Web-Mining Agents First-Order Knowledge in Learning</vt:lpstr>
      <vt:lpstr>Acknowledgements</vt:lpstr>
      <vt:lpstr>Logical description of learning</vt:lpstr>
      <vt:lpstr>Knowledge-based Learning</vt:lpstr>
      <vt:lpstr>Caveman Zog</vt:lpstr>
      <vt:lpstr>Cumulative or Incremental Development</vt:lpstr>
      <vt:lpstr>Adding Background Knowledge</vt:lpstr>
      <vt:lpstr>Explanation-based Learning</vt:lpstr>
      <vt:lpstr>Relevance-based Learning</vt:lpstr>
      <vt:lpstr>Knowledge-based Inductive Learning</vt:lpstr>
      <vt:lpstr>Inductive Logic Programming</vt:lpstr>
      <vt:lpstr>Explanation-based Learning</vt:lpstr>
      <vt:lpstr>Creating general rules</vt:lpstr>
      <vt:lpstr>Extracting rules from examples</vt:lpstr>
      <vt:lpstr>Proof tree for original problem</vt:lpstr>
      <vt:lpstr>Generalized proof tree</vt:lpstr>
      <vt:lpstr>Generalizing proofs</vt:lpstr>
      <vt:lpstr>Improving efficiency</vt:lpstr>
      <vt:lpstr>Improving efficiency</vt:lpstr>
      <vt:lpstr>Improving efficiency</vt:lpstr>
      <vt:lpstr>Recap: Relevance-based Learning</vt:lpstr>
      <vt:lpstr>Relevance-based Learning</vt:lpstr>
      <vt:lpstr>Determining the hypothesis space</vt:lpstr>
      <vt:lpstr>Learning relevance information</vt:lpstr>
      <vt:lpstr>Learning relevance information</vt:lpstr>
      <vt:lpstr>Learning relevance information</vt:lpstr>
      <vt:lpstr>Complexity</vt:lpstr>
      <vt:lpstr>Deriving Hypotheses</vt:lpstr>
      <vt:lpstr>Relevance-based Decision Tree Learning</vt:lpstr>
      <vt:lpstr>Exploiting Knowledge</vt:lpstr>
      <vt:lpstr>RBDTL vs. DTL</vt:lpstr>
      <vt:lpstr>Inductive Logic Programming</vt:lpstr>
      <vt:lpstr>ILP: An example</vt:lpstr>
      <vt:lpstr>Example (prob. not up to date)</vt:lpstr>
      <vt:lpstr>Example</vt:lpstr>
      <vt:lpstr>Why Attribute-based Learning Fails</vt:lpstr>
      <vt:lpstr>Background knowledge</vt:lpstr>
      <vt:lpstr>Top-down inductive learning</vt:lpstr>
      <vt:lpstr>Top-Down Inductive Learning: FOIL</vt:lpstr>
      <vt:lpstr>FOIL</vt:lpstr>
      <vt:lpstr>FOIL</vt:lpstr>
      <vt:lpstr>FOIL</vt:lpstr>
      <vt:lpstr>FOIL</vt:lpstr>
      <vt:lpstr>FOIL</vt:lpstr>
      <vt:lpstr>Inverse Resolution</vt:lpstr>
      <vt:lpstr>Generating Inverse Proofs</vt:lpstr>
      <vt:lpstr>Generating Inverse Proofs</vt:lpstr>
      <vt:lpstr>Generating Inverse Proofs</vt:lpstr>
      <vt:lpstr>New Predicates and New Knowledge</vt:lpstr>
      <vt:lpstr>New Predicates and New Knowledge</vt:lpstr>
      <vt:lpstr>New Predicates and New Knowledge</vt:lpstr>
      <vt:lpstr>Applications</vt:lpstr>
      <vt:lpstr>Knowledge in Learning: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484</cp:revision>
  <cp:lastPrinted>2014-10-18T14:57:02Z</cp:lastPrinted>
  <dcterms:created xsi:type="dcterms:W3CDTF">2010-04-27T12:26:40Z</dcterms:created>
  <dcterms:modified xsi:type="dcterms:W3CDTF">2015-12-06T17:26:37Z</dcterms:modified>
</cp:coreProperties>
</file>