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421" r:id="rId2"/>
    <p:sldId id="380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59" r:id="rId11"/>
    <p:sldId id="460" r:id="rId12"/>
    <p:sldId id="461" r:id="rId13"/>
    <p:sldId id="462" r:id="rId14"/>
    <p:sldId id="463" r:id="rId15"/>
    <p:sldId id="464" r:id="rId16"/>
    <p:sldId id="410" r:id="rId17"/>
    <p:sldId id="411" r:id="rId18"/>
    <p:sldId id="412" r:id="rId19"/>
    <p:sldId id="413" r:id="rId20"/>
    <p:sldId id="414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465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1AC63B6-E022-4B42-9496-2535E82BDA0D}">
          <p14:sldIdLst>
            <p14:sldId id="421"/>
            <p14:sldId id="380"/>
            <p14:sldId id="403"/>
            <p14:sldId id="404"/>
            <p14:sldId id="405"/>
            <p14:sldId id="406"/>
            <p14:sldId id="407"/>
            <p14:sldId id="408"/>
            <p14:sldId id="409"/>
            <p14:sldId id="459"/>
            <p14:sldId id="460"/>
            <p14:sldId id="461"/>
            <p14:sldId id="462"/>
            <p14:sldId id="463"/>
            <p14:sldId id="464"/>
            <p14:sldId id="410"/>
            <p14:sldId id="411"/>
            <p14:sldId id="412"/>
            <p14:sldId id="413"/>
            <p14:sldId id="414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65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37" autoAdjust="0"/>
  </p:normalViewPr>
  <p:slideViewPr>
    <p:cSldViewPr snapToGrid="0" snapToObjects="1">
      <p:cViewPr varScale="1">
        <p:scale>
          <a:sx n="128" d="100"/>
          <a:sy n="12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E68E-BAD4-1749-8D8C-033EFD1C8FE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1C540-DF3B-A64F-BD27-021F6796D6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CB68D-0FBC-AD48-A257-1B4929FC6335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69414F-CA54-AE4E-B37B-626F4DB14C09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BE3348-66E9-5D45-90FC-7C723639EE39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0ADE3A-6677-BD49-8720-5C838924C7C1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BE11-B75A-0B4E-9C2C-6BDD1081E671}" type="datetimeFigureOut">
              <a:rPr lang="en-US" smtClean="0"/>
              <a:t>18.01.16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j-cs"/>
              </a:rPr>
              <a:t>Web-Mining </a:t>
            </a:r>
            <a:r>
              <a:rPr lang="de-DE" b="1" dirty="0" err="1" smtClean="0">
                <a:cs typeface="+mj-cs"/>
              </a:rPr>
              <a:t>Agents</a:t>
            </a:r>
            <a:endParaRPr lang="de-DE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</a:t>
            </a:r>
            <a:r>
              <a:rPr lang="de-DE" dirty="0" smtClean="0">
                <a:cs typeface="+mn-cs"/>
              </a:rPr>
              <a:t>Braun (Übungen)</a:t>
            </a:r>
          </a:p>
        </p:txBody>
      </p:sp>
    </p:spTree>
    <p:extLst>
      <p:ext uri="{BB962C8B-B14F-4D97-AF65-F5344CB8AC3E}">
        <p14:creationId xmlns:p14="http://schemas.microsoft.com/office/powerpoint/2010/main" val="33975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Lucida Grande" charset="0"/>
                <a:ea typeface="ＭＳ Ｐゴシック" charset="0"/>
                <a:cs typeface="ＭＳ Ｐゴシック" charset="0"/>
              </a:rPr>
              <a:t>Support Vector Machine Classifier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 eaLnBrk="1" hangingPunct="1"/>
            <a:r>
              <a:rPr lang="en-US">
                <a:latin typeface="Lucida Grande" charset="0"/>
                <a:ea typeface="ＭＳ Ｐゴシック" charset="0"/>
              </a:rPr>
              <a:t>Mapping the instances from the two classes into a space where they become linearly separable. The mapping is achieved using a kernel function that operates on the instances near to the margin of separation.</a:t>
            </a:r>
          </a:p>
          <a:p>
            <a:pPr lvl="1" eaLnBrk="1" hangingPunct="1"/>
            <a:endParaRPr lang="en-US">
              <a:latin typeface="Lucida Grande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Parameter: kernel type</a:t>
            </a:r>
          </a:p>
        </p:txBody>
      </p:sp>
    </p:spTree>
    <p:extLst>
      <p:ext uri="{BB962C8B-B14F-4D97-AF65-F5344CB8AC3E}">
        <p14:creationId xmlns:p14="http://schemas.microsoft.com/office/powerpoint/2010/main" val="288205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Nonlinear Separation</a:t>
            </a:r>
          </a:p>
        </p:txBody>
      </p:sp>
    </p:spTree>
    <p:extLst>
      <p:ext uri="{BB962C8B-B14F-4D97-AF65-F5344CB8AC3E}">
        <p14:creationId xmlns:p14="http://schemas.microsoft.com/office/powerpoint/2010/main" val="206523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752600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743200" y="228600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4" name="Formel" r:id="rId5" imgW="990600" imgH="254000" progId="Equation.3">
                  <p:embed/>
                </p:oleObj>
              </mc:Choice>
              <mc:Fallback>
                <p:oleObj name="Formel" r:id="rId5" imgW="990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01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760538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905000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5334000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Support Vectors</a:t>
            </a:r>
          </a:p>
        </p:txBody>
      </p:sp>
    </p:spTree>
    <p:extLst>
      <p:ext uri="{BB962C8B-B14F-4D97-AF65-F5344CB8AC3E}">
        <p14:creationId xmlns:p14="http://schemas.microsoft.com/office/powerpoint/2010/main" val="129029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835025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/>
                <a:t>Mitchell (1989). Machine Learning.</a:t>
              </a:r>
              <a:r>
                <a:rPr lang="en-GB" sz="1800" i="0"/>
                <a:t> </a:t>
              </a:r>
              <a:r>
                <a:rPr lang="en-GB" sz="1800" b="1" i="0">
                  <a:hlinkClick r:id=""/>
                </a:rPr>
                <a:t>http://www.cs.cmu.edu/~tom/mlbook.html</a:t>
              </a:r>
              <a:endParaRPr lang="en-GB" sz="1800" b="1" i="0"/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771775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/>
                <a:t>Duda, Hart, &amp; Stork (2000). Pattern Classification.</a:t>
              </a:r>
              <a:r>
                <a:rPr lang="en-GB" sz="1800" i="0"/>
                <a:t> </a:t>
              </a:r>
              <a:r>
                <a:rPr lang="en-GB" sz="1800" b="1" i="0">
                  <a:hlinkClick r:id=""/>
                </a:rPr>
                <a:t>http://rii.ricoh.com/~stork/DHS.html</a:t>
              </a:r>
              <a:endParaRPr lang="en-GB" sz="1800" b="1" i="0"/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652963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/>
                <a:t>Hastie, Tibshirani, &amp; Friedman (2001). </a:t>
              </a:r>
              <a:r>
                <a:rPr lang="en-US" sz="1800" b="1" i="0"/>
                <a:t>The Elements of Statistical Learning. </a:t>
              </a:r>
              <a:r>
                <a:rPr lang="en-GB" sz="1800" b="1" i="0">
                  <a:hlinkClick r:id=""/>
                </a:rPr>
                <a:t>http://www-stat.stanford.edu/~tibs/ElemStatLearn/</a:t>
              </a:r>
              <a:endParaRPr lang="en-GB" sz="1800" b="1" i="0"/>
            </a:p>
          </p:txBody>
        </p:sp>
      </p:grpSp>
    </p:spTree>
    <p:extLst>
      <p:ext uri="{BB962C8B-B14F-4D97-AF65-F5344CB8AC3E}">
        <p14:creationId xmlns:p14="http://schemas.microsoft.com/office/powerpoint/2010/main" val="26390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Literature (cont.)</a:t>
            </a: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611188" y="396398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/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hlinkClick r:id=""/>
                </a:rPr>
                <a:t>http://aima.cs.berkeley.edu/</a:t>
              </a:r>
              <a:endParaRPr lang="en-GB" sz="1800" b="1" i="0"/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971800" y="2971800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/>
              <a:t>Shawe-Taylor &amp; Cristianini. Kernel Methods for Pattern Analysis. </a:t>
            </a:r>
            <a:br>
              <a:rPr lang="nl-NL" sz="1800" b="1" i="0"/>
            </a:br>
            <a:r>
              <a:rPr lang="de-DE" sz="1800" b="1" i="0">
                <a:solidFill>
                  <a:schemeClr val="hlink"/>
                </a:solidFill>
              </a:rPr>
              <a:t>http://www.kernel-methods.net/</a:t>
            </a:r>
            <a:endParaRPr lang="en-GB" i="0">
              <a:hlinkClick r:id="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18732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9366" r="2788" b="8458"/>
          <a:stretch>
            <a:fillRect/>
          </a:stretch>
        </p:blipFill>
        <p:spPr bwMode="auto">
          <a:xfrm>
            <a:off x="-176213" y="0"/>
            <a:ext cx="932021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3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90600"/>
            <a:ext cx="9372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06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88913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34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83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y1 AND NOT y2 = (x1 OR x2) AND NOT(x1 AND x2)</a:t>
            </a:r>
          </a:p>
        </p:txBody>
      </p:sp>
    </p:spTree>
    <p:extLst>
      <p:ext uri="{BB962C8B-B14F-4D97-AF65-F5344CB8AC3E}">
        <p14:creationId xmlns:p14="http://schemas.microsoft.com/office/powerpoint/2010/main" val="119140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8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91444"/>
            <a:ext cx="8382000" cy="269522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Lucida Grande" charset="0"/>
                <a:ea typeface="ＭＳ Ｐゴシック" charset="0"/>
                <a:cs typeface="ＭＳ Ｐゴシック" charset="0"/>
              </a:rPr>
              <a:t>Classification</a:t>
            </a:r>
            <a:br>
              <a:rPr lang="en-US" dirty="0" smtClean="0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Lucida Grande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Lucida Grande" charset="0"/>
                <a:ea typeface="ＭＳ Ｐゴシック" charset="0"/>
                <a:cs typeface="ＭＳ Ｐゴシック" charset="0"/>
              </a:rPr>
              <a:t>Artificial Neural Networks</a:t>
            </a:r>
            <a:br>
              <a:rPr lang="en-US" sz="3200" dirty="0" smtClean="0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Lucida Grande" charset="0"/>
                <a:ea typeface="ＭＳ Ｐゴシック" charset="0"/>
                <a:cs typeface="ＭＳ Ｐゴシック" charset="0"/>
              </a:rPr>
              <a:t>SVMs</a:t>
            </a:r>
            <a:endParaRPr lang="en-US" sz="32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3152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. Moeller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Institute of Information Systems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University of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Luebeck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9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0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6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>
                <a:solidFill>
                  <a:srgbClr val="262699"/>
                </a:solidFill>
              </a:rPr>
              <a:t>A  dataset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/>
              <a:t>6.4  2.8   1.7         1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the neural network 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/>
              <a:t>6.4  2.8   1.7         1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6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/>
              <a:t>6.4  2.8   1.7         1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Initialise with random weights</a:t>
            </a:r>
          </a:p>
        </p:txBody>
      </p:sp>
      <p:sp>
        <p:nvSpPr>
          <p:cNvPr id="5" name="Rechteck 4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>
                <a:solidFill>
                  <a:srgbClr val="0033CC"/>
                </a:solidFill>
              </a:rPr>
              <a:t>1.4  2.7   1.9         </a:t>
            </a:r>
            <a:r>
              <a:rPr lang="en-GB" sz="2400">
                <a:solidFill>
                  <a:srgbClr val="FF0000"/>
                </a:solidFill>
              </a:rPr>
              <a:t>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/>
              <a:t>6.4  2.8   1.7         1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2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>
                <a:solidFill>
                  <a:srgbClr val="0033CC"/>
                </a:solidFill>
              </a:rPr>
              <a:t>1.4  2.7   1.9         </a:t>
            </a:r>
            <a:r>
              <a:rPr lang="en-GB" sz="2400">
                <a:solidFill>
                  <a:srgbClr val="FF0000"/>
                </a:solidFill>
              </a:rPr>
              <a:t>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/>
              <a:t>6.4  2.8   1.7         1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5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>
                <a:solidFill>
                  <a:srgbClr val="0033CC"/>
                </a:solidFill>
              </a:rPr>
              <a:t>1.4  2.7   1.9         </a:t>
            </a:r>
            <a:r>
              <a:rPr lang="en-GB" sz="2400">
                <a:solidFill>
                  <a:srgbClr val="FF0000"/>
                </a:solidFill>
              </a:rPr>
              <a:t>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/>
              <a:t>6.4  2.8   1.7         1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 </a:t>
            </a:r>
            <a:endParaRPr lang="en-GB">
              <a:solidFill>
                <a:srgbClr val="0033CC"/>
              </a:solidFill>
            </a:endParaRPr>
          </a:p>
          <a:p>
            <a:r>
              <a:rPr lang="en-GB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>
                <a:solidFill>
                  <a:srgbClr val="FF0000"/>
                </a:solidFill>
              </a:rPr>
              <a:t>0</a:t>
            </a:r>
          </a:p>
          <a:p>
            <a:r>
              <a:rPr lang="en-GB">
                <a:solidFill>
                  <a:srgbClr val="0033CC"/>
                </a:solidFill>
              </a:rPr>
              <a:t>1.9                                           </a:t>
            </a:r>
            <a:r>
              <a:rPr lang="en-GB" i="1">
                <a:solidFill>
                  <a:srgbClr val="0033CC"/>
                </a:solidFill>
              </a:rPr>
              <a:t>error </a:t>
            </a:r>
            <a:r>
              <a:rPr lang="en-GB">
                <a:solidFill>
                  <a:srgbClr val="0033CC"/>
                </a:solidFill>
              </a:rPr>
              <a:t>0.8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>
                <a:solidFill>
                  <a:srgbClr val="0033CC"/>
                </a:solidFill>
              </a:rPr>
              <a:t>1.4  2.7   1.9         </a:t>
            </a:r>
            <a:r>
              <a:rPr lang="en-GB" sz="2400">
                <a:solidFill>
                  <a:srgbClr val="FF0000"/>
                </a:solidFill>
              </a:rPr>
              <a:t>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/>
              <a:t>6.4  2.8   1.7         1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 </a:t>
            </a:r>
            <a:endParaRPr lang="en-GB">
              <a:solidFill>
                <a:srgbClr val="0033CC"/>
              </a:solidFill>
            </a:endParaRPr>
          </a:p>
          <a:p>
            <a:r>
              <a:rPr lang="en-GB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>
                <a:solidFill>
                  <a:srgbClr val="0033CC"/>
                </a:solidFill>
              </a:rPr>
              <a:t>1.9                                           </a:t>
            </a:r>
            <a:r>
              <a:rPr lang="en-GB" i="1">
                <a:solidFill>
                  <a:srgbClr val="0033CC"/>
                </a:solidFill>
              </a:rPr>
              <a:t>error </a:t>
            </a:r>
            <a:r>
              <a:rPr lang="en-GB">
                <a:solidFill>
                  <a:srgbClr val="0033CC"/>
                </a:solidFill>
              </a:rPr>
              <a:t>0.8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9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Agenda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229600" cy="474521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Neural Networks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Single-layer networks (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Perceptrons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Lucida Grande" charset="0"/>
                <a:ea typeface="ＭＳ Ｐゴシック" charset="0"/>
              </a:rPr>
              <a:t>Perceptron learning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Lucida Grande" charset="0"/>
                <a:ea typeface="ＭＳ Ｐゴシック" charset="0"/>
              </a:rPr>
              <a:t>Easy to train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Lucida Grande" charset="0"/>
                <a:ea typeface="ＭＳ Ｐゴシック" charset="0"/>
              </a:rPr>
              <a:t>Fast convergence, few data 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Lucida Grande" charset="0"/>
                <a:ea typeface="ＭＳ Ｐゴシック" charset="0"/>
              </a:rPr>
              <a:t>Cannot learn „complex“ functions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Lucida Grande" charset="0"/>
                <a:ea typeface="ＭＳ Ｐゴシック" charset="0"/>
              </a:rPr>
              <a:t>Support Vector Machines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Multi-Layer networks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Lucida Grande" charset="0"/>
                <a:ea typeface="ＭＳ Ｐゴシック" charset="0"/>
              </a:rPr>
              <a:t>Backpropagation</a:t>
            </a:r>
            <a:r>
              <a:rPr lang="en-US" sz="2400" dirty="0">
                <a:latin typeface="Lucida Grande" charset="0"/>
                <a:ea typeface="ＭＳ Ｐゴシック" charset="0"/>
              </a:rPr>
              <a:t> learning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Lucida Grande" charset="0"/>
                <a:ea typeface="ＭＳ Ｐゴシック" charset="0"/>
              </a:rPr>
              <a:t>Hard to train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Lucida Grande" charset="0"/>
                <a:ea typeface="ＭＳ Ｐゴシック" charset="0"/>
              </a:rPr>
              <a:t>Slow convergence, many data </a:t>
            </a:r>
            <a:r>
              <a:rPr lang="en-US" sz="2000" dirty="0" smtClean="0">
                <a:latin typeface="Lucida Grande" charset="0"/>
                <a:ea typeface="ＭＳ Ｐゴシック" charset="0"/>
              </a:rPr>
              <a:t>required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Lucida Grande" charset="0"/>
                <a:ea typeface="ＭＳ Ｐゴシック" charset="0"/>
              </a:rPr>
              <a:t>Deep Learning</a:t>
            </a:r>
            <a:endParaRPr lang="en-US" sz="2800" dirty="0" smtClean="0">
              <a:latin typeface="Lucida Grande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1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>
                <a:solidFill>
                  <a:schemeClr val="accent2"/>
                </a:solidFill>
              </a:rPr>
              <a:t>6.4  2.8   1.7         </a:t>
            </a:r>
            <a:r>
              <a:rPr lang="en-GB" sz="2400">
                <a:solidFill>
                  <a:srgbClr val="FF0000"/>
                </a:solidFill>
              </a:rPr>
              <a:t>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>
                <a:solidFill>
                  <a:schemeClr val="accent2"/>
                </a:solidFill>
              </a:rPr>
              <a:t>6.4  2.8   1.7         </a:t>
            </a:r>
            <a:r>
              <a:rPr lang="en-GB" sz="2400">
                <a:solidFill>
                  <a:srgbClr val="FF0000"/>
                </a:solidFill>
              </a:rPr>
              <a:t>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>
                <a:solidFill>
                  <a:schemeClr val="accent2"/>
                </a:solidFill>
              </a:rPr>
              <a:t>6.4  2.8   1.7         </a:t>
            </a:r>
            <a:r>
              <a:rPr lang="en-GB" sz="2400">
                <a:solidFill>
                  <a:srgbClr val="FF0000"/>
                </a:solidFill>
              </a:rPr>
              <a:t>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>
                <a:solidFill>
                  <a:srgbClr val="FF0000"/>
                </a:solidFill>
              </a:rPr>
              <a:t>1</a:t>
            </a:r>
            <a:r>
              <a:rPr lang="en-GB" sz="2800">
                <a:solidFill>
                  <a:srgbClr val="0033CC"/>
                </a:solidFill>
              </a:rPr>
              <a:t>  </a:t>
            </a:r>
          </a:p>
          <a:p>
            <a:r>
              <a:rPr lang="en-GB">
                <a:solidFill>
                  <a:srgbClr val="0033CC"/>
                </a:solidFill>
              </a:rPr>
              <a:t>1.7                                          </a:t>
            </a:r>
            <a:r>
              <a:rPr lang="en-GB" i="1">
                <a:solidFill>
                  <a:srgbClr val="0033CC"/>
                </a:solidFill>
              </a:rPr>
              <a:t>error</a:t>
            </a:r>
            <a:r>
              <a:rPr lang="en-GB">
                <a:solidFill>
                  <a:srgbClr val="0033CC"/>
                </a:solidFill>
              </a:rPr>
              <a:t>  -0.1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>
                <a:solidFill>
                  <a:schemeClr val="accent2"/>
                </a:solidFill>
              </a:rPr>
              <a:t>6.4  2.8   1.7         </a:t>
            </a:r>
            <a:r>
              <a:rPr lang="en-GB" sz="2400">
                <a:solidFill>
                  <a:srgbClr val="FF0000"/>
                </a:solidFill>
              </a:rPr>
              <a:t>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>
                <a:solidFill>
                  <a:srgbClr val="FF0000"/>
                </a:solidFill>
              </a:rPr>
              <a:t>1</a:t>
            </a:r>
            <a:r>
              <a:rPr lang="en-GB" sz="2800">
                <a:solidFill>
                  <a:srgbClr val="0033CC"/>
                </a:solidFill>
              </a:rPr>
              <a:t>  </a:t>
            </a:r>
          </a:p>
          <a:p>
            <a:r>
              <a:rPr lang="en-GB">
                <a:solidFill>
                  <a:srgbClr val="0033CC"/>
                </a:solidFill>
              </a:rPr>
              <a:t>1.7                                          </a:t>
            </a:r>
            <a:r>
              <a:rPr lang="en-GB" i="1">
                <a:solidFill>
                  <a:srgbClr val="0033CC"/>
                </a:solidFill>
              </a:rPr>
              <a:t>error</a:t>
            </a:r>
            <a:r>
              <a:rPr lang="en-GB">
                <a:solidFill>
                  <a:srgbClr val="0033CC"/>
                </a:solidFill>
              </a:rPr>
              <a:t>  -0.1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7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236976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Training data</a:t>
            </a:r>
          </a:p>
          <a:p>
            <a:r>
              <a:rPr lang="en-GB" sz="2400" b="1" i="1"/>
              <a:t>Fields               class</a:t>
            </a:r>
          </a:p>
          <a:p>
            <a:r>
              <a:rPr lang="en-GB" sz="2400"/>
              <a:t>1.4  2.7   1.9         0</a:t>
            </a:r>
          </a:p>
          <a:p>
            <a:r>
              <a:rPr lang="en-GB" sz="2400"/>
              <a:t>3.8  3.4   3.2         0</a:t>
            </a:r>
          </a:p>
          <a:p>
            <a:r>
              <a:rPr lang="en-GB" sz="2400">
                <a:solidFill>
                  <a:schemeClr val="accent2"/>
                </a:solidFill>
              </a:rPr>
              <a:t>6.4  2.8   1.7         </a:t>
            </a:r>
            <a:r>
              <a:rPr lang="en-GB" sz="2400">
                <a:solidFill>
                  <a:srgbClr val="FF0000"/>
                </a:solidFill>
              </a:rPr>
              <a:t>1</a:t>
            </a:r>
          </a:p>
          <a:p>
            <a:r>
              <a:rPr lang="en-GB" sz="2400"/>
              <a:t>4.1  0.1   0.2         0</a:t>
            </a:r>
          </a:p>
          <a:p>
            <a:r>
              <a:rPr lang="en-GB" sz="2400"/>
              <a:t>etc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489388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692713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>
                <a:solidFill>
                  <a:srgbClr val="FF0000"/>
                </a:solidFill>
              </a:rPr>
              <a:t>1</a:t>
            </a:r>
            <a:r>
              <a:rPr lang="en-GB" sz="2800">
                <a:solidFill>
                  <a:srgbClr val="0033CC"/>
                </a:solidFill>
              </a:rPr>
              <a:t>  </a:t>
            </a:r>
          </a:p>
          <a:p>
            <a:r>
              <a:rPr lang="en-GB">
                <a:solidFill>
                  <a:srgbClr val="0033CC"/>
                </a:solidFill>
              </a:rPr>
              <a:t>1.7                                          </a:t>
            </a:r>
            <a:r>
              <a:rPr lang="en-GB" i="1">
                <a:solidFill>
                  <a:srgbClr val="0033CC"/>
                </a:solidFill>
              </a:rPr>
              <a:t>error</a:t>
            </a:r>
            <a:r>
              <a:rPr lang="en-GB">
                <a:solidFill>
                  <a:srgbClr val="0033CC"/>
                </a:solidFill>
              </a:rPr>
              <a:t>  -0.1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489082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Repeat this thousands, maybe millions of times – each time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taking a random training instance, and making slight 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weight adjustments</a:t>
            </a: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>
                <a:solidFill>
                  <a:srgbClr val="0D0D0D"/>
                </a:solidFill>
              </a:rPr>
              <a:t>Algorithms for weight adjustment are designed to make</a:t>
            </a:r>
          </a:p>
          <a:p>
            <a:pPr eaLnBrk="1" hangingPunct="1"/>
            <a:r>
              <a:rPr lang="en-GB" b="1" i="1" dirty="0">
                <a:solidFill>
                  <a:srgbClr val="0D0D0D"/>
                </a:solidFill>
              </a:rPr>
              <a:t>changes that will reduce the error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9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imes New Roman" charset="0"/>
                <a:cs typeface="Arial" charset="0"/>
              </a:rPr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Initial random weights</a:t>
            </a:r>
          </a:p>
        </p:txBody>
      </p:sp>
      <p:sp>
        <p:nvSpPr>
          <p:cNvPr id="32" name="Rechteck 3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2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imes New Roman" charset="0"/>
                <a:cs typeface="Arial" charset="0"/>
              </a:rPr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imes New Roman" charset="0"/>
                <a:cs typeface="Arial" charset="0"/>
              </a:rPr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9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imes New Roman" charset="0"/>
                <a:cs typeface="Arial" charset="0"/>
              </a:rPr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9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imes New Roman" charset="0"/>
                <a:cs typeface="Arial" charset="0"/>
              </a:rPr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1331" r="6560" b="18417"/>
          <a:stretch>
            <a:fillRect/>
          </a:stretch>
        </p:blipFill>
        <p:spPr bwMode="auto">
          <a:xfrm>
            <a:off x="346075" y="136525"/>
            <a:ext cx="7826375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50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imes New Roman" charset="0"/>
                <a:cs typeface="Arial" charset="0"/>
              </a:rPr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chemeClr val="bg1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0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r>
              <a:rPr lang="en-GB">
                <a:latin typeface="Times New Roman" charset="0"/>
                <a:cs typeface="Arial" charset="0"/>
              </a:rPr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74800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W</a:t>
            </a:r>
            <a:r>
              <a:rPr lang="en-GB" sz="2400" dirty="0" smtClean="0">
                <a:ea typeface="+mn-ea"/>
              </a:rPr>
              <a:t>eight-learning algorithms fo</a:t>
            </a:r>
            <a:r>
              <a:rPr lang="en-GB" sz="2400" dirty="0">
                <a:ea typeface="+mn-ea"/>
              </a:rPr>
              <a:t>r</a:t>
            </a:r>
            <a:r>
              <a:rPr lang="en-GB" sz="2400" dirty="0" smtClean="0">
                <a:ea typeface="+mn-ea"/>
              </a:rPr>
              <a:t> NNs are dumb</a:t>
            </a:r>
          </a:p>
          <a:p>
            <a:pPr>
              <a:defRPr/>
            </a:pPr>
            <a:endParaRPr lang="en-GB" sz="2400" dirty="0" smtClean="0">
              <a:ea typeface="+mn-ea"/>
            </a:endParaRPr>
          </a:p>
          <a:p>
            <a:pPr>
              <a:defRPr/>
            </a:pPr>
            <a:r>
              <a:rPr lang="en-GB" sz="2400" dirty="0"/>
              <a:t>T</a:t>
            </a:r>
            <a:r>
              <a:rPr lang="en-GB" sz="2400" dirty="0" smtClean="0">
                <a:ea typeface="+mn-ea"/>
              </a:rPr>
              <a:t>hey work by making thousands and thousands of tiny adjustments, each making the network do better at the most recent pattern, but perhaps a little worse on many others</a:t>
            </a:r>
          </a:p>
          <a:p>
            <a:pPr>
              <a:defRPr/>
            </a:pPr>
            <a:endParaRPr lang="en-GB" sz="2400" dirty="0" smtClean="0">
              <a:ea typeface="+mn-ea"/>
            </a:endParaRPr>
          </a:p>
          <a:p>
            <a:pPr>
              <a:defRPr/>
            </a:pPr>
            <a:r>
              <a:rPr lang="en-GB" sz="2400" dirty="0" smtClean="0">
                <a:ea typeface="+mn-ea"/>
              </a:rPr>
              <a:t>But, by dumb luck, eventually this tends to be good enough to</a:t>
            </a:r>
            <a:r>
              <a:rPr lang="en-GB" sz="2400" dirty="0" smtClean="0"/>
              <a:t> </a:t>
            </a:r>
            <a:r>
              <a:rPr lang="en-GB" sz="2400" dirty="0" smtClean="0">
                <a:ea typeface="+mn-ea"/>
              </a:rPr>
              <a:t>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8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08038" y="396875"/>
            <a:ext cx="7772400" cy="1143000"/>
          </a:xfrm>
        </p:spPr>
        <p:txBody>
          <a:bodyPr/>
          <a:lstStyle/>
          <a:p>
            <a:pPr algn="l"/>
            <a:r>
              <a:rPr lang="en-GB">
                <a:latin typeface="Times New Roman" charset="0"/>
                <a:cs typeface="Arial" charset="0"/>
              </a:rPr>
              <a:t>Some other points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2800" dirty="0">
              <a:latin typeface="Times New Roman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sz="2800" dirty="0">
                <a:latin typeface="Times New Roman" charset="0"/>
                <a:cs typeface="Arial" charset="0"/>
              </a:rPr>
              <a:t>If </a:t>
            </a:r>
            <a:r>
              <a:rPr lang="en-GB" sz="2800" i="1" dirty="0">
                <a:latin typeface="Times New Roman" charset="0"/>
                <a:cs typeface="Arial" charset="0"/>
              </a:rPr>
              <a:t>f</a:t>
            </a:r>
            <a:r>
              <a:rPr lang="en-GB" sz="2800" dirty="0">
                <a:latin typeface="Times New Roman" charset="0"/>
                <a:cs typeface="Arial" charset="0"/>
              </a:rPr>
              <a:t>(</a:t>
            </a:r>
            <a:r>
              <a:rPr lang="en-GB" sz="2800" i="1" dirty="0">
                <a:latin typeface="Times New Roman" charset="0"/>
                <a:cs typeface="Arial" charset="0"/>
              </a:rPr>
              <a:t>x</a:t>
            </a:r>
            <a:r>
              <a:rPr lang="en-GB" sz="2800" dirty="0">
                <a:latin typeface="Times New Roman" charset="0"/>
                <a:cs typeface="Arial" charset="0"/>
              </a:rPr>
              <a:t>) is non-linear, a network with 1 hidden layer can, in theory, learn perfectly any classification problem. A set of weights exists that can produce the targets from the inputs. The problem is finding them. </a:t>
            </a:r>
          </a:p>
          <a:p>
            <a:pPr marL="0" indent="0">
              <a:buFontTx/>
              <a:buNone/>
            </a:pPr>
            <a:endParaRPr lang="en-GB" dirty="0">
              <a:latin typeface="Times New Roman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dirty="0">
                <a:latin typeface="Times New Roman" charset="0"/>
                <a:cs typeface="Arial" charset="0"/>
              </a:rPr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4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2275" y="152400"/>
            <a:ext cx="7772400" cy="1143000"/>
          </a:xfrm>
        </p:spPr>
        <p:txBody>
          <a:bodyPr/>
          <a:lstStyle/>
          <a:p>
            <a:pPr algn="l"/>
            <a:r>
              <a:rPr lang="en-GB">
                <a:latin typeface="Times New Roman" charset="0"/>
                <a:cs typeface="Arial" charset="0"/>
              </a:rPr>
              <a:t>Some other ‘by the way’ points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>
                <a:latin typeface="Times New Roman" charset="0"/>
                <a:cs typeface="Arial" charset="0"/>
              </a:rPr>
              <a:t>If </a:t>
            </a:r>
            <a:r>
              <a:rPr lang="en-GB" sz="2400" i="1">
                <a:latin typeface="Times New Roman" charset="0"/>
                <a:cs typeface="Arial" charset="0"/>
              </a:rPr>
              <a:t>f</a:t>
            </a:r>
            <a:r>
              <a:rPr lang="en-GB" sz="2400">
                <a:latin typeface="Times New Roman" charset="0"/>
                <a:cs typeface="Arial" charset="0"/>
              </a:rPr>
              <a:t>(</a:t>
            </a:r>
            <a:r>
              <a:rPr lang="en-GB" sz="2400" i="1">
                <a:latin typeface="Times New Roman" charset="0"/>
                <a:cs typeface="Arial" charset="0"/>
              </a:rPr>
              <a:t>x</a:t>
            </a:r>
            <a:r>
              <a:rPr lang="en-GB" sz="2400">
                <a:latin typeface="Times New Roman" charset="0"/>
                <a:cs typeface="Arial" charset="0"/>
              </a:rPr>
              <a:t>) is linear, the NN can </a:t>
            </a:r>
            <a:r>
              <a:rPr lang="en-GB" sz="2400" b="1">
                <a:latin typeface="Times New Roman" charset="0"/>
                <a:cs typeface="Arial" charset="0"/>
              </a:rPr>
              <a:t>only</a:t>
            </a:r>
            <a:r>
              <a:rPr lang="en-GB" sz="2400">
                <a:latin typeface="Times New Roman" charset="0"/>
                <a:cs typeface="Arial" charset="0"/>
              </a:rPr>
              <a:t> draw straight  decision boundaries (even if there are many layers of units)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35238"/>
            <a:ext cx="42195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554163" y="3789363"/>
            <a:ext cx="6858000" cy="88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2275" y="152400"/>
            <a:ext cx="7772400" cy="1143000"/>
          </a:xfrm>
        </p:spPr>
        <p:txBody>
          <a:bodyPr/>
          <a:lstStyle/>
          <a:p>
            <a:pPr algn="l"/>
            <a:r>
              <a:rPr lang="en-GB">
                <a:latin typeface="Times New Roman" charset="0"/>
                <a:cs typeface="Arial" charset="0"/>
              </a:rPr>
              <a:t>Some other ‘by the way’ points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>
                <a:latin typeface="Times New Roman" charset="0"/>
                <a:cs typeface="Arial" charset="0"/>
              </a:rPr>
              <a:t>NNs use nonlinear </a:t>
            </a:r>
            <a:r>
              <a:rPr lang="en-GB" sz="2400" i="1">
                <a:latin typeface="Times New Roman" charset="0"/>
                <a:cs typeface="Arial" charset="0"/>
              </a:rPr>
              <a:t>f</a:t>
            </a:r>
            <a:r>
              <a:rPr lang="en-GB" sz="2400">
                <a:latin typeface="Times New Roman" charset="0"/>
                <a:cs typeface="Arial" charset="0"/>
              </a:rPr>
              <a:t>(x) so they</a:t>
            </a:r>
          </a:p>
          <a:p>
            <a:pPr marL="0" indent="0">
              <a:buFontTx/>
              <a:buNone/>
            </a:pPr>
            <a:r>
              <a:rPr lang="en-GB" sz="2400">
                <a:latin typeface="Times New Roman" charset="0"/>
                <a:cs typeface="Arial" charset="0"/>
              </a:rPr>
              <a:t>can draw complex boundaries,</a:t>
            </a:r>
          </a:p>
          <a:p>
            <a:pPr marL="0" indent="0">
              <a:buFontTx/>
              <a:buNone/>
            </a:pPr>
            <a:r>
              <a:rPr lang="en-GB" sz="2400">
                <a:latin typeface="Times New Roman" charset="0"/>
                <a:cs typeface="Arial" charset="0"/>
              </a:rPr>
              <a:t>but keep the data unchanged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2275" y="152400"/>
            <a:ext cx="7772400" cy="1143000"/>
          </a:xfrm>
        </p:spPr>
        <p:txBody>
          <a:bodyPr/>
          <a:lstStyle/>
          <a:p>
            <a:pPr algn="l"/>
            <a:r>
              <a:rPr lang="en-GB">
                <a:latin typeface="Times New Roman" charset="0"/>
                <a:cs typeface="Arial" charset="0"/>
              </a:rPr>
              <a:t>Some other ‘by the way’ points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9072562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>
                <a:latin typeface="Times New Roman" charset="0"/>
                <a:cs typeface="Arial" charset="0"/>
              </a:rPr>
              <a:t>NNs use nonlinear </a:t>
            </a:r>
            <a:r>
              <a:rPr lang="en-GB" sz="2400" i="1">
                <a:latin typeface="Times New Roman" charset="0"/>
                <a:cs typeface="Arial" charset="0"/>
              </a:rPr>
              <a:t>f</a:t>
            </a:r>
            <a:r>
              <a:rPr lang="en-GB" sz="2400">
                <a:latin typeface="Times New Roman" charset="0"/>
                <a:cs typeface="Arial" charset="0"/>
              </a:rPr>
              <a:t>(x) so they        SVMs only draw straight lines,     </a:t>
            </a:r>
          </a:p>
          <a:p>
            <a:pPr marL="0" indent="0">
              <a:buFontTx/>
              <a:buNone/>
            </a:pPr>
            <a:r>
              <a:rPr lang="en-GB" sz="2400">
                <a:latin typeface="Times New Roman" charset="0"/>
                <a:cs typeface="Arial" charset="0"/>
              </a:rPr>
              <a:t>can draw complex boundaries,        but they transform the data first</a:t>
            </a:r>
          </a:p>
          <a:p>
            <a:pPr marL="0" indent="0">
              <a:buFontTx/>
              <a:buNone/>
            </a:pPr>
            <a:r>
              <a:rPr lang="en-GB" sz="2400">
                <a:latin typeface="Times New Roman" charset="0"/>
                <a:cs typeface="Arial" charset="0"/>
              </a:rPr>
              <a:t>but keep the data unchanged           in a way that makes that OK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93038" y="6110288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597525" y="34337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56275" y="392271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26163" y="327025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3438" y="415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16675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83200" y="40544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84763" y="4283075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16675" y="478631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13325" y="57515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276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97525" y="5416550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883525" y="32305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39075" y="3865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199438" y="2976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615363" y="37496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8200" y="2976563"/>
            <a:ext cx="314325" cy="4079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80275" y="390525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121525" y="32813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6275" y="48910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73838" y="57038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000875" y="52974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66000" y="588486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1468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726363" y="347503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46600" y="4359275"/>
            <a:ext cx="4779963" cy="5318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60875" y="1147763"/>
            <a:ext cx="263525" cy="5710237"/>
          </a:xfrm>
          <a:prstGeom prst="line">
            <a:avLst/>
          </a:prstGeom>
          <a:ln w="254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7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76275" y="280988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Times New Roman" charset="0"/>
                <a:cs typeface="Arial" charset="0"/>
              </a:rPr>
              <a:t>Deep </a:t>
            </a:r>
            <a:r>
              <a:rPr lang="en-GB" dirty="0">
                <a:latin typeface="Times New Roman" charset="0"/>
                <a:cs typeface="Arial" charset="0"/>
              </a:rPr>
              <a:t>Learning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31925" y="3052763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sz="2800" i="1">
                <a:latin typeface="Times New Roman" charset="0"/>
                <a:cs typeface="Arial" charset="0"/>
              </a:rPr>
              <a:t>aka or related to</a:t>
            </a:r>
          </a:p>
          <a:p>
            <a:r>
              <a:rPr lang="en-GB" i="1">
                <a:latin typeface="Times New Roman" charset="0"/>
                <a:cs typeface="Arial" charset="0"/>
              </a:rPr>
              <a:t>Deep Neural Networks</a:t>
            </a:r>
          </a:p>
          <a:p>
            <a:r>
              <a:rPr lang="en-GB" i="1">
                <a:latin typeface="Times New Roman" charset="0"/>
                <a:cs typeface="Arial" charset="0"/>
              </a:rPr>
              <a:t>Deep Structural Learning</a:t>
            </a:r>
          </a:p>
          <a:p>
            <a:r>
              <a:rPr lang="en-GB" i="1">
                <a:latin typeface="Times New Roman" charset="0"/>
                <a:cs typeface="Arial" charset="0"/>
              </a:rPr>
              <a:t>Deep Belief Networks</a:t>
            </a:r>
          </a:p>
          <a:p>
            <a:r>
              <a:rPr lang="en-GB" i="1">
                <a:latin typeface="Times New Roman" charset="0"/>
                <a:cs typeface="Arial" charset="0"/>
              </a:rPr>
              <a:t>etc,</a:t>
            </a:r>
          </a:p>
        </p:txBody>
      </p:sp>
    </p:spTree>
    <p:extLst>
      <p:ext uri="{BB962C8B-B14F-4D97-AF65-F5344CB8AC3E}">
        <p14:creationId xmlns:p14="http://schemas.microsoft.com/office/powerpoint/2010/main" val="29160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sz="4000">
                <a:latin typeface="Times New Roman" charset="0"/>
                <a:cs typeface="Arial" charset="0"/>
              </a:rPr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3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sz="4000">
                <a:latin typeface="Times New Roman" charset="0"/>
                <a:cs typeface="Arial" charset="0"/>
              </a:rPr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sz="4000">
                <a:latin typeface="Times New Roman" charset="0"/>
                <a:cs typeface="Arial" charset="0"/>
              </a:rPr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Rechteck 7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4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805" r="7043" b="10109"/>
          <a:stretch>
            <a:fillRect/>
          </a:stretch>
        </p:blipFill>
        <p:spPr bwMode="auto">
          <a:xfrm>
            <a:off x="1173163" y="457200"/>
            <a:ext cx="6334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9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sz="4000">
                <a:latin typeface="Times New Roman" charset="0"/>
                <a:cs typeface="Arial" charset="0"/>
              </a:rPr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hteck 9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7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sz="4000">
                <a:latin typeface="Times New Roman" charset="0"/>
                <a:cs typeface="Arial" charset="0"/>
              </a:rPr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sz="4000">
                <a:latin typeface="Times New Roman" charset="0"/>
                <a:cs typeface="Arial" charset="0"/>
              </a:rPr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finally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98438" y="-42435"/>
            <a:ext cx="8864600" cy="1300163"/>
          </a:xfrm>
        </p:spPr>
        <p:txBody>
          <a:bodyPr/>
          <a:lstStyle/>
          <a:p>
            <a:r>
              <a:rPr lang="en-GB" sz="4000" dirty="0">
                <a:latin typeface="Times New Roman" charset="0"/>
                <a:cs typeface="Arial" charset="0"/>
              </a:rPr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39386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39252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 smtClean="0"/>
              <a:t>EACH of the (non-output) layers is trained to be an </a:t>
            </a:r>
            <a:r>
              <a:rPr lang="en-GB" altLang="en-US" b="1" i="1" kern="0" dirty="0" smtClean="0"/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17796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08003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i="1" kern="0" dirty="0" smtClean="0"/>
              <a:t>Basically, it is forced to learn good features that describe what comes from the previous layer</a:t>
            </a:r>
            <a:endParaRPr lang="en-GB" altLang="en-US" b="1" i="1" kern="0" dirty="0" smtClean="0"/>
          </a:p>
        </p:txBody>
      </p:sp>
      <p:sp>
        <p:nvSpPr>
          <p:cNvPr id="8" name="Rechteck 7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7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j-ea"/>
              </a:rPr>
              <a:t>a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  <a:t>n auto-encoder is trained, with an absolutely standard weight-adjustment algorithm  to </a:t>
            </a:r>
            <a: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  <a:t>reproduce the input</a:t>
            </a:r>
            <a:b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</a:br>
            <a:endParaRPr lang="en-GB" sz="2400" b="1" u="sng" dirty="0">
              <a:solidFill>
                <a:schemeClr val="accent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Times New Roman" charset="0"/>
              <a:cs typeface="Arial" charset="0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hteck 6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j-ea"/>
              </a:rPr>
              <a:t>a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  <a:t>n auto-encoder is trained, with an absolutely standard weight-adjustment algorithm  to </a:t>
            </a:r>
            <a: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  <a:t>reproduce the input</a:t>
            </a:r>
            <a:b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</a:br>
            <a:endParaRPr lang="en-GB" sz="2400" b="1" u="sng" dirty="0">
              <a:solidFill>
                <a:schemeClr val="accent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Times New Roman" charset="0"/>
              <a:cs typeface="Arial" charset="0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GB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sz="2400" b="1" u="sng">
              <a:solidFill>
                <a:srgbClr val="191966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2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>
            <a:normAutofit fontScale="90000"/>
          </a:bodyPr>
          <a:lstStyle/>
          <a:p>
            <a:r>
              <a:rPr lang="en-GB" sz="4000">
                <a:latin typeface="Times New Roman" charset="0"/>
                <a:cs typeface="Arial" charset="0"/>
              </a:rPr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>
            <a:normAutofit fontScale="90000"/>
          </a:bodyPr>
          <a:lstStyle/>
          <a:p>
            <a:r>
              <a:rPr lang="en-GB" sz="4000">
                <a:latin typeface="Times New Roman" charset="0"/>
                <a:cs typeface="Arial" charset="0"/>
              </a:rPr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504215" y="6587993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0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ucida Grande" charset="0"/>
                <a:ea typeface="ＭＳ Ｐゴシック" charset="0"/>
                <a:cs typeface="ＭＳ Ｐゴシック" charset="0"/>
              </a:rPr>
              <a:t>XOR problem</a:t>
            </a:r>
          </a:p>
        </p:txBody>
      </p:sp>
      <p:pic>
        <p:nvPicPr>
          <p:cNvPr id="69634" name="Picture 10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8229600" cy="4525963"/>
          </a:xfrm>
        </p:spPr>
      </p:pic>
      <p:sp>
        <p:nvSpPr>
          <p:cNvPr id="69635" name="Rectangle 1028"/>
          <p:cNvSpPr>
            <a:spLocks noChangeArrowheads="1"/>
          </p:cNvSpPr>
          <p:nvPr/>
        </p:nvSpPr>
        <p:spPr bwMode="auto">
          <a:xfrm>
            <a:off x="3810000" y="2057400"/>
            <a:ext cx="4419600" cy="441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ucida Grande" charset="0"/>
                <a:ea typeface="ＭＳ Ｐゴシック" charset="0"/>
                <a:cs typeface="ＭＳ Ｐゴシック" charset="0"/>
              </a:rPr>
              <a:t>XOR problem</a:t>
            </a:r>
          </a:p>
        </p:txBody>
      </p:sp>
      <p:pic>
        <p:nvPicPr>
          <p:cNvPr id="71682" name="Picture 10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7470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6641" r="10001" b="26115"/>
          <a:stretch>
            <a:fillRect/>
          </a:stretch>
        </p:blipFill>
        <p:spPr bwMode="auto">
          <a:xfrm>
            <a:off x="811213" y="174625"/>
            <a:ext cx="7812087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4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9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953" r="5574" b="24001"/>
          <a:stretch>
            <a:fillRect/>
          </a:stretch>
        </p:blipFill>
        <p:spPr bwMode="auto">
          <a:xfrm>
            <a:off x="476250" y="222250"/>
            <a:ext cx="803116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3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4716463" y="2852738"/>
            <a:ext cx="2084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(learning rate)</a:t>
            </a:r>
          </a:p>
        </p:txBody>
      </p:sp>
      <p:sp>
        <p:nvSpPr>
          <p:cNvPr id="75780" name="Textfeld 1"/>
          <p:cNvSpPr txBox="1">
            <a:spLocks noChangeArrowheads="1"/>
          </p:cNvSpPr>
          <p:nvPr/>
        </p:nvSpPr>
        <p:spPr bwMode="auto">
          <a:xfrm>
            <a:off x="900113" y="3933825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Proof omitted since neural networks </a:t>
            </a:r>
            <a:br>
              <a:rPr lang="en-US"/>
            </a:br>
            <a:r>
              <a:rPr lang="en-US"/>
              <a:t>are not in the focus of this lecture</a:t>
            </a:r>
          </a:p>
        </p:txBody>
      </p:sp>
    </p:spTree>
    <p:extLst>
      <p:ext uri="{BB962C8B-B14F-4D97-AF65-F5344CB8AC3E}">
        <p14:creationId xmlns:p14="http://schemas.microsoft.com/office/powerpoint/2010/main" val="3749983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Macintosh PowerPoint</Application>
  <PresentationFormat>Bildschirmpräsentation (4:3)</PresentationFormat>
  <Paragraphs>331</Paragraphs>
  <Slides>57</Slides>
  <Notes>19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9" baseType="lpstr">
      <vt:lpstr>Office Theme</vt:lpstr>
      <vt:lpstr>Formel</vt:lpstr>
      <vt:lpstr>Web-Mining Agents</vt:lpstr>
      <vt:lpstr>Classification  Artificial Neural Networks SVMs</vt:lpstr>
      <vt:lpstr>Agenda</vt:lpstr>
      <vt:lpstr>PowerPoint-Präsentation</vt:lpstr>
      <vt:lpstr>PowerPoint-Präsentation</vt:lpstr>
      <vt:lpstr>XOR problem</vt:lpstr>
      <vt:lpstr>XOR problem</vt:lpstr>
      <vt:lpstr>PowerPoint-Präsentation</vt:lpstr>
      <vt:lpstr>PowerPoint-Präsentation</vt:lpstr>
      <vt:lpstr>Support Vector Machine Classifier</vt:lpstr>
      <vt:lpstr>Nonlinear Separation</vt:lpstr>
      <vt:lpstr>PowerPoint-Präsentation</vt:lpstr>
      <vt:lpstr>Support Vectors</vt:lpstr>
      <vt:lpstr>Literature</vt:lpstr>
      <vt:lpstr>Literature (cont.)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Some other points</vt:lpstr>
      <vt:lpstr>Some other ‘by the way’ points</vt:lpstr>
      <vt:lpstr>Some other ‘by the way’ points</vt:lpstr>
      <vt:lpstr>Some other ‘by the way’ points</vt:lpstr>
      <vt:lpstr>Deep Learning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Object Recognition using a Knowledge Graph</dc:title>
  <dc:creator>Jia</dc:creator>
  <cp:lastModifiedBy>Ralf Moeller</cp:lastModifiedBy>
  <cp:revision>2095</cp:revision>
  <dcterms:created xsi:type="dcterms:W3CDTF">2014-07-28T04:29:55Z</dcterms:created>
  <dcterms:modified xsi:type="dcterms:W3CDTF">2016-01-18T08:52:33Z</dcterms:modified>
</cp:coreProperties>
</file>