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9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1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2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0.bin" ContentType="application/vnd.openxmlformats-officedocument.oleObject"/>
  <Override PartName="/ppt/notesSlides/notesSlide15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34.bin" ContentType="application/vnd.openxmlformats-officedocument.oleObject"/>
  <Override PartName="/ppt/embeddings/Microsoft_Formel-Editor1.bin" ContentType="application/vnd.openxmlformats-officedocument.oleObject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2"/>
  </p:notesMasterIdLst>
  <p:handoutMasterIdLst>
    <p:handoutMasterId r:id="rId43"/>
  </p:handoutMasterIdLst>
  <p:sldIdLst>
    <p:sldId id="527" r:id="rId2"/>
    <p:sldId id="454" r:id="rId3"/>
    <p:sldId id="491" r:id="rId4"/>
    <p:sldId id="483" r:id="rId5"/>
    <p:sldId id="485" r:id="rId6"/>
    <p:sldId id="486" r:id="rId7"/>
    <p:sldId id="488" r:id="rId8"/>
    <p:sldId id="489" r:id="rId9"/>
    <p:sldId id="490" r:id="rId10"/>
    <p:sldId id="481" r:id="rId11"/>
    <p:sldId id="492" r:id="rId12"/>
    <p:sldId id="493" r:id="rId13"/>
    <p:sldId id="494" r:id="rId14"/>
    <p:sldId id="495" r:id="rId15"/>
    <p:sldId id="496" r:id="rId16"/>
    <p:sldId id="497" r:id="rId17"/>
    <p:sldId id="499" r:id="rId18"/>
    <p:sldId id="500" r:id="rId19"/>
    <p:sldId id="501" r:id="rId20"/>
    <p:sldId id="503" r:id="rId21"/>
    <p:sldId id="504" r:id="rId22"/>
    <p:sldId id="510" r:id="rId23"/>
    <p:sldId id="511" r:id="rId24"/>
    <p:sldId id="514" r:id="rId25"/>
    <p:sldId id="515" r:id="rId26"/>
    <p:sldId id="529" r:id="rId27"/>
    <p:sldId id="528" r:id="rId28"/>
    <p:sldId id="530" r:id="rId29"/>
    <p:sldId id="531" r:id="rId30"/>
    <p:sldId id="532" r:id="rId31"/>
    <p:sldId id="533" r:id="rId32"/>
    <p:sldId id="534" r:id="rId33"/>
    <p:sldId id="535" r:id="rId34"/>
    <p:sldId id="536" r:id="rId35"/>
    <p:sldId id="537" r:id="rId36"/>
    <p:sldId id="538" r:id="rId37"/>
    <p:sldId id="539" r:id="rId38"/>
    <p:sldId id="540" r:id="rId39"/>
    <p:sldId id="541" r:id="rId40"/>
    <p:sldId id="542" r:id="rId41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  <a:srgbClr val="3333CC"/>
    <a:srgbClr val="333399"/>
    <a:srgbClr val="FF0000"/>
    <a:srgbClr val="FF6600"/>
    <a:srgbClr val="EE8E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23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image" Target="../media/image4.e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91CF657-FA2F-6C48-97DA-63BEE2B426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74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16A8DC1-E699-9F48-AF9B-4323C8E8AD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17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3DE9D4B-3673-4841-8AB7-BDAA38801B72}" type="slidenum">
              <a:rPr lang="en-US" sz="1200" b="0"/>
              <a:pPr eaLnBrk="1" hangingPunct="1"/>
              <a:t>2</a:t>
            </a:fld>
            <a:endParaRPr lang="en-US" sz="1200" b="0"/>
          </a:p>
        </p:txBody>
      </p:sp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8E33B05-BDD2-0B43-A774-63EBE4ED6B56}" type="slidenum">
              <a:rPr lang="en-US" sz="1200" b="0"/>
              <a:pPr algn="r" eaLnBrk="1" hangingPunct="1"/>
              <a:t>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20C0C4D-9C05-C949-82A7-351EF928B799}" type="slidenum">
              <a:rPr lang="en-US" sz="1200" b="0"/>
              <a:pPr eaLnBrk="1" hangingPunct="1"/>
              <a:t>11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F3E7483-BE31-2847-8D61-C2184F44B62A}" type="slidenum">
              <a:rPr lang="en-US" sz="1200" b="0"/>
              <a:pPr eaLnBrk="1" hangingPunct="1"/>
              <a:t>12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65E901D-2390-4647-B796-608DE0F5E51A}" type="slidenum">
              <a:rPr lang="en-US" sz="1200" b="0"/>
              <a:pPr eaLnBrk="1" hangingPunct="1"/>
              <a:t>13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17C31E-33F0-8A4F-A0F0-69B6FE0E62B0}" type="slidenum">
              <a:rPr lang="en-US" sz="1200" b="0"/>
              <a:pPr eaLnBrk="1" hangingPunct="1"/>
              <a:t>14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E6DE0AA-48B7-9747-819E-1B6AA96D7F62}" type="slidenum">
              <a:rPr lang="en-US" sz="1200" b="0"/>
              <a:pPr eaLnBrk="1" hangingPunct="1"/>
              <a:t>15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ECC755C-8826-7549-AEE9-F9047A849343}" type="slidenum">
              <a:rPr lang="en-US" sz="1200" b="0"/>
              <a:pPr eaLnBrk="1" hangingPunct="1"/>
              <a:t>16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E06313-27DE-7C48-8D4A-B49E30B9D23C}" type="slidenum">
              <a:rPr lang="en-US" sz="1200" b="0"/>
              <a:pPr eaLnBrk="1" hangingPunct="1"/>
              <a:t>17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B515BFD-8F86-1D46-AB42-8AC0BEFCBC6E}" type="slidenum">
              <a:rPr lang="en-US" sz="1200" b="0"/>
              <a:pPr eaLnBrk="1" hangingPunct="1"/>
              <a:t>18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8E88C16-F1E1-8C4A-AAB0-6A1201440B68}" type="slidenum">
              <a:rPr lang="en-US" sz="1200" b="0"/>
              <a:pPr eaLnBrk="1" hangingPunct="1"/>
              <a:t>19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74787C5-67CC-1349-9B1B-9E5BB8D5A60F}" type="slidenum">
              <a:rPr lang="en-US" sz="1200" b="0"/>
              <a:pPr eaLnBrk="1" hangingPunct="1"/>
              <a:t>20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CC90C42-D480-C148-B1A6-AC6A7B8AF1AA}" type="slidenum">
              <a:rPr lang="en-US" sz="1200" b="0"/>
              <a:pPr eaLnBrk="1" hangingPunct="1"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A68643-D3AC-B64F-8E03-68EB39D64A1B}" type="slidenum">
              <a:rPr lang="en-US" sz="1200" b="0"/>
              <a:pPr eaLnBrk="1" hangingPunct="1"/>
              <a:t>21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52290D3-C680-9442-A141-B2CD92E1CDCC}" type="slidenum">
              <a:rPr lang="en-US" sz="1200" b="0"/>
              <a:pPr eaLnBrk="1" hangingPunct="1"/>
              <a:t>22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B320C8-81A4-7F48-AD90-57AB8A50A4CE}" type="slidenum">
              <a:rPr lang="en-US" sz="1200" b="0"/>
              <a:pPr eaLnBrk="1" hangingPunct="1"/>
              <a:t>23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E2EF780-D82E-D446-B155-C996A5A8B333}" type="slidenum">
              <a:rPr lang="en-US" sz="1200" b="0"/>
              <a:pPr eaLnBrk="1" hangingPunct="1"/>
              <a:t>24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5219D4-63A6-7947-BD10-4BEF6D588F18}" type="slidenum">
              <a:rPr lang="en-US" sz="1200" b="0"/>
              <a:pPr eaLnBrk="1" hangingPunct="1"/>
              <a:t>25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A2295-F984-4E1C-A71D-484EB9092F36}" type="slidenum">
              <a:rPr lang="en-US"/>
              <a:pPr/>
              <a:t>27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519A7E5-8CD8-7145-BF66-8416EA3C7B36}" type="slidenum">
              <a:rPr lang="en-US" sz="1200" b="0"/>
              <a:pPr eaLnBrk="1" hangingPunct="1"/>
              <a:t>28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2DE58A8-2CC5-D547-8535-9351D60FA8B9}" type="slidenum">
              <a:rPr lang="en-US" sz="1200" b="0"/>
              <a:pPr eaLnBrk="1" hangingPunct="1"/>
              <a:t>29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3C8D48-4675-6946-9B8A-0C6E3B275984}" type="slidenum">
              <a:rPr lang="en-US" sz="1200" b="0"/>
              <a:pPr eaLnBrk="1" hangingPunct="1"/>
              <a:t>30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ABD12C2-6067-B146-805C-B505009AE58A}" type="slidenum">
              <a:rPr lang="en-US" sz="1200" b="0"/>
              <a:pPr eaLnBrk="1" hangingPunct="1"/>
              <a:t>31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6EDB5F2-5284-D044-9CA9-FD390F8A9C0A}" type="slidenum">
              <a:rPr lang="en-US" sz="1200" b="0"/>
              <a:pPr eaLnBrk="1" hangingPunct="1"/>
              <a:t>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B98B5E1-4B14-F947-92D6-A66AE283A150}" type="slidenum">
              <a:rPr lang="en-US" sz="1200" b="0"/>
              <a:pPr eaLnBrk="1" hangingPunct="1"/>
              <a:t>32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7ADA17-AB45-5C40-8E36-C77837B846D8}" type="slidenum">
              <a:rPr lang="en-US" sz="1200" b="0"/>
              <a:pPr eaLnBrk="1" hangingPunct="1"/>
              <a:t>33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70FBA74-F911-154A-A5D6-CFB2430E72C1}" type="slidenum">
              <a:rPr lang="en-US" sz="1200" b="0"/>
              <a:pPr eaLnBrk="1" hangingPunct="1"/>
              <a:t>34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1E97E0-3B45-A74B-9131-DB6017402495}" type="slidenum">
              <a:rPr lang="en-US" sz="1200" b="0"/>
              <a:pPr eaLnBrk="1" hangingPunct="1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1F10DC5-77E8-F645-92A8-227551AF2653}" type="slidenum">
              <a:rPr lang="en-US" sz="1200" b="0"/>
              <a:pPr eaLnBrk="1" hangingPunct="1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ABEA638-78B2-724F-8ABC-4691E135487C}" type="slidenum">
              <a:rPr lang="en-US" sz="1200" b="0"/>
              <a:pPr eaLnBrk="1" hangingPunct="1"/>
              <a:t>37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C27BA9-2FF7-6741-AEAF-943B9D5AFA71}" type="slidenum">
              <a:rPr lang="en-US" sz="1200" b="0"/>
              <a:pPr eaLnBrk="1" hangingPunct="1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9092" name="Slide Number Placeholder 3"/>
          <p:cNvSpPr txBox="1">
            <a:spLocks noGrp="1"/>
          </p:cNvSpPr>
          <p:nvPr/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6137507-9439-4B42-B247-2C1A0B976130}" type="slidenum">
              <a:rPr lang="en-US" sz="1200" b="0"/>
              <a:pPr algn="r" eaLnBrk="1" hangingPunct="1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475A221-517C-2A47-B55F-79C606ADE4B1}" type="slidenum">
              <a:rPr lang="en-US" sz="1200" b="0"/>
              <a:pPr eaLnBrk="1" hangingPunct="1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DA509D-E303-2D48-A1B0-AC5CA3D6586D}" type="slidenum">
              <a:rPr lang="en-US" sz="1200" b="0"/>
              <a:pPr eaLnBrk="1" hangingPunct="1"/>
              <a:t>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D92793B-D741-F649-81A6-B4100074A273}" type="slidenum">
              <a:rPr lang="en-US" sz="1200" b="0"/>
              <a:pPr eaLnBrk="1" hangingPunct="1"/>
              <a:t>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F33F7E-0E7D-304A-9530-82081394DFBB}" type="slidenum">
              <a:rPr lang="en-US" sz="1200" b="0"/>
              <a:pPr eaLnBrk="1" hangingPunct="1"/>
              <a:t>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AD048D7-BEA0-3A45-B36C-61FB11243993}" type="slidenum">
              <a:rPr lang="en-US" sz="1200" b="0"/>
              <a:pPr eaLnBrk="1" hangingPunct="1"/>
              <a:t>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132A3F-3E0A-8844-8C99-601EE5B303D2}" type="slidenum">
              <a:rPr lang="en-US" sz="1200" b="0"/>
              <a:pPr eaLnBrk="1" hangingPunct="1"/>
              <a:t>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47EB3B5-081C-2543-B40A-121C6958A826}" type="slidenum">
              <a:rPr lang="en-US" sz="1200" b="0"/>
              <a:pPr eaLnBrk="1" hangingPunct="1"/>
              <a:t>10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C14A2-A4FE-8142-9841-FC6C872EAE42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7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D4FA-793F-C54B-AA9F-035C5DFCE197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9BA7-375D-EC45-A195-BD3CCAA0E523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2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1328-31BC-BE4C-A325-AD867B86EF91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56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920B56-DC5E-4419-A0CA-5889325007D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C677-0513-0B4D-8519-43748381478C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8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8FD5-8061-3D47-89F0-C2CC3240E96A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5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DAD1-4276-A94F-90B7-5B7E2B298130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29B7-C232-4145-BAE6-F8FC99BE265F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B8D0-1294-DB48-811F-C4C508C51A9E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0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9A98-C824-E34E-B37F-ECF624D80824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5D5C-D4D7-D14C-92C8-DB8C3AD54371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C4446-D849-3B40-AB15-143E5A7D29AF}" type="slidenum">
              <a:rPr lang="en-US"/>
              <a:pPr>
                <a:defRPr/>
              </a:pPr>
              <a:t>‹Nr.›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FF9933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Helvetica" charset="0"/>
                <a:cs typeface="+mn-cs"/>
              </a:defRPr>
            </a:lvl1pPr>
          </a:lstStyle>
          <a:p>
            <a:pPr>
              <a:defRPr/>
            </a:pPr>
            <a:fld id="{C2BC7D78-61D4-0D46-9CA5-14774E3873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 b="0">
                <a:solidFill>
                  <a:srgbClr val="CC66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25.bin"/><Relationship Id="rId9" Type="http://schemas.openxmlformats.org/officeDocument/2006/relationships/image" Target="../media/image25.wmf"/><Relationship Id="rId10" Type="http://schemas.openxmlformats.org/officeDocument/2006/relationships/oleObject" Target="../embeddings/oleObject26.bin"/><Relationship Id="rId11" Type="http://schemas.openxmlformats.org/officeDocument/2006/relationships/image" Target="../media/image26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9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0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34.bin"/><Relationship Id="rId5" Type="http://schemas.openxmlformats.org/officeDocument/2006/relationships/image" Target="../media/image31.wmf"/><Relationship Id="rId6" Type="http://schemas.openxmlformats.org/officeDocument/2006/relationships/oleObject" Target="../embeddings/Microsoft_Formel-Editor1.bin"/><Relationship Id="rId7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e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b="1" dirty="0" smtClean="0">
                <a:cs typeface="+mj-cs"/>
              </a:rPr>
              <a:t>Web-Mining </a:t>
            </a:r>
            <a:r>
              <a:rPr lang="de-DE" b="1" dirty="0" err="1" smtClean="0">
                <a:cs typeface="+mj-cs"/>
              </a:rPr>
              <a:t>Agents</a:t>
            </a:r>
            <a:endParaRPr lang="de-DE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smtClean="0">
                <a:cs typeface="+mn-cs"/>
              </a:rPr>
              <a:t>Tanya </a:t>
            </a:r>
            <a:r>
              <a:rPr lang="de-DE" dirty="0" smtClean="0">
                <a:cs typeface="+mn-cs"/>
              </a:rPr>
              <a:t>Braun (Übungen)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94572-E8CB-C244-9FE1-F9AEF1E744EF}" type="slidenum">
              <a:rPr lang="en-US" sz="1200" b="0">
                <a:latin typeface="Helvetica" charset="0"/>
              </a:rPr>
              <a:pPr eaLnBrk="1" hangingPunct="1"/>
              <a:t>10</a:t>
            </a:fld>
            <a:endParaRPr lang="en-US" sz="1200" b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0"/>
            <a:ext cx="7772400" cy="990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Generative vs. Discriminative Models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27988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Generative models</a:t>
            </a:r>
            <a:r>
              <a:rPr lang="en-US" sz="2400">
                <a:latin typeface="Times New Roman" charset="0"/>
              </a:rPr>
              <a:t> are </a:t>
            </a:r>
            <a:r>
              <a:rPr lang="en-US" sz="2400" i="1">
                <a:latin typeface="Times New Roman" charset="0"/>
              </a:rPr>
              <a:t>not</a:t>
            </a:r>
            <a:r>
              <a:rPr lang="en-US" sz="2400">
                <a:latin typeface="Times New Roman" charset="0"/>
              </a:rPr>
              <a:t> directly designed  to maximize the performance of classification. They model the complete </a:t>
            </a:r>
            <a:r>
              <a:rPr lang="en-US" sz="2400" i="1">
                <a:latin typeface="Times New Roman" charset="0"/>
              </a:rPr>
              <a:t>joint distribution</a:t>
            </a:r>
            <a:r>
              <a:rPr lang="en-US" sz="2400">
                <a:latin typeface="Times New Roman" charset="0"/>
              </a:rPr>
              <a:t>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,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Classification is then done using Bayesian inference given the generative model of the joint distribution.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But a generative model can also be used to perform any other inference task, e.g.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baseline="-25000">
                <a:latin typeface="Times New Roman" charset="0"/>
              </a:rPr>
              <a:t>1 </a:t>
            </a:r>
            <a:r>
              <a:rPr lang="en-US" sz="2400">
                <a:latin typeface="Times New Roman" charset="0"/>
              </a:rPr>
              <a:t>| 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, …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>
                <a:latin typeface="Times New Roman" charset="0"/>
              </a:rPr>
              <a:t>“</a:t>
            </a:r>
            <a:r>
              <a:rPr lang="en-US" altLang="ja-JP" sz="2000">
                <a:latin typeface="Times New Roman" charset="0"/>
              </a:rPr>
              <a:t>Jack of all trades, master of none.</a:t>
            </a:r>
            <a:r>
              <a:rPr lang="ja-JP" altLang="en-US" sz="2000">
                <a:latin typeface="Times New Roman" charset="0"/>
              </a:rPr>
              <a:t>”</a:t>
            </a:r>
            <a:endParaRPr lang="en-US" altLang="ja-JP" sz="2000">
              <a:solidFill>
                <a:srgbClr val="FF0000"/>
              </a:solidFill>
              <a:latin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Times New Roman" charset="0"/>
              </a:rPr>
              <a:t>Discriminative models </a:t>
            </a:r>
            <a:r>
              <a:rPr lang="en-US" sz="2400">
                <a:latin typeface="Times New Roman" charset="0"/>
              </a:rPr>
              <a:t>are specifically designed and trained to maximize performance of classification. They only model the </a:t>
            </a:r>
            <a:r>
              <a:rPr lang="en-US" sz="2400" i="1">
                <a:latin typeface="Times New Roman" charset="0"/>
              </a:rPr>
              <a:t>conditional distribution </a:t>
            </a:r>
            <a:r>
              <a:rPr lang="en-US" sz="2400">
                <a:latin typeface="Times New Roman" charset="0"/>
              </a:rPr>
              <a:t>P(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 |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By focusing on modeling the conditional distribution, they generally perform better on classification than generative models when given a reasonable amount of training data.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Logistic </a:t>
            </a:r>
            <a:r>
              <a:rPr lang="en-US" dirty="0" smtClean="0">
                <a:latin typeface="Times New Roman" charset="0"/>
              </a:rPr>
              <a:t>Regression (for discrete </a:t>
            </a:r>
            <a:r>
              <a:rPr lang="en-US" dirty="0" err="1" smtClean="0">
                <a:latin typeface="Times New Roman" charset="0"/>
              </a:rPr>
              <a:t>vars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982663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Assumes a parametric form for directly estimating P(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|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>
                <a:latin typeface="Times New Roman" charset="0"/>
              </a:rPr>
              <a:t>). For binary concepts, this is:</a:t>
            </a:r>
          </a:p>
          <a:p>
            <a:endParaRPr lang="en-US" sz="2800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2513013" y="2190750"/>
          <a:ext cx="44037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9" name="Equation" r:id="rId4" imgW="2336800" imgH="660400" progId="Equation.3">
                  <p:embed/>
                </p:oleObj>
              </mc:Choice>
              <mc:Fallback>
                <p:oleObj name="Equation" r:id="rId4" imgW="233680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2190750"/>
                        <a:ext cx="440372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739775" y="3524250"/>
            <a:ext cx="77724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2800" b="0"/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3200" b="0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606425" y="4816475"/>
            <a:ext cx="82105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Equivalent to a one-layer backpropagation neural net.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CC00"/>
              </a:buClr>
              <a:buFontTx/>
              <a:buChar char="–"/>
            </a:pPr>
            <a:r>
              <a:rPr lang="en-US" sz="2400" b="0">
                <a:solidFill>
                  <a:srgbClr val="333399"/>
                </a:solidFill>
              </a:rPr>
              <a:t>Logistic regression is the source of the sigmoid function used in backpropagation.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CC00"/>
              </a:buClr>
              <a:buFontTx/>
              <a:buChar char="–"/>
            </a:pPr>
            <a:r>
              <a:rPr lang="en-US" sz="2400" b="0">
                <a:solidFill>
                  <a:srgbClr val="333399"/>
                </a:solidFill>
              </a:rPr>
              <a:t>Objective function for training is somewhat different.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3200" b="0"/>
          </a:p>
        </p:txBody>
      </p:sp>
      <p:graphicFrame>
        <p:nvGraphicFramePr>
          <p:cNvPr id="34822" name="Object 7"/>
          <p:cNvGraphicFramePr>
            <a:graphicFrameLocks noChangeAspect="1"/>
          </p:cNvGraphicFramePr>
          <p:nvPr/>
        </p:nvGraphicFramePr>
        <p:xfrm>
          <a:off x="2120900" y="2876550"/>
          <a:ext cx="38766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0" name="Equation" r:id="rId6" imgW="2057400" imgH="431800" progId="Equation.3">
                  <p:embed/>
                </p:oleObj>
              </mc:Choice>
              <mc:Fallback>
                <p:oleObj name="Equation" r:id="rId6" imgW="20574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876550"/>
                        <a:ext cx="387667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8"/>
          <p:cNvGraphicFramePr>
            <a:graphicFrameLocks noChangeAspect="1"/>
          </p:cNvGraphicFramePr>
          <p:nvPr/>
        </p:nvGraphicFramePr>
        <p:xfrm>
          <a:off x="4003675" y="3698875"/>
          <a:ext cx="2992438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" name="Equation" r:id="rId8" imgW="1587500" imgH="736600" progId="Equation.3">
                  <p:embed/>
                </p:oleObj>
              </mc:Choice>
              <mc:Fallback>
                <p:oleObj name="Equation" r:id="rId8" imgW="1587500" imgH="736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3698875"/>
                        <a:ext cx="2992438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Logistic Regression as a Log-Linear Model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3375" y="1322388"/>
            <a:ext cx="8221663" cy="919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Logistic regression is basically a linear model, which is demonstrated by taking logs.</a:t>
            </a:r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430338" y="2270125"/>
          <a:ext cx="45148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2" name="Equation" r:id="rId4" imgW="2336800" imgH="419100" progId="Equation.3">
                  <p:embed/>
                </p:oleObj>
              </mc:Choice>
              <mc:Fallback>
                <p:oleObj name="Equation" r:id="rId4" imgW="233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270125"/>
                        <a:ext cx="45148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3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/>
          <p:cNvGraphicFramePr>
            <a:graphicFrameLocks noChangeAspect="1"/>
          </p:cNvGraphicFramePr>
          <p:nvPr/>
        </p:nvGraphicFramePr>
        <p:xfrm>
          <a:off x="3967163" y="3013075"/>
          <a:ext cx="275113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4" name="Equation" r:id="rId8" imgW="1459866" imgH="482391" progId="Equation.3">
                  <p:embed/>
                </p:oleObj>
              </mc:Choice>
              <mc:Fallback>
                <p:oleObj name="Equation" r:id="rId8" imgW="1459866" imgH="4823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3013075"/>
                        <a:ext cx="2751137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7"/>
          <p:cNvGraphicFramePr>
            <a:graphicFrameLocks noChangeAspect="1"/>
          </p:cNvGraphicFramePr>
          <p:nvPr/>
        </p:nvGraphicFramePr>
        <p:xfrm>
          <a:off x="3927475" y="3617913"/>
          <a:ext cx="21780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5" name="Equation" r:id="rId10" imgW="1155700" imgH="482600" progId="Equation.3">
                  <p:embed/>
                </p:oleObj>
              </mc:Choice>
              <mc:Fallback>
                <p:oleObj name="Equation" r:id="rId10" imgW="11557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617913"/>
                        <a:ext cx="217805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8"/>
          <p:cNvGraphicFramePr>
            <a:graphicFrameLocks noChangeAspect="1"/>
          </p:cNvGraphicFramePr>
          <p:nvPr/>
        </p:nvGraphicFramePr>
        <p:xfrm>
          <a:off x="1844675" y="4160838"/>
          <a:ext cx="3973513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6" name="Equation" r:id="rId12" imgW="2108200" imgH="482600" progId="Equation.3">
                  <p:embed/>
                </p:oleObj>
              </mc:Choice>
              <mc:Fallback>
                <p:oleObj name="Equation" r:id="rId12" imgW="21082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4160838"/>
                        <a:ext cx="3973513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300038" y="4779963"/>
            <a:ext cx="8589962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Also called a </a:t>
            </a:r>
            <a:r>
              <a:rPr lang="en-US" sz="2800">
                <a:solidFill>
                  <a:srgbClr val="FF0000"/>
                </a:solidFill>
              </a:rPr>
              <a:t>maximum entropy model</a:t>
            </a:r>
            <a:r>
              <a:rPr lang="en-US" sz="2800" b="0"/>
              <a:t> (</a:t>
            </a:r>
            <a:r>
              <a:rPr lang="en-US" sz="2800">
                <a:solidFill>
                  <a:srgbClr val="FF0000"/>
                </a:solidFill>
              </a:rPr>
              <a:t>MaxEnt</a:t>
            </a:r>
            <a:r>
              <a:rPr lang="en-US" sz="2800" b="0"/>
              <a:t>) because it can be shown that standard training for logistic regression gives the distribution with maximum entropy that is consistent with the training data.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Logistic Regression Training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847725"/>
            <a:ext cx="7772400" cy="3908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Weights are set during training to maximize the </a:t>
            </a:r>
            <a:r>
              <a:rPr lang="en-US" sz="2800" b="1">
                <a:solidFill>
                  <a:srgbClr val="FF0000"/>
                </a:solidFill>
                <a:latin typeface="Times New Roman" charset="0"/>
              </a:rPr>
              <a:t>conditional data likelihood</a:t>
            </a:r>
            <a:r>
              <a:rPr lang="en-US" sz="2800">
                <a:latin typeface="Times New Roman" charset="0"/>
              </a:rPr>
              <a:t> :</a:t>
            </a:r>
          </a:p>
          <a:p>
            <a:pPr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sz="280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Times New Roman" charset="0"/>
              </a:rPr>
              <a:t>    where </a:t>
            </a:r>
            <a:r>
              <a:rPr lang="en-US" sz="2800" i="1">
                <a:latin typeface="Times New Roman" charset="0"/>
              </a:rPr>
              <a:t>D</a:t>
            </a:r>
            <a:r>
              <a:rPr lang="en-US" sz="2800">
                <a:latin typeface="Times New Roman" charset="0"/>
              </a:rPr>
              <a:t> is the set of training examples and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30000">
                <a:latin typeface="Times New Roman" charset="0"/>
              </a:rPr>
              <a:t>d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 i="1" baseline="30000">
                <a:latin typeface="Times New Roman" charset="0"/>
              </a:rPr>
              <a:t>d</a:t>
            </a:r>
            <a:r>
              <a:rPr lang="en-US" sz="2800" i="1">
                <a:latin typeface="Times New Roman" charset="0"/>
              </a:rPr>
              <a:t> </a:t>
            </a:r>
            <a:r>
              <a:rPr lang="en-US" sz="2800">
                <a:latin typeface="Times New Roman" charset="0"/>
              </a:rPr>
              <a:t>denote, respectively, the values of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and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>
                <a:latin typeface="Times New Roman" charset="0"/>
              </a:rPr>
              <a:t> for example </a:t>
            </a:r>
            <a:r>
              <a:rPr lang="en-US" sz="2800" i="1">
                <a:latin typeface="Times New Roman" charset="0"/>
              </a:rPr>
              <a:t>d.</a:t>
            </a:r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2673350" y="2381250"/>
          <a:ext cx="39258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Equation" r:id="rId4" imgW="1943100" imgH="342900" progId="Equation.3">
                  <p:embed/>
                </p:oleObj>
              </mc:Choice>
              <mc:Fallback>
                <p:oleObj name="Equation" r:id="rId4" imgW="19431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381250"/>
                        <a:ext cx="39258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715963" y="3963988"/>
            <a:ext cx="77724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</a:pPr>
            <a:endParaRPr lang="en-US" sz="3200" b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Equivalently viewed as maximizing the </a:t>
            </a:r>
            <a:r>
              <a:rPr lang="en-US" sz="2800">
                <a:solidFill>
                  <a:srgbClr val="FF0000"/>
                </a:solidFill>
              </a:rPr>
              <a:t>conditional log likelihood</a:t>
            </a:r>
            <a:r>
              <a:rPr lang="en-US" sz="2800" b="0"/>
              <a:t> (CLL)</a:t>
            </a:r>
          </a:p>
        </p:txBody>
      </p:sp>
      <p:graphicFrame>
        <p:nvGraphicFramePr>
          <p:cNvPr id="38917" name="Object 6"/>
          <p:cNvGraphicFramePr>
            <a:graphicFrameLocks noChangeAspect="1"/>
          </p:cNvGraphicFramePr>
          <p:nvPr/>
        </p:nvGraphicFramePr>
        <p:xfrm>
          <a:off x="2322513" y="5556250"/>
          <a:ext cx="41814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Equation" r:id="rId6" imgW="2070100" imgH="342900" progId="Equation.3">
                  <p:embed/>
                </p:oleObj>
              </mc:Choice>
              <mc:Fallback>
                <p:oleObj name="Equation" r:id="rId6" imgW="2070100" imgH="342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5556250"/>
                        <a:ext cx="41814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Logistic Regression Training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Like neural-nets, can use standard gradient descent to find the parameters (weights) that optimize the CLL objective function.</a:t>
            </a:r>
          </a:p>
          <a:p>
            <a:r>
              <a:rPr lang="en-US" dirty="0">
                <a:latin typeface="Times New Roman" charset="0"/>
              </a:rPr>
              <a:t>Many other more advanced training methods are possible to speed </a:t>
            </a:r>
            <a:r>
              <a:rPr lang="en-US" dirty="0" smtClean="0">
                <a:latin typeface="Times New Roman" charset="0"/>
              </a:rPr>
              <a:t>up convergence.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latin typeface="Times New Roman" charset="0"/>
              </a:rPr>
              <a:t>Preventing Overfitting in Logistic Regression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1395413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To prevent overfitting, one can use </a:t>
            </a:r>
            <a:r>
              <a:rPr lang="en-US" sz="2800" b="1">
                <a:solidFill>
                  <a:srgbClr val="FF0000"/>
                </a:solidFill>
                <a:latin typeface="Times New Roman" charset="0"/>
              </a:rPr>
              <a:t>regularization</a:t>
            </a:r>
            <a:r>
              <a:rPr lang="en-US" sz="2800">
                <a:latin typeface="Times New Roman" charset="0"/>
              </a:rPr>
              <a:t> (a.k.a. smoothing) by penalizing large weights by changing the training objective:</a:t>
            </a:r>
          </a:p>
        </p:txBody>
      </p:sp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2028825" y="2665413"/>
          <a:ext cx="52593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4" imgW="2603500" imgH="419100" progId="Equation.3">
                  <p:embed/>
                </p:oleObj>
              </mc:Choice>
              <mc:Fallback>
                <p:oleObj name="Equation" r:id="rId4" imgW="2603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665413"/>
                        <a:ext cx="5259388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727075" y="4132263"/>
            <a:ext cx="7772400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 dirty="0"/>
              <a:t>This can be shown to be equivalent to MAP parameter estimation assuming a </a:t>
            </a:r>
            <a:r>
              <a:rPr lang="en-US" sz="2800" b="0" dirty="0" err="1"/>
              <a:t>Guassian</a:t>
            </a:r>
            <a:r>
              <a:rPr lang="en-US" sz="2800" b="0" dirty="0"/>
              <a:t> prior for </a:t>
            </a:r>
            <a:r>
              <a:rPr lang="en-US" sz="2800" b="0" i="1" dirty="0"/>
              <a:t>W</a:t>
            </a:r>
            <a:r>
              <a:rPr lang="en-US" sz="2800" b="0" dirty="0"/>
              <a:t> with zero mean and a variance related to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1</a:t>
            </a:r>
            <a:r>
              <a:rPr lang="en-US" sz="2800" b="0" dirty="0"/>
              <a:t>/</a:t>
            </a:r>
            <a:r>
              <a:rPr lang="el-GR" sz="2800" b="0" dirty="0">
                <a:cs typeface="Times New Roman" charset="0"/>
              </a:rPr>
              <a:t>λ</a:t>
            </a:r>
            <a:r>
              <a:rPr lang="en-US" sz="2800" b="0" dirty="0">
                <a:cs typeface="Times New Roman" charset="0"/>
              </a:rPr>
              <a:t>.</a:t>
            </a:r>
            <a:endParaRPr lang="el-GR" sz="2800" b="0" dirty="0">
              <a:cs typeface="Times New Roman" charset="0"/>
            </a:endParaRP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208088" y="3586163"/>
            <a:ext cx="6583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/>
              <a:t>Where </a:t>
            </a:r>
            <a:r>
              <a:rPr lang="el-GR" b="0"/>
              <a:t>λ</a:t>
            </a:r>
            <a:r>
              <a:rPr lang="en-US" b="0"/>
              <a:t> is a constant that determines the amount of smoothing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Multinomial Logistic Regression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(MaxEnt)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371600"/>
            <a:ext cx="8255000" cy="4687888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Logistic regression can be generalized to multi-class problems (where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has a multinomial distribution).</a:t>
            </a:r>
          </a:p>
          <a:p>
            <a:r>
              <a:rPr lang="en-US" sz="2800">
                <a:latin typeface="Times New Roman" charset="0"/>
              </a:rPr>
              <a:t>Create </a:t>
            </a:r>
            <a:r>
              <a:rPr lang="en-US" sz="2800" b="1" i="1">
                <a:latin typeface="Times New Roman" charset="0"/>
              </a:rPr>
              <a:t>feature functions</a:t>
            </a:r>
            <a:r>
              <a:rPr lang="en-US" sz="2800" b="1">
                <a:latin typeface="Times New Roman" charset="0"/>
              </a:rPr>
              <a:t> </a:t>
            </a:r>
            <a:r>
              <a:rPr lang="en-US" sz="2800">
                <a:latin typeface="Times New Roman" charset="0"/>
              </a:rPr>
              <a:t>for each combination of a class value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´ and each feature 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 i="1" baseline="-25000">
                <a:latin typeface="Times New Roman" charset="0"/>
              </a:rPr>
              <a:t>j </a:t>
            </a:r>
            <a:r>
              <a:rPr lang="en-US" sz="2800">
                <a:latin typeface="Times New Roman" charset="0"/>
              </a:rPr>
              <a:t>and another for the </a:t>
            </a:r>
            <a:r>
              <a:rPr lang="ja-JP" altLang="en-US" sz="2800">
                <a:latin typeface="Times New Roman" charset="0"/>
              </a:rPr>
              <a:t>“</a:t>
            </a:r>
            <a:r>
              <a:rPr lang="en-US" altLang="ja-JP" sz="2800">
                <a:latin typeface="Times New Roman" charset="0"/>
              </a:rPr>
              <a:t>bias weight</a:t>
            </a:r>
            <a:r>
              <a:rPr lang="ja-JP" altLang="en-US" sz="2800">
                <a:latin typeface="Times New Roman" charset="0"/>
              </a:rPr>
              <a:t>”</a:t>
            </a:r>
            <a:r>
              <a:rPr lang="en-US" altLang="ja-JP" sz="2800">
                <a:latin typeface="Times New Roman" charset="0"/>
              </a:rPr>
              <a:t> of each class.</a:t>
            </a:r>
          </a:p>
          <a:p>
            <a:pPr lvl="1"/>
            <a:r>
              <a:rPr lang="en-US" sz="2400">
                <a:latin typeface="Times New Roman" charset="0"/>
              </a:rPr>
              <a:t>f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 i="1" baseline="-25000">
                <a:latin typeface="Times New Roman" charset="0"/>
              </a:rPr>
              <a:t>y</a:t>
            </a:r>
            <a:r>
              <a:rPr lang="en-US" sz="2400" baseline="-25000">
                <a:latin typeface="Times New Roman" charset="0"/>
              </a:rPr>
              <a:t>´, </a:t>
            </a:r>
            <a:r>
              <a:rPr lang="en-US" sz="2400" i="1" baseline="-25000">
                <a:latin typeface="Times New Roman" charset="0"/>
              </a:rPr>
              <a:t>j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) =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j</a:t>
            </a:r>
            <a:r>
              <a:rPr lang="en-US" sz="2400" i="1">
                <a:latin typeface="Times New Roman" charset="0"/>
              </a:rPr>
              <a:t>  </a:t>
            </a:r>
            <a:r>
              <a:rPr lang="en-US" sz="2400">
                <a:latin typeface="Times New Roman" charset="0"/>
              </a:rPr>
              <a:t>if 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 y</a:t>
            </a:r>
            <a:r>
              <a:rPr lang="en-US" sz="2400">
                <a:latin typeface="Times New Roman" charset="0"/>
              </a:rPr>
              <a:t>´ and 0 otherwise</a:t>
            </a:r>
          </a:p>
          <a:p>
            <a:pPr lvl="1"/>
            <a:r>
              <a:rPr lang="en-US" sz="2400">
                <a:latin typeface="Times New Roman" charset="0"/>
              </a:rPr>
              <a:t>f</a:t>
            </a:r>
            <a:r>
              <a:rPr lang="en-US" sz="2400" i="1">
                <a:latin typeface="Times New Roman" charset="0"/>
              </a:rPr>
              <a:t> </a:t>
            </a:r>
            <a:r>
              <a:rPr lang="en-US" sz="2400" i="1" baseline="-25000">
                <a:latin typeface="Times New Roman" charset="0"/>
              </a:rPr>
              <a:t>y</a:t>
            </a:r>
            <a:r>
              <a:rPr lang="en-US" sz="2400" baseline="-25000">
                <a:latin typeface="Times New Roman" charset="0"/>
              </a:rPr>
              <a:t>´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) = 1</a:t>
            </a:r>
            <a:r>
              <a:rPr lang="en-US" sz="2400" i="1">
                <a:latin typeface="Times New Roman" charset="0"/>
              </a:rPr>
              <a:t>  </a:t>
            </a:r>
            <a:r>
              <a:rPr lang="en-US" sz="2400">
                <a:latin typeface="Times New Roman" charset="0"/>
              </a:rPr>
              <a:t>if 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 y</a:t>
            </a:r>
            <a:r>
              <a:rPr lang="en-US" sz="2400">
                <a:latin typeface="Times New Roman" charset="0"/>
              </a:rPr>
              <a:t>´ and 0 otherwise</a:t>
            </a:r>
          </a:p>
          <a:p>
            <a:r>
              <a:rPr lang="en-US" sz="2800">
                <a:latin typeface="Times New Roman" charset="0"/>
              </a:rPr>
              <a:t>The final conditional distribution is:</a:t>
            </a:r>
            <a:endParaRPr lang="en-US" sz="2800" i="1" baseline="-25000">
              <a:latin typeface="Times New Roman" charset="0"/>
            </a:endParaRPr>
          </a:p>
        </p:txBody>
      </p:sp>
      <p:graphicFrame>
        <p:nvGraphicFramePr>
          <p:cNvPr id="45059" name="Object 4"/>
          <p:cNvGraphicFramePr>
            <a:graphicFrameLocks noChangeAspect="1"/>
          </p:cNvGraphicFramePr>
          <p:nvPr/>
        </p:nvGraphicFramePr>
        <p:xfrm>
          <a:off x="1706563" y="5041900"/>
          <a:ext cx="42830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Equation" r:id="rId4" imgW="2273300" imgH="609600" progId="Equation.3">
                  <p:embed/>
                </p:oleObj>
              </mc:Choice>
              <mc:Fallback>
                <p:oleObj name="Equation" r:id="rId4" imgW="2273300" imgH="60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5041900"/>
                        <a:ext cx="428307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5895975" y="6111875"/>
            <a:ext cx="297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/>
              <a:t>(normalizing constant)</a:t>
            </a:r>
          </a:p>
        </p:txBody>
      </p:sp>
      <p:graphicFrame>
        <p:nvGraphicFramePr>
          <p:cNvPr id="45061" name="Object 4"/>
          <p:cNvGraphicFramePr>
            <a:graphicFrameLocks noChangeAspect="1"/>
          </p:cNvGraphicFramePr>
          <p:nvPr/>
        </p:nvGraphicFramePr>
        <p:xfrm>
          <a:off x="2084388" y="5875338"/>
          <a:ext cx="35639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2" name="Equation" r:id="rId6" imgW="1892300" imgH="609600" progId="Equation.3">
                  <p:embed/>
                </p:oleObj>
              </mc:Choice>
              <mc:Fallback>
                <p:oleObj name="Equation" r:id="rId6" imgW="1892300" imgH="60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5875338"/>
                        <a:ext cx="3563937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TextBox 7"/>
          <p:cNvSpPr txBox="1">
            <a:spLocks noChangeArrowheads="1"/>
          </p:cNvSpPr>
          <p:nvPr/>
        </p:nvSpPr>
        <p:spPr bwMode="auto">
          <a:xfrm>
            <a:off x="6169025" y="5181600"/>
            <a:ext cx="217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/>
              <a:t>(λ</a:t>
            </a:r>
            <a:r>
              <a:rPr lang="en-US" sz="2400" b="0" i="1" baseline="-25000"/>
              <a:t>k</a:t>
            </a:r>
            <a:r>
              <a:rPr lang="en-US" sz="2400" b="0"/>
              <a:t> are weights)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Graphical Models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371600"/>
            <a:ext cx="8051800" cy="5273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If no assumption of independence is made, then an exponential number of parameters must be estimated for sound probabilistic inference.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charset="0"/>
              </a:rPr>
              <a:t>No realistic amount of training data is sufficient to estimate so many parameters.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charset="0"/>
              </a:rPr>
              <a:t>If a blanket assumption of conditional independence is made, efficient training and inference is possible, but such a strong assumption is rarely warranted.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Graphical models</a:t>
            </a:r>
            <a:r>
              <a:rPr lang="en-US" sz="2400">
                <a:latin typeface="Times New Roman" charset="0"/>
              </a:rPr>
              <a:t> use directed or undirected graphs over a set of random variables to explicitly specify variable dependencies and allow for less restrictive independence assumptions while limiting the number of parameters that must be estimated.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Bayesian Networks</a:t>
            </a:r>
            <a:r>
              <a:rPr lang="en-US" sz="2000">
                <a:latin typeface="Times New Roman" charset="0"/>
              </a:rPr>
              <a:t>: Directed acyclic graphs that indicate causal structure.</a:t>
            </a:r>
          </a:p>
          <a:p>
            <a:pPr lvl="1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Times New Roman" charset="0"/>
              </a:rPr>
              <a:t>Markov Networks</a:t>
            </a:r>
            <a:r>
              <a:rPr lang="en-US" sz="2000">
                <a:latin typeface="Times New Roman" charset="0"/>
              </a:rPr>
              <a:t>: Undirected graphs that capture general dependencies.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Bayesian Networks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Directed Acyclic Graph (DAG)</a:t>
            </a:r>
          </a:p>
          <a:p>
            <a:pPr lvl="1"/>
            <a:r>
              <a:rPr lang="en-US">
                <a:latin typeface="Times New Roman" charset="0"/>
              </a:rPr>
              <a:t>Nodes are random variables</a:t>
            </a:r>
          </a:p>
          <a:p>
            <a:pPr lvl="1"/>
            <a:r>
              <a:rPr lang="en-US">
                <a:latin typeface="Times New Roman" charset="0"/>
              </a:rPr>
              <a:t>Edges indicate causal influences</a:t>
            </a:r>
          </a:p>
        </p:txBody>
      </p:sp>
      <p:grpSp>
        <p:nvGrpSpPr>
          <p:cNvPr id="49155" name="Group 4"/>
          <p:cNvGrpSpPr>
            <a:grpSpLocks/>
          </p:cNvGrpSpPr>
          <p:nvPr/>
        </p:nvGrpSpPr>
        <p:grpSpPr bwMode="auto">
          <a:xfrm>
            <a:off x="1939925" y="3357563"/>
            <a:ext cx="4341813" cy="2195512"/>
            <a:chOff x="1222" y="2115"/>
            <a:chExt cx="2735" cy="1383"/>
          </a:xfrm>
        </p:grpSpPr>
        <p:sp>
          <p:nvSpPr>
            <p:cNvPr id="49156" name="Oval 5"/>
            <p:cNvSpPr>
              <a:spLocks noChangeArrowheads="1"/>
            </p:cNvSpPr>
            <p:nvPr/>
          </p:nvSpPr>
          <p:spPr bwMode="auto">
            <a:xfrm>
              <a:off x="1248" y="2119"/>
              <a:ext cx="925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Burglary</a:t>
              </a:r>
            </a:p>
          </p:txBody>
        </p:sp>
        <p:sp>
          <p:nvSpPr>
            <p:cNvPr id="49157" name="Oval 6"/>
            <p:cNvSpPr>
              <a:spLocks noChangeArrowheads="1"/>
            </p:cNvSpPr>
            <p:nvPr/>
          </p:nvSpPr>
          <p:spPr bwMode="auto">
            <a:xfrm>
              <a:off x="2805" y="2115"/>
              <a:ext cx="1152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Earthquake</a:t>
              </a:r>
            </a:p>
          </p:txBody>
        </p:sp>
        <p:sp>
          <p:nvSpPr>
            <p:cNvPr id="49158" name="Oval 7"/>
            <p:cNvSpPr>
              <a:spLocks noChangeArrowheads="1"/>
            </p:cNvSpPr>
            <p:nvPr/>
          </p:nvSpPr>
          <p:spPr bwMode="auto">
            <a:xfrm>
              <a:off x="2204" y="2619"/>
              <a:ext cx="699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Alarm</a:t>
              </a:r>
            </a:p>
          </p:txBody>
        </p:sp>
        <p:sp>
          <p:nvSpPr>
            <p:cNvPr id="49159" name="Oval 8"/>
            <p:cNvSpPr>
              <a:spLocks noChangeArrowheads="1"/>
            </p:cNvSpPr>
            <p:nvPr/>
          </p:nvSpPr>
          <p:spPr bwMode="auto">
            <a:xfrm>
              <a:off x="1222" y="3160"/>
              <a:ext cx="1013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JohnCalls</a:t>
              </a:r>
            </a:p>
          </p:txBody>
        </p:sp>
        <p:sp>
          <p:nvSpPr>
            <p:cNvPr id="49160" name="Oval 9"/>
            <p:cNvSpPr>
              <a:spLocks noChangeArrowheads="1"/>
            </p:cNvSpPr>
            <p:nvPr/>
          </p:nvSpPr>
          <p:spPr bwMode="auto">
            <a:xfrm>
              <a:off x="2839" y="3148"/>
              <a:ext cx="1075" cy="338"/>
            </a:xfrm>
            <a:prstGeom prst="ellipse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b="0"/>
                <a:t>MaryCalls</a:t>
              </a:r>
            </a:p>
          </p:txBody>
        </p:sp>
        <p:sp>
          <p:nvSpPr>
            <p:cNvPr id="49161" name="Line 10"/>
            <p:cNvSpPr>
              <a:spLocks noChangeShapeType="1"/>
            </p:cNvSpPr>
            <p:nvPr/>
          </p:nvSpPr>
          <p:spPr bwMode="auto">
            <a:xfrm>
              <a:off x="1997" y="2419"/>
              <a:ext cx="292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49162" name="Line 11"/>
            <p:cNvSpPr>
              <a:spLocks noChangeShapeType="1"/>
            </p:cNvSpPr>
            <p:nvPr/>
          </p:nvSpPr>
          <p:spPr bwMode="auto">
            <a:xfrm flipH="1">
              <a:off x="2818" y="2427"/>
              <a:ext cx="277" cy="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49163" name="Line 12"/>
            <p:cNvSpPr>
              <a:spLocks noChangeShapeType="1"/>
            </p:cNvSpPr>
            <p:nvPr/>
          </p:nvSpPr>
          <p:spPr bwMode="auto">
            <a:xfrm flipH="1">
              <a:off x="2077" y="2915"/>
              <a:ext cx="277" cy="2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49164" name="Line 13"/>
            <p:cNvSpPr>
              <a:spLocks noChangeShapeType="1"/>
            </p:cNvSpPr>
            <p:nvPr/>
          </p:nvSpPr>
          <p:spPr bwMode="auto">
            <a:xfrm>
              <a:off x="2769" y="2922"/>
              <a:ext cx="292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Conditional Probability Tables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5938" y="1371600"/>
            <a:ext cx="8150225" cy="4687888"/>
          </a:xfrm>
        </p:spPr>
        <p:txBody>
          <a:bodyPr/>
          <a:lstStyle/>
          <a:p>
            <a:r>
              <a:rPr lang="en-US" sz="2400">
                <a:latin typeface="Times New Roman" charset="0"/>
              </a:rPr>
              <a:t>Each node has a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conditional probability table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CPT</a:t>
            </a:r>
            <a:r>
              <a:rPr lang="en-US" sz="2400">
                <a:latin typeface="Times New Roman" charset="0"/>
              </a:rPr>
              <a:t>) that gives the probability of each of its values given every possible combination of values for its parents (conditioning case).</a:t>
            </a:r>
          </a:p>
          <a:p>
            <a:pPr lvl="1"/>
            <a:r>
              <a:rPr lang="en-US" sz="2000">
                <a:latin typeface="Times New Roman" charset="0"/>
              </a:rPr>
              <a:t>Roots (sources) of the DAG that have no parents are given prior probabilities.</a:t>
            </a:r>
          </a:p>
        </p:txBody>
      </p:sp>
      <p:sp>
        <p:nvSpPr>
          <p:cNvPr id="51203" name="Oval 4"/>
          <p:cNvSpPr>
            <a:spLocks noChangeArrowheads="1"/>
          </p:cNvSpPr>
          <p:nvPr/>
        </p:nvSpPr>
        <p:spPr bwMode="auto">
          <a:xfrm>
            <a:off x="2492375" y="3659188"/>
            <a:ext cx="1468438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Burglary</a:t>
            </a:r>
          </a:p>
        </p:txBody>
      </p:sp>
      <p:sp>
        <p:nvSpPr>
          <p:cNvPr id="51204" name="Oval 5"/>
          <p:cNvSpPr>
            <a:spLocks noChangeArrowheads="1"/>
          </p:cNvSpPr>
          <p:nvPr/>
        </p:nvSpPr>
        <p:spPr bwMode="auto">
          <a:xfrm>
            <a:off x="4964113" y="3652838"/>
            <a:ext cx="18288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Earthquake</a:t>
            </a:r>
          </a:p>
        </p:txBody>
      </p:sp>
      <p:sp>
        <p:nvSpPr>
          <p:cNvPr id="51205" name="Oval 6"/>
          <p:cNvSpPr>
            <a:spLocks noChangeArrowheads="1"/>
          </p:cNvSpPr>
          <p:nvPr/>
        </p:nvSpPr>
        <p:spPr bwMode="auto">
          <a:xfrm>
            <a:off x="4010025" y="4757738"/>
            <a:ext cx="1109663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Alarm</a:t>
            </a:r>
          </a:p>
        </p:txBody>
      </p:sp>
      <p:sp>
        <p:nvSpPr>
          <p:cNvPr id="51206" name="Oval 7"/>
          <p:cNvSpPr>
            <a:spLocks noChangeArrowheads="1"/>
          </p:cNvSpPr>
          <p:nvPr/>
        </p:nvSpPr>
        <p:spPr bwMode="auto">
          <a:xfrm>
            <a:off x="2378075" y="5835650"/>
            <a:ext cx="1608138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JohnCalls</a:t>
            </a:r>
          </a:p>
        </p:txBody>
      </p:sp>
      <p:sp>
        <p:nvSpPr>
          <p:cNvPr id="51207" name="Oval 8"/>
          <p:cNvSpPr>
            <a:spLocks noChangeArrowheads="1"/>
          </p:cNvSpPr>
          <p:nvPr/>
        </p:nvSpPr>
        <p:spPr bwMode="auto">
          <a:xfrm>
            <a:off x="5346700" y="5805488"/>
            <a:ext cx="1706563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MaryCalls</a:t>
            </a:r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3681413" y="4135438"/>
            <a:ext cx="573087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 flipH="1">
            <a:off x="4900613" y="4148138"/>
            <a:ext cx="523875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10" name="Line 11"/>
          <p:cNvSpPr>
            <a:spLocks noChangeShapeType="1"/>
          </p:cNvSpPr>
          <p:nvPr/>
        </p:nvSpPr>
        <p:spPr bwMode="auto">
          <a:xfrm flipH="1">
            <a:off x="3467100" y="5165725"/>
            <a:ext cx="635000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11" name="Line 12"/>
          <p:cNvSpPr>
            <a:spLocks noChangeShapeType="1"/>
          </p:cNvSpPr>
          <p:nvPr/>
        </p:nvSpPr>
        <p:spPr bwMode="auto">
          <a:xfrm>
            <a:off x="5003800" y="5202238"/>
            <a:ext cx="877888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aphicFrame>
        <p:nvGraphicFramePr>
          <p:cNvPr id="59405" name="Group 13"/>
          <p:cNvGraphicFramePr>
            <a:graphicFrameLocks noGrp="1"/>
          </p:cNvGraphicFramePr>
          <p:nvPr/>
        </p:nvGraphicFramePr>
        <p:xfrm>
          <a:off x="1878013" y="3640138"/>
          <a:ext cx="511175" cy="552596"/>
        </p:xfrm>
        <a:graphic>
          <a:graphicData uri="http://schemas.openxmlformats.org/drawingml/2006/table">
            <a:tbl>
              <a:tblPr/>
              <a:tblGrid>
                <a:gridCol w="511175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P(B)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.001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13" name="Group 21"/>
          <p:cNvGraphicFramePr>
            <a:graphicFrameLocks noGrp="1"/>
          </p:cNvGraphicFramePr>
          <p:nvPr/>
        </p:nvGraphicFramePr>
        <p:xfrm>
          <a:off x="6846888" y="3598863"/>
          <a:ext cx="492125" cy="552596"/>
        </p:xfrm>
        <a:graphic>
          <a:graphicData uri="http://schemas.openxmlformats.org/drawingml/2006/table">
            <a:tbl>
              <a:tblPr/>
              <a:tblGrid>
                <a:gridCol w="492125"/>
              </a:tblGrid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P(E)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.002</a:t>
                      </a:r>
                    </a:p>
                  </a:txBody>
                  <a:tcPr marL="90000" marR="90000" marT="46709" marB="46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21" name="Group 29"/>
          <p:cNvGraphicFramePr>
            <a:graphicFrameLocks noGrp="1"/>
          </p:cNvGraphicFramePr>
          <p:nvPr/>
        </p:nvGraphicFramePr>
        <p:xfrm>
          <a:off x="5400675" y="4300538"/>
          <a:ext cx="1062038" cy="1200150"/>
        </p:xfrm>
        <a:graphic>
          <a:graphicData uri="http://schemas.openxmlformats.org/drawingml/2006/table">
            <a:tbl>
              <a:tblPr/>
              <a:tblGrid>
                <a:gridCol w="280988"/>
                <a:gridCol w="280987"/>
                <a:gridCol w="500063"/>
              </a:tblGrid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P(A)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.95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.94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.29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.001</a:t>
                      </a:r>
                    </a:p>
                  </a:txBody>
                  <a:tcPr marL="90000" marR="90000" marT="46825" marB="468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47" name="Group 55"/>
          <p:cNvGraphicFramePr>
            <a:graphicFrameLocks noGrp="1"/>
          </p:cNvGraphicFramePr>
          <p:nvPr/>
        </p:nvGraphicFramePr>
        <p:xfrm>
          <a:off x="7113588" y="5646738"/>
          <a:ext cx="866775" cy="719267"/>
        </p:xfrm>
        <a:graphic>
          <a:graphicData uri="http://schemas.openxmlformats.org/drawingml/2006/table">
            <a:tbl>
              <a:tblPr/>
              <a:tblGrid>
                <a:gridCol w="311150"/>
                <a:gridCol w="555625"/>
              </a:tblGrid>
              <a:tr h="239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P(M)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.70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.01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61" name="Group 69"/>
          <p:cNvGraphicFramePr>
            <a:graphicFrameLocks noGrp="1"/>
          </p:cNvGraphicFramePr>
          <p:nvPr/>
        </p:nvGraphicFramePr>
        <p:xfrm>
          <a:off x="1401763" y="5689600"/>
          <a:ext cx="866775" cy="719267"/>
        </p:xfrm>
        <a:graphic>
          <a:graphicData uri="http://schemas.openxmlformats.org/drawingml/2006/table">
            <a:tbl>
              <a:tblPr/>
              <a:tblGrid>
                <a:gridCol w="311150"/>
                <a:gridCol w="555625"/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P(J)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.90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26" marB="46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.05</a:t>
                      </a:r>
                    </a:p>
                  </a:txBody>
                  <a:tcPr marL="90000" marR="90000" marT="46726" marB="46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424711B-91AE-AA4A-9895-1282F113F89C}" type="slidenum">
              <a:rPr lang="en-US" sz="1200" b="0">
                <a:latin typeface="Helvetica" charset="0"/>
              </a:rPr>
              <a:pPr eaLnBrk="1" hangingPunct="1"/>
              <a:t>2</a:t>
            </a:fld>
            <a:endParaRPr lang="en-US" sz="1200" b="0"/>
          </a:p>
        </p:txBody>
      </p:sp>
      <p:sp>
        <p:nvSpPr>
          <p:cNvPr id="16386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CC2AB2EA-B17E-774D-9E11-DD4665FF042D}" type="slidenum">
              <a:rPr lang="en-US" sz="1200" b="0">
                <a:latin typeface="Helvetica" charset="0"/>
              </a:rPr>
              <a:pPr algn="r" eaLnBrk="1" hangingPunct="1"/>
              <a:t>2</a:t>
            </a:fld>
            <a:endParaRPr lang="en-US" sz="1200" b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769489"/>
            <a:ext cx="7772400" cy="197368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charset="0"/>
              </a:rPr>
              <a:t>Discriminative Training</a:t>
            </a:r>
            <a:br>
              <a:rPr lang="en-US" b="1" dirty="0" smtClean="0">
                <a:latin typeface="Times New Roman" charset="0"/>
              </a:rPr>
            </a:br>
            <a:r>
              <a:rPr lang="en-US" b="1" dirty="0" smtClean="0">
                <a:latin typeface="Times New Roman" charset="0"/>
              </a:rPr>
              <a:t>Markov Networks </a:t>
            </a:r>
            <a:r>
              <a:rPr lang="en-US" b="1" dirty="0">
                <a:latin typeface="Times New Roman" charset="0"/>
              </a:rPr>
              <a:t>and</a:t>
            </a:r>
            <a:br>
              <a:rPr lang="en-US" b="1" dirty="0">
                <a:latin typeface="Times New Roman" charset="0"/>
              </a:rPr>
            </a:br>
            <a:r>
              <a:rPr lang="en-US" b="1" dirty="0">
                <a:latin typeface="Times New Roman" charset="0"/>
              </a:rPr>
              <a:t>Conditional Random Fields (CRFs</a:t>
            </a:r>
            <a:r>
              <a:rPr lang="en-US" b="1" dirty="0" smtClean="0">
                <a:latin typeface="Times New Roman" charset="0"/>
              </a:rPr>
              <a:t>)</a:t>
            </a:r>
            <a:endParaRPr lang="en-US" sz="4000" b="1" dirty="0">
              <a:solidFill>
                <a:srgbClr val="336600"/>
              </a:solidFill>
              <a:latin typeface="Times New Roman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23975" y="4168045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charset="0"/>
              </a:rPr>
              <a:t>Raymond 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</a:rPr>
              <a:t>J. Mooney</a:t>
            </a:r>
          </a:p>
          <a:p>
            <a:pPr marL="0" indent="0" algn="ctr" eaLnBrk="1" hangingPunct="1">
              <a:buFontTx/>
              <a:buNone/>
            </a:pPr>
            <a:r>
              <a:rPr lang="en-US" dirty="0">
                <a:latin typeface="Times New Roman" charset="0"/>
              </a:rPr>
              <a:t>University of Texas at Austin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Joint Distributions for Bayes Nets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89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 Bayesian Network implicitly defines a joint distribution.</a:t>
            </a:r>
          </a:p>
        </p:txBody>
      </p:sp>
      <p:graphicFrame>
        <p:nvGraphicFramePr>
          <p:cNvPr id="53251" name="Object 4"/>
          <p:cNvGraphicFramePr>
            <a:graphicFrameLocks noChangeAspect="1"/>
          </p:cNvGraphicFramePr>
          <p:nvPr/>
        </p:nvGraphicFramePr>
        <p:xfrm>
          <a:off x="1939925" y="2178050"/>
          <a:ext cx="48450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8" name="Equation" r:id="rId4" imgW="2336800" imgH="431800" progId="Equation.3">
                  <p:embed/>
                </p:oleObj>
              </mc:Choice>
              <mc:Fallback>
                <p:oleObj name="Equation" r:id="rId4" imgW="2336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2178050"/>
                        <a:ext cx="48450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668338" y="3022600"/>
            <a:ext cx="777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2800" b="0"/>
              <a:t>Example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1746250" y="3455988"/>
          <a:ext cx="34877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9" name="Equation" r:id="rId6" imgW="1600200" imgH="203200" progId="Equation.3">
                  <p:embed/>
                </p:oleObj>
              </mc:Choice>
              <mc:Fallback>
                <p:oleObj name="Equation" r:id="rId6" imgW="16002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3455988"/>
                        <a:ext cx="34877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7"/>
          <p:cNvGraphicFramePr>
            <a:graphicFrameLocks noChangeAspect="1"/>
          </p:cNvGraphicFramePr>
          <p:nvPr/>
        </p:nvGraphicFramePr>
        <p:xfrm>
          <a:off x="1431925" y="3930650"/>
          <a:ext cx="65325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0" name="Equation" r:id="rId8" imgW="2997200" imgH="203200" progId="Equation.3">
                  <p:embed/>
                </p:oleObj>
              </mc:Choice>
              <mc:Fallback>
                <p:oleObj name="Equation" r:id="rId8" imgW="2997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3930650"/>
                        <a:ext cx="65325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8"/>
          <p:cNvGraphicFramePr>
            <a:graphicFrameLocks noChangeAspect="1"/>
          </p:cNvGraphicFramePr>
          <p:nvPr/>
        </p:nvGraphicFramePr>
        <p:xfrm>
          <a:off x="1455738" y="4438650"/>
          <a:ext cx="58420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1" name="Equation" r:id="rId10" imgW="2679700" imgH="177800" progId="Equation.3">
                  <p:embed/>
                </p:oleObj>
              </mc:Choice>
              <mc:Fallback>
                <p:oleObj name="Equation" r:id="rId10" imgW="2679700" imgH="177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4438650"/>
                        <a:ext cx="58420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 as a Bayes Net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30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Naïve Bayes is a simple Bayes Net</a:t>
            </a:r>
          </a:p>
        </p:txBody>
      </p:sp>
      <p:sp>
        <p:nvSpPr>
          <p:cNvPr id="55299" name="Oval 4"/>
          <p:cNvSpPr>
            <a:spLocks noChangeArrowheads="1"/>
          </p:cNvSpPr>
          <p:nvPr/>
        </p:nvSpPr>
        <p:spPr bwMode="auto">
          <a:xfrm>
            <a:off x="4124325" y="2054225"/>
            <a:ext cx="460375" cy="542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55300" name="Oval 5"/>
          <p:cNvSpPr>
            <a:spLocks noChangeArrowheads="1"/>
          </p:cNvSpPr>
          <p:nvPr/>
        </p:nvSpPr>
        <p:spPr bwMode="auto">
          <a:xfrm>
            <a:off x="3011488" y="30734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55301" name="Oval 6"/>
          <p:cNvSpPr>
            <a:spLocks noChangeArrowheads="1"/>
          </p:cNvSpPr>
          <p:nvPr/>
        </p:nvSpPr>
        <p:spPr bwMode="auto">
          <a:xfrm>
            <a:off x="3786188" y="30670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4375150" y="27908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55303" name="Oval 8"/>
          <p:cNvSpPr>
            <a:spLocks noChangeArrowheads="1"/>
          </p:cNvSpPr>
          <p:nvPr/>
        </p:nvSpPr>
        <p:spPr bwMode="auto">
          <a:xfrm>
            <a:off x="5084763" y="30480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55304" name="Line 9"/>
          <p:cNvSpPr>
            <a:spLocks noChangeShapeType="1"/>
          </p:cNvSpPr>
          <p:nvPr/>
        </p:nvSpPr>
        <p:spPr bwMode="auto">
          <a:xfrm flipH="1">
            <a:off x="3438525" y="2487613"/>
            <a:ext cx="744538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5305" name="Line 10"/>
          <p:cNvSpPr>
            <a:spLocks noChangeShapeType="1"/>
          </p:cNvSpPr>
          <p:nvPr/>
        </p:nvSpPr>
        <p:spPr bwMode="auto">
          <a:xfrm flipH="1">
            <a:off x="4110038" y="2560638"/>
            <a:ext cx="146050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5306" name="Line 11"/>
          <p:cNvSpPr>
            <a:spLocks noChangeShapeType="1"/>
          </p:cNvSpPr>
          <p:nvPr/>
        </p:nvSpPr>
        <p:spPr bwMode="auto">
          <a:xfrm>
            <a:off x="4498975" y="2511425"/>
            <a:ext cx="719138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704850" y="4108450"/>
            <a:ext cx="7772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b="0"/>
              <a:t>Priors P(</a:t>
            </a:r>
            <a:r>
              <a:rPr lang="en-US" sz="3200" b="0" i="1"/>
              <a:t>Y</a:t>
            </a:r>
            <a:r>
              <a:rPr lang="en-US" sz="3200" b="0"/>
              <a:t>) and conditionals P(</a:t>
            </a:r>
            <a:r>
              <a:rPr lang="en-US" sz="3200" b="0" i="1"/>
              <a:t>X</a:t>
            </a:r>
            <a:r>
              <a:rPr lang="en-US" sz="3200" b="0" i="1" baseline="-25000"/>
              <a:t>i</a:t>
            </a:r>
            <a:r>
              <a:rPr lang="en-US" sz="3200" b="0"/>
              <a:t>|</a:t>
            </a:r>
            <a:r>
              <a:rPr lang="en-US" sz="3200" b="0" i="1"/>
              <a:t>Y</a:t>
            </a:r>
            <a:r>
              <a:rPr lang="en-US" sz="3200" b="0"/>
              <a:t>) for Naïve Bayes provide CPTs for the network.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Markov Networks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Undirected graph over a set of random variables, where an edge represents a dependency.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The </a:t>
            </a:r>
            <a:r>
              <a:rPr lang="en-US" b="1">
                <a:solidFill>
                  <a:srgbClr val="FF0000"/>
                </a:solidFill>
                <a:latin typeface="Times New Roman" charset="0"/>
              </a:rPr>
              <a:t>Markov blanket</a:t>
            </a:r>
            <a:r>
              <a:rPr lang="en-US">
                <a:latin typeface="Times New Roman" charset="0"/>
              </a:rPr>
              <a:t> of a node,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,  in a Markov Net is the set of its neighbors in the graph (nodes that have an edge connecting to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Every node in a Markov Net is conditionally independent of every other node given its Markov blanket.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Distribution for a Markov Network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5938" y="1371600"/>
            <a:ext cx="8148637" cy="2614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The distribution of a Markov net is most compactly described in terms of a set of 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potential functions </a:t>
            </a:r>
            <a:r>
              <a:rPr lang="en-US" sz="2400">
                <a:latin typeface="Times New Roman" charset="0"/>
              </a:rPr>
              <a:t>(a.k.a.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factors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Times New Roman" charset="0"/>
              </a:rPr>
              <a:t>compatibility functions</a:t>
            </a:r>
            <a:r>
              <a:rPr lang="en-US" sz="2400">
                <a:latin typeface="Times New Roman" charset="0"/>
              </a:rPr>
              <a:t>),</a:t>
            </a:r>
            <a:r>
              <a:rPr lang="en-US" sz="2400" b="1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l-GR" sz="2400">
                <a:latin typeface="Times New Roman" charset="0"/>
                <a:cs typeface="Times New Roman" charset="0"/>
              </a:rPr>
              <a:t>φ</a:t>
            </a:r>
            <a:r>
              <a:rPr lang="en-US" sz="2400" i="1" baseline="-25000">
                <a:latin typeface="Times New Roman" charset="0"/>
                <a:cs typeface="Times New Roman" charset="0"/>
              </a:rPr>
              <a:t>k</a:t>
            </a:r>
            <a:r>
              <a:rPr lang="en-US" sz="2400">
                <a:latin typeface="Times New Roman" charset="0"/>
              </a:rPr>
              <a:t>, for each clique, </a:t>
            </a:r>
            <a:r>
              <a:rPr lang="en-US" sz="2400" i="1">
                <a:latin typeface="Times New Roman" charset="0"/>
              </a:rPr>
              <a:t>k</a:t>
            </a:r>
            <a:r>
              <a:rPr lang="en-US" sz="2400">
                <a:latin typeface="Times New Roman" charset="0"/>
              </a:rPr>
              <a:t>, in the graph.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For each joint assignment of values to the variables in clique </a:t>
            </a:r>
            <a:r>
              <a:rPr lang="en-US" sz="2400" i="1">
                <a:latin typeface="Times New Roman" charset="0"/>
              </a:rPr>
              <a:t>k, </a:t>
            </a:r>
            <a:r>
              <a:rPr lang="el-GR" sz="2400">
                <a:latin typeface="Times New Roman" charset="0"/>
                <a:cs typeface="Times New Roman" charset="0"/>
              </a:rPr>
              <a:t>φ</a:t>
            </a:r>
            <a:r>
              <a:rPr lang="en-US" sz="2400" i="1" baseline="-25000">
                <a:latin typeface="Times New Roman" charset="0"/>
                <a:cs typeface="Times New Roman" charset="0"/>
              </a:rPr>
              <a:t>k </a:t>
            </a:r>
            <a:r>
              <a:rPr lang="en-US" sz="2400">
                <a:latin typeface="Times New Roman" charset="0"/>
                <a:cs typeface="Times New Roman" charset="0"/>
              </a:rPr>
              <a:t>assigns a non-negative real value that represents the compatibility of these values.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  <a:cs typeface="Times New Roman" charset="0"/>
              </a:rPr>
              <a:t>The joint distribution of a Markov network is then defined by:</a:t>
            </a:r>
            <a:endParaRPr lang="en-US" sz="2400" i="1" baseline="-2500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59395" name="Object 4"/>
          <p:cNvGraphicFramePr>
            <a:graphicFrameLocks noChangeAspect="1"/>
          </p:cNvGraphicFramePr>
          <p:nvPr/>
        </p:nvGraphicFramePr>
        <p:xfrm>
          <a:off x="2335213" y="3787775"/>
          <a:ext cx="37655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Equation" r:id="rId4" imgW="1815312" imgH="444307" progId="Equation.3">
                  <p:embed/>
                </p:oleObj>
              </mc:Choice>
              <mc:Fallback>
                <p:oleObj name="Equation" r:id="rId4" imgW="1815312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787775"/>
                        <a:ext cx="37655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715963" y="4546600"/>
            <a:ext cx="7772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en-US" sz="2400" b="0"/>
              <a:t>    Where </a:t>
            </a:r>
            <a:r>
              <a:rPr lang="en-US" sz="2400" b="0" i="1"/>
              <a:t>x</a:t>
            </a:r>
            <a:r>
              <a:rPr lang="en-US" sz="2400" b="0" i="1" baseline="-25000"/>
              <a:t>{k} </a:t>
            </a:r>
            <a:r>
              <a:rPr lang="en-US" sz="2400" b="0"/>
              <a:t>represents the joint assignment of the variables in clique </a:t>
            </a:r>
            <a:r>
              <a:rPr lang="en-US" sz="2400" b="0" i="1"/>
              <a:t>k</a:t>
            </a:r>
            <a:r>
              <a:rPr lang="en-US" sz="2400" b="0"/>
              <a:t>, and </a:t>
            </a:r>
            <a:r>
              <a:rPr lang="en-US" sz="2400" b="0" i="1"/>
              <a:t>Z</a:t>
            </a:r>
            <a:r>
              <a:rPr lang="en-US" sz="2400" b="0"/>
              <a:t> is a normalizing constant that makes a joint distribution that sums to 1.</a:t>
            </a:r>
            <a:endParaRPr lang="en-US" sz="2400" b="0" i="1"/>
          </a:p>
        </p:txBody>
      </p:sp>
      <p:graphicFrame>
        <p:nvGraphicFramePr>
          <p:cNvPr id="59397" name="Object 6"/>
          <p:cNvGraphicFramePr>
            <a:graphicFrameLocks noChangeAspect="1"/>
          </p:cNvGraphicFramePr>
          <p:nvPr/>
        </p:nvGraphicFramePr>
        <p:xfrm>
          <a:off x="2989263" y="5584825"/>
          <a:ext cx="2370137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Equation" r:id="rId6" imgW="1143000" imgH="444500" progId="Equation.3">
                  <p:embed/>
                </p:oleObj>
              </mc:Choice>
              <mc:Fallback>
                <p:oleObj name="Equation" r:id="rId6" imgW="11430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5584825"/>
                        <a:ext cx="2370137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Sample Markov Network</a:t>
            </a:r>
          </a:p>
        </p:txBody>
      </p:sp>
      <p:sp>
        <p:nvSpPr>
          <p:cNvPr id="61442" name="Oval 4"/>
          <p:cNvSpPr>
            <a:spLocks noChangeArrowheads="1"/>
          </p:cNvSpPr>
          <p:nvPr/>
        </p:nvSpPr>
        <p:spPr bwMode="auto">
          <a:xfrm>
            <a:off x="2271713" y="2513013"/>
            <a:ext cx="1468437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Burglary</a:t>
            </a:r>
          </a:p>
        </p:txBody>
      </p:sp>
      <p:sp>
        <p:nvSpPr>
          <p:cNvPr id="61443" name="Oval 5"/>
          <p:cNvSpPr>
            <a:spLocks noChangeArrowheads="1"/>
          </p:cNvSpPr>
          <p:nvPr/>
        </p:nvSpPr>
        <p:spPr bwMode="auto">
          <a:xfrm>
            <a:off x="4743450" y="2506663"/>
            <a:ext cx="18288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Earthquake</a:t>
            </a:r>
          </a:p>
        </p:txBody>
      </p:sp>
      <p:sp>
        <p:nvSpPr>
          <p:cNvPr id="61444" name="Oval 6"/>
          <p:cNvSpPr>
            <a:spLocks noChangeArrowheads="1"/>
          </p:cNvSpPr>
          <p:nvPr/>
        </p:nvSpPr>
        <p:spPr bwMode="auto">
          <a:xfrm>
            <a:off x="3789363" y="3611563"/>
            <a:ext cx="1109662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Alarm</a:t>
            </a:r>
          </a:p>
        </p:txBody>
      </p:sp>
      <p:sp>
        <p:nvSpPr>
          <p:cNvPr id="61445" name="Oval 7"/>
          <p:cNvSpPr>
            <a:spLocks noChangeArrowheads="1"/>
          </p:cNvSpPr>
          <p:nvPr/>
        </p:nvSpPr>
        <p:spPr bwMode="auto">
          <a:xfrm>
            <a:off x="2157413" y="4689475"/>
            <a:ext cx="1608137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JohnCalls</a:t>
            </a:r>
          </a:p>
        </p:txBody>
      </p:sp>
      <p:sp>
        <p:nvSpPr>
          <p:cNvPr id="61446" name="Oval 8"/>
          <p:cNvSpPr>
            <a:spLocks noChangeArrowheads="1"/>
          </p:cNvSpPr>
          <p:nvPr/>
        </p:nvSpPr>
        <p:spPr bwMode="auto">
          <a:xfrm>
            <a:off x="5126038" y="4659313"/>
            <a:ext cx="1706562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MaryCalls</a:t>
            </a:r>
          </a:p>
        </p:txBody>
      </p:sp>
      <p:sp>
        <p:nvSpPr>
          <p:cNvPr id="61447" name="Line 9"/>
          <p:cNvSpPr>
            <a:spLocks noChangeShapeType="1"/>
          </p:cNvSpPr>
          <p:nvPr/>
        </p:nvSpPr>
        <p:spPr bwMode="auto">
          <a:xfrm>
            <a:off x="3460750" y="2989263"/>
            <a:ext cx="573088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1448" name="Line 10"/>
          <p:cNvSpPr>
            <a:spLocks noChangeShapeType="1"/>
          </p:cNvSpPr>
          <p:nvPr/>
        </p:nvSpPr>
        <p:spPr bwMode="auto">
          <a:xfrm flipH="1">
            <a:off x="4679950" y="3001963"/>
            <a:ext cx="523875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1449" name="Line 11"/>
          <p:cNvSpPr>
            <a:spLocks noChangeShapeType="1"/>
          </p:cNvSpPr>
          <p:nvPr/>
        </p:nvSpPr>
        <p:spPr bwMode="auto">
          <a:xfrm flipH="1">
            <a:off x="3246438" y="4019550"/>
            <a:ext cx="635000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1450" name="Line 12"/>
          <p:cNvSpPr>
            <a:spLocks noChangeShapeType="1"/>
          </p:cNvSpPr>
          <p:nvPr/>
        </p:nvSpPr>
        <p:spPr bwMode="auto">
          <a:xfrm>
            <a:off x="4783138" y="4056063"/>
            <a:ext cx="877887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graphicFrame>
        <p:nvGraphicFramePr>
          <p:cNvPr id="73985" name="Group 257"/>
          <p:cNvGraphicFramePr>
            <a:graphicFrameLocks noGrp="1"/>
          </p:cNvGraphicFramePr>
          <p:nvPr/>
        </p:nvGraphicFramePr>
        <p:xfrm>
          <a:off x="1122363" y="1692275"/>
          <a:ext cx="987425" cy="1320970"/>
        </p:xfrm>
        <a:graphic>
          <a:graphicData uri="http://schemas.openxmlformats.org/drawingml/2006/table">
            <a:tbl>
              <a:tblPr/>
              <a:tblGrid>
                <a:gridCol w="261937"/>
                <a:gridCol w="260350"/>
                <a:gridCol w="465138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898" name="Group 170"/>
          <p:cNvGraphicFramePr>
            <a:graphicFrameLocks noGrp="1"/>
          </p:cNvGraphicFramePr>
          <p:nvPr/>
        </p:nvGraphicFramePr>
        <p:xfrm>
          <a:off x="6788150" y="1514475"/>
          <a:ext cx="985838" cy="1320970"/>
        </p:xfrm>
        <a:graphic>
          <a:graphicData uri="http://schemas.openxmlformats.org/drawingml/2006/table">
            <a:tbl>
              <a:tblPr/>
              <a:tblGrid>
                <a:gridCol w="261938"/>
                <a:gridCol w="260350"/>
                <a:gridCol w="4635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924" name="Group 196"/>
          <p:cNvGraphicFramePr>
            <a:graphicFrameLocks noGrp="1"/>
          </p:cNvGraphicFramePr>
          <p:nvPr/>
        </p:nvGraphicFramePr>
        <p:xfrm>
          <a:off x="6986588" y="4751388"/>
          <a:ext cx="985837" cy="1320970"/>
        </p:xfrm>
        <a:graphic>
          <a:graphicData uri="http://schemas.openxmlformats.org/drawingml/2006/table">
            <a:tbl>
              <a:tblPr/>
              <a:tblGrid>
                <a:gridCol w="261937"/>
                <a:gridCol w="260350"/>
                <a:gridCol w="4635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950" name="Group 222"/>
          <p:cNvGraphicFramePr>
            <a:graphicFrameLocks noGrp="1"/>
          </p:cNvGraphicFramePr>
          <p:nvPr/>
        </p:nvGraphicFramePr>
        <p:xfrm>
          <a:off x="1116013" y="4916488"/>
          <a:ext cx="985837" cy="1320970"/>
        </p:xfrm>
        <a:graphic>
          <a:graphicData uri="http://schemas.openxmlformats.org/drawingml/2006/table">
            <a:tbl>
              <a:tblPr/>
              <a:tblGrid>
                <a:gridCol w="261937"/>
                <a:gridCol w="260350"/>
                <a:gridCol w="463550"/>
              </a:tblGrid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0000" marR="90000" marT="46753" marB="46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978" name="Oval 250"/>
          <p:cNvSpPr>
            <a:spLocks noChangeArrowheads="1"/>
          </p:cNvSpPr>
          <p:nvPr/>
        </p:nvSpPr>
        <p:spPr bwMode="auto">
          <a:xfrm rot="2012862">
            <a:off x="1997075" y="2541588"/>
            <a:ext cx="3119438" cy="14763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3982" name="Oval 254"/>
          <p:cNvSpPr>
            <a:spLocks noChangeArrowheads="1"/>
          </p:cNvSpPr>
          <p:nvPr/>
        </p:nvSpPr>
        <p:spPr bwMode="auto">
          <a:xfrm rot="1254202">
            <a:off x="3659188" y="3667125"/>
            <a:ext cx="3348037" cy="14763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3983" name="Oval 255"/>
          <p:cNvSpPr>
            <a:spLocks noChangeArrowheads="1"/>
          </p:cNvSpPr>
          <p:nvPr/>
        </p:nvSpPr>
        <p:spPr bwMode="auto">
          <a:xfrm rot="-1930866">
            <a:off x="3671888" y="2430463"/>
            <a:ext cx="3279775" cy="14763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73984" name="Oval 256"/>
          <p:cNvSpPr>
            <a:spLocks noChangeArrowheads="1"/>
          </p:cNvSpPr>
          <p:nvPr/>
        </p:nvSpPr>
        <p:spPr bwMode="auto">
          <a:xfrm rot="-2135847">
            <a:off x="1927225" y="3582988"/>
            <a:ext cx="3155950" cy="16303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78" grpId="0" animBg="1"/>
      <p:bldP spid="73982" grpId="0" animBg="1"/>
      <p:bldP spid="73983" grpId="0" animBg="1"/>
      <p:bldP spid="739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Logistic Regression as a Markov Net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30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</a:rPr>
              <a:t>Logistic regression is a simple Markov Net</a:t>
            </a:r>
          </a:p>
        </p:txBody>
      </p:sp>
      <p:sp>
        <p:nvSpPr>
          <p:cNvPr id="63491" name="Oval 4"/>
          <p:cNvSpPr>
            <a:spLocks noChangeArrowheads="1"/>
          </p:cNvSpPr>
          <p:nvPr/>
        </p:nvSpPr>
        <p:spPr bwMode="auto">
          <a:xfrm>
            <a:off x="4124325" y="1945694"/>
            <a:ext cx="460375" cy="542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3011488" y="2966456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3786188" y="2960106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63494" name="Text Box 7"/>
          <p:cNvSpPr txBox="1">
            <a:spLocks noChangeArrowheads="1"/>
          </p:cNvSpPr>
          <p:nvPr/>
        </p:nvSpPr>
        <p:spPr bwMode="auto">
          <a:xfrm>
            <a:off x="4375150" y="2683881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5084763" y="2941056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 flipH="1">
            <a:off x="3438525" y="2380669"/>
            <a:ext cx="744538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3497" name="Line 10"/>
          <p:cNvSpPr>
            <a:spLocks noChangeShapeType="1"/>
          </p:cNvSpPr>
          <p:nvPr/>
        </p:nvSpPr>
        <p:spPr bwMode="auto">
          <a:xfrm flipH="1">
            <a:off x="4110038" y="2453694"/>
            <a:ext cx="146050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498975" y="2404481"/>
            <a:ext cx="719138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704850" y="3573730"/>
            <a:ext cx="7943850" cy="201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b="0" dirty="0"/>
              <a:t>But only models the conditional distribution, P(</a:t>
            </a:r>
            <a:r>
              <a:rPr lang="en-US" sz="3200" b="0" i="1" dirty="0"/>
              <a:t>Y</a:t>
            </a:r>
            <a:r>
              <a:rPr lang="en-US" sz="3200" b="0" dirty="0"/>
              <a:t> | </a:t>
            </a:r>
            <a:r>
              <a:rPr lang="en-US" sz="3200" b="0" i="1" dirty="0"/>
              <a:t>X</a:t>
            </a:r>
            <a:r>
              <a:rPr lang="en-US" sz="3200" b="0" dirty="0"/>
              <a:t>) and not the full joint P(</a:t>
            </a:r>
            <a:r>
              <a:rPr lang="en-US" sz="3200" b="0" i="1" dirty="0"/>
              <a:t>X</a:t>
            </a:r>
            <a:r>
              <a:rPr lang="en-US" sz="3200" b="0" dirty="0"/>
              <a:t>,</a:t>
            </a:r>
            <a:r>
              <a:rPr lang="en-US" sz="3200" b="0" i="1" dirty="0"/>
              <a:t>Y</a:t>
            </a:r>
            <a:r>
              <a:rPr lang="en-US" sz="3200" b="0" dirty="0" smtClean="0"/>
              <a:t>)</a:t>
            </a:r>
            <a:endParaRPr lang="en-US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Nets vs. Bayes Nets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18648"/>
            <a:ext cx="7772400" cy="4687888"/>
          </a:xfrm>
        </p:spPr>
        <p:txBody>
          <a:bodyPr/>
          <a:lstStyle/>
          <a:p>
            <a:r>
              <a:rPr lang="de-DE" dirty="0" err="1" smtClean="0"/>
              <a:t>Markov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Bayes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4FC677-0513-0B4D-8519-43748381478C}" type="slidenum">
              <a:rPr lang="en-US" smtClean="0"/>
              <a:pPr>
                <a:defRPr/>
              </a:pPr>
              <a:t>26</a:t>
            </a:fld>
            <a:endParaRPr lang="en-US">
              <a:latin typeface="Times New Roman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93037"/>
              </p:ext>
            </p:extLst>
          </p:nvPr>
        </p:nvGraphicFramePr>
        <p:xfrm>
          <a:off x="2602569" y="1394829"/>
          <a:ext cx="37655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0" name="Equation" r:id="rId3" imgW="1815312" imgH="444307" progId="Equation.3">
                  <p:embed/>
                </p:oleObj>
              </mc:Choice>
              <mc:Fallback>
                <p:oleObj name="Equation" r:id="rId3" imgW="181531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569" y="1394829"/>
                        <a:ext cx="37655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565678"/>
              </p:ext>
            </p:extLst>
          </p:nvPr>
        </p:nvGraphicFramePr>
        <p:xfrm>
          <a:off x="4072092" y="2282826"/>
          <a:ext cx="2370137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1" name="Equation" r:id="rId5" imgW="1143000" imgH="444500" progId="Equation.3">
                  <p:embed/>
                </p:oleObj>
              </mc:Choice>
              <mc:Fallback>
                <p:oleObj name="Equation" r:id="rId5" imgW="1143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092" y="2282826"/>
                        <a:ext cx="2370137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28035"/>
              </p:ext>
            </p:extLst>
          </p:nvPr>
        </p:nvGraphicFramePr>
        <p:xfrm>
          <a:off x="2581692" y="4683780"/>
          <a:ext cx="55927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2" name="Equation" r:id="rId7" imgW="2997200" imgH="431800" progId="Equation.3">
                  <p:embed/>
                </p:oleObj>
              </mc:Choice>
              <mc:Fallback>
                <p:oleObj name="Equation" r:id="rId7" imgW="299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692" y="4683780"/>
                        <a:ext cx="559276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037281"/>
              </p:ext>
            </p:extLst>
          </p:nvPr>
        </p:nvGraphicFramePr>
        <p:xfrm>
          <a:off x="2602071" y="5531759"/>
          <a:ext cx="502443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3" name="Equation" r:id="rId9" imgW="2692400" imgH="431800" progId="Equation.3">
                  <p:embed/>
                </p:oleObj>
              </mc:Choice>
              <mc:Fallback>
                <p:oleObj name="Equation" r:id="rId9" imgW="2692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071" y="5531759"/>
                        <a:ext cx="5024437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80398"/>
              </p:ext>
            </p:extLst>
          </p:nvPr>
        </p:nvGraphicFramePr>
        <p:xfrm>
          <a:off x="2554870" y="3768880"/>
          <a:ext cx="48450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4" name="Equation" r:id="rId11" imgW="2336800" imgH="431800" progId="Equation.3">
                  <p:embed/>
                </p:oleObj>
              </mc:Choice>
              <mc:Fallback>
                <p:oleObj name="Equation" r:id="rId11" imgW="233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870" y="3768880"/>
                        <a:ext cx="48450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7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Nets vs. Bayes Nets</a:t>
            </a:r>
          </a:p>
        </p:txBody>
      </p:sp>
      <p:graphicFrame>
        <p:nvGraphicFramePr>
          <p:cNvPr id="96153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753496"/>
              </p:ext>
            </p:extLst>
          </p:nvPr>
        </p:nvGraphicFramePr>
        <p:xfrm>
          <a:off x="609600" y="1752600"/>
          <a:ext cx="8001000" cy="4419602"/>
        </p:xfrm>
        <a:graphic>
          <a:graphicData uri="http://schemas.openxmlformats.org/drawingml/2006/table">
            <a:tbl>
              <a:tblPr/>
              <a:tblGrid>
                <a:gridCol w="2209800"/>
                <a:gridCol w="2819400"/>
                <a:gridCol w="29718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Markov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Bayes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potentials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potentials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Potentials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Arbitrary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Cond. probabilities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Cycles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Allowed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Forbidden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Partition func.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 = ?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global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Normalization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Indep. check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Graph separation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D-separation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Indep. props.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MCMC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MCMC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0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3763" y="0"/>
            <a:ext cx="7772400" cy="990600"/>
          </a:xfrm>
        </p:spPr>
        <p:txBody>
          <a:bodyPr/>
          <a:lstStyle/>
          <a:p>
            <a:r>
              <a:rPr lang="en-US" sz="3200">
                <a:latin typeface="Times New Roman" charset="0"/>
              </a:rPr>
              <a:t>Generative vs. Discriminative </a:t>
            </a:r>
            <a:br>
              <a:rPr lang="en-US" sz="3200">
                <a:latin typeface="Times New Roman" charset="0"/>
              </a:rPr>
            </a:br>
            <a:r>
              <a:rPr lang="en-US" sz="3200">
                <a:latin typeface="Times New Roman" charset="0"/>
              </a:rPr>
              <a:t>Sequence Labeling Models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27988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HMMs are generative models and are </a:t>
            </a:r>
            <a:r>
              <a:rPr lang="en-US" sz="2800" i="1">
                <a:latin typeface="Times New Roman" charset="0"/>
              </a:rPr>
              <a:t>not</a:t>
            </a:r>
            <a:r>
              <a:rPr lang="en-US" sz="2800">
                <a:latin typeface="Times New Roman" charset="0"/>
              </a:rPr>
              <a:t> directly designed  to maximize the performance of sequence labeling. They model the joint distribution P(</a:t>
            </a:r>
            <a:r>
              <a:rPr lang="en-US" sz="2800" i="1">
                <a:latin typeface="Times New Roman" charset="0"/>
              </a:rPr>
              <a:t>O</a:t>
            </a:r>
            <a:r>
              <a:rPr lang="en-US" sz="2800">
                <a:latin typeface="Times New Roman" charset="0"/>
              </a:rPr>
              <a:t>,</a:t>
            </a:r>
            <a:r>
              <a:rPr lang="en-US" sz="2800" i="1">
                <a:latin typeface="Times New Roman" charset="0"/>
              </a:rPr>
              <a:t>Q</a:t>
            </a:r>
            <a:r>
              <a:rPr lang="en-US" sz="2800">
                <a:latin typeface="Times New Roman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HMMs are trained to have an accurate probabilistic model of the underlying language, and not all aspects of this model benefit the sequence labeling task.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charset="0"/>
              </a:rPr>
              <a:t>Conditional Random Fields</a:t>
            </a:r>
            <a:r>
              <a:rPr lang="en-US" sz="2800">
                <a:latin typeface="Times New Roman" charset="0"/>
              </a:rPr>
              <a:t> (CRFs)</a:t>
            </a:r>
            <a:r>
              <a:rPr lang="en-US" sz="280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800">
                <a:latin typeface="Times New Roman" charset="0"/>
              </a:rPr>
              <a:t>are specifically designed and trained to maximize performance of sequence labeling. They model the </a:t>
            </a:r>
            <a:r>
              <a:rPr lang="en-US" sz="2800" i="1">
                <a:latin typeface="Times New Roman" charset="0"/>
              </a:rPr>
              <a:t>conditional distribution </a:t>
            </a:r>
            <a:r>
              <a:rPr lang="en-US" sz="2800">
                <a:latin typeface="Times New Roman" charset="0"/>
              </a:rPr>
              <a:t>P(</a:t>
            </a:r>
            <a:r>
              <a:rPr lang="en-US" sz="2800" i="1">
                <a:latin typeface="Times New Roman" charset="0"/>
              </a:rPr>
              <a:t>Q</a:t>
            </a:r>
            <a:r>
              <a:rPr lang="en-US" sz="2800">
                <a:latin typeface="Times New Roman" charset="0"/>
              </a:rPr>
              <a:t> | </a:t>
            </a:r>
            <a:r>
              <a:rPr lang="en-US" sz="2800" i="1">
                <a:latin typeface="Times New Roman" charset="0"/>
              </a:rPr>
              <a:t>O</a:t>
            </a:r>
            <a:r>
              <a:rPr lang="en-US" sz="2800">
                <a:latin typeface="Times New Roman" charset="0"/>
              </a:rPr>
              <a:t>)</a:t>
            </a:r>
            <a:endParaRPr lang="en-US" sz="2800" i="1">
              <a:solidFill>
                <a:srgbClr val="FF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Classification</a:t>
            </a:r>
          </a:p>
        </p:txBody>
      </p:sp>
      <p:sp>
        <p:nvSpPr>
          <p:cNvPr id="40963" name="Oval 31"/>
          <p:cNvSpPr>
            <a:spLocks noChangeArrowheads="1"/>
          </p:cNvSpPr>
          <p:nvPr/>
        </p:nvSpPr>
        <p:spPr bwMode="auto">
          <a:xfrm>
            <a:off x="3224213" y="1604963"/>
            <a:ext cx="454025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40964" name="Oval 32"/>
          <p:cNvSpPr>
            <a:spLocks noChangeArrowheads="1"/>
          </p:cNvSpPr>
          <p:nvPr/>
        </p:nvSpPr>
        <p:spPr bwMode="auto">
          <a:xfrm>
            <a:off x="2109788" y="26225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0965" name="Oval 33"/>
          <p:cNvSpPr>
            <a:spLocks noChangeArrowheads="1"/>
          </p:cNvSpPr>
          <p:nvPr/>
        </p:nvSpPr>
        <p:spPr bwMode="auto">
          <a:xfrm>
            <a:off x="2884488" y="26162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0966" name="Text Box 34"/>
          <p:cNvSpPr txBox="1">
            <a:spLocks noChangeArrowheads="1"/>
          </p:cNvSpPr>
          <p:nvPr/>
        </p:nvSpPr>
        <p:spPr bwMode="auto">
          <a:xfrm>
            <a:off x="3473450" y="23399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0967" name="Oval 35"/>
          <p:cNvSpPr>
            <a:spLocks noChangeArrowheads="1"/>
          </p:cNvSpPr>
          <p:nvPr/>
        </p:nvSpPr>
        <p:spPr bwMode="auto">
          <a:xfrm>
            <a:off x="4183063" y="25971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40968" name="Line 36"/>
          <p:cNvSpPr>
            <a:spLocks noChangeShapeType="1"/>
          </p:cNvSpPr>
          <p:nvPr/>
        </p:nvSpPr>
        <p:spPr bwMode="auto">
          <a:xfrm flipH="1">
            <a:off x="2536825" y="2036763"/>
            <a:ext cx="744538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69" name="Line 37"/>
          <p:cNvSpPr>
            <a:spLocks noChangeShapeType="1"/>
          </p:cNvSpPr>
          <p:nvPr/>
        </p:nvSpPr>
        <p:spPr bwMode="auto">
          <a:xfrm flipH="1">
            <a:off x="3208338" y="2109788"/>
            <a:ext cx="146050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0" name="Line 38"/>
          <p:cNvSpPr>
            <a:spLocks noChangeShapeType="1"/>
          </p:cNvSpPr>
          <p:nvPr/>
        </p:nvSpPr>
        <p:spPr bwMode="auto">
          <a:xfrm>
            <a:off x="3597275" y="2060575"/>
            <a:ext cx="719138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1" name="Oval 39"/>
          <p:cNvSpPr>
            <a:spLocks noChangeArrowheads="1"/>
          </p:cNvSpPr>
          <p:nvPr/>
        </p:nvSpPr>
        <p:spPr bwMode="auto">
          <a:xfrm>
            <a:off x="3319463" y="5041900"/>
            <a:ext cx="460375" cy="542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</a:p>
        </p:txBody>
      </p:sp>
      <p:sp>
        <p:nvSpPr>
          <p:cNvPr id="40972" name="Oval 40"/>
          <p:cNvSpPr>
            <a:spLocks noChangeArrowheads="1"/>
          </p:cNvSpPr>
          <p:nvPr/>
        </p:nvSpPr>
        <p:spPr bwMode="auto">
          <a:xfrm>
            <a:off x="2206625" y="6062663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0973" name="Oval 41"/>
          <p:cNvSpPr>
            <a:spLocks noChangeArrowheads="1"/>
          </p:cNvSpPr>
          <p:nvPr/>
        </p:nvSpPr>
        <p:spPr bwMode="auto">
          <a:xfrm>
            <a:off x="2981325" y="6056313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3570288" y="5780088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0975" name="Oval 43"/>
          <p:cNvSpPr>
            <a:spLocks noChangeArrowheads="1"/>
          </p:cNvSpPr>
          <p:nvPr/>
        </p:nvSpPr>
        <p:spPr bwMode="auto">
          <a:xfrm>
            <a:off x="4279900" y="6037263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n</a:t>
            </a:r>
          </a:p>
        </p:txBody>
      </p:sp>
      <p:sp>
        <p:nvSpPr>
          <p:cNvPr id="40976" name="Line 44"/>
          <p:cNvSpPr>
            <a:spLocks noChangeShapeType="1"/>
          </p:cNvSpPr>
          <p:nvPr/>
        </p:nvSpPr>
        <p:spPr bwMode="auto">
          <a:xfrm flipH="1">
            <a:off x="2633663" y="5476875"/>
            <a:ext cx="744537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7" name="Line 45"/>
          <p:cNvSpPr>
            <a:spLocks noChangeShapeType="1"/>
          </p:cNvSpPr>
          <p:nvPr/>
        </p:nvSpPr>
        <p:spPr bwMode="auto">
          <a:xfrm flipH="1">
            <a:off x="3305175" y="5549900"/>
            <a:ext cx="146050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8" name="Line 46"/>
          <p:cNvSpPr>
            <a:spLocks noChangeShapeType="1"/>
          </p:cNvSpPr>
          <p:nvPr/>
        </p:nvSpPr>
        <p:spPr bwMode="auto">
          <a:xfrm>
            <a:off x="3694113" y="5500688"/>
            <a:ext cx="719137" cy="598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0979" name="Text Box 47"/>
          <p:cNvSpPr txBox="1">
            <a:spLocks noChangeArrowheads="1"/>
          </p:cNvSpPr>
          <p:nvPr/>
        </p:nvSpPr>
        <p:spPr bwMode="auto">
          <a:xfrm>
            <a:off x="5432425" y="1965325"/>
            <a:ext cx="10017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Naïve </a:t>
            </a:r>
          </a:p>
          <a:p>
            <a:pPr eaLnBrk="1" hangingPunct="1"/>
            <a:r>
              <a:rPr lang="en-US" sz="2400"/>
              <a:t>Bayes</a:t>
            </a:r>
          </a:p>
        </p:txBody>
      </p:sp>
      <p:sp>
        <p:nvSpPr>
          <p:cNvPr id="40980" name="Text Box 48"/>
          <p:cNvSpPr txBox="1">
            <a:spLocks noChangeArrowheads="1"/>
          </p:cNvSpPr>
          <p:nvPr/>
        </p:nvSpPr>
        <p:spPr bwMode="auto">
          <a:xfrm>
            <a:off x="5389563" y="5299075"/>
            <a:ext cx="1603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Logistic</a:t>
            </a:r>
          </a:p>
          <a:p>
            <a:pPr eaLnBrk="1" hangingPunct="1"/>
            <a:r>
              <a:rPr lang="en-US" sz="2400"/>
              <a:t>Regression</a:t>
            </a:r>
          </a:p>
        </p:txBody>
      </p:sp>
      <p:sp>
        <p:nvSpPr>
          <p:cNvPr id="40981" name="AutoShape 49"/>
          <p:cNvSpPr>
            <a:spLocks noChangeArrowheads="1"/>
          </p:cNvSpPr>
          <p:nvPr/>
        </p:nvSpPr>
        <p:spPr bwMode="auto">
          <a:xfrm>
            <a:off x="5681663" y="3097213"/>
            <a:ext cx="463550" cy="2133600"/>
          </a:xfrm>
          <a:prstGeom prst="downArrow">
            <a:avLst>
              <a:gd name="adj1" fmla="val 50000"/>
              <a:gd name="adj2" fmla="val 11506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40982" name="Text Box 50"/>
          <p:cNvSpPr txBox="1">
            <a:spLocks noChangeArrowheads="1"/>
          </p:cNvSpPr>
          <p:nvPr/>
        </p:nvSpPr>
        <p:spPr bwMode="auto">
          <a:xfrm>
            <a:off x="6054725" y="3598863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Conditional</a:t>
            </a:r>
          </a:p>
        </p:txBody>
      </p:sp>
      <p:sp>
        <p:nvSpPr>
          <p:cNvPr id="40983" name="Text Box 52"/>
          <p:cNvSpPr txBox="1">
            <a:spLocks noChangeArrowheads="1"/>
          </p:cNvSpPr>
          <p:nvPr/>
        </p:nvSpPr>
        <p:spPr bwMode="auto">
          <a:xfrm>
            <a:off x="3532188" y="3149600"/>
            <a:ext cx="20923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      </a:t>
            </a:r>
            <a:r>
              <a:rPr lang="en-US" sz="2400"/>
              <a:t>Generative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Discriminative</a:t>
            </a:r>
          </a:p>
        </p:txBody>
      </p:sp>
    </p:spTree>
    <p:extLst>
      <p:ext uri="{BB962C8B-B14F-4D97-AF65-F5344CB8AC3E}">
        <p14:creationId xmlns:p14="http://schemas.microsoft.com/office/powerpoint/2010/main" val="130348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35F43C8-11B9-3648-BC77-66FE08EB6FCF}" type="slidenum">
              <a:rPr lang="en-US" sz="1200" b="0">
                <a:latin typeface="Helvetica" charset="0"/>
              </a:rPr>
              <a:pPr eaLnBrk="1" hangingPunct="1"/>
              <a:t>3</a:t>
            </a:fld>
            <a:endParaRPr lang="en-US" sz="1200" b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Joint Distribution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273175"/>
            <a:ext cx="7772400" cy="5102225"/>
          </a:xfrm>
        </p:spPr>
        <p:txBody>
          <a:bodyPr/>
          <a:lstStyle/>
          <a:p>
            <a:r>
              <a:rPr lang="en-US" sz="2000">
                <a:latin typeface="Times New Roman" charset="0"/>
              </a:rPr>
              <a:t>The </a:t>
            </a:r>
            <a:r>
              <a:rPr lang="en-US" sz="2000" b="1" i="1">
                <a:latin typeface="Times New Roman" charset="0"/>
              </a:rPr>
              <a:t>joint probability </a:t>
            </a:r>
            <a:r>
              <a:rPr lang="en-US" sz="2000">
                <a:latin typeface="Times New Roman" charset="0"/>
              </a:rPr>
              <a:t>distribution for a set of random variables, 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,…,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gives the probability of every combination of values (an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-dimensional array with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values if all variables are discrete with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 values, all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values must sum to 1): 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,…,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</a:p>
          <a:p>
            <a:endParaRPr lang="en-US" sz="2000">
              <a:latin typeface="Times New Roman" charset="0"/>
            </a:endParaRPr>
          </a:p>
          <a:p>
            <a:endParaRPr lang="en-US" sz="2000">
              <a:latin typeface="Times New Roman" charset="0"/>
            </a:endParaRPr>
          </a:p>
          <a:p>
            <a:pPr>
              <a:buFontTx/>
              <a:buNone/>
            </a:pPr>
            <a:endParaRPr lang="en-US" sz="2000">
              <a:latin typeface="Times New Roman" charset="0"/>
            </a:endParaRPr>
          </a:p>
          <a:p>
            <a:pPr>
              <a:buFontTx/>
              <a:buNone/>
            </a:pPr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The </a:t>
            </a:r>
            <a:r>
              <a:rPr lang="en-US" sz="2000" b="1" i="1">
                <a:latin typeface="Times New Roman" charset="0"/>
              </a:rPr>
              <a:t>marginal </a:t>
            </a:r>
            <a:r>
              <a:rPr lang="en-US" sz="2000">
                <a:latin typeface="Times New Roman" charset="0"/>
              </a:rPr>
              <a:t>probability of all possible conjunctions (assignments of values to some subset of variables) can be calculated by summing the appropriate subset of values from the joint distribution.</a:t>
            </a:r>
          </a:p>
          <a:p>
            <a:endParaRPr lang="en-US" sz="2000">
              <a:latin typeface="Times New Roman" charset="0"/>
            </a:endParaRPr>
          </a:p>
          <a:p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Therefore, all conditional probabilities can also be calculated.</a:t>
            </a:r>
          </a:p>
        </p:txBody>
      </p:sp>
      <p:graphicFrame>
        <p:nvGraphicFramePr>
          <p:cNvPr id="193567" name="Group 31"/>
          <p:cNvGraphicFramePr>
            <a:graphicFrameLocks noGrp="1"/>
          </p:cNvGraphicFramePr>
          <p:nvPr/>
        </p:nvGraphicFramePr>
        <p:xfrm>
          <a:off x="1511300" y="2963863"/>
          <a:ext cx="2841625" cy="1103496"/>
        </p:xfrm>
        <a:graphic>
          <a:graphicData uri="http://schemas.openxmlformats.org/drawingml/2006/table">
            <a:tbl>
              <a:tblPr/>
              <a:tblGrid>
                <a:gridCol w="947738"/>
                <a:gridCol w="946150"/>
                <a:gridCol w="947737"/>
              </a:tblGrid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square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3568" name="Group 32"/>
          <p:cNvGraphicFramePr>
            <a:graphicFrameLocks noGrp="1"/>
          </p:cNvGraphicFramePr>
          <p:nvPr/>
        </p:nvGraphicFramePr>
        <p:xfrm>
          <a:off x="4713288" y="2946400"/>
          <a:ext cx="2841625" cy="1103496"/>
        </p:xfrm>
        <a:graphic>
          <a:graphicData uri="http://schemas.openxmlformats.org/drawingml/2006/table">
            <a:tbl>
              <a:tblPr/>
              <a:tblGrid>
                <a:gridCol w="947737"/>
                <a:gridCol w="946150"/>
                <a:gridCol w="947738"/>
              </a:tblGrid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square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756" marB="46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0.20</a:t>
                      </a:r>
                    </a:p>
                  </a:txBody>
                  <a:tcPr marL="90000" marR="90000" marT="46756" marB="46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2" name="Text Box 50"/>
          <p:cNvSpPr txBox="1">
            <a:spLocks noChangeArrowheads="1"/>
          </p:cNvSpPr>
          <p:nvPr/>
        </p:nvSpPr>
        <p:spPr bwMode="auto">
          <a:xfrm>
            <a:off x="2533650" y="2573338"/>
            <a:ext cx="904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positive</a:t>
            </a:r>
          </a:p>
        </p:txBody>
      </p:sp>
      <p:sp>
        <p:nvSpPr>
          <p:cNvPr id="18473" name="Text Box 51"/>
          <p:cNvSpPr txBox="1">
            <a:spLocks noChangeArrowheads="1"/>
          </p:cNvSpPr>
          <p:nvPr/>
        </p:nvSpPr>
        <p:spPr bwMode="auto">
          <a:xfrm>
            <a:off x="5768975" y="2554288"/>
            <a:ext cx="955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negative</a:t>
            </a:r>
          </a:p>
        </p:txBody>
      </p:sp>
      <p:graphicFrame>
        <p:nvGraphicFramePr>
          <p:cNvPr id="18474" name="Object 2"/>
          <p:cNvGraphicFramePr>
            <a:graphicFrameLocks noChangeAspect="1"/>
          </p:cNvGraphicFramePr>
          <p:nvPr/>
        </p:nvGraphicFramePr>
        <p:xfrm>
          <a:off x="2328863" y="5010150"/>
          <a:ext cx="39131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4" imgW="2197100" imgH="203200" progId="Equation.3">
                  <p:embed/>
                </p:oleObj>
              </mc:Choice>
              <mc:Fallback>
                <p:oleObj name="Equation" r:id="rId4" imgW="21971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5010150"/>
                        <a:ext cx="391318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5" name="Object 3"/>
          <p:cNvGraphicFramePr>
            <a:graphicFrameLocks noChangeAspect="1"/>
          </p:cNvGraphicFramePr>
          <p:nvPr/>
        </p:nvGraphicFramePr>
        <p:xfrm>
          <a:off x="762000" y="6019800"/>
          <a:ext cx="73739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6" imgW="4140200" imgH="419100" progId="Equation.3">
                  <p:embed/>
                </p:oleObj>
              </mc:Choice>
              <mc:Fallback>
                <p:oleObj name="Equation" r:id="rId6" imgW="41402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19800"/>
                        <a:ext cx="73739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6" name="Object 4"/>
          <p:cNvGraphicFramePr>
            <a:graphicFrameLocks noChangeAspect="1"/>
          </p:cNvGraphicFramePr>
          <p:nvPr/>
        </p:nvGraphicFramePr>
        <p:xfrm>
          <a:off x="2081213" y="5308600"/>
          <a:ext cx="43195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8" imgW="2425700" imgH="203200" progId="Equation.3">
                  <p:embed/>
                </p:oleObj>
              </mc:Choice>
              <mc:Fallback>
                <p:oleObj name="Equation" r:id="rId8" imgW="24257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5308600"/>
                        <a:ext cx="431958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Sequence Labeling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2944813" y="160496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109788" y="26225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884488" y="26162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473450" y="23399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4183063" y="2597150"/>
            <a:ext cx="663575" cy="5651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T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378075" y="2146300"/>
            <a:ext cx="23813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3208338" y="214630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4462463" y="2159000"/>
            <a:ext cx="127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1995" name="Text Box 19"/>
          <p:cNvSpPr txBox="1">
            <a:spLocks noChangeArrowheads="1"/>
          </p:cNvSpPr>
          <p:nvPr/>
        </p:nvSpPr>
        <p:spPr bwMode="auto">
          <a:xfrm>
            <a:off x="5432425" y="1965325"/>
            <a:ext cx="99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HMM</a:t>
            </a:r>
          </a:p>
        </p:txBody>
      </p:sp>
      <p:sp>
        <p:nvSpPr>
          <p:cNvPr id="41996" name="Text Box 20"/>
          <p:cNvSpPr txBox="1">
            <a:spLocks noChangeArrowheads="1"/>
          </p:cNvSpPr>
          <p:nvPr/>
        </p:nvSpPr>
        <p:spPr bwMode="auto">
          <a:xfrm>
            <a:off x="5389563" y="5299075"/>
            <a:ext cx="2576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Linear-chain CRF</a:t>
            </a:r>
          </a:p>
        </p:txBody>
      </p:sp>
      <p:sp>
        <p:nvSpPr>
          <p:cNvPr id="41997" name="AutoShape 21"/>
          <p:cNvSpPr>
            <a:spLocks noChangeArrowheads="1"/>
          </p:cNvSpPr>
          <p:nvPr/>
        </p:nvSpPr>
        <p:spPr bwMode="auto">
          <a:xfrm>
            <a:off x="5681663" y="3097213"/>
            <a:ext cx="463550" cy="2133600"/>
          </a:xfrm>
          <a:prstGeom prst="downArrow">
            <a:avLst>
              <a:gd name="adj1" fmla="val 50000"/>
              <a:gd name="adj2" fmla="val 11506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41998" name="Text Box 22"/>
          <p:cNvSpPr txBox="1">
            <a:spLocks noChangeArrowheads="1"/>
          </p:cNvSpPr>
          <p:nvPr/>
        </p:nvSpPr>
        <p:spPr bwMode="auto">
          <a:xfrm>
            <a:off x="6054725" y="3598863"/>
            <a:ext cx="1463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Conditional</a:t>
            </a:r>
          </a:p>
        </p:txBody>
      </p:sp>
      <p:sp>
        <p:nvSpPr>
          <p:cNvPr id="41999" name="Text Box 23"/>
          <p:cNvSpPr txBox="1">
            <a:spLocks noChangeArrowheads="1"/>
          </p:cNvSpPr>
          <p:nvPr/>
        </p:nvSpPr>
        <p:spPr bwMode="auto">
          <a:xfrm>
            <a:off x="3532188" y="3149600"/>
            <a:ext cx="20923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      </a:t>
            </a:r>
            <a:r>
              <a:rPr lang="en-US" sz="2400"/>
              <a:t>Generative</a:t>
            </a:r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Discriminative</a:t>
            </a:r>
          </a:p>
        </p:txBody>
      </p:sp>
      <p:sp>
        <p:nvSpPr>
          <p:cNvPr id="42000" name="Oval 24"/>
          <p:cNvSpPr>
            <a:spLocks noChangeArrowheads="1"/>
          </p:cNvSpPr>
          <p:nvPr/>
        </p:nvSpPr>
        <p:spPr bwMode="auto">
          <a:xfrm>
            <a:off x="2109788" y="162401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2001" name="Oval 25"/>
          <p:cNvSpPr>
            <a:spLocks noChangeArrowheads="1"/>
          </p:cNvSpPr>
          <p:nvPr/>
        </p:nvSpPr>
        <p:spPr bwMode="auto">
          <a:xfrm>
            <a:off x="4170363" y="1611313"/>
            <a:ext cx="663575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  <a:endParaRPr lang="en-US" b="0"/>
          </a:p>
        </p:txBody>
      </p:sp>
      <p:sp>
        <p:nvSpPr>
          <p:cNvPr id="42002" name="Line 26"/>
          <p:cNvSpPr>
            <a:spLocks noChangeShapeType="1"/>
          </p:cNvSpPr>
          <p:nvPr/>
        </p:nvSpPr>
        <p:spPr bwMode="auto">
          <a:xfrm flipV="1">
            <a:off x="2678113" y="1836738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03" name="Line 27"/>
          <p:cNvSpPr>
            <a:spLocks noChangeShapeType="1"/>
          </p:cNvSpPr>
          <p:nvPr/>
        </p:nvSpPr>
        <p:spPr bwMode="auto">
          <a:xfrm flipV="1">
            <a:off x="3524250" y="1819275"/>
            <a:ext cx="268288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04" name="Text Box 28"/>
          <p:cNvSpPr txBox="1">
            <a:spLocks noChangeArrowheads="1"/>
          </p:cNvSpPr>
          <p:nvPr/>
        </p:nvSpPr>
        <p:spPr bwMode="auto">
          <a:xfrm>
            <a:off x="3776663" y="1285875"/>
            <a:ext cx="460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..</a:t>
            </a:r>
          </a:p>
        </p:txBody>
      </p:sp>
      <p:sp>
        <p:nvSpPr>
          <p:cNvPr id="42005" name="Oval 29"/>
          <p:cNvSpPr>
            <a:spLocks noChangeArrowheads="1"/>
          </p:cNvSpPr>
          <p:nvPr/>
        </p:nvSpPr>
        <p:spPr bwMode="auto">
          <a:xfrm>
            <a:off x="3122613" y="5073650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2006" name="Oval 30"/>
          <p:cNvSpPr>
            <a:spLocks noChangeArrowheads="1"/>
          </p:cNvSpPr>
          <p:nvPr/>
        </p:nvSpPr>
        <p:spPr bwMode="auto">
          <a:xfrm>
            <a:off x="2287588" y="6091238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2007" name="Oval 31"/>
          <p:cNvSpPr>
            <a:spLocks noChangeArrowheads="1"/>
          </p:cNvSpPr>
          <p:nvPr/>
        </p:nvSpPr>
        <p:spPr bwMode="auto">
          <a:xfrm>
            <a:off x="3062288" y="6084888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2008" name="Text Box 32"/>
          <p:cNvSpPr txBox="1">
            <a:spLocks noChangeArrowheads="1"/>
          </p:cNvSpPr>
          <p:nvPr/>
        </p:nvSpPr>
        <p:spPr bwMode="auto">
          <a:xfrm>
            <a:off x="3651250" y="5808663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2009" name="Oval 33"/>
          <p:cNvSpPr>
            <a:spLocks noChangeArrowheads="1"/>
          </p:cNvSpPr>
          <p:nvPr/>
        </p:nvSpPr>
        <p:spPr bwMode="auto">
          <a:xfrm>
            <a:off x="4360863" y="6065838"/>
            <a:ext cx="663575" cy="5651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T</a:t>
            </a:r>
          </a:p>
        </p:txBody>
      </p:sp>
      <p:sp>
        <p:nvSpPr>
          <p:cNvPr id="42010" name="Line 34"/>
          <p:cNvSpPr>
            <a:spLocks noChangeShapeType="1"/>
          </p:cNvSpPr>
          <p:nvPr/>
        </p:nvSpPr>
        <p:spPr bwMode="auto">
          <a:xfrm>
            <a:off x="2555875" y="5614988"/>
            <a:ext cx="23813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1" name="Line 35"/>
          <p:cNvSpPr>
            <a:spLocks noChangeShapeType="1"/>
          </p:cNvSpPr>
          <p:nvPr/>
        </p:nvSpPr>
        <p:spPr bwMode="auto">
          <a:xfrm flipH="1">
            <a:off x="3386138" y="5614988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2" name="Line 36"/>
          <p:cNvSpPr>
            <a:spLocks noChangeShapeType="1"/>
          </p:cNvSpPr>
          <p:nvPr/>
        </p:nvSpPr>
        <p:spPr bwMode="auto">
          <a:xfrm flipH="1">
            <a:off x="4640263" y="5627688"/>
            <a:ext cx="127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3" name="Oval 37"/>
          <p:cNvSpPr>
            <a:spLocks noChangeArrowheads="1"/>
          </p:cNvSpPr>
          <p:nvPr/>
        </p:nvSpPr>
        <p:spPr bwMode="auto">
          <a:xfrm>
            <a:off x="2287588" y="5092700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2014" name="Oval 38"/>
          <p:cNvSpPr>
            <a:spLocks noChangeArrowheads="1"/>
          </p:cNvSpPr>
          <p:nvPr/>
        </p:nvSpPr>
        <p:spPr bwMode="auto">
          <a:xfrm>
            <a:off x="4348163" y="5080000"/>
            <a:ext cx="663575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  <a:endParaRPr lang="en-US" b="0"/>
          </a:p>
        </p:txBody>
      </p:sp>
      <p:sp>
        <p:nvSpPr>
          <p:cNvPr id="42015" name="Line 39"/>
          <p:cNvSpPr>
            <a:spLocks noChangeShapeType="1"/>
          </p:cNvSpPr>
          <p:nvPr/>
        </p:nvSpPr>
        <p:spPr bwMode="auto">
          <a:xfrm flipV="1">
            <a:off x="2855913" y="5305425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6" name="Line 40"/>
          <p:cNvSpPr>
            <a:spLocks noChangeShapeType="1"/>
          </p:cNvSpPr>
          <p:nvPr/>
        </p:nvSpPr>
        <p:spPr bwMode="auto">
          <a:xfrm flipV="1">
            <a:off x="3702050" y="5287963"/>
            <a:ext cx="268288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2017" name="Text Box 41"/>
          <p:cNvSpPr txBox="1">
            <a:spLocks noChangeArrowheads="1"/>
          </p:cNvSpPr>
          <p:nvPr/>
        </p:nvSpPr>
        <p:spPr bwMode="auto">
          <a:xfrm>
            <a:off x="3905250" y="4741863"/>
            <a:ext cx="460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610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Simple Linear Chain CRF Features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08950" cy="4687888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Modeling the conditional distribution is similar to that used in multinomial logistic regression.</a:t>
            </a:r>
          </a:p>
          <a:p>
            <a:r>
              <a:rPr lang="en-US">
                <a:latin typeface="Times New Roman" charset="0"/>
              </a:rPr>
              <a:t>Create feature functions </a:t>
            </a:r>
            <a:r>
              <a:rPr lang="en-US" i="1">
                <a:latin typeface="Times New Roman" charset="0"/>
              </a:rPr>
              <a:t>f</a:t>
            </a:r>
            <a:r>
              <a:rPr lang="en-US" i="1" baseline="-25000">
                <a:latin typeface="Times New Roman" charset="0"/>
              </a:rPr>
              <a:t>k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</a:t>
            </a:r>
          </a:p>
          <a:p>
            <a:pPr lvl="1"/>
            <a:r>
              <a:rPr lang="en-US">
                <a:latin typeface="Times New Roman" charset="0"/>
              </a:rPr>
              <a:t>Feature for each state transition pair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, </a:t>
            </a:r>
            <a:r>
              <a:rPr lang="en-US" i="1">
                <a:latin typeface="Times New Roman" charset="0"/>
              </a:rPr>
              <a:t>j</a:t>
            </a:r>
          </a:p>
          <a:p>
            <a:pPr lvl="2"/>
            <a:r>
              <a:rPr lang="en-US" i="1">
                <a:latin typeface="Times New Roman" charset="0"/>
              </a:rPr>
              <a:t>f</a:t>
            </a:r>
            <a:r>
              <a:rPr lang="en-US" i="1" baseline="-25000">
                <a:latin typeface="Times New Roman" charset="0"/>
              </a:rPr>
              <a:t>i,j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 = 1 if 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 and 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j </a:t>
            </a:r>
            <a:r>
              <a:rPr lang="en-US">
                <a:latin typeface="Times New Roman" charset="0"/>
              </a:rPr>
              <a:t>and 0 otherwise</a:t>
            </a:r>
          </a:p>
          <a:p>
            <a:pPr lvl="1"/>
            <a:r>
              <a:rPr lang="en-US">
                <a:latin typeface="Times New Roman" charset="0"/>
              </a:rPr>
              <a:t>Feature for each state observation pair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, </a:t>
            </a:r>
            <a:r>
              <a:rPr lang="en-US" i="1">
                <a:latin typeface="Times New Roman" charset="0"/>
              </a:rPr>
              <a:t>o</a:t>
            </a:r>
          </a:p>
          <a:p>
            <a:pPr lvl="2"/>
            <a:r>
              <a:rPr lang="en-US" i="1">
                <a:latin typeface="Times New Roman" charset="0"/>
              </a:rPr>
              <a:t>f</a:t>
            </a:r>
            <a:r>
              <a:rPr lang="en-US" i="1" baseline="-25000">
                <a:latin typeface="Times New Roman" charset="0"/>
              </a:rPr>
              <a:t>i,o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Y</a:t>
            </a:r>
            <a:r>
              <a:rPr lang="en-US" i="1" baseline="-25000">
                <a:latin typeface="Times New Roman" charset="0"/>
              </a:rPr>
              <a:t>t−1</a:t>
            </a:r>
            <a:r>
              <a:rPr lang="en-US">
                <a:latin typeface="Times New Roman" charset="0"/>
              </a:rPr>
              <a:t>,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 = 1 if </a:t>
            </a:r>
            <a:r>
              <a:rPr lang="en-US" i="1">
                <a:latin typeface="Times New Roman" charset="0"/>
              </a:rPr>
              <a:t>Y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i</a:t>
            </a:r>
            <a:r>
              <a:rPr lang="en-US">
                <a:latin typeface="Times New Roman" charset="0"/>
              </a:rPr>
              <a:t> and </a:t>
            </a:r>
            <a:r>
              <a:rPr lang="en-US" i="1">
                <a:latin typeface="Times New Roman" charset="0"/>
              </a:rPr>
              <a:t> X</a:t>
            </a:r>
            <a:r>
              <a:rPr lang="en-US" i="1" baseline="-25000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 = </a:t>
            </a:r>
            <a:r>
              <a:rPr lang="en-US" i="1">
                <a:latin typeface="Times New Roman" charset="0"/>
              </a:rPr>
              <a:t>o</a:t>
            </a:r>
            <a:r>
              <a:rPr lang="en-US" i="1" baseline="-25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and 0 otherwise</a:t>
            </a:r>
          </a:p>
          <a:p>
            <a:r>
              <a:rPr lang="en-US" b="1">
                <a:latin typeface="Times New Roman" charset="0"/>
              </a:rPr>
              <a:t>Note</a:t>
            </a:r>
            <a:r>
              <a:rPr lang="en-US">
                <a:latin typeface="Times New Roman" charset="0"/>
              </a:rPr>
              <a:t>: number of features grows quadratically in the number of states (i.e. tags).</a:t>
            </a:r>
          </a:p>
          <a:p>
            <a:pPr lvl="2">
              <a:buFontTx/>
              <a:buNone/>
            </a:pPr>
            <a:endParaRPr lang="en-US" i="1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D003DB-9686-384C-A4F6-C8E8E871E993}" type="slidenum">
              <a:rPr lang="en-US" sz="1200" b="0">
                <a:latin typeface="Helvetica" charset="0"/>
              </a:rPr>
              <a:pPr eaLnBrk="1" hangingPunct="1"/>
              <a:t>31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4132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Conditional Distribution for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Linear Chain CRF 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71563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Using these feature functions for a simple linear chain CRF, we can define: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30FCE47-8141-9549-8D87-E6BB65150636}" type="slidenum">
              <a:rPr lang="en-US" sz="1200" b="0">
                <a:latin typeface="Helvetica" charset="0"/>
              </a:rPr>
              <a:pPr eaLnBrk="1" hangingPunct="1"/>
              <a:t>32</a:t>
            </a:fld>
            <a:endParaRPr lang="en-US" sz="1200" b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09725" y="2598738"/>
          <a:ext cx="6434138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5" name="Equation" r:id="rId4" imgW="2768400" imgH="609480" progId="Equation.3">
                  <p:embed/>
                </p:oleObj>
              </mc:Choice>
              <mc:Fallback>
                <p:oleObj name="Equation" r:id="rId4" imgW="2768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598738"/>
                        <a:ext cx="6434138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2060575" y="3846513"/>
          <a:ext cx="5548313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6" name="Formel" r:id="rId6" imgW="2387520" imgH="609480" progId="Equation.3">
                  <p:embed/>
                </p:oleObj>
              </mc:Choice>
              <mc:Fallback>
                <p:oleObj name="Formel" r:id="rId6" imgW="2387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3846513"/>
                        <a:ext cx="5548313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4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Adding Token Features to a CRF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46125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Can add token features </a:t>
            </a:r>
            <a:r>
              <a:rPr lang="en-US" i="1">
                <a:latin typeface="Times New Roman" charset="0"/>
              </a:rPr>
              <a:t>X</a:t>
            </a:r>
            <a:r>
              <a:rPr lang="en-US" i="1" baseline="-25000">
                <a:latin typeface="Times New Roman" charset="0"/>
              </a:rPr>
              <a:t>i</a:t>
            </a:r>
            <a:r>
              <a:rPr lang="en-US" baseline="-25000">
                <a:latin typeface="Times New Roman" charset="0"/>
              </a:rPr>
              <a:t>,</a:t>
            </a:r>
            <a:r>
              <a:rPr lang="en-US" i="1" baseline="-25000">
                <a:latin typeface="Times New Roman" charset="0"/>
              </a:rPr>
              <a:t>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14EF113-3E0E-DC4D-9C65-4A24A9B47CB6}" type="slidenum">
              <a:rPr lang="en-US" sz="1200" b="0">
                <a:latin typeface="Helvetica" charset="0"/>
              </a:rPr>
              <a:pPr eaLnBrk="1" hangingPunct="1"/>
              <a:t>33</a:t>
            </a:fld>
            <a:endParaRPr lang="en-US" sz="1200" b="0"/>
          </a:p>
        </p:txBody>
      </p:sp>
      <p:sp>
        <p:nvSpPr>
          <p:cNvPr id="44037" name="Text Box 32"/>
          <p:cNvSpPr txBox="1">
            <a:spLocks noChangeArrowheads="1"/>
          </p:cNvSpPr>
          <p:nvPr/>
        </p:nvSpPr>
        <p:spPr bwMode="auto">
          <a:xfrm>
            <a:off x="1095375" y="3270250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38" name="Line 34"/>
          <p:cNvSpPr>
            <a:spLocks noChangeShapeType="1"/>
          </p:cNvSpPr>
          <p:nvPr/>
        </p:nvSpPr>
        <p:spPr bwMode="auto">
          <a:xfrm>
            <a:off x="1431925" y="3076575"/>
            <a:ext cx="23813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39" name="Line 39"/>
          <p:cNvSpPr>
            <a:spLocks noChangeShapeType="1"/>
          </p:cNvSpPr>
          <p:nvPr/>
        </p:nvSpPr>
        <p:spPr bwMode="auto">
          <a:xfrm flipV="1">
            <a:off x="1743075" y="2806700"/>
            <a:ext cx="1951038" cy="4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0" name="Oval 30"/>
          <p:cNvSpPr>
            <a:spLocks noChangeArrowheads="1"/>
          </p:cNvSpPr>
          <p:nvPr/>
        </p:nvSpPr>
        <p:spPr bwMode="auto">
          <a:xfrm>
            <a:off x="312738" y="3556000"/>
            <a:ext cx="760412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1,1</a:t>
            </a:r>
          </a:p>
        </p:txBody>
      </p:sp>
      <p:sp>
        <p:nvSpPr>
          <p:cNvPr id="44041" name="Oval 30"/>
          <p:cNvSpPr>
            <a:spLocks noChangeArrowheads="1"/>
          </p:cNvSpPr>
          <p:nvPr/>
        </p:nvSpPr>
        <p:spPr bwMode="auto">
          <a:xfrm>
            <a:off x="1844675" y="3524250"/>
            <a:ext cx="822325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1,m</a:t>
            </a:r>
          </a:p>
        </p:txBody>
      </p:sp>
      <p:sp>
        <p:nvSpPr>
          <p:cNvPr id="44042" name="Line 34"/>
          <p:cNvSpPr>
            <a:spLocks noChangeShapeType="1"/>
          </p:cNvSpPr>
          <p:nvPr/>
        </p:nvSpPr>
        <p:spPr bwMode="auto">
          <a:xfrm>
            <a:off x="1438275" y="3079750"/>
            <a:ext cx="733425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3" name="Line 34"/>
          <p:cNvSpPr>
            <a:spLocks noChangeShapeType="1"/>
          </p:cNvSpPr>
          <p:nvPr/>
        </p:nvSpPr>
        <p:spPr bwMode="auto">
          <a:xfrm flipH="1">
            <a:off x="688975" y="3103563"/>
            <a:ext cx="762000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4" name="Text Box 32"/>
          <p:cNvSpPr txBox="1">
            <a:spLocks noChangeArrowheads="1"/>
          </p:cNvSpPr>
          <p:nvPr/>
        </p:nvSpPr>
        <p:spPr bwMode="auto">
          <a:xfrm>
            <a:off x="3617913" y="32543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45" name="Line 34"/>
          <p:cNvSpPr>
            <a:spLocks noChangeShapeType="1"/>
          </p:cNvSpPr>
          <p:nvPr/>
        </p:nvSpPr>
        <p:spPr bwMode="auto">
          <a:xfrm>
            <a:off x="3954463" y="3060700"/>
            <a:ext cx="23812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6" name="Oval 30"/>
          <p:cNvSpPr>
            <a:spLocks noChangeArrowheads="1"/>
          </p:cNvSpPr>
          <p:nvPr/>
        </p:nvSpPr>
        <p:spPr bwMode="auto">
          <a:xfrm>
            <a:off x="2835275" y="3540125"/>
            <a:ext cx="760413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2,1</a:t>
            </a:r>
          </a:p>
        </p:txBody>
      </p:sp>
      <p:sp>
        <p:nvSpPr>
          <p:cNvPr id="44047" name="Oval 30"/>
          <p:cNvSpPr>
            <a:spLocks noChangeArrowheads="1"/>
          </p:cNvSpPr>
          <p:nvPr/>
        </p:nvSpPr>
        <p:spPr bwMode="auto">
          <a:xfrm>
            <a:off x="4367213" y="3508375"/>
            <a:ext cx="822325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2,m</a:t>
            </a:r>
          </a:p>
        </p:txBody>
      </p:sp>
      <p:sp>
        <p:nvSpPr>
          <p:cNvPr id="44048" name="Line 34"/>
          <p:cNvSpPr>
            <a:spLocks noChangeShapeType="1"/>
          </p:cNvSpPr>
          <p:nvPr/>
        </p:nvSpPr>
        <p:spPr bwMode="auto">
          <a:xfrm>
            <a:off x="3960813" y="3063875"/>
            <a:ext cx="733425" cy="446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49" name="Line 34"/>
          <p:cNvSpPr>
            <a:spLocks noChangeShapeType="1"/>
          </p:cNvSpPr>
          <p:nvPr/>
        </p:nvSpPr>
        <p:spPr bwMode="auto">
          <a:xfrm flipH="1">
            <a:off x="3211513" y="3087688"/>
            <a:ext cx="762000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0" name="Text Box 32"/>
          <p:cNvSpPr txBox="1">
            <a:spLocks noChangeArrowheads="1"/>
          </p:cNvSpPr>
          <p:nvPr/>
        </p:nvSpPr>
        <p:spPr bwMode="auto">
          <a:xfrm>
            <a:off x="6910388" y="3238500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51" name="Line 34"/>
          <p:cNvSpPr>
            <a:spLocks noChangeShapeType="1"/>
          </p:cNvSpPr>
          <p:nvPr/>
        </p:nvSpPr>
        <p:spPr bwMode="auto">
          <a:xfrm>
            <a:off x="7246938" y="3044825"/>
            <a:ext cx="23812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2" name="Oval 30"/>
          <p:cNvSpPr>
            <a:spLocks noChangeArrowheads="1"/>
          </p:cNvSpPr>
          <p:nvPr/>
        </p:nvSpPr>
        <p:spPr bwMode="auto">
          <a:xfrm>
            <a:off x="6127750" y="3524250"/>
            <a:ext cx="769938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T,1</a:t>
            </a:r>
          </a:p>
        </p:txBody>
      </p:sp>
      <p:sp>
        <p:nvSpPr>
          <p:cNvPr id="44053" name="Oval 30"/>
          <p:cNvSpPr>
            <a:spLocks noChangeArrowheads="1"/>
          </p:cNvSpPr>
          <p:nvPr/>
        </p:nvSpPr>
        <p:spPr bwMode="auto">
          <a:xfrm>
            <a:off x="7659688" y="3492500"/>
            <a:ext cx="830262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T,m</a:t>
            </a:r>
          </a:p>
        </p:txBody>
      </p:sp>
      <p:sp>
        <p:nvSpPr>
          <p:cNvPr id="44054" name="Line 34"/>
          <p:cNvSpPr>
            <a:spLocks noChangeShapeType="1"/>
          </p:cNvSpPr>
          <p:nvPr/>
        </p:nvSpPr>
        <p:spPr bwMode="auto">
          <a:xfrm>
            <a:off x="7253288" y="3048000"/>
            <a:ext cx="733425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5" name="Line 34"/>
          <p:cNvSpPr>
            <a:spLocks noChangeShapeType="1"/>
          </p:cNvSpPr>
          <p:nvPr/>
        </p:nvSpPr>
        <p:spPr bwMode="auto">
          <a:xfrm flipH="1">
            <a:off x="6503988" y="3071813"/>
            <a:ext cx="762000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4056" name="Text Box 32"/>
          <p:cNvSpPr txBox="1">
            <a:spLocks noChangeArrowheads="1"/>
          </p:cNvSpPr>
          <p:nvPr/>
        </p:nvSpPr>
        <p:spPr bwMode="auto">
          <a:xfrm>
            <a:off x="5197475" y="32226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4057" name="Text Box 32"/>
          <p:cNvSpPr txBox="1">
            <a:spLocks noChangeArrowheads="1"/>
          </p:cNvSpPr>
          <p:nvPr/>
        </p:nvSpPr>
        <p:spPr bwMode="auto">
          <a:xfrm>
            <a:off x="5205413" y="23399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730250" y="4664075"/>
            <a:ext cx="77724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3200" b="0" kern="0" dirty="0">
                <a:latin typeface="+mn-lt"/>
                <a:ea typeface="+mn-ea"/>
              </a:rPr>
              <a:t>Can add additional feature functions for each token feature to model conditional distribution.</a:t>
            </a:r>
            <a:endParaRPr lang="en-US" sz="3200" b="0" i="1" kern="0" baseline="-25000" dirty="0">
              <a:latin typeface="+mn-lt"/>
              <a:ea typeface="+mn-ea"/>
            </a:endParaRPr>
          </a:p>
        </p:txBody>
      </p:sp>
      <p:sp>
        <p:nvSpPr>
          <p:cNvPr id="44059" name="Oval 37"/>
          <p:cNvSpPr>
            <a:spLocks noChangeArrowheads="1"/>
          </p:cNvSpPr>
          <p:nvPr/>
        </p:nvSpPr>
        <p:spPr bwMode="auto">
          <a:xfrm>
            <a:off x="1163638" y="2565400"/>
            <a:ext cx="571500" cy="5365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4060" name="Oval 37"/>
          <p:cNvSpPr>
            <a:spLocks noChangeArrowheads="1"/>
          </p:cNvSpPr>
          <p:nvPr/>
        </p:nvSpPr>
        <p:spPr bwMode="auto">
          <a:xfrm>
            <a:off x="3686175" y="2549525"/>
            <a:ext cx="636588" cy="566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4061" name="Oval 37"/>
          <p:cNvSpPr>
            <a:spLocks noChangeArrowheads="1"/>
          </p:cNvSpPr>
          <p:nvPr/>
        </p:nvSpPr>
        <p:spPr bwMode="auto">
          <a:xfrm>
            <a:off x="6978650" y="2533650"/>
            <a:ext cx="663575" cy="566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2882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Features in POS Tagging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For POS Tagging, use lexicographic features of tokens.</a:t>
            </a:r>
          </a:p>
          <a:p>
            <a:pPr lvl="1"/>
            <a:r>
              <a:rPr lang="en-US">
                <a:latin typeface="Times New Roman" charset="0"/>
              </a:rPr>
              <a:t>Capitalized?</a:t>
            </a:r>
          </a:p>
          <a:p>
            <a:pPr lvl="1"/>
            <a:r>
              <a:rPr lang="en-US">
                <a:latin typeface="Times New Roman" charset="0"/>
              </a:rPr>
              <a:t>Start with numeral?</a:t>
            </a:r>
          </a:p>
          <a:p>
            <a:pPr lvl="1"/>
            <a:r>
              <a:rPr lang="en-US">
                <a:latin typeface="Times New Roman" charset="0"/>
              </a:rPr>
              <a:t>Ends in given suffix (e.g.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s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,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ed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,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ly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)?</a:t>
            </a:r>
          </a:p>
          <a:p>
            <a:pPr lvl="1"/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E7EC90-386F-014C-9870-F01A0CEF14D9}" type="slidenum">
              <a:rPr lang="en-US" sz="1200" b="0">
                <a:latin typeface="Helvetica" charset="0"/>
              </a:rPr>
              <a:pPr eaLnBrk="1" hangingPunct="1"/>
              <a:t>34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38641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Enhanced Linear Chain CRF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(standard approach)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3325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Can also condition transition on the current token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4D282D3-B23C-3D40-AA98-E01228A0EB57}" type="slidenum">
              <a:rPr lang="en-US" sz="1200" b="0">
                <a:latin typeface="Helvetica" charset="0"/>
              </a:rPr>
              <a:pPr eaLnBrk="1" hangingPunct="1"/>
              <a:t>35</a:t>
            </a:fld>
            <a:endParaRPr lang="en-US" sz="1200" b="0"/>
          </a:p>
        </p:txBody>
      </p:sp>
      <p:sp>
        <p:nvSpPr>
          <p:cNvPr id="46085" name="Text Box 32"/>
          <p:cNvSpPr txBox="1">
            <a:spLocks noChangeArrowheads="1"/>
          </p:cNvSpPr>
          <p:nvPr/>
        </p:nvSpPr>
        <p:spPr bwMode="auto">
          <a:xfrm rot="5400000">
            <a:off x="1901825" y="4111626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086" name="Line 39"/>
          <p:cNvSpPr>
            <a:spLocks noChangeShapeType="1"/>
          </p:cNvSpPr>
          <p:nvPr/>
        </p:nvSpPr>
        <p:spPr bwMode="auto">
          <a:xfrm flipV="1">
            <a:off x="1322388" y="2806700"/>
            <a:ext cx="1949450" cy="4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87" name="Oval 30"/>
          <p:cNvSpPr>
            <a:spLocks noChangeArrowheads="1"/>
          </p:cNvSpPr>
          <p:nvPr/>
        </p:nvSpPr>
        <p:spPr bwMode="auto">
          <a:xfrm>
            <a:off x="1697038" y="3568700"/>
            <a:ext cx="760412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1,1</a:t>
            </a:r>
          </a:p>
        </p:txBody>
      </p:sp>
      <p:sp>
        <p:nvSpPr>
          <p:cNvPr id="46088" name="Line 34"/>
          <p:cNvSpPr>
            <a:spLocks noChangeShapeType="1"/>
          </p:cNvSpPr>
          <p:nvPr/>
        </p:nvSpPr>
        <p:spPr bwMode="auto">
          <a:xfrm>
            <a:off x="1017588" y="3079750"/>
            <a:ext cx="73977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89" name="Line 34"/>
          <p:cNvSpPr>
            <a:spLocks noChangeShapeType="1"/>
          </p:cNvSpPr>
          <p:nvPr/>
        </p:nvSpPr>
        <p:spPr bwMode="auto">
          <a:xfrm>
            <a:off x="1028700" y="3103563"/>
            <a:ext cx="776288" cy="188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0" name="Oval 30"/>
          <p:cNvSpPr>
            <a:spLocks noChangeArrowheads="1"/>
          </p:cNvSpPr>
          <p:nvPr/>
        </p:nvSpPr>
        <p:spPr bwMode="auto">
          <a:xfrm>
            <a:off x="4183063" y="3563938"/>
            <a:ext cx="760412" cy="5238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2,1</a:t>
            </a:r>
          </a:p>
        </p:txBody>
      </p:sp>
      <p:sp>
        <p:nvSpPr>
          <p:cNvPr id="46091" name="Line 34"/>
          <p:cNvSpPr>
            <a:spLocks noChangeShapeType="1"/>
          </p:cNvSpPr>
          <p:nvPr/>
        </p:nvSpPr>
        <p:spPr bwMode="auto">
          <a:xfrm>
            <a:off x="3540125" y="3063875"/>
            <a:ext cx="731838" cy="606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2" name="Line 34"/>
          <p:cNvSpPr>
            <a:spLocks noChangeShapeType="1"/>
          </p:cNvSpPr>
          <p:nvPr/>
        </p:nvSpPr>
        <p:spPr bwMode="auto">
          <a:xfrm flipH="1">
            <a:off x="2406650" y="3087688"/>
            <a:ext cx="1144588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3" name="Text Box 32"/>
          <p:cNvSpPr txBox="1">
            <a:spLocks noChangeArrowheads="1"/>
          </p:cNvSpPr>
          <p:nvPr/>
        </p:nvSpPr>
        <p:spPr bwMode="auto">
          <a:xfrm>
            <a:off x="5583238" y="32226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094" name="Text Box 32"/>
          <p:cNvSpPr txBox="1">
            <a:spLocks noChangeArrowheads="1"/>
          </p:cNvSpPr>
          <p:nvPr/>
        </p:nvSpPr>
        <p:spPr bwMode="auto">
          <a:xfrm>
            <a:off x="5722938" y="221932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095" name="Line 34"/>
          <p:cNvSpPr>
            <a:spLocks noChangeShapeType="1"/>
          </p:cNvSpPr>
          <p:nvPr/>
        </p:nvSpPr>
        <p:spPr bwMode="auto">
          <a:xfrm flipH="1">
            <a:off x="2322513" y="3108325"/>
            <a:ext cx="1225550" cy="1860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6" name="Line 34"/>
          <p:cNvSpPr>
            <a:spLocks noChangeShapeType="1"/>
          </p:cNvSpPr>
          <p:nvPr/>
        </p:nvSpPr>
        <p:spPr bwMode="auto">
          <a:xfrm flipH="1">
            <a:off x="4929188" y="3032125"/>
            <a:ext cx="738187" cy="204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7" name="Line 34"/>
          <p:cNvSpPr>
            <a:spLocks noChangeShapeType="1"/>
          </p:cNvSpPr>
          <p:nvPr/>
        </p:nvSpPr>
        <p:spPr bwMode="auto">
          <a:xfrm flipH="1">
            <a:off x="4856163" y="3032125"/>
            <a:ext cx="798512" cy="633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8" name="Line 34"/>
          <p:cNvSpPr>
            <a:spLocks noChangeShapeType="1"/>
          </p:cNvSpPr>
          <p:nvPr/>
        </p:nvSpPr>
        <p:spPr bwMode="auto">
          <a:xfrm>
            <a:off x="3575050" y="3136900"/>
            <a:ext cx="776288" cy="1887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099" name="Text Box 32"/>
          <p:cNvSpPr txBox="1">
            <a:spLocks noChangeArrowheads="1"/>
          </p:cNvSpPr>
          <p:nvPr/>
        </p:nvSpPr>
        <p:spPr bwMode="auto">
          <a:xfrm rot="5400000">
            <a:off x="4448175" y="4119563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100" name="Line 39"/>
          <p:cNvSpPr>
            <a:spLocks noChangeShapeType="1"/>
          </p:cNvSpPr>
          <p:nvPr/>
        </p:nvSpPr>
        <p:spPr bwMode="auto">
          <a:xfrm flipV="1">
            <a:off x="3892550" y="2778125"/>
            <a:ext cx="159385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1" name="Text Box 32"/>
          <p:cNvSpPr txBox="1">
            <a:spLocks noChangeArrowheads="1"/>
          </p:cNvSpPr>
          <p:nvPr/>
        </p:nvSpPr>
        <p:spPr bwMode="auto">
          <a:xfrm rot="5400000">
            <a:off x="7912100" y="4084638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6102" name="Oval 30"/>
          <p:cNvSpPr>
            <a:spLocks noChangeArrowheads="1"/>
          </p:cNvSpPr>
          <p:nvPr/>
        </p:nvSpPr>
        <p:spPr bwMode="auto">
          <a:xfrm>
            <a:off x="7708900" y="3540125"/>
            <a:ext cx="768350" cy="522288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T,1</a:t>
            </a:r>
          </a:p>
        </p:txBody>
      </p:sp>
      <p:sp>
        <p:nvSpPr>
          <p:cNvPr id="46103" name="Line 34"/>
          <p:cNvSpPr>
            <a:spLocks noChangeShapeType="1"/>
          </p:cNvSpPr>
          <p:nvPr/>
        </p:nvSpPr>
        <p:spPr bwMode="auto">
          <a:xfrm>
            <a:off x="7029450" y="3052763"/>
            <a:ext cx="738188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4" name="Line 34"/>
          <p:cNvSpPr>
            <a:spLocks noChangeShapeType="1"/>
          </p:cNvSpPr>
          <p:nvPr/>
        </p:nvSpPr>
        <p:spPr bwMode="auto">
          <a:xfrm>
            <a:off x="7040563" y="3076575"/>
            <a:ext cx="776287" cy="188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5" name="Line 34"/>
          <p:cNvSpPr>
            <a:spLocks noChangeShapeType="1"/>
          </p:cNvSpPr>
          <p:nvPr/>
        </p:nvSpPr>
        <p:spPr bwMode="auto">
          <a:xfrm flipH="1">
            <a:off x="6272213" y="3063875"/>
            <a:ext cx="738187" cy="204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6" name="Line 34"/>
          <p:cNvSpPr>
            <a:spLocks noChangeShapeType="1"/>
          </p:cNvSpPr>
          <p:nvPr/>
        </p:nvSpPr>
        <p:spPr bwMode="auto">
          <a:xfrm flipH="1">
            <a:off x="6200775" y="3063875"/>
            <a:ext cx="796925" cy="633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6107" name="Oval 30"/>
          <p:cNvSpPr>
            <a:spLocks noChangeArrowheads="1"/>
          </p:cNvSpPr>
          <p:nvPr/>
        </p:nvSpPr>
        <p:spPr bwMode="auto">
          <a:xfrm>
            <a:off x="1652588" y="4751388"/>
            <a:ext cx="820737" cy="52228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1,m</a:t>
            </a:r>
          </a:p>
        </p:txBody>
      </p:sp>
      <p:sp>
        <p:nvSpPr>
          <p:cNvPr id="46108" name="Oval 30"/>
          <p:cNvSpPr>
            <a:spLocks noChangeArrowheads="1"/>
          </p:cNvSpPr>
          <p:nvPr/>
        </p:nvSpPr>
        <p:spPr bwMode="auto">
          <a:xfrm>
            <a:off x="4211638" y="4783138"/>
            <a:ext cx="820737" cy="5238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2,m</a:t>
            </a:r>
          </a:p>
        </p:txBody>
      </p:sp>
      <p:sp>
        <p:nvSpPr>
          <p:cNvPr id="46109" name="Oval 30"/>
          <p:cNvSpPr>
            <a:spLocks noChangeArrowheads="1"/>
          </p:cNvSpPr>
          <p:nvPr/>
        </p:nvSpPr>
        <p:spPr bwMode="auto">
          <a:xfrm>
            <a:off x="7664450" y="4735513"/>
            <a:ext cx="830263" cy="52228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 b="0"/>
              <a:t>X</a:t>
            </a:r>
            <a:r>
              <a:rPr lang="en-US" sz="1800" b="0" baseline="-25000"/>
              <a:t>T,m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312738" y="5289550"/>
            <a:ext cx="8421687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00100" indent="-3429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 b="0"/>
              <a:t>Add feature functions:</a:t>
            </a:r>
          </a:p>
          <a:p>
            <a:pPr lvl="2">
              <a:spcBef>
                <a:spcPct val="20000"/>
              </a:spcBef>
              <a:buClr>
                <a:srgbClr val="3333CC"/>
              </a:buClr>
              <a:buFontTx/>
              <a:buChar char="•"/>
            </a:pPr>
            <a:r>
              <a:rPr lang="en-US" sz="2400" b="0" i="1">
                <a:solidFill>
                  <a:srgbClr val="006600"/>
                </a:solidFill>
              </a:rPr>
              <a:t>f</a:t>
            </a:r>
            <a:r>
              <a:rPr lang="en-US" sz="2400" b="0" i="1" baseline="-25000">
                <a:solidFill>
                  <a:srgbClr val="006600"/>
                </a:solidFill>
              </a:rPr>
              <a:t>i,j,k</a:t>
            </a:r>
            <a:r>
              <a:rPr lang="en-US" sz="2400" b="0">
                <a:solidFill>
                  <a:srgbClr val="006600"/>
                </a:solidFill>
              </a:rPr>
              <a:t>(</a:t>
            </a:r>
            <a:r>
              <a:rPr lang="en-US" sz="2400" b="0" i="1">
                <a:solidFill>
                  <a:srgbClr val="006600"/>
                </a:solidFill>
              </a:rPr>
              <a:t>Y</a:t>
            </a:r>
            <a:r>
              <a:rPr lang="en-US" sz="2400" b="0" i="1" baseline="-25000">
                <a:solidFill>
                  <a:srgbClr val="006600"/>
                </a:solidFill>
              </a:rPr>
              <a:t>t</a:t>
            </a:r>
            <a:r>
              <a:rPr lang="en-US" sz="2400" b="0">
                <a:solidFill>
                  <a:srgbClr val="006600"/>
                </a:solidFill>
              </a:rPr>
              <a:t>,</a:t>
            </a:r>
            <a:r>
              <a:rPr lang="en-US" sz="2400" b="0" i="1">
                <a:solidFill>
                  <a:srgbClr val="006600"/>
                </a:solidFill>
              </a:rPr>
              <a:t> Y</a:t>
            </a:r>
            <a:r>
              <a:rPr lang="en-US" sz="2400" b="0" i="1" baseline="-25000">
                <a:solidFill>
                  <a:srgbClr val="006600"/>
                </a:solidFill>
              </a:rPr>
              <a:t>t−1</a:t>
            </a:r>
            <a:r>
              <a:rPr lang="en-US" sz="2400" b="0">
                <a:solidFill>
                  <a:srgbClr val="006600"/>
                </a:solidFill>
              </a:rPr>
              <a:t>,</a:t>
            </a:r>
            <a:r>
              <a:rPr lang="en-US" sz="2400" b="0" i="1">
                <a:solidFill>
                  <a:srgbClr val="006600"/>
                </a:solidFill>
              </a:rPr>
              <a:t> X</a:t>
            </a:r>
            <a:r>
              <a:rPr lang="en-US" sz="2400" b="0">
                <a:solidFill>
                  <a:srgbClr val="006600"/>
                </a:solidFill>
              </a:rPr>
              <a:t>) 1 if </a:t>
            </a:r>
            <a:r>
              <a:rPr lang="en-US" sz="2400" b="0" i="1">
                <a:solidFill>
                  <a:srgbClr val="006600"/>
                </a:solidFill>
              </a:rPr>
              <a:t>Y</a:t>
            </a:r>
            <a:r>
              <a:rPr lang="en-US" sz="2400" b="0" i="1" baseline="-25000">
                <a:solidFill>
                  <a:srgbClr val="006600"/>
                </a:solidFill>
              </a:rPr>
              <a:t>t</a:t>
            </a:r>
            <a:r>
              <a:rPr lang="en-US" sz="2400" b="0">
                <a:solidFill>
                  <a:srgbClr val="006600"/>
                </a:solidFill>
              </a:rPr>
              <a:t> = </a:t>
            </a:r>
            <a:r>
              <a:rPr lang="en-US" sz="2400" b="0" i="1">
                <a:solidFill>
                  <a:srgbClr val="006600"/>
                </a:solidFill>
              </a:rPr>
              <a:t>i</a:t>
            </a:r>
            <a:r>
              <a:rPr lang="en-US" sz="2400" b="0">
                <a:solidFill>
                  <a:srgbClr val="006600"/>
                </a:solidFill>
              </a:rPr>
              <a:t> and </a:t>
            </a:r>
            <a:r>
              <a:rPr lang="en-US" sz="2400" b="0" i="1">
                <a:solidFill>
                  <a:srgbClr val="006600"/>
                </a:solidFill>
              </a:rPr>
              <a:t> Y</a:t>
            </a:r>
            <a:r>
              <a:rPr lang="en-US" sz="2400" b="0" i="1" baseline="-25000">
                <a:solidFill>
                  <a:srgbClr val="006600"/>
                </a:solidFill>
              </a:rPr>
              <a:t>t−1</a:t>
            </a:r>
            <a:r>
              <a:rPr lang="en-US" sz="2400" b="0">
                <a:solidFill>
                  <a:srgbClr val="006600"/>
                </a:solidFill>
              </a:rPr>
              <a:t> = </a:t>
            </a:r>
            <a:r>
              <a:rPr lang="en-US" sz="2400" b="0" i="1">
                <a:solidFill>
                  <a:srgbClr val="006600"/>
                </a:solidFill>
              </a:rPr>
              <a:t>j </a:t>
            </a:r>
            <a:r>
              <a:rPr lang="en-US" sz="2400" b="0">
                <a:solidFill>
                  <a:srgbClr val="006600"/>
                </a:solidFill>
              </a:rPr>
              <a:t>and </a:t>
            </a:r>
            <a:r>
              <a:rPr lang="en-US" sz="2400" b="0" i="1">
                <a:solidFill>
                  <a:srgbClr val="006600"/>
                </a:solidFill>
              </a:rPr>
              <a:t>X</a:t>
            </a:r>
            <a:r>
              <a:rPr lang="en-US" sz="2400" b="0" i="1" baseline="-25000">
                <a:solidFill>
                  <a:srgbClr val="006600"/>
                </a:solidFill>
              </a:rPr>
              <a:t>t −1,k</a:t>
            </a:r>
            <a:r>
              <a:rPr lang="en-US" sz="2400" b="0">
                <a:solidFill>
                  <a:srgbClr val="006600"/>
                </a:solidFill>
              </a:rPr>
              <a:t> = 1 </a:t>
            </a:r>
            <a:r>
              <a:rPr lang="en-US" sz="2400" b="0" i="1">
                <a:solidFill>
                  <a:srgbClr val="006600"/>
                </a:solidFill>
              </a:rPr>
              <a:t>                       </a:t>
            </a:r>
            <a:r>
              <a:rPr lang="en-US" sz="2400" b="0">
                <a:solidFill>
                  <a:srgbClr val="006600"/>
                </a:solidFill>
              </a:rPr>
              <a:t>and 0 otherwise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US" sz="3200" b="0"/>
          </a:p>
        </p:txBody>
      </p:sp>
      <p:sp>
        <p:nvSpPr>
          <p:cNvPr id="46111" name="Oval 37"/>
          <p:cNvSpPr>
            <a:spLocks noChangeArrowheads="1"/>
          </p:cNvSpPr>
          <p:nvPr/>
        </p:nvSpPr>
        <p:spPr bwMode="auto">
          <a:xfrm>
            <a:off x="3263900" y="2549525"/>
            <a:ext cx="636588" cy="566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6112" name="Oval 37"/>
          <p:cNvSpPr>
            <a:spLocks noChangeArrowheads="1"/>
          </p:cNvSpPr>
          <p:nvPr/>
        </p:nvSpPr>
        <p:spPr bwMode="auto">
          <a:xfrm>
            <a:off x="6753225" y="2538413"/>
            <a:ext cx="663575" cy="5651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T</a:t>
            </a:r>
            <a:endParaRPr lang="en-US" b="0"/>
          </a:p>
        </p:txBody>
      </p:sp>
      <p:sp>
        <p:nvSpPr>
          <p:cNvPr id="46113" name="Oval 37"/>
          <p:cNvSpPr>
            <a:spLocks noChangeArrowheads="1"/>
          </p:cNvSpPr>
          <p:nvPr/>
        </p:nvSpPr>
        <p:spPr bwMode="auto">
          <a:xfrm>
            <a:off x="741363" y="2565400"/>
            <a:ext cx="571500" cy="5365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5413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Supervised Learning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(Parameter Estimation)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As in logistic regression, use L-BFGS optimization procedure, to set </a:t>
            </a:r>
            <a:r>
              <a:rPr lang="el-GR">
                <a:latin typeface="Times New Roman" charset="0"/>
              </a:rPr>
              <a:t>λ</a:t>
            </a:r>
            <a:r>
              <a:rPr lang="en-US">
                <a:latin typeface="Times New Roman" charset="0"/>
              </a:rPr>
              <a:t> weights to maximize CLL of the supervised training data. </a:t>
            </a:r>
          </a:p>
          <a:p>
            <a:r>
              <a:rPr lang="en-US">
                <a:latin typeface="Times New Roman" charset="0"/>
              </a:rPr>
              <a:t>See paper for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B1E86E7-C71D-D54C-A832-12B92FCB9814}" type="slidenum">
              <a:rPr lang="en-US" sz="1200" b="0">
                <a:latin typeface="Helvetica" charset="0"/>
              </a:rPr>
              <a:pPr eaLnBrk="1" hangingPunct="1"/>
              <a:t>36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15999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Sequence Tagging 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(Inference)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9563" cy="4687888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Variant of Viterbi algorithm can be used to efficiently, O(</a:t>
            </a:r>
            <a:r>
              <a:rPr lang="en-US" i="1">
                <a:latin typeface="Times New Roman" charset="0"/>
              </a:rPr>
              <a:t>TN</a:t>
            </a:r>
            <a:r>
              <a:rPr lang="en-US" baseline="30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), determine the globally most probable label sequence for a given token sequence using a given log-linear model of the conditional probability P(</a:t>
            </a:r>
            <a:r>
              <a:rPr lang="en-US" i="1">
                <a:latin typeface="Times New Roman" charset="0"/>
              </a:rPr>
              <a:t>Y</a:t>
            </a:r>
            <a:r>
              <a:rPr lang="en-US">
                <a:latin typeface="Times New Roman" charset="0"/>
              </a:rPr>
              <a:t> |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).</a:t>
            </a:r>
          </a:p>
          <a:p>
            <a:r>
              <a:rPr lang="en-US">
                <a:latin typeface="Times New Roman" charset="0"/>
              </a:rPr>
              <a:t>See paper for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71EC35A-9EBA-D94B-9402-327E228451E3}" type="slidenum">
              <a:rPr lang="en-US" sz="1200" b="0">
                <a:latin typeface="Helvetica" charset="0"/>
              </a:rPr>
              <a:pPr eaLnBrk="1" hangingPunct="1"/>
              <a:t>37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15514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Skip-Chain CRFs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41338" y="1371600"/>
            <a:ext cx="8181975" cy="16129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Can model some long-distance dependencies (i.e. the same word appearing in different parts of the text) by including long-distance edges in the Markov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232525"/>
            <a:ext cx="1905000" cy="457200"/>
          </a:xfrm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AFF6BBE-F0C5-3240-A9DD-D7C85F80DD75}" type="slidenum">
              <a:rPr lang="en-US" sz="1200" b="0">
                <a:latin typeface="Helvetica" charset="0"/>
              </a:rPr>
              <a:pPr eaLnBrk="1" hangingPunct="1"/>
              <a:t>38</a:t>
            </a:fld>
            <a:endParaRPr lang="en-US" sz="1200" b="0"/>
          </a:p>
        </p:txBody>
      </p:sp>
      <p:sp>
        <p:nvSpPr>
          <p:cNvPr id="49157" name="Oval 29"/>
          <p:cNvSpPr>
            <a:spLocks noChangeArrowheads="1"/>
          </p:cNvSpPr>
          <p:nvPr/>
        </p:nvSpPr>
        <p:spPr bwMode="auto">
          <a:xfrm>
            <a:off x="2797175" y="316071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2</a:t>
            </a:r>
            <a:endParaRPr lang="en-US" b="0"/>
          </a:p>
        </p:txBody>
      </p:sp>
      <p:sp>
        <p:nvSpPr>
          <p:cNvPr id="49158" name="Oval 30"/>
          <p:cNvSpPr>
            <a:spLocks noChangeArrowheads="1"/>
          </p:cNvSpPr>
          <p:nvPr/>
        </p:nvSpPr>
        <p:spPr bwMode="auto">
          <a:xfrm>
            <a:off x="1962150" y="417830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1</a:t>
            </a:r>
          </a:p>
        </p:txBody>
      </p:sp>
      <p:sp>
        <p:nvSpPr>
          <p:cNvPr id="49159" name="Oval 31"/>
          <p:cNvSpPr>
            <a:spLocks noChangeArrowheads="1"/>
          </p:cNvSpPr>
          <p:nvPr/>
        </p:nvSpPr>
        <p:spPr bwMode="auto">
          <a:xfrm>
            <a:off x="2736850" y="4171950"/>
            <a:ext cx="571500" cy="536575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2</a:t>
            </a:r>
          </a:p>
        </p:txBody>
      </p:sp>
      <p:sp>
        <p:nvSpPr>
          <p:cNvPr id="49160" name="Text Box 32"/>
          <p:cNvSpPr txBox="1">
            <a:spLocks noChangeArrowheads="1"/>
          </p:cNvSpPr>
          <p:nvPr/>
        </p:nvSpPr>
        <p:spPr bwMode="auto">
          <a:xfrm>
            <a:off x="4397375" y="3546475"/>
            <a:ext cx="739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…</a:t>
            </a:r>
          </a:p>
        </p:txBody>
      </p:sp>
      <p:sp>
        <p:nvSpPr>
          <p:cNvPr id="49161" name="Oval 33"/>
          <p:cNvSpPr>
            <a:spLocks noChangeArrowheads="1"/>
          </p:cNvSpPr>
          <p:nvPr/>
        </p:nvSpPr>
        <p:spPr bwMode="auto">
          <a:xfrm>
            <a:off x="3662363" y="4152900"/>
            <a:ext cx="636587" cy="56515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X</a:t>
            </a:r>
            <a:r>
              <a:rPr lang="en-US" b="0" baseline="-25000"/>
              <a:t>3</a:t>
            </a:r>
          </a:p>
        </p:txBody>
      </p:sp>
      <p:sp>
        <p:nvSpPr>
          <p:cNvPr id="49162" name="Line 34"/>
          <p:cNvSpPr>
            <a:spLocks noChangeShapeType="1"/>
          </p:cNvSpPr>
          <p:nvPr/>
        </p:nvSpPr>
        <p:spPr bwMode="auto">
          <a:xfrm>
            <a:off x="2230438" y="3702050"/>
            <a:ext cx="23812" cy="512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3" name="Line 35"/>
          <p:cNvSpPr>
            <a:spLocks noChangeShapeType="1"/>
          </p:cNvSpPr>
          <p:nvPr/>
        </p:nvSpPr>
        <p:spPr bwMode="auto">
          <a:xfrm flipH="1">
            <a:off x="3060700" y="370205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4" name="Line 36"/>
          <p:cNvSpPr>
            <a:spLocks noChangeShapeType="1"/>
          </p:cNvSpPr>
          <p:nvPr/>
        </p:nvSpPr>
        <p:spPr bwMode="auto">
          <a:xfrm flipH="1">
            <a:off x="3941763" y="3714750"/>
            <a:ext cx="127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5" name="Oval 37"/>
          <p:cNvSpPr>
            <a:spLocks noChangeArrowheads="1"/>
          </p:cNvSpPr>
          <p:nvPr/>
        </p:nvSpPr>
        <p:spPr bwMode="auto">
          <a:xfrm>
            <a:off x="1962150" y="3179763"/>
            <a:ext cx="571500" cy="5365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1</a:t>
            </a:r>
            <a:endParaRPr lang="en-US" b="0"/>
          </a:p>
        </p:txBody>
      </p:sp>
      <p:sp>
        <p:nvSpPr>
          <p:cNvPr id="49166" name="Oval 38"/>
          <p:cNvSpPr>
            <a:spLocks noChangeArrowheads="1"/>
          </p:cNvSpPr>
          <p:nvPr/>
        </p:nvSpPr>
        <p:spPr bwMode="auto">
          <a:xfrm>
            <a:off x="3649663" y="3167063"/>
            <a:ext cx="636587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Y</a:t>
            </a:r>
            <a:r>
              <a:rPr lang="en-US" b="0" baseline="-25000"/>
              <a:t>3</a:t>
            </a:r>
            <a:endParaRPr lang="en-US" b="0"/>
          </a:p>
        </p:txBody>
      </p:sp>
      <p:sp>
        <p:nvSpPr>
          <p:cNvPr id="49167" name="Line 39"/>
          <p:cNvSpPr>
            <a:spLocks noChangeShapeType="1"/>
          </p:cNvSpPr>
          <p:nvPr/>
        </p:nvSpPr>
        <p:spPr bwMode="auto">
          <a:xfrm flipV="1">
            <a:off x="2530475" y="3392488"/>
            <a:ext cx="268288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8" name="Line 40"/>
          <p:cNvSpPr>
            <a:spLocks noChangeShapeType="1"/>
          </p:cNvSpPr>
          <p:nvPr/>
        </p:nvSpPr>
        <p:spPr bwMode="auto">
          <a:xfrm flipV="1">
            <a:off x="3376613" y="3375025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69" name="TextBox 16"/>
          <p:cNvSpPr txBox="1">
            <a:spLocks noChangeArrowheads="1"/>
          </p:cNvSpPr>
          <p:nvPr/>
        </p:nvSpPr>
        <p:spPr bwMode="auto">
          <a:xfrm>
            <a:off x="1731963" y="4824413"/>
            <a:ext cx="2589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Michael     Dell     said</a:t>
            </a:r>
          </a:p>
        </p:txBody>
      </p:sp>
      <p:sp>
        <p:nvSpPr>
          <p:cNvPr id="49170" name="Line 34"/>
          <p:cNvSpPr>
            <a:spLocks noChangeShapeType="1"/>
          </p:cNvSpPr>
          <p:nvPr/>
        </p:nvSpPr>
        <p:spPr bwMode="auto">
          <a:xfrm flipH="1">
            <a:off x="2238375" y="3392488"/>
            <a:ext cx="552450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1" name="Line 34"/>
          <p:cNvSpPr>
            <a:spLocks noChangeShapeType="1"/>
          </p:cNvSpPr>
          <p:nvPr/>
        </p:nvSpPr>
        <p:spPr bwMode="auto">
          <a:xfrm flipH="1">
            <a:off x="3052763" y="3400425"/>
            <a:ext cx="552450" cy="795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2" name="Oval 29"/>
          <p:cNvSpPr>
            <a:spLocks noChangeArrowheads="1"/>
          </p:cNvSpPr>
          <p:nvPr/>
        </p:nvSpPr>
        <p:spPr bwMode="auto">
          <a:xfrm>
            <a:off x="6018213" y="3155950"/>
            <a:ext cx="525462" cy="5667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</a:p>
        </p:txBody>
      </p:sp>
      <p:sp>
        <p:nvSpPr>
          <p:cNvPr id="49173" name="Oval 30"/>
          <p:cNvSpPr>
            <a:spLocks noChangeArrowheads="1"/>
          </p:cNvSpPr>
          <p:nvPr/>
        </p:nvSpPr>
        <p:spPr bwMode="auto">
          <a:xfrm>
            <a:off x="5183188" y="4173538"/>
            <a:ext cx="525462" cy="56673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  <a:endParaRPr lang="en-US" b="0" baseline="-25000"/>
          </a:p>
        </p:txBody>
      </p:sp>
      <p:sp>
        <p:nvSpPr>
          <p:cNvPr id="49174" name="Oval 31"/>
          <p:cNvSpPr>
            <a:spLocks noChangeArrowheads="1"/>
          </p:cNvSpPr>
          <p:nvPr/>
        </p:nvSpPr>
        <p:spPr bwMode="auto">
          <a:xfrm>
            <a:off x="5957888" y="4167188"/>
            <a:ext cx="525462" cy="566737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  <a:endParaRPr lang="en-US" b="0" baseline="-25000"/>
          </a:p>
        </p:txBody>
      </p:sp>
      <p:sp>
        <p:nvSpPr>
          <p:cNvPr id="49175" name="Line 34"/>
          <p:cNvSpPr>
            <a:spLocks noChangeShapeType="1"/>
          </p:cNvSpPr>
          <p:nvPr/>
        </p:nvSpPr>
        <p:spPr bwMode="auto">
          <a:xfrm>
            <a:off x="5451475" y="3697288"/>
            <a:ext cx="23813" cy="51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6" name="Line 35"/>
          <p:cNvSpPr>
            <a:spLocks noChangeShapeType="1"/>
          </p:cNvSpPr>
          <p:nvPr/>
        </p:nvSpPr>
        <p:spPr bwMode="auto">
          <a:xfrm flipH="1">
            <a:off x="6281738" y="3697288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7" name="Line 39"/>
          <p:cNvSpPr>
            <a:spLocks noChangeShapeType="1"/>
          </p:cNvSpPr>
          <p:nvPr/>
        </p:nvSpPr>
        <p:spPr bwMode="auto">
          <a:xfrm flipV="1">
            <a:off x="5751513" y="3387725"/>
            <a:ext cx="268287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78" name="TextBox 30"/>
          <p:cNvSpPr txBox="1">
            <a:spLocks noChangeArrowheads="1"/>
          </p:cNvSpPr>
          <p:nvPr/>
        </p:nvSpPr>
        <p:spPr bwMode="auto">
          <a:xfrm>
            <a:off x="4953000" y="4821238"/>
            <a:ext cx="184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    Dell   bought</a:t>
            </a:r>
          </a:p>
        </p:txBody>
      </p:sp>
      <p:sp>
        <p:nvSpPr>
          <p:cNvPr id="49179" name="Line 34"/>
          <p:cNvSpPr>
            <a:spLocks noChangeShapeType="1"/>
          </p:cNvSpPr>
          <p:nvPr/>
        </p:nvSpPr>
        <p:spPr bwMode="auto">
          <a:xfrm flipH="1">
            <a:off x="5481638" y="3376613"/>
            <a:ext cx="554037" cy="793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80" name="Oval 38"/>
          <p:cNvSpPr>
            <a:spLocks noChangeArrowheads="1"/>
          </p:cNvSpPr>
          <p:nvPr/>
        </p:nvSpPr>
        <p:spPr bwMode="auto">
          <a:xfrm>
            <a:off x="5199063" y="3127375"/>
            <a:ext cx="525462" cy="5651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b="0"/>
              <a:t>   </a:t>
            </a:r>
          </a:p>
        </p:txBody>
      </p:sp>
      <p:sp>
        <p:nvSpPr>
          <p:cNvPr id="49181" name="Line 34"/>
          <p:cNvSpPr>
            <a:spLocks noChangeShapeType="1"/>
          </p:cNvSpPr>
          <p:nvPr/>
        </p:nvSpPr>
        <p:spPr bwMode="auto">
          <a:xfrm flipH="1">
            <a:off x="4764088" y="3360738"/>
            <a:ext cx="43815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49182" name="TextBox 35"/>
          <p:cNvSpPr txBox="1">
            <a:spLocks noChangeArrowheads="1"/>
          </p:cNvSpPr>
          <p:nvPr/>
        </p:nvSpPr>
        <p:spPr bwMode="auto">
          <a:xfrm>
            <a:off x="5173663" y="3200400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Y</a:t>
            </a:r>
            <a:r>
              <a:rPr lang="en-US" b="0" baseline="-25000"/>
              <a:t>100</a:t>
            </a:r>
          </a:p>
        </p:txBody>
      </p:sp>
      <p:sp>
        <p:nvSpPr>
          <p:cNvPr id="49183" name="TextBox 36"/>
          <p:cNvSpPr txBox="1">
            <a:spLocks noChangeArrowheads="1"/>
          </p:cNvSpPr>
          <p:nvPr/>
        </p:nvSpPr>
        <p:spPr bwMode="auto">
          <a:xfrm>
            <a:off x="5145088" y="4254500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X</a:t>
            </a:r>
            <a:r>
              <a:rPr lang="en-US" b="0" baseline="-25000"/>
              <a:t>100</a:t>
            </a:r>
          </a:p>
        </p:txBody>
      </p:sp>
      <p:sp>
        <p:nvSpPr>
          <p:cNvPr id="49184" name="TextBox 37"/>
          <p:cNvSpPr txBox="1">
            <a:spLocks noChangeArrowheads="1"/>
          </p:cNvSpPr>
          <p:nvPr/>
        </p:nvSpPr>
        <p:spPr bwMode="auto">
          <a:xfrm>
            <a:off x="5964238" y="3208338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Y</a:t>
            </a:r>
            <a:r>
              <a:rPr lang="en-US" b="0" baseline="-25000"/>
              <a:t>101</a:t>
            </a:r>
          </a:p>
        </p:txBody>
      </p:sp>
      <p:sp>
        <p:nvSpPr>
          <p:cNvPr id="49185" name="TextBox 38"/>
          <p:cNvSpPr txBox="1">
            <a:spLocks noChangeArrowheads="1"/>
          </p:cNvSpPr>
          <p:nvPr/>
        </p:nvSpPr>
        <p:spPr bwMode="auto">
          <a:xfrm>
            <a:off x="5911850" y="4227513"/>
            <a:ext cx="625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/>
              <a:t>X</a:t>
            </a:r>
            <a:r>
              <a:rPr lang="en-US" b="0" baseline="-25000"/>
              <a:t>101</a:t>
            </a:r>
          </a:p>
        </p:txBody>
      </p:sp>
      <p:cxnSp>
        <p:nvCxnSpPr>
          <p:cNvPr id="49186" name="Curved Connector 41"/>
          <p:cNvCxnSpPr>
            <a:cxnSpLocks noChangeShapeType="1"/>
            <a:stCxn id="49157" idx="0"/>
            <a:endCxn id="49180" idx="0"/>
          </p:cNvCxnSpPr>
          <p:nvPr/>
        </p:nvCxnSpPr>
        <p:spPr bwMode="auto">
          <a:xfrm rot="5400000" flipH="1" flipV="1">
            <a:off x="4255294" y="1955006"/>
            <a:ext cx="33338" cy="2378075"/>
          </a:xfrm>
          <a:prstGeom prst="curvedConnector3">
            <a:avLst>
              <a:gd name="adj1" fmla="val 77723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585788" y="5245100"/>
            <a:ext cx="795337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800" b="0" kern="0" dirty="0">
                <a:latin typeface="+mn-lt"/>
                <a:ea typeface="+mn-ea"/>
              </a:rPr>
              <a:t>Additional links make exact inference intractable, so must resort to approximate inference to try to find the most probable labeling.</a:t>
            </a:r>
            <a:endParaRPr lang="en-US" sz="2800" b="0" kern="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576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 txBox="1">
            <a:spLocks noGrp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A56C9B12-67CC-C248-B5FD-93ECE58CCC95}" type="slidenum">
              <a:rPr lang="en-US" sz="1200" b="0">
                <a:latin typeface="Helvetica" charset="0"/>
              </a:rPr>
              <a:pPr algn="r" eaLnBrk="1" hangingPunct="1"/>
              <a:t>39</a:t>
            </a:fld>
            <a:endParaRPr lang="en-US" sz="1200" b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CRF Results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Experimental results verify that they have superior accuracy on various sequence labeling tasks.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Part of Speech tagging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Noun phrase chunking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Named entity recognition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Semantic role labeling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However, CRFs are much slower to train and do not scale as well to large amounts of training data.</a:t>
            </a:r>
          </a:p>
          <a:p>
            <a:pPr lvl="1" eaLnBrk="1" hangingPunct="1"/>
            <a:r>
              <a:rPr lang="en-US" sz="2400">
                <a:latin typeface="Times New Roman" charset="0"/>
              </a:rPr>
              <a:t>Training for POS on full Penn Treebank (~1M words) currently takes </a:t>
            </a:r>
            <a:r>
              <a:rPr lang="ja-JP" altLang="en-US" sz="2400">
                <a:latin typeface="Times New Roman" charset="0"/>
              </a:rPr>
              <a:t>“</a:t>
            </a:r>
            <a:r>
              <a:rPr lang="en-US" sz="2400">
                <a:latin typeface="Times New Roman" charset="0"/>
              </a:rPr>
              <a:t>over a week.</a:t>
            </a:r>
            <a:r>
              <a:rPr lang="ja-JP" altLang="en-US" sz="2400">
                <a:latin typeface="Times New Roman" charset="0"/>
              </a:rPr>
              <a:t>”</a:t>
            </a:r>
            <a:endParaRPr lang="en-US" sz="2400">
              <a:latin typeface="Times New Roman" charset="0"/>
            </a:endParaRPr>
          </a:p>
          <a:p>
            <a:pPr eaLnBrk="1" hangingPunct="1"/>
            <a:r>
              <a:rPr lang="en-US" sz="2800">
                <a:latin typeface="Times New Roman" charset="0"/>
              </a:rPr>
              <a:t>Skip-chain CRFs improve results on IE.</a:t>
            </a:r>
          </a:p>
          <a:p>
            <a:pPr eaLnBrk="1" hangingPunct="1"/>
            <a:endParaRPr lang="en-US" sz="2800">
              <a:latin typeface="Times New Roman" charset="0"/>
            </a:endParaRPr>
          </a:p>
          <a:p>
            <a:pPr lvl="1" eaLnBrk="1" hangingPunct="1"/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26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0FE793-3686-F948-90DE-99B743410C9E}" type="slidenum">
              <a:rPr lang="en-US" sz="1200" b="0">
                <a:latin typeface="Helvetica" charset="0"/>
              </a:rPr>
              <a:pPr eaLnBrk="1" hangingPunct="1"/>
              <a:t>4</a:t>
            </a:fld>
            <a:endParaRPr lang="en-US" sz="1200" b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Probabilistic Classification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1371600"/>
            <a:ext cx="8466137" cy="5005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Let</a:t>
            </a:r>
            <a:r>
              <a:rPr lang="en-US">
                <a:latin typeface="Times New Roman" charset="0"/>
              </a:rPr>
              <a:t>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 be the random variable for the class which takes values {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baseline="-25000">
                <a:latin typeface="Times New Roman" charset="0"/>
              </a:rPr>
              <a:t>1</a:t>
            </a:r>
            <a:r>
              <a:rPr lang="en-US" sz="2800">
                <a:latin typeface="Times New Roman" charset="0"/>
              </a:rPr>
              <a:t>,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baseline="-25000">
                <a:latin typeface="Times New Roman" charset="0"/>
              </a:rPr>
              <a:t>2</a:t>
            </a:r>
            <a:r>
              <a:rPr lang="en-US" sz="2800">
                <a:latin typeface="Times New Roman" charset="0"/>
              </a:rPr>
              <a:t>,…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-25000">
                <a:latin typeface="Times New Roman" charset="0"/>
              </a:rPr>
              <a:t>m</a:t>
            </a:r>
            <a:r>
              <a:rPr lang="en-US" sz="2800">
                <a:latin typeface="Times New Roman" charset="0"/>
              </a:rPr>
              <a:t>}.</a:t>
            </a:r>
            <a:endParaRPr lang="en-US" sz="2800">
              <a:latin typeface="Times New Roman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Let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>
                <a:latin typeface="Times New Roman" charset="0"/>
                <a:sym typeface="Symbol" charset="0"/>
              </a:rPr>
              <a:t> be the random variable describing an instance consisting of a vector of values for </a:t>
            </a:r>
            <a:r>
              <a:rPr lang="en-US" sz="2800" i="1">
                <a:latin typeface="Times New Roman" charset="0"/>
                <a:sym typeface="Symbol" charset="0"/>
              </a:rPr>
              <a:t>n</a:t>
            </a:r>
            <a:r>
              <a:rPr lang="en-US" sz="2800">
                <a:latin typeface="Times New Roman" charset="0"/>
                <a:sym typeface="Symbol" charset="0"/>
              </a:rPr>
              <a:t> features &lt;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baseline="-25000">
                <a:latin typeface="Times New Roman" charset="0"/>
                <a:sym typeface="Symbol" charset="0"/>
              </a:rPr>
              <a:t>1</a:t>
            </a:r>
            <a:r>
              <a:rPr lang="en-US" sz="2800">
                <a:latin typeface="Times New Roman" charset="0"/>
                <a:sym typeface="Symbol" charset="0"/>
              </a:rPr>
              <a:t>,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baseline="-25000">
                <a:latin typeface="Times New Roman" charset="0"/>
                <a:sym typeface="Symbol" charset="0"/>
              </a:rPr>
              <a:t>2</a:t>
            </a:r>
            <a:r>
              <a:rPr lang="en-US" sz="2800">
                <a:latin typeface="Times New Roman" charset="0"/>
                <a:sym typeface="Symbol" charset="0"/>
              </a:rPr>
              <a:t>…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baseline="-25000">
                <a:latin typeface="Times New Roman" charset="0"/>
                <a:sym typeface="Symbol" charset="0"/>
              </a:rPr>
              <a:t>n</a:t>
            </a:r>
            <a:r>
              <a:rPr lang="en-US" sz="2800">
                <a:latin typeface="Times New Roman" charset="0"/>
                <a:sym typeface="Symbol" charset="0"/>
              </a:rPr>
              <a:t>&gt;, let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k </a:t>
            </a:r>
            <a:r>
              <a:rPr lang="en-US" sz="2800">
                <a:latin typeface="Times New Roman" charset="0"/>
                <a:sym typeface="Symbol" charset="0"/>
              </a:rPr>
              <a:t>be a possible vector value for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>
                <a:latin typeface="Times New Roman" charset="0"/>
                <a:sym typeface="Symbol" charset="0"/>
              </a:rPr>
              <a:t> and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ij</a:t>
            </a:r>
            <a:r>
              <a:rPr lang="en-US" sz="2800">
                <a:latin typeface="Times New Roman" charset="0"/>
                <a:sym typeface="Symbol" charset="0"/>
              </a:rPr>
              <a:t> a possible value for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i.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For classification, we need to compute P(</a:t>
            </a:r>
            <a:r>
              <a:rPr lang="en-US" sz="2800" i="1">
                <a:latin typeface="Times New Roman" charset="0"/>
                <a:sym typeface="Symbol" charset="0"/>
              </a:rPr>
              <a:t>Y</a:t>
            </a:r>
            <a:r>
              <a:rPr lang="en-US" sz="2800">
                <a:latin typeface="Times New Roman" charset="0"/>
                <a:sym typeface="Symbol" charset="0"/>
              </a:rPr>
              <a:t>=</a:t>
            </a:r>
            <a:r>
              <a:rPr lang="en-US" sz="2800" i="1">
                <a:latin typeface="Times New Roman" charset="0"/>
                <a:sym typeface="Symbol" charset="0"/>
              </a:rPr>
              <a:t>y</a:t>
            </a:r>
            <a:r>
              <a:rPr lang="en-US" sz="2800" i="1" baseline="-25000">
                <a:latin typeface="Times New Roman" charset="0"/>
                <a:sym typeface="Symbol" charset="0"/>
              </a:rPr>
              <a:t>i</a:t>
            </a:r>
            <a:r>
              <a:rPr lang="en-US" sz="2800">
                <a:latin typeface="Times New Roman" charset="0"/>
                <a:sym typeface="Symbol" charset="0"/>
              </a:rPr>
              <a:t> | 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>
                <a:latin typeface="Times New Roman" charset="0"/>
                <a:sym typeface="Symbol" charset="0"/>
              </a:rPr>
              <a:t>=</a:t>
            </a:r>
            <a:r>
              <a:rPr lang="en-US" sz="2800" i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>
                <a:latin typeface="Times New Roman" charset="0"/>
                <a:sym typeface="Symbol" charset="0"/>
              </a:rPr>
              <a:t>k</a:t>
            </a:r>
            <a:r>
              <a:rPr lang="en-US" sz="2800">
                <a:latin typeface="Times New Roman" charset="0"/>
                <a:sym typeface="Symbol" charset="0"/>
              </a:rPr>
              <a:t>) for </a:t>
            </a:r>
            <a:r>
              <a:rPr lang="en-US" sz="2800" i="1">
                <a:latin typeface="Times New Roman" charset="0"/>
                <a:sym typeface="Symbol" charset="0"/>
              </a:rPr>
              <a:t>i </a:t>
            </a:r>
            <a:r>
              <a:rPr lang="en-US" sz="2800">
                <a:latin typeface="Times New Roman" charset="0"/>
                <a:sym typeface="Symbol" charset="0"/>
              </a:rPr>
              <a:t>= 1…</a:t>
            </a:r>
            <a:r>
              <a:rPr lang="en-US" sz="2800" i="1">
                <a:latin typeface="Times New Roman" charset="0"/>
                <a:sym typeface="Symbol" charset="0"/>
              </a:rPr>
              <a:t>m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sym typeface="Symbol" charset="0"/>
              </a:rPr>
              <a:t>Could be done using joint distribution but this requires estimating an exponential number of parameters.</a:t>
            </a:r>
          </a:p>
          <a:p>
            <a:pPr>
              <a:lnSpc>
                <a:spcPct val="90000"/>
              </a:lnSpc>
            </a:pPr>
            <a:endParaRPr lang="en-US" sz="2800" i="1" baseline="-25000"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CRF Summary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00038" y="1371600"/>
            <a:ext cx="8458200" cy="4687888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CRFs are a discriminative approach to sequence labeling whereas HMMs are generative.</a:t>
            </a:r>
          </a:p>
          <a:p>
            <a:r>
              <a:rPr lang="en-US" sz="2800">
                <a:latin typeface="Times New Roman" charset="0"/>
              </a:rPr>
              <a:t>Discriminative methods are usually more accurate since they are trained for a specific performance task.</a:t>
            </a:r>
          </a:p>
          <a:p>
            <a:r>
              <a:rPr lang="en-US" sz="2800">
                <a:latin typeface="Times New Roman" charset="0"/>
              </a:rPr>
              <a:t>CRFs also easily allow adding additional token features without making additional independence assumptions.</a:t>
            </a:r>
          </a:p>
          <a:p>
            <a:r>
              <a:rPr lang="en-US" sz="2800">
                <a:latin typeface="Times New Roman" charset="0"/>
              </a:rPr>
              <a:t>Training time is increased since a complex optimization procedure is needed to fit supervised training data.</a:t>
            </a:r>
          </a:p>
          <a:p>
            <a:r>
              <a:rPr lang="en-US" sz="2800">
                <a:latin typeface="Times New Roman" charset="0"/>
              </a:rPr>
              <a:t>CRFs are a state-of-the-art method for sequence labeling.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FCAE79-8D2F-6840-B87F-44BBE798CF6C}" type="slidenum">
              <a:rPr lang="en-US" sz="1200" b="0">
                <a:latin typeface="Helvetica" charset="0"/>
              </a:rPr>
              <a:pPr eaLnBrk="1" hangingPunct="1"/>
              <a:t>40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94612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DBD7B1-35D2-AF4F-B4A4-03F72A8B61A3}" type="slidenum">
              <a:rPr lang="en-US" sz="1200" b="0">
                <a:latin typeface="Helvetica" charset="0"/>
              </a:rPr>
              <a:pPr eaLnBrk="1" hangingPunct="1"/>
              <a:t>5</a:t>
            </a:fld>
            <a:endParaRPr lang="en-US" sz="1200" b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Bayesian Categorization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71600"/>
            <a:ext cx="8169275" cy="4687888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sym typeface="Symbol" charset="0"/>
              </a:rPr>
              <a:t>Determine category of </a:t>
            </a:r>
            <a:r>
              <a:rPr lang="en-US" sz="2800" i="1" dirty="0" err="1">
                <a:latin typeface="Times New Roman" charset="0"/>
                <a:sym typeface="Symbol" charset="0"/>
              </a:rPr>
              <a:t>x</a:t>
            </a:r>
            <a:r>
              <a:rPr lang="en-US" sz="2800" i="1" baseline="-25000" dirty="0" err="1">
                <a:latin typeface="Times New Roman" charset="0"/>
                <a:sym typeface="Symbol" charset="0"/>
              </a:rPr>
              <a:t>k</a:t>
            </a:r>
            <a:r>
              <a:rPr lang="en-US" sz="2800" dirty="0">
                <a:latin typeface="Times New Roman" charset="0"/>
                <a:sym typeface="Symbol" charset="0"/>
              </a:rPr>
              <a:t> by determining for each </a:t>
            </a:r>
            <a:r>
              <a:rPr lang="en-US" sz="2800" i="1" dirty="0" err="1">
                <a:latin typeface="Times New Roman" charset="0"/>
                <a:sym typeface="Symbol" charset="0"/>
              </a:rPr>
              <a:t>y</a:t>
            </a:r>
            <a:r>
              <a:rPr lang="en-US" sz="2800" i="1" baseline="-25000" dirty="0" err="1">
                <a:latin typeface="Times New Roman" charset="0"/>
                <a:sym typeface="Symbol" charset="0"/>
              </a:rPr>
              <a:t>i</a:t>
            </a:r>
            <a:endParaRPr lang="en-US" sz="2800" i="1" dirty="0">
              <a:latin typeface="Times New Roman" charset="0"/>
              <a:sym typeface="Symbol" charset="0"/>
            </a:endParaRPr>
          </a:p>
          <a:p>
            <a:endParaRPr lang="en-US" sz="3600" dirty="0">
              <a:latin typeface="Times New Roman" charset="0"/>
            </a:endParaRPr>
          </a:p>
          <a:p>
            <a:endParaRPr lang="en-US" sz="3600" dirty="0">
              <a:latin typeface="Times New Roman" charset="0"/>
            </a:endParaRPr>
          </a:p>
          <a:p>
            <a:r>
              <a:rPr lang="en-US" sz="2800" dirty="0">
                <a:latin typeface="Times New Roman" charset="0"/>
              </a:rPr>
              <a:t>P(</a:t>
            </a:r>
            <a:r>
              <a:rPr lang="en-US" sz="2800" i="1" dirty="0">
                <a:latin typeface="Times New Roman" charset="0"/>
              </a:rPr>
              <a:t>X=</a:t>
            </a:r>
            <a:r>
              <a:rPr lang="en-US" sz="2800" i="1" dirty="0" err="1">
                <a:latin typeface="Times New Roman" charset="0"/>
              </a:rPr>
              <a:t>x</a:t>
            </a:r>
            <a:r>
              <a:rPr lang="en-US" sz="2800" i="1" baseline="-25000" dirty="0" err="1">
                <a:latin typeface="Times New Roman" charset="0"/>
              </a:rPr>
              <a:t>k</a:t>
            </a:r>
            <a:r>
              <a:rPr lang="en-US" sz="2800" dirty="0">
                <a:latin typeface="Times New Roman" charset="0"/>
              </a:rPr>
              <a:t>) can be determined since categories are complete and disjoint.</a:t>
            </a:r>
            <a:endParaRPr lang="en-US" sz="3600" dirty="0">
              <a:latin typeface="Times New Roman" charset="0"/>
            </a:endParaRPr>
          </a:p>
          <a:p>
            <a:endParaRPr lang="en-US" sz="3600" dirty="0">
              <a:latin typeface="Times New Roman" charset="0"/>
            </a:endParaRP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625954"/>
              </p:ext>
            </p:extLst>
          </p:nvPr>
        </p:nvGraphicFramePr>
        <p:xfrm>
          <a:off x="170802" y="2130425"/>
          <a:ext cx="869791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Formel" r:id="rId4" imgW="4660900" imgH="431800" progId="Equation.3">
                  <p:embed/>
                </p:oleObj>
              </mc:Choice>
              <mc:Fallback>
                <p:oleObj name="Formel" r:id="rId4" imgW="46609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02" y="2130425"/>
                        <a:ext cx="8697913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2265363" y="4379913"/>
          <a:ext cx="2127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4379913"/>
                        <a:ext cx="2127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1343025" y="4344988"/>
          <a:ext cx="66373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8" imgW="3556000" imgH="444500" progId="Equation.3">
                  <p:embed/>
                </p:oleObj>
              </mc:Choice>
              <mc:Fallback>
                <p:oleObj name="Equation" r:id="rId8" imgW="35560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4344988"/>
                        <a:ext cx="66373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014411"/>
              </p:ext>
            </p:extLst>
          </p:nvPr>
        </p:nvGraphicFramePr>
        <p:xfrm>
          <a:off x="1181100" y="5216525"/>
          <a:ext cx="51911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Formel" r:id="rId10" imgW="2781300" imgH="457200" progId="Equation.3">
                  <p:embed/>
                </p:oleObj>
              </mc:Choice>
              <mc:Fallback>
                <p:oleObj name="Formel" r:id="rId10" imgW="2781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5216525"/>
                        <a:ext cx="519112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10581"/>
              </p:ext>
            </p:extLst>
          </p:nvPr>
        </p:nvGraphicFramePr>
        <p:xfrm>
          <a:off x="6807753" y="5434417"/>
          <a:ext cx="9953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Formel" r:id="rId12" imgW="533400" imgH="177800" progId="Equation.3">
                  <p:embed/>
                </p:oleObj>
              </mc:Choice>
              <mc:Fallback>
                <p:oleObj name="Formel" r:id="rId12" imgW="5334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753" y="5434417"/>
                        <a:ext cx="9953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0927AA3-432C-3644-B54F-4EB88CF3D6AC}" type="slidenum">
              <a:rPr lang="en-US" sz="1200" b="0">
                <a:latin typeface="Helvetica" charset="0"/>
              </a:rPr>
              <a:pPr eaLnBrk="1" hangingPunct="1"/>
              <a:t>6</a:t>
            </a:fld>
            <a:endParaRPr lang="en-US" sz="1200" b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Bayesian Categorization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687888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Need to know:</a:t>
            </a:r>
          </a:p>
          <a:p>
            <a:pPr lvl="1"/>
            <a:r>
              <a:rPr lang="en-US" sz="2400">
                <a:latin typeface="Times New Roman" charset="0"/>
              </a:rPr>
              <a:t>Priors: P(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 </a:t>
            </a:r>
          </a:p>
          <a:p>
            <a:pPr lvl="1"/>
            <a:r>
              <a:rPr lang="en-US" sz="2400">
                <a:latin typeface="Times New Roman" charset="0"/>
              </a:rPr>
              <a:t>Conditionals: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k</a:t>
            </a:r>
            <a:r>
              <a:rPr lang="en-US" sz="2400">
                <a:latin typeface="Times New Roman" charset="0"/>
              </a:rPr>
              <a:t> |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</a:t>
            </a:r>
          </a:p>
          <a:p>
            <a:r>
              <a:rPr lang="en-US" sz="2800">
                <a:latin typeface="Times New Roman" charset="0"/>
              </a:rPr>
              <a:t>P(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=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-25000">
                <a:latin typeface="Times New Roman" charset="0"/>
              </a:rPr>
              <a:t>i</a:t>
            </a:r>
            <a:r>
              <a:rPr lang="en-US" sz="2800">
                <a:latin typeface="Times New Roman" charset="0"/>
              </a:rPr>
              <a:t>) are easily estimated from data. </a:t>
            </a:r>
          </a:p>
          <a:p>
            <a:pPr lvl="1"/>
            <a:r>
              <a:rPr lang="en-US" sz="2400">
                <a:latin typeface="Times New Roman" charset="0"/>
              </a:rPr>
              <a:t>If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of the examples in </a:t>
            </a:r>
            <a:r>
              <a:rPr lang="en-US" sz="2400" i="1">
                <a:latin typeface="Times New Roman" charset="0"/>
              </a:rPr>
              <a:t>D</a:t>
            </a:r>
            <a:r>
              <a:rPr lang="en-US" sz="2400">
                <a:latin typeface="Times New Roman" charset="0"/>
              </a:rPr>
              <a:t> are in y</a:t>
            </a:r>
            <a:r>
              <a:rPr lang="en-US" sz="2400" i="1" baseline="-25000">
                <a:latin typeface="Times New Roman" charset="0"/>
              </a:rPr>
              <a:t>i </a:t>
            </a:r>
            <a:r>
              <a:rPr lang="en-US" sz="2400">
                <a:latin typeface="Times New Roman" charset="0"/>
              </a:rPr>
              <a:t>then P(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=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) =  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 i="1" baseline="-25000">
                <a:latin typeface="Times New Roman" charset="0"/>
              </a:rPr>
              <a:t>i </a:t>
            </a:r>
            <a:r>
              <a:rPr lang="en-US" sz="2400">
                <a:latin typeface="Times New Roman" charset="0"/>
              </a:rPr>
              <a:t>/ |</a:t>
            </a:r>
            <a:r>
              <a:rPr lang="en-US" sz="2400" i="1">
                <a:latin typeface="Times New Roman" charset="0"/>
              </a:rPr>
              <a:t>D|</a:t>
            </a:r>
            <a:endParaRPr lang="en-US" sz="2400">
              <a:latin typeface="Times New Roman" charset="0"/>
            </a:endParaRPr>
          </a:p>
          <a:p>
            <a:r>
              <a:rPr lang="en-US" sz="2800">
                <a:latin typeface="Times New Roman" charset="0"/>
              </a:rPr>
              <a:t>Too many possible instances (e.g. 2</a:t>
            </a:r>
            <a:r>
              <a:rPr lang="en-US" sz="2800" i="1" baseline="30000">
                <a:latin typeface="Times New Roman" charset="0"/>
              </a:rPr>
              <a:t>n </a:t>
            </a:r>
            <a:r>
              <a:rPr lang="en-US" sz="2800">
                <a:latin typeface="Times New Roman" charset="0"/>
              </a:rPr>
              <a:t>for binary features) to estimate all P(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>
                <a:latin typeface="Times New Roman" charset="0"/>
              </a:rPr>
              <a:t>=</a:t>
            </a:r>
            <a:r>
              <a:rPr lang="en-US" sz="2800" i="1">
                <a:latin typeface="Times New Roman" charset="0"/>
              </a:rPr>
              <a:t>x</a:t>
            </a:r>
            <a:r>
              <a:rPr lang="en-US" sz="2800" i="1" baseline="-25000">
                <a:latin typeface="Times New Roman" charset="0"/>
              </a:rPr>
              <a:t>k</a:t>
            </a:r>
            <a:r>
              <a:rPr lang="en-US" sz="2800">
                <a:latin typeface="Times New Roman" charset="0"/>
              </a:rPr>
              <a:t> | 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>
                <a:latin typeface="Times New Roman" charset="0"/>
              </a:rPr>
              <a:t>=</a:t>
            </a:r>
            <a:r>
              <a:rPr lang="en-US" sz="2800" i="1">
                <a:latin typeface="Times New Roman" charset="0"/>
              </a:rPr>
              <a:t>y</a:t>
            </a:r>
            <a:r>
              <a:rPr lang="en-US" sz="2800" i="1" baseline="-25000">
                <a:latin typeface="Times New Roman" charset="0"/>
              </a:rPr>
              <a:t>i</a:t>
            </a:r>
            <a:r>
              <a:rPr lang="en-US" sz="2800">
                <a:latin typeface="Times New Roman" charset="0"/>
              </a:rPr>
              <a:t>).</a:t>
            </a:r>
          </a:p>
          <a:p>
            <a:r>
              <a:rPr lang="en-US" sz="2800">
                <a:latin typeface="Times New Roman" charset="0"/>
              </a:rPr>
              <a:t>Still need to make some sort of independence assumptions about the features to make learning tractable.</a:t>
            </a:r>
          </a:p>
          <a:p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82B6827-9730-6D45-AC3F-5B7A7C8895D6}" type="slidenum">
              <a:rPr lang="en-US" sz="1200" b="0">
                <a:latin typeface="Helvetica" charset="0"/>
              </a:rPr>
              <a:pPr eaLnBrk="1" hangingPunct="1"/>
              <a:t>7</a:t>
            </a:fld>
            <a:endParaRPr lang="en-US" sz="1200" b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 Generative Model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4838" y="4802188"/>
            <a:ext cx="3305175" cy="1509712"/>
            <a:chOff x="381" y="3025"/>
            <a:chExt cx="2082" cy="951"/>
          </a:xfrm>
        </p:grpSpPr>
        <p:grpSp>
          <p:nvGrpSpPr>
            <p:cNvPr id="26705" name="Group 4"/>
            <p:cNvGrpSpPr>
              <a:grpSpLocks/>
            </p:cNvGrpSpPr>
            <p:nvPr/>
          </p:nvGrpSpPr>
          <p:grpSpPr bwMode="auto">
            <a:xfrm>
              <a:off x="381" y="3025"/>
              <a:ext cx="2082" cy="720"/>
              <a:chOff x="657" y="2281"/>
              <a:chExt cx="1697" cy="505"/>
            </a:xfrm>
          </p:grpSpPr>
          <p:grpSp>
            <p:nvGrpSpPr>
              <p:cNvPr id="26707" name="Group 5"/>
              <p:cNvGrpSpPr>
                <a:grpSpLocks/>
              </p:cNvGrpSpPr>
              <p:nvPr/>
            </p:nvGrpSpPr>
            <p:grpSpPr bwMode="auto">
              <a:xfrm>
                <a:off x="657" y="2288"/>
                <a:ext cx="568" cy="498"/>
                <a:chOff x="3852" y="2120"/>
                <a:chExt cx="1098" cy="1242"/>
              </a:xfrm>
            </p:grpSpPr>
            <p:sp>
              <p:nvSpPr>
                <p:cNvPr id="26716" name="Freeform 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7" name="Freeform 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708" name="Group 9"/>
              <p:cNvGrpSpPr>
                <a:grpSpLocks/>
              </p:cNvGrpSpPr>
              <p:nvPr/>
            </p:nvGrpSpPr>
            <p:grpSpPr bwMode="auto">
              <a:xfrm>
                <a:off x="1221" y="2285"/>
                <a:ext cx="568" cy="498"/>
                <a:chOff x="3852" y="2120"/>
                <a:chExt cx="1098" cy="1242"/>
              </a:xfrm>
            </p:grpSpPr>
            <p:sp>
              <p:nvSpPr>
                <p:cNvPr id="26713" name="Freeform 10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4" name="Freeform 11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6709" name="Group 13"/>
              <p:cNvGrpSpPr>
                <a:grpSpLocks/>
              </p:cNvGrpSpPr>
              <p:nvPr/>
            </p:nvGrpSpPr>
            <p:grpSpPr bwMode="auto">
              <a:xfrm>
                <a:off x="1786" y="2281"/>
                <a:ext cx="568" cy="498"/>
                <a:chOff x="3852" y="2120"/>
                <a:chExt cx="1098" cy="1242"/>
              </a:xfrm>
            </p:grpSpPr>
            <p:sp>
              <p:nvSpPr>
                <p:cNvPr id="26710" name="Freeform 14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1" name="Freeform 15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67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26706" name="Text Box 17"/>
            <p:cNvSpPr txBox="1">
              <a:spLocks noChangeArrowheads="1"/>
            </p:cNvSpPr>
            <p:nvPr/>
          </p:nvSpPr>
          <p:spPr bwMode="auto">
            <a:xfrm>
              <a:off x="504" y="3726"/>
              <a:ext cx="19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Size          Color        Shape </a:t>
              </a:r>
            </a:p>
          </p:txBody>
        </p:sp>
      </p:grpSp>
      <p:grpSp>
        <p:nvGrpSpPr>
          <p:cNvPr id="26628" name="Group 18"/>
          <p:cNvGrpSpPr>
            <a:grpSpLocks/>
          </p:cNvGrpSpPr>
          <p:nvPr/>
        </p:nvGrpSpPr>
        <p:grpSpPr bwMode="auto">
          <a:xfrm>
            <a:off x="5183188" y="4813300"/>
            <a:ext cx="1106487" cy="1127125"/>
            <a:chOff x="3852" y="2120"/>
            <a:chExt cx="1098" cy="1242"/>
          </a:xfrm>
        </p:grpSpPr>
        <p:sp>
          <p:nvSpPr>
            <p:cNvPr id="26702" name="Freeform 19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3" name="Freeform 20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4" name="Line 21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6629" name="Group 22"/>
          <p:cNvGrpSpPr>
            <a:grpSpLocks/>
          </p:cNvGrpSpPr>
          <p:nvPr/>
        </p:nvGrpSpPr>
        <p:grpSpPr bwMode="auto">
          <a:xfrm>
            <a:off x="6281738" y="4806950"/>
            <a:ext cx="1106487" cy="1127125"/>
            <a:chOff x="3852" y="2120"/>
            <a:chExt cx="1098" cy="1242"/>
          </a:xfrm>
        </p:grpSpPr>
        <p:sp>
          <p:nvSpPr>
            <p:cNvPr id="26699" name="Freeform 23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0" name="Freeform 24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701" name="Line 25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6630" name="Group 26"/>
          <p:cNvGrpSpPr>
            <a:grpSpLocks/>
          </p:cNvGrpSpPr>
          <p:nvPr/>
        </p:nvGrpSpPr>
        <p:grpSpPr bwMode="auto">
          <a:xfrm>
            <a:off x="7381875" y="4797425"/>
            <a:ext cx="1106488" cy="1127125"/>
            <a:chOff x="3852" y="2120"/>
            <a:chExt cx="1098" cy="1242"/>
          </a:xfrm>
        </p:grpSpPr>
        <p:sp>
          <p:nvSpPr>
            <p:cNvPr id="26696" name="Freeform 27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7" name="Freeform 28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8" name="Line 29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26631" name="Text Box 30"/>
          <p:cNvSpPr txBox="1">
            <a:spLocks noChangeArrowheads="1"/>
          </p:cNvSpPr>
          <p:nvPr/>
        </p:nvSpPr>
        <p:spPr bwMode="auto">
          <a:xfrm>
            <a:off x="5378450" y="5910263"/>
            <a:ext cx="302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Size          Color        Shape </a:t>
            </a:r>
          </a:p>
        </p:txBody>
      </p:sp>
      <p:grpSp>
        <p:nvGrpSpPr>
          <p:cNvPr id="26632" name="Group 31"/>
          <p:cNvGrpSpPr>
            <a:grpSpLocks/>
          </p:cNvGrpSpPr>
          <p:nvPr/>
        </p:nvGrpSpPr>
        <p:grpSpPr bwMode="auto">
          <a:xfrm>
            <a:off x="3970338" y="2027238"/>
            <a:ext cx="1106487" cy="1127125"/>
            <a:chOff x="3852" y="2120"/>
            <a:chExt cx="1098" cy="1242"/>
          </a:xfrm>
        </p:grpSpPr>
        <p:sp>
          <p:nvSpPr>
            <p:cNvPr id="26693" name="Freeform 32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4" name="Freeform 33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6695" name="Line 34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1477963" y="6243638"/>
            <a:ext cx="1195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Positive</a:t>
            </a:r>
          </a:p>
        </p:txBody>
      </p:sp>
      <p:sp>
        <p:nvSpPr>
          <p:cNvPr id="26634" name="Text Box 36"/>
          <p:cNvSpPr txBox="1">
            <a:spLocks noChangeArrowheads="1"/>
          </p:cNvSpPr>
          <p:nvPr/>
        </p:nvSpPr>
        <p:spPr bwMode="auto">
          <a:xfrm>
            <a:off x="6215063" y="6224588"/>
            <a:ext cx="1314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</a:rPr>
              <a:t>Negative</a:t>
            </a:r>
          </a:p>
        </p:txBody>
      </p:sp>
      <p:sp>
        <p:nvSpPr>
          <p:cNvPr id="26635" name="Text Box 37"/>
          <p:cNvSpPr txBox="1">
            <a:spLocks noChangeArrowheads="1"/>
          </p:cNvSpPr>
          <p:nvPr/>
        </p:nvSpPr>
        <p:spPr bwMode="auto">
          <a:xfrm>
            <a:off x="4083050" y="2330450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36" name="Text Box 38"/>
          <p:cNvSpPr txBox="1">
            <a:spLocks noChangeArrowheads="1"/>
          </p:cNvSpPr>
          <p:nvPr/>
        </p:nvSpPr>
        <p:spPr bwMode="auto">
          <a:xfrm>
            <a:off x="4378325" y="252095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4464050" y="235743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38" name="Text Box 40"/>
          <p:cNvSpPr txBox="1">
            <a:spLocks noChangeArrowheads="1"/>
          </p:cNvSpPr>
          <p:nvPr/>
        </p:nvSpPr>
        <p:spPr bwMode="auto">
          <a:xfrm>
            <a:off x="4008438" y="254793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39" name="Text Box 41"/>
          <p:cNvSpPr txBox="1">
            <a:spLocks noChangeArrowheads="1"/>
          </p:cNvSpPr>
          <p:nvPr/>
        </p:nvSpPr>
        <p:spPr bwMode="auto">
          <a:xfrm>
            <a:off x="4160838" y="270033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6640" name="Text Box 42"/>
          <p:cNvSpPr txBox="1">
            <a:spLocks noChangeArrowheads="1"/>
          </p:cNvSpPr>
          <p:nvPr/>
        </p:nvSpPr>
        <p:spPr bwMode="auto">
          <a:xfrm>
            <a:off x="4506913" y="2697163"/>
            <a:ext cx="474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6641" name="Text Box 43"/>
          <p:cNvSpPr txBox="1">
            <a:spLocks noChangeArrowheads="1"/>
          </p:cNvSpPr>
          <p:nvPr/>
        </p:nvSpPr>
        <p:spPr bwMode="auto">
          <a:xfrm>
            <a:off x="4268788" y="2190750"/>
            <a:ext cx="474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199724" name="Text Box 44"/>
          <p:cNvSpPr txBox="1">
            <a:spLocks noChangeArrowheads="1"/>
          </p:cNvSpPr>
          <p:nvPr/>
        </p:nvSpPr>
        <p:spPr bwMode="auto">
          <a:xfrm>
            <a:off x="800100" y="55832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199725" name="Text Box 45"/>
          <p:cNvSpPr txBox="1">
            <a:spLocks noChangeArrowheads="1"/>
          </p:cNvSpPr>
          <p:nvPr/>
        </p:nvSpPr>
        <p:spPr bwMode="auto">
          <a:xfrm>
            <a:off x="641350" y="52720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199726" name="Text Box 46"/>
          <p:cNvSpPr txBox="1">
            <a:spLocks noChangeArrowheads="1"/>
          </p:cNvSpPr>
          <p:nvPr/>
        </p:nvSpPr>
        <p:spPr bwMode="auto">
          <a:xfrm>
            <a:off x="754063" y="5400675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199727" name="Text Box 47"/>
          <p:cNvSpPr txBox="1">
            <a:spLocks noChangeArrowheads="1"/>
          </p:cNvSpPr>
          <p:nvPr/>
        </p:nvSpPr>
        <p:spPr bwMode="auto">
          <a:xfrm>
            <a:off x="1138238" y="51752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199728" name="Text Box 48"/>
          <p:cNvSpPr txBox="1">
            <a:spLocks noChangeArrowheads="1"/>
          </p:cNvSpPr>
          <p:nvPr/>
        </p:nvSpPr>
        <p:spPr bwMode="auto">
          <a:xfrm>
            <a:off x="1087438" y="55705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199729" name="Text Box 49"/>
          <p:cNvSpPr txBox="1">
            <a:spLocks noChangeArrowheads="1"/>
          </p:cNvSpPr>
          <p:nvPr/>
        </p:nvSpPr>
        <p:spPr bwMode="auto">
          <a:xfrm>
            <a:off x="1235075" y="54054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199730" name="Text Box 50"/>
          <p:cNvSpPr txBox="1">
            <a:spLocks noChangeArrowheads="1"/>
          </p:cNvSpPr>
          <p:nvPr/>
        </p:nvSpPr>
        <p:spPr bwMode="auto">
          <a:xfrm>
            <a:off x="750888" y="510698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199731" name="Text Box 51"/>
          <p:cNvSpPr txBox="1">
            <a:spLocks noChangeArrowheads="1"/>
          </p:cNvSpPr>
          <p:nvPr/>
        </p:nvSpPr>
        <p:spPr bwMode="auto">
          <a:xfrm>
            <a:off x="922338" y="49545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199732" name="Text Box 52"/>
          <p:cNvSpPr txBox="1">
            <a:spLocks noChangeArrowheads="1"/>
          </p:cNvSpPr>
          <p:nvPr/>
        </p:nvSpPr>
        <p:spPr bwMode="auto">
          <a:xfrm>
            <a:off x="966788" y="5395913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199733" name="Text Box 53"/>
          <p:cNvSpPr txBox="1">
            <a:spLocks noChangeArrowheads="1"/>
          </p:cNvSpPr>
          <p:nvPr/>
        </p:nvSpPr>
        <p:spPr bwMode="auto">
          <a:xfrm>
            <a:off x="2028825" y="487045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4" name="Text Box 54"/>
          <p:cNvSpPr txBox="1">
            <a:spLocks noChangeArrowheads="1"/>
          </p:cNvSpPr>
          <p:nvPr/>
        </p:nvSpPr>
        <p:spPr bwMode="auto">
          <a:xfrm>
            <a:off x="2327275" y="522922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5" name="Text Box 55"/>
          <p:cNvSpPr txBox="1">
            <a:spLocks noChangeArrowheads="1"/>
          </p:cNvSpPr>
          <p:nvPr/>
        </p:nvSpPr>
        <p:spPr bwMode="auto">
          <a:xfrm>
            <a:off x="1712913" y="52609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6" name="Text Box 56"/>
          <p:cNvSpPr txBox="1">
            <a:spLocks noChangeArrowheads="1"/>
          </p:cNvSpPr>
          <p:nvPr/>
        </p:nvSpPr>
        <p:spPr bwMode="auto">
          <a:xfrm>
            <a:off x="1782763" y="551180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7" name="Text Box 57"/>
          <p:cNvSpPr txBox="1">
            <a:spLocks noChangeArrowheads="1"/>
          </p:cNvSpPr>
          <p:nvPr/>
        </p:nvSpPr>
        <p:spPr bwMode="auto">
          <a:xfrm>
            <a:off x="2095500" y="56165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199738" name="Text Box 58"/>
          <p:cNvSpPr txBox="1">
            <a:spLocks noChangeArrowheads="1"/>
          </p:cNvSpPr>
          <p:nvPr/>
        </p:nvSpPr>
        <p:spPr bwMode="auto">
          <a:xfrm>
            <a:off x="1947863" y="5076825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199739" name="Text Box 59"/>
          <p:cNvSpPr txBox="1">
            <a:spLocks noChangeArrowheads="1"/>
          </p:cNvSpPr>
          <p:nvPr/>
        </p:nvSpPr>
        <p:spPr bwMode="auto">
          <a:xfrm>
            <a:off x="2209800" y="54498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199740" name="Text Box 60"/>
          <p:cNvSpPr txBox="1">
            <a:spLocks noChangeArrowheads="1"/>
          </p:cNvSpPr>
          <p:nvPr/>
        </p:nvSpPr>
        <p:spPr bwMode="auto">
          <a:xfrm>
            <a:off x="1998663" y="5248275"/>
            <a:ext cx="452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199741" name="Text Box 61"/>
          <p:cNvSpPr txBox="1">
            <a:spLocks noChangeArrowheads="1"/>
          </p:cNvSpPr>
          <p:nvPr/>
        </p:nvSpPr>
        <p:spPr bwMode="auto">
          <a:xfrm>
            <a:off x="2987675" y="5570538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2" name="Text Box 62"/>
          <p:cNvSpPr txBox="1">
            <a:spLocks noChangeArrowheads="1"/>
          </p:cNvSpPr>
          <p:nvPr/>
        </p:nvSpPr>
        <p:spPr bwMode="auto">
          <a:xfrm>
            <a:off x="2847975" y="533241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3" name="Text Box 63"/>
          <p:cNvSpPr txBox="1">
            <a:spLocks noChangeArrowheads="1"/>
          </p:cNvSpPr>
          <p:nvPr/>
        </p:nvSpPr>
        <p:spPr bwMode="auto">
          <a:xfrm>
            <a:off x="3122613" y="483870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4" name="Text Box 64"/>
          <p:cNvSpPr txBox="1">
            <a:spLocks noChangeArrowheads="1"/>
          </p:cNvSpPr>
          <p:nvPr/>
        </p:nvSpPr>
        <p:spPr bwMode="auto">
          <a:xfrm>
            <a:off x="3373438" y="51990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199745" name="Text Box 65"/>
          <p:cNvSpPr txBox="1">
            <a:spLocks noChangeArrowheads="1"/>
          </p:cNvSpPr>
          <p:nvPr/>
        </p:nvSpPr>
        <p:spPr bwMode="auto">
          <a:xfrm>
            <a:off x="3394075" y="5497513"/>
            <a:ext cx="430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199746" name="Text Box 66"/>
          <p:cNvSpPr txBox="1">
            <a:spLocks noChangeArrowheads="1"/>
          </p:cNvSpPr>
          <p:nvPr/>
        </p:nvSpPr>
        <p:spPr bwMode="auto">
          <a:xfrm>
            <a:off x="2946400" y="5114925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199747" name="Text Box 67"/>
          <p:cNvSpPr txBox="1">
            <a:spLocks noChangeArrowheads="1"/>
          </p:cNvSpPr>
          <p:nvPr/>
        </p:nvSpPr>
        <p:spPr bwMode="auto">
          <a:xfrm>
            <a:off x="3244850" y="5035550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199748" name="Text Box 68"/>
          <p:cNvSpPr txBox="1">
            <a:spLocks noChangeArrowheads="1"/>
          </p:cNvSpPr>
          <p:nvPr/>
        </p:nvSpPr>
        <p:spPr bwMode="auto">
          <a:xfrm>
            <a:off x="3232150" y="535146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67" name="Text Box 69"/>
          <p:cNvSpPr txBox="1">
            <a:spLocks noChangeArrowheads="1"/>
          </p:cNvSpPr>
          <p:nvPr/>
        </p:nvSpPr>
        <p:spPr bwMode="auto">
          <a:xfrm>
            <a:off x="8056563" y="5380038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6668" name="Text Box 70"/>
          <p:cNvSpPr txBox="1">
            <a:spLocks noChangeArrowheads="1"/>
          </p:cNvSpPr>
          <p:nvPr/>
        </p:nvSpPr>
        <p:spPr bwMode="auto">
          <a:xfrm>
            <a:off x="7435850" y="5189538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6669" name="Text Box 71"/>
          <p:cNvSpPr txBox="1">
            <a:spLocks noChangeArrowheads="1"/>
          </p:cNvSpPr>
          <p:nvPr/>
        </p:nvSpPr>
        <p:spPr bwMode="auto">
          <a:xfrm>
            <a:off x="5376863" y="5575300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6670" name="Text Box 72"/>
          <p:cNvSpPr txBox="1">
            <a:spLocks noChangeArrowheads="1"/>
          </p:cNvSpPr>
          <p:nvPr/>
        </p:nvSpPr>
        <p:spPr bwMode="auto">
          <a:xfrm>
            <a:off x="5491163" y="48323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6671" name="Text Box 73"/>
          <p:cNvSpPr txBox="1">
            <a:spLocks noChangeArrowheads="1"/>
          </p:cNvSpPr>
          <p:nvPr/>
        </p:nvSpPr>
        <p:spPr bwMode="auto">
          <a:xfrm>
            <a:off x="5207000" y="524033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6672" name="Text Box 74"/>
          <p:cNvSpPr txBox="1">
            <a:spLocks noChangeArrowheads="1"/>
          </p:cNvSpPr>
          <p:nvPr/>
        </p:nvSpPr>
        <p:spPr bwMode="auto">
          <a:xfrm>
            <a:off x="5486400" y="5064125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6673" name="Text Box 75"/>
          <p:cNvSpPr txBox="1">
            <a:spLocks noChangeArrowheads="1"/>
          </p:cNvSpPr>
          <p:nvPr/>
        </p:nvSpPr>
        <p:spPr bwMode="auto">
          <a:xfrm>
            <a:off x="5686425" y="53800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6674" name="Text Box 76"/>
          <p:cNvSpPr txBox="1">
            <a:spLocks noChangeArrowheads="1"/>
          </p:cNvSpPr>
          <p:nvPr/>
        </p:nvSpPr>
        <p:spPr bwMode="auto">
          <a:xfrm>
            <a:off x="5718175" y="5165725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6675" name="Text Box 77"/>
          <p:cNvSpPr txBox="1">
            <a:spLocks noChangeArrowheads="1"/>
          </p:cNvSpPr>
          <p:nvPr/>
        </p:nvSpPr>
        <p:spPr bwMode="auto">
          <a:xfrm>
            <a:off x="5838825" y="55324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6676" name="Text Box 78"/>
          <p:cNvSpPr txBox="1">
            <a:spLocks noChangeArrowheads="1"/>
          </p:cNvSpPr>
          <p:nvPr/>
        </p:nvSpPr>
        <p:spPr bwMode="auto">
          <a:xfrm>
            <a:off x="5334000" y="5434013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6677" name="Text Box 79"/>
          <p:cNvSpPr txBox="1">
            <a:spLocks noChangeArrowheads="1"/>
          </p:cNvSpPr>
          <p:nvPr/>
        </p:nvSpPr>
        <p:spPr bwMode="auto">
          <a:xfrm>
            <a:off x="6430963" y="561181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6678" name="Text Box 80"/>
          <p:cNvSpPr txBox="1">
            <a:spLocks noChangeArrowheads="1"/>
          </p:cNvSpPr>
          <p:nvPr/>
        </p:nvSpPr>
        <p:spPr bwMode="auto">
          <a:xfrm>
            <a:off x="6592888" y="486251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6679" name="Text Box 81"/>
          <p:cNvSpPr txBox="1">
            <a:spLocks noChangeArrowheads="1"/>
          </p:cNvSpPr>
          <p:nvPr/>
        </p:nvSpPr>
        <p:spPr bwMode="auto">
          <a:xfrm>
            <a:off x="6350000" y="52212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6680" name="Text Box 82"/>
          <p:cNvSpPr txBox="1">
            <a:spLocks noChangeArrowheads="1"/>
          </p:cNvSpPr>
          <p:nvPr/>
        </p:nvSpPr>
        <p:spPr bwMode="auto">
          <a:xfrm>
            <a:off x="6527800" y="50149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6681" name="Text Box 83"/>
          <p:cNvSpPr txBox="1">
            <a:spLocks noChangeArrowheads="1"/>
          </p:cNvSpPr>
          <p:nvPr/>
        </p:nvSpPr>
        <p:spPr bwMode="auto">
          <a:xfrm>
            <a:off x="6848475" y="5573713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6682" name="Text Box 84"/>
          <p:cNvSpPr txBox="1">
            <a:spLocks noChangeArrowheads="1"/>
          </p:cNvSpPr>
          <p:nvPr/>
        </p:nvSpPr>
        <p:spPr bwMode="auto">
          <a:xfrm>
            <a:off x="6423025" y="5411788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6683" name="Text Box 85"/>
          <p:cNvSpPr txBox="1">
            <a:spLocks noChangeArrowheads="1"/>
          </p:cNvSpPr>
          <p:nvPr/>
        </p:nvSpPr>
        <p:spPr bwMode="auto">
          <a:xfrm>
            <a:off x="6715125" y="51831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6684" name="Text Box 86"/>
          <p:cNvSpPr txBox="1">
            <a:spLocks noChangeArrowheads="1"/>
          </p:cNvSpPr>
          <p:nvPr/>
        </p:nvSpPr>
        <p:spPr bwMode="auto">
          <a:xfrm>
            <a:off x="6796088" y="53800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6685" name="Text Box 87"/>
          <p:cNvSpPr txBox="1">
            <a:spLocks noChangeArrowheads="1"/>
          </p:cNvSpPr>
          <p:nvPr/>
        </p:nvSpPr>
        <p:spPr bwMode="auto">
          <a:xfrm>
            <a:off x="7685088" y="48434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86" name="Text Box 88"/>
          <p:cNvSpPr txBox="1">
            <a:spLocks noChangeArrowheads="1"/>
          </p:cNvSpPr>
          <p:nvPr/>
        </p:nvSpPr>
        <p:spPr bwMode="auto">
          <a:xfrm>
            <a:off x="7561263" y="5592763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6687" name="Text Box 89"/>
          <p:cNvSpPr txBox="1">
            <a:spLocks noChangeArrowheads="1"/>
          </p:cNvSpPr>
          <p:nvPr/>
        </p:nvSpPr>
        <p:spPr bwMode="auto">
          <a:xfrm>
            <a:off x="7929563" y="5586413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6688" name="Text Box 90"/>
          <p:cNvSpPr txBox="1">
            <a:spLocks noChangeArrowheads="1"/>
          </p:cNvSpPr>
          <p:nvPr/>
        </p:nvSpPr>
        <p:spPr bwMode="auto">
          <a:xfrm>
            <a:off x="7453313" y="539115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89" name="Text Box 91"/>
          <p:cNvSpPr txBox="1">
            <a:spLocks noChangeArrowheads="1"/>
          </p:cNvSpPr>
          <p:nvPr/>
        </p:nvSpPr>
        <p:spPr bwMode="auto">
          <a:xfrm>
            <a:off x="7659688" y="5083175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6690" name="Text Box 92"/>
          <p:cNvSpPr txBox="1">
            <a:spLocks noChangeArrowheads="1"/>
          </p:cNvSpPr>
          <p:nvPr/>
        </p:nvSpPr>
        <p:spPr bwMode="auto">
          <a:xfrm>
            <a:off x="7940675" y="5197475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6691" name="Text Box 93"/>
          <p:cNvSpPr txBox="1">
            <a:spLocks noChangeArrowheads="1"/>
          </p:cNvSpPr>
          <p:nvPr/>
        </p:nvSpPr>
        <p:spPr bwMode="auto">
          <a:xfrm>
            <a:off x="7777163" y="5348288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6692" name="Text Box 94"/>
          <p:cNvSpPr txBox="1">
            <a:spLocks noChangeArrowheads="1"/>
          </p:cNvSpPr>
          <p:nvPr/>
        </p:nvSpPr>
        <p:spPr bwMode="auto">
          <a:xfrm>
            <a:off x="3983038" y="3097213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Category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 0.03168 C 0.0033 0.00023 -0.00642 -0.03122 -0.01094 -0.05366 C -0.01545 -0.07609 -0.01684 -0.09089 -0.01354 -0.10338 C -0.01024 -0.11587 -0.0059 -0.12142 0.0092 -0.12813 C 0.02431 -0.13483 0.05729 -0.14663 0.07709 -0.14408 C 0.09688 -0.14154 0.11528 -0.12512 0.12778 -0.11217 C 0.14028 -0.09922 0.14809 -0.07355 0.15174 -0.06591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9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97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9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97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9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97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99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997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9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9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997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997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97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97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97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97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997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997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997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997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997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997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997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997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997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997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997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997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997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997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99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997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997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997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997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997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997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997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997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997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997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997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997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997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997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997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99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997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997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997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997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3076 C 0.00364 -0.06105 0.00243 -0.09112 0.00243 -0.10892 C 0.00243 -0.12673 0.00173 -0.12673 0.00503 -0.13737 C 0.00833 -0.14801 0.01527 -0.1635 0.02239 -0.17299 C 0.02951 -0.18247 0.03854 -0.18848 0.04774 -0.19426 " pathEditMode="relative" ptsTypes="aaaaA">
                                      <p:cBhvr>
                                        <p:cTn id="93" dur="2000" fill="hold"/>
                                        <p:tgtEl>
                                          <p:spTgt spid="199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2 -0.05042 -0.0184 -0.1006 -0.02136 -0.13136 C -0.02431 -0.16212 -0.01892 -0.17137 -0.01736 -0.18479 C -0.0158 -0.1982 -0.01302 -0.20676 -0.01198 -0.21138 " pathEditMode="relative" ptsTypes="aaaA">
                                      <p:cBhvr>
                                        <p:cTn id="97" dur="2000" fill="hold"/>
                                        <p:tgtEl>
                                          <p:spTgt spid="19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42 -0.0222 -0.02066 -0.04417 -0.02396 -0.06406 C -0.02726 -0.08395 -0.0217 -0.10638 -0.01997 -0.1191 C -0.01823 -0.13182 -0.00695 -0.12974 -0.01337 -0.14038 C -0.01979 -0.15102 -0.03924 -0.16697 -0.05868 -0.18293 " pathEditMode="relative" ptsTypes="aaaaA">
                                      <p:cBhvr>
                                        <p:cTn id="101" dur="2000" fill="hold"/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15" grpId="0"/>
      <p:bldP spid="199719" grpId="0"/>
      <p:bldP spid="199724" grpId="0"/>
      <p:bldP spid="199725" grpId="0"/>
      <p:bldP spid="199726" grpId="0"/>
      <p:bldP spid="199727" grpId="0"/>
      <p:bldP spid="199728" grpId="0"/>
      <p:bldP spid="199729" grpId="0"/>
      <p:bldP spid="199730" grpId="0"/>
      <p:bldP spid="199731" grpId="0"/>
      <p:bldP spid="199732" grpId="0"/>
      <p:bldP spid="199732" grpId="1"/>
      <p:bldP spid="199733" grpId="0"/>
      <p:bldP spid="199734" grpId="0"/>
      <p:bldP spid="199735" grpId="0"/>
      <p:bldP spid="199736" grpId="0"/>
      <p:bldP spid="199737" grpId="0"/>
      <p:bldP spid="199737" grpId="1"/>
      <p:bldP spid="199738" grpId="0"/>
      <p:bldP spid="199739" grpId="0"/>
      <p:bldP spid="199740" grpId="0"/>
      <p:bldP spid="199741" grpId="0"/>
      <p:bldP spid="199742" grpId="0"/>
      <p:bldP spid="199743" grpId="0"/>
      <p:bldP spid="199744" grpId="0"/>
      <p:bldP spid="199745" grpId="0"/>
      <p:bldP spid="199746" grpId="0"/>
      <p:bldP spid="199747" grpId="0"/>
      <p:bldP spid="199748" grpId="0"/>
      <p:bldP spid="19974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74E83CD-7DB1-E642-AABE-C10989D9192C}" type="slidenum">
              <a:rPr lang="en-US" sz="1200" b="0">
                <a:latin typeface="Helvetica" charset="0"/>
              </a:rPr>
              <a:pPr eaLnBrk="1" hangingPunct="1"/>
              <a:t>8</a:t>
            </a:fld>
            <a:endParaRPr lang="en-US" sz="1200" b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 Inference Problem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604838" y="4802188"/>
            <a:ext cx="3305175" cy="1509712"/>
            <a:chOff x="381" y="3025"/>
            <a:chExt cx="2082" cy="951"/>
          </a:xfrm>
        </p:grpSpPr>
        <p:grpSp>
          <p:nvGrpSpPr>
            <p:cNvPr id="28758" name="Group 4"/>
            <p:cNvGrpSpPr>
              <a:grpSpLocks/>
            </p:cNvGrpSpPr>
            <p:nvPr/>
          </p:nvGrpSpPr>
          <p:grpSpPr bwMode="auto">
            <a:xfrm>
              <a:off x="381" y="3025"/>
              <a:ext cx="2082" cy="720"/>
              <a:chOff x="657" y="2281"/>
              <a:chExt cx="1697" cy="505"/>
            </a:xfrm>
          </p:grpSpPr>
          <p:grpSp>
            <p:nvGrpSpPr>
              <p:cNvPr id="28760" name="Group 5"/>
              <p:cNvGrpSpPr>
                <a:grpSpLocks/>
              </p:cNvGrpSpPr>
              <p:nvPr/>
            </p:nvGrpSpPr>
            <p:grpSpPr bwMode="auto">
              <a:xfrm>
                <a:off x="657" y="2288"/>
                <a:ext cx="568" cy="498"/>
                <a:chOff x="3852" y="2120"/>
                <a:chExt cx="1098" cy="1242"/>
              </a:xfrm>
            </p:grpSpPr>
            <p:sp>
              <p:nvSpPr>
                <p:cNvPr id="28769" name="Freeform 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70" name="Freeform 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7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8761" name="Group 9"/>
              <p:cNvGrpSpPr>
                <a:grpSpLocks/>
              </p:cNvGrpSpPr>
              <p:nvPr/>
            </p:nvGrpSpPr>
            <p:grpSpPr bwMode="auto">
              <a:xfrm>
                <a:off x="1221" y="2285"/>
                <a:ext cx="568" cy="498"/>
                <a:chOff x="3852" y="2120"/>
                <a:chExt cx="1098" cy="1242"/>
              </a:xfrm>
            </p:grpSpPr>
            <p:sp>
              <p:nvSpPr>
                <p:cNvPr id="28766" name="Freeform 10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7" name="Freeform 11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8762" name="Group 13"/>
              <p:cNvGrpSpPr>
                <a:grpSpLocks/>
              </p:cNvGrpSpPr>
              <p:nvPr/>
            </p:nvGrpSpPr>
            <p:grpSpPr bwMode="auto">
              <a:xfrm>
                <a:off x="1786" y="2281"/>
                <a:ext cx="568" cy="498"/>
                <a:chOff x="3852" y="2120"/>
                <a:chExt cx="1098" cy="1242"/>
              </a:xfrm>
            </p:grpSpPr>
            <p:sp>
              <p:nvSpPr>
                <p:cNvPr id="28763" name="Freeform 14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4" name="Freeform 15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2876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28759" name="Text Box 17"/>
            <p:cNvSpPr txBox="1">
              <a:spLocks noChangeArrowheads="1"/>
            </p:cNvSpPr>
            <p:nvPr/>
          </p:nvSpPr>
          <p:spPr bwMode="auto">
            <a:xfrm>
              <a:off x="504" y="3726"/>
              <a:ext cx="19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Size          Color        Shape </a:t>
              </a:r>
            </a:p>
          </p:txBody>
        </p:sp>
      </p:grpSp>
      <p:grpSp>
        <p:nvGrpSpPr>
          <p:cNvPr id="28676" name="Group 18"/>
          <p:cNvGrpSpPr>
            <a:grpSpLocks/>
          </p:cNvGrpSpPr>
          <p:nvPr/>
        </p:nvGrpSpPr>
        <p:grpSpPr bwMode="auto">
          <a:xfrm>
            <a:off x="5183188" y="4813300"/>
            <a:ext cx="1106487" cy="1127125"/>
            <a:chOff x="3852" y="2120"/>
            <a:chExt cx="1098" cy="1242"/>
          </a:xfrm>
        </p:grpSpPr>
        <p:sp>
          <p:nvSpPr>
            <p:cNvPr id="28755" name="Freeform 19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6" name="Freeform 20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7" name="Line 21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8677" name="Group 22"/>
          <p:cNvGrpSpPr>
            <a:grpSpLocks/>
          </p:cNvGrpSpPr>
          <p:nvPr/>
        </p:nvGrpSpPr>
        <p:grpSpPr bwMode="auto">
          <a:xfrm>
            <a:off x="6281738" y="4806950"/>
            <a:ext cx="1106487" cy="1127125"/>
            <a:chOff x="3852" y="2120"/>
            <a:chExt cx="1098" cy="1242"/>
          </a:xfrm>
        </p:grpSpPr>
        <p:sp>
          <p:nvSpPr>
            <p:cNvPr id="28752" name="Freeform 23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3" name="Freeform 24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4" name="Line 25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grpSp>
        <p:nvGrpSpPr>
          <p:cNvPr id="28678" name="Group 26"/>
          <p:cNvGrpSpPr>
            <a:grpSpLocks/>
          </p:cNvGrpSpPr>
          <p:nvPr/>
        </p:nvGrpSpPr>
        <p:grpSpPr bwMode="auto">
          <a:xfrm>
            <a:off x="7381875" y="4797425"/>
            <a:ext cx="1106488" cy="1127125"/>
            <a:chOff x="3852" y="2120"/>
            <a:chExt cx="1098" cy="1242"/>
          </a:xfrm>
        </p:grpSpPr>
        <p:sp>
          <p:nvSpPr>
            <p:cNvPr id="28749" name="Freeform 27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0" name="Freeform 28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51" name="Line 29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28679" name="Text Box 30"/>
          <p:cNvSpPr txBox="1">
            <a:spLocks noChangeArrowheads="1"/>
          </p:cNvSpPr>
          <p:nvPr/>
        </p:nvSpPr>
        <p:spPr bwMode="auto">
          <a:xfrm>
            <a:off x="5378450" y="5910263"/>
            <a:ext cx="302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Size          Color        Shape </a:t>
            </a:r>
          </a:p>
        </p:txBody>
      </p:sp>
      <p:grpSp>
        <p:nvGrpSpPr>
          <p:cNvPr id="28680" name="Group 31"/>
          <p:cNvGrpSpPr>
            <a:grpSpLocks/>
          </p:cNvGrpSpPr>
          <p:nvPr/>
        </p:nvGrpSpPr>
        <p:grpSpPr bwMode="auto">
          <a:xfrm>
            <a:off x="4019550" y="3100388"/>
            <a:ext cx="1106488" cy="1127125"/>
            <a:chOff x="3852" y="2120"/>
            <a:chExt cx="1098" cy="1242"/>
          </a:xfrm>
        </p:grpSpPr>
        <p:sp>
          <p:nvSpPr>
            <p:cNvPr id="28746" name="Freeform 32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7" name="Freeform 33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8" name="Line 34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de-DE"/>
            </a:p>
          </p:txBody>
        </p:sp>
      </p:grpSp>
      <p:sp>
        <p:nvSpPr>
          <p:cNvPr id="28681" name="Text Box 35"/>
          <p:cNvSpPr txBox="1">
            <a:spLocks noChangeArrowheads="1"/>
          </p:cNvSpPr>
          <p:nvPr/>
        </p:nvSpPr>
        <p:spPr bwMode="auto">
          <a:xfrm>
            <a:off x="1477963" y="6243638"/>
            <a:ext cx="1195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Positive</a:t>
            </a:r>
          </a:p>
        </p:txBody>
      </p:sp>
      <p:sp>
        <p:nvSpPr>
          <p:cNvPr id="28682" name="Text Box 36"/>
          <p:cNvSpPr txBox="1">
            <a:spLocks noChangeArrowheads="1"/>
          </p:cNvSpPr>
          <p:nvPr/>
        </p:nvSpPr>
        <p:spPr bwMode="auto">
          <a:xfrm>
            <a:off x="6215063" y="6224588"/>
            <a:ext cx="1314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</a:rPr>
              <a:t>Negative</a:t>
            </a:r>
          </a:p>
        </p:txBody>
      </p:sp>
      <p:sp>
        <p:nvSpPr>
          <p:cNvPr id="28683" name="Text Box 37"/>
          <p:cNvSpPr txBox="1">
            <a:spLocks noChangeArrowheads="1"/>
          </p:cNvSpPr>
          <p:nvPr/>
        </p:nvSpPr>
        <p:spPr bwMode="auto">
          <a:xfrm>
            <a:off x="4132263" y="3403600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4" name="Text Box 38"/>
          <p:cNvSpPr txBox="1">
            <a:spLocks noChangeArrowheads="1"/>
          </p:cNvSpPr>
          <p:nvPr/>
        </p:nvSpPr>
        <p:spPr bwMode="auto">
          <a:xfrm>
            <a:off x="4427538" y="3594100"/>
            <a:ext cx="474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8685" name="Text Box 39"/>
          <p:cNvSpPr txBox="1">
            <a:spLocks noChangeArrowheads="1"/>
          </p:cNvSpPr>
          <p:nvPr/>
        </p:nvSpPr>
        <p:spPr bwMode="auto">
          <a:xfrm>
            <a:off x="4513263" y="343058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6" name="Text Box 40"/>
          <p:cNvSpPr txBox="1">
            <a:spLocks noChangeArrowheads="1"/>
          </p:cNvSpPr>
          <p:nvPr/>
        </p:nvSpPr>
        <p:spPr bwMode="auto">
          <a:xfrm>
            <a:off x="4057650" y="362108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7" name="Text Box 41"/>
          <p:cNvSpPr txBox="1">
            <a:spLocks noChangeArrowheads="1"/>
          </p:cNvSpPr>
          <p:nvPr/>
        </p:nvSpPr>
        <p:spPr bwMode="auto">
          <a:xfrm>
            <a:off x="4210050" y="3773488"/>
            <a:ext cx="46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pos</a:t>
            </a:r>
          </a:p>
        </p:txBody>
      </p:sp>
      <p:sp>
        <p:nvSpPr>
          <p:cNvPr id="28688" name="Text Box 42"/>
          <p:cNvSpPr txBox="1">
            <a:spLocks noChangeArrowheads="1"/>
          </p:cNvSpPr>
          <p:nvPr/>
        </p:nvSpPr>
        <p:spPr bwMode="auto">
          <a:xfrm>
            <a:off x="4556125" y="3770313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8689" name="Text Box 43"/>
          <p:cNvSpPr txBox="1">
            <a:spLocks noChangeArrowheads="1"/>
          </p:cNvSpPr>
          <p:nvPr/>
        </p:nvSpPr>
        <p:spPr bwMode="auto">
          <a:xfrm>
            <a:off x="4318000" y="32639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neg</a:t>
            </a:r>
          </a:p>
        </p:txBody>
      </p:sp>
      <p:sp>
        <p:nvSpPr>
          <p:cNvPr id="28690" name="Text Box 44"/>
          <p:cNvSpPr txBox="1">
            <a:spLocks noChangeArrowheads="1"/>
          </p:cNvSpPr>
          <p:nvPr/>
        </p:nvSpPr>
        <p:spPr bwMode="auto">
          <a:xfrm>
            <a:off x="800100" y="55832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691" name="Text Box 45"/>
          <p:cNvSpPr txBox="1">
            <a:spLocks noChangeArrowheads="1"/>
          </p:cNvSpPr>
          <p:nvPr/>
        </p:nvSpPr>
        <p:spPr bwMode="auto">
          <a:xfrm>
            <a:off x="641350" y="52720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692" name="Text Box 46"/>
          <p:cNvSpPr txBox="1">
            <a:spLocks noChangeArrowheads="1"/>
          </p:cNvSpPr>
          <p:nvPr/>
        </p:nvSpPr>
        <p:spPr bwMode="auto">
          <a:xfrm>
            <a:off x="754063" y="5400675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693" name="Text Box 47"/>
          <p:cNvSpPr txBox="1">
            <a:spLocks noChangeArrowheads="1"/>
          </p:cNvSpPr>
          <p:nvPr/>
        </p:nvSpPr>
        <p:spPr bwMode="auto">
          <a:xfrm>
            <a:off x="1138238" y="51752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694" name="Text Box 48"/>
          <p:cNvSpPr txBox="1">
            <a:spLocks noChangeArrowheads="1"/>
          </p:cNvSpPr>
          <p:nvPr/>
        </p:nvSpPr>
        <p:spPr bwMode="auto">
          <a:xfrm>
            <a:off x="1087438" y="55705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695" name="Text Box 49"/>
          <p:cNvSpPr txBox="1">
            <a:spLocks noChangeArrowheads="1"/>
          </p:cNvSpPr>
          <p:nvPr/>
        </p:nvSpPr>
        <p:spPr bwMode="auto">
          <a:xfrm>
            <a:off x="1235075" y="540543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696" name="Text Box 50"/>
          <p:cNvSpPr txBox="1">
            <a:spLocks noChangeArrowheads="1"/>
          </p:cNvSpPr>
          <p:nvPr/>
        </p:nvSpPr>
        <p:spPr bwMode="auto">
          <a:xfrm>
            <a:off x="750888" y="5106988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697" name="Text Box 51"/>
          <p:cNvSpPr txBox="1">
            <a:spLocks noChangeArrowheads="1"/>
          </p:cNvSpPr>
          <p:nvPr/>
        </p:nvSpPr>
        <p:spPr bwMode="auto">
          <a:xfrm>
            <a:off x="922338" y="49545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698" name="Text Box 52"/>
          <p:cNvSpPr txBox="1">
            <a:spLocks noChangeArrowheads="1"/>
          </p:cNvSpPr>
          <p:nvPr/>
        </p:nvSpPr>
        <p:spPr bwMode="auto">
          <a:xfrm>
            <a:off x="966788" y="5395913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699" name="Text Box 53"/>
          <p:cNvSpPr txBox="1">
            <a:spLocks noChangeArrowheads="1"/>
          </p:cNvSpPr>
          <p:nvPr/>
        </p:nvSpPr>
        <p:spPr bwMode="auto">
          <a:xfrm>
            <a:off x="2028825" y="487045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0" name="Text Box 54"/>
          <p:cNvSpPr txBox="1">
            <a:spLocks noChangeArrowheads="1"/>
          </p:cNvSpPr>
          <p:nvPr/>
        </p:nvSpPr>
        <p:spPr bwMode="auto">
          <a:xfrm>
            <a:off x="2327275" y="522922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1" name="Text Box 55"/>
          <p:cNvSpPr txBox="1">
            <a:spLocks noChangeArrowheads="1"/>
          </p:cNvSpPr>
          <p:nvPr/>
        </p:nvSpPr>
        <p:spPr bwMode="auto">
          <a:xfrm>
            <a:off x="1712913" y="52609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2" name="Text Box 56"/>
          <p:cNvSpPr txBox="1">
            <a:spLocks noChangeArrowheads="1"/>
          </p:cNvSpPr>
          <p:nvPr/>
        </p:nvSpPr>
        <p:spPr bwMode="auto">
          <a:xfrm>
            <a:off x="1782763" y="5511800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3" name="Text Box 57"/>
          <p:cNvSpPr txBox="1">
            <a:spLocks noChangeArrowheads="1"/>
          </p:cNvSpPr>
          <p:nvPr/>
        </p:nvSpPr>
        <p:spPr bwMode="auto">
          <a:xfrm>
            <a:off x="2095500" y="5616575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04" name="Text Box 58"/>
          <p:cNvSpPr txBox="1">
            <a:spLocks noChangeArrowheads="1"/>
          </p:cNvSpPr>
          <p:nvPr/>
        </p:nvSpPr>
        <p:spPr bwMode="auto">
          <a:xfrm>
            <a:off x="1947863" y="5076825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05" name="Text Box 59"/>
          <p:cNvSpPr txBox="1">
            <a:spLocks noChangeArrowheads="1"/>
          </p:cNvSpPr>
          <p:nvPr/>
        </p:nvSpPr>
        <p:spPr bwMode="auto">
          <a:xfrm>
            <a:off x="2209800" y="544988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06" name="Text Box 60"/>
          <p:cNvSpPr txBox="1">
            <a:spLocks noChangeArrowheads="1"/>
          </p:cNvSpPr>
          <p:nvPr/>
        </p:nvSpPr>
        <p:spPr bwMode="auto">
          <a:xfrm>
            <a:off x="1998663" y="5248275"/>
            <a:ext cx="452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07" name="Text Box 61"/>
          <p:cNvSpPr txBox="1">
            <a:spLocks noChangeArrowheads="1"/>
          </p:cNvSpPr>
          <p:nvPr/>
        </p:nvSpPr>
        <p:spPr bwMode="auto">
          <a:xfrm>
            <a:off x="2987675" y="5570538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08" name="Text Box 62"/>
          <p:cNvSpPr txBox="1">
            <a:spLocks noChangeArrowheads="1"/>
          </p:cNvSpPr>
          <p:nvPr/>
        </p:nvSpPr>
        <p:spPr bwMode="auto">
          <a:xfrm>
            <a:off x="2847975" y="533241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09" name="Text Box 63"/>
          <p:cNvSpPr txBox="1">
            <a:spLocks noChangeArrowheads="1"/>
          </p:cNvSpPr>
          <p:nvPr/>
        </p:nvSpPr>
        <p:spPr bwMode="auto">
          <a:xfrm>
            <a:off x="3122613" y="483870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10" name="Text Box 64"/>
          <p:cNvSpPr txBox="1">
            <a:spLocks noChangeArrowheads="1"/>
          </p:cNvSpPr>
          <p:nvPr/>
        </p:nvSpPr>
        <p:spPr bwMode="auto">
          <a:xfrm>
            <a:off x="3373438" y="51990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11" name="Text Box 65"/>
          <p:cNvSpPr txBox="1">
            <a:spLocks noChangeArrowheads="1"/>
          </p:cNvSpPr>
          <p:nvPr/>
        </p:nvSpPr>
        <p:spPr bwMode="auto">
          <a:xfrm>
            <a:off x="3394075" y="5497513"/>
            <a:ext cx="430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12" name="Text Box 66"/>
          <p:cNvSpPr txBox="1">
            <a:spLocks noChangeArrowheads="1"/>
          </p:cNvSpPr>
          <p:nvPr/>
        </p:nvSpPr>
        <p:spPr bwMode="auto">
          <a:xfrm>
            <a:off x="2946400" y="5114925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13" name="Text Box 67"/>
          <p:cNvSpPr txBox="1">
            <a:spLocks noChangeArrowheads="1"/>
          </p:cNvSpPr>
          <p:nvPr/>
        </p:nvSpPr>
        <p:spPr bwMode="auto">
          <a:xfrm>
            <a:off x="3244850" y="5035550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14" name="Text Box 68"/>
          <p:cNvSpPr txBox="1">
            <a:spLocks noChangeArrowheads="1"/>
          </p:cNvSpPr>
          <p:nvPr/>
        </p:nvSpPr>
        <p:spPr bwMode="auto">
          <a:xfrm>
            <a:off x="3232150" y="5351463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15" name="Text Box 69"/>
          <p:cNvSpPr txBox="1">
            <a:spLocks noChangeArrowheads="1"/>
          </p:cNvSpPr>
          <p:nvPr/>
        </p:nvSpPr>
        <p:spPr bwMode="auto">
          <a:xfrm>
            <a:off x="8056563" y="5380038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16" name="Text Box 70"/>
          <p:cNvSpPr txBox="1">
            <a:spLocks noChangeArrowheads="1"/>
          </p:cNvSpPr>
          <p:nvPr/>
        </p:nvSpPr>
        <p:spPr bwMode="auto">
          <a:xfrm>
            <a:off x="7435850" y="5189538"/>
            <a:ext cx="36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17" name="Text Box 71"/>
          <p:cNvSpPr txBox="1">
            <a:spLocks noChangeArrowheads="1"/>
          </p:cNvSpPr>
          <p:nvPr/>
        </p:nvSpPr>
        <p:spPr bwMode="auto">
          <a:xfrm>
            <a:off x="5376863" y="5575300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718" name="Text Box 72"/>
          <p:cNvSpPr txBox="1">
            <a:spLocks noChangeArrowheads="1"/>
          </p:cNvSpPr>
          <p:nvPr/>
        </p:nvSpPr>
        <p:spPr bwMode="auto">
          <a:xfrm>
            <a:off x="5491163" y="4832350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719" name="Text Box 73"/>
          <p:cNvSpPr txBox="1">
            <a:spLocks noChangeArrowheads="1"/>
          </p:cNvSpPr>
          <p:nvPr/>
        </p:nvSpPr>
        <p:spPr bwMode="auto">
          <a:xfrm>
            <a:off x="5207000" y="524033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720" name="Text Box 74"/>
          <p:cNvSpPr txBox="1">
            <a:spLocks noChangeArrowheads="1"/>
          </p:cNvSpPr>
          <p:nvPr/>
        </p:nvSpPr>
        <p:spPr bwMode="auto">
          <a:xfrm>
            <a:off x="5486400" y="5064125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721" name="Text Box 75"/>
          <p:cNvSpPr txBox="1">
            <a:spLocks noChangeArrowheads="1"/>
          </p:cNvSpPr>
          <p:nvPr/>
        </p:nvSpPr>
        <p:spPr bwMode="auto">
          <a:xfrm>
            <a:off x="5686425" y="53800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722" name="Text Box 76"/>
          <p:cNvSpPr txBox="1">
            <a:spLocks noChangeArrowheads="1"/>
          </p:cNvSpPr>
          <p:nvPr/>
        </p:nvSpPr>
        <p:spPr bwMode="auto">
          <a:xfrm>
            <a:off x="5718175" y="5165725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med</a:t>
            </a:r>
          </a:p>
        </p:txBody>
      </p:sp>
      <p:sp>
        <p:nvSpPr>
          <p:cNvPr id="28723" name="Text Box 77"/>
          <p:cNvSpPr txBox="1">
            <a:spLocks noChangeArrowheads="1"/>
          </p:cNvSpPr>
          <p:nvPr/>
        </p:nvSpPr>
        <p:spPr bwMode="auto">
          <a:xfrm>
            <a:off x="5838825" y="5532438"/>
            <a:ext cx="33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lg</a:t>
            </a:r>
          </a:p>
        </p:txBody>
      </p:sp>
      <p:sp>
        <p:nvSpPr>
          <p:cNvPr id="28724" name="Text Box 78"/>
          <p:cNvSpPr txBox="1">
            <a:spLocks noChangeArrowheads="1"/>
          </p:cNvSpPr>
          <p:nvPr/>
        </p:nvSpPr>
        <p:spPr bwMode="auto">
          <a:xfrm>
            <a:off x="5334000" y="5434013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sm</a:t>
            </a:r>
          </a:p>
        </p:txBody>
      </p:sp>
      <p:sp>
        <p:nvSpPr>
          <p:cNvPr id="28725" name="Text Box 79"/>
          <p:cNvSpPr txBox="1">
            <a:spLocks noChangeArrowheads="1"/>
          </p:cNvSpPr>
          <p:nvPr/>
        </p:nvSpPr>
        <p:spPr bwMode="auto">
          <a:xfrm>
            <a:off x="6430963" y="561181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26" name="Text Box 80"/>
          <p:cNvSpPr txBox="1">
            <a:spLocks noChangeArrowheads="1"/>
          </p:cNvSpPr>
          <p:nvPr/>
        </p:nvSpPr>
        <p:spPr bwMode="auto">
          <a:xfrm>
            <a:off x="6592888" y="486251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27" name="Text Box 81"/>
          <p:cNvSpPr txBox="1">
            <a:spLocks noChangeArrowheads="1"/>
          </p:cNvSpPr>
          <p:nvPr/>
        </p:nvSpPr>
        <p:spPr bwMode="auto">
          <a:xfrm>
            <a:off x="6350000" y="52212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28" name="Text Box 82"/>
          <p:cNvSpPr txBox="1">
            <a:spLocks noChangeArrowheads="1"/>
          </p:cNvSpPr>
          <p:nvPr/>
        </p:nvSpPr>
        <p:spPr bwMode="auto">
          <a:xfrm>
            <a:off x="6527800" y="50149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29" name="Text Box 83"/>
          <p:cNvSpPr txBox="1">
            <a:spLocks noChangeArrowheads="1"/>
          </p:cNvSpPr>
          <p:nvPr/>
        </p:nvSpPr>
        <p:spPr bwMode="auto">
          <a:xfrm>
            <a:off x="6848475" y="5573713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30" name="Text Box 84"/>
          <p:cNvSpPr txBox="1">
            <a:spLocks noChangeArrowheads="1"/>
          </p:cNvSpPr>
          <p:nvPr/>
        </p:nvSpPr>
        <p:spPr bwMode="auto">
          <a:xfrm>
            <a:off x="6423025" y="5411788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red</a:t>
            </a:r>
          </a:p>
        </p:txBody>
      </p:sp>
      <p:sp>
        <p:nvSpPr>
          <p:cNvPr id="28731" name="Text Box 85"/>
          <p:cNvSpPr txBox="1">
            <a:spLocks noChangeArrowheads="1"/>
          </p:cNvSpPr>
          <p:nvPr/>
        </p:nvSpPr>
        <p:spPr bwMode="auto">
          <a:xfrm>
            <a:off x="6715125" y="5183188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grn</a:t>
            </a:r>
          </a:p>
        </p:txBody>
      </p:sp>
      <p:sp>
        <p:nvSpPr>
          <p:cNvPr id="28732" name="Text Box 86"/>
          <p:cNvSpPr txBox="1">
            <a:spLocks noChangeArrowheads="1"/>
          </p:cNvSpPr>
          <p:nvPr/>
        </p:nvSpPr>
        <p:spPr bwMode="auto">
          <a:xfrm>
            <a:off x="6796088" y="53800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blue</a:t>
            </a:r>
          </a:p>
        </p:txBody>
      </p:sp>
      <p:sp>
        <p:nvSpPr>
          <p:cNvPr id="28733" name="Text Box 87"/>
          <p:cNvSpPr txBox="1">
            <a:spLocks noChangeArrowheads="1"/>
          </p:cNvSpPr>
          <p:nvPr/>
        </p:nvSpPr>
        <p:spPr bwMode="auto">
          <a:xfrm>
            <a:off x="7685088" y="4843463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34" name="Text Box 88"/>
          <p:cNvSpPr txBox="1">
            <a:spLocks noChangeArrowheads="1"/>
          </p:cNvSpPr>
          <p:nvPr/>
        </p:nvSpPr>
        <p:spPr bwMode="auto">
          <a:xfrm>
            <a:off x="7561263" y="5592763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35" name="Text Box 89"/>
          <p:cNvSpPr txBox="1">
            <a:spLocks noChangeArrowheads="1"/>
          </p:cNvSpPr>
          <p:nvPr/>
        </p:nvSpPr>
        <p:spPr bwMode="auto">
          <a:xfrm>
            <a:off x="7929563" y="5586413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36" name="Text Box 90"/>
          <p:cNvSpPr txBox="1">
            <a:spLocks noChangeArrowheads="1"/>
          </p:cNvSpPr>
          <p:nvPr/>
        </p:nvSpPr>
        <p:spPr bwMode="auto">
          <a:xfrm>
            <a:off x="7453313" y="5391150"/>
            <a:ext cx="487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37" name="Text Box 91"/>
          <p:cNvSpPr txBox="1">
            <a:spLocks noChangeArrowheads="1"/>
          </p:cNvSpPr>
          <p:nvPr/>
        </p:nvSpPr>
        <p:spPr bwMode="auto">
          <a:xfrm>
            <a:off x="7659688" y="5083175"/>
            <a:ext cx="43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sqr</a:t>
            </a:r>
          </a:p>
        </p:txBody>
      </p:sp>
      <p:sp>
        <p:nvSpPr>
          <p:cNvPr id="28738" name="Text Box 92"/>
          <p:cNvSpPr txBox="1">
            <a:spLocks noChangeArrowheads="1"/>
          </p:cNvSpPr>
          <p:nvPr/>
        </p:nvSpPr>
        <p:spPr bwMode="auto">
          <a:xfrm>
            <a:off x="7940675" y="5197475"/>
            <a:ext cx="487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circ</a:t>
            </a:r>
          </a:p>
        </p:txBody>
      </p:sp>
      <p:sp>
        <p:nvSpPr>
          <p:cNvPr id="28739" name="Text Box 93"/>
          <p:cNvSpPr txBox="1">
            <a:spLocks noChangeArrowheads="1"/>
          </p:cNvSpPr>
          <p:nvPr/>
        </p:nvSpPr>
        <p:spPr bwMode="auto">
          <a:xfrm>
            <a:off x="7777163" y="5348288"/>
            <a:ext cx="363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tri</a:t>
            </a:r>
          </a:p>
        </p:txBody>
      </p:sp>
      <p:sp>
        <p:nvSpPr>
          <p:cNvPr id="28740" name="Text Box 94"/>
          <p:cNvSpPr txBox="1">
            <a:spLocks noChangeArrowheads="1"/>
          </p:cNvSpPr>
          <p:nvPr/>
        </p:nvSpPr>
        <p:spPr bwMode="auto">
          <a:xfrm>
            <a:off x="4032250" y="4170363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Category</a:t>
            </a:r>
          </a:p>
        </p:txBody>
      </p:sp>
      <p:sp>
        <p:nvSpPr>
          <p:cNvPr id="200799" name="Text Box 95"/>
          <p:cNvSpPr txBox="1">
            <a:spLocks noChangeArrowheads="1"/>
          </p:cNvSpPr>
          <p:nvPr/>
        </p:nvSpPr>
        <p:spPr bwMode="auto">
          <a:xfrm>
            <a:off x="3856038" y="2001838"/>
            <a:ext cx="1335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lg  red circ </a:t>
            </a:r>
          </a:p>
        </p:txBody>
      </p: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2682875" y="2206625"/>
            <a:ext cx="3638550" cy="1865313"/>
            <a:chOff x="1690" y="1390"/>
            <a:chExt cx="2292" cy="1175"/>
          </a:xfrm>
        </p:grpSpPr>
        <p:sp>
          <p:nvSpPr>
            <p:cNvPr id="28743" name="Line 97"/>
            <p:cNvSpPr>
              <a:spLocks noChangeShapeType="1"/>
            </p:cNvSpPr>
            <p:nvPr/>
          </p:nvSpPr>
          <p:spPr bwMode="auto">
            <a:xfrm flipV="1">
              <a:off x="1690" y="1582"/>
              <a:ext cx="783" cy="98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4" name="Line 98"/>
            <p:cNvSpPr>
              <a:spLocks noChangeShapeType="1"/>
            </p:cNvSpPr>
            <p:nvPr/>
          </p:nvSpPr>
          <p:spPr bwMode="auto">
            <a:xfrm flipH="1" flipV="1">
              <a:off x="3199" y="1539"/>
              <a:ext cx="783" cy="983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de-DE"/>
            </a:p>
          </p:txBody>
        </p:sp>
        <p:sp>
          <p:nvSpPr>
            <p:cNvPr id="28745" name="Text Box 99"/>
            <p:cNvSpPr txBox="1">
              <a:spLocks noChangeArrowheads="1"/>
            </p:cNvSpPr>
            <p:nvPr/>
          </p:nvSpPr>
          <p:spPr bwMode="auto">
            <a:xfrm>
              <a:off x="2449" y="1390"/>
              <a:ext cx="7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/>
                <a:t>??     ??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F079626-62E0-E847-B31A-8AA11B3508D1}" type="slidenum">
              <a:rPr lang="en-US" sz="1200" b="0">
                <a:latin typeface="Helvetica" charset="0"/>
              </a:rPr>
              <a:pPr eaLnBrk="1" hangingPunct="1"/>
              <a:t>9</a:t>
            </a:fld>
            <a:endParaRPr lang="en-US" sz="1200" b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Naïve Bayesian Categorization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14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If we assume features of an instance are independent </a:t>
            </a:r>
            <a:r>
              <a:rPr lang="en-US" sz="2400" b="1">
                <a:latin typeface="Times New Roman" charset="0"/>
              </a:rPr>
              <a:t>given the category</a:t>
            </a:r>
            <a:r>
              <a:rPr lang="en-US" sz="2400">
                <a:latin typeface="Times New Roman" charset="0"/>
              </a:rPr>
              <a:t> (</a:t>
            </a:r>
            <a:r>
              <a:rPr lang="en-US" sz="2400" b="1" i="1">
                <a:solidFill>
                  <a:srgbClr val="FF0000"/>
                </a:solidFill>
                <a:latin typeface="Times New Roman" charset="0"/>
              </a:rPr>
              <a:t>conditionally independent</a:t>
            </a:r>
            <a:r>
              <a:rPr lang="en-US" sz="2400">
                <a:latin typeface="Times New Roman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Therefore, we then only need to know P(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i </a:t>
            </a:r>
            <a:r>
              <a:rPr lang="en-US" sz="2400">
                <a:latin typeface="Times New Roman" charset="0"/>
              </a:rPr>
              <a:t>|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) for each possible pair of a feature-value and a category.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If </a:t>
            </a:r>
            <a:r>
              <a:rPr lang="en-US" sz="2400" i="1">
                <a:latin typeface="Times New Roman" charset="0"/>
              </a:rPr>
              <a:t>Y</a:t>
            </a:r>
            <a:r>
              <a:rPr lang="en-US" sz="2400">
                <a:latin typeface="Times New Roman" charset="0"/>
              </a:rPr>
              <a:t> and all </a:t>
            </a:r>
            <a:r>
              <a:rPr lang="en-US" sz="2400" i="1">
                <a:latin typeface="Times New Roman" charset="0"/>
              </a:rPr>
              <a:t>X</a:t>
            </a:r>
            <a:r>
              <a:rPr lang="en-US" sz="2400" i="1" baseline="-25000">
                <a:latin typeface="Times New Roman" charset="0"/>
              </a:rPr>
              <a:t>i</a:t>
            </a:r>
            <a:r>
              <a:rPr lang="en-US" sz="2400">
                <a:latin typeface="Times New Roman" charset="0"/>
              </a:rPr>
              <a:t> and binary, this requires specifying only 2</a:t>
            </a:r>
            <a:r>
              <a:rPr lang="en-US" sz="2400" i="1">
                <a:latin typeface="Times New Roman" charset="0"/>
              </a:rPr>
              <a:t>n</a:t>
            </a:r>
            <a:r>
              <a:rPr lang="en-US" sz="2400">
                <a:latin typeface="Times New Roman" charset="0"/>
              </a:rPr>
              <a:t> parameters: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charset="0"/>
              </a:rPr>
              <a:t>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=true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=true) and 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i="1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=true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=false) for each 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i="1" baseline="-25000">
                <a:latin typeface="Times New Roman" charset="0"/>
              </a:rPr>
              <a:t>i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charset="0"/>
              </a:rPr>
              <a:t>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i="1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=false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) = 1 </a:t>
            </a:r>
            <a:r>
              <a:rPr lang="en-US" sz="2000">
                <a:latin typeface="Times New Roman" charset="0"/>
                <a:cs typeface="Times New Roman" charset="0"/>
              </a:rPr>
              <a:t>– </a:t>
            </a:r>
            <a:r>
              <a:rPr lang="en-US" sz="2000">
                <a:latin typeface="Times New Roman" charset="0"/>
              </a:rPr>
              <a:t>P(</a:t>
            </a:r>
            <a:r>
              <a:rPr lang="en-US" sz="2000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=true | </a:t>
            </a:r>
            <a:r>
              <a:rPr lang="en-US" sz="2000" i="1">
                <a:latin typeface="Times New Roman" charset="0"/>
              </a:rPr>
              <a:t>Y</a:t>
            </a:r>
            <a:r>
              <a:rPr lang="en-US" sz="2000">
                <a:latin typeface="Times New Roman" charset="0"/>
              </a:rPr>
              <a:t>)</a:t>
            </a:r>
            <a:endParaRPr lang="en-US" sz="2000">
              <a:latin typeface="Times New Roman" charset="0"/>
              <a:cs typeface="Times New Roman" charset="0"/>
            </a:endParaRPr>
          </a:p>
          <a:p>
            <a:pPr lvl="1">
              <a:lnSpc>
                <a:spcPct val="90000"/>
              </a:lnSpc>
            </a:pPr>
            <a:endParaRPr lang="en-US" sz="2000" i="1" baseline="-250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charset="0"/>
              </a:rPr>
              <a:t>Compared to specifying 2</a:t>
            </a:r>
            <a:r>
              <a:rPr lang="en-US" sz="2400" i="1" baseline="30000">
                <a:latin typeface="Times New Roman" charset="0"/>
              </a:rPr>
              <a:t>n </a:t>
            </a:r>
            <a:r>
              <a:rPr lang="en-US" sz="2400">
                <a:latin typeface="Times New Roman" charset="0"/>
              </a:rPr>
              <a:t>parameters without any independence assumptions.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1306513" y="1933575"/>
          <a:ext cx="64531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4" imgW="2819400" imgH="431800" progId="Equation.3">
                  <p:embed/>
                </p:oleObj>
              </mc:Choice>
              <mc:Fallback>
                <p:oleObj name="Equation" r:id="rId4" imgW="2819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1933575"/>
                        <a:ext cx="64531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0</TotalTime>
  <Words>2664</Words>
  <Application>Microsoft Macintosh PowerPoint</Application>
  <PresentationFormat>Bildschirmpräsentation (4:3)</PresentationFormat>
  <Paragraphs>612</Paragraphs>
  <Slides>40</Slides>
  <Notes>38</Notes>
  <HiddenSlides>2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40</vt:i4>
      </vt:variant>
    </vt:vector>
  </HeadingPairs>
  <TitlesOfParts>
    <vt:vector size="45" baseType="lpstr">
      <vt:lpstr>models</vt:lpstr>
      <vt:lpstr>Equation</vt:lpstr>
      <vt:lpstr>Formel</vt:lpstr>
      <vt:lpstr>Microsoft Equation 3.0</vt:lpstr>
      <vt:lpstr>Microsoft Formel-Editor</vt:lpstr>
      <vt:lpstr>Web-Mining Agents</vt:lpstr>
      <vt:lpstr>Discriminative Training Markov Networks and Conditional Random Fields (CRFs)</vt:lpstr>
      <vt:lpstr>Joint Distribution</vt:lpstr>
      <vt:lpstr>Probabilistic Classification</vt:lpstr>
      <vt:lpstr>Bayesian Categorization</vt:lpstr>
      <vt:lpstr>Bayesian Categorization (cont.)</vt:lpstr>
      <vt:lpstr>Naïve Bayes Generative Model</vt:lpstr>
      <vt:lpstr>Naïve Bayes Inference Problem</vt:lpstr>
      <vt:lpstr>Naïve Bayesian Categorization</vt:lpstr>
      <vt:lpstr>Generative vs. Discriminative Models</vt:lpstr>
      <vt:lpstr>Logistic Regression (for discrete vars)</vt:lpstr>
      <vt:lpstr>Logistic Regression as a Log-Linear Model</vt:lpstr>
      <vt:lpstr>Logistic Regression Training</vt:lpstr>
      <vt:lpstr>Logistic Regression Training</vt:lpstr>
      <vt:lpstr>Preventing Overfitting in Logistic Regression</vt:lpstr>
      <vt:lpstr>Multinomial Logistic Regression (MaxEnt)</vt:lpstr>
      <vt:lpstr>Graphical Models</vt:lpstr>
      <vt:lpstr>Bayesian Networks</vt:lpstr>
      <vt:lpstr>Conditional Probability Tables</vt:lpstr>
      <vt:lpstr>Joint Distributions for Bayes Nets</vt:lpstr>
      <vt:lpstr>Naïve Bayes as a Bayes Net</vt:lpstr>
      <vt:lpstr>Markov Networks</vt:lpstr>
      <vt:lpstr>Distribution for a Markov Network</vt:lpstr>
      <vt:lpstr>Sample Markov Network</vt:lpstr>
      <vt:lpstr>Logistic Regression as a Markov Net</vt:lpstr>
      <vt:lpstr>Markov Nets vs. Bayes Nets</vt:lpstr>
      <vt:lpstr>Markov Nets vs. Bayes Nets</vt:lpstr>
      <vt:lpstr>Generative vs. Discriminative  Sequence Labeling Models</vt:lpstr>
      <vt:lpstr>Classification</vt:lpstr>
      <vt:lpstr>Sequence Labeling</vt:lpstr>
      <vt:lpstr>Simple Linear Chain CRF Features</vt:lpstr>
      <vt:lpstr>Conditional Distribution for Linear Chain CRF </vt:lpstr>
      <vt:lpstr>Adding Token Features to a CRF</vt:lpstr>
      <vt:lpstr>Features in POS Tagging</vt:lpstr>
      <vt:lpstr>Enhanced Linear Chain CRF (standard approach)</vt:lpstr>
      <vt:lpstr>Supervised Learning  (Parameter Estimation)</vt:lpstr>
      <vt:lpstr>Sequence Tagging   (Inference)</vt:lpstr>
      <vt:lpstr>Skip-Chain CRFs</vt:lpstr>
      <vt:lpstr>CRF Results</vt:lpstr>
      <vt:lpstr>CRF Summary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Ralf Moeller</cp:lastModifiedBy>
  <cp:revision>421</cp:revision>
  <cp:lastPrinted>1601-01-01T00:00:00Z</cp:lastPrinted>
  <dcterms:created xsi:type="dcterms:W3CDTF">2001-05-20T22:11:52Z</dcterms:created>
  <dcterms:modified xsi:type="dcterms:W3CDTF">2016-01-18T08:04:29Z</dcterms:modified>
</cp:coreProperties>
</file>