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311" r:id="rId2"/>
    <p:sldId id="256" r:id="rId3"/>
    <p:sldId id="258" r:id="rId4"/>
    <p:sldId id="273" r:id="rId5"/>
    <p:sldId id="308" r:id="rId6"/>
    <p:sldId id="309" r:id="rId7"/>
    <p:sldId id="310" r:id="rId8"/>
    <p:sldId id="282" r:id="rId9"/>
    <p:sldId id="269" r:id="rId10"/>
    <p:sldId id="283" r:id="rId11"/>
    <p:sldId id="260" r:id="rId12"/>
    <p:sldId id="271" r:id="rId13"/>
    <p:sldId id="276" r:id="rId14"/>
    <p:sldId id="277" r:id="rId15"/>
    <p:sldId id="278" r:id="rId16"/>
    <p:sldId id="279" r:id="rId17"/>
    <p:sldId id="280" r:id="rId18"/>
    <p:sldId id="294" r:id="rId19"/>
    <p:sldId id="286" r:id="rId20"/>
    <p:sldId id="287" r:id="rId21"/>
    <p:sldId id="288" r:id="rId22"/>
    <p:sldId id="262" r:id="rId23"/>
    <p:sldId id="289" r:id="rId24"/>
    <p:sldId id="290" r:id="rId25"/>
    <p:sldId id="292" r:id="rId26"/>
    <p:sldId id="263" r:id="rId27"/>
    <p:sldId id="296" r:id="rId28"/>
    <p:sldId id="297" r:id="rId29"/>
    <p:sldId id="298" r:id="rId30"/>
    <p:sldId id="299" r:id="rId31"/>
    <p:sldId id="300" r:id="rId32"/>
    <p:sldId id="301" r:id="rId33"/>
    <p:sldId id="295" r:id="rId34"/>
    <p:sldId id="265" r:id="rId35"/>
    <p:sldId id="305" r:id="rId36"/>
    <p:sldId id="302" r:id="rId37"/>
    <p:sldId id="266" r:id="rId38"/>
    <p:sldId id="306" r:id="rId39"/>
    <p:sldId id="307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31" autoAdjust="0"/>
  </p:normalViewPr>
  <p:slideViewPr>
    <p:cSldViewPr snapToGrid="0" snapToObjects="1">
      <p:cViewPr varScale="1">
        <p:scale>
          <a:sx n="114" d="100"/>
          <a:sy n="114" d="100"/>
        </p:scale>
        <p:origin x="-10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41A83-8DF1-E641-9890-02E0091E0ED2}" type="datetimeFigureOut">
              <a:rPr lang="de-DE" smtClean="0"/>
              <a:t>27.01.16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83341-A965-5C47-9DD7-84BA95D5CE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858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8CB68D-0FBC-AD48-A257-1B4929FC6335}" type="slidenum">
              <a:rPr lang="de-DE" sz="1200"/>
              <a:pPr/>
              <a:t>1</a:t>
            </a:fld>
            <a:endParaRPr lang="de-DE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宋体" charset="0"/>
              </a:defRPr>
            </a:lvl1pPr>
            <a:lvl2pPr marL="729057" indent="-280406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2pPr>
            <a:lvl3pPr marL="1121626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3pPr>
            <a:lvl4pPr marL="1570276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4pPr>
            <a:lvl5pPr marL="2018927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5pPr>
            <a:lvl6pPr marL="2467577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6pPr>
            <a:lvl7pPr marL="2916227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7pPr>
            <a:lvl8pPr marL="3364878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8pPr>
            <a:lvl9pPr marL="3813528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9pPr>
          </a:lstStyle>
          <a:p>
            <a:fld id="{8D365020-E6EC-874D-9871-5227D10B4A6B}" type="slidenum">
              <a:rPr lang="en-US" altLang="zh-CN" sz="1200">
                <a:latin typeface="Arial" charset="0"/>
              </a:rPr>
              <a:pPr/>
              <a:t>5</a:t>
            </a:fld>
            <a:endParaRPr lang="en-US" altLang="zh-CN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4025"/>
            <a:ext cx="5031685" cy="41144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宋体" charset="0"/>
              </a:defRPr>
            </a:lvl1pPr>
            <a:lvl2pPr marL="729057" indent="-280406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2pPr>
            <a:lvl3pPr marL="1121626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3pPr>
            <a:lvl4pPr marL="1570276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4pPr>
            <a:lvl5pPr marL="2018927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5pPr>
            <a:lvl6pPr marL="2467577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6pPr>
            <a:lvl7pPr marL="2916227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7pPr>
            <a:lvl8pPr marL="3364878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8pPr>
            <a:lvl9pPr marL="3813528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9pPr>
          </a:lstStyle>
          <a:p>
            <a:fld id="{1ADEF2BE-DC2F-1B40-A396-4B9E06BD0113}" type="slidenum">
              <a:rPr lang="en-US" altLang="zh-CN" sz="1200">
                <a:latin typeface="Arial" charset="0"/>
              </a:rPr>
              <a:pPr/>
              <a:t>6</a:t>
            </a:fld>
            <a:endParaRPr lang="en-US" altLang="zh-CN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4025"/>
            <a:ext cx="5031685" cy="41144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宋体" charset="0"/>
              </a:defRPr>
            </a:lvl1pPr>
            <a:lvl2pPr marL="729057" indent="-280406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2pPr>
            <a:lvl3pPr marL="1121626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3pPr>
            <a:lvl4pPr marL="1570276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4pPr>
            <a:lvl5pPr marL="2018927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5pPr>
            <a:lvl6pPr marL="2467577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6pPr>
            <a:lvl7pPr marL="2916227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7pPr>
            <a:lvl8pPr marL="3364878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8pPr>
            <a:lvl9pPr marL="3813528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9pPr>
          </a:lstStyle>
          <a:p>
            <a:fld id="{46B7664E-1BCB-8145-812A-40251AD3A568}" type="slidenum">
              <a:rPr lang="en-US" altLang="zh-CN" sz="1200">
                <a:latin typeface="Arial" charset="0"/>
              </a:rPr>
              <a:pPr/>
              <a:t>7</a:t>
            </a:fld>
            <a:endParaRPr lang="en-US" altLang="zh-CN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4025"/>
            <a:ext cx="5031685" cy="41144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  <a:cs typeface="宋体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7C26-088D-8945-9DED-37D465B1C2E3}" type="datetimeFigureOut">
              <a:rPr lang="en-US" smtClean="0"/>
              <a:t>27.01.16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7852-03B7-BC41-86C5-549C3305F0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2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7C26-088D-8945-9DED-37D465B1C2E3}" type="datetimeFigureOut">
              <a:rPr lang="en-US" smtClean="0"/>
              <a:t>27.01.16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7852-03B7-BC41-86C5-549C3305F0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4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7C26-088D-8945-9DED-37D465B1C2E3}" type="datetimeFigureOut">
              <a:rPr lang="en-US" smtClean="0"/>
              <a:t>27.01.16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7852-03B7-BC41-86C5-549C3305F0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6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7C26-088D-8945-9DED-37D465B1C2E3}" type="datetimeFigureOut">
              <a:rPr lang="en-US" smtClean="0"/>
              <a:t>27.01.16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7852-03B7-BC41-86C5-549C3305F0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8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7C26-088D-8945-9DED-37D465B1C2E3}" type="datetimeFigureOut">
              <a:rPr lang="en-US" smtClean="0"/>
              <a:t>27.01.16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7852-03B7-BC41-86C5-549C3305F0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7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7C26-088D-8945-9DED-37D465B1C2E3}" type="datetimeFigureOut">
              <a:rPr lang="en-US" smtClean="0"/>
              <a:t>27.01.16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7852-03B7-BC41-86C5-549C3305F0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1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7C26-088D-8945-9DED-37D465B1C2E3}" type="datetimeFigureOut">
              <a:rPr lang="en-US" smtClean="0"/>
              <a:t>27.01.16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7852-03B7-BC41-86C5-549C3305F0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1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7C26-088D-8945-9DED-37D465B1C2E3}" type="datetimeFigureOut">
              <a:rPr lang="en-US" smtClean="0"/>
              <a:t>27.01.16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7852-03B7-BC41-86C5-549C3305F0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6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7C26-088D-8945-9DED-37D465B1C2E3}" type="datetimeFigureOut">
              <a:rPr lang="en-US" smtClean="0"/>
              <a:t>27.01.16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7852-03B7-BC41-86C5-549C3305F0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0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7C26-088D-8945-9DED-37D465B1C2E3}" type="datetimeFigureOut">
              <a:rPr lang="en-US" smtClean="0"/>
              <a:t>27.01.16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7852-03B7-BC41-86C5-549C3305F0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5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7C26-088D-8945-9DED-37D465B1C2E3}" type="datetimeFigureOut">
              <a:rPr lang="en-US" smtClean="0"/>
              <a:t>27.01.16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7852-03B7-BC41-86C5-549C3305F0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6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C7C26-088D-8945-9DED-37D465B1C2E3}" type="datetimeFigureOut">
              <a:rPr lang="en-US" smtClean="0"/>
              <a:t>27.01.16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67852-03B7-BC41-86C5-549C3305F0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tatistics.berkeley.edu/sites/default/files/tech-reports/421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tatistics.berkeley.edu/sites/default/files/tech-reports/421.pdf" TargetMode="External"/><Relationship Id="rId3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z.berkeley.edu/~breiman/random-forests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tatweb.stanford.edu/~jhf/ftp/trebst.pd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s.princeton.edu/~schapire/papers/explaining-adaboost.pdf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hyperlink" Target="https://www.cs.princeton.edu/~schapire/papers/explaining-adaboost.pdf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princeton.edu/~schapire/papers/explaining-adaboost.pdf" TargetMode="External"/><Relationship Id="rId4" Type="http://schemas.openxmlformats.org/officeDocument/2006/relationships/hyperlink" Target="http://statweb.stanford.edu/~jhf/ftp/trebst.pdf" TargetMode="External"/><Relationship Id="rId5" Type="http://schemas.openxmlformats.org/officeDocument/2006/relationships/hyperlink" Target="http://additivegroves.net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tatistics.berkeley.edu/sites/default/files/tech-reports/421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0.bin"/><Relationship Id="rId14" Type="http://schemas.openxmlformats.org/officeDocument/2006/relationships/oleObject" Target="../embeddings/oleObject11.bin"/><Relationship Id="rId15" Type="http://schemas.openxmlformats.org/officeDocument/2006/relationships/oleObject" Target="../embeddings/oleObject12.bin"/><Relationship Id="rId16" Type="http://schemas.openxmlformats.org/officeDocument/2006/relationships/oleObject" Target="../embeddings/oleObject13.bin"/><Relationship Id="rId17" Type="http://schemas.openxmlformats.org/officeDocument/2006/relationships/oleObject" Target="../embeddings/oleObject14.bin"/><Relationship Id="rId18" Type="http://schemas.openxmlformats.org/officeDocument/2006/relationships/oleObject" Target="../embeddings/oleObject15.bin"/><Relationship Id="rId19" Type="http://schemas.openxmlformats.org/officeDocument/2006/relationships/oleObject" Target="../embeddings/oleObject16.bin"/><Relationship Id="rId50" Type="http://schemas.openxmlformats.org/officeDocument/2006/relationships/oleObject" Target="../embeddings/oleObject47.bin"/><Relationship Id="rId51" Type="http://schemas.openxmlformats.org/officeDocument/2006/relationships/oleObject" Target="../embeddings/oleObject48.bin"/><Relationship Id="rId52" Type="http://schemas.openxmlformats.org/officeDocument/2006/relationships/oleObject" Target="../embeddings/oleObject49.bin"/><Relationship Id="rId53" Type="http://schemas.openxmlformats.org/officeDocument/2006/relationships/oleObject" Target="../embeddings/oleObject50.bin"/><Relationship Id="rId54" Type="http://schemas.openxmlformats.org/officeDocument/2006/relationships/oleObject" Target="../embeddings/oleObject51.bin"/><Relationship Id="rId40" Type="http://schemas.openxmlformats.org/officeDocument/2006/relationships/oleObject" Target="../embeddings/oleObject37.bin"/><Relationship Id="rId41" Type="http://schemas.openxmlformats.org/officeDocument/2006/relationships/oleObject" Target="../embeddings/oleObject38.bin"/><Relationship Id="rId42" Type="http://schemas.openxmlformats.org/officeDocument/2006/relationships/oleObject" Target="../embeddings/oleObject39.bin"/><Relationship Id="rId43" Type="http://schemas.openxmlformats.org/officeDocument/2006/relationships/oleObject" Target="../embeddings/oleObject40.bin"/><Relationship Id="rId44" Type="http://schemas.openxmlformats.org/officeDocument/2006/relationships/oleObject" Target="../embeddings/oleObject41.bin"/><Relationship Id="rId45" Type="http://schemas.openxmlformats.org/officeDocument/2006/relationships/oleObject" Target="../embeddings/oleObject42.bin"/><Relationship Id="rId46" Type="http://schemas.openxmlformats.org/officeDocument/2006/relationships/oleObject" Target="../embeddings/oleObject43.bin"/><Relationship Id="rId47" Type="http://schemas.openxmlformats.org/officeDocument/2006/relationships/oleObject" Target="../embeddings/oleObject44.bin"/><Relationship Id="rId48" Type="http://schemas.openxmlformats.org/officeDocument/2006/relationships/oleObject" Target="../embeddings/oleObject45.bin"/><Relationship Id="rId49" Type="http://schemas.openxmlformats.org/officeDocument/2006/relationships/oleObject" Target="../embeddings/oleObject4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6.bin"/><Relationship Id="rId9" Type="http://schemas.openxmlformats.org/officeDocument/2006/relationships/image" Target="../media/image6.png"/><Relationship Id="rId30" Type="http://schemas.openxmlformats.org/officeDocument/2006/relationships/oleObject" Target="../embeddings/oleObject27.bin"/><Relationship Id="rId31" Type="http://schemas.openxmlformats.org/officeDocument/2006/relationships/oleObject" Target="../embeddings/oleObject28.bin"/><Relationship Id="rId32" Type="http://schemas.openxmlformats.org/officeDocument/2006/relationships/oleObject" Target="../embeddings/oleObject29.bin"/><Relationship Id="rId33" Type="http://schemas.openxmlformats.org/officeDocument/2006/relationships/oleObject" Target="../embeddings/oleObject30.bin"/><Relationship Id="rId34" Type="http://schemas.openxmlformats.org/officeDocument/2006/relationships/oleObject" Target="../embeddings/oleObject31.bin"/><Relationship Id="rId35" Type="http://schemas.openxmlformats.org/officeDocument/2006/relationships/oleObject" Target="../embeddings/oleObject32.bin"/><Relationship Id="rId36" Type="http://schemas.openxmlformats.org/officeDocument/2006/relationships/oleObject" Target="../embeddings/oleObject33.bin"/><Relationship Id="rId37" Type="http://schemas.openxmlformats.org/officeDocument/2006/relationships/oleObject" Target="../embeddings/oleObject34.bin"/><Relationship Id="rId38" Type="http://schemas.openxmlformats.org/officeDocument/2006/relationships/oleObject" Target="../embeddings/oleObject35.bin"/><Relationship Id="rId39" Type="http://schemas.openxmlformats.org/officeDocument/2006/relationships/oleObject" Target="../embeddings/oleObject36.bin"/><Relationship Id="rId20" Type="http://schemas.openxmlformats.org/officeDocument/2006/relationships/oleObject" Target="../embeddings/oleObject17.bin"/><Relationship Id="rId21" Type="http://schemas.openxmlformats.org/officeDocument/2006/relationships/oleObject" Target="../embeddings/oleObject18.bin"/><Relationship Id="rId22" Type="http://schemas.openxmlformats.org/officeDocument/2006/relationships/oleObject" Target="../embeddings/oleObject19.bin"/><Relationship Id="rId23" Type="http://schemas.openxmlformats.org/officeDocument/2006/relationships/oleObject" Target="../embeddings/oleObject20.bin"/><Relationship Id="rId24" Type="http://schemas.openxmlformats.org/officeDocument/2006/relationships/oleObject" Target="../embeddings/oleObject21.bin"/><Relationship Id="rId25" Type="http://schemas.openxmlformats.org/officeDocument/2006/relationships/oleObject" Target="../embeddings/oleObject22.bin"/><Relationship Id="rId26" Type="http://schemas.openxmlformats.org/officeDocument/2006/relationships/oleObject" Target="../embeddings/oleObject23.bin"/><Relationship Id="rId27" Type="http://schemas.openxmlformats.org/officeDocument/2006/relationships/oleObject" Target="../embeddings/oleObject24.bin"/><Relationship Id="rId28" Type="http://schemas.openxmlformats.org/officeDocument/2006/relationships/oleObject" Target="../embeddings/oleObject25.bin"/><Relationship Id="rId29" Type="http://schemas.openxmlformats.org/officeDocument/2006/relationships/oleObject" Target="../embeddings/oleObject26.bin"/><Relationship Id="rId10" Type="http://schemas.openxmlformats.org/officeDocument/2006/relationships/oleObject" Target="../embeddings/oleObject7.bin"/><Relationship Id="rId11" Type="http://schemas.openxmlformats.org/officeDocument/2006/relationships/oleObject" Target="../embeddings/oleObject8.bin"/><Relationship Id="rId12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82000" cy="1470025"/>
          </a:xfrm>
        </p:spPr>
        <p:txBody>
          <a:bodyPr>
            <a:noAutofit/>
          </a:bodyPr>
          <a:lstStyle/>
          <a:p>
            <a:r>
              <a:rPr lang="de-DE" sz="4000" dirty="0" smtClean="0"/>
              <a:t>Web-Mining </a:t>
            </a:r>
            <a:r>
              <a:rPr lang="de-DE" sz="4000" dirty="0" err="1" smtClean="0"/>
              <a:t>Agents</a:t>
            </a:r>
            <a:r>
              <a:rPr lang="de-DE" sz="4000" dirty="0" smtClean="0"/>
              <a:t>:</a:t>
            </a:r>
            <a:br>
              <a:rPr lang="de-DE" sz="4000" dirty="0" smtClean="0"/>
            </a:br>
            <a:r>
              <a:rPr lang="de-DE" sz="4000" dirty="0" err="1" smtClean="0"/>
              <a:t>Classification</a:t>
            </a:r>
            <a:r>
              <a:rPr lang="de-DE" sz="4000" dirty="0" smtClean="0"/>
              <a:t> </a:t>
            </a:r>
            <a:r>
              <a:rPr lang="de-DE" sz="4000" dirty="0" err="1" smtClean="0"/>
              <a:t>with</a:t>
            </a:r>
            <a:r>
              <a:rPr lang="de-DE" sz="4000" dirty="0" smtClean="0"/>
              <a:t> Ensemble </a:t>
            </a:r>
            <a:r>
              <a:rPr lang="de-DE" sz="4000" dirty="0" err="1" smtClean="0"/>
              <a:t>Methods</a:t>
            </a:r>
            <a:endParaRPr lang="en-US" sz="4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114800"/>
            <a:ext cx="7315200" cy="1752600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2800" dirty="0" smtClean="0">
                <a:latin typeface="Lucida Grande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 dirty="0">
                <a:latin typeface="Lucida Grande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2800" dirty="0" err="1" smtClean="0">
                <a:latin typeface="Lucida Grande" charset="0"/>
                <a:ea typeface="ＭＳ Ｐゴシック" charset="0"/>
                <a:cs typeface="ＭＳ Ｐゴシック" charset="0"/>
              </a:rPr>
              <a:t>Möller</a:t>
            </a:r>
            <a:endParaRPr lang="en-US" sz="2800" dirty="0">
              <a:latin typeface="Lucida Grand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800" dirty="0" smtClean="0">
                <a:latin typeface="Lucida Grande" charset="0"/>
                <a:ea typeface="ＭＳ Ｐゴシック" charset="0"/>
                <a:cs typeface="ＭＳ Ｐゴシック" charset="0"/>
              </a:rPr>
              <a:t>Institute of Information Systems</a:t>
            </a:r>
          </a:p>
          <a:p>
            <a:pPr eaLnBrk="1" hangingPunct="1">
              <a:buFont typeface="Times" charset="0"/>
              <a:buNone/>
            </a:pPr>
            <a:r>
              <a:rPr lang="en-US" sz="2800" dirty="0" smtClean="0">
                <a:latin typeface="Lucida Grande" charset="0"/>
                <a:ea typeface="ＭＳ Ｐゴシック" charset="0"/>
                <a:cs typeface="ＭＳ Ｐゴシック" charset="0"/>
              </a:rPr>
              <a:t>University of </a:t>
            </a:r>
            <a:r>
              <a:rPr lang="en-US" sz="2800" dirty="0" err="1" smtClean="0">
                <a:latin typeface="Lucida Grande" charset="0"/>
                <a:ea typeface="ＭＳ Ｐゴシック" charset="0"/>
                <a:cs typeface="ＭＳ Ｐゴシック" charset="0"/>
              </a:rPr>
              <a:t>Luebeck</a:t>
            </a:r>
            <a:endParaRPr lang="en-US" sz="2800" dirty="0">
              <a:latin typeface="Lucida Grand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245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830415"/>
              </p:ext>
            </p:extLst>
          </p:nvPr>
        </p:nvGraphicFramePr>
        <p:xfrm>
          <a:off x="3894668" y="445345"/>
          <a:ext cx="4035773" cy="41063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2204"/>
                <a:gridCol w="882204"/>
                <a:gridCol w="882204"/>
                <a:gridCol w="1389161"/>
              </a:tblGrid>
              <a:tr h="605423">
                <a:tc>
                  <a:txBody>
                    <a:bodyPr/>
                    <a:lstStyle/>
                    <a:p>
                      <a:r>
                        <a:rPr lang="en-US" dirty="0" smtClean="0"/>
                        <a:t>Person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Male?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Height &gt; 55”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Carol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Dave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Erin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Frank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979" y="1066237"/>
            <a:ext cx="387153" cy="346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466" y="3654215"/>
            <a:ext cx="296787" cy="302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244" y="1572975"/>
            <a:ext cx="387153" cy="3465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090" y="2107861"/>
            <a:ext cx="387153" cy="3465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090" y="2592652"/>
            <a:ext cx="387153" cy="346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265" y="4079331"/>
            <a:ext cx="387153" cy="3465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941" y="3111603"/>
            <a:ext cx="296787" cy="30272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805692"/>
              </p:ext>
            </p:extLst>
          </p:nvPr>
        </p:nvGraphicFramePr>
        <p:xfrm>
          <a:off x="339401" y="186715"/>
          <a:ext cx="2322892" cy="58241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3163"/>
                <a:gridCol w="403007"/>
                <a:gridCol w="488494"/>
                <a:gridCol w="818228"/>
              </a:tblGrid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Person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Age</a:t>
                      </a:r>
                      <a:endParaRPr lang="en-US" sz="9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Male?</a:t>
                      </a:r>
                      <a:endParaRPr lang="en-US" sz="9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Height</a:t>
                      </a:r>
                      <a:r>
                        <a:rPr lang="en-US" sz="900" baseline="0" dirty="0" smtClean="0"/>
                        <a:t> &gt; 55”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James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Jessica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14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Alice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14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Amy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Bob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Xavier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Cathy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Carol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13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Eugene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13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Rafael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Dave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8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Peter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Henry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13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Erin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Rose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7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Iain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8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Paulo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Margaret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Frank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Jill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13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Leon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Sarah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Gena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8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Patrick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 rot="5400000">
            <a:off x="1350197" y="5949433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796629" y="1013513"/>
            <a:ext cx="1001413" cy="267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96629" y="1495260"/>
            <a:ext cx="1001413" cy="258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796629" y="2196511"/>
            <a:ext cx="1001413" cy="95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796629" y="2776562"/>
            <a:ext cx="1001413" cy="78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796629" y="3303893"/>
            <a:ext cx="1001413" cy="271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796629" y="3852749"/>
            <a:ext cx="1001413" cy="854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796629" y="4425833"/>
            <a:ext cx="1001413" cy="1203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004201" y="5640101"/>
            <a:ext cx="3436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Lucida Calligraphy"/>
                <a:cs typeface="Lucida Calligraphy"/>
              </a:rPr>
              <a:t>L</a:t>
            </a:r>
            <a:r>
              <a:rPr lang="en-US" sz="2400" dirty="0"/>
              <a:t>(h) = E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x,y</a:t>
            </a:r>
            <a:r>
              <a:rPr lang="en-US" sz="2400" baseline="-25000" dirty="0"/>
              <a:t>)~P(</a:t>
            </a:r>
            <a:r>
              <a:rPr lang="en-US" sz="2400" baseline="-25000" dirty="0" err="1"/>
              <a:t>x,y</a:t>
            </a:r>
            <a:r>
              <a:rPr lang="en-US" sz="2400" baseline="-25000" dirty="0"/>
              <a:t>)</a:t>
            </a:r>
            <a:r>
              <a:rPr lang="en-US" sz="2400" dirty="0"/>
              <a:t>[ </a:t>
            </a:r>
            <a:r>
              <a:rPr lang="en-US" sz="2400" dirty="0">
                <a:cs typeface="Apple Chancery"/>
              </a:rPr>
              <a:t>f</a:t>
            </a:r>
            <a:r>
              <a:rPr lang="en-US" sz="2400" dirty="0"/>
              <a:t>(h(x),y) ]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25618" y="5197503"/>
            <a:ext cx="2851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Generalization Error:</a:t>
            </a: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980344" y="4851295"/>
            <a:ext cx="682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</a:t>
            </a:r>
            <a:r>
              <a:rPr lang="en-US" sz="2400" b="1" dirty="0" smtClean="0"/>
              <a:t>(x)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054390" y="4823343"/>
            <a:ext cx="34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9" name="Left Brace 38"/>
          <p:cNvSpPr/>
          <p:nvPr/>
        </p:nvSpPr>
        <p:spPr>
          <a:xfrm rot="16200000">
            <a:off x="7124584" y="4132399"/>
            <a:ext cx="189341" cy="12530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/>
          <p:cNvSpPr/>
          <p:nvPr/>
        </p:nvSpPr>
        <p:spPr>
          <a:xfrm rot="16200000">
            <a:off x="8210793" y="4541785"/>
            <a:ext cx="189341" cy="42967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9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4" grpId="0"/>
      <p:bldP spid="35" grpId="0"/>
      <p:bldP spid="36" grpId="0"/>
      <p:bldP spid="37" grpId="0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Bias/Variance Tradeoff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 h(</a:t>
            </a:r>
            <a:r>
              <a:rPr lang="en-US" dirty="0" err="1" smtClean="0"/>
              <a:t>x|S</a:t>
            </a:r>
            <a:r>
              <a:rPr lang="en-US" dirty="0" smtClean="0"/>
              <a:t>) has a random function </a:t>
            </a:r>
          </a:p>
          <a:p>
            <a:pPr lvl="1"/>
            <a:r>
              <a:rPr lang="en-US" dirty="0" smtClean="0"/>
              <a:t>Depends on training data S</a:t>
            </a:r>
          </a:p>
          <a:p>
            <a:pPr lvl="1"/>
            <a:endParaRPr lang="en-US" dirty="0"/>
          </a:p>
          <a:p>
            <a:r>
              <a:rPr lang="en-US" dirty="0" smtClean="0">
                <a:latin typeface="Lucida Calligraphy"/>
                <a:cs typeface="Lucida Calligraphy"/>
              </a:rPr>
              <a:t>L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E</a:t>
            </a:r>
            <a:r>
              <a:rPr lang="en-US" baseline="-25000" dirty="0" smtClean="0"/>
              <a:t>S</a:t>
            </a:r>
            <a:r>
              <a:rPr lang="en-US" dirty="0" smtClean="0"/>
              <a:t>[ </a:t>
            </a:r>
            <a:r>
              <a:rPr lang="en-US" sz="2800" dirty="0" smtClean="0"/>
              <a:t>E</a:t>
            </a:r>
            <a:r>
              <a:rPr lang="en-US" sz="2800" baseline="-25000" dirty="0" smtClean="0"/>
              <a:t>(</a:t>
            </a:r>
            <a:r>
              <a:rPr lang="en-US" sz="2800" baseline="-25000" dirty="0" err="1" smtClean="0"/>
              <a:t>x,y</a:t>
            </a:r>
            <a:r>
              <a:rPr lang="en-US" sz="2800" baseline="-25000" dirty="0" smtClean="0"/>
              <a:t>)~P(</a:t>
            </a:r>
            <a:r>
              <a:rPr lang="en-US" sz="2800" baseline="-25000" dirty="0" err="1" smtClean="0"/>
              <a:t>x,y</a:t>
            </a:r>
            <a:r>
              <a:rPr lang="en-US" sz="2800" baseline="-25000" dirty="0" smtClean="0"/>
              <a:t>)</a:t>
            </a:r>
            <a:r>
              <a:rPr lang="en-US" sz="2800" dirty="0" smtClean="0"/>
              <a:t>[ </a:t>
            </a:r>
            <a:r>
              <a:rPr lang="en-US" sz="2800" dirty="0" smtClean="0">
                <a:cs typeface="Apple Chancery"/>
              </a:rPr>
              <a:t>f</a:t>
            </a:r>
            <a:r>
              <a:rPr lang="en-US" sz="2800" dirty="0" smtClean="0"/>
              <a:t>(h(</a:t>
            </a:r>
            <a:r>
              <a:rPr lang="en-US" sz="2800" dirty="0" err="1" smtClean="0"/>
              <a:t>x|S</a:t>
            </a:r>
            <a:r>
              <a:rPr lang="en-US" sz="2800" dirty="0" smtClean="0"/>
              <a:t>),y) ]</a:t>
            </a:r>
            <a:r>
              <a:rPr lang="en-US" dirty="0" smtClean="0"/>
              <a:t> ]</a:t>
            </a:r>
          </a:p>
          <a:p>
            <a:pPr lvl="1"/>
            <a:r>
              <a:rPr lang="en-US" dirty="0" smtClean="0"/>
              <a:t>Expected generalization error</a:t>
            </a:r>
          </a:p>
          <a:p>
            <a:pPr lvl="1"/>
            <a:r>
              <a:rPr lang="en-US" dirty="0" smtClean="0"/>
              <a:t>Over the randomness of 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0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95"/>
            <a:ext cx="8229600" cy="1143000"/>
          </a:xfrm>
        </p:spPr>
        <p:txBody>
          <a:bodyPr/>
          <a:lstStyle/>
          <a:p>
            <a:r>
              <a:rPr lang="en-US" dirty="0" smtClean="0"/>
              <a:t>Bias/Variance Tradeoff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679"/>
            <a:ext cx="8229600" cy="5250168"/>
          </a:xfrm>
        </p:spPr>
        <p:txBody>
          <a:bodyPr/>
          <a:lstStyle/>
          <a:p>
            <a:r>
              <a:rPr lang="en-US" sz="2400" dirty="0"/>
              <a:t>Squared loss: f(</a:t>
            </a:r>
            <a:r>
              <a:rPr lang="en-US" sz="2400" dirty="0" err="1"/>
              <a:t>a,b</a:t>
            </a:r>
            <a:r>
              <a:rPr lang="en-US" sz="2400" dirty="0"/>
              <a:t>) = (a-b)</a:t>
            </a:r>
            <a:r>
              <a:rPr lang="en-US" sz="2400" baseline="30000" dirty="0" smtClean="0"/>
              <a:t>2</a:t>
            </a:r>
            <a:endParaRPr lang="en-US" sz="2400" dirty="0" smtClean="0"/>
          </a:p>
          <a:p>
            <a:r>
              <a:rPr lang="en-US" sz="2400" dirty="0" smtClean="0"/>
              <a:t>Consider one data point (</a:t>
            </a:r>
            <a:r>
              <a:rPr lang="en-US" sz="2400" dirty="0" err="1" smtClean="0"/>
              <a:t>x,y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Notation: </a:t>
            </a:r>
          </a:p>
          <a:p>
            <a:pPr lvl="1"/>
            <a:r>
              <a:rPr lang="en-US" sz="2400" dirty="0" smtClean="0"/>
              <a:t>Z = h(</a:t>
            </a:r>
            <a:r>
              <a:rPr lang="en-US" sz="2400" dirty="0" err="1" smtClean="0"/>
              <a:t>x|S</a:t>
            </a:r>
            <a:r>
              <a:rPr lang="en-US" sz="2400" dirty="0" smtClean="0"/>
              <a:t>) – y </a:t>
            </a:r>
          </a:p>
          <a:p>
            <a:pPr lvl="1"/>
            <a:r>
              <a:rPr lang="en-US" sz="2400" dirty="0" err="1" smtClean="0"/>
              <a:t>ž</a:t>
            </a:r>
            <a:r>
              <a:rPr lang="en-US" sz="2400" dirty="0" smtClean="0"/>
              <a:t> = E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[Z]</a:t>
            </a:r>
          </a:p>
          <a:p>
            <a:pPr lvl="1"/>
            <a:r>
              <a:rPr lang="en-US" sz="2400" dirty="0" smtClean="0"/>
              <a:t>Z-</a:t>
            </a:r>
            <a:r>
              <a:rPr lang="en-US" sz="2400" dirty="0" err="1" smtClean="0"/>
              <a:t>ž</a:t>
            </a:r>
            <a:r>
              <a:rPr lang="en-US" sz="2400" dirty="0" smtClean="0"/>
              <a:t> = h(</a:t>
            </a:r>
            <a:r>
              <a:rPr lang="en-US" sz="2400" dirty="0" err="1" smtClean="0"/>
              <a:t>x|S</a:t>
            </a:r>
            <a:r>
              <a:rPr lang="en-US" sz="2400" dirty="0" smtClean="0"/>
              <a:t>) – E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[h(</a:t>
            </a:r>
            <a:r>
              <a:rPr lang="en-US" sz="2400" dirty="0" err="1" smtClean="0"/>
              <a:t>x|S</a:t>
            </a:r>
            <a:r>
              <a:rPr lang="en-US" sz="2400" dirty="0" smtClean="0"/>
              <a:t>)]</a:t>
            </a:r>
          </a:p>
          <a:p>
            <a:endParaRPr lang="en-US" baseline="30000" dirty="0"/>
          </a:p>
          <a:p>
            <a:pPr marL="0" indent="0">
              <a:buNone/>
            </a:pPr>
            <a:endParaRPr lang="en-US" sz="2400" baseline="30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1129" y="4333287"/>
            <a:ext cx="3937296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  <a:r>
              <a:rPr lang="en-US" sz="2400" baseline="-25000" dirty="0"/>
              <a:t>S</a:t>
            </a:r>
            <a:r>
              <a:rPr lang="en-US" sz="2400" dirty="0"/>
              <a:t>[(Z-</a:t>
            </a:r>
            <a:r>
              <a:rPr lang="en-US" sz="2400" dirty="0" err="1"/>
              <a:t>ž</a:t>
            </a:r>
            <a:r>
              <a:rPr lang="en-US" sz="2400" dirty="0"/>
              <a:t>)</a:t>
            </a:r>
            <a:r>
              <a:rPr lang="en-US" sz="2400" baseline="30000" dirty="0"/>
              <a:t>2</a:t>
            </a:r>
            <a:r>
              <a:rPr lang="en-US" sz="2400" dirty="0"/>
              <a:t>] = E</a:t>
            </a:r>
            <a:r>
              <a:rPr lang="en-US" sz="2400" baseline="-25000" dirty="0"/>
              <a:t>S</a:t>
            </a:r>
            <a:r>
              <a:rPr lang="en-US" sz="2400" dirty="0"/>
              <a:t>[Z</a:t>
            </a:r>
            <a:r>
              <a:rPr lang="en-US" sz="2400" baseline="30000" dirty="0"/>
              <a:t>2</a:t>
            </a:r>
            <a:r>
              <a:rPr lang="en-US" sz="2400" dirty="0"/>
              <a:t> – 2Zž + ž</a:t>
            </a:r>
            <a:r>
              <a:rPr lang="en-US" sz="2400" baseline="30000" dirty="0"/>
              <a:t>2</a:t>
            </a:r>
            <a:r>
              <a:rPr lang="en-US" sz="2400" dirty="0"/>
              <a:t>]</a:t>
            </a:r>
            <a:endParaRPr lang="en-US" sz="2400" baseline="30000" dirty="0"/>
          </a:p>
          <a:p>
            <a:r>
              <a:rPr lang="en-US" sz="2400" dirty="0"/>
              <a:t>               </a:t>
            </a:r>
            <a:r>
              <a:rPr lang="en-US" sz="2400" dirty="0" smtClean="0"/>
              <a:t>  = </a:t>
            </a:r>
            <a:r>
              <a:rPr lang="en-US" sz="2400" dirty="0"/>
              <a:t>E</a:t>
            </a:r>
            <a:r>
              <a:rPr lang="en-US" sz="2400" baseline="-25000" dirty="0"/>
              <a:t>S</a:t>
            </a:r>
            <a:r>
              <a:rPr lang="en-US" sz="2400" dirty="0"/>
              <a:t>[Z</a:t>
            </a:r>
            <a:r>
              <a:rPr lang="en-US" sz="2400" baseline="30000" dirty="0"/>
              <a:t>2</a:t>
            </a:r>
            <a:r>
              <a:rPr lang="en-US" sz="2400" dirty="0"/>
              <a:t>] – 2E</a:t>
            </a:r>
            <a:r>
              <a:rPr lang="en-US" sz="2400" baseline="-25000" dirty="0"/>
              <a:t>S</a:t>
            </a:r>
            <a:r>
              <a:rPr lang="en-US" sz="2400" dirty="0"/>
              <a:t>[Z]</a:t>
            </a:r>
            <a:r>
              <a:rPr lang="en-US" sz="2400" dirty="0" err="1"/>
              <a:t>ž</a:t>
            </a:r>
            <a:r>
              <a:rPr lang="en-US" sz="2400" dirty="0"/>
              <a:t> + ž</a:t>
            </a:r>
            <a:r>
              <a:rPr lang="en-US" sz="2400" baseline="30000" dirty="0"/>
              <a:t>2</a:t>
            </a:r>
          </a:p>
          <a:p>
            <a:r>
              <a:rPr lang="en-US" sz="2400" baseline="30000" dirty="0"/>
              <a:t>                         </a:t>
            </a:r>
            <a:r>
              <a:rPr lang="en-US" sz="2400" dirty="0" smtClean="0"/>
              <a:t>= </a:t>
            </a:r>
            <a:r>
              <a:rPr lang="en-US" sz="2400" dirty="0"/>
              <a:t>E</a:t>
            </a:r>
            <a:r>
              <a:rPr lang="en-US" sz="2400" baseline="-25000" dirty="0"/>
              <a:t>S</a:t>
            </a:r>
            <a:r>
              <a:rPr lang="en-US" sz="2400" dirty="0"/>
              <a:t>[Z</a:t>
            </a:r>
            <a:r>
              <a:rPr lang="en-US" sz="2400" baseline="30000" dirty="0"/>
              <a:t>2</a:t>
            </a:r>
            <a:r>
              <a:rPr lang="en-US" sz="2400" dirty="0"/>
              <a:t>] – </a:t>
            </a:r>
            <a:r>
              <a:rPr lang="en-US" sz="2400" dirty="0" smtClean="0"/>
              <a:t>ž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4838535" y="4333287"/>
            <a:ext cx="3790285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E</a:t>
            </a:r>
            <a:r>
              <a:rPr lang="en-US" sz="2400" baseline="-25000" dirty="0"/>
              <a:t>S</a:t>
            </a:r>
            <a:r>
              <a:rPr lang="en-US" sz="2400" dirty="0"/>
              <a:t>[f(h(</a:t>
            </a:r>
            <a:r>
              <a:rPr lang="en-US" sz="2400" dirty="0" err="1"/>
              <a:t>x|S</a:t>
            </a:r>
            <a:r>
              <a:rPr lang="en-US" sz="2400" dirty="0"/>
              <a:t>),y)] = E</a:t>
            </a:r>
            <a:r>
              <a:rPr lang="en-US" sz="2400" baseline="-25000" dirty="0"/>
              <a:t>S</a:t>
            </a:r>
            <a:r>
              <a:rPr lang="en-US" sz="2400" dirty="0"/>
              <a:t>[Z</a:t>
            </a:r>
            <a:r>
              <a:rPr lang="en-US" sz="2400" baseline="30000" dirty="0"/>
              <a:t>2</a:t>
            </a:r>
            <a:r>
              <a:rPr lang="en-US" sz="2400" dirty="0"/>
              <a:t>]</a:t>
            </a:r>
          </a:p>
          <a:p>
            <a:r>
              <a:rPr lang="en-US" sz="2400" dirty="0"/>
              <a:t>                         </a:t>
            </a:r>
            <a:r>
              <a:rPr lang="en-US" sz="2400" dirty="0" smtClean="0"/>
              <a:t> = </a:t>
            </a:r>
            <a:r>
              <a:rPr lang="en-US" sz="2400" dirty="0"/>
              <a:t>E</a:t>
            </a:r>
            <a:r>
              <a:rPr lang="en-US" sz="2400" baseline="-25000" dirty="0"/>
              <a:t>S</a:t>
            </a:r>
            <a:r>
              <a:rPr lang="en-US" sz="2400" dirty="0"/>
              <a:t>[(Z</a:t>
            </a:r>
            <a:r>
              <a:rPr lang="en-US" sz="2400" dirty="0" smtClean="0"/>
              <a:t>-</a:t>
            </a:r>
            <a:r>
              <a:rPr lang="en-US" sz="2400" dirty="0" err="1" smtClean="0"/>
              <a:t>ž</a:t>
            </a:r>
            <a:r>
              <a:rPr lang="en-US" sz="2400" dirty="0" smtClean="0"/>
              <a:t>)</a:t>
            </a:r>
            <a:r>
              <a:rPr lang="en-US" sz="2400" baseline="30000" dirty="0"/>
              <a:t>2</a:t>
            </a:r>
            <a:r>
              <a:rPr lang="en-US" sz="2400" dirty="0"/>
              <a:t>] + </a:t>
            </a:r>
            <a:r>
              <a:rPr lang="en-US" sz="2400" dirty="0" smtClean="0"/>
              <a:t>ž</a:t>
            </a:r>
            <a:r>
              <a:rPr lang="en-US" sz="2400" baseline="30000" dirty="0" smtClean="0"/>
              <a:t>2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095639" y="6062996"/>
            <a:ext cx="70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Bias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604" y="6062996"/>
            <a:ext cx="1304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Variance</a:t>
            </a:r>
          </a:p>
        </p:txBody>
      </p:sp>
      <p:cxnSp>
        <p:nvCxnSpPr>
          <p:cNvPr id="9" name="Straight Arrow Connector 8"/>
          <p:cNvCxnSpPr>
            <a:stCxn id="6" idx="0"/>
          </p:cNvCxnSpPr>
          <p:nvPr/>
        </p:nvCxnSpPr>
        <p:spPr>
          <a:xfrm flipV="1">
            <a:off x="8449387" y="5254788"/>
            <a:ext cx="0" cy="80820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0"/>
          </p:cNvCxnSpPr>
          <p:nvPr/>
        </p:nvCxnSpPr>
        <p:spPr>
          <a:xfrm flipV="1">
            <a:off x="7009811" y="5254788"/>
            <a:ext cx="212007" cy="80820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26170" y="3132170"/>
            <a:ext cx="2065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32523"/>
                </a:solidFill>
              </a:rPr>
              <a:t>Expected Error</a:t>
            </a:r>
            <a:endParaRPr lang="en-US" sz="2400" b="1" dirty="0">
              <a:solidFill>
                <a:srgbClr val="632523"/>
              </a:solidFill>
            </a:endParaRP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flipH="1">
            <a:off x="5839709" y="3593835"/>
            <a:ext cx="419106" cy="66478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1129" y="5714502"/>
            <a:ext cx="49812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Bias/Variance for all (</a:t>
            </a:r>
            <a:r>
              <a:rPr lang="en-US" dirty="0" err="1" smtClean="0"/>
              <a:t>x,y</a:t>
            </a:r>
            <a:r>
              <a:rPr lang="en-US" dirty="0" smtClean="0"/>
              <a:t>) is expectation over P(</a:t>
            </a:r>
            <a:r>
              <a:rPr lang="en-US" dirty="0" err="1" smtClean="0"/>
              <a:t>x,y</a:t>
            </a:r>
            <a:r>
              <a:rPr lang="en-US" dirty="0" smtClean="0"/>
              <a:t>).</a:t>
            </a:r>
          </a:p>
          <a:p>
            <a:endParaRPr lang="en-US" sz="300" dirty="0" smtClean="0"/>
          </a:p>
          <a:p>
            <a:r>
              <a:rPr lang="en-US" dirty="0" smtClean="0"/>
              <a:t>Can also incorporate measurement noise.</a:t>
            </a:r>
          </a:p>
          <a:p>
            <a:endParaRPr lang="en-US" sz="300" dirty="0" smtClean="0"/>
          </a:p>
          <a:p>
            <a:r>
              <a:rPr lang="en-US" dirty="0"/>
              <a:t>(Similar flavor of analysis for other loss functions.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500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6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as_variance_points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7" y="917879"/>
            <a:ext cx="7442200" cy="4584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1317" y="269318"/>
            <a:ext cx="16373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Example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22945" y="5590177"/>
            <a:ext cx="295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10504" y="2913794"/>
            <a:ext cx="30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836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as_variance_sample_1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0" y="1111201"/>
            <a:ext cx="8186420" cy="5043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8482" y="598339"/>
            <a:ext cx="4384235" cy="301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2920" y="3766855"/>
            <a:ext cx="4384235" cy="301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12165" y="3894833"/>
            <a:ext cx="4384235" cy="301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0708" y="738528"/>
            <a:ext cx="4384235" cy="301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77834" y="262975"/>
            <a:ext cx="12043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h(</a:t>
            </a:r>
            <a:r>
              <a:rPr lang="en-US" sz="3200" dirty="0" err="1" smtClean="0"/>
              <a:t>x|S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313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as_variance_sample_2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1" y="1119272"/>
            <a:ext cx="8186420" cy="5043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8482" y="598339"/>
            <a:ext cx="4384235" cy="301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2920" y="3766855"/>
            <a:ext cx="4384235" cy="301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12165" y="3894833"/>
            <a:ext cx="4384235" cy="301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0708" y="738528"/>
            <a:ext cx="4384235" cy="301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77834" y="262975"/>
            <a:ext cx="12043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h(</a:t>
            </a:r>
            <a:r>
              <a:rPr lang="en-US" sz="3200" dirty="0" err="1" smtClean="0"/>
              <a:t>x|S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510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as_variance_sample_3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86" y="1113254"/>
            <a:ext cx="8186420" cy="5043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8482" y="598339"/>
            <a:ext cx="4384235" cy="301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2920" y="3766855"/>
            <a:ext cx="4384235" cy="301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12165" y="3894833"/>
            <a:ext cx="4384235" cy="301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0708" y="738528"/>
            <a:ext cx="4384235" cy="301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77834" y="262975"/>
            <a:ext cx="12043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h(</a:t>
            </a:r>
            <a:r>
              <a:rPr lang="en-US" sz="3200" dirty="0" err="1" smtClean="0"/>
              <a:t>x|S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267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as_variance_2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1" y="671241"/>
            <a:ext cx="8409940" cy="44145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4125" y="5346800"/>
            <a:ext cx="3919118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[(h(</a:t>
            </a:r>
            <a:r>
              <a:rPr lang="en-US" sz="2400" dirty="0" err="1" smtClean="0"/>
              <a:t>x|S</a:t>
            </a:r>
            <a:r>
              <a:rPr lang="en-US" sz="2400" dirty="0" smtClean="0"/>
              <a:t>) - y)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] = </a:t>
            </a:r>
            <a:r>
              <a:rPr lang="en-US" sz="2400" dirty="0" smtClean="0">
                <a:solidFill>
                  <a:srgbClr val="008000"/>
                </a:solidFill>
              </a:rPr>
              <a:t>E</a:t>
            </a:r>
            <a:r>
              <a:rPr lang="en-US" sz="2400" baseline="-25000" dirty="0" smtClean="0">
                <a:solidFill>
                  <a:srgbClr val="008000"/>
                </a:solidFill>
              </a:rPr>
              <a:t>S</a:t>
            </a:r>
            <a:r>
              <a:rPr lang="en-US" sz="2400" dirty="0" smtClean="0">
                <a:solidFill>
                  <a:srgbClr val="008000"/>
                </a:solidFill>
              </a:rPr>
              <a:t>[(Z-</a:t>
            </a:r>
            <a:r>
              <a:rPr lang="en-US" sz="2400" dirty="0" err="1" smtClean="0">
                <a:solidFill>
                  <a:srgbClr val="008000"/>
                </a:solidFill>
              </a:rPr>
              <a:t>ž</a:t>
            </a:r>
            <a:r>
              <a:rPr lang="en-US" sz="2400" dirty="0" smtClean="0">
                <a:solidFill>
                  <a:srgbClr val="008000"/>
                </a:solidFill>
              </a:rPr>
              <a:t>)</a:t>
            </a:r>
            <a:r>
              <a:rPr lang="en-US" sz="2400" baseline="30000" dirty="0" smtClean="0">
                <a:solidFill>
                  <a:srgbClr val="008000"/>
                </a:solidFill>
              </a:rPr>
              <a:t>2</a:t>
            </a:r>
            <a:r>
              <a:rPr lang="en-US" sz="2400" dirty="0" smtClean="0">
                <a:solidFill>
                  <a:srgbClr val="008000"/>
                </a:solidFill>
              </a:rPr>
              <a:t>] </a:t>
            </a:r>
            <a:r>
              <a:rPr lang="en-US" sz="2400" dirty="0" smtClean="0"/>
              <a:t>+ ž</a:t>
            </a:r>
            <a:r>
              <a:rPr lang="en-US" sz="2400" baseline="30000" dirty="0" smtClean="0"/>
              <a:t>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48581" y="6178763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Variance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83393" y="5347766"/>
            <a:ext cx="1929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Z </a:t>
            </a:r>
            <a:r>
              <a:rPr lang="en-US" sz="2400" dirty="0"/>
              <a:t>= h(</a:t>
            </a:r>
            <a:r>
              <a:rPr lang="en-US" sz="2400" dirty="0" err="1"/>
              <a:t>x|S</a:t>
            </a:r>
            <a:r>
              <a:rPr lang="en-US" sz="2400" dirty="0"/>
              <a:t>) – y </a:t>
            </a:r>
          </a:p>
          <a:p>
            <a:r>
              <a:rPr lang="en-US" sz="2400" dirty="0" err="1"/>
              <a:t>ž</a:t>
            </a:r>
            <a:r>
              <a:rPr lang="en-US" sz="2400" dirty="0"/>
              <a:t> = E</a:t>
            </a:r>
            <a:r>
              <a:rPr lang="en-US" sz="2400" baseline="-25000" dirty="0"/>
              <a:t>S</a:t>
            </a:r>
            <a:r>
              <a:rPr lang="en-US" sz="2400" dirty="0"/>
              <a:t>[Z]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4434" y="6178763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7" idx="0"/>
          </p:cNvCxnSpPr>
          <p:nvPr/>
        </p:nvCxnSpPr>
        <p:spPr>
          <a:xfrm flipV="1">
            <a:off x="3360820" y="5897911"/>
            <a:ext cx="0" cy="2808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4332828" y="5897911"/>
            <a:ext cx="0" cy="2808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0226" y="3486611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Variance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>
          <a:xfrm flipH="1">
            <a:off x="2160226" y="3855943"/>
            <a:ext cx="512239" cy="90634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35749" y="3467923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cxnSp>
        <p:nvCxnSpPr>
          <p:cNvPr id="23" name="Straight Arrow Connector 22"/>
          <p:cNvCxnSpPr>
            <a:stCxn id="19" idx="2"/>
          </p:cNvCxnSpPr>
          <p:nvPr/>
        </p:nvCxnSpPr>
        <p:spPr>
          <a:xfrm flipH="1">
            <a:off x="933855" y="3837255"/>
            <a:ext cx="490288" cy="3840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27809" y="3510279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Variance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25" name="Straight Arrow Connector 24"/>
          <p:cNvCxnSpPr>
            <a:stCxn id="24" idx="2"/>
          </p:cNvCxnSpPr>
          <p:nvPr/>
        </p:nvCxnSpPr>
        <p:spPr>
          <a:xfrm>
            <a:off x="5340048" y="3879611"/>
            <a:ext cx="175924" cy="90634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16454" y="3520707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 flipH="1">
            <a:off x="3807865" y="3890039"/>
            <a:ext cx="496983" cy="3840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82542" y="3467923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Variance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31" name="Straight Arrow Connector 30"/>
          <p:cNvCxnSpPr>
            <a:stCxn id="30" idx="2"/>
          </p:cNvCxnSpPr>
          <p:nvPr/>
        </p:nvCxnSpPr>
        <p:spPr>
          <a:xfrm>
            <a:off x="8094781" y="3837255"/>
            <a:ext cx="421980" cy="43679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771197" y="3483351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cxnSp>
        <p:nvCxnSpPr>
          <p:cNvPr id="35" name="Straight Arrow Connector 34"/>
          <p:cNvCxnSpPr>
            <a:stCxn id="34" idx="2"/>
          </p:cNvCxnSpPr>
          <p:nvPr/>
        </p:nvCxnSpPr>
        <p:spPr>
          <a:xfrm>
            <a:off x="7059591" y="3852683"/>
            <a:ext cx="112418" cy="7795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415220" y="2820982"/>
            <a:ext cx="10282802" cy="2277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88888" y="6188698"/>
            <a:ext cx="15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Expected Error</a:t>
            </a:r>
            <a:endParaRPr lang="en-US" dirty="0"/>
          </a:p>
        </p:txBody>
      </p:sp>
      <p:sp>
        <p:nvSpPr>
          <p:cNvPr id="39" name="Left Brace 38"/>
          <p:cNvSpPr/>
          <p:nvPr/>
        </p:nvSpPr>
        <p:spPr>
          <a:xfrm rot="16200000">
            <a:off x="1519120" y="5298665"/>
            <a:ext cx="315971" cy="16434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374652" y="5171480"/>
            <a:ext cx="10282802" cy="15102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08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739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90"/>
            <a:ext cx="8229600" cy="49448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Bias/Variance Tradeoff</a:t>
            </a:r>
          </a:p>
          <a:p>
            <a:endParaRPr lang="en-US" sz="2000" dirty="0" smtClean="0"/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Ensemble methods that minimize variance</a:t>
            </a:r>
          </a:p>
          <a:p>
            <a:pPr lvl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Bagging</a:t>
            </a:r>
          </a:p>
          <a:p>
            <a:pPr lvl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Random Forests</a:t>
            </a:r>
          </a:p>
          <a:p>
            <a:pPr lvl="1"/>
            <a:endParaRPr lang="en-US" sz="2000" dirty="0"/>
          </a:p>
          <a:p>
            <a:r>
              <a:rPr lang="en-US" dirty="0" smtClean="0"/>
              <a:t>Ensemble methods that minimize bias</a:t>
            </a:r>
          </a:p>
          <a:p>
            <a:pPr lvl="1"/>
            <a:r>
              <a:rPr lang="en-US" dirty="0" smtClean="0"/>
              <a:t>Functional Gradient </a:t>
            </a:r>
            <a:r>
              <a:rPr lang="en-US" dirty="0"/>
              <a:t>D</a:t>
            </a:r>
            <a:r>
              <a:rPr lang="en-US" dirty="0" smtClean="0"/>
              <a:t>escent</a:t>
            </a:r>
          </a:p>
          <a:p>
            <a:pPr lvl="1"/>
            <a:r>
              <a:rPr lang="en-US" dirty="0" smtClean="0"/>
              <a:t>Boosting</a:t>
            </a:r>
          </a:p>
          <a:p>
            <a:pPr lvl="1"/>
            <a:r>
              <a:rPr lang="en-US" dirty="0" smtClean="0"/>
              <a:t>Ensemble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9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 smtClean="0"/>
              <a:t>Bagging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90"/>
            <a:ext cx="8229600" cy="4525963"/>
          </a:xfrm>
        </p:spPr>
        <p:txBody>
          <a:bodyPr/>
          <a:lstStyle/>
          <a:p>
            <a:r>
              <a:rPr lang="en-US" b="1" dirty="0" smtClean="0"/>
              <a:t>Goal: </a:t>
            </a:r>
            <a:r>
              <a:rPr lang="en-US" dirty="0" smtClean="0"/>
              <a:t>reduce variance</a:t>
            </a:r>
          </a:p>
          <a:p>
            <a:pPr lvl="1"/>
            <a:endParaRPr lang="en-US" sz="2000" dirty="0" smtClean="0"/>
          </a:p>
          <a:p>
            <a:r>
              <a:rPr lang="en-US" b="1" dirty="0" smtClean="0"/>
              <a:t>Ideal setting: </a:t>
            </a:r>
            <a:r>
              <a:rPr lang="en-US" dirty="0" smtClean="0"/>
              <a:t>many training sets S’</a:t>
            </a:r>
          </a:p>
          <a:p>
            <a:pPr lvl="1"/>
            <a:r>
              <a:rPr lang="en-US" dirty="0" smtClean="0"/>
              <a:t>Train model using each S’</a:t>
            </a:r>
          </a:p>
          <a:p>
            <a:pPr lvl="1"/>
            <a:r>
              <a:rPr lang="en-US" dirty="0" smtClean="0"/>
              <a:t>Average predictions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29265" y="4620848"/>
            <a:ext cx="3919118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[(h(</a:t>
            </a:r>
            <a:r>
              <a:rPr lang="en-US" sz="2400" dirty="0" err="1" smtClean="0"/>
              <a:t>x|S</a:t>
            </a:r>
            <a:r>
              <a:rPr lang="en-US" sz="2400" dirty="0" smtClean="0"/>
              <a:t>) - y)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] = </a:t>
            </a:r>
            <a:r>
              <a:rPr lang="en-US" sz="2400" dirty="0" smtClean="0">
                <a:solidFill>
                  <a:srgbClr val="008000"/>
                </a:solidFill>
              </a:rPr>
              <a:t>E</a:t>
            </a:r>
            <a:r>
              <a:rPr lang="en-US" sz="2400" baseline="-25000" dirty="0" smtClean="0">
                <a:solidFill>
                  <a:srgbClr val="008000"/>
                </a:solidFill>
              </a:rPr>
              <a:t>S</a:t>
            </a:r>
            <a:r>
              <a:rPr lang="en-US" sz="2400" dirty="0" smtClean="0">
                <a:solidFill>
                  <a:srgbClr val="008000"/>
                </a:solidFill>
              </a:rPr>
              <a:t>[(Z-</a:t>
            </a:r>
            <a:r>
              <a:rPr lang="en-US" sz="2400" dirty="0" err="1" smtClean="0">
                <a:solidFill>
                  <a:srgbClr val="008000"/>
                </a:solidFill>
              </a:rPr>
              <a:t>ž</a:t>
            </a:r>
            <a:r>
              <a:rPr lang="en-US" sz="2400" dirty="0" smtClean="0">
                <a:solidFill>
                  <a:srgbClr val="008000"/>
                </a:solidFill>
              </a:rPr>
              <a:t>)</a:t>
            </a:r>
            <a:r>
              <a:rPr lang="en-US" sz="2400" baseline="30000" dirty="0" smtClean="0">
                <a:solidFill>
                  <a:srgbClr val="008000"/>
                </a:solidFill>
              </a:rPr>
              <a:t>2</a:t>
            </a:r>
            <a:r>
              <a:rPr lang="en-US" sz="2400" dirty="0" smtClean="0">
                <a:solidFill>
                  <a:srgbClr val="008000"/>
                </a:solidFill>
              </a:rPr>
              <a:t>] </a:t>
            </a:r>
            <a:r>
              <a:rPr lang="en-US" sz="2400" dirty="0" smtClean="0"/>
              <a:t>+ ž</a:t>
            </a:r>
            <a:r>
              <a:rPr lang="en-US" sz="2400" baseline="30000" dirty="0" smtClean="0"/>
              <a:t>2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03721" y="5452811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Variance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9574" y="5452811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3315960" y="5171959"/>
            <a:ext cx="0" cy="2808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4287968" y="5171959"/>
            <a:ext cx="0" cy="2808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4028" y="5462746"/>
            <a:ext cx="15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Expected Error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 rot="16200000">
            <a:off x="1474260" y="4572713"/>
            <a:ext cx="315971" cy="16434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07112" y="4620198"/>
            <a:ext cx="1929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Z </a:t>
            </a:r>
            <a:r>
              <a:rPr lang="en-US" sz="2400" dirty="0"/>
              <a:t>= h(</a:t>
            </a:r>
            <a:r>
              <a:rPr lang="en-US" sz="2400" dirty="0" err="1"/>
              <a:t>x|S</a:t>
            </a:r>
            <a:r>
              <a:rPr lang="en-US" sz="2400" dirty="0"/>
              <a:t>) – y </a:t>
            </a:r>
          </a:p>
          <a:p>
            <a:r>
              <a:rPr lang="en-US" sz="2400" dirty="0" err="1"/>
              <a:t>ž</a:t>
            </a:r>
            <a:r>
              <a:rPr lang="en-US" sz="2400" dirty="0"/>
              <a:t> = E</a:t>
            </a:r>
            <a:r>
              <a:rPr lang="en-US" sz="2400" baseline="-25000" dirty="0"/>
              <a:t>S</a:t>
            </a:r>
            <a:r>
              <a:rPr lang="en-US" sz="2400" dirty="0"/>
              <a:t>[Z]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3633" y="6457939"/>
            <a:ext cx="71520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://statistics.berkeley.edu/sites/default/files/tech-reports/421.</a:t>
            </a:r>
            <a:r>
              <a:rPr lang="en-US" sz="1200" dirty="0" smtClean="0">
                <a:hlinkClick r:id="rId2"/>
              </a:rPr>
              <a:t>pdf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93096" y="6215396"/>
            <a:ext cx="3677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“Bagging Predictors”</a:t>
            </a:r>
            <a:r>
              <a:rPr lang="en-US" sz="1600" dirty="0" smtClean="0"/>
              <a:t> [Leo </a:t>
            </a:r>
            <a:r>
              <a:rPr lang="en-US" sz="1600" dirty="0" err="1" smtClean="0"/>
              <a:t>Breiman</a:t>
            </a:r>
            <a:r>
              <a:rPr lang="en-US" sz="1600" dirty="0" smtClean="0"/>
              <a:t>, 1994]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885607" y="3209991"/>
            <a:ext cx="2801193" cy="707886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Variance reduces linearly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Bias unchanged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3734" y="1739852"/>
            <a:ext cx="3199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ampled independently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flipH="1">
            <a:off x="6533609" y="2201517"/>
            <a:ext cx="699932" cy="28952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255" y="866981"/>
            <a:ext cx="346319" cy="9100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351" y="975252"/>
            <a:ext cx="526353" cy="53769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7233541" y="1025724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233541" y="1244097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247790" y="1440898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41745" y="605920"/>
            <a:ext cx="34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S’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590683" y="488440"/>
            <a:ext cx="70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4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145" y="1971807"/>
            <a:ext cx="8609710" cy="19251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An Introduction to Ensemble Methods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Bagging, </a:t>
            </a:r>
            <a:r>
              <a:rPr lang="en-US" sz="3100" dirty="0" smtClean="0"/>
              <a:t>Boosting, </a:t>
            </a:r>
            <a:r>
              <a:rPr lang="en-US" sz="3100" dirty="0"/>
              <a:t>Random </a:t>
            </a:r>
            <a:r>
              <a:rPr lang="en-US" sz="3100" dirty="0" smtClean="0"/>
              <a:t>Forests, </a:t>
            </a:r>
            <a:r>
              <a:rPr lang="en-US" sz="3100" dirty="0" smtClean="0"/>
              <a:t>and </a:t>
            </a:r>
            <a:r>
              <a:rPr lang="en-US" sz="3100" dirty="0" smtClean="0"/>
              <a:t>More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27191"/>
            <a:ext cx="6400800" cy="1752600"/>
          </a:xfrm>
        </p:spPr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Yisong</a:t>
            </a:r>
            <a:r>
              <a:rPr lang="en-US" dirty="0" smtClean="0"/>
              <a:t> Yue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361387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Presentation is based </a:t>
            </a:r>
            <a:r>
              <a:rPr lang="en-US" dirty="0" smtClean="0"/>
              <a:t>on parts of: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4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 smtClean="0"/>
              <a:t>Bagging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90"/>
            <a:ext cx="8229600" cy="4525963"/>
          </a:xfrm>
        </p:spPr>
        <p:txBody>
          <a:bodyPr/>
          <a:lstStyle/>
          <a:p>
            <a:r>
              <a:rPr lang="en-US" b="1" dirty="0" smtClean="0"/>
              <a:t>Goal: </a:t>
            </a:r>
            <a:r>
              <a:rPr lang="en-US" dirty="0" smtClean="0"/>
              <a:t>reduce variance</a:t>
            </a:r>
          </a:p>
          <a:p>
            <a:pPr lvl="1"/>
            <a:endParaRPr lang="en-US" sz="2000" dirty="0" smtClean="0"/>
          </a:p>
          <a:p>
            <a:r>
              <a:rPr lang="en-US" b="1" dirty="0" smtClean="0"/>
              <a:t>In practice: </a:t>
            </a:r>
            <a:r>
              <a:rPr lang="en-US" dirty="0" smtClean="0"/>
              <a:t>resample S’ with replacement</a:t>
            </a:r>
          </a:p>
          <a:p>
            <a:pPr lvl="1"/>
            <a:r>
              <a:rPr lang="en-US" dirty="0" smtClean="0"/>
              <a:t>Train model using each S’</a:t>
            </a:r>
          </a:p>
          <a:p>
            <a:pPr lvl="1"/>
            <a:r>
              <a:rPr lang="en-US" dirty="0" smtClean="0"/>
              <a:t>Average predictions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29265" y="4620848"/>
            <a:ext cx="3919118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[(h(</a:t>
            </a:r>
            <a:r>
              <a:rPr lang="en-US" sz="2400" dirty="0" err="1" smtClean="0"/>
              <a:t>x|S</a:t>
            </a:r>
            <a:r>
              <a:rPr lang="en-US" sz="2400" dirty="0" smtClean="0"/>
              <a:t>) - y)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] = </a:t>
            </a:r>
            <a:r>
              <a:rPr lang="en-US" sz="2400" dirty="0" smtClean="0">
                <a:solidFill>
                  <a:srgbClr val="008000"/>
                </a:solidFill>
              </a:rPr>
              <a:t>E</a:t>
            </a:r>
            <a:r>
              <a:rPr lang="en-US" sz="2400" baseline="-25000" dirty="0" smtClean="0">
                <a:solidFill>
                  <a:srgbClr val="008000"/>
                </a:solidFill>
              </a:rPr>
              <a:t>S</a:t>
            </a:r>
            <a:r>
              <a:rPr lang="en-US" sz="2400" dirty="0" smtClean="0">
                <a:solidFill>
                  <a:srgbClr val="008000"/>
                </a:solidFill>
              </a:rPr>
              <a:t>[(Z-</a:t>
            </a:r>
            <a:r>
              <a:rPr lang="en-US" sz="2400" dirty="0" err="1" smtClean="0">
                <a:solidFill>
                  <a:srgbClr val="008000"/>
                </a:solidFill>
              </a:rPr>
              <a:t>ž</a:t>
            </a:r>
            <a:r>
              <a:rPr lang="en-US" sz="2400" dirty="0" smtClean="0">
                <a:solidFill>
                  <a:srgbClr val="008000"/>
                </a:solidFill>
              </a:rPr>
              <a:t>)</a:t>
            </a:r>
            <a:r>
              <a:rPr lang="en-US" sz="2400" baseline="30000" dirty="0" smtClean="0">
                <a:solidFill>
                  <a:srgbClr val="008000"/>
                </a:solidFill>
              </a:rPr>
              <a:t>2</a:t>
            </a:r>
            <a:r>
              <a:rPr lang="en-US" sz="2400" dirty="0" smtClean="0">
                <a:solidFill>
                  <a:srgbClr val="008000"/>
                </a:solidFill>
              </a:rPr>
              <a:t>] </a:t>
            </a:r>
            <a:r>
              <a:rPr lang="en-US" sz="2400" dirty="0" smtClean="0"/>
              <a:t>+ ž</a:t>
            </a:r>
            <a:r>
              <a:rPr lang="en-US" sz="2400" baseline="30000" dirty="0" smtClean="0"/>
              <a:t>2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03721" y="5452811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Variance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9574" y="5452811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3315960" y="5171959"/>
            <a:ext cx="0" cy="2808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4287968" y="5171959"/>
            <a:ext cx="0" cy="2808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4028" y="5462746"/>
            <a:ext cx="15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Expected Error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 rot="16200000">
            <a:off x="1474260" y="4572713"/>
            <a:ext cx="315971" cy="16434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07112" y="4620198"/>
            <a:ext cx="1929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Z </a:t>
            </a:r>
            <a:r>
              <a:rPr lang="en-US" sz="2400" dirty="0"/>
              <a:t>= h(</a:t>
            </a:r>
            <a:r>
              <a:rPr lang="en-US" sz="2400" dirty="0" err="1"/>
              <a:t>x|S</a:t>
            </a:r>
            <a:r>
              <a:rPr lang="en-US" sz="2400" dirty="0"/>
              <a:t>) – y </a:t>
            </a:r>
          </a:p>
          <a:p>
            <a:r>
              <a:rPr lang="en-US" sz="2400" dirty="0" err="1"/>
              <a:t>ž</a:t>
            </a:r>
            <a:r>
              <a:rPr lang="en-US" sz="2400" dirty="0"/>
              <a:t> = E</a:t>
            </a:r>
            <a:r>
              <a:rPr lang="en-US" sz="2400" baseline="-25000" dirty="0"/>
              <a:t>S</a:t>
            </a:r>
            <a:r>
              <a:rPr lang="en-US" sz="2400" dirty="0"/>
              <a:t>[Z]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4123" y="1798578"/>
            <a:ext cx="102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rom S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flipH="1">
            <a:off x="6985468" y="2260243"/>
            <a:ext cx="809823" cy="35291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13633" y="6457939"/>
            <a:ext cx="71520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://statistics.berkeley.edu/sites/default/files/tech-reports/421.</a:t>
            </a:r>
            <a:r>
              <a:rPr lang="en-US" sz="1200" dirty="0" smtClean="0">
                <a:hlinkClick r:id="rId2"/>
              </a:rPr>
              <a:t>pdf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93096" y="6215396"/>
            <a:ext cx="3689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“Bagging Predictors”</a:t>
            </a:r>
            <a:r>
              <a:rPr lang="en-US" sz="1600" dirty="0" smtClean="0"/>
              <a:t> [Leo </a:t>
            </a:r>
            <a:r>
              <a:rPr lang="en-US" sz="1600" dirty="0" err="1" smtClean="0"/>
              <a:t>Breiman</a:t>
            </a:r>
            <a:r>
              <a:rPr lang="en-US" sz="1600" dirty="0" smtClean="0"/>
              <a:t>, 1994]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437192" y="3209991"/>
            <a:ext cx="3249608" cy="1015663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Variance reduces sub-linearly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(Because S’ are correlated)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Bias often increases slightly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281" y="1209245"/>
            <a:ext cx="526353" cy="53769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7721471" y="1259717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721471" y="1478090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735720" y="1674891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505" y="1209245"/>
            <a:ext cx="526353" cy="53769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132296" y="790586"/>
            <a:ext cx="34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S’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216409" y="790586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430981" y="6007940"/>
            <a:ext cx="32558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Bagging = Bootstrap Aggregation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9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24" grpId="0"/>
      <p:bldP spid="25" grpId="0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817" y="249588"/>
            <a:ext cx="4581403" cy="52113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6536" y="6104385"/>
            <a:ext cx="842423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“An </a:t>
            </a:r>
            <a:r>
              <a:rPr lang="en-US" sz="1600" b="1" dirty="0"/>
              <a:t>Empirical Comparison of Voting Classification Algorithms: Bagging, Boosting, and </a:t>
            </a:r>
            <a:r>
              <a:rPr lang="en-US" sz="1600" b="1" dirty="0" smtClean="0"/>
              <a:t>Variants”</a:t>
            </a:r>
          </a:p>
          <a:p>
            <a:r>
              <a:rPr lang="en-US" sz="1600" dirty="0" smtClean="0"/>
              <a:t>Eric Bauer &amp; Ron </a:t>
            </a:r>
            <a:r>
              <a:rPr lang="en-US" sz="1600" dirty="0" err="1" smtClean="0"/>
              <a:t>Kohavi</a:t>
            </a:r>
            <a:r>
              <a:rPr lang="en-US" sz="1600" dirty="0" smtClean="0"/>
              <a:t>, </a:t>
            </a:r>
            <a:r>
              <a:rPr lang="de-DE" sz="1600" dirty="0" err="1"/>
              <a:t>Machine</a:t>
            </a:r>
            <a:r>
              <a:rPr lang="de-DE" sz="1600" dirty="0"/>
              <a:t> Learning 36, 105–139 (1999) </a:t>
            </a:r>
            <a:endParaRPr lang="en-US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624355" y="1293291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Variance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9049" y="5528735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>
            <a:off x="3797678" y="1477957"/>
            <a:ext cx="2826677" cy="66380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4286536" y="1477957"/>
            <a:ext cx="2337819" cy="124905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>
            <a:off x="4731534" y="1477957"/>
            <a:ext cx="1892821" cy="133621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1"/>
          </p:cNvCxnSpPr>
          <p:nvPr/>
        </p:nvCxnSpPr>
        <p:spPr>
          <a:xfrm flipH="1">
            <a:off x="5201815" y="1477957"/>
            <a:ext cx="1422540" cy="133621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0"/>
          </p:cNvCxnSpPr>
          <p:nvPr/>
        </p:nvCxnSpPr>
        <p:spPr>
          <a:xfrm flipV="1">
            <a:off x="2827443" y="4611039"/>
            <a:ext cx="1194361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0"/>
          </p:cNvCxnSpPr>
          <p:nvPr/>
        </p:nvCxnSpPr>
        <p:spPr>
          <a:xfrm flipV="1">
            <a:off x="2827443" y="4611039"/>
            <a:ext cx="710210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494524" y="5528735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cxnSp>
        <p:nvCxnSpPr>
          <p:cNvPr id="33" name="Straight Arrow Connector 32"/>
          <p:cNvCxnSpPr>
            <a:stCxn id="32" idx="0"/>
          </p:cNvCxnSpPr>
          <p:nvPr/>
        </p:nvCxnSpPr>
        <p:spPr>
          <a:xfrm flipH="1" flipV="1">
            <a:off x="5201815" y="4611039"/>
            <a:ext cx="581103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2" idx="0"/>
          </p:cNvCxnSpPr>
          <p:nvPr/>
        </p:nvCxnSpPr>
        <p:spPr>
          <a:xfrm flipH="1" flipV="1">
            <a:off x="4619471" y="4611039"/>
            <a:ext cx="1163447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329531" y="4856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DT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71613" y="485632"/>
            <a:ext cx="119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Bagged DT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61" name="Left Arrow 60"/>
          <p:cNvSpPr/>
          <p:nvPr/>
        </p:nvSpPr>
        <p:spPr>
          <a:xfrm rot="16200000">
            <a:off x="-64148" y="2634246"/>
            <a:ext cx="3992801" cy="385392"/>
          </a:xfrm>
          <a:prstGeom prst="leftArrow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Better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21804" y="4725655"/>
            <a:ext cx="597667" cy="268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 smtClean="0"/>
              <a:t>Random Forests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90"/>
            <a:ext cx="8229600" cy="4525963"/>
          </a:xfrm>
        </p:spPr>
        <p:txBody>
          <a:bodyPr/>
          <a:lstStyle/>
          <a:p>
            <a:r>
              <a:rPr lang="en-US" b="1" dirty="0" smtClean="0"/>
              <a:t>Goal:</a:t>
            </a:r>
            <a:r>
              <a:rPr lang="en-US" dirty="0" smtClean="0"/>
              <a:t> reduce variance</a:t>
            </a:r>
          </a:p>
          <a:p>
            <a:pPr lvl="1"/>
            <a:r>
              <a:rPr lang="en-US" dirty="0" smtClean="0"/>
              <a:t>Bagging can only do so much</a:t>
            </a:r>
          </a:p>
          <a:p>
            <a:pPr lvl="1"/>
            <a:r>
              <a:rPr lang="en-US" dirty="0" smtClean="0"/>
              <a:t>Resampling training data asymptotes</a:t>
            </a:r>
          </a:p>
          <a:p>
            <a:endParaRPr lang="en-US" sz="1600" dirty="0" smtClean="0"/>
          </a:p>
          <a:p>
            <a:r>
              <a:rPr lang="en-US" b="1" dirty="0" smtClean="0"/>
              <a:t>Random Forests: </a:t>
            </a:r>
            <a:r>
              <a:rPr lang="en-US" dirty="0" smtClean="0"/>
              <a:t>sample data &amp; features!</a:t>
            </a:r>
          </a:p>
          <a:p>
            <a:pPr lvl="1"/>
            <a:r>
              <a:rPr lang="en-US" dirty="0" smtClean="0"/>
              <a:t>Sample S’ </a:t>
            </a:r>
            <a:endParaRPr lang="en-US" dirty="0"/>
          </a:p>
          <a:p>
            <a:pPr lvl="1"/>
            <a:r>
              <a:rPr lang="en-US" dirty="0" smtClean="0"/>
              <a:t>Train DT</a:t>
            </a:r>
          </a:p>
          <a:p>
            <a:pPr lvl="2"/>
            <a:r>
              <a:rPr lang="en-US" dirty="0" smtClean="0"/>
              <a:t>At each node, sample features (</a:t>
            </a:r>
            <a:r>
              <a:rPr lang="en-US" dirty="0" err="1" smtClean="0"/>
              <a:t>sqrt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Average predictions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203185"/>
            <a:ext cx="5100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“Random Forests – Random Features” [Leo </a:t>
            </a:r>
            <a:r>
              <a:rPr lang="en-US" sz="1600" dirty="0" err="1" smtClean="0"/>
              <a:t>Breiman</a:t>
            </a:r>
            <a:r>
              <a:rPr lang="en-US" sz="1600" dirty="0" smtClean="0"/>
              <a:t>, 1997]</a:t>
            </a:r>
          </a:p>
          <a:p>
            <a:r>
              <a:rPr lang="en-US" sz="1200" dirty="0">
                <a:hlinkClick r:id="rId2"/>
              </a:rPr>
              <a:t>http://oz.berkeley.edu/~breiman/random-</a:t>
            </a:r>
            <a:r>
              <a:rPr lang="en-US" sz="1200" dirty="0" smtClean="0">
                <a:hlinkClick r:id="rId2"/>
              </a:rPr>
              <a:t>forests.pdf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068127" y="4133944"/>
            <a:ext cx="2997811" cy="40011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Further de-correlates trees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5190250" y="4534054"/>
            <a:ext cx="1376783" cy="46024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38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Arrow 5"/>
          <p:cNvSpPr/>
          <p:nvPr/>
        </p:nvSpPr>
        <p:spPr>
          <a:xfrm rot="5400000">
            <a:off x="-1734819" y="2444774"/>
            <a:ext cx="4725462" cy="544154"/>
          </a:xfrm>
          <a:prstGeom prst="leftArrow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Better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369" y="5445415"/>
            <a:ext cx="4113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performance over many datasets</a:t>
            </a:r>
          </a:p>
          <a:p>
            <a:r>
              <a:rPr lang="en-US" dirty="0" smtClean="0"/>
              <a:t>Random Forests perform the best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36" y="305275"/>
            <a:ext cx="7723783" cy="52023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6369" y="6163087"/>
            <a:ext cx="604374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“An </a:t>
            </a:r>
            <a:r>
              <a:rPr lang="en-US" sz="1600" b="1" dirty="0"/>
              <a:t>Empirical Evaluation of Supervised Learning in High </a:t>
            </a:r>
            <a:r>
              <a:rPr lang="en-US" sz="1600" b="1" dirty="0" smtClean="0"/>
              <a:t>Dimensions”</a:t>
            </a:r>
          </a:p>
          <a:p>
            <a:r>
              <a:rPr lang="en-US" sz="1600" dirty="0" err="1" smtClean="0"/>
              <a:t>Caruana</a:t>
            </a:r>
            <a:r>
              <a:rPr lang="en-US" sz="1600" dirty="0" smtClean="0"/>
              <a:t>, </a:t>
            </a:r>
            <a:r>
              <a:rPr lang="en-US" sz="1600" dirty="0" err="1" smtClean="0"/>
              <a:t>Karampatziakis</a:t>
            </a:r>
            <a:r>
              <a:rPr lang="en-US" sz="1600" dirty="0" smtClean="0"/>
              <a:t> &amp; </a:t>
            </a:r>
            <a:r>
              <a:rPr lang="en-US" sz="1600" dirty="0" err="1" smtClean="0"/>
              <a:t>Yessenalina</a:t>
            </a:r>
            <a:r>
              <a:rPr lang="en-US" sz="1600" dirty="0" smtClean="0"/>
              <a:t>, ICML 2008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81512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 smtClean="0"/>
              <a:t>Structured Random Forests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9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DTs normally train on unary labels y=0/1 </a:t>
            </a:r>
          </a:p>
          <a:p>
            <a:endParaRPr lang="en-US" sz="1600" dirty="0" smtClean="0"/>
          </a:p>
          <a:p>
            <a:r>
              <a:rPr lang="en-US" dirty="0" smtClean="0"/>
              <a:t>What about structured labels?</a:t>
            </a:r>
          </a:p>
          <a:p>
            <a:pPr lvl="1"/>
            <a:r>
              <a:rPr lang="en-US" dirty="0" smtClean="0"/>
              <a:t>Must define information gain of structured labels</a:t>
            </a:r>
          </a:p>
          <a:p>
            <a:pPr lvl="1"/>
            <a:endParaRPr lang="en-US" sz="1600" dirty="0"/>
          </a:p>
          <a:p>
            <a:r>
              <a:rPr lang="en-US" dirty="0" smtClean="0"/>
              <a:t>Edge detection:</a:t>
            </a:r>
          </a:p>
          <a:p>
            <a:pPr lvl="1"/>
            <a:r>
              <a:rPr lang="en-US" dirty="0" smtClean="0"/>
              <a:t>E.g., </a:t>
            </a:r>
            <a:r>
              <a:rPr lang="en-US" dirty="0"/>
              <a:t>s</a:t>
            </a:r>
            <a:r>
              <a:rPr lang="en-US" dirty="0" smtClean="0"/>
              <a:t>tructured label is a 16x16 image patch</a:t>
            </a:r>
          </a:p>
          <a:p>
            <a:pPr lvl="1"/>
            <a:r>
              <a:rPr lang="en-US" dirty="0" smtClean="0"/>
              <a:t>Map structured labels to another space </a:t>
            </a:r>
          </a:p>
          <a:p>
            <a:pPr lvl="2"/>
            <a:r>
              <a:rPr lang="en-US" dirty="0" smtClean="0"/>
              <a:t>where entropy is well defined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1798" y="6042941"/>
            <a:ext cx="47167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“Structured Random Forests for Fast Edge Detection”</a:t>
            </a:r>
          </a:p>
          <a:p>
            <a:r>
              <a:rPr lang="en-US" sz="1600" dirty="0" err="1" smtClean="0"/>
              <a:t>Dollár</a:t>
            </a:r>
            <a:r>
              <a:rPr lang="en-US" sz="1600" dirty="0" smtClean="0"/>
              <a:t> &amp; </a:t>
            </a:r>
            <a:r>
              <a:rPr lang="en-US" sz="1600" dirty="0" err="1" smtClean="0"/>
              <a:t>Zitnick</a:t>
            </a:r>
            <a:r>
              <a:rPr lang="en-US" sz="1600" dirty="0" smtClean="0"/>
              <a:t>, ICCV 2013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497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739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90"/>
            <a:ext cx="8229600" cy="49448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Bias/Variance Tradeoff</a:t>
            </a:r>
          </a:p>
          <a:p>
            <a:endParaRPr lang="en-US" sz="2000" dirty="0" smtClean="0"/>
          </a:p>
          <a:p>
            <a:r>
              <a:rPr lang="en-US" dirty="0" smtClean="0"/>
              <a:t>Ensemble methods that minimize variance</a:t>
            </a:r>
          </a:p>
          <a:p>
            <a:pPr lvl="1"/>
            <a:r>
              <a:rPr lang="en-US" dirty="0" smtClean="0"/>
              <a:t>Bagging</a:t>
            </a:r>
          </a:p>
          <a:p>
            <a:pPr lvl="1"/>
            <a:r>
              <a:rPr lang="en-US" dirty="0" smtClean="0"/>
              <a:t>Random Forests</a:t>
            </a:r>
          </a:p>
          <a:p>
            <a:pPr lvl="1"/>
            <a:endParaRPr lang="en-US" sz="2000" dirty="0"/>
          </a:p>
          <a:p>
            <a:r>
              <a:rPr lang="en-US" b="1" dirty="0" smtClean="0">
                <a:solidFill>
                  <a:srgbClr val="953735"/>
                </a:solidFill>
              </a:rPr>
              <a:t>Ensemble methods that minimize bias</a:t>
            </a:r>
          </a:p>
          <a:p>
            <a:pPr lvl="1"/>
            <a:r>
              <a:rPr lang="en-US" b="1" dirty="0" smtClean="0">
                <a:solidFill>
                  <a:srgbClr val="953735"/>
                </a:solidFill>
              </a:rPr>
              <a:t>Functional Gradient </a:t>
            </a:r>
            <a:r>
              <a:rPr lang="en-US" b="1" dirty="0">
                <a:solidFill>
                  <a:srgbClr val="953735"/>
                </a:solidFill>
              </a:rPr>
              <a:t>D</a:t>
            </a:r>
            <a:r>
              <a:rPr lang="en-US" b="1" dirty="0" smtClean="0">
                <a:solidFill>
                  <a:srgbClr val="953735"/>
                </a:solidFill>
              </a:rPr>
              <a:t>escent</a:t>
            </a:r>
          </a:p>
          <a:p>
            <a:pPr lvl="1"/>
            <a:r>
              <a:rPr lang="en-US" b="1" dirty="0" smtClean="0">
                <a:solidFill>
                  <a:srgbClr val="953735"/>
                </a:solidFill>
              </a:rPr>
              <a:t>Boosting</a:t>
            </a:r>
          </a:p>
          <a:p>
            <a:pPr lvl="1"/>
            <a:r>
              <a:rPr lang="en-US" b="1" dirty="0" smtClean="0">
                <a:solidFill>
                  <a:srgbClr val="953735"/>
                </a:solidFill>
              </a:rPr>
              <a:t>Ensemble Selection</a:t>
            </a:r>
            <a:endParaRPr lang="en-US" b="1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6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 smtClean="0"/>
              <a:t>Functional Gradient Descent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374393"/>
            <a:ext cx="5606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http://statweb.stanford.edu/~jhf/ftp/trebst.pdf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grpSp>
        <p:nvGrpSpPr>
          <p:cNvPr id="88" name="Group 87"/>
          <p:cNvGrpSpPr/>
          <p:nvPr/>
        </p:nvGrpSpPr>
        <p:grpSpPr>
          <a:xfrm>
            <a:off x="889987" y="3709952"/>
            <a:ext cx="1383803" cy="1516366"/>
            <a:chOff x="1108938" y="2672595"/>
            <a:chExt cx="1383803" cy="1516366"/>
          </a:xfrm>
        </p:grpSpPr>
        <p:sp>
          <p:nvSpPr>
            <p:cNvPr id="13" name="Rounded Rectangle 12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Arrow Connector 19"/>
            <p:cNvCxnSpPr>
              <a:stCxn id="13" idx="2"/>
              <a:endCxn id="69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3" idx="2"/>
              <a:endCxn id="70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69" idx="2"/>
              <a:endCxn id="73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9" idx="2"/>
              <a:endCxn id="74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70" idx="2"/>
              <a:endCxn id="75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70" idx="2"/>
              <a:endCxn id="76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ounded Rectangle 68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741686" y="1557450"/>
            <a:ext cx="177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</a:t>
            </a:r>
            <a:r>
              <a:rPr lang="en-US" sz="2800" dirty="0" smtClean="0"/>
              <a:t>(x) = h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(x)</a:t>
            </a:r>
            <a:endParaRPr lang="en-US" sz="2800" dirty="0"/>
          </a:p>
        </p:txBody>
      </p:sp>
      <p:sp>
        <p:nvSpPr>
          <p:cNvPr id="91" name="TextBox 90"/>
          <p:cNvSpPr txBox="1"/>
          <p:nvPr/>
        </p:nvSpPr>
        <p:spPr>
          <a:xfrm>
            <a:off x="990046" y="2764366"/>
            <a:ext cx="121822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S’ = {(</a:t>
            </a:r>
            <a:r>
              <a:rPr lang="en-US" sz="2000" dirty="0" err="1" smtClean="0"/>
              <a:t>x,y</a:t>
            </a:r>
            <a:r>
              <a:rPr lang="en-US" sz="2000" dirty="0" smtClean="0"/>
              <a:t>)}</a:t>
            </a:r>
            <a:endParaRPr lang="en-US" sz="2000" dirty="0"/>
          </a:p>
        </p:txBody>
      </p:sp>
      <p:sp>
        <p:nvSpPr>
          <p:cNvPr id="92" name="Down Arrow 91"/>
          <p:cNvSpPr/>
          <p:nvPr/>
        </p:nvSpPr>
        <p:spPr>
          <a:xfrm>
            <a:off x="1332721" y="3262450"/>
            <a:ext cx="526947" cy="3362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257600" y="5292145"/>
            <a:ext cx="672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3205843" y="3709952"/>
            <a:ext cx="1383803" cy="1516366"/>
            <a:chOff x="1108938" y="2672595"/>
            <a:chExt cx="1383803" cy="1516366"/>
          </a:xfrm>
        </p:grpSpPr>
        <p:sp>
          <p:nvSpPr>
            <p:cNvPr id="95" name="Rounded Rectangle 94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6" name="Straight Arrow Connector 95"/>
            <p:cNvCxnSpPr>
              <a:stCxn id="95" idx="2"/>
              <a:endCxn id="102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95" idx="2"/>
              <a:endCxn id="103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102" idx="2"/>
              <a:endCxn id="104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102" idx="2"/>
              <a:endCxn id="105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103" idx="2"/>
              <a:endCxn id="106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103" idx="2"/>
              <a:endCxn id="107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ounded Rectangle 101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3000956" y="2764366"/>
            <a:ext cx="182812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S’ = {(x,y-h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(x))}</a:t>
            </a:r>
            <a:endParaRPr lang="en-US" sz="2000" dirty="0"/>
          </a:p>
        </p:txBody>
      </p:sp>
      <p:sp>
        <p:nvSpPr>
          <p:cNvPr id="110" name="Down Arrow 109"/>
          <p:cNvSpPr/>
          <p:nvPr/>
        </p:nvSpPr>
        <p:spPr>
          <a:xfrm>
            <a:off x="3648577" y="3262450"/>
            <a:ext cx="526947" cy="3362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3623260" y="5292145"/>
            <a:ext cx="672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/>
              <a:t>2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grpSp>
        <p:nvGrpSpPr>
          <p:cNvPr id="112" name="Group 111"/>
          <p:cNvGrpSpPr/>
          <p:nvPr/>
        </p:nvGrpSpPr>
        <p:grpSpPr>
          <a:xfrm>
            <a:off x="6496009" y="3709952"/>
            <a:ext cx="1383803" cy="1516366"/>
            <a:chOff x="1108938" y="2672595"/>
            <a:chExt cx="1383803" cy="1516366"/>
          </a:xfrm>
        </p:grpSpPr>
        <p:sp>
          <p:nvSpPr>
            <p:cNvPr id="113" name="Rounded Rectangle 112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4" name="Straight Arrow Connector 113"/>
            <p:cNvCxnSpPr>
              <a:stCxn id="113" idx="2"/>
              <a:endCxn id="120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13" idx="2"/>
              <a:endCxn id="121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20" idx="2"/>
              <a:endCxn id="122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20" idx="2"/>
              <a:endCxn id="123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21" idx="2"/>
              <a:endCxn id="124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21" idx="2"/>
              <a:endCxn id="125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ounded Rectangle 119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5749457" y="2764366"/>
            <a:ext cx="295407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S’ = {(x,y-h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(x) - … - h</a:t>
            </a:r>
            <a:r>
              <a:rPr lang="en-US" sz="2000" baseline="-25000" dirty="0" smtClean="0"/>
              <a:t>n-1</a:t>
            </a:r>
            <a:r>
              <a:rPr lang="en-US" sz="2000" dirty="0" smtClean="0"/>
              <a:t>(x))}</a:t>
            </a:r>
            <a:endParaRPr lang="en-US" sz="2000" dirty="0"/>
          </a:p>
        </p:txBody>
      </p:sp>
      <p:sp>
        <p:nvSpPr>
          <p:cNvPr id="128" name="Down Arrow 127"/>
          <p:cNvSpPr/>
          <p:nvPr/>
        </p:nvSpPr>
        <p:spPr>
          <a:xfrm>
            <a:off x="6938743" y="3262450"/>
            <a:ext cx="526947" cy="3362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6863622" y="5292145"/>
            <a:ext cx="675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h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5242033" y="4011192"/>
            <a:ext cx="622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…</a:t>
            </a:r>
            <a:endParaRPr lang="en-US" sz="4800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2420621" y="1557450"/>
            <a:ext cx="1127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(x) </a:t>
            </a:r>
            <a:endParaRPr lang="en-US" sz="2800" dirty="0"/>
          </a:p>
        </p:txBody>
      </p:sp>
      <p:sp>
        <p:nvSpPr>
          <p:cNvPr id="132" name="TextBox 131"/>
          <p:cNvSpPr txBox="1"/>
          <p:nvPr/>
        </p:nvSpPr>
        <p:spPr>
          <a:xfrm>
            <a:off x="3485371" y="1557450"/>
            <a:ext cx="1721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 … + 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(x)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9690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/>
      <p:bldP spid="127" grpId="0" animBg="1"/>
      <p:bldP spid="128" grpId="0" animBg="1"/>
      <p:bldP spid="129" grpId="0"/>
      <p:bldP spid="130" grpId="0"/>
      <p:bldP spid="131" grpId="0"/>
      <p:bldP spid="1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 smtClean="0"/>
              <a:t>Coordinate 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w so that h(x) = </a:t>
            </a:r>
            <a:r>
              <a:rPr lang="en-US" dirty="0" err="1" smtClean="0"/>
              <a:t>w</a:t>
            </a:r>
            <a:r>
              <a:rPr lang="en-US" baseline="30000" dirty="0" err="1" smtClean="0"/>
              <a:t>T</a:t>
            </a:r>
            <a:r>
              <a:rPr lang="en-US" dirty="0" err="1" smtClean="0"/>
              <a:t>x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Coordinate descent</a:t>
            </a:r>
          </a:p>
          <a:p>
            <a:pPr lvl="1"/>
            <a:r>
              <a:rPr lang="en-US" dirty="0" err="1" smtClean="0"/>
              <a:t>Init</a:t>
            </a:r>
            <a:r>
              <a:rPr lang="en-US" dirty="0" smtClean="0"/>
              <a:t> w = 0</a:t>
            </a:r>
          </a:p>
          <a:p>
            <a:pPr lvl="1"/>
            <a:r>
              <a:rPr lang="en-US" dirty="0" smtClean="0"/>
              <a:t>Choose dimension with highest gain</a:t>
            </a:r>
          </a:p>
          <a:p>
            <a:pPr lvl="2"/>
            <a:r>
              <a:rPr lang="en-US" dirty="0" smtClean="0"/>
              <a:t>Set component of w</a:t>
            </a:r>
          </a:p>
          <a:p>
            <a:pPr lvl="1"/>
            <a:r>
              <a:rPr lang="en-US" dirty="0" smtClean="0"/>
              <a:t>Repeat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79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 smtClean="0"/>
              <a:t>Coordinate 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w so that h(x) = </a:t>
            </a:r>
            <a:r>
              <a:rPr lang="en-US" dirty="0" err="1" smtClean="0"/>
              <a:t>w</a:t>
            </a:r>
            <a:r>
              <a:rPr lang="en-US" baseline="30000" dirty="0" err="1" smtClean="0"/>
              <a:t>T</a:t>
            </a:r>
            <a:r>
              <a:rPr lang="en-US" dirty="0" err="1" smtClean="0"/>
              <a:t>x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Coordinate descent</a:t>
            </a:r>
          </a:p>
          <a:p>
            <a:pPr lvl="1"/>
            <a:r>
              <a:rPr lang="en-US" dirty="0" err="1" smtClean="0"/>
              <a:t>Init</a:t>
            </a:r>
            <a:r>
              <a:rPr lang="en-US" dirty="0" smtClean="0"/>
              <a:t> w = 0</a:t>
            </a:r>
          </a:p>
          <a:p>
            <a:pPr lvl="1"/>
            <a:r>
              <a:rPr lang="en-US" dirty="0" smtClean="0"/>
              <a:t>Choose dimension with highest gain</a:t>
            </a:r>
          </a:p>
          <a:p>
            <a:pPr lvl="2"/>
            <a:r>
              <a:rPr lang="en-US" dirty="0" smtClean="0"/>
              <a:t>Set component of w</a:t>
            </a:r>
          </a:p>
          <a:p>
            <a:pPr lvl="1"/>
            <a:r>
              <a:rPr lang="en-US" dirty="0" smtClean="0"/>
              <a:t>Repeat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28909"/>
              </p:ext>
            </p:extLst>
          </p:nvPr>
        </p:nvGraphicFramePr>
        <p:xfrm>
          <a:off x="7111259" y="2009775"/>
          <a:ext cx="1143000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" name="Equation" r:id="rId3" imgW="635000" imgH="2082800" progId="Equation.3">
                  <p:embed/>
                </p:oleObj>
              </mc:Choice>
              <mc:Fallback>
                <p:oleObj name="Equation" r:id="rId3" imgW="635000" imgH="2082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11259" y="2009775"/>
                        <a:ext cx="1143000" cy="375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17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 smtClean="0"/>
              <a:t>Coordinate 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w so that h(x) = </a:t>
            </a:r>
            <a:r>
              <a:rPr lang="en-US" dirty="0" err="1" smtClean="0"/>
              <a:t>w</a:t>
            </a:r>
            <a:r>
              <a:rPr lang="en-US" baseline="30000" dirty="0" err="1" smtClean="0"/>
              <a:t>T</a:t>
            </a:r>
            <a:r>
              <a:rPr lang="en-US" dirty="0" err="1" smtClean="0"/>
              <a:t>x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Coordinate descent</a:t>
            </a:r>
          </a:p>
          <a:p>
            <a:pPr lvl="1"/>
            <a:r>
              <a:rPr lang="en-US" dirty="0" err="1" smtClean="0"/>
              <a:t>Init</a:t>
            </a:r>
            <a:r>
              <a:rPr lang="en-US" dirty="0" smtClean="0"/>
              <a:t> w = 0</a:t>
            </a:r>
          </a:p>
          <a:p>
            <a:pPr lvl="1"/>
            <a:r>
              <a:rPr lang="en-US" dirty="0" smtClean="0"/>
              <a:t>Choose dimension with highest gain</a:t>
            </a:r>
          </a:p>
          <a:p>
            <a:pPr lvl="2"/>
            <a:r>
              <a:rPr lang="en-US" dirty="0" smtClean="0"/>
              <a:t>Set component of w</a:t>
            </a:r>
          </a:p>
          <a:p>
            <a:pPr lvl="1"/>
            <a:r>
              <a:rPr lang="en-US" dirty="0" smtClean="0"/>
              <a:t>Repeat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484394"/>
              </p:ext>
            </p:extLst>
          </p:nvPr>
        </p:nvGraphicFramePr>
        <p:xfrm>
          <a:off x="7104180" y="2009775"/>
          <a:ext cx="1281113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" name="Equation" r:id="rId3" imgW="711200" imgH="2082800" progId="Equation.3">
                  <p:embed/>
                </p:oleObj>
              </mc:Choice>
              <mc:Fallback>
                <p:oleObj name="Equation" r:id="rId3" imgW="711200" imgH="2082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04180" y="2009775"/>
                        <a:ext cx="1281113" cy="375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45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Goal:</a:t>
            </a:r>
            <a:r>
              <a:rPr lang="en-US" dirty="0" smtClean="0"/>
              <a:t> learn predictor h(x) </a:t>
            </a:r>
          </a:p>
          <a:p>
            <a:pPr lvl="1"/>
            <a:r>
              <a:rPr lang="en-US" dirty="0" smtClean="0"/>
              <a:t>High accuracy (low error)</a:t>
            </a:r>
            <a:endParaRPr lang="en-US" dirty="0"/>
          </a:p>
          <a:p>
            <a:pPr lvl="1"/>
            <a:r>
              <a:rPr lang="en-US" dirty="0" smtClean="0"/>
              <a:t>Using training data {(x</a:t>
            </a:r>
            <a:r>
              <a:rPr lang="en-US" baseline="-25000" dirty="0" smtClean="0"/>
              <a:t>1</a:t>
            </a:r>
            <a:r>
              <a:rPr lang="en-US" dirty="0" smtClean="0"/>
              <a:t>,y</a:t>
            </a:r>
            <a:r>
              <a:rPr lang="en-US" baseline="-25000" dirty="0" smtClean="0"/>
              <a:t>1</a:t>
            </a:r>
            <a:r>
              <a:rPr lang="en-US" dirty="0" smtClean="0"/>
              <a:t>),…,(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err="1" smtClean="0"/>
              <a:t>,y</a:t>
            </a:r>
            <a:r>
              <a:rPr lang="en-US" baseline="-25000" dirty="0" err="1" smtClean="0"/>
              <a:t>n</a:t>
            </a:r>
            <a:r>
              <a:rPr lang="en-US" dirty="0" smtClean="0"/>
              <a:t>)}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558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 smtClean="0"/>
              <a:t>Coordinate 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w so that h(x) = </a:t>
            </a:r>
            <a:r>
              <a:rPr lang="en-US" dirty="0" err="1" smtClean="0"/>
              <a:t>w</a:t>
            </a:r>
            <a:r>
              <a:rPr lang="en-US" baseline="30000" dirty="0" err="1" smtClean="0"/>
              <a:t>T</a:t>
            </a:r>
            <a:r>
              <a:rPr lang="en-US" dirty="0" err="1" smtClean="0"/>
              <a:t>x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Coordinate descent</a:t>
            </a:r>
          </a:p>
          <a:p>
            <a:pPr lvl="1"/>
            <a:r>
              <a:rPr lang="en-US" dirty="0" err="1" smtClean="0"/>
              <a:t>Init</a:t>
            </a:r>
            <a:r>
              <a:rPr lang="en-US" dirty="0" smtClean="0"/>
              <a:t> w = 0</a:t>
            </a:r>
          </a:p>
          <a:p>
            <a:pPr lvl="1"/>
            <a:r>
              <a:rPr lang="en-US" dirty="0" smtClean="0"/>
              <a:t>Choose dimension with highest gain</a:t>
            </a:r>
          </a:p>
          <a:p>
            <a:pPr lvl="2"/>
            <a:r>
              <a:rPr lang="en-US" dirty="0" smtClean="0"/>
              <a:t>Set component of w</a:t>
            </a:r>
          </a:p>
          <a:p>
            <a:pPr lvl="1"/>
            <a:r>
              <a:rPr lang="en-US" dirty="0" smtClean="0"/>
              <a:t>Repeat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021559"/>
              </p:ext>
            </p:extLst>
          </p:nvPr>
        </p:nvGraphicFramePr>
        <p:xfrm>
          <a:off x="7112488" y="2009775"/>
          <a:ext cx="1485900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" name="Equation" r:id="rId3" imgW="825500" imgH="2082800" progId="Equation.3">
                  <p:embed/>
                </p:oleObj>
              </mc:Choice>
              <mc:Fallback>
                <p:oleObj name="Equation" r:id="rId3" imgW="825500" imgH="2082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12488" y="2009775"/>
                        <a:ext cx="1485900" cy="375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691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 smtClean="0"/>
              <a:t>Coordinate 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w so that h(x) = </a:t>
            </a:r>
            <a:r>
              <a:rPr lang="en-US" dirty="0" err="1" smtClean="0"/>
              <a:t>w</a:t>
            </a:r>
            <a:r>
              <a:rPr lang="en-US" baseline="30000" dirty="0" err="1" smtClean="0"/>
              <a:t>T</a:t>
            </a:r>
            <a:r>
              <a:rPr lang="en-US" dirty="0" err="1" smtClean="0"/>
              <a:t>x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Coordinate descent</a:t>
            </a:r>
          </a:p>
          <a:p>
            <a:pPr lvl="1"/>
            <a:r>
              <a:rPr lang="en-US" dirty="0" err="1" smtClean="0"/>
              <a:t>Init</a:t>
            </a:r>
            <a:r>
              <a:rPr lang="en-US" dirty="0" smtClean="0"/>
              <a:t> w = 0</a:t>
            </a:r>
          </a:p>
          <a:p>
            <a:pPr lvl="1"/>
            <a:r>
              <a:rPr lang="en-US" dirty="0" smtClean="0"/>
              <a:t>Choose dimension with highest gain</a:t>
            </a:r>
          </a:p>
          <a:p>
            <a:pPr lvl="2"/>
            <a:r>
              <a:rPr lang="en-US" dirty="0" smtClean="0"/>
              <a:t>Set component of w </a:t>
            </a:r>
          </a:p>
          <a:p>
            <a:pPr lvl="1"/>
            <a:r>
              <a:rPr lang="en-US" dirty="0" smtClean="0"/>
              <a:t>Repeat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78456"/>
              </p:ext>
            </p:extLst>
          </p:nvPr>
        </p:nvGraphicFramePr>
        <p:xfrm>
          <a:off x="7112488" y="2009775"/>
          <a:ext cx="1485900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3" name="Equation" r:id="rId3" imgW="825500" imgH="2082800" progId="Equation.3">
                  <p:embed/>
                </p:oleObj>
              </mc:Choice>
              <mc:Fallback>
                <p:oleObj name="Equation" r:id="rId3" imgW="825500" imgH="2082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12488" y="2009775"/>
                        <a:ext cx="1485900" cy="375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0524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 smtClean="0"/>
              <a:t>Coordinate 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w so that h(x) = </a:t>
            </a:r>
            <a:r>
              <a:rPr lang="en-US" dirty="0" err="1" smtClean="0"/>
              <a:t>w</a:t>
            </a:r>
            <a:r>
              <a:rPr lang="en-US" baseline="30000" dirty="0" err="1" smtClean="0"/>
              <a:t>T</a:t>
            </a:r>
            <a:r>
              <a:rPr lang="en-US" dirty="0" err="1" smtClean="0"/>
              <a:t>x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Coordinate descent</a:t>
            </a:r>
          </a:p>
          <a:p>
            <a:pPr lvl="1"/>
            <a:r>
              <a:rPr lang="en-US" dirty="0" err="1" smtClean="0"/>
              <a:t>Init</a:t>
            </a:r>
            <a:r>
              <a:rPr lang="en-US" dirty="0" smtClean="0"/>
              <a:t> w = 0</a:t>
            </a:r>
          </a:p>
          <a:p>
            <a:pPr lvl="1"/>
            <a:r>
              <a:rPr lang="en-US" dirty="0" smtClean="0"/>
              <a:t>Choose dimension with highest gain</a:t>
            </a:r>
          </a:p>
          <a:p>
            <a:pPr lvl="2"/>
            <a:r>
              <a:rPr lang="en-US" dirty="0" smtClean="0"/>
              <a:t>Set component of w</a:t>
            </a:r>
          </a:p>
          <a:p>
            <a:pPr lvl="1"/>
            <a:r>
              <a:rPr lang="en-US" dirty="0" smtClean="0"/>
              <a:t>Repeat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748026"/>
              </p:ext>
            </p:extLst>
          </p:nvPr>
        </p:nvGraphicFramePr>
        <p:xfrm>
          <a:off x="7112488" y="2009775"/>
          <a:ext cx="1485900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7" name="Equation" r:id="rId3" imgW="825500" imgH="2082800" progId="Equation.3">
                  <p:embed/>
                </p:oleObj>
              </mc:Choice>
              <mc:Fallback>
                <p:oleObj name="Equation" r:id="rId3" imgW="825500" imgH="2082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12488" y="2009775"/>
                        <a:ext cx="1485900" cy="375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953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 smtClean="0"/>
              <a:t>Functional Gradient Descent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28" y="1555134"/>
            <a:ext cx="4583450" cy="1879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434" y="4853335"/>
            <a:ext cx="322852" cy="338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337" y="5255970"/>
            <a:ext cx="322852" cy="338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078" y="4853335"/>
            <a:ext cx="322852" cy="3388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373" y="5376983"/>
            <a:ext cx="322852" cy="3388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562" y="5192196"/>
            <a:ext cx="322852" cy="3388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600" y="5322569"/>
            <a:ext cx="322852" cy="3388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988" y="5715844"/>
            <a:ext cx="322852" cy="3388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312" y="6043641"/>
            <a:ext cx="322852" cy="3388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225" y="5885274"/>
            <a:ext cx="322852" cy="3388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225" y="4963729"/>
            <a:ext cx="322852" cy="3388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860" y="5594831"/>
            <a:ext cx="322852" cy="3388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785" y="5322569"/>
            <a:ext cx="322852" cy="3388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551" y="6213071"/>
            <a:ext cx="322852" cy="3388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211" y="5885274"/>
            <a:ext cx="322852" cy="3388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211" y="4794298"/>
            <a:ext cx="322852" cy="3388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074" y="5221909"/>
            <a:ext cx="322852" cy="3388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686" y="6224135"/>
            <a:ext cx="322852" cy="3388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648" y="6041316"/>
            <a:ext cx="322852" cy="3388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585" y="4922753"/>
            <a:ext cx="322852" cy="33886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249" y="5560770"/>
            <a:ext cx="322852" cy="33886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823" y="6090159"/>
            <a:ext cx="322852" cy="3388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93" y="5871885"/>
            <a:ext cx="322852" cy="3388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479" y="6259589"/>
            <a:ext cx="322852" cy="33886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259" y="5764261"/>
            <a:ext cx="322852" cy="338861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457200" y="4640178"/>
            <a:ext cx="5197120" cy="207586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886354" y="5324688"/>
            <a:ext cx="2379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“Function Space”</a:t>
            </a:r>
          </a:p>
          <a:p>
            <a:r>
              <a:rPr lang="en-US" sz="2400" b="1" dirty="0" smtClean="0"/>
              <a:t>(All possible DTs)</a:t>
            </a:r>
            <a:endParaRPr lang="en-US" sz="2400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504" y="5860367"/>
            <a:ext cx="322852" cy="33886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370" y="4814248"/>
            <a:ext cx="322852" cy="33886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30" y="6210746"/>
            <a:ext cx="322852" cy="33886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968" y="4828370"/>
            <a:ext cx="322852" cy="33886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307" y="5420574"/>
            <a:ext cx="322852" cy="33886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095" y="4946698"/>
            <a:ext cx="322852" cy="33886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713" y="4794298"/>
            <a:ext cx="322852" cy="33886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897" y="5376983"/>
            <a:ext cx="322852" cy="33886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259" y="6263285"/>
            <a:ext cx="322852" cy="338861"/>
          </a:xfrm>
          <a:prstGeom prst="rect">
            <a:avLst/>
          </a:prstGeom>
        </p:spPr>
      </p:pic>
      <p:cxnSp>
        <p:nvCxnSpPr>
          <p:cNvPr id="42" name="Straight Arrow Connector 41"/>
          <p:cNvCxnSpPr>
            <a:stCxn id="35" idx="0"/>
          </p:cNvCxnSpPr>
          <p:nvPr/>
        </p:nvCxnSpPr>
        <p:spPr>
          <a:xfrm flipH="1" flipV="1">
            <a:off x="996545" y="3434784"/>
            <a:ext cx="33849" cy="13935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0"/>
          </p:cNvCxnSpPr>
          <p:nvPr/>
        </p:nvCxnSpPr>
        <p:spPr>
          <a:xfrm flipV="1">
            <a:off x="2046026" y="3434784"/>
            <a:ext cx="195286" cy="18877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6" idx="0"/>
          </p:cNvCxnSpPr>
          <p:nvPr/>
        </p:nvCxnSpPr>
        <p:spPr>
          <a:xfrm flipV="1">
            <a:off x="3742211" y="3434784"/>
            <a:ext cx="322852" cy="18877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867074" y="3422221"/>
            <a:ext cx="4054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Coordinate descent in function space</a:t>
            </a:r>
          </a:p>
          <a:p>
            <a:r>
              <a:rPr lang="en-US" sz="2000" dirty="0" smtClean="0"/>
              <a:t>Restrict weights to be 0,1,2,…</a:t>
            </a:r>
            <a:endParaRPr lang="en-US" sz="2000" dirty="0"/>
          </a:p>
        </p:txBody>
      </p:sp>
      <p:sp>
        <p:nvSpPr>
          <p:cNvPr id="55" name="Rectangle 54"/>
          <p:cNvSpPr/>
          <p:nvPr/>
        </p:nvSpPr>
        <p:spPr>
          <a:xfrm>
            <a:off x="1487061" y="1295528"/>
            <a:ext cx="1618893" cy="21389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105954" y="1295880"/>
            <a:ext cx="2046619" cy="21389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31026" y="1402286"/>
            <a:ext cx="1056035" cy="2032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4867074" y="2949504"/>
            <a:ext cx="1544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dirty="0" smtClean="0"/>
              <a:t>(x) = 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(x)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6267803" y="2949504"/>
            <a:ext cx="993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(x) 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7137161" y="2949504"/>
            <a:ext cx="1501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 … +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(x)</a:t>
            </a:r>
            <a:endParaRPr lang="en-US" sz="2400" dirty="0"/>
          </a:p>
        </p:txBody>
      </p:sp>
      <p:sp>
        <p:nvSpPr>
          <p:cNvPr id="61" name="Rounded Rectangle 60"/>
          <p:cNvSpPr/>
          <p:nvPr/>
        </p:nvSpPr>
        <p:spPr>
          <a:xfrm>
            <a:off x="4808978" y="2901342"/>
            <a:ext cx="4112261" cy="1291026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07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 smtClean="0"/>
              <a:t>Boosting (</a:t>
            </a:r>
            <a:r>
              <a:rPr lang="en-US" dirty="0" err="1" smtClean="0"/>
              <a:t>AdaBoost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89987" y="3404677"/>
            <a:ext cx="1383803" cy="1516366"/>
            <a:chOff x="1108938" y="2672595"/>
            <a:chExt cx="1383803" cy="1516366"/>
          </a:xfrm>
        </p:grpSpPr>
        <p:sp>
          <p:nvSpPr>
            <p:cNvPr id="5" name="Rounded Rectangle 4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Arrow Connector 5"/>
            <p:cNvCxnSpPr>
              <a:stCxn id="5" idx="2"/>
              <a:endCxn id="12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5" idx="2"/>
              <a:endCxn id="13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2" idx="2"/>
              <a:endCxn id="14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2" idx="2"/>
              <a:endCxn id="15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13" idx="2"/>
              <a:endCxn id="16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3" idx="2"/>
              <a:endCxn id="17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41686" y="1459762"/>
            <a:ext cx="2125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</a:t>
            </a:r>
            <a:r>
              <a:rPr lang="en-US" sz="2800" dirty="0" smtClean="0"/>
              <a:t>(x) = 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(x)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855714" y="2459091"/>
            <a:ext cx="152267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S’ = {(x,y,u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)}</a:t>
            </a:r>
            <a:endParaRPr lang="en-US" sz="2000" dirty="0"/>
          </a:p>
        </p:txBody>
      </p:sp>
      <p:sp>
        <p:nvSpPr>
          <p:cNvPr id="21" name="Down Arrow 20"/>
          <p:cNvSpPr/>
          <p:nvPr/>
        </p:nvSpPr>
        <p:spPr>
          <a:xfrm>
            <a:off x="1332721" y="2957175"/>
            <a:ext cx="526947" cy="3362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57600" y="4986870"/>
            <a:ext cx="672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205843" y="3404677"/>
            <a:ext cx="1383803" cy="1516366"/>
            <a:chOff x="1108938" y="2672595"/>
            <a:chExt cx="1383803" cy="1516366"/>
          </a:xfrm>
        </p:grpSpPr>
        <p:sp>
          <p:nvSpPr>
            <p:cNvPr id="24" name="Rounded Rectangle 23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" name="Straight Arrow Connector 24"/>
            <p:cNvCxnSpPr>
              <a:stCxn id="24" idx="2"/>
              <a:endCxn id="31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4" idx="2"/>
              <a:endCxn id="32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31" idx="2"/>
              <a:endCxn id="33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31" idx="2"/>
              <a:endCxn id="34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2" idx="2"/>
              <a:endCxn id="35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32" idx="2"/>
              <a:endCxn id="36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110864" y="2459091"/>
            <a:ext cx="15469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S’ = {(x,y,u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)}</a:t>
            </a:r>
            <a:endParaRPr lang="en-US" sz="2000" dirty="0"/>
          </a:p>
        </p:txBody>
      </p:sp>
      <p:sp>
        <p:nvSpPr>
          <p:cNvPr id="39" name="Down Arrow 38"/>
          <p:cNvSpPr/>
          <p:nvPr/>
        </p:nvSpPr>
        <p:spPr>
          <a:xfrm>
            <a:off x="3648577" y="2957175"/>
            <a:ext cx="526947" cy="3362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623260" y="4986870"/>
            <a:ext cx="672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/>
              <a:t>2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6496009" y="3404677"/>
            <a:ext cx="1383803" cy="1516366"/>
            <a:chOff x="1108938" y="2672595"/>
            <a:chExt cx="1383803" cy="1516366"/>
          </a:xfrm>
        </p:grpSpPr>
        <p:sp>
          <p:nvSpPr>
            <p:cNvPr id="42" name="Rounded Rectangle 41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Arrow Connector 42"/>
            <p:cNvCxnSpPr>
              <a:stCxn id="42" idx="2"/>
              <a:endCxn id="49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42" idx="2"/>
              <a:endCxn id="50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9" idx="2"/>
              <a:endCxn id="51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9" idx="2"/>
              <a:endCxn id="52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50" idx="2"/>
              <a:endCxn id="53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50" idx="2"/>
              <a:endCxn id="54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48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389305" y="2459091"/>
            <a:ext cx="158820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S’ = {(x,y,u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))}</a:t>
            </a:r>
            <a:endParaRPr lang="en-US" sz="2000" dirty="0"/>
          </a:p>
        </p:txBody>
      </p:sp>
      <p:sp>
        <p:nvSpPr>
          <p:cNvPr id="57" name="Down Arrow 56"/>
          <p:cNvSpPr/>
          <p:nvPr/>
        </p:nvSpPr>
        <p:spPr>
          <a:xfrm>
            <a:off x="6938743" y="2957175"/>
            <a:ext cx="526947" cy="3362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863622" y="4986870"/>
            <a:ext cx="675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h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5242033" y="3705917"/>
            <a:ext cx="622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…</a:t>
            </a:r>
            <a:endParaRPr lang="en-US" sz="48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677073" y="1459762"/>
            <a:ext cx="142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 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(x) 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3998275" y="1459762"/>
            <a:ext cx="2075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 … + a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n</a:t>
            </a:r>
            <a:r>
              <a:rPr lang="en-US" sz="2800" dirty="0" smtClean="0"/>
              <a:t>(x)</a:t>
            </a:r>
            <a:endParaRPr lang="en-US" sz="2800" dirty="0"/>
          </a:p>
        </p:txBody>
      </p:sp>
      <p:sp>
        <p:nvSpPr>
          <p:cNvPr id="63" name="Rectangle 62"/>
          <p:cNvSpPr/>
          <p:nvPr/>
        </p:nvSpPr>
        <p:spPr>
          <a:xfrm>
            <a:off x="345596" y="6353959"/>
            <a:ext cx="56915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https://www.cs.princeton.edu/~schapire/papers/explaining-</a:t>
            </a:r>
            <a:r>
              <a:rPr lang="en-US" sz="1200" dirty="0" smtClean="0">
                <a:hlinkClick r:id="rId2"/>
              </a:rPr>
              <a:t>adaboost.pdf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390803" y="5543792"/>
            <a:ext cx="3554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 – weighting on data points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 – weight of linear combination</a:t>
            </a:r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6222243" y="5707628"/>
            <a:ext cx="225393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Stop when validation </a:t>
            </a:r>
          </a:p>
          <a:p>
            <a:r>
              <a:rPr lang="en-US" dirty="0" smtClean="0"/>
              <a:t>performance plateaus</a:t>
            </a:r>
          </a:p>
          <a:p>
            <a:r>
              <a:rPr lang="en-US" dirty="0" smtClean="0"/>
              <a:t>(will discuss later)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1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/>
      <p:bldP spid="56" grpId="0" animBg="1"/>
      <p:bldP spid="57" grpId="0" animBg="1"/>
      <p:bldP spid="58" grpId="0"/>
      <p:bldP spid="59" grpId="0"/>
      <p:bldP spid="60" grpId="0"/>
      <p:bldP spid="61" grpId="0"/>
      <p:bldP spid="6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58" y="288635"/>
            <a:ext cx="8474253" cy="5114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516" y="5531918"/>
            <a:ext cx="8255280" cy="584776"/>
          </a:xfrm>
          <a:prstGeom prst="rect">
            <a:avLst/>
          </a:prstGeom>
          <a:solidFill>
            <a:schemeClr val="accent4">
              <a:lumMod val="20000"/>
              <a:lumOff val="80000"/>
              <a:alpha val="95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Theorem: </a:t>
            </a:r>
            <a:r>
              <a:rPr lang="en-US" sz="3200" dirty="0" smtClean="0"/>
              <a:t>training error drops exponentially fast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45596" y="6353959"/>
            <a:ext cx="56915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https://www.cs.princeton.edu/~schapire/papers/explaining-</a:t>
            </a:r>
            <a:r>
              <a:rPr lang="en-US" sz="1200" dirty="0" smtClean="0">
                <a:hlinkClick r:id="rId3"/>
              </a:rPr>
              <a:t>adaboost.pdf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3632698" y="2035300"/>
            <a:ext cx="2191447" cy="348660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88984" y="2494138"/>
            <a:ext cx="1747210" cy="609005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198449" y="3215639"/>
            <a:ext cx="3052154" cy="636043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324525" y="4451373"/>
            <a:ext cx="2487169" cy="803418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47474" y="1120690"/>
            <a:ext cx="3710519" cy="519118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210769" y="604547"/>
            <a:ext cx="2698971" cy="304457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69379" y="580580"/>
            <a:ext cx="260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Initial Distribution of Data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/>
          <p:cNvCxnSpPr>
            <a:stCxn id="2" idx="1"/>
          </p:cNvCxnSpPr>
          <p:nvPr/>
        </p:nvCxnSpPr>
        <p:spPr>
          <a:xfrm flipH="1" flipV="1">
            <a:off x="4045815" y="756776"/>
            <a:ext cx="1623564" cy="847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22924" y="1201667"/>
            <a:ext cx="1309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Train model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 flipV="1">
            <a:off x="4499360" y="1377863"/>
            <a:ext cx="1623564" cy="847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51429" y="2004588"/>
            <a:ext cx="1552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Error of model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>
            <a:off x="5958547" y="2189254"/>
            <a:ext cx="892882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35172" y="2624250"/>
            <a:ext cx="2086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Coefficient of model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 flipH="1">
            <a:off x="3285246" y="2808916"/>
            <a:ext cx="2149926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98135" y="3364361"/>
            <a:ext cx="2040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Update Distribution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>
          <a:xfrm flipH="1">
            <a:off x="6302975" y="3549027"/>
            <a:ext cx="49516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53072" y="4669036"/>
            <a:ext cx="1424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Final average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flipH="1">
            <a:off x="5958547" y="4853702"/>
            <a:ext cx="894525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54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2" grpId="0"/>
      <p:bldP spid="16" grpId="0"/>
      <p:bldP spid="18" grpId="0"/>
      <p:bldP spid="21" grpId="0"/>
      <p:bldP spid="25" grpId="0"/>
      <p:bldP spid="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03" y="293065"/>
            <a:ext cx="4615755" cy="51286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96861" y="4725655"/>
            <a:ext cx="597667" cy="268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04588" y="47536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DT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4192" y="1743363"/>
            <a:ext cx="111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953735"/>
                </a:solidFill>
              </a:rPr>
              <a:t>AdaBoost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rot="16200000">
            <a:off x="-989091" y="2634246"/>
            <a:ext cx="3992801" cy="385392"/>
          </a:xfrm>
          <a:prstGeom prst="leftArrow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Better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3245" y="109943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Bagging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3538" y="2141762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Variance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4106" y="5528735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2845734" y="2326428"/>
            <a:ext cx="3077804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1"/>
          </p:cNvCxnSpPr>
          <p:nvPr/>
        </p:nvCxnSpPr>
        <p:spPr>
          <a:xfrm flipH="1">
            <a:off x="3337169" y="2326428"/>
            <a:ext cx="2586369" cy="57978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>
            <a:off x="3801238" y="2326428"/>
            <a:ext cx="2122300" cy="92169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flipH="1">
            <a:off x="4375219" y="2326428"/>
            <a:ext cx="1548319" cy="99496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0"/>
          </p:cNvCxnSpPr>
          <p:nvPr/>
        </p:nvCxnSpPr>
        <p:spPr>
          <a:xfrm flipV="1">
            <a:off x="1902500" y="4611039"/>
            <a:ext cx="1194361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0"/>
          </p:cNvCxnSpPr>
          <p:nvPr/>
        </p:nvCxnSpPr>
        <p:spPr>
          <a:xfrm flipV="1">
            <a:off x="1902500" y="4611039"/>
            <a:ext cx="710210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69581" y="5528735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>
          <a:xfrm flipH="1" flipV="1">
            <a:off x="4276872" y="4611039"/>
            <a:ext cx="581103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0"/>
          </p:cNvCxnSpPr>
          <p:nvPr/>
        </p:nvCxnSpPr>
        <p:spPr>
          <a:xfrm flipH="1" flipV="1">
            <a:off x="3694528" y="4611039"/>
            <a:ext cx="1163447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68838" y="3699931"/>
            <a:ext cx="3393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Boosting often uses weak models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, “shallow” decision trees</a:t>
            </a:r>
          </a:p>
          <a:p>
            <a:r>
              <a:rPr lang="en-US" dirty="0" smtClean="0"/>
              <a:t>Weak models have lower variance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46536" y="6104385"/>
            <a:ext cx="842423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“An </a:t>
            </a:r>
            <a:r>
              <a:rPr lang="en-US" sz="1600" b="1" dirty="0"/>
              <a:t>Empirical Comparison of Voting Classification Algorithms: Bagging, Boosting, and </a:t>
            </a:r>
            <a:r>
              <a:rPr lang="en-US" sz="1600" b="1" dirty="0" smtClean="0"/>
              <a:t>Variants”</a:t>
            </a:r>
          </a:p>
          <a:p>
            <a:r>
              <a:rPr lang="en-US" sz="1600" dirty="0" smtClean="0"/>
              <a:t>Eric Bauer &amp; Ron </a:t>
            </a:r>
            <a:r>
              <a:rPr lang="en-US" sz="1600" dirty="0" err="1" smtClean="0"/>
              <a:t>Kohavi</a:t>
            </a:r>
            <a:r>
              <a:rPr lang="en-US" sz="1600" dirty="0" smtClean="0"/>
              <a:t>, </a:t>
            </a:r>
            <a:r>
              <a:rPr lang="de-DE" sz="1600" dirty="0" err="1"/>
              <a:t>Machine</a:t>
            </a:r>
            <a:r>
              <a:rPr lang="de-DE" sz="1600" dirty="0"/>
              <a:t> Learning 36, 105–139 (1999)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25575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118"/>
            <a:ext cx="8229600" cy="1143000"/>
          </a:xfrm>
        </p:spPr>
        <p:txBody>
          <a:bodyPr/>
          <a:lstStyle/>
          <a:p>
            <a:r>
              <a:rPr lang="en-US" dirty="0" smtClean="0"/>
              <a:t>Ensemble Selection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105766"/>
            <a:ext cx="44846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“Ensemble Selection from Libraries of Models”</a:t>
            </a:r>
          </a:p>
          <a:p>
            <a:r>
              <a:rPr lang="en-US" sz="1600" dirty="0" err="1" smtClean="0"/>
              <a:t>Caruana</a:t>
            </a:r>
            <a:r>
              <a:rPr lang="en-US" sz="1600" dirty="0" smtClean="0"/>
              <a:t>, </a:t>
            </a:r>
            <a:r>
              <a:rPr lang="en-US" sz="1600" dirty="0" err="1" smtClean="0"/>
              <a:t>Niculescu-Mizil</a:t>
            </a:r>
            <a:r>
              <a:rPr lang="en-US" sz="1600" dirty="0" smtClean="0"/>
              <a:t>, Crew &amp; </a:t>
            </a:r>
            <a:r>
              <a:rPr lang="en-US" sz="1600" dirty="0" err="1" smtClean="0"/>
              <a:t>Ksikes</a:t>
            </a:r>
            <a:r>
              <a:rPr lang="en-US" sz="1600" dirty="0" smtClean="0"/>
              <a:t>, ICML 2004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7" y="1787597"/>
            <a:ext cx="653580" cy="667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574" y="1563826"/>
            <a:ext cx="488964" cy="499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574" y="2188680"/>
            <a:ext cx="488964" cy="499494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 flipV="1">
            <a:off x="1238797" y="1813573"/>
            <a:ext cx="335777" cy="3078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7" idx="1"/>
          </p:cNvCxnSpPr>
          <p:nvPr/>
        </p:nvCxnSpPr>
        <p:spPr>
          <a:xfrm>
            <a:off x="1238797" y="2121426"/>
            <a:ext cx="335777" cy="317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13343" y="1658186"/>
            <a:ext cx="115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 S’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13343" y="2206969"/>
            <a:ext cx="136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Validation V’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91675" y="1819311"/>
            <a:ext cx="3749744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H = {2000 models trained using S’}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648258" y="1880208"/>
            <a:ext cx="846695" cy="26884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7200" y="3544621"/>
            <a:ext cx="3205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h(x) = 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(x) +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(x) + … + 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(x) 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3162837"/>
            <a:ext cx="512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Maintain ensemble model as combination of H: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4629839"/>
            <a:ext cx="5748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Add model from H that maximizes performance on V’ 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548650" y="3525591"/>
            <a:ext cx="1033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 h</a:t>
            </a:r>
            <a:r>
              <a:rPr lang="en-US" sz="2000" baseline="-25000" dirty="0" smtClean="0"/>
              <a:t>n+1</a:t>
            </a:r>
            <a:r>
              <a:rPr lang="en-US" sz="2000" dirty="0" smtClean="0"/>
              <a:t>(x) </a:t>
            </a:r>
            <a:endParaRPr lang="en-US" sz="2000" dirty="0"/>
          </a:p>
        </p:txBody>
      </p:sp>
      <p:sp>
        <p:nvSpPr>
          <p:cNvPr id="24" name="Right Arrow 23"/>
          <p:cNvSpPr/>
          <p:nvPr/>
        </p:nvSpPr>
        <p:spPr>
          <a:xfrm rot="8363990">
            <a:off x="4719998" y="2527179"/>
            <a:ext cx="826768" cy="26108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>
            <a:off x="1930331" y="4237278"/>
            <a:ext cx="526737" cy="26032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-Turn Arrow 27"/>
          <p:cNvSpPr/>
          <p:nvPr/>
        </p:nvSpPr>
        <p:spPr>
          <a:xfrm rot="5400000" flipH="1">
            <a:off x="6419836" y="4467741"/>
            <a:ext cx="496172" cy="717991"/>
          </a:xfrm>
          <a:prstGeom prst="uturnArrow">
            <a:avLst>
              <a:gd name="adj1" fmla="val 20181"/>
              <a:gd name="adj2" fmla="val 19984"/>
              <a:gd name="adj3" fmla="val 25000"/>
              <a:gd name="adj4" fmla="val 43750"/>
              <a:gd name="adj5" fmla="val 10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87854" y="512466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Repeat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57200" y="3157457"/>
            <a:ext cx="5111863" cy="8207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59537" y="2416344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4071609" y="4104070"/>
            <a:ext cx="0" cy="47458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96517" y="420931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Denote as h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n+1</a:t>
            </a:r>
            <a:endParaRPr lang="en-US" baseline="-25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01965" y="5736780"/>
            <a:ext cx="29344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Models are trained on S’</a:t>
            </a:r>
          </a:p>
          <a:p>
            <a:r>
              <a:rPr lang="en-US" dirty="0" smtClean="0"/>
              <a:t>Ensemble built to optimize V’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5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  <p:bldP spid="19" grpId="0"/>
      <p:bldP spid="20" grpId="0"/>
      <p:bldP spid="21" grpId="0"/>
      <p:bldP spid="22" grpId="0"/>
      <p:bldP spid="24" grpId="0" animBg="1"/>
      <p:bldP spid="25" grpId="0" animBg="1"/>
      <p:bldP spid="28" grpId="0" animBg="1"/>
      <p:bldP spid="29" grpId="0"/>
      <p:bldP spid="30" grpId="0" animBg="1"/>
      <p:bldP spid="40" grpId="0"/>
      <p:bldP spid="4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266022"/>
              </p:ext>
            </p:extLst>
          </p:nvPr>
        </p:nvGraphicFramePr>
        <p:xfrm>
          <a:off x="323741" y="336206"/>
          <a:ext cx="8504307" cy="4014976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245136"/>
                <a:gridCol w="2203898"/>
                <a:gridCol w="2627247"/>
                <a:gridCol w="2428026"/>
              </a:tblGrid>
              <a:tr h="510538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Minimize Bias?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Minimize Variance?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r>
                        <a:rPr lang="en-US" baseline="0" dirty="0" smtClean="0"/>
                        <a:t> Comments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84483">
                <a:tc>
                  <a:txBody>
                    <a:bodyPr/>
                    <a:lstStyle/>
                    <a:p>
                      <a:r>
                        <a:rPr lang="en-US" dirty="0" smtClean="0"/>
                        <a:t>Bagging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Complex model class. (Deep DTs)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Bootstrap</a:t>
                      </a:r>
                      <a:r>
                        <a:rPr lang="en-US" baseline="0" dirty="0" smtClean="0"/>
                        <a:t> aggregation (resampling training data)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Does</a:t>
                      </a:r>
                      <a:r>
                        <a:rPr lang="en-US" baseline="0" dirty="0" smtClean="0"/>
                        <a:t> not work for simple models.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72031">
                <a:tc>
                  <a:txBody>
                    <a:bodyPr/>
                    <a:lstStyle/>
                    <a:p>
                      <a:r>
                        <a:rPr lang="en-US" dirty="0" smtClean="0"/>
                        <a:t>Random Forests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Complex model class.</a:t>
                      </a:r>
                    </a:p>
                    <a:p>
                      <a:r>
                        <a:rPr lang="en-US" dirty="0" smtClean="0"/>
                        <a:t>(Deep DTs)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Bootstrap aggregation</a:t>
                      </a:r>
                    </a:p>
                    <a:p>
                      <a:r>
                        <a:rPr lang="en-US" dirty="0" smtClean="0"/>
                        <a:t>+ bootstrapping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Only for decision trees.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33525">
                <a:tc>
                  <a:txBody>
                    <a:bodyPr/>
                    <a:lstStyle/>
                    <a:p>
                      <a:r>
                        <a:rPr lang="en-US" dirty="0" smtClean="0"/>
                        <a:t>Gradient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Boosting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AdaBoost</a:t>
                      </a:r>
                      <a:r>
                        <a:rPr lang="en-US" dirty="0" smtClean="0"/>
                        <a:t>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Optimize </a:t>
                      </a:r>
                      <a:r>
                        <a:rPr lang="en-US" baseline="0" dirty="0" smtClean="0"/>
                        <a:t>training performance.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Simple model class.</a:t>
                      </a:r>
                    </a:p>
                    <a:p>
                      <a:r>
                        <a:rPr lang="en-US" dirty="0" smtClean="0"/>
                        <a:t>(Shallow DTs)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Determines which model to add at run-time.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61991">
                <a:tc>
                  <a:txBody>
                    <a:bodyPr/>
                    <a:lstStyle/>
                    <a:p>
                      <a:r>
                        <a:rPr lang="en-US" dirty="0" smtClean="0"/>
                        <a:t>Ensemble Selection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Optimize</a:t>
                      </a:r>
                      <a:r>
                        <a:rPr lang="en-US" baseline="0" dirty="0" smtClean="0"/>
                        <a:t> validation performance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Optimize validation</a:t>
                      </a:r>
                      <a:r>
                        <a:rPr lang="en-US" baseline="0" dirty="0" smtClean="0"/>
                        <a:t> performance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Pre-specified</a:t>
                      </a:r>
                      <a:r>
                        <a:rPr lang="en-US" baseline="0" dirty="0" smtClean="0"/>
                        <a:t> dictionary of models learned on training set.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918583"/>
            <a:ext cx="8229600" cy="159387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State</a:t>
            </a:r>
            <a:r>
              <a:rPr lang="en-US" sz="2800" dirty="0"/>
              <a:t>-of-the-art prediction performance</a:t>
            </a:r>
          </a:p>
          <a:p>
            <a:pPr lvl="1"/>
            <a:r>
              <a:rPr lang="en-US" sz="2400" dirty="0" smtClean="0"/>
              <a:t>Won </a:t>
            </a:r>
            <a:r>
              <a:rPr lang="en-US" sz="2400" dirty="0"/>
              <a:t>Netflix Challenge</a:t>
            </a:r>
          </a:p>
          <a:p>
            <a:pPr lvl="1"/>
            <a:r>
              <a:rPr lang="en-US" sz="2400" dirty="0"/>
              <a:t>Won numerous KDD Cups</a:t>
            </a:r>
          </a:p>
          <a:p>
            <a:pPr lvl="1"/>
            <a:r>
              <a:rPr lang="en-US" sz="2400" dirty="0"/>
              <a:t>Industry standard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3545" y="4362471"/>
            <a:ext cx="4437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…and many other ensemble methods as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37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02"/>
            <a:ext cx="8229600" cy="54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References &amp; Further Reading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043" y="610154"/>
            <a:ext cx="8395748" cy="6176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/>
              <a:t>“An Empirical Comparison of Voting Classification Algorithms: Bagging, Boosting, and Variants</a:t>
            </a:r>
            <a:r>
              <a:rPr lang="en-US" sz="1400" b="1" dirty="0" smtClean="0"/>
              <a:t>” </a:t>
            </a:r>
            <a:r>
              <a:rPr lang="en-US" sz="1400" dirty="0" smtClean="0"/>
              <a:t>Bauer </a:t>
            </a:r>
            <a:r>
              <a:rPr lang="en-US" sz="1400" dirty="0"/>
              <a:t>&amp; </a:t>
            </a:r>
            <a:r>
              <a:rPr lang="en-US" sz="1400" dirty="0" err="1" smtClean="0"/>
              <a:t>Kohavi</a:t>
            </a:r>
            <a:r>
              <a:rPr lang="en-US" sz="1400" dirty="0"/>
              <a:t>, </a:t>
            </a:r>
            <a:r>
              <a:rPr lang="de-DE" sz="1400" dirty="0" err="1"/>
              <a:t>Machine</a:t>
            </a:r>
            <a:r>
              <a:rPr lang="de-DE" sz="1400" dirty="0"/>
              <a:t> </a:t>
            </a:r>
            <a:r>
              <a:rPr lang="de-DE" sz="1400" dirty="0" smtClean="0"/>
              <a:t>Learning, </a:t>
            </a:r>
            <a:r>
              <a:rPr lang="de-DE" sz="1400" dirty="0"/>
              <a:t>36, 105–139 (1999) </a:t>
            </a:r>
          </a:p>
          <a:p>
            <a:pPr marL="0" indent="0">
              <a:buNone/>
            </a:pPr>
            <a:endParaRPr lang="de-DE" sz="500" dirty="0" smtClean="0"/>
          </a:p>
          <a:p>
            <a:pPr marL="0" indent="0">
              <a:buNone/>
            </a:pPr>
            <a:r>
              <a:rPr lang="en-US" sz="1400" b="1" dirty="0"/>
              <a:t>“Bagging Predictors”</a:t>
            </a:r>
            <a:r>
              <a:rPr lang="en-US" sz="1400" dirty="0"/>
              <a:t> </a:t>
            </a:r>
            <a:r>
              <a:rPr lang="en-US" sz="1400" dirty="0" smtClean="0"/>
              <a:t>Leo </a:t>
            </a:r>
            <a:r>
              <a:rPr lang="en-US" sz="1400" dirty="0" err="1"/>
              <a:t>Breiman</a:t>
            </a:r>
            <a:r>
              <a:rPr lang="en-US" sz="1400" dirty="0"/>
              <a:t>, </a:t>
            </a:r>
            <a:r>
              <a:rPr lang="en-US" sz="1400" dirty="0" smtClean="0"/>
              <a:t>Tech Report #421, UC Berkeley, 1994, </a:t>
            </a:r>
            <a:r>
              <a:rPr lang="en-US" sz="1400" dirty="0">
                <a:hlinkClick r:id="rId2"/>
              </a:rPr>
              <a:t>http://statistics.berkeley.edu/sites/default/files/tech-reports/421.pdf</a:t>
            </a:r>
            <a:r>
              <a:rPr lang="en-US" sz="1400" dirty="0"/>
              <a:t> </a:t>
            </a:r>
            <a:endParaRPr lang="en-US" sz="1400" dirty="0" smtClean="0"/>
          </a:p>
          <a:p>
            <a:pPr marL="0" indent="0">
              <a:buNone/>
            </a:pPr>
            <a:endParaRPr lang="de-DE" sz="500" dirty="0"/>
          </a:p>
          <a:p>
            <a:pPr marL="0" indent="0">
              <a:buNone/>
            </a:pPr>
            <a:r>
              <a:rPr lang="en-US" sz="1400" b="1" dirty="0" smtClean="0"/>
              <a:t>“An Empirical Comparison of Supervised Learning Algorithms”</a:t>
            </a:r>
            <a:r>
              <a:rPr lang="en-US" sz="1400" dirty="0" smtClean="0"/>
              <a:t> </a:t>
            </a:r>
            <a:r>
              <a:rPr lang="en-US" sz="1400" dirty="0" err="1" smtClean="0"/>
              <a:t>Caruana</a:t>
            </a:r>
            <a:r>
              <a:rPr lang="en-US" sz="1400" dirty="0" smtClean="0"/>
              <a:t> &amp; </a:t>
            </a:r>
            <a:r>
              <a:rPr lang="en-US" sz="1400" dirty="0" err="1" smtClean="0"/>
              <a:t>Niculescu-Mizil</a:t>
            </a:r>
            <a:r>
              <a:rPr lang="en-US" sz="1400" dirty="0" smtClean="0"/>
              <a:t>, ICML 2006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sz="1400" b="1" dirty="0" smtClean="0"/>
              <a:t>“An Empirical Evaluation of Supervised Learning in High Dimensions”</a:t>
            </a:r>
            <a:r>
              <a:rPr lang="en-US" sz="1400" dirty="0" smtClean="0"/>
              <a:t> </a:t>
            </a:r>
            <a:r>
              <a:rPr lang="en-US" sz="1400" dirty="0" err="1" smtClean="0"/>
              <a:t>Caruana</a:t>
            </a:r>
            <a:r>
              <a:rPr lang="en-US" sz="1400" dirty="0" smtClean="0"/>
              <a:t>, </a:t>
            </a:r>
            <a:r>
              <a:rPr lang="en-US" sz="1400" dirty="0" err="1" smtClean="0"/>
              <a:t>Karampatziakis</a:t>
            </a:r>
            <a:r>
              <a:rPr lang="en-US" sz="1400" dirty="0" smtClean="0"/>
              <a:t> &amp; </a:t>
            </a:r>
            <a:r>
              <a:rPr lang="en-US" sz="1400" dirty="0" err="1" smtClean="0"/>
              <a:t>Yessenalina</a:t>
            </a:r>
            <a:r>
              <a:rPr lang="en-US" sz="1400" dirty="0" smtClean="0"/>
              <a:t>, ICML 2008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sz="1400" b="1" dirty="0" smtClean="0"/>
              <a:t>“Ensemble Methods in Machine Learning” </a:t>
            </a:r>
            <a:r>
              <a:rPr lang="en-US" sz="1400" dirty="0" smtClean="0"/>
              <a:t>Thomas </a:t>
            </a:r>
            <a:r>
              <a:rPr lang="en-US" sz="1400" dirty="0" err="1" smtClean="0"/>
              <a:t>Dietterich</a:t>
            </a:r>
            <a:r>
              <a:rPr lang="en-US" sz="1400" i="1" dirty="0" smtClean="0"/>
              <a:t>, Multiple Classifier Systems</a:t>
            </a:r>
            <a:r>
              <a:rPr lang="en-US" sz="1400" dirty="0" smtClean="0"/>
              <a:t>, 2000</a:t>
            </a:r>
            <a:endParaRPr lang="en-US" sz="1400" b="1" i="1" dirty="0" smtClean="0"/>
          </a:p>
          <a:p>
            <a:pPr marL="0" indent="0">
              <a:buNone/>
            </a:pPr>
            <a:endParaRPr lang="en-US" sz="500" i="1" dirty="0" smtClean="0"/>
          </a:p>
          <a:p>
            <a:pPr marL="0" indent="0">
              <a:buNone/>
            </a:pPr>
            <a:r>
              <a:rPr lang="en-US" sz="1400" b="1" dirty="0" smtClean="0"/>
              <a:t>“</a:t>
            </a:r>
            <a:r>
              <a:rPr lang="en-US" sz="1400" b="1" dirty="0"/>
              <a:t>Ensemble Selection from Libraries of Models</a:t>
            </a:r>
            <a:r>
              <a:rPr lang="en-US" sz="1400" b="1" dirty="0" smtClean="0"/>
              <a:t>” </a:t>
            </a:r>
            <a:r>
              <a:rPr lang="en-US" sz="1400" dirty="0" err="1" smtClean="0"/>
              <a:t>Caruana</a:t>
            </a:r>
            <a:r>
              <a:rPr lang="en-US" sz="1400" dirty="0"/>
              <a:t>, </a:t>
            </a:r>
            <a:r>
              <a:rPr lang="en-US" sz="1400" dirty="0" err="1"/>
              <a:t>Niculescu-Mizil</a:t>
            </a:r>
            <a:r>
              <a:rPr lang="en-US" sz="1400" dirty="0"/>
              <a:t>, Crew &amp; </a:t>
            </a:r>
            <a:r>
              <a:rPr lang="en-US" sz="1400" dirty="0" err="1"/>
              <a:t>Ksikes</a:t>
            </a:r>
            <a:r>
              <a:rPr lang="en-US" sz="1400" dirty="0"/>
              <a:t>, ICML </a:t>
            </a:r>
            <a:r>
              <a:rPr lang="en-US" sz="1400" dirty="0" smtClean="0"/>
              <a:t>2004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sz="1400" b="1" dirty="0" smtClean="0"/>
              <a:t>“Getting the Most Out of Ensemble Selection”</a:t>
            </a:r>
            <a:r>
              <a:rPr lang="en-US" sz="1400" dirty="0" smtClean="0"/>
              <a:t> </a:t>
            </a:r>
            <a:r>
              <a:rPr lang="en-US" sz="1400" dirty="0" err="1" smtClean="0"/>
              <a:t>Caruana</a:t>
            </a:r>
            <a:r>
              <a:rPr lang="en-US" sz="1400" dirty="0" smtClean="0"/>
              <a:t>, Munson, &amp; </a:t>
            </a:r>
            <a:r>
              <a:rPr lang="en-US" sz="1400" dirty="0" err="1" smtClean="0"/>
              <a:t>Niculescu-Mizil</a:t>
            </a:r>
            <a:r>
              <a:rPr lang="en-US" sz="1400" dirty="0" smtClean="0"/>
              <a:t>, ICDM 2006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1400" b="1" dirty="0" smtClean="0"/>
              <a:t>“Explaining </a:t>
            </a:r>
            <a:r>
              <a:rPr lang="en-US" sz="1400" b="1" dirty="0" err="1" smtClean="0"/>
              <a:t>AdaBoost</a:t>
            </a:r>
            <a:r>
              <a:rPr lang="en-US" sz="1400" b="1" dirty="0" smtClean="0"/>
              <a:t>”</a:t>
            </a:r>
            <a:r>
              <a:rPr lang="en-US" sz="1400" dirty="0" smtClean="0"/>
              <a:t> Rob </a:t>
            </a:r>
            <a:r>
              <a:rPr lang="en-US" sz="1400" dirty="0" err="1" smtClean="0"/>
              <a:t>Schapire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://www.cs.princeton.edu/~schapire/papers/explaining-adaboost.pdf</a:t>
            </a:r>
            <a:r>
              <a:rPr lang="en-US" sz="1400" dirty="0"/>
              <a:t> </a:t>
            </a:r>
            <a:endParaRPr lang="en-US" sz="1400" dirty="0" smtClean="0"/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1400" b="1" dirty="0" smtClean="0"/>
              <a:t>“Greedy Function Approximation: A Gradient Boosting Machine”</a:t>
            </a:r>
            <a:r>
              <a:rPr lang="en-US" sz="1400" dirty="0" smtClean="0"/>
              <a:t>, Jerome Friedman, 2001,  </a:t>
            </a:r>
            <a:r>
              <a:rPr lang="en-US" sz="1400" dirty="0" smtClean="0">
                <a:hlinkClick r:id="rId4"/>
              </a:rPr>
              <a:t>http://statweb.stanford.edu/~jhf/ftp/trebst.pdf</a:t>
            </a:r>
            <a:r>
              <a:rPr lang="en-US" sz="1400" dirty="0" smtClean="0"/>
              <a:t> 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sz="1400" b="1" dirty="0" smtClean="0"/>
              <a:t>“Random Forests – Random Features”</a:t>
            </a:r>
            <a:r>
              <a:rPr lang="en-US" sz="1400" dirty="0" smtClean="0"/>
              <a:t> Leo </a:t>
            </a:r>
            <a:r>
              <a:rPr lang="en-US" sz="1400" dirty="0" err="1" smtClean="0"/>
              <a:t>Breiman</a:t>
            </a:r>
            <a:r>
              <a:rPr lang="en-US" sz="1400" dirty="0" smtClean="0"/>
              <a:t>, Tech Report #567, UC Berkeley, 1999, 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sz="1400" b="1" dirty="0"/>
              <a:t>“Structured Random Forests for Fast Edge Detection</a:t>
            </a:r>
            <a:r>
              <a:rPr lang="en-US" sz="1400" b="1" dirty="0" smtClean="0"/>
              <a:t>” </a:t>
            </a:r>
            <a:r>
              <a:rPr lang="en-US" sz="1400" dirty="0" err="1" smtClean="0"/>
              <a:t>Dollár</a:t>
            </a:r>
            <a:r>
              <a:rPr lang="en-US" sz="1400" dirty="0" smtClean="0"/>
              <a:t> </a:t>
            </a:r>
            <a:r>
              <a:rPr lang="en-US" sz="1400" dirty="0"/>
              <a:t>&amp; </a:t>
            </a:r>
            <a:r>
              <a:rPr lang="en-US" sz="1400" dirty="0" err="1"/>
              <a:t>Zitnick</a:t>
            </a:r>
            <a:r>
              <a:rPr lang="en-US" sz="1400" dirty="0"/>
              <a:t>, ICCV </a:t>
            </a:r>
            <a:r>
              <a:rPr lang="en-US" sz="1400" dirty="0" smtClean="0"/>
              <a:t>2013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1400" b="1" dirty="0" smtClean="0"/>
              <a:t>“ABC</a:t>
            </a:r>
            <a:r>
              <a:rPr lang="en-US" sz="1400" b="1" dirty="0"/>
              <a:t>-Boost: Adaptive Base Class Boost for Multi-class </a:t>
            </a:r>
            <a:r>
              <a:rPr lang="en-US" sz="1400" b="1" dirty="0" smtClean="0"/>
              <a:t>Classification”</a:t>
            </a:r>
            <a:r>
              <a:rPr lang="en-US" sz="1400" dirty="0" smtClean="0"/>
              <a:t> Ping Li, ICML 2009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1400" b="1" dirty="0" smtClean="0"/>
              <a:t>“Additive Groves of Regression Trees” </a:t>
            </a:r>
            <a:r>
              <a:rPr lang="en-US" sz="1400" dirty="0" err="1" smtClean="0"/>
              <a:t>Sorokina</a:t>
            </a:r>
            <a:r>
              <a:rPr lang="en-US" sz="1400" dirty="0" smtClean="0"/>
              <a:t>, </a:t>
            </a:r>
            <a:r>
              <a:rPr lang="en-US" sz="1400" dirty="0" err="1" smtClean="0"/>
              <a:t>Caruana</a:t>
            </a:r>
            <a:r>
              <a:rPr lang="en-US" sz="1400" dirty="0"/>
              <a:t> </a:t>
            </a:r>
            <a:r>
              <a:rPr lang="en-US" sz="1400" dirty="0" smtClean="0"/>
              <a:t>&amp; </a:t>
            </a:r>
            <a:r>
              <a:rPr lang="en-US" sz="1400" dirty="0" err="1" smtClean="0"/>
              <a:t>Riedewald</a:t>
            </a:r>
            <a:r>
              <a:rPr lang="en-US" sz="1400" dirty="0" smtClean="0"/>
              <a:t>, </a:t>
            </a:r>
            <a:r>
              <a:rPr lang="en-US" sz="1400" dirty="0"/>
              <a:t>ECML 2007, </a:t>
            </a:r>
            <a:r>
              <a:rPr lang="en-US" sz="1400" dirty="0">
                <a:hlinkClick r:id="rId5"/>
              </a:rPr>
              <a:t>http://additivegroves.net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1400" b="1" dirty="0" smtClean="0"/>
              <a:t>“Winning </a:t>
            </a:r>
            <a:r>
              <a:rPr lang="en-US" sz="1400" b="1" dirty="0"/>
              <a:t>the KDD Cup Orange Challenge with </a:t>
            </a:r>
            <a:r>
              <a:rPr lang="en-US" sz="1400" b="1" dirty="0" smtClean="0"/>
              <a:t>Ensemble Selection”</a:t>
            </a:r>
            <a:r>
              <a:rPr lang="en-US" sz="1400" dirty="0" smtClean="0"/>
              <a:t>, </a:t>
            </a:r>
            <a:r>
              <a:rPr lang="en-US" sz="1400" dirty="0" err="1" smtClean="0"/>
              <a:t>Niculescu-Mizil</a:t>
            </a:r>
            <a:r>
              <a:rPr lang="en-US" sz="1400" dirty="0" smtClean="0"/>
              <a:t> et al., KDD 2009</a:t>
            </a:r>
            <a:endParaRPr lang="en-US" sz="1400" b="1" dirty="0"/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1400" b="1" dirty="0"/>
              <a:t>“Lessons from the Netﬂix Prize </a:t>
            </a:r>
            <a:r>
              <a:rPr lang="en-US" sz="1400" b="1" dirty="0" smtClean="0"/>
              <a:t>Challenge” </a:t>
            </a:r>
            <a:r>
              <a:rPr lang="en-US" sz="1400" dirty="0" smtClean="0"/>
              <a:t>Bell &amp; </a:t>
            </a:r>
            <a:r>
              <a:rPr lang="en-US" sz="1400" dirty="0" err="1" smtClean="0"/>
              <a:t>Koren</a:t>
            </a:r>
            <a:r>
              <a:rPr lang="en-US" sz="1400" dirty="0" smtClean="0"/>
              <a:t>, SIGKDD </a:t>
            </a:r>
            <a:r>
              <a:rPr lang="en-US" sz="1400" dirty="0" err="1" smtClean="0"/>
              <a:t>Exporations</a:t>
            </a:r>
            <a:r>
              <a:rPr lang="en-US" sz="1400" dirty="0" smtClean="0"/>
              <a:t> 9(2), 75—79, 2007</a:t>
            </a:r>
            <a:endParaRPr lang="en-US" sz="1400" b="1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42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973621"/>
              </p:ext>
            </p:extLst>
          </p:nvPr>
        </p:nvGraphicFramePr>
        <p:xfrm>
          <a:off x="3894668" y="606775"/>
          <a:ext cx="4035773" cy="41063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2204"/>
                <a:gridCol w="882204"/>
                <a:gridCol w="882204"/>
                <a:gridCol w="1389161"/>
              </a:tblGrid>
              <a:tr h="605423">
                <a:tc>
                  <a:txBody>
                    <a:bodyPr/>
                    <a:lstStyle/>
                    <a:p>
                      <a:r>
                        <a:rPr lang="en-US" dirty="0" smtClean="0"/>
                        <a:t>Person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Male?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Height &gt; 55”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Carol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Dave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Erin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Frank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898680"/>
              </p:ext>
            </p:extLst>
          </p:nvPr>
        </p:nvGraphicFramePr>
        <p:xfrm>
          <a:off x="2894564" y="5136886"/>
          <a:ext cx="2289175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" name="Equation" r:id="rId3" imgW="1130300" imgH="584200" progId="Equation.3">
                  <p:embed/>
                </p:oleObj>
              </mc:Choice>
              <mc:Fallback>
                <p:oleObj name="Equation" r:id="rId3" imgW="11303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4564" y="5136886"/>
                        <a:ext cx="2289175" cy="118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117848"/>
              </p:ext>
            </p:extLst>
          </p:nvPr>
        </p:nvGraphicFramePr>
        <p:xfrm>
          <a:off x="5480070" y="5136886"/>
          <a:ext cx="2958374" cy="113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" name="Equation" r:id="rId5" imgW="1460500" imgH="558800" progId="Equation.3">
                  <p:embed/>
                </p:oleObj>
              </mc:Choice>
              <mc:Fallback>
                <p:oleObj name="Equation" r:id="rId5" imgW="14605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80070" y="5136886"/>
                        <a:ext cx="2958374" cy="1131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1979" y="1227667"/>
            <a:ext cx="387153" cy="346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0466" y="3815645"/>
            <a:ext cx="296787" cy="302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2244" y="1734405"/>
            <a:ext cx="387153" cy="3465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6090" y="2269291"/>
            <a:ext cx="387153" cy="3465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6090" y="2754082"/>
            <a:ext cx="387153" cy="346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8265" y="4240761"/>
            <a:ext cx="387153" cy="3465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6941" y="3273033"/>
            <a:ext cx="296787" cy="302723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439333" y="1067431"/>
            <a:ext cx="832556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Male?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27943" y="2247344"/>
            <a:ext cx="1001889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Age&gt;9?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060222" y="2247344"/>
            <a:ext cx="1157111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Age&gt;10?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16276" y="3354878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227666" y="3354878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003777" y="3354878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892777" y="3354878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15" idx="2"/>
            <a:endCxn id="16" idx="0"/>
          </p:cNvCxnSpPr>
          <p:nvPr/>
        </p:nvCxnSpPr>
        <p:spPr>
          <a:xfrm flipH="1">
            <a:off x="1128888" y="1574169"/>
            <a:ext cx="726723" cy="67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2"/>
            <a:endCxn id="17" idx="0"/>
          </p:cNvCxnSpPr>
          <p:nvPr/>
        </p:nvCxnSpPr>
        <p:spPr>
          <a:xfrm>
            <a:off x="1855611" y="1574169"/>
            <a:ext cx="783167" cy="67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2"/>
            <a:endCxn id="18" idx="0"/>
          </p:cNvCxnSpPr>
          <p:nvPr/>
        </p:nvCxnSpPr>
        <p:spPr>
          <a:xfrm flipH="1">
            <a:off x="627943" y="2754082"/>
            <a:ext cx="500945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2"/>
            <a:endCxn id="20" idx="0"/>
          </p:cNvCxnSpPr>
          <p:nvPr/>
        </p:nvCxnSpPr>
        <p:spPr>
          <a:xfrm>
            <a:off x="1128888" y="2754082"/>
            <a:ext cx="310445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21" idx="0"/>
          </p:cNvCxnSpPr>
          <p:nvPr/>
        </p:nvCxnSpPr>
        <p:spPr>
          <a:xfrm flipH="1">
            <a:off x="2215444" y="2754082"/>
            <a:ext cx="423334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7" idx="2"/>
            <a:endCxn id="22" idx="0"/>
          </p:cNvCxnSpPr>
          <p:nvPr/>
        </p:nvCxnSpPr>
        <p:spPr>
          <a:xfrm>
            <a:off x="2638778" y="2754082"/>
            <a:ext cx="465666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31329" y="165513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48453" y="281183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907732" y="281993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033889" y="2836197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427110" y="1655131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371991" y="2836197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7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40" grpId="0"/>
      <p:bldP spid="41" grpId="0"/>
      <p:bldP spid="42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>
                <a:latin typeface="Comic Sans MS" charset="0"/>
                <a:ea typeface="ＭＳ Ｐゴシック" charset="0"/>
                <a:cs typeface="宋体" charset="0"/>
              </a:rPr>
              <a:t>Different </a:t>
            </a:r>
            <a:r>
              <a:rPr lang="en-US" altLang="zh-CN" sz="3600" dirty="0" smtClean="0">
                <a:latin typeface="Comic Sans MS" charset="0"/>
                <a:ea typeface="ＭＳ Ｐゴシック" charset="0"/>
                <a:cs typeface="宋体" charset="0"/>
              </a:rPr>
              <a:t>Classifiers</a:t>
            </a:r>
            <a:endParaRPr lang="en-US" altLang="zh-CN" sz="3600" dirty="0">
              <a:latin typeface="Comic Sans MS" charset="0"/>
              <a:ea typeface="ＭＳ Ｐゴシック" charset="0"/>
              <a:cs typeface="宋体" charset="0"/>
            </a:endParaRP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ja-JP">
                <a:latin typeface="Comic Sans MS" charset="0"/>
                <a:ea typeface="ＭＳ Ｐゴシック" charset="0"/>
                <a:cs typeface="ＭＳ Ｐゴシック" charset="0"/>
              </a:rPr>
              <a:t>Performance</a:t>
            </a:r>
          </a:p>
          <a:p>
            <a:pPr lvl="1" eaLnBrk="1" hangingPunct="1"/>
            <a:r>
              <a:rPr lang="en-US" altLang="ja-JP">
                <a:latin typeface="Comic Sans MS" charset="0"/>
                <a:ea typeface="ＭＳ Ｐゴシック" charset="0"/>
                <a:cs typeface="ＭＳ Ｐゴシック" charset="0"/>
              </a:rPr>
              <a:t>None of the classifiers is perfect</a:t>
            </a:r>
          </a:p>
          <a:p>
            <a:pPr lvl="1" eaLnBrk="1" hangingPunct="1"/>
            <a:r>
              <a:rPr lang="en-US" altLang="ja-JP">
                <a:latin typeface="Comic Sans MS" charset="0"/>
                <a:ea typeface="ＭＳ Ｐゴシック" charset="0"/>
                <a:cs typeface="ＭＳ Ｐゴシック" charset="0"/>
              </a:rPr>
              <a:t>Complementary</a:t>
            </a:r>
          </a:p>
          <a:p>
            <a:pPr lvl="2" eaLnBrk="1" hangingPunct="1"/>
            <a:r>
              <a:rPr lang="en-US" altLang="ja-JP">
                <a:latin typeface="Comic Sans MS" charset="0"/>
                <a:ea typeface="ＭＳ Ｐゴシック" charset="0"/>
                <a:cs typeface="ＭＳ Ｐゴシック" charset="0"/>
              </a:rPr>
              <a:t>Examples which are not correctly classified by one classifier may be correctly classified by the other classifiers</a:t>
            </a:r>
          </a:p>
          <a:p>
            <a:pPr eaLnBrk="1" hangingPunct="1"/>
            <a:r>
              <a:rPr lang="en-US" altLang="ja-JP">
                <a:latin typeface="Comic Sans MS" charset="0"/>
                <a:ea typeface="ＭＳ Ｐゴシック" charset="0"/>
                <a:cs typeface="ＭＳ Ｐゴシック" charset="0"/>
              </a:rPr>
              <a:t>Potential Improvements?</a:t>
            </a:r>
          </a:p>
          <a:p>
            <a:pPr lvl="1" eaLnBrk="1" hangingPunct="1"/>
            <a:r>
              <a:rPr lang="en-US" altLang="ja-JP">
                <a:latin typeface="Comic Sans MS" charset="0"/>
                <a:ea typeface="ＭＳ Ｐゴシック" charset="0"/>
                <a:cs typeface="ＭＳ Ｐゴシック" charset="0"/>
              </a:rPr>
              <a:t>Utilize the complementary property</a:t>
            </a:r>
          </a:p>
        </p:txBody>
      </p:sp>
      <p:sp>
        <p:nvSpPr>
          <p:cNvPr id="4" name="Rechteck 3"/>
          <p:cNvSpPr/>
          <p:nvPr/>
        </p:nvSpPr>
        <p:spPr>
          <a:xfrm>
            <a:off x="1989566" y="6553828"/>
            <a:ext cx="4695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CS </a:t>
            </a:r>
            <a:r>
              <a:rPr lang="en-US" sz="1400" dirty="0" smtClean="0"/>
              <a:t>4700, Foundations </a:t>
            </a:r>
            <a:r>
              <a:rPr lang="en-US" sz="1400" dirty="0"/>
              <a:t>of  Artificial </a:t>
            </a:r>
            <a:r>
              <a:rPr lang="en-US" sz="1400" dirty="0" smtClean="0"/>
              <a:t>Intelligence, Carla P. Gomes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9024287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0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00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00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00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>
                <a:latin typeface="Comic Sans MS" charset="0"/>
                <a:ea typeface="ＭＳ Ｐゴシック" charset="0"/>
                <a:cs typeface="宋体" charset="0"/>
              </a:rPr>
              <a:t>Ensembles of Classifiers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eaLnBrk="1" hangingPunct="1"/>
            <a:r>
              <a:rPr lang="en-US" altLang="ja-JP">
                <a:latin typeface="Comic Sans MS" charset="0"/>
                <a:ea typeface="ＭＳ Ｐゴシック" charset="0"/>
                <a:cs typeface="ＭＳ Ｐゴシック" charset="0"/>
              </a:rPr>
              <a:t>Idea</a:t>
            </a:r>
          </a:p>
          <a:p>
            <a:pPr lvl="1" eaLnBrk="1" hangingPunct="1"/>
            <a:r>
              <a:rPr lang="en-US" altLang="ja-JP">
                <a:latin typeface="Comic Sans MS" charset="0"/>
                <a:ea typeface="ＭＳ Ｐゴシック" charset="0"/>
                <a:cs typeface="ＭＳ Ｐゴシック" charset="0"/>
              </a:rPr>
              <a:t>Combine the classifiers to improve the performance</a:t>
            </a:r>
          </a:p>
          <a:p>
            <a:pPr eaLnBrk="1" hangingPunct="1"/>
            <a:r>
              <a:rPr lang="en-US" altLang="ja-JP">
                <a:latin typeface="Comic Sans MS" charset="0"/>
                <a:ea typeface="ＭＳ Ｐゴシック" charset="0"/>
                <a:cs typeface="ＭＳ Ｐゴシック" charset="0"/>
              </a:rPr>
              <a:t>Ensembles of Classifiers</a:t>
            </a:r>
          </a:p>
          <a:p>
            <a:pPr lvl="1" eaLnBrk="1" hangingPunct="1"/>
            <a:r>
              <a:rPr lang="en-US" altLang="ja-JP">
                <a:latin typeface="Comic Sans MS" charset="0"/>
                <a:ea typeface="ＭＳ Ｐゴシック" charset="0"/>
                <a:cs typeface="ＭＳ Ｐゴシック" charset="0"/>
              </a:rPr>
              <a:t>Combine the classification results from different classifiers to produce the final output</a:t>
            </a:r>
          </a:p>
          <a:p>
            <a:pPr lvl="2" eaLnBrk="1" hangingPunct="1"/>
            <a:r>
              <a:rPr lang="en-US" altLang="ja-JP">
                <a:latin typeface="Comic Sans MS" charset="0"/>
                <a:ea typeface="ＭＳ Ｐゴシック" charset="0"/>
                <a:cs typeface="ＭＳ Ｐゴシック" charset="0"/>
              </a:rPr>
              <a:t>Unweighted voting</a:t>
            </a:r>
          </a:p>
          <a:p>
            <a:pPr lvl="2" eaLnBrk="1" hangingPunct="1"/>
            <a:r>
              <a:rPr lang="en-US" altLang="ja-JP">
                <a:latin typeface="Comic Sans MS" charset="0"/>
                <a:ea typeface="ＭＳ Ｐゴシック" charset="0"/>
                <a:cs typeface="ＭＳ Ｐゴシック" charset="0"/>
              </a:rPr>
              <a:t>Weighted voting</a:t>
            </a:r>
          </a:p>
        </p:txBody>
      </p:sp>
      <p:sp>
        <p:nvSpPr>
          <p:cNvPr id="4" name="Rechteck 3"/>
          <p:cNvSpPr/>
          <p:nvPr/>
        </p:nvSpPr>
        <p:spPr>
          <a:xfrm>
            <a:off x="1989566" y="6553828"/>
            <a:ext cx="4695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CS </a:t>
            </a:r>
            <a:r>
              <a:rPr lang="en-US" sz="1400" dirty="0" smtClean="0"/>
              <a:t>4700, Foundations </a:t>
            </a:r>
            <a:r>
              <a:rPr lang="en-US" sz="1400" dirty="0"/>
              <a:t>of  Artificial </a:t>
            </a:r>
            <a:r>
              <a:rPr lang="en-US" sz="1400" dirty="0" smtClean="0"/>
              <a:t>Intelligence, Carla P. Gomes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284543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98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98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>
                <a:latin typeface="Comic Sans MS" charset="0"/>
                <a:ea typeface="ＭＳ Ｐゴシック" charset="0"/>
                <a:cs typeface="宋体" charset="0"/>
              </a:rPr>
              <a:t>Example: Weather Forecast</a:t>
            </a:r>
          </a:p>
        </p:txBody>
      </p:sp>
      <p:graphicFrame>
        <p:nvGraphicFramePr>
          <p:cNvPr id="437384" name="Group 136"/>
          <p:cNvGraphicFramePr>
            <a:graphicFrameLocks noGrp="1"/>
          </p:cNvGraphicFramePr>
          <p:nvPr/>
        </p:nvGraphicFramePr>
        <p:xfrm>
          <a:off x="381000" y="1752600"/>
          <a:ext cx="8458200" cy="4572002"/>
        </p:xfrm>
        <a:graphic>
          <a:graphicData uri="http://schemas.openxmlformats.org/drawingml/2006/table">
            <a:tbl>
              <a:tblPr/>
              <a:tblGrid>
                <a:gridCol w="1598613"/>
                <a:gridCol w="979487"/>
                <a:gridCol w="979488"/>
                <a:gridCol w="981075"/>
                <a:gridCol w="979487"/>
                <a:gridCol w="979488"/>
                <a:gridCol w="981075"/>
                <a:gridCol w="979487"/>
              </a:tblGrid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宋体" charset="0"/>
                          <a:cs typeface="宋体" charset="0"/>
                        </a:rPr>
                        <a:t>Reality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宋体" charset="0"/>
                          <a:cs typeface="宋体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宋体" charset="0"/>
                          <a:cs typeface="宋体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宋体" charset="0"/>
                          <a:cs typeface="宋体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宋体" charset="0"/>
                          <a:cs typeface="宋体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宋体" charset="0"/>
                          <a:cs typeface="宋体" charset="0"/>
                        </a:rPr>
                        <a:t>Combine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532" name="Object 106"/>
          <p:cNvGraphicFramePr>
            <a:graphicFrameLocks noChangeAspect="1"/>
          </p:cNvGraphicFramePr>
          <p:nvPr/>
        </p:nvGraphicFramePr>
        <p:xfrm>
          <a:off x="2022475" y="1776413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1" name="Photo Editor Photo" r:id="rId4" imgW="1486107" imgH="1238423" progId="MSPhotoEd.3">
                  <p:embed/>
                </p:oleObj>
              </mc:Choice>
              <mc:Fallback>
                <p:oleObj name="Photo Editor Photo" r:id="rId4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75" y="1776413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3" name="Object 107"/>
          <p:cNvGraphicFramePr>
            <a:graphicFrameLocks noChangeAspect="1"/>
          </p:cNvGraphicFramePr>
          <p:nvPr/>
        </p:nvGraphicFramePr>
        <p:xfrm>
          <a:off x="4964113" y="1787525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2" name="Photo Editor Photo" r:id="rId6" imgW="1486107" imgH="1238423" progId="MSPhotoEd.3">
                  <p:embed/>
                </p:oleObj>
              </mc:Choice>
              <mc:Fallback>
                <p:oleObj name="Photo Editor Photo" r:id="rId6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1787525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4" name="Object 108"/>
          <p:cNvGraphicFramePr>
            <a:graphicFrameLocks noChangeAspect="1"/>
          </p:cNvGraphicFramePr>
          <p:nvPr/>
        </p:nvGraphicFramePr>
        <p:xfrm>
          <a:off x="5919788" y="1793875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3" name="Photo Editor Photo" r:id="rId7" imgW="1486107" imgH="1238423" progId="MSPhotoEd.3">
                  <p:embed/>
                </p:oleObj>
              </mc:Choice>
              <mc:Fallback>
                <p:oleObj name="Photo Editor Photo" r:id="rId7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1793875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5" name="Object 110"/>
          <p:cNvGraphicFramePr>
            <a:graphicFrameLocks noChangeAspect="1"/>
          </p:cNvGraphicFramePr>
          <p:nvPr/>
        </p:nvGraphicFramePr>
        <p:xfrm>
          <a:off x="4167188" y="183515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4" name="Photo Editor Photo" r:id="rId8" imgW="980952" imgH="980952" progId="MSPhotoEd.3">
                  <p:embed/>
                </p:oleObj>
              </mc:Choice>
              <mc:Fallback>
                <p:oleObj name="Photo Editor Photo" r:id="rId8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88" y="183515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6" name="Object 111"/>
          <p:cNvGraphicFramePr>
            <a:graphicFrameLocks noChangeAspect="1"/>
          </p:cNvGraphicFramePr>
          <p:nvPr/>
        </p:nvGraphicFramePr>
        <p:xfrm>
          <a:off x="3206750" y="1839913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5" name="Photo Editor Photo" r:id="rId10" imgW="980952" imgH="980952" progId="MSPhotoEd.3">
                  <p:embed/>
                </p:oleObj>
              </mc:Choice>
              <mc:Fallback>
                <p:oleObj name="Photo Editor Photo" r:id="rId10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1839913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7" name="Object 112"/>
          <p:cNvGraphicFramePr>
            <a:graphicFrameLocks noChangeAspect="1"/>
          </p:cNvGraphicFramePr>
          <p:nvPr/>
        </p:nvGraphicFramePr>
        <p:xfrm>
          <a:off x="7073900" y="1804988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6" name="Photo Editor Photo" r:id="rId11" imgW="980952" imgH="980952" progId="MSPhotoEd.3">
                  <p:embed/>
                </p:oleObj>
              </mc:Choice>
              <mc:Fallback>
                <p:oleObj name="Photo Editor Photo" r:id="rId11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1804988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8" name="Object 113"/>
          <p:cNvGraphicFramePr>
            <a:graphicFrameLocks noChangeAspect="1"/>
          </p:cNvGraphicFramePr>
          <p:nvPr/>
        </p:nvGraphicFramePr>
        <p:xfrm>
          <a:off x="8062913" y="182245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7" name="Photo Editor Photo" r:id="rId12" imgW="980952" imgH="980952" progId="MSPhotoEd.3">
                  <p:embed/>
                </p:oleObj>
              </mc:Choice>
              <mc:Fallback>
                <p:oleObj name="Photo Editor Photo" r:id="rId12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913" y="182245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389" name="Object 141"/>
          <p:cNvGraphicFramePr>
            <a:graphicFrameLocks noChangeAspect="1"/>
          </p:cNvGraphicFramePr>
          <p:nvPr/>
        </p:nvGraphicFramePr>
        <p:xfrm>
          <a:off x="2057400" y="5702300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8" name="Photo Editor Photo" r:id="rId13" imgW="1486107" imgH="1238423" progId="MSPhotoEd.3">
                  <p:embed/>
                </p:oleObj>
              </mc:Choice>
              <mc:Fallback>
                <p:oleObj name="Photo Editor Photo" r:id="rId13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702300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394" name="Object 146"/>
          <p:cNvGraphicFramePr>
            <a:graphicFrameLocks noChangeAspect="1"/>
          </p:cNvGraphicFramePr>
          <p:nvPr/>
        </p:nvGraphicFramePr>
        <p:xfrm>
          <a:off x="3200400" y="57150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9" name="Photo Editor Photo" r:id="rId14" imgW="980952" imgH="980952" progId="MSPhotoEd.3">
                  <p:embed/>
                </p:oleObj>
              </mc:Choice>
              <mc:Fallback>
                <p:oleObj name="Photo Editor Photo" r:id="rId14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71500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405" name="Object 157"/>
          <p:cNvGraphicFramePr>
            <a:graphicFrameLocks noChangeAspect="1"/>
          </p:cNvGraphicFramePr>
          <p:nvPr/>
        </p:nvGraphicFramePr>
        <p:xfrm>
          <a:off x="4191000" y="57150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0" name="Photo Editor Photo" r:id="rId15" imgW="980952" imgH="980952" progId="MSPhotoEd.3">
                  <p:embed/>
                </p:oleObj>
              </mc:Choice>
              <mc:Fallback>
                <p:oleObj name="Photo Editor Photo" r:id="rId15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71500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421" name="Object 173"/>
          <p:cNvGraphicFramePr>
            <a:graphicFrameLocks noChangeAspect="1"/>
          </p:cNvGraphicFramePr>
          <p:nvPr/>
        </p:nvGraphicFramePr>
        <p:xfrm>
          <a:off x="5029200" y="5715000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1" name="Photo Editor Photo" r:id="rId16" imgW="1486107" imgH="1238423" progId="MSPhotoEd.3">
                  <p:embed/>
                </p:oleObj>
              </mc:Choice>
              <mc:Fallback>
                <p:oleObj name="Photo Editor Photo" r:id="rId16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715000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422" name="Object 174"/>
          <p:cNvGraphicFramePr>
            <a:graphicFrameLocks noChangeAspect="1"/>
          </p:cNvGraphicFramePr>
          <p:nvPr/>
        </p:nvGraphicFramePr>
        <p:xfrm>
          <a:off x="6019800" y="5715000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2" name="Photo Editor Photo" r:id="rId17" imgW="1486107" imgH="1238423" progId="MSPhotoEd.3">
                  <p:embed/>
                </p:oleObj>
              </mc:Choice>
              <mc:Fallback>
                <p:oleObj name="Photo Editor Photo" r:id="rId17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715000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423" name="Object 175"/>
          <p:cNvGraphicFramePr>
            <a:graphicFrameLocks noChangeAspect="1"/>
          </p:cNvGraphicFramePr>
          <p:nvPr/>
        </p:nvGraphicFramePr>
        <p:xfrm>
          <a:off x="7092950" y="57150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3" name="Photo Editor Photo" r:id="rId18" imgW="980952" imgH="980952" progId="MSPhotoEd.3">
                  <p:embed/>
                </p:oleObj>
              </mc:Choice>
              <mc:Fallback>
                <p:oleObj name="Photo Editor Photo" r:id="rId18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71500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424" name="Object 176"/>
          <p:cNvGraphicFramePr>
            <a:graphicFrameLocks noChangeAspect="1"/>
          </p:cNvGraphicFramePr>
          <p:nvPr/>
        </p:nvGraphicFramePr>
        <p:xfrm>
          <a:off x="8105775" y="57150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4" name="Photo Editor Photo" r:id="rId19" imgW="980952" imgH="980952" progId="MSPhotoEd.3">
                  <p:embed/>
                </p:oleObj>
              </mc:Choice>
              <mc:Fallback>
                <p:oleObj name="Photo Editor Photo" r:id="rId19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5775" y="571500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3"/>
          <p:cNvGrpSpPr>
            <a:grpSpLocks/>
          </p:cNvGrpSpPr>
          <p:nvPr/>
        </p:nvGrpSpPr>
        <p:grpSpPr bwMode="auto">
          <a:xfrm>
            <a:off x="2057400" y="3709988"/>
            <a:ext cx="6553200" cy="763587"/>
            <a:chOff x="1296" y="2337"/>
            <a:chExt cx="4128" cy="481"/>
          </a:xfrm>
        </p:grpSpPr>
        <p:graphicFrame>
          <p:nvGraphicFramePr>
            <p:cNvPr id="19597" name="Object 138"/>
            <p:cNvGraphicFramePr>
              <a:graphicFrameLocks noChangeAspect="1"/>
            </p:cNvGraphicFramePr>
            <p:nvPr/>
          </p:nvGraphicFramePr>
          <p:xfrm>
            <a:off x="1296" y="2352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15" name="Photo Editor Photo" r:id="rId20" imgW="1486107" imgH="1238423" progId="MSPhotoEd.3">
                    <p:embed/>
                  </p:oleObj>
                </mc:Choice>
                <mc:Fallback>
                  <p:oleObj name="Photo Editor Photo" r:id="rId20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2352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8" name="Object 145"/>
            <p:cNvGraphicFramePr>
              <a:graphicFrameLocks noChangeAspect="1"/>
            </p:cNvGraphicFramePr>
            <p:nvPr/>
          </p:nvGraphicFramePr>
          <p:xfrm>
            <a:off x="2027" y="237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16" name="Photo Editor Photo" r:id="rId21" imgW="980952" imgH="980952" progId="MSPhotoEd.3">
                    <p:embed/>
                  </p:oleObj>
                </mc:Choice>
                <mc:Fallback>
                  <p:oleObj name="Photo Editor Photo" r:id="rId21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7" y="237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9" name="Object 150"/>
            <p:cNvGraphicFramePr>
              <a:graphicFrameLocks noChangeAspect="1"/>
            </p:cNvGraphicFramePr>
            <p:nvPr/>
          </p:nvGraphicFramePr>
          <p:xfrm>
            <a:off x="2544" y="2378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17" name="Photo Editor Photo" r:id="rId22" imgW="1486107" imgH="1238423" progId="MSPhotoEd.3">
                    <p:embed/>
                  </p:oleObj>
                </mc:Choice>
                <mc:Fallback>
                  <p:oleObj name="Photo Editor Photo" r:id="rId22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2378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600" name="Object 155"/>
            <p:cNvGraphicFramePr>
              <a:graphicFrameLocks noChangeAspect="1"/>
            </p:cNvGraphicFramePr>
            <p:nvPr/>
          </p:nvGraphicFramePr>
          <p:xfrm>
            <a:off x="3168" y="2352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18" name="Photo Editor Photo" r:id="rId23" imgW="1486107" imgH="1238423" progId="MSPhotoEd.3">
                    <p:embed/>
                  </p:oleObj>
                </mc:Choice>
                <mc:Fallback>
                  <p:oleObj name="Photo Editor Photo" r:id="rId23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2352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601" name="Object 163"/>
            <p:cNvGraphicFramePr>
              <a:graphicFrameLocks noChangeAspect="1"/>
            </p:cNvGraphicFramePr>
            <p:nvPr/>
          </p:nvGraphicFramePr>
          <p:xfrm>
            <a:off x="3840" y="2400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19" name="Photo Editor Photo" r:id="rId24" imgW="980952" imgH="980952" progId="MSPhotoEd.3">
                    <p:embed/>
                  </p:oleObj>
                </mc:Choice>
                <mc:Fallback>
                  <p:oleObj name="Photo Editor Photo" r:id="rId24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2400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602" name="Object 170"/>
            <p:cNvGraphicFramePr>
              <a:graphicFrameLocks noChangeAspect="1"/>
            </p:cNvGraphicFramePr>
            <p:nvPr/>
          </p:nvGraphicFramePr>
          <p:xfrm>
            <a:off x="4405" y="2337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20" name="Photo Editor Photo" r:id="rId25" imgW="1486107" imgH="1238423" progId="MSPhotoEd.3">
                    <p:embed/>
                  </p:oleObj>
                </mc:Choice>
                <mc:Fallback>
                  <p:oleObj name="Photo Editor Photo" r:id="rId25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5" y="2337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603" name="Object 177"/>
            <p:cNvGraphicFramePr>
              <a:graphicFrameLocks noChangeAspect="1"/>
            </p:cNvGraphicFramePr>
            <p:nvPr/>
          </p:nvGraphicFramePr>
          <p:xfrm>
            <a:off x="5088" y="2400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21" name="Photo Editor Photo" r:id="rId26" imgW="980952" imgH="980952" progId="MSPhotoEd.3">
                    <p:embed/>
                  </p:oleObj>
                </mc:Choice>
                <mc:Fallback>
                  <p:oleObj name="Photo Editor Photo" r:id="rId26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" y="2400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05"/>
          <p:cNvGrpSpPr>
            <a:grpSpLocks/>
          </p:cNvGrpSpPr>
          <p:nvPr/>
        </p:nvGrpSpPr>
        <p:grpSpPr bwMode="auto">
          <a:xfrm>
            <a:off x="2081213" y="4378325"/>
            <a:ext cx="6529387" cy="727075"/>
            <a:chOff x="1311" y="2758"/>
            <a:chExt cx="4113" cy="458"/>
          </a:xfrm>
        </p:grpSpPr>
        <p:graphicFrame>
          <p:nvGraphicFramePr>
            <p:cNvPr id="19590" name="Object 139"/>
            <p:cNvGraphicFramePr>
              <a:graphicFrameLocks noChangeAspect="1"/>
            </p:cNvGraphicFramePr>
            <p:nvPr/>
          </p:nvGraphicFramePr>
          <p:xfrm>
            <a:off x="1311" y="2776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22" name="Photo Editor Photo" r:id="rId27" imgW="1486107" imgH="1238423" progId="MSPhotoEd.3">
                    <p:embed/>
                  </p:oleObj>
                </mc:Choice>
                <mc:Fallback>
                  <p:oleObj name="Photo Editor Photo" r:id="rId27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1" y="2776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1" name="Object 147"/>
            <p:cNvGraphicFramePr>
              <a:graphicFrameLocks noChangeAspect="1"/>
            </p:cNvGraphicFramePr>
            <p:nvPr/>
          </p:nvGraphicFramePr>
          <p:xfrm>
            <a:off x="2042" y="2773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23" name="Photo Editor Photo" r:id="rId28" imgW="980952" imgH="980952" progId="MSPhotoEd.3">
                    <p:embed/>
                  </p:oleObj>
                </mc:Choice>
                <mc:Fallback>
                  <p:oleObj name="Photo Editor Photo" r:id="rId28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2" y="2773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2" name="Object 154"/>
            <p:cNvGraphicFramePr>
              <a:graphicFrameLocks noChangeAspect="1"/>
            </p:cNvGraphicFramePr>
            <p:nvPr/>
          </p:nvGraphicFramePr>
          <p:xfrm>
            <a:off x="2544" y="2758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24" name="Photo Editor Photo" r:id="rId29" imgW="1486107" imgH="1238423" progId="MSPhotoEd.3">
                    <p:embed/>
                  </p:oleObj>
                </mc:Choice>
                <mc:Fallback>
                  <p:oleObj name="Photo Editor Photo" r:id="rId29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2758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3" name="Object 161"/>
            <p:cNvGraphicFramePr>
              <a:graphicFrameLocks noChangeAspect="1"/>
            </p:cNvGraphicFramePr>
            <p:nvPr/>
          </p:nvGraphicFramePr>
          <p:xfrm>
            <a:off x="3168" y="2758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25" name="Photo Editor Photo" r:id="rId30" imgW="1486107" imgH="1238423" progId="MSPhotoEd.3">
                    <p:embed/>
                  </p:oleObj>
                </mc:Choice>
                <mc:Fallback>
                  <p:oleObj name="Photo Editor Photo" r:id="rId30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2758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4" name="Object 164"/>
            <p:cNvGraphicFramePr>
              <a:graphicFrameLocks noChangeAspect="1"/>
            </p:cNvGraphicFramePr>
            <p:nvPr/>
          </p:nvGraphicFramePr>
          <p:xfrm>
            <a:off x="3840" y="2784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26" name="Photo Editor Photo" r:id="rId31" imgW="980952" imgH="980952" progId="MSPhotoEd.3">
                    <p:embed/>
                  </p:oleObj>
                </mc:Choice>
                <mc:Fallback>
                  <p:oleObj name="Photo Editor Photo" r:id="rId31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2784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5" name="Object 168"/>
            <p:cNvGraphicFramePr>
              <a:graphicFrameLocks noChangeAspect="1"/>
            </p:cNvGraphicFramePr>
            <p:nvPr/>
          </p:nvGraphicFramePr>
          <p:xfrm>
            <a:off x="4464" y="2784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27" name="Photo Editor Photo" r:id="rId32" imgW="980952" imgH="980952" progId="MSPhotoEd.3">
                    <p:embed/>
                  </p:oleObj>
                </mc:Choice>
                <mc:Fallback>
                  <p:oleObj name="Photo Editor Photo" r:id="rId32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2784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6" name="Object 178"/>
            <p:cNvGraphicFramePr>
              <a:graphicFrameLocks noChangeAspect="1"/>
            </p:cNvGraphicFramePr>
            <p:nvPr/>
          </p:nvGraphicFramePr>
          <p:xfrm>
            <a:off x="5088" y="2784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28" name="Photo Editor Photo" r:id="rId33" imgW="980952" imgH="980952" progId="MSPhotoEd.3">
                    <p:embed/>
                  </p:oleObj>
                </mc:Choice>
                <mc:Fallback>
                  <p:oleObj name="Photo Editor Photo" r:id="rId33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" y="2784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07"/>
          <p:cNvGrpSpPr>
            <a:grpSpLocks/>
          </p:cNvGrpSpPr>
          <p:nvPr/>
        </p:nvGrpSpPr>
        <p:grpSpPr bwMode="auto">
          <a:xfrm>
            <a:off x="2087563" y="5022850"/>
            <a:ext cx="6546850" cy="727075"/>
            <a:chOff x="1315" y="3164"/>
            <a:chExt cx="4124" cy="458"/>
          </a:xfrm>
        </p:grpSpPr>
        <p:graphicFrame>
          <p:nvGraphicFramePr>
            <p:cNvPr id="19583" name="Object 140"/>
            <p:cNvGraphicFramePr>
              <a:graphicFrameLocks noChangeAspect="1"/>
            </p:cNvGraphicFramePr>
            <p:nvPr/>
          </p:nvGraphicFramePr>
          <p:xfrm>
            <a:off x="1315" y="3182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29" name="Photo Editor Photo" r:id="rId34" imgW="1486107" imgH="1238423" progId="MSPhotoEd.3">
                    <p:embed/>
                  </p:oleObj>
                </mc:Choice>
                <mc:Fallback>
                  <p:oleObj name="Photo Editor Photo" r:id="rId34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5" y="3182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4" name="Object 148"/>
            <p:cNvGraphicFramePr>
              <a:graphicFrameLocks noChangeAspect="1"/>
            </p:cNvGraphicFramePr>
            <p:nvPr/>
          </p:nvGraphicFramePr>
          <p:xfrm>
            <a:off x="1920" y="3168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30" name="Photo Editor Photo" r:id="rId35" imgW="1486107" imgH="1238423" progId="MSPhotoEd.3">
                    <p:embed/>
                  </p:oleObj>
                </mc:Choice>
                <mc:Fallback>
                  <p:oleObj name="Photo Editor Photo" r:id="rId35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3168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5" name="Object 152"/>
            <p:cNvGraphicFramePr>
              <a:graphicFrameLocks noChangeAspect="1"/>
            </p:cNvGraphicFramePr>
            <p:nvPr/>
          </p:nvGraphicFramePr>
          <p:xfrm>
            <a:off x="2629" y="3205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31" name="Photo Editor Photo" r:id="rId36" imgW="980952" imgH="980952" progId="MSPhotoEd.3">
                    <p:embed/>
                  </p:oleObj>
                </mc:Choice>
                <mc:Fallback>
                  <p:oleObj name="Photo Editor Photo" r:id="rId36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9" y="3205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6" name="Object 162"/>
            <p:cNvGraphicFramePr>
              <a:graphicFrameLocks noChangeAspect="1"/>
            </p:cNvGraphicFramePr>
            <p:nvPr/>
          </p:nvGraphicFramePr>
          <p:xfrm>
            <a:off x="3168" y="3164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32" name="Photo Editor Photo" r:id="rId37" imgW="1486107" imgH="1238423" progId="MSPhotoEd.3">
                    <p:embed/>
                  </p:oleObj>
                </mc:Choice>
                <mc:Fallback>
                  <p:oleObj name="Photo Editor Photo" r:id="rId37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3164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7" name="Object 166"/>
            <p:cNvGraphicFramePr>
              <a:graphicFrameLocks noChangeAspect="1"/>
            </p:cNvGraphicFramePr>
            <p:nvPr/>
          </p:nvGraphicFramePr>
          <p:xfrm>
            <a:off x="3755" y="3168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33" name="Photo Editor Photo" r:id="rId38" imgW="1486107" imgH="1238423" progId="MSPhotoEd.3">
                    <p:embed/>
                  </p:oleObj>
                </mc:Choice>
                <mc:Fallback>
                  <p:oleObj name="Photo Editor Photo" r:id="rId38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5" y="3168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8" name="Object 167"/>
            <p:cNvGraphicFramePr>
              <a:graphicFrameLocks noChangeAspect="1"/>
            </p:cNvGraphicFramePr>
            <p:nvPr/>
          </p:nvGraphicFramePr>
          <p:xfrm>
            <a:off x="4368" y="3175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34" name="Photo Editor Photo" r:id="rId39" imgW="1486107" imgH="1238423" progId="MSPhotoEd.3">
                    <p:embed/>
                  </p:oleObj>
                </mc:Choice>
                <mc:Fallback>
                  <p:oleObj name="Photo Editor Photo" r:id="rId39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3175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9" name="Object 179"/>
            <p:cNvGraphicFramePr>
              <a:graphicFrameLocks noChangeAspect="1"/>
            </p:cNvGraphicFramePr>
            <p:nvPr/>
          </p:nvGraphicFramePr>
          <p:xfrm>
            <a:off x="5103" y="3205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35" name="Photo Editor Photo" r:id="rId40" imgW="980952" imgH="980952" progId="MSPhotoEd.3">
                    <p:embed/>
                  </p:oleObj>
                </mc:Choice>
                <mc:Fallback>
                  <p:oleObj name="Photo Editor Photo" r:id="rId40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3" y="3205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01"/>
          <p:cNvGrpSpPr>
            <a:grpSpLocks/>
          </p:cNvGrpSpPr>
          <p:nvPr/>
        </p:nvGrpSpPr>
        <p:grpSpPr bwMode="auto">
          <a:xfrm>
            <a:off x="2209800" y="3117850"/>
            <a:ext cx="6553200" cy="715963"/>
            <a:chOff x="1392" y="1964"/>
            <a:chExt cx="4128" cy="451"/>
          </a:xfrm>
        </p:grpSpPr>
        <p:graphicFrame>
          <p:nvGraphicFramePr>
            <p:cNvPr id="19576" name="Object 142"/>
            <p:cNvGraphicFramePr>
              <a:graphicFrameLocks noChangeAspect="1"/>
            </p:cNvGraphicFramePr>
            <p:nvPr/>
          </p:nvGraphicFramePr>
          <p:xfrm>
            <a:off x="1392" y="196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36" name="Photo Editor Photo" r:id="rId41" imgW="980952" imgH="980952" progId="MSPhotoEd.3">
                    <p:embed/>
                  </p:oleObj>
                </mc:Choice>
                <mc:Fallback>
                  <p:oleObj name="Photo Editor Photo" r:id="rId41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96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7" name="Object 143"/>
            <p:cNvGraphicFramePr>
              <a:graphicFrameLocks noChangeAspect="1"/>
            </p:cNvGraphicFramePr>
            <p:nvPr/>
          </p:nvGraphicFramePr>
          <p:xfrm>
            <a:off x="2016" y="196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37" name="Photo Editor Photo" r:id="rId42" imgW="980952" imgH="980952" progId="MSPhotoEd.3">
                    <p:embed/>
                  </p:oleObj>
                </mc:Choice>
                <mc:Fallback>
                  <p:oleObj name="Photo Editor Photo" r:id="rId42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196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8" name="Object 153"/>
            <p:cNvGraphicFramePr>
              <a:graphicFrameLocks noChangeAspect="1"/>
            </p:cNvGraphicFramePr>
            <p:nvPr/>
          </p:nvGraphicFramePr>
          <p:xfrm>
            <a:off x="2640" y="196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38" name="Photo Editor Photo" r:id="rId43" imgW="980952" imgH="980952" progId="MSPhotoEd.3">
                    <p:embed/>
                  </p:oleObj>
                </mc:Choice>
                <mc:Fallback>
                  <p:oleObj name="Photo Editor Photo" r:id="rId43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196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9" name="Object 158"/>
            <p:cNvGraphicFramePr>
              <a:graphicFrameLocks noChangeAspect="1"/>
            </p:cNvGraphicFramePr>
            <p:nvPr/>
          </p:nvGraphicFramePr>
          <p:xfrm>
            <a:off x="3264" y="196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39" name="Photo Editor Photo" r:id="rId44" imgW="980952" imgH="980952" progId="MSPhotoEd.3">
                    <p:embed/>
                  </p:oleObj>
                </mc:Choice>
                <mc:Fallback>
                  <p:oleObj name="Photo Editor Photo" r:id="rId44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196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0" name="Object 165"/>
            <p:cNvGraphicFramePr>
              <a:graphicFrameLocks noChangeAspect="1"/>
            </p:cNvGraphicFramePr>
            <p:nvPr/>
          </p:nvGraphicFramePr>
          <p:xfrm>
            <a:off x="3770" y="1975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40" name="Photo Editor Photo" r:id="rId45" imgW="1486107" imgH="1238423" progId="MSPhotoEd.3">
                    <p:embed/>
                  </p:oleObj>
                </mc:Choice>
                <mc:Fallback>
                  <p:oleObj name="Photo Editor Photo" r:id="rId45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0" y="1975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1" name="Object 169"/>
            <p:cNvGraphicFramePr>
              <a:graphicFrameLocks noChangeAspect="1"/>
            </p:cNvGraphicFramePr>
            <p:nvPr/>
          </p:nvGraphicFramePr>
          <p:xfrm>
            <a:off x="4464" y="196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41" name="Photo Editor Photo" r:id="rId46" imgW="980952" imgH="980952" progId="MSPhotoEd.3">
                    <p:embed/>
                  </p:oleObj>
                </mc:Choice>
                <mc:Fallback>
                  <p:oleObj name="Photo Editor Photo" r:id="rId46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196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2" name="Object 180"/>
            <p:cNvGraphicFramePr>
              <a:graphicFrameLocks noChangeAspect="1"/>
            </p:cNvGraphicFramePr>
            <p:nvPr/>
          </p:nvGraphicFramePr>
          <p:xfrm>
            <a:off x="4992" y="1964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42" name="Photo Editor Photo" r:id="rId47" imgW="1486107" imgH="1238423" progId="MSPhotoEd.3">
                    <p:embed/>
                  </p:oleObj>
                </mc:Choice>
                <mc:Fallback>
                  <p:oleObj name="Photo Editor Photo" r:id="rId47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1964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185"/>
          <p:cNvGrpSpPr>
            <a:grpSpLocks/>
          </p:cNvGrpSpPr>
          <p:nvPr/>
        </p:nvGrpSpPr>
        <p:grpSpPr bwMode="auto">
          <a:xfrm>
            <a:off x="2046288" y="2432050"/>
            <a:ext cx="6716712" cy="722313"/>
            <a:chOff x="1289" y="1532"/>
            <a:chExt cx="4231" cy="455"/>
          </a:xfrm>
        </p:grpSpPr>
        <p:graphicFrame>
          <p:nvGraphicFramePr>
            <p:cNvPr id="19569" name="Object 137"/>
            <p:cNvGraphicFramePr>
              <a:graphicFrameLocks noChangeAspect="1"/>
            </p:cNvGraphicFramePr>
            <p:nvPr/>
          </p:nvGraphicFramePr>
          <p:xfrm>
            <a:off x="1289" y="1547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43" name="Photo Editor Photo" r:id="rId48" imgW="1486107" imgH="1238423" progId="MSPhotoEd.3">
                    <p:embed/>
                  </p:oleObj>
                </mc:Choice>
                <mc:Fallback>
                  <p:oleObj name="Photo Editor Photo" r:id="rId48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9" y="1547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0" name="Object 144"/>
            <p:cNvGraphicFramePr>
              <a:graphicFrameLocks noChangeAspect="1"/>
            </p:cNvGraphicFramePr>
            <p:nvPr/>
          </p:nvGraphicFramePr>
          <p:xfrm>
            <a:off x="2625" y="1562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44" name="Photo Editor Photo" r:id="rId49" imgW="980952" imgH="980952" progId="MSPhotoEd.3">
                    <p:embed/>
                  </p:oleObj>
                </mc:Choice>
                <mc:Fallback>
                  <p:oleObj name="Photo Editor Photo" r:id="rId49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5" y="1562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1" name="Object 149"/>
            <p:cNvGraphicFramePr>
              <a:graphicFrameLocks noChangeAspect="1"/>
            </p:cNvGraphicFramePr>
            <p:nvPr/>
          </p:nvGraphicFramePr>
          <p:xfrm>
            <a:off x="1920" y="1536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45" name="Photo Editor Photo" r:id="rId50" imgW="1486107" imgH="1238423" progId="MSPhotoEd.3">
                    <p:embed/>
                  </p:oleObj>
                </mc:Choice>
                <mc:Fallback>
                  <p:oleObj name="Photo Editor Photo" r:id="rId50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1536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2" name="Object 156"/>
            <p:cNvGraphicFramePr>
              <a:graphicFrameLocks noChangeAspect="1"/>
            </p:cNvGraphicFramePr>
            <p:nvPr/>
          </p:nvGraphicFramePr>
          <p:xfrm>
            <a:off x="3264" y="1547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46" name="Photo Editor Photo" r:id="rId51" imgW="980952" imgH="980952" progId="MSPhotoEd.3">
                    <p:embed/>
                  </p:oleObj>
                </mc:Choice>
                <mc:Fallback>
                  <p:oleObj name="Photo Editor Photo" r:id="rId51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1547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3" name="Object 160"/>
            <p:cNvGraphicFramePr>
              <a:graphicFrameLocks noChangeAspect="1"/>
            </p:cNvGraphicFramePr>
            <p:nvPr/>
          </p:nvGraphicFramePr>
          <p:xfrm>
            <a:off x="3770" y="1547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47" name="Photo Editor Photo" r:id="rId52" imgW="1486107" imgH="1238423" progId="MSPhotoEd.3">
                    <p:embed/>
                  </p:oleObj>
                </mc:Choice>
                <mc:Fallback>
                  <p:oleObj name="Photo Editor Photo" r:id="rId52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0" y="1547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4" name="Object 172"/>
            <p:cNvGraphicFramePr>
              <a:graphicFrameLocks noChangeAspect="1"/>
            </p:cNvGraphicFramePr>
            <p:nvPr/>
          </p:nvGraphicFramePr>
          <p:xfrm>
            <a:off x="4479" y="1573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48" name="Photo Editor Photo" r:id="rId53" imgW="980952" imgH="980952" progId="MSPhotoEd.3">
                    <p:embed/>
                  </p:oleObj>
                </mc:Choice>
                <mc:Fallback>
                  <p:oleObj name="Photo Editor Photo" r:id="rId53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9" y="1573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5" name="Object 181"/>
            <p:cNvGraphicFramePr>
              <a:graphicFrameLocks noChangeAspect="1"/>
            </p:cNvGraphicFramePr>
            <p:nvPr/>
          </p:nvGraphicFramePr>
          <p:xfrm>
            <a:off x="4992" y="1532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49" name="Photo Editor Photo" r:id="rId54" imgW="1486107" imgH="1238423" progId="MSPhotoEd.3">
                    <p:embed/>
                  </p:oleObj>
                </mc:Choice>
                <mc:Fallback>
                  <p:oleObj name="Photo Editor Photo" r:id="rId54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1532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189"/>
          <p:cNvGrpSpPr>
            <a:grpSpLocks/>
          </p:cNvGrpSpPr>
          <p:nvPr/>
        </p:nvGrpSpPr>
        <p:grpSpPr bwMode="auto">
          <a:xfrm>
            <a:off x="3241675" y="2379663"/>
            <a:ext cx="5275263" cy="722312"/>
            <a:chOff x="2042" y="1499"/>
            <a:chExt cx="3323" cy="455"/>
          </a:xfrm>
        </p:grpSpPr>
        <p:sp>
          <p:nvSpPr>
            <p:cNvPr id="19566" name="Text Box 184"/>
            <p:cNvSpPr txBox="1">
              <a:spLocks noChangeArrowheads="1"/>
            </p:cNvSpPr>
            <p:nvPr/>
          </p:nvSpPr>
          <p:spPr bwMode="auto">
            <a:xfrm>
              <a:off x="2042" y="1514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7" name="Text Box 187"/>
            <p:cNvSpPr txBox="1">
              <a:spLocks noChangeArrowheads="1"/>
            </p:cNvSpPr>
            <p:nvPr/>
          </p:nvSpPr>
          <p:spPr bwMode="auto">
            <a:xfrm>
              <a:off x="3264" y="1525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8" name="Text Box 188"/>
            <p:cNvSpPr txBox="1">
              <a:spLocks noChangeArrowheads="1"/>
            </p:cNvSpPr>
            <p:nvPr/>
          </p:nvSpPr>
          <p:spPr bwMode="auto">
            <a:xfrm>
              <a:off x="5077" y="1499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</p:grpSp>
      <p:grpSp>
        <p:nvGrpSpPr>
          <p:cNvPr id="8" name="Group 202"/>
          <p:cNvGrpSpPr>
            <a:grpSpLocks/>
          </p:cNvGrpSpPr>
          <p:nvPr/>
        </p:nvGrpSpPr>
        <p:grpSpPr bwMode="auto">
          <a:xfrm>
            <a:off x="2209800" y="3048000"/>
            <a:ext cx="6342063" cy="685800"/>
            <a:chOff x="1392" y="1920"/>
            <a:chExt cx="3995" cy="432"/>
          </a:xfrm>
        </p:grpSpPr>
        <p:sp>
          <p:nvSpPr>
            <p:cNvPr id="19563" name="Text Box 190"/>
            <p:cNvSpPr txBox="1">
              <a:spLocks noChangeArrowheads="1"/>
            </p:cNvSpPr>
            <p:nvPr/>
          </p:nvSpPr>
          <p:spPr bwMode="auto">
            <a:xfrm>
              <a:off x="1392" y="1923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4" name="Text Box 191"/>
            <p:cNvSpPr txBox="1">
              <a:spLocks noChangeArrowheads="1"/>
            </p:cNvSpPr>
            <p:nvPr/>
          </p:nvSpPr>
          <p:spPr bwMode="auto">
            <a:xfrm>
              <a:off x="3286" y="1920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5" name="Text Box 192"/>
            <p:cNvSpPr txBox="1">
              <a:spLocks noChangeArrowheads="1"/>
            </p:cNvSpPr>
            <p:nvPr/>
          </p:nvSpPr>
          <p:spPr bwMode="auto">
            <a:xfrm>
              <a:off x="5099" y="1920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</p:grpSp>
      <p:grpSp>
        <p:nvGrpSpPr>
          <p:cNvPr id="9" name="Group 204"/>
          <p:cNvGrpSpPr>
            <a:grpSpLocks/>
          </p:cNvGrpSpPr>
          <p:nvPr/>
        </p:nvGrpSpPr>
        <p:grpSpPr bwMode="auto">
          <a:xfrm>
            <a:off x="4249738" y="3703638"/>
            <a:ext cx="3328987" cy="687387"/>
            <a:chOff x="2677" y="2333"/>
            <a:chExt cx="2097" cy="433"/>
          </a:xfrm>
        </p:grpSpPr>
        <p:sp>
          <p:nvSpPr>
            <p:cNvPr id="19560" name="Text Box 193"/>
            <p:cNvSpPr txBox="1">
              <a:spLocks noChangeArrowheads="1"/>
            </p:cNvSpPr>
            <p:nvPr/>
          </p:nvSpPr>
          <p:spPr bwMode="auto">
            <a:xfrm>
              <a:off x="2677" y="2337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1" name="Text Box 194"/>
            <p:cNvSpPr txBox="1">
              <a:spLocks noChangeArrowheads="1"/>
            </p:cNvSpPr>
            <p:nvPr/>
          </p:nvSpPr>
          <p:spPr bwMode="auto">
            <a:xfrm>
              <a:off x="3866" y="2333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2" name="Text Box 195"/>
            <p:cNvSpPr txBox="1">
              <a:spLocks noChangeArrowheads="1"/>
            </p:cNvSpPr>
            <p:nvPr/>
          </p:nvSpPr>
          <p:spPr bwMode="auto">
            <a:xfrm>
              <a:off x="4486" y="2333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</p:grpSp>
      <p:grpSp>
        <p:nvGrpSpPr>
          <p:cNvPr id="10" name="Group 206"/>
          <p:cNvGrpSpPr>
            <a:grpSpLocks/>
          </p:cNvGrpSpPr>
          <p:nvPr/>
        </p:nvGrpSpPr>
        <p:grpSpPr bwMode="auto">
          <a:xfrm>
            <a:off x="4219575" y="4319588"/>
            <a:ext cx="2392363" cy="696912"/>
            <a:chOff x="2658" y="2721"/>
            <a:chExt cx="1507" cy="439"/>
          </a:xfrm>
        </p:grpSpPr>
        <p:sp>
          <p:nvSpPr>
            <p:cNvPr id="19558" name="Text Box 196"/>
            <p:cNvSpPr txBox="1">
              <a:spLocks noChangeArrowheads="1"/>
            </p:cNvSpPr>
            <p:nvPr/>
          </p:nvSpPr>
          <p:spPr bwMode="auto">
            <a:xfrm>
              <a:off x="2658" y="2731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59" name="Text Box 197"/>
            <p:cNvSpPr txBox="1">
              <a:spLocks noChangeArrowheads="1"/>
            </p:cNvSpPr>
            <p:nvPr/>
          </p:nvSpPr>
          <p:spPr bwMode="auto">
            <a:xfrm>
              <a:off x="3877" y="2721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</p:grpSp>
      <p:grpSp>
        <p:nvGrpSpPr>
          <p:cNvPr id="11" name="Group 208"/>
          <p:cNvGrpSpPr>
            <a:grpSpLocks/>
          </p:cNvGrpSpPr>
          <p:nvPr/>
        </p:nvGrpSpPr>
        <p:grpSpPr bwMode="auto">
          <a:xfrm>
            <a:off x="3235325" y="5010150"/>
            <a:ext cx="4330700" cy="687388"/>
            <a:chOff x="2038" y="3156"/>
            <a:chExt cx="2728" cy="433"/>
          </a:xfrm>
        </p:grpSpPr>
        <p:sp>
          <p:nvSpPr>
            <p:cNvPr id="19556" name="Text Box 198"/>
            <p:cNvSpPr txBox="1">
              <a:spLocks noChangeArrowheads="1"/>
            </p:cNvSpPr>
            <p:nvPr/>
          </p:nvSpPr>
          <p:spPr bwMode="auto">
            <a:xfrm>
              <a:off x="2038" y="3160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57" name="Text Box 199"/>
            <p:cNvSpPr txBox="1">
              <a:spLocks noChangeArrowheads="1"/>
            </p:cNvSpPr>
            <p:nvPr/>
          </p:nvSpPr>
          <p:spPr bwMode="auto">
            <a:xfrm>
              <a:off x="4478" y="3156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</p:grpSp>
      <p:sp>
        <p:nvSpPr>
          <p:cNvPr id="12" name="Rechteck 11"/>
          <p:cNvSpPr/>
          <p:nvPr/>
        </p:nvSpPr>
        <p:spPr>
          <a:xfrm>
            <a:off x="1989566" y="6553828"/>
            <a:ext cx="4695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CS </a:t>
            </a:r>
            <a:r>
              <a:rPr lang="en-US" sz="1400" dirty="0" smtClean="0"/>
              <a:t>4700, Foundations </a:t>
            </a:r>
            <a:r>
              <a:rPr lang="en-US" sz="1400" dirty="0"/>
              <a:t>of  Artificial </a:t>
            </a:r>
            <a:r>
              <a:rPr lang="en-US" sz="1400" dirty="0" smtClean="0"/>
              <a:t>Intelligence, Carla P. Gomes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1527208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3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3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3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3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3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3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3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739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90"/>
            <a:ext cx="8229600" cy="494489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Bias/Variance Tradeoff</a:t>
            </a:r>
          </a:p>
          <a:p>
            <a:endParaRPr lang="en-US" sz="2000" dirty="0" smtClean="0"/>
          </a:p>
          <a:p>
            <a:r>
              <a:rPr lang="en-US" dirty="0" smtClean="0"/>
              <a:t>Ensemble methods that minimize variance</a:t>
            </a:r>
          </a:p>
          <a:p>
            <a:pPr lvl="1"/>
            <a:r>
              <a:rPr lang="en-US" dirty="0" smtClean="0"/>
              <a:t>Bagging</a:t>
            </a:r>
          </a:p>
          <a:p>
            <a:pPr lvl="1"/>
            <a:r>
              <a:rPr lang="en-US" dirty="0" smtClean="0"/>
              <a:t>Random Forests</a:t>
            </a:r>
          </a:p>
          <a:p>
            <a:pPr lvl="1"/>
            <a:endParaRPr lang="en-US" sz="2000" dirty="0"/>
          </a:p>
          <a:p>
            <a:r>
              <a:rPr lang="en-US" dirty="0" smtClean="0"/>
              <a:t>Ensemble methods that minimize bias</a:t>
            </a:r>
          </a:p>
          <a:p>
            <a:pPr lvl="1"/>
            <a:r>
              <a:rPr lang="en-US" dirty="0" smtClean="0"/>
              <a:t>Functional Gradient </a:t>
            </a:r>
            <a:r>
              <a:rPr lang="en-US" dirty="0"/>
              <a:t>D</a:t>
            </a:r>
            <a:r>
              <a:rPr lang="en-US" dirty="0" smtClean="0"/>
              <a:t>escent</a:t>
            </a:r>
          </a:p>
          <a:p>
            <a:pPr lvl="1"/>
            <a:r>
              <a:rPr lang="en-US" dirty="0" smtClean="0"/>
              <a:t>Boosting</a:t>
            </a:r>
          </a:p>
          <a:p>
            <a:pPr lvl="1"/>
            <a:r>
              <a:rPr lang="en-US" dirty="0" smtClean="0"/>
              <a:t>Ensemble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8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73"/>
            <a:ext cx="8229600" cy="1143000"/>
          </a:xfrm>
        </p:spPr>
        <p:txBody>
          <a:bodyPr/>
          <a:lstStyle/>
          <a:p>
            <a:r>
              <a:rPr lang="en-US" dirty="0" smtClean="0"/>
              <a:t>Generalization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769"/>
            <a:ext cx="8229600" cy="5128058"/>
          </a:xfrm>
        </p:spPr>
        <p:txBody>
          <a:bodyPr>
            <a:normAutofit/>
          </a:bodyPr>
          <a:lstStyle/>
          <a:p>
            <a:r>
              <a:rPr lang="en-US" b="1" dirty="0" smtClean="0"/>
              <a:t>“True” distribution:</a:t>
            </a:r>
            <a:r>
              <a:rPr lang="en-US" dirty="0" smtClean="0"/>
              <a:t> P</a:t>
            </a: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dirty="0" smtClean="0"/>
              <a:t>Unknown to us</a:t>
            </a:r>
            <a:endParaRPr lang="en-US" dirty="0"/>
          </a:p>
          <a:p>
            <a:endParaRPr lang="en-US" sz="1600" b="1" dirty="0" smtClean="0"/>
          </a:p>
          <a:p>
            <a:r>
              <a:rPr lang="en-US" b="1" dirty="0" smtClean="0"/>
              <a:t>Train:</a:t>
            </a:r>
            <a:r>
              <a:rPr lang="en-US" dirty="0" smtClean="0"/>
              <a:t> h(x) = y </a:t>
            </a:r>
          </a:p>
          <a:p>
            <a:pPr lvl="1"/>
            <a:r>
              <a:rPr lang="en-US" dirty="0" smtClean="0"/>
              <a:t>Using training data S = {</a:t>
            </a:r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,y</a:t>
            </a:r>
            <a:r>
              <a:rPr lang="en-US" baseline="-25000" dirty="0"/>
              <a:t>1</a:t>
            </a:r>
            <a:r>
              <a:rPr lang="en-US" dirty="0"/>
              <a:t>),…,(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 err="1"/>
              <a:t>,y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  <a:r>
              <a:rPr lang="en-US" dirty="0" smtClean="0"/>
              <a:t>}</a:t>
            </a:r>
          </a:p>
          <a:p>
            <a:pPr lvl="1"/>
            <a:r>
              <a:rPr lang="en-US" dirty="0"/>
              <a:t>Sampled from P(</a:t>
            </a:r>
            <a:r>
              <a:rPr lang="en-US" dirty="0" err="1"/>
              <a:t>x,y</a:t>
            </a:r>
            <a:r>
              <a:rPr lang="en-US" dirty="0" smtClean="0"/>
              <a:t>)</a:t>
            </a:r>
            <a:endParaRPr lang="en-US" dirty="0"/>
          </a:p>
          <a:p>
            <a:endParaRPr lang="en-US" sz="1600" dirty="0" smtClean="0"/>
          </a:p>
          <a:p>
            <a:r>
              <a:rPr lang="en-US" b="1" dirty="0" smtClean="0"/>
              <a:t>Generalization Error: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latin typeface="Lucida Calligraphy"/>
                <a:cs typeface="Lucida Calligraphy"/>
              </a:rPr>
              <a:t>L</a:t>
            </a:r>
            <a:r>
              <a:rPr lang="en-US" dirty="0" smtClean="0"/>
              <a:t>(h) = E</a:t>
            </a:r>
            <a:r>
              <a:rPr lang="en-US" baseline="-25000" dirty="0"/>
              <a:t>(</a:t>
            </a:r>
            <a:r>
              <a:rPr lang="en-US" baseline="-25000" dirty="0" err="1"/>
              <a:t>x,y</a:t>
            </a:r>
            <a:r>
              <a:rPr lang="en-US" baseline="-25000" dirty="0"/>
              <a:t>)~P(</a:t>
            </a:r>
            <a:r>
              <a:rPr lang="en-US" baseline="-25000" dirty="0" err="1"/>
              <a:t>x,y</a:t>
            </a:r>
            <a:r>
              <a:rPr lang="en-US" baseline="-25000" dirty="0"/>
              <a:t>)</a:t>
            </a:r>
            <a:r>
              <a:rPr lang="en-US" dirty="0" smtClean="0"/>
              <a:t>[ </a:t>
            </a:r>
            <a:r>
              <a:rPr lang="en-US" dirty="0" smtClean="0">
                <a:cs typeface="Apple Chancery"/>
              </a:rPr>
              <a:t>f</a:t>
            </a:r>
            <a:r>
              <a:rPr lang="en-US" dirty="0" smtClean="0"/>
              <a:t>(h</a:t>
            </a:r>
            <a:r>
              <a:rPr lang="en-US" dirty="0"/>
              <a:t>(x</a:t>
            </a:r>
            <a:r>
              <a:rPr lang="en-US" dirty="0" smtClean="0"/>
              <a:t>),y) ]  </a:t>
            </a:r>
          </a:p>
          <a:p>
            <a:pPr lvl="1"/>
            <a:r>
              <a:rPr lang="en-US" dirty="0" smtClean="0"/>
              <a:t>E.g., f(</a:t>
            </a:r>
            <a:r>
              <a:rPr lang="en-US" dirty="0" err="1" smtClean="0"/>
              <a:t>a,b</a:t>
            </a:r>
            <a:r>
              <a:rPr lang="en-US" dirty="0" smtClean="0"/>
              <a:t>) = (a-b)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92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2428</Words>
  <Application>Microsoft Macintosh PowerPoint</Application>
  <PresentationFormat>Bildschirmpräsentation (4:3)</PresentationFormat>
  <Paragraphs>587</Paragraphs>
  <Slides>39</Slides>
  <Notes>4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39</vt:i4>
      </vt:variant>
    </vt:vector>
  </HeadingPairs>
  <TitlesOfParts>
    <vt:vector size="42" baseType="lpstr">
      <vt:lpstr>Office Theme</vt:lpstr>
      <vt:lpstr>Equation</vt:lpstr>
      <vt:lpstr>Photo Editor Photo</vt:lpstr>
      <vt:lpstr>Web-Mining Agents: Classification with Ensemble Methods</vt:lpstr>
      <vt:lpstr>An Introduction to Ensemble Methods Bagging, Boosting, Random Forests, and More</vt:lpstr>
      <vt:lpstr>Supervised Learning</vt:lpstr>
      <vt:lpstr>PowerPoint-Präsentation</vt:lpstr>
      <vt:lpstr>Different Classifiers</vt:lpstr>
      <vt:lpstr>Ensembles of Classifiers</vt:lpstr>
      <vt:lpstr>Example: Weather Forecast</vt:lpstr>
      <vt:lpstr>Outline</vt:lpstr>
      <vt:lpstr>Generalization Error</vt:lpstr>
      <vt:lpstr>PowerPoint-Präsentation</vt:lpstr>
      <vt:lpstr>Bias/Variance Tradeoff</vt:lpstr>
      <vt:lpstr>Bias/Variance Tradeoff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Outline</vt:lpstr>
      <vt:lpstr>Bagging</vt:lpstr>
      <vt:lpstr>Bagging</vt:lpstr>
      <vt:lpstr>PowerPoint-Präsentation</vt:lpstr>
      <vt:lpstr>Random Forests</vt:lpstr>
      <vt:lpstr>PowerPoint-Präsentation</vt:lpstr>
      <vt:lpstr>Structured Random Forests</vt:lpstr>
      <vt:lpstr>Outline</vt:lpstr>
      <vt:lpstr>Functional Gradient Descent</vt:lpstr>
      <vt:lpstr>Coordinate Gradient Descent</vt:lpstr>
      <vt:lpstr>Coordinate Gradient Descent</vt:lpstr>
      <vt:lpstr>Coordinate Gradient Descent</vt:lpstr>
      <vt:lpstr>Coordinate Gradient Descent</vt:lpstr>
      <vt:lpstr>Coordinate Gradient Descent</vt:lpstr>
      <vt:lpstr>Coordinate Gradient Descent</vt:lpstr>
      <vt:lpstr>Functional Gradient Descent</vt:lpstr>
      <vt:lpstr>Boosting (AdaBoost)</vt:lpstr>
      <vt:lpstr>PowerPoint-Präsentation</vt:lpstr>
      <vt:lpstr>PowerPoint-Präsentation</vt:lpstr>
      <vt:lpstr>Ensemble Selection</vt:lpstr>
      <vt:lpstr>PowerPoint-Präsentation</vt:lpstr>
      <vt:lpstr>References &amp; Further Reading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Ensemble Methods Boosting, Bagging, Random Forests and More</dc:title>
  <dc:creator>Yisong Yue</dc:creator>
  <cp:lastModifiedBy>Ralf Moeller</cp:lastModifiedBy>
  <cp:revision>266</cp:revision>
  <dcterms:created xsi:type="dcterms:W3CDTF">2014-03-26T00:59:24Z</dcterms:created>
  <dcterms:modified xsi:type="dcterms:W3CDTF">2016-01-27T19:28:47Z</dcterms:modified>
</cp:coreProperties>
</file>