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4"/>
  </p:notesMasterIdLst>
  <p:handoutMasterIdLst>
    <p:handoutMasterId r:id="rId45"/>
  </p:handoutMasterIdLst>
  <p:sldIdLst>
    <p:sldId id="273" r:id="rId2"/>
    <p:sldId id="435" r:id="rId3"/>
    <p:sldId id="448" r:id="rId4"/>
    <p:sldId id="449" r:id="rId5"/>
    <p:sldId id="450" r:id="rId6"/>
    <p:sldId id="451" r:id="rId7"/>
    <p:sldId id="452" r:id="rId8"/>
    <p:sldId id="478" r:id="rId9"/>
    <p:sldId id="479" r:id="rId10"/>
    <p:sldId id="480" r:id="rId11"/>
    <p:sldId id="445" r:id="rId12"/>
    <p:sldId id="446" r:id="rId13"/>
    <p:sldId id="456" r:id="rId14"/>
    <p:sldId id="455" r:id="rId15"/>
    <p:sldId id="482" r:id="rId16"/>
    <p:sldId id="437" r:id="rId17"/>
    <p:sldId id="439" r:id="rId18"/>
    <p:sldId id="441" r:id="rId19"/>
    <p:sldId id="442" r:id="rId20"/>
    <p:sldId id="454" r:id="rId21"/>
    <p:sldId id="443" r:id="rId22"/>
    <p:sldId id="444" r:id="rId23"/>
    <p:sldId id="440" r:id="rId24"/>
    <p:sldId id="447" r:id="rId25"/>
    <p:sldId id="484" r:id="rId26"/>
    <p:sldId id="457" r:id="rId27"/>
    <p:sldId id="458" r:id="rId28"/>
    <p:sldId id="459" r:id="rId29"/>
    <p:sldId id="460" r:id="rId30"/>
    <p:sldId id="461" r:id="rId31"/>
    <p:sldId id="462" r:id="rId32"/>
    <p:sldId id="463" r:id="rId33"/>
    <p:sldId id="464" r:id="rId34"/>
    <p:sldId id="465" r:id="rId35"/>
    <p:sldId id="483" r:id="rId36"/>
    <p:sldId id="466" r:id="rId37"/>
    <p:sldId id="467" r:id="rId38"/>
    <p:sldId id="468" r:id="rId39"/>
    <p:sldId id="485" r:id="rId40"/>
    <p:sldId id="481" r:id="rId41"/>
    <p:sldId id="477" r:id="rId42"/>
    <p:sldId id="469" r:id="rId4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8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14.12.15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14.12.15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EEBD1-EA02-134E-9BFA-464C026C2F32}" type="slidenum">
              <a:rPr lang="en-US"/>
              <a:pPr/>
              <a:t>3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8E6B2-613F-E34F-8A8F-15C98C2349CB}" type="slidenum">
              <a:rPr lang="en-US"/>
              <a:pPr/>
              <a:t>20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40154-3B13-5A47-8F62-AAFF8BF88E58}" type="slidenum">
              <a:rPr lang="en-US"/>
              <a:pPr/>
              <a:t>25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D6C8BD9-FA01-6345-BC3D-56FDA7F82BB4}" type="slidenum">
              <a:rPr lang="en-US" sz="1200">
                <a:latin typeface="Arial" charset="0"/>
              </a:rPr>
              <a:pPr eaLnBrk="1" hangingPunct="1"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14FD93C-CC62-8E46-AD0F-E736404B31B7}" type="slidenum">
              <a:rPr lang="en-US" sz="1200">
                <a:latin typeface="Arial" charset="0"/>
              </a:rPr>
              <a:pPr eaLnBrk="1" hangingPunct="1"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BCCB0B9-0034-9A4B-A652-D6F9A64A8BD9}" type="slidenum">
              <a:rPr lang="en-US" sz="1200">
                <a:latin typeface="Arial" charset="0"/>
              </a:rPr>
              <a:pPr eaLnBrk="1" hangingPunct="1"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5789D-726C-F84F-885C-54AD34D4F3B5}" type="slidenum">
              <a:rPr lang="en-US"/>
              <a:pPr/>
              <a:t>41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5F02F-948C-7E45-9044-23EBDE4DF3FD}" type="slidenum">
              <a:rPr lang="en-US"/>
              <a:pPr/>
              <a:t>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7070E-AF18-0143-8758-502B7E60EF05}" type="slidenum">
              <a:rPr lang="en-US"/>
              <a:pPr/>
              <a:t>5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BE380-2772-AA48-B2B6-78A897300ED4}" type="slidenum">
              <a:rPr lang="en-US"/>
              <a:pPr/>
              <a:t>6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04B6D-D3C3-BB4D-AFA4-F4385D8129F7}" type="slidenum">
              <a:rPr lang="en-US"/>
              <a:pPr/>
              <a:t>7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7C785B7-AEF9-2A4E-BD54-9EDF1F1321EE}" type="slidenum">
              <a:rPr lang="en-US" sz="1200">
                <a:latin typeface="Arial" charset="0"/>
              </a:rPr>
              <a:pPr eaLnBrk="1" hangingPunct="1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56ACFAA-2CDB-5747-9B14-7F9B82605263}" type="slidenum">
              <a:rPr lang="en-US" sz="1200">
                <a:latin typeface="Arial" charset="0"/>
              </a:rPr>
              <a:pPr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4C926-84A5-3F4C-A877-05D74F8DEDC4}" type="slidenum">
              <a:rPr lang="en-US"/>
              <a:pPr/>
              <a:t>13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D5618-7E61-E746-9E9D-1E2C0C307C61}" type="slidenum">
              <a:rPr lang="en-US"/>
              <a:pPr/>
              <a:t>14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213DD-F717-3E46-B0AD-E45DBCF04D9C}" type="slidenum">
              <a:rPr lang="fr-CA"/>
              <a:pPr>
                <a:defRPr/>
              </a:pPr>
              <a:t>‹Nr.›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862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56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8" r:id="rId3"/>
    <p:sldLayoutId id="2147483879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7.png"/><Relationship Id="rId11" Type="http://schemas.openxmlformats.org/officeDocument/2006/relationships/image" Target="../media/image13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w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2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26.wmf"/><Relationship Id="rId6" Type="http://schemas.openxmlformats.org/officeDocument/2006/relationships/image" Target="../media/image28.wmf"/><Relationship Id="rId7" Type="http://schemas.openxmlformats.org/officeDocument/2006/relationships/image" Target="../media/image29.wmf"/><Relationship Id="rId8" Type="http://schemas.openxmlformats.org/officeDocument/2006/relationships/image" Target="../media/image3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32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3/Latent_Dirichlet_allocation.svg" TargetMode="External"/><Relationship Id="rId4" Type="http://schemas.openxmlformats.org/officeDocument/2006/relationships/image" Target="../media/image35.png"/><Relationship Id="rId5" Type="http://schemas.openxmlformats.org/officeDocument/2006/relationships/image" Target="../media/image36.wmf"/><Relationship Id="rId6" Type="http://schemas.openxmlformats.org/officeDocument/2006/relationships/image" Target="../media/image37.w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40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6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Special_Interest_Group_on_Information_Retriev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800" b="1" dirty="0" smtClean="0">
                <a:cs typeface="+mj-cs"/>
              </a:rPr>
              <a:t>Topic Analysis: </a:t>
            </a:r>
            <a:r>
              <a:rPr lang="de-DE" sz="2800" b="1" dirty="0" err="1" smtClean="0">
                <a:cs typeface="+mj-cs"/>
              </a:rPr>
              <a:t>pLSI</a:t>
            </a:r>
            <a:r>
              <a:rPr lang="de-DE" sz="2800" b="1" dirty="0" smtClean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and</a:t>
            </a:r>
            <a:r>
              <a:rPr lang="de-DE" sz="2800" b="1" dirty="0" smtClean="0">
                <a:cs typeface="+mj-cs"/>
              </a:rPr>
              <a:t> LDA</a:t>
            </a: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Tanya Braun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B83FFBBE-FFA1-ED42-8BBF-A6F198924B59}" type="slidenum">
              <a:rPr lang="en-US"/>
              <a:pPr/>
              <a:t>10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Topic Models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r>
              <a:rPr lang="en-US"/>
              <a:t>Mixture model: EM solution</a:t>
            </a:r>
          </a:p>
        </p:txBody>
      </p:sp>
      <p:pic>
        <p:nvPicPr>
          <p:cNvPr id="9221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80928"/>
            <a:ext cx="4038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4" name="Picture 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76328"/>
            <a:ext cx="27686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227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19328"/>
            <a:ext cx="40513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234" name="Picture 1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196752"/>
            <a:ext cx="75946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838200" y="3009528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E-step: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838200" y="4304928"/>
            <a:ext cx="2438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en-US" sz="2400" dirty="0" smtClean="0"/>
              <a:t>M</a:t>
            </a:r>
            <a:r>
              <a:rPr lang="en-US" sz="2400" dirty="0"/>
              <a:t>-step:</a:t>
            </a:r>
          </a:p>
        </p:txBody>
      </p:sp>
      <p:pic>
        <p:nvPicPr>
          <p:cNvPr id="9232" name="Picture 1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23320"/>
            <a:ext cx="381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08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Mixture of </a:t>
            </a:r>
            <a:r>
              <a:rPr lang="en-US" dirty="0" smtClean="0"/>
              <a:t>Unigrams (traditional)</a:t>
            </a:r>
            <a:endParaRPr lang="en-US" dirty="0"/>
          </a:p>
        </p:txBody>
      </p:sp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1913384" y="302136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Mixture of Unigrams Model (this is just Naïve Bayes)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1989584" y="355476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charset="0"/>
              <a:buChar char="q"/>
            </a:pPr>
            <a:endParaRPr lang="en-US" sz="1800">
              <a:latin typeface="Verdana" charset="0"/>
            </a:endParaRPr>
          </a:p>
        </p:txBody>
      </p:sp>
      <p:sp>
        <p:nvSpPr>
          <p:cNvPr id="33796" name="Rectangle 8"/>
          <p:cNvSpPr>
            <a:spLocks noChangeArrowheads="1"/>
          </p:cNvSpPr>
          <p:nvPr/>
        </p:nvSpPr>
        <p:spPr bwMode="auto">
          <a:xfrm>
            <a:off x="541784" y="3478560"/>
            <a:ext cx="82296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2000" dirty="0"/>
              <a:t>For each of M documents,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000" dirty="0"/>
              <a:t>Choose a topic z.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000" dirty="0"/>
              <a:t>Choose N words by drawing each one independently from a multinomial conditioned on z.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2000" dirty="0"/>
              <a:t>In the Mixture of Unigrams model, we can only have one topic per document!</a:t>
            </a:r>
          </a:p>
        </p:txBody>
      </p:sp>
      <p:sp>
        <p:nvSpPr>
          <p:cNvPr id="33797" name="Oval 10"/>
          <p:cNvSpPr>
            <a:spLocks noChangeArrowheads="1"/>
          </p:cNvSpPr>
          <p:nvPr/>
        </p:nvSpPr>
        <p:spPr bwMode="auto">
          <a:xfrm>
            <a:off x="4427984" y="126876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 baseline="-25000"/>
              <a:t>Z</a:t>
            </a:r>
            <a:r>
              <a:rPr lang="en-US" sz="1600" b="1" baseline="-50000"/>
              <a:t>i</a:t>
            </a:r>
          </a:p>
        </p:txBody>
      </p:sp>
      <p:sp>
        <p:nvSpPr>
          <p:cNvPr id="33798" name="Oval 11"/>
          <p:cNvSpPr>
            <a:spLocks noChangeArrowheads="1"/>
          </p:cNvSpPr>
          <p:nvPr/>
        </p:nvSpPr>
        <p:spPr bwMode="auto">
          <a:xfrm>
            <a:off x="6256784" y="2487960"/>
            <a:ext cx="3810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4i</a:t>
            </a:r>
          </a:p>
        </p:txBody>
      </p:sp>
      <p:sp>
        <p:nvSpPr>
          <p:cNvPr id="33799" name="Oval 12"/>
          <p:cNvSpPr>
            <a:spLocks noChangeArrowheads="1"/>
          </p:cNvSpPr>
          <p:nvPr/>
        </p:nvSpPr>
        <p:spPr bwMode="auto">
          <a:xfrm>
            <a:off x="5062984" y="2487960"/>
            <a:ext cx="3810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3i</a:t>
            </a:r>
          </a:p>
        </p:txBody>
      </p:sp>
      <p:sp>
        <p:nvSpPr>
          <p:cNvPr id="33800" name="Oval 13"/>
          <p:cNvSpPr>
            <a:spLocks noChangeArrowheads="1"/>
          </p:cNvSpPr>
          <p:nvPr/>
        </p:nvSpPr>
        <p:spPr bwMode="auto">
          <a:xfrm>
            <a:off x="3869184" y="2487960"/>
            <a:ext cx="3810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2i</a:t>
            </a:r>
          </a:p>
        </p:txBody>
      </p:sp>
      <p:cxnSp>
        <p:nvCxnSpPr>
          <p:cNvPr id="33801" name="AutoShape 14"/>
          <p:cNvCxnSpPr>
            <a:cxnSpLocks noChangeShapeType="1"/>
            <a:stCxn id="33797" idx="4"/>
            <a:endCxn id="33805" idx="0"/>
          </p:cNvCxnSpPr>
          <p:nvPr/>
        </p:nvCxnSpPr>
        <p:spPr bwMode="auto">
          <a:xfrm flipH="1">
            <a:off x="2865884" y="1649760"/>
            <a:ext cx="17526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2" name="AutoShape 15"/>
          <p:cNvCxnSpPr>
            <a:cxnSpLocks noChangeShapeType="1"/>
            <a:stCxn id="33797" idx="4"/>
            <a:endCxn id="33800" idx="0"/>
          </p:cNvCxnSpPr>
          <p:nvPr/>
        </p:nvCxnSpPr>
        <p:spPr bwMode="auto">
          <a:xfrm flipH="1">
            <a:off x="4059684" y="1649760"/>
            <a:ext cx="5588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3" name="AutoShape 16"/>
          <p:cNvCxnSpPr>
            <a:cxnSpLocks noChangeShapeType="1"/>
            <a:stCxn id="33797" idx="4"/>
            <a:endCxn id="33799" idx="1"/>
          </p:cNvCxnSpPr>
          <p:nvPr/>
        </p:nvCxnSpPr>
        <p:spPr bwMode="auto">
          <a:xfrm>
            <a:off x="4618484" y="1649760"/>
            <a:ext cx="500063" cy="893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4" name="AutoShape 17"/>
          <p:cNvCxnSpPr>
            <a:cxnSpLocks noChangeShapeType="1"/>
            <a:stCxn id="33797" idx="4"/>
            <a:endCxn id="33798" idx="1"/>
          </p:cNvCxnSpPr>
          <p:nvPr/>
        </p:nvCxnSpPr>
        <p:spPr bwMode="auto">
          <a:xfrm>
            <a:off x="4618484" y="1649760"/>
            <a:ext cx="1693863" cy="893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5" name="Oval 18"/>
          <p:cNvSpPr>
            <a:spLocks noChangeArrowheads="1"/>
          </p:cNvSpPr>
          <p:nvPr/>
        </p:nvSpPr>
        <p:spPr bwMode="auto">
          <a:xfrm>
            <a:off x="2675384" y="2487960"/>
            <a:ext cx="3810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i1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383C15EE-FEAF-7344-8C41-6AD07BE9493E}" type="slidenum">
              <a:rPr lang="en-US"/>
              <a:pPr/>
              <a:t>11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984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pLSI Model</a:t>
            </a: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066800" y="4953000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Probabilistic Latent Semantic Indexing (</a:t>
            </a:r>
            <a:r>
              <a:rPr lang="en-US" sz="1800" dirty="0" err="1">
                <a:latin typeface="+mn-lt"/>
              </a:rPr>
              <a:t>pLSI</a:t>
            </a:r>
            <a:r>
              <a:rPr lang="en-US" sz="1800" dirty="0">
                <a:latin typeface="+mn-lt"/>
              </a:rPr>
              <a:t>) Model</a:t>
            </a:r>
          </a:p>
        </p:txBody>
      </p:sp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4787900" y="1844675"/>
            <a:ext cx="411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2000" dirty="0"/>
              <a:t>For each word of document d in the training set,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000" dirty="0"/>
              <a:t>Choose a topic z according to a multinomial conditioned on the index d.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000" dirty="0"/>
              <a:t>Generate the word by drawing from a multinomial conditioned on z.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20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2000" dirty="0"/>
              <a:t>In </a:t>
            </a:r>
            <a:r>
              <a:rPr lang="en-US" sz="2000" dirty="0" err="1"/>
              <a:t>pLSI</a:t>
            </a:r>
            <a:r>
              <a:rPr lang="en-US" sz="2000" dirty="0"/>
              <a:t>, documents can have multiple topics.</a:t>
            </a:r>
          </a:p>
        </p:txBody>
      </p:sp>
      <p:sp>
        <p:nvSpPr>
          <p:cNvPr id="35844" name="Oval 10"/>
          <p:cNvSpPr>
            <a:spLocks noChangeArrowheads="1"/>
          </p:cNvSpPr>
          <p:nvPr/>
        </p:nvSpPr>
        <p:spPr bwMode="auto">
          <a:xfrm>
            <a:off x="2438400" y="1752600"/>
            <a:ext cx="381000" cy="381000"/>
          </a:xfrm>
          <a:prstGeom prst="ellipse">
            <a:avLst/>
          </a:prstGeom>
          <a:solidFill>
            <a:srgbClr val="72BF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baseline="-25000"/>
              <a:t>d</a:t>
            </a:r>
          </a:p>
        </p:txBody>
      </p:sp>
      <p:sp>
        <p:nvSpPr>
          <p:cNvPr id="35845" name="Oval 11"/>
          <p:cNvSpPr>
            <a:spLocks noChangeArrowheads="1"/>
          </p:cNvSpPr>
          <p:nvPr/>
        </p:nvSpPr>
        <p:spPr bwMode="auto">
          <a:xfrm>
            <a:off x="4267200" y="3048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  <a:r>
              <a:rPr lang="en-US" baseline="-25000"/>
              <a:t>d4</a:t>
            </a:r>
          </a:p>
        </p:txBody>
      </p:sp>
      <p:sp>
        <p:nvSpPr>
          <p:cNvPr id="35846" name="Oval 12"/>
          <p:cNvSpPr>
            <a:spLocks noChangeArrowheads="1"/>
          </p:cNvSpPr>
          <p:nvPr/>
        </p:nvSpPr>
        <p:spPr bwMode="auto">
          <a:xfrm>
            <a:off x="3073400" y="3048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  <a:r>
              <a:rPr lang="en-US" baseline="-25000"/>
              <a:t>d3</a:t>
            </a:r>
          </a:p>
        </p:txBody>
      </p:sp>
      <p:sp>
        <p:nvSpPr>
          <p:cNvPr id="35847" name="Oval 13"/>
          <p:cNvSpPr>
            <a:spLocks noChangeArrowheads="1"/>
          </p:cNvSpPr>
          <p:nvPr/>
        </p:nvSpPr>
        <p:spPr bwMode="auto">
          <a:xfrm>
            <a:off x="1879600" y="3048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  <a:r>
              <a:rPr lang="en-US" baseline="-25000"/>
              <a:t>d2</a:t>
            </a:r>
          </a:p>
        </p:txBody>
      </p:sp>
      <p:cxnSp>
        <p:nvCxnSpPr>
          <p:cNvPr id="35848" name="AutoShape 14"/>
          <p:cNvCxnSpPr>
            <a:cxnSpLocks noChangeShapeType="1"/>
            <a:stCxn id="35844" idx="4"/>
            <a:endCxn id="35852" idx="0"/>
          </p:cNvCxnSpPr>
          <p:nvPr/>
        </p:nvCxnSpPr>
        <p:spPr bwMode="auto">
          <a:xfrm flipH="1">
            <a:off x="876300" y="2133600"/>
            <a:ext cx="1752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AutoShape 15"/>
          <p:cNvCxnSpPr>
            <a:cxnSpLocks noChangeShapeType="1"/>
            <a:stCxn id="35844" idx="4"/>
            <a:endCxn id="35847" idx="0"/>
          </p:cNvCxnSpPr>
          <p:nvPr/>
        </p:nvCxnSpPr>
        <p:spPr bwMode="auto">
          <a:xfrm flipH="1">
            <a:off x="2070100" y="2133600"/>
            <a:ext cx="5588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AutoShape 16"/>
          <p:cNvCxnSpPr>
            <a:cxnSpLocks noChangeShapeType="1"/>
            <a:stCxn id="35844" idx="4"/>
            <a:endCxn id="35846" idx="1"/>
          </p:cNvCxnSpPr>
          <p:nvPr/>
        </p:nvCxnSpPr>
        <p:spPr bwMode="auto">
          <a:xfrm>
            <a:off x="2628900" y="2133600"/>
            <a:ext cx="500063" cy="969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AutoShape 17"/>
          <p:cNvCxnSpPr>
            <a:cxnSpLocks noChangeShapeType="1"/>
            <a:stCxn id="35844" idx="4"/>
            <a:endCxn id="35845" idx="1"/>
          </p:cNvCxnSpPr>
          <p:nvPr/>
        </p:nvCxnSpPr>
        <p:spPr bwMode="auto">
          <a:xfrm>
            <a:off x="2628900" y="2133600"/>
            <a:ext cx="1693863" cy="969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Oval 18"/>
          <p:cNvSpPr>
            <a:spLocks noChangeArrowheads="1"/>
          </p:cNvSpPr>
          <p:nvPr/>
        </p:nvSpPr>
        <p:spPr bwMode="auto">
          <a:xfrm>
            <a:off x="685800" y="3048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  <a:r>
              <a:rPr lang="en-US" baseline="-25000"/>
              <a:t>d1</a:t>
            </a:r>
          </a:p>
        </p:txBody>
      </p:sp>
      <p:sp>
        <p:nvSpPr>
          <p:cNvPr id="35853" name="Oval 19"/>
          <p:cNvSpPr>
            <a:spLocks noChangeArrowheads="1"/>
          </p:cNvSpPr>
          <p:nvPr/>
        </p:nvSpPr>
        <p:spPr bwMode="auto">
          <a:xfrm>
            <a:off x="4267200" y="4191000"/>
            <a:ext cx="381000" cy="381000"/>
          </a:xfrm>
          <a:prstGeom prst="ellipse">
            <a:avLst/>
          </a:prstGeom>
          <a:solidFill>
            <a:srgbClr val="72BF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d4</a:t>
            </a:r>
          </a:p>
        </p:txBody>
      </p:sp>
      <p:sp>
        <p:nvSpPr>
          <p:cNvPr id="35854" name="Oval 20"/>
          <p:cNvSpPr>
            <a:spLocks noChangeArrowheads="1"/>
          </p:cNvSpPr>
          <p:nvPr/>
        </p:nvSpPr>
        <p:spPr bwMode="auto">
          <a:xfrm>
            <a:off x="3073400" y="4191000"/>
            <a:ext cx="381000" cy="381000"/>
          </a:xfrm>
          <a:prstGeom prst="ellipse">
            <a:avLst/>
          </a:prstGeom>
          <a:solidFill>
            <a:srgbClr val="72BF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d3</a:t>
            </a:r>
          </a:p>
        </p:txBody>
      </p:sp>
      <p:sp>
        <p:nvSpPr>
          <p:cNvPr id="35855" name="Oval 21"/>
          <p:cNvSpPr>
            <a:spLocks noChangeArrowheads="1"/>
          </p:cNvSpPr>
          <p:nvPr/>
        </p:nvSpPr>
        <p:spPr bwMode="auto">
          <a:xfrm>
            <a:off x="1879600" y="4191000"/>
            <a:ext cx="381000" cy="381000"/>
          </a:xfrm>
          <a:prstGeom prst="ellipse">
            <a:avLst/>
          </a:prstGeom>
          <a:solidFill>
            <a:srgbClr val="72BF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d2</a:t>
            </a:r>
          </a:p>
        </p:txBody>
      </p:sp>
      <p:sp>
        <p:nvSpPr>
          <p:cNvPr id="35856" name="Oval 22"/>
          <p:cNvSpPr>
            <a:spLocks noChangeArrowheads="1"/>
          </p:cNvSpPr>
          <p:nvPr/>
        </p:nvSpPr>
        <p:spPr bwMode="auto">
          <a:xfrm>
            <a:off x="685800" y="4191000"/>
            <a:ext cx="381000" cy="381000"/>
          </a:xfrm>
          <a:prstGeom prst="ellipse">
            <a:avLst/>
          </a:prstGeom>
          <a:solidFill>
            <a:srgbClr val="72BF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d1</a:t>
            </a:r>
          </a:p>
        </p:txBody>
      </p:sp>
      <p:cxnSp>
        <p:nvCxnSpPr>
          <p:cNvPr id="35857" name="AutoShape 23"/>
          <p:cNvCxnSpPr>
            <a:cxnSpLocks noChangeShapeType="1"/>
            <a:stCxn id="35852" idx="4"/>
            <a:endCxn id="35856" idx="0"/>
          </p:cNvCxnSpPr>
          <p:nvPr/>
        </p:nvCxnSpPr>
        <p:spPr bwMode="auto">
          <a:xfrm>
            <a:off x="876300" y="3429000"/>
            <a:ext cx="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AutoShape 24"/>
          <p:cNvCxnSpPr>
            <a:cxnSpLocks noChangeShapeType="1"/>
            <a:stCxn id="35845" idx="4"/>
            <a:endCxn id="35853" idx="0"/>
          </p:cNvCxnSpPr>
          <p:nvPr/>
        </p:nvCxnSpPr>
        <p:spPr bwMode="auto">
          <a:xfrm>
            <a:off x="4457700" y="3429000"/>
            <a:ext cx="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AutoShape 25"/>
          <p:cNvCxnSpPr>
            <a:cxnSpLocks noChangeShapeType="1"/>
            <a:stCxn id="35846" idx="4"/>
            <a:endCxn id="35854" idx="0"/>
          </p:cNvCxnSpPr>
          <p:nvPr/>
        </p:nvCxnSpPr>
        <p:spPr bwMode="auto">
          <a:xfrm>
            <a:off x="3263900" y="3429000"/>
            <a:ext cx="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0" name="AutoShape 26"/>
          <p:cNvCxnSpPr>
            <a:cxnSpLocks noChangeShapeType="1"/>
            <a:stCxn id="35847" idx="4"/>
            <a:endCxn id="35855" idx="0"/>
          </p:cNvCxnSpPr>
          <p:nvPr/>
        </p:nvCxnSpPr>
        <p:spPr bwMode="auto">
          <a:xfrm>
            <a:off x="2070100" y="3429000"/>
            <a:ext cx="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383C15EE-FEAF-7344-8C41-6AD07BE9493E}" type="slidenum">
              <a:rPr lang="en-US"/>
              <a:pPr/>
              <a:t>12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886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Topic Models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PLSA topics (TDT-1 corpus)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6019800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B83FFBBE-FFA1-ED42-8BBF-A6F198924B59}" type="slidenum">
              <a:rPr lang="en-US"/>
              <a:pPr/>
              <a:t>13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014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Topic Models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Probabilistic Latent Semantic Analysis Model</a:t>
            </a:r>
          </a:p>
          <a:p>
            <a:pPr lvl="1"/>
            <a:r>
              <a:rPr lang="en-US"/>
              <a:t>Learning using EM</a:t>
            </a:r>
          </a:p>
          <a:p>
            <a:pPr lvl="1"/>
            <a:r>
              <a:rPr lang="en-US"/>
              <a:t>Not a complete generative model </a:t>
            </a:r>
          </a:p>
          <a:p>
            <a:pPr lvl="2"/>
            <a:r>
              <a:rPr lang="en-US"/>
              <a:t>Has a distribution </a:t>
            </a:r>
            <a:r>
              <a:rPr lang="en-US">
                <a:latin typeface="Symbol" charset="0"/>
                <a:sym typeface="Symbol" charset="0"/>
              </a:rPr>
              <a:t></a:t>
            </a:r>
            <a:r>
              <a:rPr lang="en-US"/>
              <a:t> over the training set of documents: no new document can be generated!</a:t>
            </a:r>
          </a:p>
          <a:p>
            <a:pPr lvl="1"/>
            <a:r>
              <a:rPr lang="en-US"/>
              <a:t>Nevertheless, more realistic than mixture model</a:t>
            </a:r>
          </a:p>
          <a:p>
            <a:pPr lvl="2"/>
            <a:r>
              <a:rPr lang="en-US"/>
              <a:t>Documents can discuss multiple topics!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B83FFBBE-FFA1-ED42-8BBF-A6F198924B59}" type="slidenum">
              <a:rPr lang="en-US"/>
              <a:pPr/>
              <a:t>14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412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LSI: Simplistic 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picture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282629" y="1340768"/>
            <a:ext cx="4417197" cy="4342096"/>
            <a:chOff x="282628" y="1150110"/>
            <a:chExt cx="5289891" cy="5225752"/>
          </a:xfrm>
        </p:grpSpPr>
        <p:sp>
          <p:nvSpPr>
            <p:cNvPr id="39939" name="Line 3"/>
            <p:cNvSpPr>
              <a:spLocks noChangeShapeType="1"/>
            </p:cNvSpPr>
            <p:nvPr/>
          </p:nvSpPr>
          <p:spPr bwMode="auto">
            <a:xfrm flipH="1" flipV="1">
              <a:off x="282628" y="1723197"/>
              <a:ext cx="1066800" cy="297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9940" name="Line 4"/>
            <p:cNvSpPr>
              <a:spLocks noChangeShapeType="1"/>
            </p:cNvSpPr>
            <p:nvPr/>
          </p:nvSpPr>
          <p:spPr bwMode="auto">
            <a:xfrm flipH="1" flipV="1">
              <a:off x="587428" y="1570797"/>
              <a:ext cx="762000" cy="3124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9941" name="Line 5"/>
            <p:cNvSpPr>
              <a:spLocks noChangeShapeType="1"/>
            </p:cNvSpPr>
            <p:nvPr/>
          </p:nvSpPr>
          <p:spPr bwMode="auto">
            <a:xfrm flipH="1" flipV="1">
              <a:off x="1044628" y="1494597"/>
              <a:ext cx="30480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9942" name="Line 6"/>
            <p:cNvSpPr>
              <a:spLocks noChangeShapeType="1"/>
            </p:cNvSpPr>
            <p:nvPr/>
          </p:nvSpPr>
          <p:spPr bwMode="auto">
            <a:xfrm flipV="1">
              <a:off x="1349428" y="2408997"/>
              <a:ext cx="2895600" cy="228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9943" name="Line 7"/>
            <p:cNvSpPr>
              <a:spLocks noChangeShapeType="1"/>
            </p:cNvSpPr>
            <p:nvPr/>
          </p:nvSpPr>
          <p:spPr bwMode="auto">
            <a:xfrm flipV="1">
              <a:off x="1349428" y="2637597"/>
              <a:ext cx="312420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9944" name="Line 8"/>
            <p:cNvSpPr>
              <a:spLocks noChangeShapeType="1"/>
            </p:cNvSpPr>
            <p:nvPr/>
          </p:nvSpPr>
          <p:spPr bwMode="auto">
            <a:xfrm flipV="1">
              <a:off x="1349428" y="2942397"/>
              <a:ext cx="34290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1349428" y="4694997"/>
              <a:ext cx="24384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>
              <a:off x="1349428" y="4694997"/>
              <a:ext cx="16002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>
              <a:off x="1349428" y="4694997"/>
              <a:ext cx="34290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9948" name="Text Box 12"/>
            <p:cNvSpPr txBox="1">
              <a:spLocks noChangeArrowheads="1"/>
            </p:cNvSpPr>
            <p:nvPr/>
          </p:nvSpPr>
          <p:spPr bwMode="auto">
            <a:xfrm>
              <a:off x="1104953" y="1150110"/>
              <a:ext cx="11147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0">
                  <a:latin typeface="+mn-lt"/>
                  <a:cs typeface="Arial" charset="0"/>
                </a:rPr>
                <a:t>Topic 1</a:t>
              </a:r>
            </a:p>
          </p:txBody>
        </p:sp>
        <p:sp>
          <p:nvSpPr>
            <p:cNvPr id="39949" name="Text Box 13"/>
            <p:cNvSpPr txBox="1">
              <a:spLocks noChangeArrowheads="1"/>
            </p:cNvSpPr>
            <p:nvPr/>
          </p:nvSpPr>
          <p:spPr bwMode="auto">
            <a:xfrm>
              <a:off x="4457753" y="2216910"/>
              <a:ext cx="11147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0">
                  <a:latin typeface="+mn-lt"/>
                  <a:cs typeface="Arial" charset="0"/>
                </a:rPr>
                <a:t>Topic 2</a:t>
              </a:r>
            </a:p>
          </p:txBody>
        </p:sp>
        <p:sp>
          <p:nvSpPr>
            <p:cNvPr id="39950" name="Text Box 14"/>
            <p:cNvSpPr txBox="1">
              <a:spLocks noChangeArrowheads="1"/>
            </p:cNvSpPr>
            <p:nvPr/>
          </p:nvSpPr>
          <p:spPr bwMode="auto">
            <a:xfrm>
              <a:off x="3787828" y="5914197"/>
              <a:ext cx="11147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0">
                  <a:latin typeface="+mn-lt"/>
                  <a:cs typeface="Arial" charset="0"/>
                </a:rPr>
                <a:t>Topic 3</a:t>
              </a:r>
            </a:p>
          </p:txBody>
        </p:sp>
      </p:grpSp>
      <p:sp>
        <p:nvSpPr>
          <p:cNvPr id="15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15</a:t>
            </a:fld>
            <a:endParaRPr lang="de-DE" sz="110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932040" y="1196975"/>
            <a:ext cx="4032573" cy="4968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800" kern="0" dirty="0" smtClean="0">
                <a:ea typeface="ＭＳ Ｐゴシック" charset="0"/>
              </a:rPr>
              <a:t>The “dimensionality” of a corpus is the number of distinct topics represented in it.</a:t>
            </a:r>
          </a:p>
          <a:p>
            <a:pPr lvl="1" eaLnBrk="1" hangingPunct="1"/>
            <a:r>
              <a:rPr lang="en-US" kern="0" dirty="0" smtClean="0">
                <a:ea typeface="ＭＳ Ｐゴシック" charset="0"/>
              </a:rPr>
              <a:t>if </a:t>
            </a:r>
            <a:r>
              <a:rPr lang="en-US" i="1" kern="0" dirty="0" smtClean="0">
                <a:ea typeface="ＭＳ Ｐゴシック" charset="0"/>
              </a:rPr>
              <a:t>A</a:t>
            </a:r>
            <a:r>
              <a:rPr lang="en-US" kern="0" dirty="0" smtClean="0">
                <a:ea typeface="ＭＳ Ｐゴシック" charset="0"/>
              </a:rPr>
              <a:t> has a rank </a:t>
            </a:r>
            <a:r>
              <a:rPr lang="en-US" i="1" kern="0" dirty="0" smtClean="0">
                <a:ea typeface="ＭＳ Ｐゴシック" charset="0"/>
              </a:rPr>
              <a:t>k</a:t>
            </a:r>
            <a:r>
              <a:rPr lang="en-US" kern="0" dirty="0" smtClean="0">
                <a:ea typeface="ＭＳ Ｐゴシック" charset="0"/>
              </a:rPr>
              <a:t> approximation of low </a:t>
            </a:r>
            <a:r>
              <a:rPr lang="en-US" kern="0" dirty="0" err="1" smtClean="0">
                <a:ea typeface="ＭＳ Ｐゴシック" charset="0"/>
              </a:rPr>
              <a:t>Frobenius</a:t>
            </a:r>
            <a:r>
              <a:rPr lang="en-US" kern="0" dirty="0" smtClean="0">
                <a:ea typeface="ＭＳ Ｐゴシック" charset="0"/>
              </a:rPr>
              <a:t> error, then there are no more than </a:t>
            </a:r>
            <a:r>
              <a:rPr lang="en-US" i="1" kern="0" dirty="0" smtClean="0">
                <a:ea typeface="ＭＳ Ｐゴシック" charset="0"/>
              </a:rPr>
              <a:t>k</a:t>
            </a:r>
            <a:r>
              <a:rPr lang="en-US" kern="0" dirty="0" smtClean="0">
                <a:ea typeface="ＭＳ Ｐゴシック" charset="0"/>
              </a:rPr>
              <a:t> distinct topics in the corpus.</a:t>
            </a:r>
            <a:endParaRPr lang="en-US" kern="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7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Cutting the dimensions with the least singular values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844824"/>
            <a:ext cx="7087080" cy="2232248"/>
          </a:xfrm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148064" y="1628800"/>
            <a:ext cx="2664296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812360" y="3789040"/>
            <a:ext cx="36004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383C15EE-FEAF-7344-8C41-6AD07BE9493E}" type="slidenum">
              <a:rPr lang="en-US"/>
              <a:pPr/>
              <a:t>16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762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LSI and PLSI</a:t>
            </a:r>
            <a:endParaRPr lang="fr-CA" sz="4000" dirty="0" smtClean="0">
              <a:cs typeface="+mj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LSI: find the k-dimensions that minimize the </a:t>
            </a:r>
            <a:r>
              <a:rPr lang="en-US" dirty="0" err="1" smtClean="0">
                <a:cs typeface="+mn-cs"/>
              </a:rPr>
              <a:t>Frobenius</a:t>
            </a:r>
            <a:r>
              <a:rPr lang="en-US" dirty="0" smtClean="0">
                <a:cs typeface="+mn-cs"/>
              </a:rPr>
              <a:t> norm of A-A’.</a:t>
            </a:r>
          </a:p>
          <a:p>
            <a:pPr lvl="1" eaLnBrk="1" hangingPunct="1">
              <a:defRPr/>
            </a:pPr>
            <a:r>
              <a:rPr lang="en-US" dirty="0" err="1" smtClean="0">
                <a:cs typeface="+mn-cs"/>
              </a:rPr>
              <a:t>Frobenius</a:t>
            </a:r>
            <a:r>
              <a:rPr lang="en-US" dirty="0" smtClean="0">
                <a:cs typeface="+mn-cs"/>
              </a:rPr>
              <a:t> norm of A: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p</a:t>
            </a:r>
            <a:r>
              <a:rPr lang="en-US" dirty="0" err="1" smtClean="0">
                <a:cs typeface="+mn-cs"/>
              </a:rPr>
              <a:t>LSI</a:t>
            </a:r>
            <a:r>
              <a:rPr lang="en-US" dirty="0" smtClean="0">
                <a:cs typeface="+mn-cs"/>
              </a:rPr>
              <a:t>: defines one’s own objective function to minimize (maximize)</a:t>
            </a:r>
          </a:p>
          <a:p>
            <a:pPr lvl="1" eaLnBrk="1" hangingPunct="1">
              <a:defRPr/>
            </a:pPr>
            <a:endParaRPr lang="fr-CA" dirty="0" smtClean="0"/>
          </a:p>
        </p:txBody>
      </p:sp>
      <p:pic>
        <p:nvPicPr>
          <p:cNvPr id="27651" name="Picture 5" descr="\|A\|_F^2=\sum_{i=1}^m\sum_{j=1}^n |a_{ij}|^2=\operatorname{trace}(A^\ast{} A)=\sum_{i=1}^{\min\{m,\,n\}} \sigma_{i}^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39308"/>
            <a:ext cx="47529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 1" descr="Screen Shot 2015-11-15 at 16.22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373216"/>
            <a:ext cx="7721600" cy="82550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383C15EE-FEAF-7344-8C41-6AD07BE9493E}" type="slidenum">
              <a:rPr lang="en-US"/>
              <a:pPr/>
              <a:t>17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821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7793037" cy="648072"/>
          </a:xfrm>
        </p:spPr>
        <p:txBody>
          <a:bodyPr/>
          <a:lstStyle/>
          <a:p>
            <a:pPr>
              <a:defRPr/>
            </a:pPr>
            <a:r>
              <a:rPr lang="en-US" sz="3600" dirty="0" err="1" smtClean="0"/>
              <a:t>pLSI</a:t>
            </a:r>
            <a:r>
              <a:rPr lang="en-US" sz="3600" dirty="0" smtClean="0"/>
              <a:t> – a probabilistic approach</a:t>
            </a:r>
            <a:endParaRPr lang="en-US" sz="36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2"/>
          </p:nvPr>
        </p:nvPicPr>
        <p:blipFill rotWithShape="1">
          <a:blip r:embed="rId2"/>
          <a:srcRect l="-119" t="303" r="-169" b="-271"/>
          <a:stretch/>
        </p:blipFill>
        <p:spPr>
          <a:xfrm>
            <a:off x="35496" y="1124744"/>
            <a:ext cx="8012113" cy="5013325"/>
          </a:xfrm>
        </p:spPr>
      </p:pic>
      <p:sp>
        <p:nvSpPr>
          <p:cNvPr id="3" name="Textfeld 2"/>
          <p:cNvSpPr txBox="1"/>
          <p:nvPr/>
        </p:nvSpPr>
        <p:spPr>
          <a:xfrm>
            <a:off x="3388995" y="5949280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 = number of topics</a:t>
            </a:r>
          </a:p>
          <a:p>
            <a:r>
              <a:rPr lang="en-US" sz="1200" dirty="0" smtClean="0"/>
              <a:t>V = vocabulary size</a:t>
            </a:r>
          </a:p>
          <a:p>
            <a:r>
              <a:rPr lang="en-US" sz="1200" dirty="0" smtClean="0"/>
              <a:t>M = number of documents</a:t>
            </a:r>
            <a:endParaRPr lang="en-US" sz="120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383C15EE-FEAF-7344-8C41-6AD07BE9493E}" type="slidenum">
              <a:rPr lang="en-US"/>
              <a:pPr/>
              <a:t>18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251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3" y="188641"/>
            <a:ext cx="6696744" cy="57606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p</a:t>
            </a:r>
            <a:r>
              <a:rPr lang="en-US" dirty="0" err="1" smtClean="0">
                <a:cs typeface="+mj-cs"/>
              </a:rPr>
              <a:t>LSI</a:t>
            </a:r>
            <a:endParaRPr lang="fr-CA" dirty="0" smtClean="0"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268760"/>
            <a:ext cx="7277100" cy="4435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Assume a multinomial distribution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Distribution of topics (</a:t>
            </a:r>
            <a:r>
              <a:rPr lang="en-US" sz="2800" i="1" dirty="0" smtClean="0">
                <a:cs typeface="+mn-cs"/>
              </a:rPr>
              <a:t>z</a:t>
            </a:r>
            <a:r>
              <a:rPr lang="en-US" sz="2800" dirty="0" smtClean="0"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dirty="0" smtClean="0">
                <a:cs typeface="+mn-cs"/>
              </a:rPr>
              <a:t>Question: How to determine </a:t>
            </a:r>
            <a:r>
              <a:rPr lang="en-US" sz="2800" i="1" dirty="0" smtClean="0">
                <a:cs typeface="+mn-cs"/>
              </a:rPr>
              <a:t>z </a:t>
            </a:r>
            <a:r>
              <a:rPr lang="en-US" sz="2800" dirty="0" smtClean="0">
                <a:cs typeface="+mn-cs"/>
              </a:rPr>
              <a:t>?</a:t>
            </a:r>
            <a:endParaRPr lang="fr-CA" sz="2800" i="1" dirty="0" smtClean="0">
              <a:cs typeface="+mn-cs"/>
            </a:endParaRPr>
          </a:p>
        </p:txBody>
      </p:sp>
      <p:pic>
        <p:nvPicPr>
          <p:cNvPr id="27658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0111" y="3933056"/>
            <a:ext cx="6591774" cy="1656184"/>
          </a:xfrm>
        </p:spPr>
      </p:pic>
      <p:pic>
        <p:nvPicPr>
          <p:cNvPr id="27660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9139" y="3111847"/>
            <a:ext cx="4679950" cy="917575"/>
          </a:xfrm>
        </p:spPr>
      </p:pic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77" y="1887885"/>
            <a:ext cx="7056437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383C15EE-FEAF-7344-8C41-6AD07BE9493E}" type="slidenum">
              <a:rPr lang="en-US"/>
              <a:pPr/>
              <a:t>19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56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Agents</a:t>
            </a:r>
          </a:p>
          <a:p>
            <a:pPr lvl="1"/>
            <a:r>
              <a:rPr lang="en-US" dirty="0" smtClean="0"/>
              <a:t>Task/goal: Information retrieval</a:t>
            </a:r>
          </a:p>
          <a:p>
            <a:pPr lvl="1"/>
            <a:r>
              <a:rPr lang="en-US" dirty="0" smtClean="0"/>
              <a:t>Environment: Documents</a:t>
            </a:r>
          </a:p>
          <a:p>
            <a:pPr lvl="1"/>
            <a:r>
              <a:rPr lang="en-US" dirty="0" smtClean="0"/>
              <a:t>Means: Vector space or probability based retrieval</a:t>
            </a:r>
          </a:p>
          <a:p>
            <a:pPr lvl="2"/>
            <a:r>
              <a:rPr lang="en-US" dirty="0" smtClean="0"/>
              <a:t>Dimension reduction (vector model)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opic models (probability model)</a:t>
            </a:r>
          </a:p>
          <a:p>
            <a:r>
              <a:rPr lang="en-US" dirty="0" smtClean="0"/>
              <a:t>Today: Topic models</a:t>
            </a:r>
          </a:p>
          <a:p>
            <a:pPr lvl="1"/>
            <a:r>
              <a:rPr lang="en-US" dirty="0" smtClean="0"/>
              <a:t>Probabilistic LSI (</a:t>
            </a:r>
            <a:r>
              <a:rPr lang="en-US" dirty="0" err="1" smtClean="0"/>
              <a:t>pLSI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Latent </a:t>
            </a:r>
            <a:r>
              <a:rPr lang="en-US" dirty="0" err="1" smtClean="0"/>
              <a:t>Dirichlet</a:t>
            </a:r>
            <a:r>
              <a:rPr lang="en-US" dirty="0" smtClean="0"/>
              <a:t> Allocation (LDA)</a:t>
            </a:r>
          </a:p>
          <a:p>
            <a:r>
              <a:rPr lang="en-US" dirty="0" smtClean="0"/>
              <a:t>Soon: What agents can take with them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383C15EE-FEAF-7344-8C41-6AD07BE9493E}" type="slidenum">
              <a:rPr lang="en-US"/>
              <a:pPr/>
              <a:t>2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350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Topic Models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Probabilistic Latent Semantic Analysis Model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8600" y="1745704"/>
            <a:ext cx="18288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1219200" y="1898104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762000" y="2964904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762000" y="4031704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33400" y="2812504"/>
            <a:ext cx="11430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762000" y="5479504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ymbol" charset="0"/>
                <a:sym typeface="Symbol" charset="0"/>
              </a:rPr>
              <a:t>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1066800" y="471750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1143000" y="2583904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1066800" y="365070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676400" y="4869904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505200" y="1898104"/>
            <a:ext cx="51054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Select document d ~ </a:t>
            </a:r>
            <a:r>
              <a:rPr lang="en-US" sz="2000" dirty="0" err="1"/>
              <a:t>Mult</a:t>
            </a:r>
            <a:r>
              <a:rPr lang="en-US" sz="2000" dirty="0"/>
              <a:t>(</a:t>
            </a:r>
            <a:r>
              <a:rPr lang="en-US" sz="2000" dirty="0">
                <a:latin typeface="Symbol" charset="0"/>
                <a:sym typeface="Symbol" charset="0"/>
              </a:rPr>
              <a:t></a:t>
            </a:r>
            <a:r>
              <a:rPr lang="en-US" sz="2000" dirty="0"/>
              <a:t>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/>
              <a:t> For each position n = 1,</a:t>
            </a:r>
            <a:r>
              <a:rPr lang="en-US" sz="2000" dirty="0">
                <a:latin typeface="MT Extra" charset="0"/>
                <a:sym typeface="MT Extra" charset="0"/>
              </a:rPr>
              <a:t></a:t>
            </a:r>
            <a:r>
              <a:rPr lang="en-US" sz="2000" dirty="0"/>
              <a:t>, </a:t>
            </a:r>
            <a:r>
              <a:rPr lang="en-US" sz="2000" dirty="0" err="1"/>
              <a:t>N</a:t>
            </a:r>
            <a:r>
              <a:rPr lang="en-US" sz="2000" baseline="-25000" dirty="0" err="1"/>
              <a:t>d</a:t>
            </a:r>
            <a:endParaRPr lang="en-US" sz="2000" dirty="0"/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000" dirty="0"/>
              <a:t> generate </a:t>
            </a:r>
            <a:r>
              <a:rPr lang="en-US" sz="2000" dirty="0" err="1"/>
              <a:t>z</a:t>
            </a:r>
            <a:r>
              <a:rPr lang="en-US" sz="2000" baseline="-25000" dirty="0" err="1"/>
              <a:t>n</a:t>
            </a:r>
            <a:r>
              <a:rPr lang="en-US" sz="2000" dirty="0"/>
              <a:t> ~ </a:t>
            </a:r>
            <a:r>
              <a:rPr lang="en-US" sz="2000" dirty="0" err="1"/>
              <a:t>Mult</a:t>
            </a:r>
            <a:r>
              <a:rPr lang="en-US" sz="2000" dirty="0" smtClean="0"/>
              <a:t>( </a:t>
            </a:r>
            <a:r>
              <a:rPr lang="en-US" sz="2000" dirty="0" smtClean="0">
                <a:latin typeface="cmsy10" charset="0"/>
              </a:rPr>
              <a:t>∙</a:t>
            </a:r>
            <a:r>
              <a:rPr lang="en-US" sz="2000" dirty="0" smtClean="0"/>
              <a:t> </a:t>
            </a:r>
            <a:r>
              <a:rPr lang="en-US" sz="2000" dirty="0"/>
              <a:t>| </a:t>
            </a:r>
            <a:r>
              <a:rPr lang="en-US" sz="2000" dirty="0">
                <a:latin typeface="Symbol" charset="0"/>
                <a:sym typeface="Symbol" charset="0"/>
              </a:rPr>
              <a:t></a:t>
            </a:r>
            <a:r>
              <a:rPr lang="en-US" sz="2000" baseline="-25000" dirty="0">
                <a:sym typeface="Symbol" charset="0"/>
              </a:rPr>
              <a:t>d</a:t>
            </a:r>
            <a:r>
              <a:rPr lang="en-US" sz="2000" dirty="0"/>
              <a:t>)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000" dirty="0"/>
              <a:t> generate </a:t>
            </a:r>
            <a:r>
              <a:rPr lang="en-US" sz="2000" dirty="0" err="1"/>
              <a:t>w</a:t>
            </a:r>
            <a:r>
              <a:rPr lang="en-US" sz="2000" baseline="-25000" dirty="0" err="1"/>
              <a:t>n</a:t>
            </a:r>
            <a:r>
              <a:rPr lang="en-US" sz="2000" dirty="0"/>
              <a:t> ~ </a:t>
            </a:r>
            <a:r>
              <a:rPr lang="en-US" sz="2000" dirty="0" err="1"/>
              <a:t>Mult</a:t>
            </a:r>
            <a:r>
              <a:rPr lang="en-US" sz="2000" dirty="0" smtClean="0"/>
              <a:t>( </a:t>
            </a:r>
            <a:r>
              <a:rPr lang="en-US" sz="2000" dirty="0" smtClean="0">
                <a:latin typeface="cmsy10" charset="0"/>
              </a:rPr>
              <a:t>∙</a:t>
            </a:r>
            <a:r>
              <a:rPr lang="en-US" sz="2000" dirty="0" smtClean="0"/>
              <a:t> </a:t>
            </a:r>
            <a:r>
              <a:rPr lang="en-US" sz="2000" dirty="0"/>
              <a:t>| </a:t>
            </a:r>
            <a:r>
              <a:rPr lang="en-US" sz="2000" dirty="0">
                <a:latin typeface="Symbol" charset="0"/>
                <a:sym typeface="Symbol" charset="0"/>
              </a:rPr>
              <a:t></a:t>
            </a:r>
            <a:r>
              <a:rPr lang="en-US" sz="2000" baseline="-25000" dirty="0" err="1">
                <a:sym typeface="Symbol" charset="0"/>
              </a:rPr>
              <a:t>z</a:t>
            </a:r>
            <a:r>
              <a:rPr lang="en-US" sz="2000" baseline="-50000" dirty="0" err="1">
                <a:sym typeface="Symbol" charset="0"/>
              </a:rPr>
              <a:t>n</a:t>
            </a:r>
            <a:r>
              <a:rPr lang="en-US" sz="2000" dirty="0"/>
              <a:t>)</a:t>
            </a:r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304800" y="1898104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ymbol" charset="0"/>
                <a:sym typeface="Symbol" charset="0"/>
              </a:rPr>
              <a:t></a:t>
            </a:r>
            <a:r>
              <a:rPr lang="en-US" sz="2400" baseline="-25000">
                <a:sym typeface="Symbol" charset="0"/>
              </a:rPr>
              <a:t>d</a:t>
            </a:r>
            <a:endParaRPr lang="en-US" sz="2400" baseline="-25000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685800" y="2507704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66" name="Picture 2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26904"/>
            <a:ext cx="5130800" cy="23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2514600" y="1974304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ymbol" charset="0"/>
                <a:sym typeface="Symbol" charset="0"/>
              </a:rPr>
              <a:t>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1905000" y="220290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371600" y="4565104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</a:t>
            </a:r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>
            <a:off x="7620000" y="2736304"/>
            <a:ext cx="1371600" cy="6096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Topic distribution</a:t>
            </a:r>
          </a:p>
        </p:txBody>
      </p:sp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B83FFBBE-FFA1-ED42-8BBF-A6F198924B59}" type="slidenum">
              <a:rPr lang="en-US"/>
              <a:pPr/>
              <a:t>20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46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/>
      <p:bldP spid="10255" grpId="0" animBg="1"/>
      <p:bldP spid="10256" grpId="0" animBg="1"/>
      <p:bldP spid="10261" grpId="0" animBg="1"/>
      <p:bldP spid="10262" grpId="0" animBg="1"/>
      <p:bldP spid="10264" grpId="0"/>
      <p:bldP spid="102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1"/>
            <a:ext cx="8064896" cy="64807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Using EM</a:t>
            </a:r>
            <a:endParaRPr lang="fr-CA" dirty="0" smtClean="0">
              <a:cs typeface="+mj-cs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4318" y="1196752"/>
            <a:ext cx="3810000" cy="42878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n-cs"/>
              </a:rPr>
              <a:t>Likelihood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E-step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M-step</a:t>
            </a:r>
          </a:p>
          <a:p>
            <a:pPr eaLnBrk="1" hangingPunct="1">
              <a:defRPr/>
            </a:pPr>
            <a:endParaRPr lang="fr-CA" sz="2400" smtClean="0">
              <a:cs typeface="+mn-cs"/>
            </a:endParaRP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980" y="1620615"/>
            <a:ext cx="5905500" cy="1336675"/>
          </a:xfrm>
        </p:spPr>
      </p:pic>
      <p:pic>
        <p:nvPicPr>
          <p:cNvPr id="2867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8943" y="3141440"/>
            <a:ext cx="4608512" cy="827087"/>
          </a:xfrm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05" y="4192365"/>
            <a:ext cx="4968875" cy="1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383C15EE-FEAF-7344-8C41-6AD07BE9493E}" type="slidenum">
              <a:rPr lang="en-US"/>
              <a:pPr/>
              <a:t>21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254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1"/>
            <a:ext cx="8280920" cy="57606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Relation with LSI</a:t>
            </a:r>
            <a:endParaRPr lang="fr-CA" dirty="0" smtClean="0"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7061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Relation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 dirty="0" smtClean="0">
                <a:cs typeface="+mn-cs"/>
              </a:rPr>
              <a:t>	</a:t>
            </a:r>
            <a:endParaRPr lang="en-US" sz="2000" baseline="300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000" baseline="300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000" baseline="300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Difference: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LSI: minimize </a:t>
            </a:r>
            <a:r>
              <a:rPr lang="en-US" sz="1800" dirty="0" err="1" smtClean="0"/>
              <a:t>Frobenius</a:t>
            </a:r>
            <a:r>
              <a:rPr lang="en-US" sz="1800" dirty="0" smtClean="0"/>
              <a:t> (L-2) norm ~ additive Gaussian noise assumption on counts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err="1" smtClean="0"/>
              <a:t>pLSI</a:t>
            </a:r>
            <a:r>
              <a:rPr lang="en-US" sz="1800" dirty="0" smtClean="0"/>
              <a:t>: log-likelihood of training data ~ cross-entropy / </a:t>
            </a:r>
            <a:r>
              <a:rPr lang="en-US" sz="1800" dirty="0" err="1" smtClean="0"/>
              <a:t>Kullback-Leibler</a:t>
            </a:r>
            <a:r>
              <a:rPr lang="en-US" sz="1800" dirty="0" smtClean="0"/>
              <a:t> divergence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CA" sz="1800" dirty="0" smtClean="0"/>
          </a:p>
        </p:txBody>
      </p:sp>
      <p:pic>
        <p:nvPicPr>
          <p:cNvPr id="29704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2619" y="2823939"/>
            <a:ext cx="2303462" cy="325438"/>
          </a:xfrm>
        </p:spPr>
      </p:pic>
      <p:graphicFrame>
        <p:nvGraphicFramePr>
          <p:cNvPr id="3277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715605"/>
              </p:ext>
            </p:extLst>
          </p:nvPr>
        </p:nvGraphicFramePr>
        <p:xfrm>
          <a:off x="977131" y="2031777"/>
          <a:ext cx="39592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27" name="Formel" r:id="rId4" imgW="2057400" imgH="342900" progId="Equation.3">
                  <p:embed/>
                </p:oleObj>
              </mc:Choice>
              <mc:Fallback>
                <p:oleObj name="Formel" r:id="rId4" imgW="20574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131" y="2031777"/>
                        <a:ext cx="39592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594" y="2739802"/>
            <a:ext cx="208915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31" y="1671414"/>
            <a:ext cx="14398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709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7131" y="2752502"/>
            <a:ext cx="2016125" cy="323850"/>
          </a:xfrm>
        </p:spPr>
      </p:pic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383C15EE-FEAF-7344-8C41-6AD07BE9493E}" type="slidenum">
              <a:rPr lang="en-US"/>
              <a:pPr/>
              <a:t>22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978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pLSI</a:t>
            </a:r>
            <a:r>
              <a:rPr lang="en-US" dirty="0"/>
              <a:t> </a:t>
            </a:r>
            <a:r>
              <a:rPr lang="en-US" dirty="0" smtClean="0"/>
              <a:t>– a generative model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88" t="-2062" b="4859"/>
          <a:stretch/>
        </p:blipFill>
        <p:spPr>
          <a:xfrm>
            <a:off x="467544" y="1268760"/>
            <a:ext cx="7832725" cy="4430713"/>
          </a:xfrm>
        </p:spPr>
      </p:pic>
      <p:sp>
        <p:nvSpPr>
          <p:cNvPr id="3" name="Rechteck 2"/>
          <p:cNvSpPr/>
          <p:nvPr/>
        </p:nvSpPr>
        <p:spPr>
          <a:xfrm>
            <a:off x="2987824" y="5085184"/>
            <a:ext cx="2952328" cy="28803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978753" y="5031318"/>
            <a:ext cx="2813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Markov</a:t>
            </a:r>
            <a:r>
              <a:rPr lang="de-DE" sz="1600" dirty="0" smtClean="0"/>
              <a:t> Chain </a:t>
            </a:r>
            <a:r>
              <a:rPr lang="de-DE" sz="1600" smtClean="0"/>
              <a:t>Monte Carlo, EM</a:t>
            </a:r>
            <a:endParaRPr lang="de-DE" sz="1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383C15EE-FEAF-7344-8C41-6AD07BE9493E}" type="slidenum">
              <a:rPr lang="en-US"/>
              <a:pPr/>
              <a:t>23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991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Problem of </a:t>
            </a:r>
            <a:r>
              <a:rPr lang="en-US" dirty="0" err="1">
                <a:cs typeface="+mj-cs"/>
              </a:rPr>
              <a:t>p</a:t>
            </a:r>
            <a:r>
              <a:rPr lang="en-US" dirty="0" err="1" smtClean="0">
                <a:cs typeface="+mj-cs"/>
              </a:rPr>
              <a:t>LSI</a:t>
            </a:r>
            <a:endParaRPr lang="fr-CA" dirty="0" smtClean="0">
              <a:cs typeface="+mj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It is not a proper generative model for document:</a:t>
            </a:r>
          </a:p>
          <a:p>
            <a:pPr lvl="1" eaLnBrk="1" hangingPunct="1">
              <a:defRPr/>
            </a:pPr>
            <a:r>
              <a:rPr lang="en-US" dirty="0" smtClean="0"/>
              <a:t>Document is generated from a mixture of topics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number of topics may grow linearly with the size of the corpus</a:t>
            </a:r>
          </a:p>
          <a:p>
            <a:pPr eaLnBrk="1" hangingPunct="1">
              <a:defRPr/>
            </a:pPr>
            <a:r>
              <a:rPr lang="fr-CA" dirty="0" err="1" smtClean="0">
                <a:cs typeface="+mn-cs"/>
              </a:rPr>
              <a:t>Difficult</a:t>
            </a:r>
            <a:r>
              <a:rPr lang="fr-CA" dirty="0" smtClean="0">
                <a:cs typeface="+mn-cs"/>
              </a:rPr>
              <a:t> to </a:t>
            </a:r>
            <a:r>
              <a:rPr lang="fr-CA" dirty="0" err="1" smtClean="0">
                <a:cs typeface="+mn-cs"/>
              </a:rPr>
              <a:t>generate</a:t>
            </a:r>
            <a:r>
              <a:rPr lang="fr-CA" dirty="0" smtClean="0">
                <a:cs typeface="+mn-cs"/>
              </a:rPr>
              <a:t> a new document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383C15EE-FEAF-7344-8C41-6AD07BE9493E}" type="slidenum">
              <a:rPr lang="en-US"/>
              <a:pPr/>
              <a:t>24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079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Topic Models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Latent </a:t>
            </a:r>
            <a:r>
              <a:rPr lang="en-US" sz="2800" dirty="0" err="1"/>
              <a:t>Dirichlet</a:t>
            </a:r>
            <a:r>
              <a:rPr lang="en-US" sz="2800" dirty="0"/>
              <a:t> Allocation</a:t>
            </a:r>
          </a:p>
          <a:p>
            <a:pPr lvl="1"/>
            <a:r>
              <a:rPr lang="en-US" sz="2400" dirty="0"/>
              <a:t>Overcomes the issues with PLSA</a:t>
            </a:r>
          </a:p>
          <a:p>
            <a:pPr lvl="2"/>
            <a:r>
              <a:rPr lang="en-US" sz="2000" dirty="0"/>
              <a:t>Can generate any random document</a:t>
            </a:r>
          </a:p>
          <a:p>
            <a:pPr lvl="1"/>
            <a:r>
              <a:rPr lang="en-US" sz="2400" dirty="0"/>
              <a:t>Parameter learning:</a:t>
            </a:r>
          </a:p>
          <a:p>
            <a:pPr lvl="2"/>
            <a:r>
              <a:rPr lang="en-US" sz="2000" dirty="0" err="1"/>
              <a:t>Variational</a:t>
            </a:r>
            <a:r>
              <a:rPr lang="en-US" sz="2000" dirty="0"/>
              <a:t> EM</a:t>
            </a:r>
          </a:p>
          <a:p>
            <a:pPr lvl="3"/>
            <a:r>
              <a:rPr lang="en-US" sz="1800" dirty="0"/>
              <a:t>Numerical approximation using lower-bounds</a:t>
            </a:r>
          </a:p>
          <a:p>
            <a:pPr lvl="3"/>
            <a:r>
              <a:rPr lang="en-US" sz="1800" dirty="0"/>
              <a:t>Results in biased solutions</a:t>
            </a:r>
          </a:p>
          <a:p>
            <a:pPr lvl="3"/>
            <a:r>
              <a:rPr lang="en-US" sz="1800" dirty="0"/>
              <a:t>Convergence has numerical guarantees</a:t>
            </a:r>
          </a:p>
          <a:p>
            <a:pPr lvl="2"/>
            <a:r>
              <a:rPr lang="en-US" sz="2000" dirty="0"/>
              <a:t>Gibbs Sampling </a:t>
            </a:r>
          </a:p>
          <a:p>
            <a:pPr lvl="3"/>
            <a:r>
              <a:rPr lang="en-US" sz="1800" dirty="0"/>
              <a:t>Stochastic simulation</a:t>
            </a:r>
          </a:p>
          <a:p>
            <a:pPr lvl="3"/>
            <a:r>
              <a:rPr lang="en-US" sz="1800" dirty="0"/>
              <a:t>unbiased solutions</a:t>
            </a:r>
          </a:p>
          <a:p>
            <a:pPr lvl="3"/>
            <a:r>
              <a:rPr lang="en-US" sz="1800" dirty="0"/>
              <a:t>Stochastic </a:t>
            </a:r>
            <a:r>
              <a:rPr lang="en-US" sz="1800" dirty="0" smtClean="0"/>
              <a:t>convergence</a:t>
            </a:r>
            <a:endParaRPr lang="en-US" sz="18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B83FFBBE-FFA1-ED42-8BBF-A6F198924B59}" type="slidenum">
              <a:rPr lang="en-US"/>
              <a:pPr/>
              <a:t>25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194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Garamond" charset="0"/>
              </a:rPr>
              <a:t>Dirichlet Distributions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In the LDA model, we would like to say that the </a:t>
            </a:r>
            <a:r>
              <a:rPr lang="en-US" sz="2000" i="1">
                <a:latin typeface="Verdana" charset="0"/>
              </a:rPr>
              <a:t>topic mixture proportions</a:t>
            </a:r>
            <a:r>
              <a:rPr lang="en-US" sz="2000">
                <a:latin typeface="Verdana" charset="0"/>
              </a:rPr>
              <a:t> for each document are drawn from some distribution.</a:t>
            </a:r>
          </a:p>
          <a:p>
            <a:pPr eaLnBrk="1" hangingPunct="1">
              <a:defRPr/>
            </a:pPr>
            <a:r>
              <a:rPr lang="en-US" sz="2000">
                <a:latin typeface="Verdana" charset="0"/>
              </a:rPr>
              <a:t>So, we want to put a distribution on multinomials.  That is, k-tuples of non-negative numbers that sum to one.</a:t>
            </a:r>
          </a:p>
          <a:p>
            <a:pPr eaLnBrk="1" hangingPunct="1">
              <a:defRPr/>
            </a:pPr>
            <a:r>
              <a:rPr lang="en-US" sz="2000">
                <a:latin typeface="Verdana" charset="0"/>
              </a:rPr>
              <a:t>The space is of all of these multinomials has a nice geometric interpretation as a (k-1)-</a:t>
            </a:r>
            <a:r>
              <a:rPr lang="en-US" sz="2000" i="1">
                <a:latin typeface="Verdana" charset="0"/>
              </a:rPr>
              <a:t>simplex</a:t>
            </a:r>
            <a:r>
              <a:rPr lang="en-US" sz="2000">
                <a:latin typeface="Verdana" charset="0"/>
              </a:rPr>
              <a:t>, which is just a generalization of a triangle to (k-1) dimensions.</a:t>
            </a:r>
          </a:p>
          <a:p>
            <a:pPr eaLnBrk="1" hangingPunct="1">
              <a:defRPr/>
            </a:pPr>
            <a:r>
              <a:rPr lang="en-US" sz="2000">
                <a:latin typeface="Verdana" charset="0"/>
              </a:rPr>
              <a:t>Criteria for selecting our prior:</a:t>
            </a:r>
          </a:p>
          <a:p>
            <a:pPr lvl="1" eaLnBrk="1" hangingPunct="1">
              <a:defRPr/>
            </a:pPr>
            <a:r>
              <a:rPr lang="en-US" sz="1800">
                <a:latin typeface="Verdana" charset="0"/>
                <a:ea typeface="ＭＳ Ｐゴシック" charset="0"/>
              </a:rPr>
              <a:t>It needs to be defined for a (k-1)-simplex.</a:t>
            </a:r>
          </a:p>
          <a:p>
            <a:pPr lvl="1" eaLnBrk="1" hangingPunct="1">
              <a:defRPr/>
            </a:pPr>
            <a:r>
              <a:rPr lang="en-US" sz="1800">
                <a:latin typeface="Verdana" charset="0"/>
                <a:ea typeface="ＭＳ Ｐゴシック" charset="0"/>
              </a:rPr>
              <a:t>Algebraically speaking, we would like it to play nice with the multinomial distribution. 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2000">
              <a:latin typeface="Verdana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B83FFBBE-FFA1-ED42-8BBF-A6F198924B59}" type="slidenum">
              <a:rPr lang="en-US"/>
              <a:pPr/>
              <a:t>26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3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Garamond" charset="0"/>
              </a:rPr>
              <a:t>Dirichlet Distributions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0"/>
            <a:ext cx="8229600" cy="3306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400">
                <a:latin typeface="Verdana" charset="0"/>
              </a:rPr>
              <a:t>Useful Facts: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000">
                <a:latin typeface="Verdana" charset="0"/>
                <a:ea typeface="ＭＳ Ｐゴシック" charset="0"/>
              </a:rPr>
              <a:t>This distribution is defined over a (k-1)-simplex.  That is, it takes k non-negative arguments which sum to one.  Consequently it is a natural distribution to use over multinomial distributions.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000">
                <a:latin typeface="Verdana" charset="0"/>
                <a:ea typeface="ＭＳ Ｐゴシック" charset="0"/>
              </a:rPr>
              <a:t>In fact, the Dirichlet distribution is the conjugate prior to the multinomial distribution.  (This means that if our likelihood is multinomial with a Dirichlet prior, then the posterior is also Dirichlet!)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000">
                <a:latin typeface="Verdana" charset="0"/>
                <a:ea typeface="ＭＳ Ｐゴシック" charset="0"/>
              </a:rPr>
              <a:t>The Dirichlet parameter </a:t>
            </a:r>
            <a:r>
              <a:rPr lang="en-US" sz="2000">
                <a:latin typeface="Symbol" charset="0"/>
                <a:ea typeface="ＭＳ Ｐゴシック" charset="0"/>
                <a:sym typeface="Symbol" charset="0"/>
              </a:rPr>
              <a:t></a:t>
            </a:r>
            <a:r>
              <a:rPr lang="en-US" sz="2000" baseline="-25000">
                <a:latin typeface="Verdana" charset="0"/>
                <a:ea typeface="ＭＳ Ｐゴシック" charset="0"/>
                <a:sym typeface="Symbol" charset="0"/>
              </a:rPr>
              <a:t>i</a:t>
            </a:r>
            <a:r>
              <a:rPr lang="en-US" sz="2000">
                <a:latin typeface="Verdana" charset="0"/>
                <a:ea typeface="ＭＳ Ｐゴシック" charset="0"/>
              </a:rPr>
              <a:t> can be thought of as a prior count of the i</a:t>
            </a:r>
            <a:r>
              <a:rPr lang="en-US" sz="2000" baseline="30000">
                <a:latin typeface="Verdana" charset="0"/>
                <a:ea typeface="ＭＳ Ｐゴシック" charset="0"/>
              </a:rPr>
              <a:t>th</a:t>
            </a:r>
            <a:r>
              <a:rPr lang="en-US" sz="2000">
                <a:latin typeface="Verdana" charset="0"/>
                <a:ea typeface="ＭＳ Ｐゴシック" charset="0"/>
              </a:rPr>
              <a:t> class.</a:t>
            </a:r>
          </a:p>
        </p:txBody>
      </p:sp>
      <p:pic>
        <p:nvPicPr>
          <p:cNvPr id="39939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502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B83FFBBE-FFA1-ED42-8BBF-A6F198924B59}" type="slidenum">
              <a:rPr lang="en-US"/>
              <a:pPr/>
              <a:t>27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527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Garamond" charset="0"/>
              </a:rPr>
              <a:t>The LDA Model</a:t>
            </a:r>
          </a:p>
        </p:txBody>
      </p:sp>
      <p:sp>
        <p:nvSpPr>
          <p:cNvPr id="41986" name="Oval 3"/>
          <p:cNvSpPr>
            <a:spLocks noChangeArrowheads="1"/>
          </p:cNvSpPr>
          <p:nvPr/>
        </p:nvSpPr>
        <p:spPr bwMode="auto">
          <a:xfrm>
            <a:off x="1905000" y="2286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Symbol" charset="0"/>
                <a:sym typeface="Symbol" charset="0"/>
              </a:rPr>
              <a:t></a:t>
            </a:r>
          </a:p>
        </p:txBody>
      </p:sp>
      <p:sp>
        <p:nvSpPr>
          <p:cNvPr id="41987" name="Oval 4"/>
          <p:cNvSpPr>
            <a:spLocks noChangeArrowheads="1"/>
          </p:cNvSpPr>
          <p:nvPr/>
        </p:nvSpPr>
        <p:spPr bwMode="auto">
          <a:xfrm>
            <a:off x="2819400" y="2895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  <a:r>
              <a:rPr lang="en-US" baseline="-25000"/>
              <a:t>4</a:t>
            </a:r>
          </a:p>
        </p:txBody>
      </p:sp>
      <p:sp>
        <p:nvSpPr>
          <p:cNvPr id="41988" name="Oval 5"/>
          <p:cNvSpPr>
            <a:spLocks noChangeArrowheads="1"/>
          </p:cNvSpPr>
          <p:nvPr/>
        </p:nvSpPr>
        <p:spPr bwMode="auto">
          <a:xfrm>
            <a:off x="2209800" y="2895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  <a:r>
              <a:rPr lang="en-US" baseline="-25000"/>
              <a:t>3</a:t>
            </a:r>
          </a:p>
        </p:txBody>
      </p:sp>
      <p:sp>
        <p:nvSpPr>
          <p:cNvPr id="41989" name="Oval 6"/>
          <p:cNvSpPr>
            <a:spLocks noChangeArrowheads="1"/>
          </p:cNvSpPr>
          <p:nvPr/>
        </p:nvSpPr>
        <p:spPr bwMode="auto">
          <a:xfrm>
            <a:off x="1600200" y="2895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  <a:r>
              <a:rPr lang="en-US" baseline="-25000"/>
              <a:t>2</a:t>
            </a:r>
          </a:p>
        </p:txBody>
      </p:sp>
      <p:cxnSp>
        <p:nvCxnSpPr>
          <p:cNvPr id="41990" name="AutoShape 7"/>
          <p:cNvCxnSpPr>
            <a:cxnSpLocks noChangeShapeType="1"/>
            <a:stCxn id="41986" idx="4"/>
            <a:endCxn id="41994" idx="0"/>
          </p:cNvCxnSpPr>
          <p:nvPr/>
        </p:nvCxnSpPr>
        <p:spPr bwMode="auto">
          <a:xfrm flipH="1">
            <a:off x="1181100" y="2667000"/>
            <a:ext cx="914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1" name="AutoShape 8"/>
          <p:cNvCxnSpPr>
            <a:cxnSpLocks noChangeShapeType="1"/>
            <a:stCxn id="41986" idx="4"/>
            <a:endCxn id="41989" idx="0"/>
          </p:cNvCxnSpPr>
          <p:nvPr/>
        </p:nvCxnSpPr>
        <p:spPr bwMode="auto">
          <a:xfrm flipH="1">
            <a:off x="1790700" y="2667000"/>
            <a:ext cx="304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2" name="AutoShape 9"/>
          <p:cNvCxnSpPr>
            <a:cxnSpLocks noChangeShapeType="1"/>
            <a:stCxn id="41986" idx="4"/>
            <a:endCxn id="41988" idx="0"/>
          </p:cNvCxnSpPr>
          <p:nvPr/>
        </p:nvCxnSpPr>
        <p:spPr bwMode="auto">
          <a:xfrm>
            <a:off x="2095500" y="2667000"/>
            <a:ext cx="304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3" name="AutoShape 10"/>
          <p:cNvCxnSpPr>
            <a:cxnSpLocks noChangeShapeType="1"/>
            <a:stCxn id="41986" idx="4"/>
            <a:endCxn id="41987" idx="0"/>
          </p:cNvCxnSpPr>
          <p:nvPr/>
        </p:nvCxnSpPr>
        <p:spPr bwMode="auto">
          <a:xfrm>
            <a:off x="2095500" y="2667000"/>
            <a:ext cx="914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4" name="Oval 11"/>
          <p:cNvSpPr>
            <a:spLocks noChangeArrowheads="1"/>
          </p:cNvSpPr>
          <p:nvPr/>
        </p:nvSpPr>
        <p:spPr bwMode="auto">
          <a:xfrm>
            <a:off x="990600" y="2895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  <a:r>
              <a:rPr lang="en-US" baseline="-25000"/>
              <a:t>1</a:t>
            </a:r>
          </a:p>
        </p:txBody>
      </p:sp>
      <p:sp>
        <p:nvSpPr>
          <p:cNvPr id="41995" name="Oval 12"/>
          <p:cNvSpPr>
            <a:spLocks noChangeArrowheads="1"/>
          </p:cNvSpPr>
          <p:nvPr/>
        </p:nvSpPr>
        <p:spPr bwMode="auto">
          <a:xfrm>
            <a:off x="2819400" y="3505200"/>
            <a:ext cx="381000" cy="381000"/>
          </a:xfrm>
          <a:prstGeom prst="ellipse">
            <a:avLst/>
          </a:prstGeom>
          <a:solidFill>
            <a:srgbClr val="72BF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4</a:t>
            </a:r>
          </a:p>
        </p:txBody>
      </p:sp>
      <p:sp>
        <p:nvSpPr>
          <p:cNvPr id="41996" name="Oval 13"/>
          <p:cNvSpPr>
            <a:spLocks noChangeArrowheads="1"/>
          </p:cNvSpPr>
          <p:nvPr/>
        </p:nvSpPr>
        <p:spPr bwMode="auto">
          <a:xfrm>
            <a:off x="2209800" y="3505200"/>
            <a:ext cx="381000" cy="381000"/>
          </a:xfrm>
          <a:prstGeom prst="ellipse">
            <a:avLst/>
          </a:prstGeom>
          <a:solidFill>
            <a:srgbClr val="72BF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3</a:t>
            </a:r>
          </a:p>
        </p:txBody>
      </p:sp>
      <p:sp>
        <p:nvSpPr>
          <p:cNvPr id="41997" name="Oval 14"/>
          <p:cNvSpPr>
            <a:spLocks noChangeArrowheads="1"/>
          </p:cNvSpPr>
          <p:nvPr/>
        </p:nvSpPr>
        <p:spPr bwMode="auto">
          <a:xfrm>
            <a:off x="1600200" y="3505200"/>
            <a:ext cx="381000" cy="381000"/>
          </a:xfrm>
          <a:prstGeom prst="ellipse">
            <a:avLst/>
          </a:prstGeom>
          <a:solidFill>
            <a:srgbClr val="72BF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2</a:t>
            </a:r>
          </a:p>
        </p:txBody>
      </p:sp>
      <p:sp>
        <p:nvSpPr>
          <p:cNvPr id="41998" name="Oval 15"/>
          <p:cNvSpPr>
            <a:spLocks noChangeArrowheads="1"/>
          </p:cNvSpPr>
          <p:nvPr/>
        </p:nvSpPr>
        <p:spPr bwMode="auto">
          <a:xfrm>
            <a:off x="990600" y="3505200"/>
            <a:ext cx="381000" cy="381000"/>
          </a:xfrm>
          <a:prstGeom prst="ellipse">
            <a:avLst/>
          </a:prstGeom>
          <a:solidFill>
            <a:srgbClr val="72BF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1</a:t>
            </a:r>
          </a:p>
        </p:txBody>
      </p:sp>
      <p:cxnSp>
        <p:nvCxnSpPr>
          <p:cNvPr id="41999" name="AutoShape 16"/>
          <p:cNvCxnSpPr>
            <a:cxnSpLocks noChangeShapeType="1"/>
            <a:stCxn id="41994" idx="4"/>
            <a:endCxn id="41998" idx="0"/>
          </p:cNvCxnSpPr>
          <p:nvPr/>
        </p:nvCxnSpPr>
        <p:spPr bwMode="auto">
          <a:xfrm>
            <a:off x="1181100" y="32766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0" name="AutoShape 17"/>
          <p:cNvCxnSpPr>
            <a:cxnSpLocks noChangeShapeType="1"/>
            <a:stCxn id="41987" idx="4"/>
            <a:endCxn id="41995" idx="0"/>
          </p:cNvCxnSpPr>
          <p:nvPr/>
        </p:nvCxnSpPr>
        <p:spPr bwMode="auto">
          <a:xfrm>
            <a:off x="3009900" y="32766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1" name="AutoShape 18"/>
          <p:cNvCxnSpPr>
            <a:cxnSpLocks noChangeShapeType="1"/>
            <a:stCxn id="41988" idx="4"/>
            <a:endCxn id="41996" idx="0"/>
          </p:cNvCxnSpPr>
          <p:nvPr/>
        </p:nvCxnSpPr>
        <p:spPr bwMode="auto">
          <a:xfrm>
            <a:off x="2400300" y="32766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2" name="AutoShape 19"/>
          <p:cNvCxnSpPr>
            <a:cxnSpLocks noChangeShapeType="1"/>
            <a:stCxn id="41989" idx="4"/>
            <a:endCxn id="41997" idx="0"/>
          </p:cNvCxnSpPr>
          <p:nvPr/>
        </p:nvCxnSpPr>
        <p:spPr bwMode="auto">
          <a:xfrm>
            <a:off x="1790700" y="32766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3" name="Oval 20"/>
          <p:cNvSpPr>
            <a:spLocks noChangeArrowheads="1"/>
          </p:cNvSpPr>
          <p:nvPr/>
        </p:nvSpPr>
        <p:spPr bwMode="auto">
          <a:xfrm>
            <a:off x="4648200" y="1524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Symbol" charset="0"/>
                <a:sym typeface="Symbol" charset="0"/>
              </a:rPr>
              <a:t></a:t>
            </a:r>
          </a:p>
        </p:txBody>
      </p:sp>
      <p:cxnSp>
        <p:nvCxnSpPr>
          <p:cNvPr id="42004" name="AutoShape 21"/>
          <p:cNvCxnSpPr>
            <a:cxnSpLocks noChangeShapeType="1"/>
            <a:stCxn id="42003" idx="4"/>
            <a:endCxn id="41986" idx="0"/>
          </p:cNvCxnSpPr>
          <p:nvPr/>
        </p:nvCxnSpPr>
        <p:spPr bwMode="auto">
          <a:xfrm flipH="1">
            <a:off x="2095500" y="1905000"/>
            <a:ext cx="2743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5" name="Oval 22"/>
          <p:cNvSpPr>
            <a:spLocks noChangeArrowheads="1"/>
          </p:cNvSpPr>
          <p:nvPr/>
        </p:nvSpPr>
        <p:spPr bwMode="auto">
          <a:xfrm>
            <a:off x="4648200" y="4343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Symbol" charset="0"/>
                <a:sym typeface="Symbol" charset="0"/>
              </a:rPr>
              <a:t> b</a:t>
            </a:r>
          </a:p>
        </p:txBody>
      </p:sp>
      <p:cxnSp>
        <p:nvCxnSpPr>
          <p:cNvPr id="42006" name="AutoShape 23"/>
          <p:cNvCxnSpPr>
            <a:cxnSpLocks noChangeShapeType="1"/>
            <a:stCxn id="42005" idx="0"/>
            <a:endCxn id="41998" idx="4"/>
          </p:cNvCxnSpPr>
          <p:nvPr/>
        </p:nvCxnSpPr>
        <p:spPr bwMode="auto">
          <a:xfrm flipH="1" flipV="1">
            <a:off x="1181100" y="3886200"/>
            <a:ext cx="36576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7" name="AutoShape 24"/>
          <p:cNvCxnSpPr>
            <a:cxnSpLocks noChangeShapeType="1"/>
            <a:stCxn id="42005" idx="0"/>
            <a:endCxn id="41995" idx="4"/>
          </p:cNvCxnSpPr>
          <p:nvPr/>
        </p:nvCxnSpPr>
        <p:spPr bwMode="auto">
          <a:xfrm flipH="1" flipV="1">
            <a:off x="3009900" y="3886200"/>
            <a:ext cx="1828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8" name="AutoShape 25"/>
          <p:cNvCxnSpPr>
            <a:cxnSpLocks noChangeShapeType="1"/>
            <a:stCxn id="42005" idx="0"/>
            <a:endCxn id="41997" idx="4"/>
          </p:cNvCxnSpPr>
          <p:nvPr/>
        </p:nvCxnSpPr>
        <p:spPr bwMode="auto">
          <a:xfrm flipH="1" flipV="1">
            <a:off x="1790700" y="3886200"/>
            <a:ext cx="3048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9" name="AutoShape 26"/>
          <p:cNvCxnSpPr>
            <a:cxnSpLocks noChangeShapeType="1"/>
            <a:stCxn id="42005" idx="0"/>
            <a:endCxn id="41996" idx="4"/>
          </p:cNvCxnSpPr>
          <p:nvPr/>
        </p:nvCxnSpPr>
        <p:spPr bwMode="auto">
          <a:xfrm flipH="1" flipV="1">
            <a:off x="2400300" y="3886200"/>
            <a:ext cx="24384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10" name="Oval 27"/>
          <p:cNvSpPr>
            <a:spLocks noChangeArrowheads="1"/>
          </p:cNvSpPr>
          <p:nvPr/>
        </p:nvSpPr>
        <p:spPr bwMode="auto">
          <a:xfrm>
            <a:off x="4648200" y="2286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Symbol" charset="0"/>
                <a:sym typeface="Symbol" charset="0"/>
              </a:rPr>
              <a:t></a:t>
            </a:r>
          </a:p>
        </p:txBody>
      </p:sp>
      <p:sp>
        <p:nvSpPr>
          <p:cNvPr id="42011" name="Oval 28"/>
          <p:cNvSpPr>
            <a:spLocks noChangeArrowheads="1"/>
          </p:cNvSpPr>
          <p:nvPr/>
        </p:nvSpPr>
        <p:spPr bwMode="auto">
          <a:xfrm>
            <a:off x="5562600" y="2895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  <a:r>
              <a:rPr lang="en-US" baseline="-25000"/>
              <a:t>4</a:t>
            </a:r>
          </a:p>
        </p:txBody>
      </p:sp>
      <p:sp>
        <p:nvSpPr>
          <p:cNvPr id="42012" name="Oval 29"/>
          <p:cNvSpPr>
            <a:spLocks noChangeArrowheads="1"/>
          </p:cNvSpPr>
          <p:nvPr/>
        </p:nvSpPr>
        <p:spPr bwMode="auto">
          <a:xfrm>
            <a:off x="4953000" y="2895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  <a:r>
              <a:rPr lang="en-US" baseline="-25000"/>
              <a:t>3</a:t>
            </a:r>
          </a:p>
        </p:txBody>
      </p:sp>
      <p:sp>
        <p:nvSpPr>
          <p:cNvPr id="42013" name="Oval 30"/>
          <p:cNvSpPr>
            <a:spLocks noChangeArrowheads="1"/>
          </p:cNvSpPr>
          <p:nvPr/>
        </p:nvSpPr>
        <p:spPr bwMode="auto">
          <a:xfrm>
            <a:off x="4343400" y="2895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  <a:r>
              <a:rPr lang="en-US" baseline="-25000"/>
              <a:t>2</a:t>
            </a:r>
          </a:p>
        </p:txBody>
      </p:sp>
      <p:cxnSp>
        <p:nvCxnSpPr>
          <p:cNvPr id="42014" name="AutoShape 31"/>
          <p:cNvCxnSpPr>
            <a:cxnSpLocks noChangeShapeType="1"/>
            <a:stCxn id="42010" idx="4"/>
            <a:endCxn id="42018" idx="0"/>
          </p:cNvCxnSpPr>
          <p:nvPr/>
        </p:nvCxnSpPr>
        <p:spPr bwMode="auto">
          <a:xfrm flipH="1">
            <a:off x="3924300" y="2667000"/>
            <a:ext cx="914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5" name="AutoShape 32"/>
          <p:cNvCxnSpPr>
            <a:cxnSpLocks noChangeShapeType="1"/>
            <a:stCxn id="42010" idx="4"/>
            <a:endCxn id="42013" idx="0"/>
          </p:cNvCxnSpPr>
          <p:nvPr/>
        </p:nvCxnSpPr>
        <p:spPr bwMode="auto">
          <a:xfrm flipH="1">
            <a:off x="4533900" y="2667000"/>
            <a:ext cx="304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6" name="AutoShape 33"/>
          <p:cNvCxnSpPr>
            <a:cxnSpLocks noChangeShapeType="1"/>
            <a:stCxn id="42010" idx="4"/>
            <a:endCxn id="42012" idx="0"/>
          </p:cNvCxnSpPr>
          <p:nvPr/>
        </p:nvCxnSpPr>
        <p:spPr bwMode="auto">
          <a:xfrm>
            <a:off x="4838700" y="2667000"/>
            <a:ext cx="304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7" name="AutoShape 34"/>
          <p:cNvCxnSpPr>
            <a:cxnSpLocks noChangeShapeType="1"/>
            <a:stCxn id="42010" idx="4"/>
            <a:endCxn id="42011" idx="0"/>
          </p:cNvCxnSpPr>
          <p:nvPr/>
        </p:nvCxnSpPr>
        <p:spPr bwMode="auto">
          <a:xfrm>
            <a:off x="4838700" y="2667000"/>
            <a:ext cx="914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18" name="Oval 35"/>
          <p:cNvSpPr>
            <a:spLocks noChangeArrowheads="1"/>
          </p:cNvSpPr>
          <p:nvPr/>
        </p:nvSpPr>
        <p:spPr bwMode="auto">
          <a:xfrm>
            <a:off x="3733800" y="2895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  <a:r>
              <a:rPr lang="en-US" baseline="-25000"/>
              <a:t>1</a:t>
            </a:r>
          </a:p>
        </p:txBody>
      </p:sp>
      <p:sp>
        <p:nvSpPr>
          <p:cNvPr id="42019" name="Oval 36"/>
          <p:cNvSpPr>
            <a:spLocks noChangeArrowheads="1"/>
          </p:cNvSpPr>
          <p:nvPr/>
        </p:nvSpPr>
        <p:spPr bwMode="auto">
          <a:xfrm>
            <a:off x="5562600" y="3505200"/>
            <a:ext cx="381000" cy="381000"/>
          </a:xfrm>
          <a:prstGeom prst="ellipse">
            <a:avLst/>
          </a:prstGeom>
          <a:solidFill>
            <a:srgbClr val="72BF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4</a:t>
            </a:r>
          </a:p>
        </p:txBody>
      </p:sp>
      <p:sp>
        <p:nvSpPr>
          <p:cNvPr id="42020" name="Oval 37"/>
          <p:cNvSpPr>
            <a:spLocks noChangeArrowheads="1"/>
          </p:cNvSpPr>
          <p:nvPr/>
        </p:nvSpPr>
        <p:spPr bwMode="auto">
          <a:xfrm>
            <a:off x="4953000" y="3505200"/>
            <a:ext cx="381000" cy="381000"/>
          </a:xfrm>
          <a:prstGeom prst="ellipse">
            <a:avLst/>
          </a:prstGeom>
          <a:solidFill>
            <a:srgbClr val="72BF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3</a:t>
            </a:r>
          </a:p>
        </p:txBody>
      </p:sp>
      <p:sp>
        <p:nvSpPr>
          <p:cNvPr id="42021" name="Oval 38"/>
          <p:cNvSpPr>
            <a:spLocks noChangeArrowheads="1"/>
          </p:cNvSpPr>
          <p:nvPr/>
        </p:nvSpPr>
        <p:spPr bwMode="auto">
          <a:xfrm>
            <a:off x="4343400" y="3505200"/>
            <a:ext cx="381000" cy="381000"/>
          </a:xfrm>
          <a:prstGeom prst="ellipse">
            <a:avLst/>
          </a:prstGeom>
          <a:solidFill>
            <a:srgbClr val="72BF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2</a:t>
            </a:r>
          </a:p>
        </p:txBody>
      </p:sp>
      <p:sp>
        <p:nvSpPr>
          <p:cNvPr id="42022" name="Oval 39"/>
          <p:cNvSpPr>
            <a:spLocks noChangeArrowheads="1"/>
          </p:cNvSpPr>
          <p:nvPr/>
        </p:nvSpPr>
        <p:spPr bwMode="auto">
          <a:xfrm>
            <a:off x="3733800" y="3505200"/>
            <a:ext cx="381000" cy="381000"/>
          </a:xfrm>
          <a:prstGeom prst="ellipse">
            <a:avLst/>
          </a:prstGeom>
          <a:solidFill>
            <a:srgbClr val="72BF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1</a:t>
            </a:r>
          </a:p>
        </p:txBody>
      </p:sp>
      <p:cxnSp>
        <p:nvCxnSpPr>
          <p:cNvPr id="42023" name="AutoShape 40"/>
          <p:cNvCxnSpPr>
            <a:cxnSpLocks noChangeShapeType="1"/>
            <a:stCxn id="42018" idx="4"/>
            <a:endCxn id="42022" idx="0"/>
          </p:cNvCxnSpPr>
          <p:nvPr/>
        </p:nvCxnSpPr>
        <p:spPr bwMode="auto">
          <a:xfrm>
            <a:off x="3924300" y="32766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4" name="AutoShape 41"/>
          <p:cNvCxnSpPr>
            <a:cxnSpLocks noChangeShapeType="1"/>
            <a:stCxn id="42011" idx="4"/>
            <a:endCxn id="42019" idx="0"/>
          </p:cNvCxnSpPr>
          <p:nvPr/>
        </p:nvCxnSpPr>
        <p:spPr bwMode="auto">
          <a:xfrm>
            <a:off x="5753100" y="32766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5" name="AutoShape 42"/>
          <p:cNvCxnSpPr>
            <a:cxnSpLocks noChangeShapeType="1"/>
            <a:stCxn id="42012" idx="4"/>
            <a:endCxn id="42020" idx="0"/>
          </p:cNvCxnSpPr>
          <p:nvPr/>
        </p:nvCxnSpPr>
        <p:spPr bwMode="auto">
          <a:xfrm>
            <a:off x="5143500" y="32766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6" name="AutoShape 43"/>
          <p:cNvCxnSpPr>
            <a:cxnSpLocks noChangeShapeType="1"/>
            <a:stCxn id="42013" idx="4"/>
            <a:endCxn id="42021" idx="0"/>
          </p:cNvCxnSpPr>
          <p:nvPr/>
        </p:nvCxnSpPr>
        <p:spPr bwMode="auto">
          <a:xfrm>
            <a:off x="4533900" y="32766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7" name="AutoShape 44"/>
          <p:cNvCxnSpPr>
            <a:cxnSpLocks noChangeShapeType="1"/>
            <a:stCxn id="42003" idx="4"/>
            <a:endCxn id="42010" idx="0"/>
          </p:cNvCxnSpPr>
          <p:nvPr/>
        </p:nvCxnSpPr>
        <p:spPr bwMode="auto">
          <a:xfrm>
            <a:off x="4838700" y="19050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28" name="Oval 45"/>
          <p:cNvSpPr>
            <a:spLocks noChangeArrowheads="1"/>
          </p:cNvSpPr>
          <p:nvPr/>
        </p:nvSpPr>
        <p:spPr bwMode="auto">
          <a:xfrm>
            <a:off x="7467600" y="2286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Symbol" charset="0"/>
                <a:sym typeface="Symbol" charset="0"/>
              </a:rPr>
              <a:t></a:t>
            </a:r>
          </a:p>
        </p:txBody>
      </p:sp>
      <p:sp>
        <p:nvSpPr>
          <p:cNvPr id="42029" name="Oval 46"/>
          <p:cNvSpPr>
            <a:spLocks noChangeArrowheads="1"/>
          </p:cNvSpPr>
          <p:nvPr/>
        </p:nvSpPr>
        <p:spPr bwMode="auto">
          <a:xfrm>
            <a:off x="8382000" y="2895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  <a:r>
              <a:rPr lang="en-US" baseline="-25000"/>
              <a:t>4</a:t>
            </a:r>
          </a:p>
        </p:txBody>
      </p:sp>
      <p:sp>
        <p:nvSpPr>
          <p:cNvPr id="42030" name="Oval 47"/>
          <p:cNvSpPr>
            <a:spLocks noChangeArrowheads="1"/>
          </p:cNvSpPr>
          <p:nvPr/>
        </p:nvSpPr>
        <p:spPr bwMode="auto">
          <a:xfrm>
            <a:off x="7772400" y="2895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  <a:r>
              <a:rPr lang="en-US" baseline="-25000"/>
              <a:t>3</a:t>
            </a:r>
          </a:p>
        </p:txBody>
      </p:sp>
      <p:sp>
        <p:nvSpPr>
          <p:cNvPr id="42031" name="Oval 48"/>
          <p:cNvSpPr>
            <a:spLocks noChangeArrowheads="1"/>
          </p:cNvSpPr>
          <p:nvPr/>
        </p:nvSpPr>
        <p:spPr bwMode="auto">
          <a:xfrm>
            <a:off x="7162800" y="2895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  <a:r>
              <a:rPr lang="en-US" baseline="-25000"/>
              <a:t>2</a:t>
            </a:r>
          </a:p>
        </p:txBody>
      </p:sp>
      <p:cxnSp>
        <p:nvCxnSpPr>
          <p:cNvPr id="42032" name="AutoShape 49"/>
          <p:cNvCxnSpPr>
            <a:cxnSpLocks noChangeShapeType="1"/>
            <a:stCxn id="42028" idx="4"/>
            <a:endCxn id="42036" idx="0"/>
          </p:cNvCxnSpPr>
          <p:nvPr/>
        </p:nvCxnSpPr>
        <p:spPr bwMode="auto">
          <a:xfrm flipH="1">
            <a:off x="6743700" y="2667000"/>
            <a:ext cx="914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33" name="AutoShape 50"/>
          <p:cNvCxnSpPr>
            <a:cxnSpLocks noChangeShapeType="1"/>
            <a:stCxn id="42028" idx="4"/>
            <a:endCxn id="42031" idx="0"/>
          </p:cNvCxnSpPr>
          <p:nvPr/>
        </p:nvCxnSpPr>
        <p:spPr bwMode="auto">
          <a:xfrm flipH="1">
            <a:off x="7353300" y="2667000"/>
            <a:ext cx="304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34" name="AutoShape 51"/>
          <p:cNvCxnSpPr>
            <a:cxnSpLocks noChangeShapeType="1"/>
            <a:stCxn id="42028" idx="4"/>
            <a:endCxn id="42030" idx="0"/>
          </p:cNvCxnSpPr>
          <p:nvPr/>
        </p:nvCxnSpPr>
        <p:spPr bwMode="auto">
          <a:xfrm>
            <a:off x="7658100" y="2667000"/>
            <a:ext cx="304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35" name="AutoShape 52"/>
          <p:cNvCxnSpPr>
            <a:cxnSpLocks noChangeShapeType="1"/>
            <a:stCxn id="42028" idx="4"/>
            <a:endCxn id="42029" idx="0"/>
          </p:cNvCxnSpPr>
          <p:nvPr/>
        </p:nvCxnSpPr>
        <p:spPr bwMode="auto">
          <a:xfrm>
            <a:off x="7658100" y="2667000"/>
            <a:ext cx="914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36" name="Oval 53"/>
          <p:cNvSpPr>
            <a:spLocks noChangeArrowheads="1"/>
          </p:cNvSpPr>
          <p:nvPr/>
        </p:nvSpPr>
        <p:spPr bwMode="auto">
          <a:xfrm>
            <a:off x="6553200" y="2895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  <a:r>
              <a:rPr lang="en-US" baseline="-25000"/>
              <a:t>1</a:t>
            </a:r>
          </a:p>
        </p:txBody>
      </p:sp>
      <p:sp>
        <p:nvSpPr>
          <p:cNvPr id="42037" name="Oval 54"/>
          <p:cNvSpPr>
            <a:spLocks noChangeArrowheads="1"/>
          </p:cNvSpPr>
          <p:nvPr/>
        </p:nvSpPr>
        <p:spPr bwMode="auto">
          <a:xfrm>
            <a:off x="8382000" y="3505200"/>
            <a:ext cx="381000" cy="381000"/>
          </a:xfrm>
          <a:prstGeom prst="ellipse">
            <a:avLst/>
          </a:prstGeom>
          <a:solidFill>
            <a:srgbClr val="72BF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4</a:t>
            </a:r>
          </a:p>
        </p:txBody>
      </p:sp>
      <p:sp>
        <p:nvSpPr>
          <p:cNvPr id="42038" name="Oval 55"/>
          <p:cNvSpPr>
            <a:spLocks noChangeArrowheads="1"/>
          </p:cNvSpPr>
          <p:nvPr/>
        </p:nvSpPr>
        <p:spPr bwMode="auto">
          <a:xfrm>
            <a:off x="7772400" y="3505200"/>
            <a:ext cx="381000" cy="381000"/>
          </a:xfrm>
          <a:prstGeom prst="ellipse">
            <a:avLst/>
          </a:prstGeom>
          <a:solidFill>
            <a:srgbClr val="72BF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3</a:t>
            </a:r>
          </a:p>
        </p:txBody>
      </p:sp>
      <p:sp>
        <p:nvSpPr>
          <p:cNvPr id="42039" name="Oval 56"/>
          <p:cNvSpPr>
            <a:spLocks noChangeArrowheads="1"/>
          </p:cNvSpPr>
          <p:nvPr/>
        </p:nvSpPr>
        <p:spPr bwMode="auto">
          <a:xfrm>
            <a:off x="7162800" y="3505200"/>
            <a:ext cx="381000" cy="381000"/>
          </a:xfrm>
          <a:prstGeom prst="ellipse">
            <a:avLst/>
          </a:prstGeom>
          <a:solidFill>
            <a:srgbClr val="72BF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2</a:t>
            </a:r>
          </a:p>
        </p:txBody>
      </p:sp>
      <p:sp>
        <p:nvSpPr>
          <p:cNvPr id="42040" name="Oval 57"/>
          <p:cNvSpPr>
            <a:spLocks noChangeArrowheads="1"/>
          </p:cNvSpPr>
          <p:nvPr/>
        </p:nvSpPr>
        <p:spPr bwMode="auto">
          <a:xfrm>
            <a:off x="6553200" y="3505200"/>
            <a:ext cx="381000" cy="381000"/>
          </a:xfrm>
          <a:prstGeom prst="ellipse">
            <a:avLst/>
          </a:prstGeom>
          <a:solidFill>
            <a:srgbClr val="72BF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1</a:t>
            </a:r>
          </a:p>
        </p:txBody>
      </p:sp>
      <p:cxnSp>
        <p:nvCxnSpPr>
          <p:cNvPr id="42041" name="AutoShape 58"/>
          <p:cNvCxnSpPr>
            <a:cxnSpLocks noChangeShapeType="1"/>
            <a:stCxn id="42036" idx="4"/>
            <a:endCxn id="42040" idx="0"/>
          </p:cNvCxnSpPr>
          <p:nvPr/>
        </p:nvCxnSpPr>
        <p:spPr bwMode="auto">
          <a:xfrm>
            <a:off x="6743700" y="32766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42" name="AutoShape 59"/>
          <p:cNvCxnSpPr>
            <a:cxnSpLocks noChangeShapeType="1"/>
            <a:stCxn id="42029" idx="4"/>
            <a:endCxn id="42037" idx="0"/>
          </p:cNvCxnSpPr>
          <p:nvPr/>
        </p:nvCxnSpPr>
        <p:spPr bwMode="auto">
          <a:xfrm>
            <a:off x="8572500" y="32766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43" name="AutoShape 60"/>
          <p:cNvCxnSpPr>
            <a:cxnSpLocks noChangeShapeType="1"/>
            <a:stCxn id="42030" idx="4"/>
            <a:endCxn id="42038" idx="0"/>
          </p:cNvCxnSpPr>
          <p:nvPr/>
        </p:nvCxnSpPr>
        <p:spPr bwMode="auto">
          <a:xfrm>
            <a:off x="7962900" y="32766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44" name="AutoShape 61"/>
          <p:cNvCxnSpPr>
            <a:cxnSpLocks noChangeShapeType="1"/>
            <a:stCxn id="42031" idx="4"/>
            <a:endCxn id="42039" idx="0"/>
          </p:cNvCxnSpPr>
          <p:nvPr/>
        </p:nvCxnSpPr>
        <p:spPr bwMode="auto">
          <a:xfrm>
            <a:off x="7353300" y="32766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45" name="AutoShape 62"/>
          <p:cNvCxnSpPr>
            <a:cxnSpLocks noChangeShapeType="1"/>
            <a:stCxn id="42003" idx="4"/>
            <a:endCxn id="42028" idx="0"/>
          </p:cNvCxnSpPr>
          <p:nvPr/>
        </p:nvCxnSpPr>
        <p:spPr bwMode="auto">
          <a:xfrm>
            <a:off x="4838700" y="1905000"/>
            <a:ext cx="2819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46" name="AutoShape 63"/>
          <p:cNvCxnSpPr>
            <a:cxnSpLocks noChangeShapeType="1"/>
            <a:stCxn id="42005" idx="0"/>
            <a:endCxn id="42022" idx="4"/>
          </p:cNvCxnSpPr>
          <p:nvPr/>
        </p:nvCxnSpPr>
        <p:spPr bwMode="auto">
          <a:xfrm flipH="1" flipV="1">
            <a:off x="3924300" y="3886200"/>
            <a:ext cx="9144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47" name="AutoShape 64"/>
          <p:cNvCxnSpPr>
            <a:cxnSpLocks noChangeShapeType="1"/>
            <a:stCxn id="42005" idx="0"/>
            <a:endCxn id="42021" idx="4"/>
          </p:cNvCxnSpPr>
          <p:nvPr/>
        </p:nvCxnSpPr>
        <p:spPr bwMode="auto">
          <a:xfrm flipH="1" flipV="1">
            <a:off x="4533900" y="3886200"/>
            <a:ext cx="304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48" name="AutoShape 65"/>
          <p:cNvCxnSpPr>
            <a:cxnSpLocks noChangeShapeType="1"/>
            <a:stCxn id="42005" idx="0"/>
            <a:endCxn id="42020" idx="4"/>
          </p:cNvCxnSpPr>
          <p:nvPr/>
        </p:nvCxnSpPr>
        <p:spPr bwMode="auto">
          <a:xfrm flipV="1">
            <a:off x="4838700" y="3886200"/>
            <a:ext cx="304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49" name="AutoShape 66"/>
          <p:cNvCxnSpPr>
            <a:cxnSpLocks noChangeShapeType="1"/>
            <a:stCxn id="42005" idx="0"/>
            <a:endCxn id="42019" idx="4"/>
          </p:cNvCxnSpPr>
          <p:nvPr/>
        </p:nvCxnSpPr>
        <p:spPr bwMode="auto">
          <a:xfrm flipV="1">
            <a:off x="4838700" y="3886200"/>
            <a:ext cx="9144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0" name="AutoShape 67"/>
          <p:cNvCxnSpPr>
            <a:cxnSpLocks noChangeShapeType="1"/>
            <a:stCxn id="42005" idx="0"/>
            <a:endCxn id="42040" idx="4"/>
          </p:cNvCxnSpPr>
          <p:nvPr/>
        </p:nvCxnSpPr>
        <p:spPr bwMode="auto">
          <a:xfrm flipV="1">
            <a:off x="4838700" y="3886200"/>
            <a:ext cx="1905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1" name="AutoShape 68"/>
          <p:cNvCxnSpPr>
            <a:cxnSpLocks noChangeShapeType="1"/>
            <a:stCxn id="42005" idx="0"/>
            <a:endCxn id="42039" idx="4"/>
          </p:cNvCxnSpPr>
          <p:nvPr/>
        </p:nvCxnSpPr>
        <p:spPr bwMode="auto">
          <a:xfrm flipV="1">
            <a:off x="4838700" y="3886200"/>
            <a:ext cx="25146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2" name="AutoShape 69"/>
          <p:cNvCxnSpPr>
            <a:cxnSpLocks noChangeShapeType="1"/>
            <a:stCxn id="42005" idx="0"/>
            <a:endCxn id="42038" idx="4"/>
          </p:cNvCxnSpPr>
          <p:nvPr/>
        </p:nvCxnSpPr>
        <p:spPr bwMode="auto">
          <a:xfrm flipV="1">
            <a:off x="4838700" y="3886200"/>
            <a:ext cx="31242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3" name="AutoShape 70"/>
          <p:cNvCxnSpPr>
            <a:cxnSpLocks noChangeShapeType="1"/>
            <a:stCxn id="42005" idx="0"/>
            <a:endCxn id="42037" idx="4"/>
          </p:cNvCxnSpPr>
          <p:nvPr/>
        </p:nvCxnSpPr>
        <p:spPr bwMode="auto">
          <a:xfrm flipV="1">
            <a:off x="4838700" y="3886200"/>
            <a:ext cx="3733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43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533400" y="4311650"/>
            <a:ext cx="8229600" cy="254635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For each document,</a:t>
            </a:r>
          </a:p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Choose </a:t>
            </a:r>
            <a:r>
              <a:rPr lang="en-US" sz="2000" dirty="0">
                <a:latin typeface="Verdana" charset="0"/>
                <a:sym typeface="Symbol" charset="0"/>
              </a:rPr>
              <a:t>~</a:t>
            </a:r>
            <a:r>
              <a:rPr lang="en-US" sz="2000" dirty="0" err="1">
                <a:latin typeface="Verdana" charset="0"/>
              </a:rPr>
              <a:t>Dirichlet</a:t>
            </a:r>
            <a:r>
              <a:rPr lang="en-US" sz="2000" dirty="0">
                <a:latin typeface="Verdana" charset="0"/>
              </a:rPr>
              <a:t>(</a:t>
            </a:r>
            <a:r>
              <a:rPr lang="en-US" sz="2000" dirty="0">
                <a:latin typeface="Verdana" charset="0"/>
                <a:sym typeface="Symbol" charset="0"/>
              </a:rPr>
              <a:t></a:t>
            </a:r>
            <a:r>
              <a:rPr lang="en-US" sz="2000" dirty="0">
                <a:latin typeface="Verdana" charset="0"/>
              </a:rPr>
              <a:t>)</a:t>
            </a:r>
          </a:p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For each of the N words </a:t>
            </a:r>
            <a:r>
              <a:rPr lang="en-US" sz="2000" dirty="0" err="1">
                <a:latin typeface="Verdana" charset="0"/>
              </a:rPr>
              <a:t>w</a:t>
            </a:r>
            <a:r>
              <a:rPr lang="en-US" sz="2000" baseline="-25000" dirty="0" err="1">
                <a:latin typeface="Verdana" charset="0"/>
              </a:rPr>
              <a:t>n</a:t>
            </a:r>
            <a:r>
              <a:rPr lang="en-US" sz="2000" dirty="0">
                <a:latin typeface="Verdana" charset="0"/>
              </a:rPr>
              <a:t>:</a:t>
            </a:r>
          </a:p>
          <a:p>
            <a:pPr lvl="1" eaLnBrk="1" hangingPunct="1">
              <a:defRPr/>
            </a:pPr>
            <a:r>
              <a:rPr lang="en-US" sz="2000" dirty="0">
                <a:latin typeface="Verdana" charset="0"/>
                <a:ea typeface="ＭＳ Ｐゴシック" charset="0"/>
              </a:rPr>
              <a:t>Choose a topic </a:t>
            </a:r>
            <a:r>
              <a:rPr lang="en-US" sz="2000" dirty="0" err="1">
                <a:latin typeface="Verdana" charset="0"/>
                <a:ea typeface="ＭＳ Ｐゴシック" charset="0"/>
              </a:rPr>
              <a:t>z</a:t>
            </a:r>
            <a:r>
              <a:rPr lang="en-US" sz="2000" baseline="-25000" dirty="0" err="1">
                <a:latin typeface="Verdana" charset="0"/>
                <a:ea typeface="ＭＳ Ｐゴシック" charset="0"/>
              </a:rPr>
              <a:t>n</a:t>
            </a:r>
            <a:r>
              <a:rPr lang="en-US" sz="2000" dirty="0">
                <a:latin typeface="cmsy10" charset="0"/>
                <a:ea typeface="ＭＳ Ｐゴシック" charset="0"/>
              </a:rPr>
              <a:t>»</a:t>
            </a:r>
            <a:r>
              <a:rPr lang="en-US" sz="2000" dirty="0">
                <a:latin typeface="Verdana" charset="0"/>
                <a:ea typeface="ＭＳ Ｐゴシック" charset="0"/>
              </a:rPr>
              <a:t> Multinomial(</a:t>
            </a:r>
            <a:r>
              <a:rPr lang="en-US" sz="2000" dirty="0">
                <a:latin typeface="Verdana" charset="0"/>
                <a:ea typeface="ＭＳ Ｐゴシック" charset="0"/>
                <a:sym typeface="Symbol" charset="0"/>
              </a:rPr>
              <a:t></a:t>
            </a:r>
            <a:r>
              <a:rPr lang="en-US" sz="2000" dirty="0">
                <a:latin typeface="Verdana" charset="0"/>
                <a:ea typeface="ＭＳ Ｐゴシック" charset="0"/>
              </a:rPr>
              <a:t>)</a:t>
            </a:r>
          </a:p>
          <a:p>
            <a:pPr lvl="1" eaLnBrk="1" hangingPunct="1">
              <a:defRPr/>
            </a:pPr>
            <a:r>
              <a:rPr lang="en-US" sz="2000" dirty="0">
                <a:latin typeface="Verdana" charset="0"/>
                <a:ea typeface="ＭＳ Ｐゴシック" charset="0"/>
              </a:rPr>
              <a:t>Choose a word </a:t>
            </a:r>
            <a:r>
              <a:rPr lang="en-US" sz="2000" dirty="0" err="1">
                <a:latin typeface="Verdana" charset="0"/>
                <a:ea typeface="ＭＳ Ｐゴシック" charset="0"/>
              </a:rPr>
              <a:t>w</a:t>
            </a:r>
            <a:r>
              <a:rPr lang="en-US" sz="2000" baseline="-25000" dirty="0" err="1">
                <a:latin typeface="Verdana" charset="0"/>
                <a:ea typeface="ＭＳ Ｐゴシック" charset="0"/>
              </a:rPr>
              <a:t>n</a:t>
            </a:r>
            <a:r>
              <a:rPr lang="en-US" sz="2000" dirty="0">
                <a:latin typeface="Verdana" charset="0"/>
                <a:ea typeface="ＭＳ Ｐゴシック" charset="0"/>
              </a:rPr>
              <a:t> from p(</a:t>
            </a:r>
            <a:r>
              <a:rPr lang="en-US" sz="2000" dirty="0" err="1">
                <a:latin typeface="Verdana" charset="0"/>
                <a:ea typeface="ＭＳ Ｐゴシック" charset="0"/>
              </a:rPr>
              <a:t>w</a:t>
            </a:r>
            <a:r>
              <a:rPr lang="en-US" sz="2000" baseline="-25000" dirty="0" err="1">
                <a:latin typeface="Verdana" charset="0"/>
                <a:ea typeface="ＭＳ Ｐゴシック" charset="0"/>
              </a:rPr>
              <a:t>n</a:t>
            </a:r>
            <a:r>
              <a:rPr lang="en-US" sz="2000" dirty="0" err="1">
                <a:latin typeface="Verdana" charset="0"/>
                <a:ea typeface="ＭＳ Ｐゴシック" charset="0"/>
              </a:rPr>
              <a:t>|z</a:t>
            </a:r>
            <a:r>
              <a:rPr lang="en-US" sz="2000" baseline="-25000" dirty="0" err="1">
                <a:latin typeface="Verdana" charset="0"/>
                <a:ea typeface="ＭＳ Ｐゴシック" charset="0"/>
              </a:rPr>
              <a:t>n</a:t>
            </a:r>
            <a:r>
              <a:rPr lang="en-US" sz="2000" dirty="0">
                <a:latin typeface="Verdana" charset="0"/>
                <a:ea typeface="ＭＳ Ｐゴシック" charset="0"/>
              </a:rPr>
              <a:t>,</a:t>
            </a:r>
            <a:r>
              <a:rPr lang="en-US" sz="2000" dirty="0">
                <a:latin typeface="Verdana" charset="0"/>
                <a:ea typeface="ＭＳ Ｐゴシック" charset="0"/>
                <a:sym typeface="Symbol" charset="0"/>
              </a:rPr>
              <a:t></a:t>
            </a:r>
            <a:r>
              <a:rPr lang="en-US" sz="2000" dirty="0">
                <a:latin typeface="Verdana" charset="0"/>
                <a:ea typeface="ＭＳ Ｐゴシック" charset="0"/>
              </a:rPr>
              <a:t>), a multinomial probability conditioned on the topic </a:t>
            </a:r>
            <a:r>
              <a:rPr lang="en-US" sz="2000" dirty="0" err="1">
                <a:latin typeface="Verdana" charset="0"/>
                <a:ea typeface="ＭＳ Ｐゴシック" charset="0"/>
              </a:rPr>
              <a:t>z</a:t>
            </a:r>
            <a:r>
              <a:rPr lang="en-US" sz="2000" baseline="-25000" dirty="0" err="1">
                <a:latin typeface="Verdana" charset="0"/>
                <a:ea typeface="ＭＳ Ｐゴシック" charset="0"/>
              </a:rPr>
              <a:t>n</a:t>
            </a:r>
            <a:r>
              <a:rPr lang="en-US" sz="2000" dirty="0">
                <a:latin typeface="Verdana" charset="0"/>
                <a:ea typeface="ＭＳ Ｐゴシック" charset="0"/>
              </a:rPr>
              <a:t>.</a:t>
            </a:r>
          </a:p>
        </p:txBody>
      </p:sp>
      <p:sp>
        <p:nvSpPr>
          <p:cNvPr id="7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B83FFBBE-FFA1-ED42-8BBF-A6F198924B59}" type="slidenum">
              <a:rPr lang="en-US"/>
              <a:pPr/>
              <a:t>28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797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Garamond" charset="0"/>
              </a:rPr>
              <a:t>The LDA Model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8229600" cy="254635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2000">
                <a:latin typeface="Verdana" charset="0"/>
              </a:rPr>
              <a:t>For each document,</a:t>
            </a:r>
          </a:p>
          <a:p>
            <a:pPr eaLnBrk="1" hangingPunct="1">
              <a:defRPr/>
            </a:pPr>
            <a:r>
              <a:rPr lang="en-US" sz="2000">
                <a:latin typeface="Verdana" charset="0"/>
              </a:rPr>
              <a:t>Choose </a:t>
            </a:r>
            <a:r>
              <a:rPr lang="en-US" sz="2000">
                <a:latin typeface="Symbol" charset="0"/>
                <a:sym typeface="Symbol" charset="0"/>
              </a:rPr>
              <a:t></a:t>
            </a:r>
            <a:r>
              <a:rPr lang="en-US" sz="2000">
                <a:latin typeface="cmsy10" charset="0"/>
                <a:sym typeface="Symbol" charset="0"/>
              </a:rPr>
              <a:t>»</a:t>
            </a:r>
            <a:r>
              <a:rPr lang="en-US" sz="2000">
                <a:latin typeface="Verdana" charset="0"/>
              </a:rPr>
              <a:t> Dirichlet(</a:t>
            </a:r>
            <a:r>
              <a:rPr lang="en-US" sz="2000">
                <a:latin typeface="Symbol" charset="0"/>
                <a:sym typeface="Symbol" charset="0"/>
              </a:rPr>
              <a:t></a:t>
            </a:r>
            <a:r>
              <a:rPr lang="en-US" sz="2000">
                <a:latin typeface="Verdana" charset="0"/>
              </a:rPr>
              <a:t>)</a:t>
            </a:r>
          </a:p>
          <a:p>
            <a:pPr eaLnBrk="1" hangingPunct="1">
              <a:defRPr/>
            </a:pPr>
            <a:r>
              <a:rPr lang="en-US" sz="2000">
                <a:latin typeface="Verdana" charset="0"/>
              </a:rPr>
              <a:t>For each of the N words w</a:t>
            </a:r>
            <a:r>
              <a:rPr lang="en-US" sz="2000" baseline="-25000">
                <a:latin typeface="Verdana" charset="0"/>
              </a:rPr>
              <a:t>n</a:t>
            </a:r>
            <a:r>
              <a:rPr lang="en-US" sz="2000">
                <a:latin typeface="Verdana" charset="0"/>
              </a:rPr>
              <a:t>:</a:t>
            </a:r>
          </a:p>
          <a:p>
            <a:pPr lvl="1" eaLnBrk="1" hangingPunct="1">
              <a:defRPr/>
            </a:pPr>
            <a:r>
              <a:rPr lang="en-US" sz="2000">
                <a:latin typeface="Verdana" charset="0"/>
                <a:ea typeface="ＭＳ Ｐゴシック" charset="0"/>
              </a:rPr>
              <a:t>Choose a topic z</a:t>
            </a:r>
            <a:r>
              <a:rPr lang="en-US" sz="2000" baseline="-25000">
                <a:latin typeface="Verdana" charset="0"/>
                <a:ea typeface="ＭＳ Ｐゴシック" charset="0"/>
              </a:rPr>
              <a:t>n</a:t>
            </a:r>
            <a:r>
              <a:rPr lang="en-US" sz="2000">
                <a:latin typeface="cmsy10" charset="0"/>
                <a:ea typeface="ＭＳ Ｐゴシック" charset="0"/>
              </a:rPr>
              <a:t>»</a:t>
            </a:r>
            <a:r>
              <a:rPr lang="en-US" sz="2000">
                <a:latin typeface="Verdana" charset="0"/>
                <a:ea typeface="ＭＳ Ｐゴシック" charset="0"/>
              </a:rPr>
              <a:t> Multinomial(</a:t>
            </a:r>
            <a:r>
              <a:rPr lang="en-US" sz="2000">
                <a:latin typeface="Symbol" charset="0"/>
                <a:ea typeface="ＭＳ Ｐゴシック" charset="0"/>
                <a:sym typeface="Symbol" charset="0"/>
              </a:rPr>
              <a:t></a:t>
            </a:r>
            <a:r>
              <a:rPr lang="en-US" sz="2000">
                <a:latin typeface="Verdana" charset="0"/>
                <a:ea typeface="ＭＳ Ｐゴシック" charset="0"/>
              </a:rPr>
              <a:t>)</a:t>
            </a:r>
          </a:p>
          <a:p>
            <a:pPr lvl="1" eaLnBrk="1" hangingPunct="1">
              <a:defRPr/>
            </a:pPr>
            <a:r>
              <a:rPr lang="en-US" sz="2000">
                <a:latin typeface="Verdana" charset="0"/>
                <a:ea typeface="ＭＳ Ｐゴシック" charset="0"/>
              </a:rPr>
              <a:t>Choose a word w</a:t>
            </a:r>
            <a:r>
              <a:rPr lang="en-US" sz="2000" baseline="-25000">
                <a:latin typeface="Verdana" charset="0"/>
                <a:ea typeface="ＭＳ Ｐゴシック" charset="0"/>
              </a:rPr>
              <a:t>n</a:t>
            </a:r>
            <a:r>
              <a:rPr lang="en-US" sz="2000">
                <a:latin typeface="Verdana" charset="0"/>
                <a:ea typeface="ＭＳ Ｐゴシック" charset="0"/>
              </a:rPr>
              <a:t> from p(w</a:t>
            </a:r>
            <a:r>
              <a:rPr lang="en-US" sz="2000" baseline="-25000">
                <a:latin typeface="Verdana" charset="0"/>
                <a:ea typeface="ＭＳ Ｐゴシック" charset="0"/>
              </a:rPr>
              <a:t>n</a:t>
            </a:r>
            <a:r>
              <a:rPr lang="en-US" sz="2000">
                <a:latin typeface="Verdana" charset="0"/>
                <a:ea typeface="ＭＳ Ｐゴシック" charset="0"/>
              </a:rPr>
              <a:t>|z</a:t>
            </a:r>
            <a:r>
              <a:rPr lang="en-US" sz="2000" baseline="-25000">
                <a:latin typeface="Verdana" charset="0"/>
                <a:ea typeface="ＭＳ Ｐゴシック" charset="0"/>
              </a:rPr>
              <a:t>n</a:t>
            </a:r>
            <a:r>
              <a:rPr lang="en-US" sz="2000">
                <a:latin typeface="Verdana" charset="0"/>
                <a:ea typeface="ＭＳ Ｐゴシック" charset="0"/>
              </a:rPr>
              <a:t>,</a:t>
            </a:r>
            <a:r>
              <a:rPr lang="en-US" sz="2000">
                <a:latin typeface="Symbol" charset="0"/>
                <a:ea typeface="ＭＳ Ｐゴシック" charset="0"/>
                <a:sym typeface="Symbol" charset="0"/>
              </a:rPr>
              <a:t></a:t>
            </a:r>
            <a:r>
              <a:rPr lang="en-US" sz="2000">
                <a:latin typeface="Verdana" charset="0"/>
                <a:ea typeface="ＭＳ Ｐゴシック" charset="0"/>
              </a:rPr>
              <a:t>), a multinomial probability conditioned on the topic z</a:t>
            </a:r>
            <a:r>
              <a:rPr lang="en-US" sz="2000" baseline="-25000">
                <a:latin typeface="Verdana" charset="0"/>
                <a:ea typeface="ＭＳ Ｐゴシック" charset="0"/>
              </a:rPr>
              <a:t>n</a:t>
            </a:r>
            <a:r>
              <a:rPr lang="en-US" sz="2000">
                <a:latin typeface="Verdana" charset="0"/>
                <a:ea typeface="ＭＳ Ｐゴシック" charset="0"/>
              </a:rPr>
              <a:t>.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006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B83FFBBE-FFA1-ED42-8BBF-A6F198924B59}" type="slidenum">
              <a:rPr lang="en-US"/>
              <a:pPr/>
              <a:t>29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237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601366"/>
            <a:ext cx="7704856" cy="1752600"/>
          </a:xfrm>
        </p:spPr>
        <p:txBody>
          <a:bodyPr/>
          <a:lstStyle/>
          <a:p>
            <a:r>
              <a:rPr lang="en-US" sz="2800" dirty="0"/>
              <a:t>Pilfered from: </a:t>
            </a:r>
            <a:r>
              <a:rPr lang="de-DE" sz="2800" dirty="0" smtClean="0"/>
              <a:t>Ramesh </a:t>
            </a:r>
            <a:r>
              <a:rPr lang="de-DE" sz="2800" dirty="0"/>
              <a:t>M. </a:t>
            </a:r>
            <a:r>
              <a:rPr lang="de-DE" sz="2800" dirty="0" err="1"/>
              <a:t>Nallapati</a:t>
            </a:r>
            <a:endParaRPr lang="de-DE" sz="2800" dirty="0"/>
          </a:p>
          <a:p>
            <a:r>
              <a:rPr lang="de-DE" sz="1600" dirty="0" err="1"/>
              <a:t>Machine</a:t>
            </a:r>
            <a:r>
              <a:rPr lang="de-DE" sz="1600" dirty="0"/>
              <a:t> Learning </a:t>
            </a:r>
            <a:r>
              <a:rPr lang="de-DE" sz="1600" dirty="0" err="1"/>
              <a:t>applied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Natural Language Processing</a:t>
            </a:r>
          </a:p>
          <a:p>
            <a:r>
              <a:rPr lang="de-DE" sz="1600" dirty="0"/>
              <a:t>Thomas J. Watson Research Center, </a:t>
            </a:r>
            <a:r>
              <a:rPr lang="de-DE" sz="1600" dirty="0" err="1"/>
              <a:t>Yorktown</a:t>
            </a:r>
            <a:r>
              <a:rPr lang="de-DE" sz="1600" dirty="0"/>
              <a:t> Heights, NY USA</a:t>
            </a:r>
            <a:endParaRPr lang="en-US" sz="1600" dirty="0" smtClean="0"/>
          </a:p>
          <a:p>
            <a:r>
              <a:rPr lang="en-US" sz="2800" dirty="0" smtClean="0"/>
              <a:t>from his presentation on</a:t>
            </a:r>
          </a:p>
          <a:p>
            <a:r>
              <a:rPr lang="en-US" sz="2800" dirty="0"/>
              <a:t>Generative Topic Models for Community Analysis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dirty="0" smtClean="0">
                <a:cs typeface="+mj-cs"/>
              </a:rPr>
              <a:t>Acknowledgements</a:t>
            </a:r>
            <a:endParaRPr lang="fr-CA" dirty="0" smtClean="0">
              <a:cs typeface="+mj-cs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383C15EE-FEAF-7344-8C41-6AD07BE9493E}" type="slidenum">
              <a:rPr lang="en-US"/>
              <a:pPr/>
              <a:t>3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782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LDA (Latent </a:t>
            </a:r>
            <a:r>
              <a:rPr lang="en-US" sz="3600" dirty="0" err="1" smtClean="0">
                <a:cs typeface="+mj-cs"/>
              </a:rPr>
              <a:t>Dirichlet</a:t>
            </a:r>
            <a:r>
              <a:rPr lang="en-US" sz="3600" dirty="0" smtClean="0">
                <a:cs typeface="+mj-cs"/>
              </a:rPr>
              <a:t> Allocation)</a:t>
            </a:r>
            <a:endParaRPr lang="fr-CA" sz="3600" dirty="0" smtClean="0">
              <a:cs typeface="+mj-cs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78192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Document = mixture of topics (as in </a:t>
            </a:r>
            <a:r>
              <a:rPr lang="en-US" sz="2400" dirty="0" err="1" smtClean="0">
                <a:cs typeface="+mn-cs"/>
              </a:rPr>
              <a:t>pLSI</a:t>
            </a:r>
            <a:r>
              <a:rPr lang="en-US" sz="2400" dirty="0" smtClean="0">
                <a:cs typeface="+mn-cs"/>
              </a:rPr>
              <a:t>), but according to a </a:t>
            </a:r>
            <a:r>
              <a:rPr lang="en-US" sz="2400" dirty="0" err="1" smtClean="0">
                <a:cs typeface="+mn-cs"/>
              </a:rPr>
              <a:t>Dirichlet</a:t>
            </a:r>
            <a:r>
              <a:rPr lang="en-US" sz="2400" dirty="0" smtClean="0">
                <a:cs typeface="+mn-cs"/>
              </a:rPr>
              <a:t> prior</a:t>
            </a:r>
          </a:p>
          <a:p>
            <a:pPr lvl="1" eaLnBrk="1" hangingPunct="1">
              <a:defRPr/>
            </a:pPr>
            <a:r>
              <a:rPr lang="en-US" sz="2000" dirty="0" smtClean="0"/>
              <a:t>When we use a uniform </a:t>
            </a:r>
            <a:r>
              <a:rPr lang="en-US" sz="2000" dirty="0" err="1" smtClean="0"/>
              <a:t>Dirichlet</a:t>
            </a:r>
            <a:r>
              <a:rPr lang="en-US" sz="2000" dirty="0" smtClean="0"/>
              <a:t> prior, </a:t>
            </a:r>
            <a:r>
              <a:rPr lang="en-US" sz="2000" dirty="0" err="1" smtClean="0"/>
              <a:t>pLSI</a:t>
            </a:r>
            <a:r>
              <a:rPr lang="en-US" sz="2000" dirty="0" smtClean="0"/>
              <a:t>=LDA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A word is also generated according to another variable </a:t>
            </a:r>
            <a:r>
              <a:rPr lang="en-US" sz="2400" dirty="0" smtClean="0">
                <a:cs typeface="+mn-cs"/>
                <a:sym typeface="Symbol" charset="0"/>
              </a:rPr>
              <a:t>: </a:t>
            </a: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endParaRPr lang="fr-CA" sz="2800" dirty="0" smtClean="0">
              <a:cs typeface="+mn-cs"/>
            </a:endParaRPr>
          </a:p>
        </p:txBody>
      </p:sp>
      <p:pic>
        <p:nvPicPr>
          <p:cNvPr id="3175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644900"/>
            <a:ext cx="2303463" cy="349250"/>
          </a:xfrm>
        </p:spPr>
      </p:pic>
      <p:pic>
        <p:nvPicPr>
          <p:cNvPr id="45060" name="Picture 5" descr="Image:Latent Dirichlet allocation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33845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4221163"/>
            <a:ext cx="4897438" cy="735012"/>
          </a:xfrm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056188"/>
            <a:ext cx="52578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B83FFBBE-FFA1-ED42-8BBF-A6F198924B59}" type="slidenum">
              <a:rPr lang="en-US"/>
              <a:pPr/>
              <a:t>30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049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quarter" idx="2"/>
          </p:nvPr>
        </p:nvPicPr>
        <p:blipFill rotWithShape="1">
          <a:blip r:embed="rId2"/>
          <a:srcRect l="-1071" r="-1071"/>
          <a:stretch/>
        </p:blipFill>
        <p:spPr>
          <a:xfrm>
            <a:off x="611560" y="507330"/>
            <a:ext cx="7310437" cy="5441950"/>
          </a:xfrm>
        </p:spPr>
      </p:pic>
      <p:sp>
        <p:nvSpPr>
          <p:cNvPr id="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B83FFBBE-FFA1-ED42-8BBF-A6F198924B59}" type="slidenum">
              <a:rPr lang="en-US"/>
              <a:pPr/>
              <a:t>31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53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710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125538"/>
            <a:ext cx="7786687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B83FFBBE-FFA1-ED42-8BBF-A6F198924B59}" type="slidenum">
              <a:rPr lang="en-US"/>
              <a:pPr/>
              <a:t>32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679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Garamond" charset="0"/>
              </a:rPr>
              <a:t>Variational Inference</a:t>
            </a:r>
          </a:p>
        </p:txBody>
      </p:sp>
      <p:sp>
        <p:nvSpPr>
          <p:cNvPr id="48130" name="Picture 4"/>
          <p:cNvSpPr>
            <a:spLocks noChangeAspect="1" noChangeArrowheads="1"/>
          </p:cNvSpPr>
          <p:nvPr/>
        </p:nvSpPr>
        <p:spPr bwMode="auto">
          <a:xfrm>
            <a:off x="457200" y="1524000"/>
            <a:ext cx="82296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914400" y="39624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1800">
              <a:latin typeface="Arial" charset="0"/>
            </a:endParaRP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1219200" y="3962400"/>
            <a:ext cx="69342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latin typeface="Arial" charset="0"/>
              </a:rPr>
              <a:t>In </a:t>
            </a:r>
            <a:r>
              <a:rPr lang="en-US" sz="1800" dirty="0" err="1">
                <a:latin typeface="Arial" charset="0"/>
              </a:rPr>
              <a:t>variational</a:t>
            </a:r>
            <a:r>
              <a:rPr lang="en-US" sz="1800" dirty="0">
                <a:latin typeface="Arial" charset="0"/>
              </a:rPr>
              <a:t> inference, we consider a simplified graphical model with </a:t>
            </a:r>
            <a:r>
              <a:rPr lang="en-US" sz="1800" dirty="0" err="1">
                <a:latin typeface="Arial" charset="0"/>
              </a:rPr>
              <a:t>variational</a:t>
            </a:r>
            <a:r>
              <a:rPr lang="en-US" sz="1800" dirty="0">
                <a:latin typeface="Arial" charset="0"/>
              </a:rPr>
              <a:t> parameters </a:t>
            </a:r>
            <a:r>
              <a:rPr lang="en-US" sz="1800" dirty="0">
                <a:latin typeface="Symbol" charset="0"/>
                <a:sym typeface="Symbol" charset="0"/>
              </a:rPr>
              <a:t>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>
                <a:latin typeface="Symbol" charset="0"/>
                <a:sym typeface="Symbol" charset="0"/>
              </a:rPr>
              <a:t></a:t>
            </a:r>
            <a:r>
              <a:rPr lang="en-US" sz="1800" dirty="0">
                <a:latin typeface="Arial" charset="0"/>
              </a:rPr>
              <a:t> and minimize the KL Divergence between the </a:t>
            </a:r>
            <a:r>
              <a:rPr lang="en-US" sz="1800" dirty="0" err="1">
                <a:latin typeface="Arial" charset="0"/>
              </a:rPr>
              <a:t>variational</a:t>
            </a:r>
            <a:r>
              <a:rPr lang="en-US" sz="1800" dirty="0">
                <a:latin typeface="Arial" charset="0"/>
              </a:rPr>
              <a:t> and posterior distributions.</a:t>
            </a:r>
          </a:p>
          <a:p>
            <a:pPr lvl="1" eaLnBrk="1" hangingPunct="1">
              <a:spcBef>
                <a:spcPct val="50000"/>
              </a:spcBef>
            </a:pPr>
            <a:endParaRPr lang="en-US" sz="18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1800" dirty="0">
              <a:latin typeface="Arial" charset="0"/>
            </a:endParaRPr>
          </a:p>
        </p:txBody>
      </p:sp>
      <p:pic>
        <p:nvPicPr>
          <p:cNvPr id="48133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19200" y="533400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B83FFBBE-FFA1-ED42-8BBF-A6F198924B59}" type="slidenum">
              <a:rPr lang="en-US"/>
              <a:pPr/>
              <a:t>33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395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96963"/>
            <a:ext cx="7491413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B83FFBBE-FFA1-ED42-8BBF-A6F198924B59}" type="slidenum">
              <a:rPr lang="en-US"/>
              <a:pPr/>
              <a:t>34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427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14313"/>
            <a:ext cx="8548439" cy="1462087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Use of LDA</a:t>
            </a:r>
            <a:endParaRPr lang="en-US" sz="4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39552" y="2017713"/>
            <a:ext cx="8209161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 widely used topic model</a:t>
            </a:r>
          </a:p>
          <a:p>
            <a:pPr>
              <a:defRPr/>
            </a:pPr>
            <a:r>
              <a:rPr lang="en-US" sz="2800" dirty="0" smtClean="0"/>
              <a:t>Complexity is an issue</a:t>
            </a:r>
          </a:p>
          <a:p>
            <a:pPr>
              <a:defRPr/>
            </a:pPr>
            <a:r>
              <a:rPr lang="en-US" sz="2800" dirty="0" smtClean="0"/>
              <a:t>Use in IR: </a:t>
            </a:r>
          </a:p>
          <a:p>
            <a:pPr lvl="1">
              <a:defRPr/>
            </a:pPr>
            <a:r>
              <a:rPr lang="en-US" sz="2400" dirty="0" smtClean="0"/>
              <a:t>Interpolate a topic model with traditional LM</a:t>
            </a:r>
          </a:p>
          <a:p>
            <a:pPr lvl="1">
              <a:defRPr/>
            </a:pPr>
            <a:r>
              <a:rPr lang="en-US" sz="2400" dirty="0" smtClean="0"/>
              <a:t>Improvements over traditional LM,</a:t>
            </a:r>
          </a:p>
          <a:p>
            <a:pPr lvl="1">
              <a:defRPr/>
            </a:pPr>
            <a:r>
              <a:rPr lang="en-US" sz="2400" dirty="0" smtClean="0"/>
              <a:t>But no improvement over Relevance model (Wei and Croft, SIGIR 06)</a:t>
            </a:r>
            <a:endParaRPr lang="en-US" sz="2400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B83FFBBE-FFA1-ED42-8BBF-A6F198924B59}" type="slidenum">
              <a:rPr lang="en-US"/>
              <a:pPr/>
              <a:t>35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56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2213"/>
            <a:ext cx="7488238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B83FFBBE-FFA1-ED42-8BBF-A6F198924B59}" type="slidenum">
              <a:rPr lang="en-US"/>
              <a:pPr/>
              <a:t>36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387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438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B83FFBBE-FFA1-ED42-8BBF-A6F198924B59}" type="slidenum">
              <a:rPr lang="en-US"/>
              <a:pPr/>
              <a:t>37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412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14313"/>
            <a:ext cx="8476431" cy="1462087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Use of LDA: Social Network Analysis</a:t>
            </a:r>
            <a:endParaRPr lang="en-US" sz="4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7544" y="1412776"/>
            <a:ext cx="8281169" cy="4719737"/>
          </a:xfrm>
        </p:spPr>
        <p:txBody>
          <a:bodyPr/>
          <a:lstStyle/>
          <a:p>
            <a:r>
              <a:rPr lang="en-US" altLang="zh-TW" sz="2800" dirty="0"/>
              <a:t>“follow relationship” among users often looks unorganized and chaotic</a:t>
            </a:r>
          </a:p>
          <a:p>
            <a:r>
              <a:rPr lang="en-US" altLang="zh-TW" sz="2800" dirty="0"/>
              <a:t>follow relationships are created haphazardly by each individual user and not controlled by a central </a:t>
            </a:r>
            <a:r>
              <a:rPr lang="en-US" altLang="zh-TW" sz="2800" dirty="0" smtClean="0"/>
              <a:t>entity</a:t>
            </a:r>
          </a:p>
          <a:p>
            <a:endParaRPr lang="en-US" altLang="zh-TW" sz="2800" dirty="0"/>
          </a:p>
          <a:p>
            <a:r>
              <a:rPr lang="en-US" altLang="zh-TW" dirty="0"/>
              <a:t>Provide more structure to this follow relationship </a:t>
            </a:r>
          </a:p>
          <a:p>
            <a:pPr lvl="1"/>
            <a:r>
              <a:rPr lang="en-US" altLang="zh-TW" dirty="0"/>
              <a:t>by “grouping” the users based on their topic interests</a:t>
            </a:r>
          </a:p>
          <a:p>
            <a:pPr lvl="1"/>
            <a:r>
              <a:rPr lang="en-US" altLang="zh-TW" dirty="0"/>
              <a:t>by “labeling” each follow relationship with the identified topic group</a:t>
            </a:r>
          </a:p>
          <a:p>
            <a:endParaRPr lang="en-US" altLang="zh-TW" sz="2800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B83FFBBE-FFA1-ED42-8BBF-A6F198924B59}" type="slidenum">
              <a:rPr lang="en-US"/>
              <a:pPr/>
              <a:t>38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733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14313"/>
            <a:ext cx="8404423" cy="1462087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Use of LDA: Social Network Analysis</a:t>
            </a:r>
            <a:endParaRPr lang="en-US" sz="4000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B83FFBBE-FFA1-ED42-8BBF-A6F198924B59}" type="slidenum">
              <a:rPr lang="en-US"/>
              <a:pPr/>
              <a:t>39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552728" cy="480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69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Cultural literacy for ML: </a:t>
            </a:r>
          </a:p>
          <a:p>
            <a:pPr lvl="1"/>
            <a:r>
              <a:rPr lang="en-US" dirty="0"/>
              <a:t>Q: What are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topic models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: popular indoor sport for machine learning researchers</a:t>
            </a:r>
          </a:p>
          <a:p>
            <a:pPr lvl="1"/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: a particular way of applying unsupervised learning of Bayes nets to </a:t>
            </a:r>
            <a:r>
              <a:rPr lang="en-US" dirty="0" smtClean="0"/>
              <a:t>text</a:t>
            </a:r>
          </a:p>
          <a:p>
            <a:endParaRPr lang="en-US" dirty="0"/>
          </a:p>
          <a:p>
            <a:r>
              <a:rPr lang="en-US" dirty="0" smtClean="0"/>
              <a:t>Topic Models: statistical methods that analyze the words of the original texts to</a:t>
            </a:r>
          </a:p>
          <a:p>
            <a:pPr lvl="1"/>
            <a:r>
              <a:rPr lang="en-US" dirty="0" smtClean="0"/>
              <a:t>Discover the themes that run through them (topics)</a:t>
            </a:r>
          </a:p>
          <a:p>
            <a:pPr lvl="1"/>
            <a:r>
              <a:rPr lang="en-US" dirty="0" smtClean="0"/>
              <a:t>How those themes are connected to each other</a:t>
            </a:r>
          </a:p>
          <a:p>
            <a:pPr lvl="1"/>
            <a:r>
              <a:rPr lang="en-US" dirty="0" smtClean="0"/>
              <a:t>How they change over time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383C15EE-FEAF-7344-8C41-6AD07BE9493E}" type="slidenum">
              <a:rPr lang="en-US"/>
              <a:pPr/>
              <a:t>4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012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Perplexity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369"/>
          </a:xfrm>
        </p:spPr>
        <p:txBody>
          <a:bodyPr/>
          <a:lstStyle/>
          <a:p>
            <a:r>
              <a:rPr lang="en-US" dirty="0" smtClean="0"/>
              <a:t>In information theory, perplexity is a </a:t>
            </a:r>
            <a:r>
              <a:rPr lang="en-US" dirty="0" smtClean="0">
                <a:solidFill>
                  <a:srgbClr val="0000FF"/>
                </a:solidFill>
              </a:rPr>
              <a:t>measurement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0000FF"/>
                </a:solidFill>
              </a:rPr>
              <a:t>how well </a:t>
            </a:r>
            <a:r>
              <a:rPr lang="en-US" dirty="0" smtClean="0"/>
              <a:t>a probability distribution or probability model </a:t>
            </a:r>
            <a:r>
              <a:rPr lang="en-US" dirty="0" smtClean="0">
                <a:solidFill>
                  <a:srgbClr val="0000FF"/>
                </a:solidFill>
              </a:rPr>
              <a:t>predicts</a:t>
            </a:r>
            <a:r>
              <a:rPr lang="en-US" dirty="0" smtClean="0"/>
              <a:t> a sample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Perplexity</a:t>
            </a:r>
            <a:r>
              <a:rPr lang="en-US" dirty="0" smtClean="0"/>
              <a:t> of a </a:t>
            </a:r>
            <a:r>
              <a:rPr lang="en-US" dirty="0" smtClean="0">
                <a:solidFill>
                  <a:srgbClr val="0000FF"/>
                </a:solidFill>
              </a:rPr>
              <a:t>random variable </a:t>
            </a:r>
            <a:r>
              <a:rPr lang="en-US" dirty="0" smtClean="0"/>
              <a:t>X may be defined as the </a:t>
            </a:r>
            <a:r>
              <a:rPr lang="en-US" dirty="0" smtClean="0">
                <a:solidFill>
                  <a:srgbClr val="0000FF"/>
                </a:solidFill>
              </a:rPr>
              <a:t>perplexity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0000FF"/>
                </a:solidFill>
              </a:rPr>
              <a:t>distribution</a:t>
            </a:r>
            <a:r>
              <a:rPr lang="en-US" dirty="0" smtClean="0"/>
              <a:t> over its possible values x.</a:t>
            </a:r>
          </a:p>
          <a:p>
            <a:r>
              <a:rPr lang="en-US" dirty="0" smtClean="0"/>
              <a:t>In natural language processing, perplexity is a way of </a:t>
            </a:r>
            <a:r>
              <a:rPr lang="en-US" dirty="0" smtClean="0">
                <a:solidFill>
                  <a:srgbClr val="0000FF"/>
                </a:solidFill>
              </a:rPr>
              <a:t>evaluating language models</a:t>
            </a:r>
            <a:r>
              <a:rPr lang="en-US" dirty="0" smtClean="0"/>
              <a:t>. A language model is a probability distribution over entire sentences or texts.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5" name="Bild 4" descr="Screen Shot 2015-11-15 at 19.30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7449452" cy="145908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72997" y="6361583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FF"/>
                </a:solidFill>
              </a:rPr>
              <a:t>[Wikipedia]</a:t>
            </a:r>
            <a:endParaRPr lang="de-DE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7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Topic Models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Perplexity comparison of various models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72816"/>
            <a:ext cx="6469063" cy="46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48000" y="30480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Unigram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 rot="354892">
            <a:off x="5638800" y="37338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Mixture model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 rot="835012">
            <a:off x="5257800" y="47244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PLSA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334000" y="5638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LDA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467865" y="1981200"/>
            <a:ext cx="2590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762000" y="3962400"/>
            <a:ext cx="457200" cy="1447800"/>
          </a:xfrm>
          <a:prstGeom prst="down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0" y="55626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Lower is better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B83FFBBE-FFA1-ED42-8BBF-A6F198924B59}" type="slidenum">
              <a:rPr lang="en-US"/>
              <a:pPr/>
              <a:t>41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306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References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0768"/>
            <a:ext cx="8775700" cy="4752528"/>
          </a:xfrm>
        </p:spPr>
        <p:txBody>
          <a:bodyPr/>
          <a:lstStyle/>
          <a:p>
            <a:pPr indent="-285750" eaLnBrk="1" hangingPunct="1">
              <a:buClr>
                <a:schemeClr val="tx2"/>
              </a:buClr>
              <a:buSzPct val="75000"/>
              <a:defRPr/>
            </a:pPr>
            <a:r>
              <a:rPr lang="en-US" sz="1600" b="1" dirty="0" smtClean="0"/>
              <a:t>LSI</a:t>
            </a:r>
          </a:p>
          <a:p>
            <a:pPr lvl="1" eaLnBrk="1" hangingPunct="1">
              <a:buClr>
                <a:schemeClr val="tx2"/>
              </a:buClr>
              <a:buSzPct val="75000"/>
              <a:defRPr/>
            </a:pPr>
            <a:r>
              <a:rPr lang="en-US" sz="1200" b="1" dirty="0" smtClean="0"/>
              <a:t>Improving Information Retrieval with Latent Semantic Indexing</a:t>
            </a:r>
            <a:r>
              <a:rPr lang="en-US" sz="1200" dirty="0" smtClean="0"/>
              <a:t>, </a:t>
            </a:r>
            <a:r>
              <a:rPr lang="en-US" sz="1200" dirty="0" err="1"/>
              <a:t>Deerwester</a:t>
            </a:r>
            <a:r>
              <a:rPr lang="en-US" sz="1200" dirty="0"/>
              <a:t>, S., et al, Proceedings </a:t>
            </a:r>
            <a:r>
              <a:rPr lang="en-US" sz="1200" dirty="0" smtClean="0"/>
              <a:t>of the 51st Annual Meeting of the American Society for Information Science 25, 1988, pp. 36–40.</a:t>
            </a:r>
            <a:endParaRPr lang="fr-CA" sz="1200" dirty="0" smtClean="0"/>
          </a:p>
          <a:p>
            <a:pPr lvl="1" eaLnBrk="1" hangingPunct="1">
              <a:buClr>
                <a:schemeClr val="tx2"/>
              </a:buClr>
              <a:buSzPct val="75000"/>
              <a:defRPr/>
            </a:pPr>
            <a:r>
              <a:rPr lang="fr-CA" sz="1200" b="1" dirty="0" err="1"/>
              <a:t>Using</a:t>
            </a:r>
            <a:r>
              <a:rPr lang="fr-CA" sz="1200" b="1" dirty="0"/>
              <a:t> </a:t>
            </a:r>
            <a:r>
              <a:rPr lang="fr-CA" sz="1200" b="1" dirty="0" err="1"/>
              <a:t>Linear</a:t>
            </a:r>
            <a:r>
              <a:rPr lang="fr-CA" sz="1200" b="1" dirty="0"/>
              <a:t> </a:t>
            </a:r>
            <a:r>
              <a:rPr lang="fr-CA" sz="1200" b="1" dirty="0" err="1"/>
              <a:t>Algebra</a:t>
            </a:r>
            <a:r>
              <a:rPr lang="fr-CA" sz="1200" b="1" dirty="0"/>
              <a:t> for Intelligent Information </a:t>
            </a:r>
            <a:r>
              <a:rPr lang="fr-CA" sz="1200" b="1" dirty="0" err="1" smtClean="0"/>
              <a:t>Retrieval</a:t>
            </a:r>
            <a:r>
              <a:rPr lang="fr-CA" sz="1200" dirty="0" smtClean="0"/>
              <a:t>, Michael W. Berry, Susan </a:t>
            </a:r>
            <a:r>
              <a:rPr lang="fr-CA" sz="1200" dirty="0" err="1" smtClean="0"/>
              <a:t>T</a:t>
            </a:r>
            <a:r>
              <a:rPr lang="fr-CA" sz="1200" dirty="0" smtClean="0"/>
              <a:t>. Dumais and Gavin W. O'Brien, UT-CS-94-270,1994</a:t>
            </a:r>
          </a:p>
          <a:p>
            <a:pPr eaLnBrk="1" hangingPunct="1">
              <a:defRPr/>
            </a:pPr>
            <a:r>
              <a:rPr lang="fr-CA" sz="1600" b="1" dirty="0" err="1" smtClean="0"/>
              <a:t>pLSI</a:t>
            </a:r>
            <a:endParaRPr lang="fr-CA" sz="1600" b="1" dirty="0" smtClean="0"/>
          </a:p>
          <a:p>
            <a:pPr lvl="1" eaLnBrk="1" hangingPunct="1">
              <a:defRPr/>
            </a:pPr>
            <a:r>
              <a:rPr lang="fr-CA" sz="1200" b="1" dirty="0" err="1"/>
              <a:t>Probabilistic</a:t>
            </a:r>
            <a:r>
              <a:rPr lang="fr-CA" sz="1200" b="1" dirty="0"/>
              <a:t> Latent </a:t>
            </a:r>
            <a:r>
              <a:rPr lang="fr-CA" sz="1200" b="1" dirty="0" err="1"/>
              <a:t>Semantic</a:t>
            </a:r>
            <a:r>
              <a:rPr lang="fr-CA" sz="1200" b="1" dirty="0"/>
              <a:t> </a:t>
            </a:r>
            <a:r>
              <a:rPr lang="fr-CA" sz="1200" b="1" dirty="0" err="1" smtClean="0"/>
              <a:t>Indexing</a:t>
            </a:r>
            <a:r>
              <a:rPr lang="fr-CA" sz="1200" dirty="0" smtClean="0"/>
              <a:t>, Thomas </a:t>
            </a:r>
            <a:r>
              <a:rPr lang="fr-CA" sz="1200" dirty="0"/>
              <a:t>Hofmann, </a:t>
            </a:r>
            <a:r>
              <a:rPr lang="fr-CA" sz="1200" dirty="0" err="1"/>
              <a:t>Proceedings</a:t>
            </a:r>
            <a:r>
              <a:rPr lang="fr-CA" sz="1200" dirty="0"/>
              <a:t> of the </a:t>
            </a:r>
            <a:r>
              <a:rPr lang="fr-CA" sz="1200" dirty="0" err="1"/>
              <a:t>Twenty</a:t>
            </a:r>
            <a:r>
              <a:rPr lang="fr-CA" sz="1200" dirty="0"/>
              <a:t>-Second </a:t>
            </a:r>
            <a:r>
              <a:rPr lang="fr-CA" sz="1200" dirty="0" err="1"/>
              <a:t>Annual</a:t>
            </a:r>
            <a:r>
              <a:rPr lang="fr-CA" sz="1200" dirty="0"/>
              <a:t> International </a:t>
            </a:r>
            <a:r>
              <a:rPr lang="fr-CA" sz="1200" dirty="0">
                <a:hlinkClick r:id="rId2" tooltip="Special Interest Group on Information Retrieval"/>
              </a:rPr>
              <a:t>SIGIR</a:t>
            </a:r>
            <a:r>
              <a:rPr lang="fr-CA" sz="1200" dirty="0"/>
              <a:t> </a:t>
            </a:r>
            <a:r>
              <a:rPr lang="fr-CA" sz="1200" dirty="0" err="1"/>
              <a:t>Conference</a:t>
            </a:r>
            <a:r>
              <a:rPr lang="fr-CA" sz="1200" dirty="0"/>
              <a:t> on </a:t>
            </a:r>
            <a:r>
              <a:rPr lang="fr-CA" sz="1200" dirty="0" err="1"/>
              <a:t>Research</a:t>
            </a:r>
            <a:r>
              <a:rPr lang="fr-CA" sz="1200" dirty="0"/>
              <a:t> and </a:t>
            </a:r>
            <a:r>
              <a:rPr lang="fr-CA" sz="1200" dirty="0" err="1"/>
              <a:t>Development</a:t>
            </a:r>
            <a:r>
              <a:rPr lang="fr-CA" sz="1200" dirty="0"/>
              <a:t> in Information </a:t>
            </a:r>
            <a:r>
              <a:rPr lang="fr-CA" sz="1200" dirty="0" err="1"/>
              <a:t>Retrieval</a:t>
            </a:r>
            <a:r>
              <a:rPr lang="fr-CA" sz="1200" dirty="0"/>
              <a:t> (SIGIR-99), 1999</a:t>
            </a:r>
            <a:endParaRPr lang="fr-CA" sz="1200" dirty="0" smtClean="0"/>
          </a:p>
          <a:p>
            <a:pPr eaLnBrk="1" hangingPunct="1">
              <a:buClr>
                <a:schemeClr val="tx2"/>
              </a:buClr>
              <a:buSzPct val="75000"/>
              <a:defRPr/>
            </a:pPr>
            <a:r>
              <a:rPr lang="en-US" sz="1600" b="1" dirty="0" smtClean="0"/>
              <a:t>LDA</a:t>
            </a:r>
          </a:p>
          <a:p>
            <a:pPr lvl="1" eaLnBrk="1" hangingPunct="1">
              <a:buClr>
                <a:schemeClr val="tx2"/>
              </a:buClr>
              <a:buSzPct val="75000"/>
              <a:defRPr/>
            </a:pPr>
            <a:r>
              <a:rPr lang="en-US" sz="1200" b="1" dirty="0" smtClean="0"/>
              <a:t>Latent </a:t>
            </a:r>
            <a:r>
              <a:rPr lang="en-US" sz="1200" b="1" dirty="0" err="1" smtClean="0"/>
              <a:t>Dirichlet</a:t>
            </a:r>
            <a:r>
              <a:rPr lang="en-US" sz="1200" b="1" dirty="0" smtClean="0"/>
              <a:t> allocation. </a:t>
            </a:r>
            <a:r>
              <a:rPr lang="en-US" sz="1200" dirty="0" smtClean="0"/>
              <a:t>D. </a:t>
            </a:r>
            <a:r>
              <a:rPr lang="en-US" sz="1200" dirty="0" err="1" smtClean="0"/>
              <a:t>Blei</a:t>
            </a:r>
            <a:r>
              <a:rPr lang="en-US" sz="1200" dirty="0" smtClean="0"/>
              <a:t>, A. Ng, and M. Jordan. Journal of Machine Learning Research, 3:993-1022, January 2003. </a:t>
            </a:r>
          </a:p>
          <a:p>
            <a:pPr lvl="1" eaLnBrk="1" hangingPunct="1">
              <a:buClr>
                <a:schemeClr val="tx2"/>
              </a:buClr>
              <a:buSzPct val="75000"/>
              <a:defRPr/>
            </a:pPr>
            <a:r>
              <a:rPr lang="en-US" sz="1200" b="1" dirty="0" smtClean="0"/>
              <a:t>Finding Scientific Topics.</a:t>
            </a:r>
            <a:r>
              <a:rPr lang="en-US" sz="1200" dirty="0" smtClean="0"/>
              <a:t>  Griffiths, T., &amp; </a:t>
            </a:r>
            <a:r>
              <a:rPr lang="en-US" sz="1200" dirty="0" err="1" smtClean="0"/>
              <a:t>Steyvers</a:t>
            </a:r>
            <a:r>
              <a:rPr lang="en-US" sz="1200" dirty="0" smtClean="0"/>
              <a:t>, M. (2004). Proceedings of the National Academy of Sciences, 101 (suppl. 1), 5228-5235. </a:t>
            </a:r>
          </a:p>
          <a:p>
            <a:pPr lvl="1" eaLnBrk="1" hangingPunct="1">
              <a:buClr>
                <a:schemeClr val="tx2"/>
              </a:buClr>
              <a:buSzPct val="75000"/>
              <a:defRPr/>
            </a:pPr>
            <a:r>
              <a:rPr lang="en-US" sz="1200" b="1" dirty="0" smtClean="0"/>
              <a:t>Hierarchical topic models and the nested Chinese restaurant process. </a:t>
            </a:r>
            <a:r>
              <a:rPr lang="en-US" sz="1200" dirty="0" smtClean="0"/>
              <a:t>D. </a:t>
            </a:r>
            <a:r>
              <a:rPr lang="en-US" sz="1200" dirty="0" err="1" smtClean="0"/>
              <a:t>Blei</a:t>
            </a:r>
            <a:r>
              <a:rPr lang="en-US" sz="1200" dirty="0" smtClean="0"/>
              <a:t>, T. Griffiths, M. Jordan, and J. </a:t>
            </a:r>
            <a:r>
              <a:rPr lang="en-US" sz="1200" dirty="0" err="1" smtClean="0"/>
              <a:t>Tenenbaum</a:t>
            </a:r>
            <a:r>
              <a:rPr lang="en-US" sz="1200" dirty="0" smtClean="0"/>
              <a:t> In S. </a:t>
            </a:r>
            <a:r>
              <a:rPr lang="en-US" sz="1200" dirty="0" err="1" smtClean="0"/>
              <a:t>Thrun</a:t>
            </a:r>
            <a:r>
              <a:rPr lang="en-US" sz="1200" dirty="0" smtClean="0"/>
              <a:t>, L. Saul, and B. </a:t>
            </a:r>
            <a:r>
              <a:rPr lang="en-US" sz="1200" dirty="0" err="1" smtClean="0"/>
              <a:t>Scholkopf</a:t>
            </a:r>
            <a:r>
              <a:rPr lang="en-US" sz="1200" dirty="0" smtClean="0"/>
              <a:t>, editors, Advances in Neural Information Processing Systems (NIPS) 16, Cambridge, MA, 2004. MIT Press. </a:t>
            </a:r>
          </a:p>
          <a:p>
            <a:pPr eaLnBrk="1" hangingPunct="1">
              <a:buClr>
                <a:schemeClr val="tx2"/>
              </a:buClr>
              <a:buSzPct val="75000"/>
              <a:defRPr/>
            </a:pPr>
            <a:r>
              <a:rPr lang="en-US" sz="1600" b="1" dirty="0" smtClean="0"/>
              <a:t>LDA and Social Network Analysis</a:t>
            </a:r>
          </a:p>
          <a:p>
            <a:pPr lvl="1" eaLnBrk="1" hangingPunct="1">
              <a:buClr>
                <a:schemeClr val="tx2"/>
              </a:buClr>
              <a:buSzPct val="75000"/>
              <a:defRPr/>
            </a:pPr>
            <a:r>
              <a:rPr lang="en-US" sz="1200" b="1" dirty="0" smtClean="0"/>
              <a:t>Social-Network Analysis Using Topic Models. </a:t>
            </a:r>
            <a:r>
              <a:rPr lang="en-US" sz="1200" dirty="0" err="1"/>
              <a:t>Youngchul</a:t>
            </a:r>
            <a:r>
              <a:rPr lang="en-US" sz="1200" dirty="0"/>
              <a:t> Cha and </a:t>
            </a:r>
            <a:r>
              <a:rPr lang="en-US" sz="1200" dirty="0" err="1"/>
              <a:t>Junghoo</a:t>
            </a:r>
            <a:r>
              <a:rPr lang="en-US" sz="1200" dirty="0"/>
              <a:t> </a:t>
            </a:r>
            <a:r>
              <a:rPr lang="en-US" sz="1200" dirty="0" smtClean="0"/>
              <a:t>Cho, </a:t>
            </a:r>
            <a:r>
              <a:rPr lang="en-US" sz="1200" i="1" dirty="0"/>
              <a:t>Proceedings of the 35th international ACM SIGIR conference on Research and development in information retrieval</a:t>
            </a:r>
            <a:r>
              <a:rPr lang="en-US" sz="1200" dirty="0"/>
              <a:t> (SIGIR '12</a:t>
            </a:r>
            <a:r>
              <a:rPr lang="en-US" sz="1200" dirty="0" smtClean="0"/>
              <a:t>), 2012</a:t>
            </a:r>
          </a:p>
          <a:p>
            <a:pPr lvl="1" eaLnBrk="1" hangingPunct="1">
              <a:buClr>
                <a:schemeClr val="tx2"/>
              </a:buClr>
              <a:buSzPct val="75000"/>
              <a:defRPr/>
            </a:pPr>
            <a:endParaRPr lang="en-US" sz="1200" dirty="0" smtClean="0"/>
          </a:p>
          <a:p>
            <a:pPr eaLnBrk="1" hangingPunct="1">
              <a:buClr>
                <a:schemeClr val="tx2"/>
              </a:buClr>
              <a:buSzPct val="75000"/>
              <a:defRPr/>
            </a:pPr>
            <a:r>
              <a:rPr lang="en-US" sz="1800" dirty="0" smtClean="0"/>
              <a:t>Also see Wikipedia articles on LSI, </a:t>
            </a:r>
            <a:r>
              <a:rPr lang="en-US" sz="1800" dirty="0" err="1" smtClean="0"/>
              <a:t>pLSI</a:t>
            </a:r>
            <a:r>
              <a:rPr lang="en-US" sz="1800" dirty="0" smtClean="0"/>
              <a:t> and LDA</a:t>
            </a:r>
            <a:endParaRPr lang="fr-CA" sz="1800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B83FFBBE-FFA1-ED42-8BBF-A6F198924B59}" type="slidenum">
              <a:rPr lang="en-US"/>
              <a:pPr/>
              <a:t>42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886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Topic Models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Multinomial Naïve Bayes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1600200" y="3200400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762000" y="3886200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1524000" y="3886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1981200" y="3886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457200" y="4419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1</a:t>
            </a: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1143000" y="4419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2</a:t>
            </a: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752600" y="4419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3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286000" y="4343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…..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2057400" y="38862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3048000" y="4343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N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228600" y="3048000"/>
            <a:ext cx="3505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1676400" y="22860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Symbol" charset="0"/>
                <a:sym typeface="Symbol" charset="0"/>
              </a:rPr>
              <a:t>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429000" y="4800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</a:t>
            </a: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1981200" y="2895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1752600" y="53340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ymbol" charset="0"/>
                <a:sym typeface="Symbol" charset="0"/>
              </a:rPr>
              <a:t>b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 flipV="1">
            <a:off x="762000" y="48768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 flipV="1">
            <a:off x="1524000" y="4876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V="1">
            <a:off x="1905000" y="48768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V="1">
            <a:off x="1905000" y="48006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4114800" y="2514600"/>
            <a:ext cx="47244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/>
              <a:t> </a:t>
            </a:r>
            <a:r>
              <a:rPr lang="en-US" sz="2000" dirty="0"/>
              <a:t>For each document d = 1,</a:t>
            </a:r>
            <a:r>
              <a:rPr lang="en-US" sz="2000" dirty="0">
                <a:latin typeface="MT Extra" charset="0"/>
                <a:sym typeface="MT Extra" charset="0"/>
              </a:rPr>
              <a:t></a:t>
            </a:r>
            <a:r>
              <a:rPr lang="en-US" sz="2000" dirty="0"/>
              <a:t>, M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/>
              <a:t> Generate C</a:t>
            </a:r>
            <a:r>
              <a:rPr lang="en-US" sz="2000" baseline="-25000" dirty="0"/>
              <a:t>d</a:t>
            </a:r>
            <a:r>
              <a:rPr lang="en-US" sz="2000" dirty="0"/>
              <a:t> ~ </a:t>
            </a:r>
            <a:r>
              <a:rPr lang="en-US" sz="2000" dirty="0" err="1"/>
              <a:t>Mult</a:t>
            </a:r>
            <a:r>
              <a:rPr lang="en-US" sz="2000" dirty="0"/>
              <a:t>( </a:t>
            </a:r>
            <a:r>
              <a:rPr lang="en-US" sz="2000" dirty="0" smtClean="0">
                <a:latin typeface="cmsy10" charset="0"/>
              </a:rPr>
              <a:t>∙</a:t>
            </a:r>
            <a:r>
              <a:rPr lang="en-US" sz="2000" dirty="0" smtClean="0"/>
              <a:t> </a:t>
            </a:r>
            <a:r>
              <a:rPr lang="en-US" sz="2000" dirty="0"/>
              <a:t>| </a:t>
            </a:r>
            <a:r>
              <a:rPr lang="en-US" sz="2000" dirty="0">
                <a:latin typeface="Symbol" charset="0"/>
                <a:sym typeface="Symbol" charset="0"/>
              </a:rPr>
              <a:t></a:t>
            </a:r>
            <a:r>
              <a:rPr lang="en-US" sz="2000" dirty="0"/>
              <a:t>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/>
              <a:t> For each position n = 1,</a:t>
            </a:r>
            <a:r>
              <a:rPr lang="en-US" sz="2000" dirty="0">
                <a:latin typeface="MT Extra" charset="0"/>
                <a:sym typeface="MT Extra" charset="0"/>
              </a:rPr>
              <a:t></a:t>
            </a:r>
            <a:r>
              <a:rPr lang="en-US" sz="2000" dirty="0"/>
              <a:t>, </a:t>
            </a:r>
            <a:r>
              <a:rPr lang="en-US" sz="2000" dirty="0" err="1"/>
              <a:t>N</a:t>
            </a:r>
            <a:r>
              <a:rPr lang="en-US" sz="2000" baseline="-25000" dirty="0" err="1"/>
              <a:t>d</a:t>
            </a:r>
            <a:endParaRPr lang="en-US" sz="2000" dirty="0"/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000" dirty="0"/>
              <a:t> Generate </a:t>
            </a:r>
            <a:r>
              <a:rPr lang="en-US" sz="2000" dirty="0" err="1"/>
              <a:t>w</a:t>
            </a:r>
            <a:r>
              <a:rPr lang="en-US" sz="2000" baseline="-25000" dirty="0" err="1"/>
              <a:t>n</a:t>
            </a:r>
            <a:r>
              <a:rPr lang="en-US" sz="2000" dirty="0"/>
              <a:t> ~ </a:t>
            </a:r>
            <a:r>
              <a:rPr lang="en-US" sz="2000" dirty="0" err="1"/>
              <a:t>Mult</a:t>
            </a:r>
            <a:r>
              <a:rPr lang="en-US" sz="2000" dirty="0" smtClean="0"/>
              <a:t>( </a:t>
            </a:r>
            <a:r>
              <a:rPr lang="en-US" sz="2000" dirty="0" smtClean="0">
                <a:latin typeface="cmsy10" charset="0"/>
              </a:rPr>
              <a:t>∙ </a:t>
            </a:r>
            <a:r>
              <a:rPr lang="en-US" sz="2000" dirty="0" smtClean="0"/>
              <a:t>| </a:t>
            </a:r>
            <a:r>
              <a:rPr lang="en-US" sz="2000" dirty="0" smtClean="0">
                <a:latin typeface="Symbol" charset="0"/>
                <a:sym typeface="Symbol" charset="0"/>
              </a:rPr>
              <a:t></a:t>
            </a:r>
            <a:r>
              <a:rPr lang="en-US" sz="2000" dirty="0" smtClean="0"/>
              <a:t>, C</a:t>
            </a:r>
            <a:r>
              <a:rPr lang="en-US" sz="2000" baseline="-25000" dirty="0" smtClean="0"/>
              <a:t>d</a:t>
            </a:r>
            <a:r>
              <a:rPr lang="en-US" sz="2000" dirty="0"/>
              <a:t>)</a:t>
            </a:r>
            <a:r>
              <a:rPr lang="en-US" dirty="0"/>
              <a:t>   </a:t>
            </a:r>
          </a:p>
        </p:txBody>
      </p:sp>
      <p:pic>
        <p:nvPicPr>
          <p:cNvPr id="5150" name="Picture 3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53340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383C15EE-FEAF-7344-8C41-6AD07BE9493E}" type="slidenum">
              <a:rPr lang="en-US"/>
              <a:pPr/>
              <a:t>5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037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/>
      <p:bldP spid="5132" grpId="0" animBg="1"/>
      <p:bldP spid="5133" grpId="0" animBg="1"/>
      <p:bldP spid="5134" grpId="0" animBg="1"/>
      <p:bldP spid="5135" grpId="0" animBg="1"/>
      <p:bldP spid="5136" grpId="0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/>
              <a:t>Introduction to Topic Models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800"/>
              <a:t>Naïve Bayes Model: Compact representation</a:t>
            </a:r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1676400" y="2971800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838200" y="3657600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H="1">
            <a:off x="1600200" y="36576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2057400" y="3657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533400" y="4191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1</a:t>
            </a: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1219200" y="4191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2</a:t>
            </a: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1828800" y="4191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3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362200" y="41148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…..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2133600" y="36576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3124200" y="4114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N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04800" y="2819400"/>
            <a:ext cx="37338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6172200" y="3276600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6248400" y="4495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  <a:endParaRPr lang="en-US" baseline="-25000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6553200" y="3962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5791200" y="2895600"/>
            <a:ext cx="1828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6019800" y="4267200"/>
            <a:ext cx="1219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6858000" y="4953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</a:t>
            </a:r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auto">
          <a:xfrm>
            <a:off x="1752600" y="20574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Symbol" charset="0"/>
                <a:sym typeface="Symbol" charset="0"/>
              </a:rPr>
              <a:t>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3657600" y="4572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</a:t>
            </a:r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20574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7239000" y="5181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</a:t>
            </a:r>
          </a:p>
        </p:txBody>
      </p:sp>
      <p:sp>
        <p:nvSpPr>
          <p:cNvPr id="3099" name="Oval 27"/>
          <p:cNvSpPr>
            <a:spLocks noChangeArrowheads="1"/>
          </p:cNvSpPr>
          <p:nvPr/>
        </p:nvSpPr>
        <p:spPr bwMode="auto">
          <a:xfrm>
            <a:off x="6248400" y="1981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Symbol" charset="0"/>
                <a:sym typeface="Symbol" charset="0"/>
              </a:rPr>
              <a:t></a:t>
            </a:r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6553200" y="2590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1" name="Oval 29"/>
          <p:cNvSpPr>
            <a:spLocks noChangeArrowheads="1"/>
          </p:cNvSpPr>
          <p:nvPr/>
        </p:nvSpPr>
        <p:spPr bwMode="auto">
          <a:xfrm>
            <a:off x="1828800" y="51054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ymbol" charset="0"/>
                <a:sym typeface="Symbol" charset="0"/>
              </a:rPr>
              <a:t>b</a:t>
            </a:r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 flipH="1" flipV="1">
            <a:off x="838200" y="46482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 flipH="1" flipV="1">
            <a:off x="1600200" y="4648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 flipV="1">
            <a:off x="1981200" y="4648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 flipV="1">
            <a:off x="1981200" y="45720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8" name="Oval 36"/>
          <p:cNvSpPr>
            <a:spLocks noChangeArrowheads="1"/>
          </p:cNvSpPr>
          <p:nvPr/>
        </p:nvSpPr>
        <p:spPr bwMode="auto">
          <a:xfrm>
            <a:off x="6172200" y="56388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ymbol" charset="0"/>
                <a:sym typeface="Symbol" charset="0"/>
              </a:rPr>
              <a:t>b</a:t>
            </a:r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 flipV="1">
            <a:off x="6477000" y="4953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383C15EE-FEAF-7344-8C41-6AD07BE9493E}" type="slidenum">
              <a:rPr lang="en-US"/>
              <a:pPr/>
              <a:t>6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672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88" grpId="0" animBg="1"/>
      <p:bldP spid="3090" grpId="0" animBg="1"/>
      <p:bldP spid="3091" grpId="0" animBg="1"/>
      <p:bldP spid="3092" grpId="0" animBg="1"/>
      <p:bldP spid="3093" grpId="0"/>
      <p:bldP spid="3098" grpId="0"/>
      <p:bldP spid="3099" grpId="0" animBg="1"/>
      <p:bldP spid="3100" grpId="0" animBg="1"/>
      <p:bldP spid="3108" grpId="0" animBg="1"/>
      <p:bldP spid="31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Topic Models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27720"/>
            <a:ext cx="8229600" cy="4525963"/>
          </a:xfrm>
        </p:spPr>
        <p:txBody>
          <a:bodyPr/>
          <a:lstStyle/>
          <a:p>
            <a:r>
              <a:rPr lang="en-US" sz="2400" dirty="0"/>
              <a:t>Mixture model: </a:t>
            </a:r>
            <a:r>
              <a:rPr lang="en-US" sz="2400" b="1" dirty="0"/>
              <a:t>unsupervised</a:t>
            </a:r>
            <a:r>
              <a:rPr lang="en-US" sz="2400" dirty="0"/>
              <a:t> naïve Bayes model</a:t>
            </a: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1143000" y="3413720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1219200" y="463292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  <a:endParaRPr lang="en-US" baseline="-25000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1524000" y="409952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762000" y="3032720"/>
            <a:ext cx="1828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990600" y="4404320"/>
            <a:ext cx="1219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828800" y="509012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2209800" y="531872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</a:t>
            </a:r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1219200" y="211832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Symbol" charset="0"/>
                <a:sym typeface="Symbol" charset="0"/>
              </a:rPr>
              <a:t>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1524000" y="272792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1143000" y="577592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ymbol" charset="0"/>
                <a:sym typeface="Symbol" charset="0"/>
              </a:rPr>
              <a:t>b</a:t>
            </a: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V="1">
            <a:off x="1447800" y="509012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3124200" y="2042120"/>
            <a:ext cx="5791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 Joint probability of words and classes: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/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 But classes are not visible:</a:t>
            </a:r>
          </a:p>
        </p:txBody>
      </p:sp>
      <p:pic>
        <p:nvPicPr>
          <p:cNvPr id="4124" name="Picture 2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4404320"/>
            <a:ext cx="6135687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23" name="Picture 2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27920"/>
            <a:ext cx="55880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1143000" y="341372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383C15EE-FEAF-7344-8C41-6AD07BE9493E}" type="slidenum">
              <a:rPr lang="en-US"/>
              <a:pPr/>
              <a:t>7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699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383C15EE-FEAF-7344-8C41-6AD07BE9493E}" type="slidenum">
              <a:rPr lang="en-US"/>
              <a:pPr/>
              <a:t>8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Topic Models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Mixture model: learning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 lvl="1">
              <a:lnSpc>
                <a:spcPct val="90000"/>
              </a:lnSpc>
            </a:pPr>
            <a:r>
              <a:rPr lang="en-US" sz="2400"/>
              <a:t>Not a convex function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 global optimum solution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Solution: Expectation Maximization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Iterative algorithm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Finds local optimum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Guaranteed to maximize a lower-bound on the log-likelihood of the observed data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8199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2644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7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441" y="6400800"/>
            <a:ext cx="1008063" cy="196850"/>
          </a:xfrm>
        </p:spPr>
        <p:txBody>
          <a:bodyPr/>
          <a:lstStyle/>
          <a:p>
            <a:fld id="{CC47BDC0-0876-5F45-9F1F-61945207C684}" type="slidenum">
              <a:rPr lang="en-US"/>
              <a:pPr/>
              <a:t>9</a:t>
            </a:fld>
            <a:r>
              <a:rPr lang="en-US" dirty="0"/>
              <a:t> </a:t>
            </a:r>
            <a:r>
              <a:rPr lang="en-US" b="1" dirty="0"/>
              <a:t>/ </a:t>
            </a:r>
            <a:r>
              <a:rPr lang="en-US" b="1" dirty="0" smtClean="0"/>
              <a:t>45</a:t>
            </a:r>
            <a:endParaRPr lang="en-US" b="1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Topic Models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Quick summary of EM: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Log is a concave function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Lower</a:t>
            </a:r>
            <a:r>
              <a:rPr lang="en-US" sz="2000" dirty="0"/>
              <a:t>-bound is convex!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Optimize this lower-bound </a:t>
            </a:r>
            <a:r>
              <a:rPr lang="en-US" sz="2000" dirty="0" err="1"/>
              <a:t>w.r.t</a:t>
            </a:r>
            <a:r>
              <a:rPr lang="en-US" sz="2000" dirty="0"/>
              <a:t>. each variable  instead</a:t>
            </a:r>
          </a:p>
        </p:txBody>
      </p:sp>
      <p:pic>
        <p:nvPicPr>
          <p:cNvPr id="37932" name="Picture 4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4343400"/>
            <a:ext cx="75946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908" name="Picture 2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64770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6248400" y="1295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6248400" y="26670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V="1">
            <a:off x="6324600" y="1371600"/>
            <a:ext cx="1676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6324600" y="2362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  <a:r>
              <a:rPr lang="en-US" baseline="-25000"/>
              <a:t>1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8001000" y="2286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  <a:r>
              <a:rPr lang="en-US" baseline="-25000"/>
              <a:t>2</a:t>
            </a:r>
          </a:p>
        </p:txBody>
      </p:sp>
      <p:pic>
        <p:nvPicPr>
          <p:cNvPr id="37909" name="Picture 2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3657600"/>
            <a:ext cx="655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7915" name="Freeform 27"/>
          <p:cNvSpPr>
            <a:spLocks/>
          </p:cNvSpPr>
          <p:nvPr/>
        </p:nvSpPr>
        <p:spPr bwMode="auto">
          <a:xfrm>
            <a:off x="6311900" y="1358900"/>
            <a:ext cx="1993900" cy="1460500"/>
          </a:xfrm>
          <a:custGeom>
            <a:avLst/>
            <a:gdLst>
              <a:gd name="T0" fmla="*/ 8 w 1256"/>
              <a:gd name="T1" fmla="*/ 920 h 920"/>
              <a:gd name="T2" fmla="*/ 8 w 1256"/>
              <a:gd name="T3" fmla="*/ 776 h 920"/>
              <a:gd name="T4" fmla="*/ 56 w 1256"/>
              <a:gd name="T5" fmla="*/ 536 h 920"/>
              <a:gd name="T6" fmla="*/ 248 w 1256"/>
              <a:gd name="T7" fmla="*/ 296 h 920"/>
              <a:gd name="T8" fmla="*/ 488 w 1256"/>
              <a:gd name="T9" fmla="*/ 152 h 920"/>
              <a:gd name="T10" fmla="*/ 776 w 1256"/>
              <a:gd name="T11" fmla="*/ 56 h 920"/>
              <a:gd name="T12" fmla="*/ 1160 w 1256"/>
              <a:gd name="T13" fmla="*/ 8 h 920"/>
              <a:gd name="T14" fmla="*/ 1256 w 1256"/>
              <a:gd name="T15" fmla="*/ 8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6" h="920">
                <a:moveTo>
                  <a:pt x="8" y="920"/>
                </a:moveTo>
                <a:cubicBezTo>
                  <a:pt x="4" y="880"/>
                  <a:pt x="0" y="840"/>
                  <a:pt x="8" y="776"/>
                </a:cubicBezTo>
                <a:cubicBezTo>
                  <a:pt x="16" y="712"/>
                  <a:pt x="16" y="616"/>
                  <a:pt x="56" y="536"/>
                </a:cubicBezTo>
                <a:cubicBezTo>
                  <a:pt x="96" y="456"/>
                  <a:pt x="176" y="360"/>
                  <a:pt x="248" y="296"/>
                </a:cubicBezTo>
                <a:cubicBezTo>
                  <a:pt x="320" y="232"/>
                  <a:pt x="400" y="192"/>
                  <a:pt x="488" y="152"/>
                </a:cubicBezTo>
                <a:cubicBezTo>
                  <a:pt x="576" y="112"/>
                  <a:pt x="664" y="80"/>
                  <a:pt x="776" y="56"/>
                </a:cubicBezTo>
                <a:cubicBezTo>
                  <a:pt x="888" y="32"/>
                  <a:pt x="1080" y="16"/>
                  <a:pt x="1160" y="8"/>
                </a:cubicBezTo>
                <a:cubicBezTo>
                  <a:pt x="1240" y="0"/>
                  <a:pt x="1240" y="8"/>
                  <a:pt x="1256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7239000" y="10668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log(0.5x</a:t>
            </a:r>
            <a:r>
              <a:rPr lang="en-US" baseline="-25000"/>
              <a:t>1</a:t>
            </a:r>
            <a:r>
              <a:rPr lang="en-US"/>
              <a:t>+0.5x</a:t>
            </a:r>
            <a:r>
              <a:rPr lang="en-US" baseline="-25000"/>
              <a:t>2</a:t>
            </a:r>
            <a:r>
              <a:rPr lang="en-US"/>
              <a:t>)</a:t>
            </a:r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>
            <a:off x="7010400" y="1828800"/>
            <a:ext cx="3048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 flipH="1">
            <a:off x="7086600" y="1752600"/>
            <a:ext cx="762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>
            <a:off x="7010400" y="1524000"/>
            <a:ext cx="3048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 flipH="1">
            <a:off x="7086600" y="1447800"/>
            <a:ext cx="762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6858000" y="19812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0.5log(x</a:t>
            </a:r>
            <a:r>
              <a:rPr lang="en-US" baseline="-25000"/>
              <a:t>1</a:t>
            </a:r>
            <a:r>
              <a:rPr lang="en-US"/>
              <a:t>)+0.5log(x</a:t>
            </a:r>
            <a:r>
              <a:rPr lang="en-US" baseline="-25000"/>
              <a:t>2</a:t>
            </a:r>
            <a:r>
              <a:rPr lang="en-US"/>
              <a:t>)</a:t>
            </a:r>
          </a:p>
        </p:txBody>
      </p:sp>
      <p:sp>
        <p:nvSpPr>
          <p:cNvPr id="37927" name="Text Box 39"/>
          <p:cNvSpPr txBox="1">
            <a:spLocks noChangeArrowheads="1"/>
          </p:cNvSpPr>
          <p:nvPr/>
        </p:nvSpPr>
        <p:spPr bwMode="auto">
          <a:xfrm>
            <a:off x="6705600" y="25908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0.5x</a:t>
            </a:r>
            <a:r>
              <a:rPr lang="en-US" baseline="-25000"/>
              <a:t>1</a:t>
            </a:r>
            <a:r>
              <a:rPr lang="en-US"/>
              <a:t>+0.5x</a:t>
            </a:r>
            <a:r>
              <a:rPr lang="en-US" baseline="-25000"/>
              <a:t>2</a:t>
            </a:r>
          </a:p>
        </p:txBody>
      </p:sp>
      <p:sp>
        <p:nvSpPr>
          <p:cNvPr id="37928" name="Line 40"/>
          <p:cNvSpPr>
            <a:spLocks noChangeShapeType="1"/>
          </p:cNvSpPr>
          <p:nvPr/>
        </p:nvSpPr>
        <p:spPr bwMode="auto">
          <a:xfrm>
            <a:off x="7162800" y="1600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9" name="Line 41"/>
          <p:cNvSpPr>
            <a:spLocks noChangeShapeType="1"/>
          </p:cNvSpPr>
          <p:nvPr/>
        </p:nvSpPr>
        <p:spPr bwMode="auto">
          <a:xfrm>
            <a:off x="8001000" y="1371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>
            <a:off x="6324600" y="2438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33" name="AutoShape 45"/>
          <p:cNvSpPr>
            <a:spLocks noChangeArrowheads="1"/>
          </p:cNvSpPr>
          <p:nvPr/>
        </p:nvSpPr>
        <p:spPr bwMode="auto">
          <a:xfrm>
            <a:off x="7772400" y="3124200"/>
            <a:ext cx="1066800" cy="457200"/>
          </a:xfrm>
          <a:prstGeom prst="wedgeRectCallout">
            <a:avLst>
              <a:gd name="adj1" fmla="val -51190"/>
              <a:gd name="adj2" fmla="val 868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H(</a:t>
            </a:r>
            <a:r>
              <a:rPr lang="en-US" sz="2000">
                <a:latin typeface="Symbol" charset="0"/>
                <a:sym typeface="Symbol" charset="0"/>
              </a:rPr>
              <a:t></a:t>
            </a:r>
            <a:r>
              <a:rPr lang="en-US"/>
              <a:t>)</a:t>
            </a:r>
          </a:p>
        </p:txBody>
      </p:sp>
      <p:sp>
        <p:nvSpPr>
          <p:cNvPr id="37934" name="Oval 46"/>
          <p:cNvSpPr>
            <a:spLocks noChangeArrowheads="1"/>
          </p:cNvSpPr>
          <p:nvPr/>
        </p:nvSpPr>
        <p:spPr bwMode="auto">
          <a:xfrm>
            <a:off x="6248400" y="3581400"/>
            <a:ext cx="1676400" cy="762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41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  <p:bldP spid="37899" grpId="0" animBg="1"/>
      <p:bldP spid="37902" grpId="0" animBg="1"/>
      <p:bldP spid="37903" grpId="0"/>
      <p:bldP spid="37904" grpId="0"/>
      <p:bldP spid="37915" grpId="0" animBg="1"/>
      <p:bldP spid="37917" grpId="0"/>
      <p:bldP spid="37918" grpId="0" animBg="1"/>
      <p:bldP spid="37919" grpId="0" animBg="1"/>
      <p:bldP spid="37920" grpId="0" animBg="1"/>
      <p:bldP spid="37921" grpId="0" animBg="1"/>
      <p:bldP spid="37922" grpId="0"/>
      <p:bldP spid="37927" grpId="0"/>
      <p:bldP spid="37928" grpId="0" animBg="1"/>
      <p:bldP spid="37929" grpId="0" animBg="1"/>
      <p:bldP spid="37930" grpId="0" animBg="1"/>
      <p:bldP spid="37933" grpId="0" animBg="1"/>
      <p:bldP spid="379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&amp;&amp;\prod_{d=1}^M P(w_1,\cdots,w_{N_d},C_d|\beta,\pi) \nonumber\\&#10; &amp;=&amp;\prod_{d=1}^M \left\{P(C_d|\pi)\prod_{n=1}^{N_d}P(w_n|\beta,C_d) \right\}= \prod_{d=1}^M \left\{\pi_{C_d}\prod_{n=1}^{N_d}\beta_{C_d,w_n}\right\}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1676"/>
  <p:tag name="ORIGWIDTH" val="265"/>
  <p:tag name="PICTUREFILESIZE" val="6116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beta_{k,w}^{(t+1)} &amp;=&amp; \frac{\sum_{d=1}^M \gamma_{dk}^{(t)}n(d,w)}{ \sum_{d=1}^M \gamma_{nk}^{(t)} \sum_w n(d,w)}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2953"/>
  <p:tag name="ORIGWIDTH" val="149"/>
  <p:tag name="PICTUREFILESIZE" val="1613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log\left( \sum_{k=1}^K \left[ \pi_k \prod_{n=1}^{N_d}\beta_{k,w_n} \right]\right)&amp; \ge &amp; \sum_{k=1}^K\left\{\gamma_k\log\left(\pi_k \prod_{n=1}^{N_d}\beta_{k,w_n} \right)\right\}+ H(\gamma)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2000"/>
  <p:tag name="ORIGWIDTH" val="299"/>
  <p:tag name="PICTUREFILESIZE" val="3226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eft\{ \right.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2000"/>
  <p:tag name="ORIGWIDTH" val="4"/>
  <p:tag name="PICTUREFILESIZE" val="22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&amp;&amp;\prod_{d=1}^{N_d} P(w_1,\cdots,w_{N_d}, d | \theta,\beta,\pi) \nonumber\\&#10;&amp;=&amp; \prod_{d=1}^{N_d} P(d) \left\{\prod_{n=1}^{N_d}\left(\sum_k P(z_n = k |d,\theta_d)P(w_n|\beta_k)\right)\right\} \nonumber\\&#10;&amp;=&amp; \prod_{d=1}^{N_d} \pi_d \left\{\prod_{n=1}^{N_d}\left(\sum_k \theta_{dk} \beta_{kw_n}\right)\right\}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2102"/>
  <p:tag name="ORIGWIDTH" val="227"/>
  <p:tag name="PICTUREFILESIZE" val="809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(\theta|\alpha)=\frac{\Gamma(\sum_{i=1}^{k}\alpha_i)}{\prod_{i=1}^{k} \Gamma(\alpha_i)}\prod_{i=1}^{k}\theta_i^{\alpha_i-1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94"/>
  <p:tag name="PICTUREFILESIZE" val="2166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\gamma^*,\phi^*)=\arg\min_{(\gamma,\phi)} KL(q(\theta,z|\gamma,\phi)||p(\theta,z|w,\alpha,\beta)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08"/>
  <p:tag name="PICTUREFILESIZE" val="294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prod_{d=1}^M P(w_1,\cdots,w_{N_d}|\pi,\beta)&amp;=&amp; \prod_{d=1}^{N_d} \left\{\sum_{k=1}^K \left(\pi_k \prod_{n=1}^{N_d}\beta_{k,w_n} \right)  \right\}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1964"/>
  <p:tag name="ORIGWIDTH" val="246"/>
  <p:tag name="PICTUREFILESIZE" val="2668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prod_{d=1}^M P(w_1,\cdots,w_{N_d},z_d|\beta,\pi) = \prod_{d=1}^M \left\{\pi_{z_d}\prod_{n=1}^{N_d}\beta_{z_d,w_n}\right\}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2000"/>
  <p:tag name="ORIGWIDTH" val="220"/>
  <p:tag name="PICTUREFILESIZE" val="2378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sum_{d=1}^M \log P(w_1,\cdots,w_{N_d}|\pi,\beta)&amp;=&amp; \sum_{d=1}^{N_d} \left\{\log\left( \sum_{k=1}^K \left[ \pi_k \prod_{n=1}^{N_d}\beta_{k,w_n} \right]\right)  \right\}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2000"/>
  <p:tag name="ORIGWIDTH" val="286"/>
  <p:tag name="PICTUREFILESIZE" val="3081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log\left( \sum_{k=1}^K \left[ \pi_k \prod_{n=1}^{N_d}\beta_{k,w_n} \right]\right)&amp; \ge &amp; \sum_{k=1}^K\left\{\gamma_k\log\left(\pi_k \prod_{n=1}^{N_d}\beta_{k,w_n} \right)\right\}+H(\gamma)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2000"/>
  <p:tag name="ORIGWIDTH" val="299"/>
  <p:tag name="PICTUREFILESIZE" val="3226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log(\sum_i\gamma_i x_i) &amp;\ge&amp; \sum_i\gamma_i\log(x_i)~\mbox{where} ~\gamma_i \ge 0 ~\&amp; ~\sum_i\gamma_i = 1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2000"/>
  <p:tag name="ORIGWIDTH" val="255"/>
  <p:tag name="PICTUREFILESIZE" val="1953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log(\sum_i x_i) &amp;=&amp; \log(\sum_i \gamma_i \frac{x_i}{\gamma_i}) \ge \sum_i\left(\gamma_i\log(x_i) - \gamma_i\log(\gamma_i)\right)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2000"/>
  <p:tag name="ORIGWIDTH" val="258"/>
  <p:tag name="PICTUREFILESIZE" val="2160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gamma_{dk}^{(t+1)} &amp;=&amp; \frac{\pi_k^{(t)} \prod_{n=1}^{N_d}\beta_{k,w_n}^{(t)}}{\sum_k \pi_k^{(t)} \prod_{n=1}^{N_d}\beta_{k,w_n}^{(t)}} 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2000"/>
  <p:tag name="ORIGWIDTH" val="140"/>
  <p:tag name="PICTUREFILESIZE" val="1656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pi_k^{(t+1)} &amp;=&amp; \frac{\sum_{d=1}^M \gamma_{dk}^{(t)} }{M}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2000"/>
  <p:tag name="ORIGWIDTH" val="98"/>
  <p:tag name="PICTUREFILESIZE" val="86798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1973</Words>
  <Application>Microsoft Macintosh PowerPoint</Application>
  <PresentationFormat>Bildschirmpräsentation (4:3)</PresentationFormat>
  <Paragraphs>395</Paragraphs>
  <Slides>42</Slides>
  <Notes>15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4" baseType="lpstr">
      <vt:lpstr>7_Standarddesign</vt:lpstr>
      <vt:lpstr>Formel</vt:lpstr>
      <vt:lpstr>Web-Mining Agents Topic Analysis: pLSI and LDA</vt:lpstr>
      <vt:lpstr>Recap</vt:lpstr>
      <vt:lpstr>PowerPoint-Präsentation</vt:lpstr>
      <vt:lpstr>Objectives</vt:lpstr>
      <vt:lpstr>Introduction to Topic Models</vt:lpstr>
      <vt:lpstr>Introduction to Topic Models</vt:lpstr>
      <vt:lpstr>Introduction to Topic Models</vt:lpstr>
      <vt:lpstr>Introduction to Topic Models</vt:lpstr>
      <vt:lpstr>Introduction to Topic Models</vt:lpstr>
      <vt:lpstr>Introduction to Topic Models</vt:lpstr>
      <vt:lpstr>Mixture of Unigrams (traditional)</vt:lpstr>
      <vt:lpstr>The pLSI Model</vt:lpstr>
      <vt:lpstr>Introduction to Topic Models</vt:lpstr>
      <vt:lpstr>Introduction to Topic Models</vt:lpstr>
      <vt:lpstr>LSI: Simplistic picture</vt:lpstr>
      <vt:lpstr>Cutting the dimensions with the least singular values</vt:lpstr>
      <vt:lpstr>LSI and PLSI</vt:lpstr>
      <vt:lpstr>pLSI – a probabilistic approach</vt:lpstr>
      <vt:lpstr>pLSI</vt:lpstr>
      <vt:lpstr>Introduction to Topic Models</vt:lpstr>
      <vt:lpstr>Using EM</vt:lpstr>
      <vt:lpstr>Relation with LSI</vt:lpstr>
      <vt:lpstr>pLSI – a generative model</vt:lpstr>
      <vt:lpstr>Problem of pLSI</vt:lpstr>
      <vt:lpstr>Introduction to Topic Models</vt:lpstr>
      <vt:lpstr>Dirichlet Distributions</vt:lpstr>
      <vt:lpstr>Dirichlet Distributions</vt:lpstr>
      <vt:lpstr>The LDA Model</vt:lpstr>
      <vt:lpstr>The LDA Model</vt:lpstr>
      <vt:lpstr>LDA (Latent Dirichlet Allocation)</vt:lpstr>
      <vt:lpstr>PowerPoint-Präsentation</vt:lpstr>
      <vt:lpstr> </vt:lpstr>
      <vt:lpstr>Variational Inference</vt:lpstr>
      <vt:lpstr>PowerPoint-Präsentation</vt:lpstr>
      <vt:lpstr>Use of LDA</vt:lpstr>
      <vt:lpstr>PowerPoint-Präsentation</vt:lpstr>
      <vt:lpstr>PowerPoint-Präsentation</vt:lpstr>
      <vt:lpstr>Use of LDA: Social Network Analysis</vt:lpstr>
      <vt:lpstr>Use of LDA: Social Network Analysis</vt:lpstr>
      <vt:lpstr>Perplexity</vt:lpstr>
      <vt:lpstr>Introduction to Topic Models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492</cp:revision>
  <cp:lastPrinted>2014-10-18T14:57:02Z</cp:lastPrinted>
  <dcterms:created xsi:type="dcterms:W3CDTF">2010-04-27T12:26:40Z</dcterms:created>
  <dcterms:modified xsi:type="dcterms:W3CDTF">2015-12-14T15:26:13Z</dcterms:modified>
</cp:coreProperties>
</file>